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9"/>
  </p:notesMasterIdLst>
  <p:handoutMasterIdLst>
    <p:handoutMasterId r:id="rId80"/>
  </p:handoutMasterIdLst>
  <p:sldIdLst>
    <p:sldId id="257" r:id="rId2"/>
    <p:sldId id="301" r:id="rId3"/>
    <p:sldId id="466" r:id="rId4"/>
    <p:sldId id="463" r:id="rId5"/>
    <p:sldId id="300" r:id="rId6"/>
    <p:sldId id="410" r:id="rId7"/>
    <p:sldId id="298" r:id="rId8"/>
    <p:sldId id="461" r:id="rId9"/>
    <p:sldId id="321" r:id="rId10"/>
    <p:sldId id="322" r:id="rId11"/>
    <p:sldId id="327" r:id="rId12"/>
    <p:sldId id="323" r:id="rId13"/>
    <p:sldId id="324" r:id="rId14"/>
    <p:sldId id="462" r:id="rId15"/>
    <p:sldId id="420" r:id="rId16"/>
    <p:sldId id="421" r:id="rId17"/>
    <p:sldId id="422" r:id="rId18"/>
    <p:sldId id="423" r:id="rId19"/>
    <p:sldId id="495" r:id="rId20"/>
    <p:sldId id="496" r:id="rId21"/>
    <p:sldId id="497" r:id="rId22"/>
    <p:sldId id="498" r:id="rId23"/>
    <p:sldId id="499" r:id="rId24"/>
    <p:sldId id="500" r:id="rId25"/>
    <p:sldId id="501" r:id="rId26"/>
    <p:sldId id="502" r:id="rId27"/>
    <p:sldId id="503" r:id="rId28"/>
    <p:sldId id="504" r:id="rId29"/>
    <p:sldId id="505" r:id="rId30"/>
    <p:sldId id="506" r:id="rId31"/>
    <p:sldId id="507" r:id="rId32"/>
    <p:sldId id="414" r:id="rId33"/>
    <p:sldId id="416" r:id="rId34"/>
    <p:sldId id="417" r:id="rId35"/>
    <p:sldId id="419" r:id="rId36"/>
    <p:sldId id="415" r:id="rId37"/>
    <p:sldId id="424" r:id="rId38"/>
    <p:sldId id="308" r:id="rId39"/>
    <p:sldId id="467" r:id="rId40"/>
    <p:sldId id="468" r:id="rId41"/>
    <p:sldId id="469" r:id="rId42"/>
    <p:sldId id="470" r:id="rId43"/>
    <p:sldId id="471" r:id="rId44"/>
    <p:sldId id="356" r:id="rId45"/>
    <p:sldId id="493" r:id="rId46"/>
    <p:sldId id="389" r:id="rId47"/>
    <p:sldId id="472" r:id="rId48"/>
    <p:sldId id="473" r:id="rId49"/>
    <p:sldId id="443" r:id="rId50"/>
    <p:sldId id="402" r:id="rId51"/>
    <p:sldId id="474" r:id="rId52"/>
    <p:sldId id="447" r:id="rId53"/>
    <p:sldId id="448" r:id="rId54"/>
    <p:sldId id="451" r:id="rId55"/>
    <p:sldId id="475" r:id="rId56"/>
    <p:sldId id="476" r:id="rId57"/>
    <p:sldId id="479" r:id="rId58"/>
    <p:sldId id="480" r:id="rId59"/>
    <p:sldId id="481" r:id="rId60"/>
    <p:sldId id="482" r:id="rId61"/>
    <p:sldId id="453" r:id="rId62"/>
    <p:sldId id="477" r:id="rId63"/>
    <p:sldId id="483" r:id="rId64"/>
    <p:sldId id="457" r:id="rId65"/>
    <p:sldId id="458" r:id="rId66"/>
    <p:sldId id="459" r:id="rId67"/>
    <p:sldId id="484" r:id="rId68"/>
    <p:sldId id="485" r:id="rId69"/>
    <p:sldId id="486" r:id="rId70"/>
    <p:sldId id="491" r:id="rId71"/>
    <p:sldId id="494" r:id="rId72"/>
    <p:sldId id="492" r:id="rId73"/>
    <p:sldId id="487" r:id="rId74"/>
    <p:sldId id="490" r:id="rId75"/>
    <p:sldId id="488" r:id="rId76"/>
    <p:sldId id="489" r:id="rId77"/>
    <p:sldId id="295" r:id="rId7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3" autoAdjust="0"/>
    <p:restoredTop sz="91678" autoAdjust="0"/>
  </p:normalViewPr>
  <p:slideViewPr>
    <p:cSldViewPr snapToGrid="0">
      <p:cViewPr varScale="1">
        <p:scale>
          <a:sx n="67" d="100"/>
          <a:sy n="67" d="100"/>
        </p:scale>
        <p:origin x="162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3344" y="4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ED464FA0-E022-4C58-B3BE-B9108C35BFAC}" type="datetimeFigureOut">
              <a:rPr lang="en-ZA" smtClean="0"/>
              <a:t>2021/03/08</a:t>
            </a:fld>
            <a:endParaRPr lang="en-ZA"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1D79526D-19C0-4851-8FF2-FB4DE1AF76E6}" type="slidenum">
              <a:rPr lang="en-ZA" smtClean="0"/>
              <a:t>‹#›</a:t>
            </a:fld>
            <a:endParaRPr lang="en-ZA" dirty="0"/>
          </a:p>
        </p:txBody>
      </p:sp>
    </p:spTree>
    <p:extLst>
      <p:ext uri="{BB962C8B-B14F-4D97-AF65-F5344CB8AC3E}">
        <p14:creationId xmlns:p14="http://schemas.microsoft.com/office/powerpoint/2010/main" val="657497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B0134FA-BBFF-439F-A8BC-E942FFE435B0}" type="datetimeFigureOut">
              <a:rPr lang="en-ZA" smtClean="0"/>
              <a:t>2021/03/08</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FC312BA-8881-4D3D-A5B7-443B13EFC12F}" type="slidenum">
              <a:rPr lang="en-ZA" smtClean="0"/>
              <a:t>‹#›</a:t>
            </a:fld>
            <a:endParaRPr lang="en-ZA" dirty="0"/>
          </a:p>
        </p:txBody>
      </p:sp>
    </p:spTree>
    <p:extLst>
      <p:ext uri="{BB962C8B-B14F-4D97-AF65-F5344CB8AC3E}">
        <p14:creationId xmlns:p14="http://schemas.microsoft.com/office/powerpoint/2010/main" val="2348142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1</a:t>
            </a:fld>
            <a:endParaRPr lang="en-ZA" dirty="0"/>
          </a:p>
        </p:txBody>
      </p:sp>
    </p:spTree>
    <p:extLst>
      <p:ext uri="{BB962C8B-B14F-4D97-AF65-F5344CB8AC3E}">
        <p14:creationId xmlns:p14="http://schemas.microsoft.com/office/powerpoint/2010/main" val="49858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10</a:t>
            </a:fld>
            <a:endParaRPr lang="en-ZA" dirty="0"/>
          </a:p>
        </p:txBody>
      </p:sp>
    </p:spTree>
    <p:extLst>
      <p:ext uri="{BB962C8B-B14F-4D97-AF65-F5344CB8AC3E}">
        <p14:creationId xmlns:p14="http://schemas.microsoft.com/office/powerpoint/2010/main" val="596300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11</a:t>
            </a:fld>
            <a:endParaRPr lang="en-ZA" dirty="0"/>
          </a:p>
        </p:txBody>
      </p:sp>
    </p:spTree>
    <p:extLst>
      <p:ext uri="{BB962C8B-B14F-4D97-AF65-F5344CB8AC3E}">
        <p14:creationId xmlns:p14="http://schemas.microsoft.com/office/powerpoint/2010/main" val="54235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12</a:t>
            </a:fld>
            <a:endParaRPr lang="en-ZA" dirty="0"/>
          </a:p>
        </p:txBody>
      </p:sp>
    </p:spTree>
    <p:extLst>
      <p:ext uri="{BB962C8B-B14F-4D97-AF65-F5344CB8AC3E}">
        <p14:creationId xmlns:p14="http://schemas.microsoft.com/office/powerpoint/2010/main" val="1371439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13</a:t>
            </a:fld>
            <a:endParaRPr lang="en-ZA" dirty="0"/>
          </a:p>
        </p:txBody>
      </p:sp>
    </p:spTree>
    <p:extLst>
      <p:ext uri="{BB962C8B-B14F-4D97-AF65-F5344CB8AC3E}">
        <p14:creationId xmlns:p14="http://schemas.microsoft.com/office/powerpoint/2010/main" val="3821864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650094" y="-13853229"/>
            <a:ext cx="11648511" cy="14668935"/>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7111" y="5100743"/>
            <a:ext cx="5407390" cy="48236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14</a:t>
            </a:fld>
            <a:endParaRPr lang="en-ZA" dirty="0"/>
          </a:p>
        </p:txBody>
      </p:sp>
    </p:spTree>
    <p:extLst>
      <p:ext uri="{BB962C8B-B14F-4D97-AF65-F5344CB8AC3E}">
        <p14:creationId xmlns:p14="http://schemas.microsoft.com/office/powerpoint/2010/main" val="2081939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15</a:t>
            </a:fld>
            <a:endParaRPr lang="en-ZA" dirty="0"/>
          </a:p>
        </p:txBody>
      </p:sp>
    </p:spTree>
    <p:extLst>
      <p:ext uri="{BB962C8B-B14F-4D97-AF65-F5344CB8AC3E}">
        <p14:creationId xmlns:p14="http://schemas.microsoft.com/office/powerpoint/2010/main" val="3356726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16</a:t>
            </a:fld>
            <a:endParaRPr lang="en-ZA" dirty="0"/>
          </a:p>
        </p:txBody>
      </p:sp>
    </p:spTree>
    <p:extLst>
      <p:ext uri="{BB962C8B-B14F-4D97-AF65-F5344CB8AC3E}">
        <p14:creationId xmlns:p14="http://schemas.microsoft.com/office/powerpoint/2010/main" val="2639882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17</a:t>
            </a:fld>
            <a:endParaRPr lang="en-ZA" dirty="0"/>
          </a:p>
        </p:txBody>
      </p:sp>
    </p:spTree>
    <p:extLst>
      <p:ext uri="{BB962C8B-B14F-4D97-AF65-F5344CB8AC3E}">
        <p14:creationId xmlns:p14="http://schemas.microsoft.com/office/powerpoint/2010/main" val="3977296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18</a:t>
            </a:fld>
            <a:endParaRPr lang="en-ZA" dirty="0"/>
          </a:p>
        </p:txBody>
      </p:sp>
    </p:spTree>
    <p:extLst>
      <p:ext uri="{BB962C8B-B14F-4D97-AF65-F5344CB8AC3E}">
        <p14:creationId xmlns:p14="http://schemas.microsoft.com/office/powerpoint/2010/main" val="3652095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32</a:t>
            </a:fld>
            <a:endParaRPr lang="en-ZA" dirty="0"/>
          </a:p>
        </p:txBody>
      </p:sp>
    </p:spTree>
    <p:extLst>
      <p:ext uri="{BB962C8B-B14F-4D97-AF65-F5344CB8AC3E}">
        <p14:creationId xmlns:p14="http://schemas.microsoft.com/office/powerpoint/2010/main" val="303415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2</a:t>
            </a:fld>
            <a:endParaRPr lang="en-ZA" dirty="0"/>
          </a:p>
        </p:txBody>
      </p:sp>
    </p:spTree>
    <p:extLst>
      <p:ext uri="{BB962C8B-B14F-4D97-AF65-F5344CB8AC3E}">
        <p14:creationId xmlns:p14="http://schemas.microsoft.com/office/powerpoint/2010/main" val="1324510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33</a:t>
            </a:fld>
            <a:endParaRPr lang="en-ZA" dirty="0"/>
          </a:p>
        </p:txBody>
      </p:sp>
    </p:spTree>
    <p:extLst>
      <p:ext uri="{BB962C8B-B14F-4D97-AF65-F5344CB8AC3E}">
        <p14:creationId xmlns:p14="http://schemas.microsoft.com/office/powerpoint/2010/main" val="212655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34</a:t>
            </a:fld>
            <a:endParaRPr lang="en-ZA" dirty="0"/>
          </a:p>
        </p:txBody>
      </p:sp>
    </p:spTree>
    <p:extLst>
      <p:ext uri="{BB962C8B-B14F-4D97-AF65-F5344CB8AC3E}">
        <p14:creationId xmlns:p14="http://schemas.microsoft.com/office/powerpoint/2010/main" val="174094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35</a:t>
            </a:fld>
            <a:endParaRPr lang="en-ZA" dirty="0"/>
          </a:p>
        </p:txBody>
      </p:sp>
    </p:spTree>
    <p:extLst>
      <p:ext uri="{BB962C8B-B14F-4D97-AF65-F5344CB8AC3E}">
        <p14:creationId xmlns:p14="http://schemas.microsoft.com/office/powerpoint/2010/main" val="3132477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36</a:t>
            </a:fld>
            <a:endParaRPr lang="en-ZA" dirty="0"/>
          </a:p>
        </p:txBody>
      </p:sp>
    </p:spTree>
    <p:extLst>
      <p:ext uri="{BB962C8B-B14F-4D97-AF65-F5344CB8AC3E}">
        <p14:creationId xmlns:p14="http://schemas.microsoft.com/office/powerpoint/2010/main" val="246569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37</a:t>
            </a:fld>
            <a:endParaRPr lang="en-ZA" dirty="0"/>
          </a:p>
        </p:txBody>
      </p:sp>
    </p:spTree>
    <p:extLst>
      <p:ext uri="{BB962C8B-B14F-4D97-AF65-F5344CB8AC3E}">
        <p14:creationId xmlns:p14="http://schemas.microsoft.com/office/powerpoint/2010/main" val="3727729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38</a:t>
            </a:fld>
            <a:endParaRPr lang="en-ZA" dirty="0"/>
          </a:p>
        </p:txBody>
      </p:sp>
    </p:spTree>
    <p:extLst>
      <p:ext uri="{BB962C8B-B14F-4D97-AF65-F5344CB8AC3E}">
        <p14:creationId xmlns:p14="http://schemas.microsoft.com/office/powerpoint/2010/main" val="600588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FC312BA-8881-4D3D-A5B7-443B13EFC12F}" type="slidenum">
              <a:rPr lang="en-ZA" smtClean="0"/>
              <a:t>39</a:t>
            </a:fld>
            <a:endParaRPr lang="en-ZA" dirty="0"/>
          </a:p>
        </p:txBody>
      </p:sp>
    </p:spTree>
    <p:extLst>
      <p:ext uri="{BB962C8B-B14F-4D97-AF65-F5344CB8AC3E}">
        <p14:creationId xmlns:p14="http://schemas.microsoft.com/office/powerpoint/2010/main" val="3308770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FC312BA-8881-4D3D-A5B7-443B13EFC12F}" type="slidenum">
              <a:rPr lang="en-ZA" smtClean="0"/>
              <a:t>52</a:t>
            </a:fld>
            <a:endParaRPr lang="en-ZA" dirty="0"/>
          </a:p>
        </p:txBody>
      </p:sp>
    </p:spTree>
    <p:extLst>
      <p:ext uri="{BB962C8B-B14F-4D97-AF65-F5344CB8AC3E}">
        <p14:creationId xmlns:p14="http://schemas.microsoft.com/office/powerpoint/2010/main" val="1461148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a:solidFill>
              <a:srgbClr val="000000"/>
            </a:solidFill>
            <a:miter lim="800000"/>
            <a:headEnd/>
            <a:tailEnd/>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124" name="Slide Number Placeholder 3"/>
          <p:cNvSpPr>
            <a:spLocks noGrp="1"/>
          </p:cNvSpPr>
          <p:nvPr>
            <p:ph type="sldNum" sz="quarter" idx="4294967295"/>
          </p:nvPr>
        </p:nvSpPr>
        <p:spPr bwMode="auto">
          <a:xfrm>
            <a:off x="3906838" y="9459913"/>
            <a:ext cx="2990850" cy="500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1" tIns="46141" rIns="92281" bIns="46141"/>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9300" indent="-28733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52525" indent="-230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14488" indent="-230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74863" indent="-230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320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892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464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9036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D8497654-AF7F-4C2F-94F6-9D5E4BD9A6F1}" type="slidenum">
              <a:rPr lang="en-US" altLang="en-US">
                <a:solidFill>
                  <a:schemeClr val="tx1"/>
                </a:solidFill>
                <a:latin typeface="Calibri" panose="020F0502020204030204" pitchFamily="34" charset="0"/>
              </a:rPr>
              <a:pPr>
                <a:spcBef>
                  <a:spcPct val="0"/>
                </a:spcBef>
                <a:buClrTx/>
                <a:buSzTx/>
                <a:buFontTx/>
                <a:buNone/>
              </a:pPr>
              <a:t>57</a:t>
            </a:fld>
            <a:endParaRPr lang="en-US" altLang="en-US">
              <a:solidFill>
                <a:schemeClr val="tx1"/>
              </a:solidFill>
              <a:latin typeface="Calibri" panose="020F0502020204030204" pitchFamily="34" charset="0"/>
            </a:endParaRPr>
          </a:p>
        </p:txBody>
      </p:sp>
    </p:spTree>
    <p:extLst>
      <p:ext uri="{BB962C8B-B14F-4D97-AF65-F5344CB8AC3E}">
        <p14:creationId xmlns:p14="http://schemas.microsoft.com/office/powerpoint/2010/main" val="181498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a:solidFill>
              <a:srgbClr val="000000"/>
            </a:solidFill>
            <a:miter lim="800000"/>
            <a:headEnd/>
            <a:tailEnd/>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172" name="Slide Number Placeholder 3"/>
          <p:cNvSpPr>
            <a:spLocks noGrp="1"/>
          </p:cNvSpPr>
          <p:nvPr>
            <p:ph type="sldNum" sz="quarter" idx="4294967295"/>
          </p:nvPr>
        </p:nvSpPr>
        <p:spPr bwMode="auto">
          <a:xfrm>
            <a:off x="3906838" y="9459913"/>
            <a:ext cx="2990850" cy="500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1" tIns="46141" rIns="92281" bIns="46141"/>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9300" indent="-28733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52525" indent="-230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14488" indent="-230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74863" indent="-230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320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892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464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9036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99A57702-30C1-4695-A883-CF8609107C04}" type="slidenum">
              <a:rPr lang="en-US" altLang="en-US">
                <a:solidFill>
                  <a:schemeClr val="tx1"/>
                </a:solidFill>
                <a:latin typeface="Calibri" panose="020F0502020204030204" pitchFamily="34" charset="0"/>
              </a:rPr>
              <a:pPr>
                <a:spcBef>
                  <a:spcPct val="0"/>
                </a:spcBef>
                <a:buClrTx/>
                <a:buSzTx/>
                <a:buFontTx/>
                <a:buNone/>
              </a:pPr>
              <a:t>58</a:t>
            </a:fld>
            <a:endParaRPr lang="en-US" altLang="en-US">
              <a:solidFill>
                <a:schemeClr val="tx1"/>
              </a:solidFill>
              <a:latin typeface="Calibri" panose="020F0502020204030204" pitchFamily="34" charset="0"/>
            </a:endParaRPr>
          </a:p>
        </p:txBody>
      </p:sp>
    </p:spTree>
    <p:extLst>
      <p:ext uri="{BB962C8B-B14F-4D97-AF65-F5344CB8AC3E}">
        <p14:creationId xmlns:p14="http://schemas.microsoft.com/office/powerpoint/2010/main" val="105501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3</a:t>
            </a:fld>
            <a:endParaRPr lang="en-ZA" dirty="0"/>
          </a:p>
        </p:txBody>
      </p:sp>
    </p:spTree>
    <p:extLst>
      <p:ext uri="{BB962C8B-B14F-4D97-AF65-F5344CB8AC3E}">
        <p14:creationId xmlns:p14="http://schemas.microsoft.com/office/powerpoint/2010/main" val="1617464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a:solidFill>
              <a:srgbClr val="000000"/>
            </a:solidFill>
            <a:miter lim="800000"/>
            <a:headEnd/>
            <a:tailEnd/>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p:cNvSpPr>
            <a:spLocks noGrp="1"/>
          </p:cNvSpPr>
          <p:nvPr>
            <p:ph type="sldNum" sz="quarter" idx="4294967295"/>
          </p:nvPr>
        </p:nvSpPr>
        <p:spPr bwMode="auto">
          <a:xfrm>
            <a:off x="3906838" y="9459913"/>
            <a:ext cx="2990850" cy="500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1" tIns="46141" rIns="92281" bIns="46141"/>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9300" indent="-28733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52525" indent="-230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14488" indent="-230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74863" indent="-230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320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892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464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9036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5DCC8C98-546C-4695-826F-0A4694277993}" type="slidenum">
              <a:rPr lang="en-US" altLang="en-US">
                <a:solidFill>
                  <a:schemeClr val="tx1"/>
                </a:solidFill>
                <a:latin typeface="Calibri" panose="020F0502020204030204" pitchFamily="34" charset="0"/>
              </a:rPr>
              <a:pPr>
                <a:spcBef>
                  <a:spcPct val="0"/>
                </a:spcBef>
                <a:buClrTx/>
                <a:buSzTx/>
                <a:buFontTx/>
                <a:buNone/>
              </a:pPr>
              <a:t>59</a:t>
            </a:fld>
            <a:endParaRPr lang="en-US" altLang="en-US">
              <a:solidFill>
                <a:schemeClr val="tx1"/>
              </a:solidFill>
              <a:latin typeface="Calibri" panose="020F0502020204030204" pitchFamily="34" charset="0"/>
            </a:endParaRPr>
          </a:p>
        </p:txBody>
      </p:sp>
    </p:spTree>
    <p:extLst>
      <p:ext uri="{BB962C8B-B14F-4D97-AF65-F5344CB8AC3E}">
        <p14:creationId xmlns:p14="http://schemas.microsoft.com/office/powerpoint/2010/main" val="2792236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a:solidFill>
              <a:srgbClr val="000000"/>
            </a:solidFill>
            <a:miter lim="800000"/>
            <a:headEnd/>
            <a:tailEnd/>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1268" name="Slide Number Placeholder 3"/>
          <p:cNvSpPr>
            <a:spLocks noGrp="1"/>
          </p:cNvSpPr>
          <p:nvPr>
            <p:ph type="sldNum" sz="quarter" idx="4294967295"/>
          </p:nvPr>
        </p:nvSpPr>
        <p:spPr bwMode="auto">
          <a:xfrm>
            <a:off x="3906838" y="9459913"/>
            <a:ext cx="2990850" cy="500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1" tIns="46141" rIns="92281" bIns="46141"/>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9300" indent="-28733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52525" indent="-230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14488" indent="-230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74863" indent="-230188">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320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892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464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903663" indent="-230188"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2D23D4B1-E6C9-452A-B6F2-3AD36D3BBB6A}" type="slidenum">
              <a:rPr lang="en-US" altLang="en-US">
                <a:solidFill>
                  <a:schemeClr val="tx1"/>
                </a:solidFill>
                <a:latin typeface="Calibri" panose="020F0502020204030204" pitchFamily="34" charset="0"/>
              </a:rPr>
              <a:pPr>
                <a:spcBef>
                  <a:spcPct val="0"/>
                </a:spcBef>
                <a:buClrTx/>
                <a:buSzTx/>
                <a:buFontTx/>
                <a:buNone/>
              </a:pPr>
              <a:t>60</a:t>
            </a:fld>
            <a:endParaRPr lang="en-US" altLang="en-US">
              <a:solidFill>
                <a:schemeClr val="tx1"/>
              </a:solidFill>
              <a:latin typeface="Calibri" panose="020F0502020204030204" pitchFamily="34" charset="0"/>
            </a:endParaRPr>
          </a:p>
        </p:txBody>
      </p:sp>
    </p:spTree>
    <p:extLst>
      <p:ext uri="{BB962C8B-B14F-4D97-AF65-F5344CB8AC3E}">
        <p14:creationId xmlns:p14="http://schemas.microsoft.com/office/powerpoint/2010/main" val="838568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67</a:t>
            </a:fld>
            <a:endParaRPr lang="en-ZA" dirty="0"/>
          </a:p>
        </p:txBody>
      </p:sp>
    </p:spTree>
    <p:extLst>
      <p:ext uri="{BB962C8B-B14F-4D97-AF65-F5344CB8AC3E}">
        <p14:creationId xmlns:p14="http://schemas.microsoft.com/office/powerpoint/2010/main" val="2667413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68</a:t>
            </a:fld>
            <a:endParaRPr lang="en-ZA" dirty="0"/>
          </a:p>
        </p:txBody>
      </p:sp>
    </p:spTree>
    <p:extLst>
      <p:ext uri="{BB962C8B-B14F-4D97-AF65-F5344CB8AC3E}">
        <p14:creationId xmlns:p14="http://schemas.microsoft.com/office/powerpoint/2010/main" val="3022879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69</a:t>
            </a:fld>
            <a:endParaRPr lang="en-ZA" dirty="0"/>
          </a:p>
        </p:txBody>
      </p:sp>
    </p:spTree>
    <p:extLst>
      <p:ext uri="{BB962C8B-B14F-4D97-AF65-F5344CB8AC3E}">
        <p14:creationId xmlns:p14="http://schemas.microsoft.com/office/powerpoint/2010/main" val="513907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70</a:t>
            </a:fld>
            <a:endParaRPr lang="en-ZA" dirty="0"/>
          </a:p>
        </p:txBody>
      </p:sp>
    </p:spTree>
    <p:extLst>
      <p:ext uri="{BB962C8B-B14F-4D97-AF65-F5344CB8AC3E}">
        <p14:creationId xmlns:p14="http://schemas.microsoft.com/office/powerpoint/2010/main" val="1423220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71</a:t>
            </a:fld>
            <a:endParaRPr lang="en-ZA" dirty="0"/>
          </a:p>
        </p:txBody>
      </p:sp>
    </p:spTree>
    <p:extLst>
      <p:ext uri="{BB962C8B-B14F-4D97-AF65-F5344CB8AC3E}">
        <p14:creationId xmlns:p14="http://schemas.microsoft.com/office/powerpoint/2010/main" val="3703653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72</a:t>
            </a:fld>
            <a:endParaRPr lang="en-ZA" dirty="0"/>
          </a:p>
        </p:txBody>
      </p:sp>
    </p:spTree>
    <p:extLst>
      <p:ext uri="{BB962C8B-B14F-4D97-AF65-F5344CB8AC3E}">
        <p14:creationId xmlns:p14="http://schemas.microsoft.com/office/powerpoint/2010/main" val="1289601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73</a:t>
            </a:fld>
            <a:endParaRPr lang="en-ZA" dirty="0"/>
          </a:p>
        </p:txBody>
      </p:sp>
    </p:spTree>
    <p:extLst>
      <p:ext uri="{BB962C8B-B14F-4D97-AF65-F5344CB8AC3E}">
        <p14:creationId xmlns:p14="http://schemas.microsoft.com/office/powerpoint/2010/main" val="412690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74</a:t>
            </a:fld>
            <a:endParaRPr lang="en-ZA" dirty="0"/>
          </a:p>
        </p:txBody>
      </p:sp>
    </p:spTree>
    <p:extLst>
      <p:ext uri="{BB962C8B-B14F-4D97-AF65-F5344CB8AC3E}">
        <p14:creationId xmlns:p14="http://schemas.microsoft.com/office/powerpoint/2010/main" val="353395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4</a:t>
            </a:fld>
            <a:endParaRPr lang="en-ZA" dirty="0"/>
          </a:p>
        </p:txBody>
      </p:sp>
    </p:spTree>
    <p:extLst>
      <p:ext uri="{BB962C8B-B14F-4D97-AF65-F5344CB8AC3E}">
        <p14:creationId xmlns:p14="http://schemas.microsoft.com/office/powerpoint/2010/main" val="1931318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75</a:t>
            </a:fld>
            <a:endParaRPr lang="en-ZA" dirty="0"/>
          </a:p>
        </p:txBody>
      </p:sp>
    </p:spTree>
    <p:extLst>
      <p:ext uri="{BB962C8B-B14F-4D97-AF65-F5344CB8AC3E}">
        <p14:creationId xmlns:p14="http://schemas.microsoft.com/office/powerpoint/2010/main" val="499112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76</a:t>
            </a:fld>
            <a:endParaRPr lang="en-ZA" dirty="0"/>
          </a:p>
        </p:txBody>
      </p:sp>
    </p:spTree>
    <p:extLst>
      <p:ext uri="{BB962C8B-B14F-4D97-AF65-F5344CB8AC3E}">
        <p14:creationId xmlns:p14="http://schemas.microsoft.com/office/powerpoint/2010/main" val="693149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77</a:t>
            </a:fld>
            <a:endParaRPr lang="en-ZA" dirty="0"/>
          </a:p>
        </p:txBody>
      </p:sp>
    </p:spTree>
    <p:extLst>
      <p:ext uri="{BB962C8B-B14F-4D97-AF65-F5344CB8AC3E}">
        <p14:creationId xmlns:p14="http://schemas.microsoft.com/office/powerpoint/2010/main" val="215844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5</a:t>
            </a:fld>
            <a:endParaRPr lang="en-ZA" dirty="0"/>
          </a:p>
        </p:txBody>
      </p:sp>
    </p:spTree>
    <p:extLst>
      <p:ext uri="{BB962C8B-B14F-4D97-AF65-F5344CB8AC3E}">
        <p14:creationId xmlns:p14="http://schemas.microsoft.com/office/powerpoint/2010/main" val="414390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6</a:t>
            </a:fld>
            <a:endParaRPr lang="en-ZA" dirty="0"/>
          </a:p>
        </p:txBody>
      </p:sp>
    </p:spTree>
    <p:extLst>
      <p:ext uri="{BB962C8B-B14F-4D97-AF65-F5344CB8AC3E}">
        <p14:creationId xmlns:p14="http://schemas.microsoft.com/office/powerpoint/2010/main" val="398218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7</a:t>
            </a:fld>
            <a:endParaRPr lang="en-ZA" dirty="0"/>
          </a:p>
        </p:txBody>
      </p:sp>
    </p:spTree>
    <p:extLst>
      <p:ext uri="{BB962C8B-B14F-4D97-AF65-F5344CB8AC3E}">
        <p14:creationId xmlns:p14="http://schemas.microsoft.com/office/powerpoint/2010/main" val="60046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8</a:t>
            </a:fld>
            <a:endParaRPr lang="en-ZA" dirty="0"/>
          </a:p>
        </p:txBody>
      </p:sp>
    </p:spTree>
    <p:extLst>
      <p:ext uri="{BB962C8B-B14F-4D97-AF65-F5344CB8AC3E}">
        <p14:creationId xmlns:p14="http://schemas.microsoft.com/office/powerpoint/2010/main" val="1095240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87518" y="-13875384"/>
            <a:ext cx="11585944" cy="14692394"/>
          </a:xfrm>
          <a:prstGeom prst="rect">
            <a:avLst/>
          </a:prstGeom>
          <a:solidFill>
            <a:srgbClr val="FFFFFF"/>
          </a:solidFill>
          <a:ln w="9360">
            <a:solidFill>
              <a:srgbClr val="000000"/>
            </a:solidFill>
            <a:miter lim="800000"/>
            <a:headEnd/>
            <a:tailEnd/>
          </a:ln>
        </p:spPr>
        <p:txBody>
          <a:bodyPr wrap="none" lIns="91303" tIns="45651" rIns="91303" bIns="45651" anchor="ctr"/>
          <a:lstStyle/>
          <a:p>
            <a:pPr eaLnBrk="1" hangingPunct="1">
              <a:lnSpc>
                <a:spcPct val="98000"/>
              </a:lnSpc>
              <a:buClr>
                <a:srgbClr val="000000"/>
              </a:buClr>
              <a:buSzPct val="100000"/>
              <a:buFont typeface="Times New Roman" panose="02020603050405020304" pitchFamily="18" charset="0"/>
              <a:buNone/>
            </a:pPr>
            <a:endParaRPr lang="en-US" dirty="0"/>
          </a:p>
        </p:txBody>
      </p:sp>
      <p:sp>
        <p:nvSpPr>
          <p:cNvPr id="30723" name="Rectangle 2"/>
          <p:cNvSpPr>
            <a:spLocks noGrp="1" noChangeArrowheads="1"/>
          </p:cNvSpPr>
          <p:nvPr>
            <p:ph type="body"/>
          </p:nvPr>
        </p:nvSpPr>
        <p:spPr>
          <a:xfrm>
            <a:off x="673474" y="5108900"/>
            <a:ext cx="5378346" cy="4831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0"/>
          </p:nvPr>
        </p:nvSpPr>
        <p:spPr/>
        <p:txBody>
          <a:bodyPr/>
          <a:lstStyle/>
          <a:p>
            <a:fld id="{0FC312BA-8881-4D3D-A5B7-443B13EFC12F}" type="slidenum">
              <a:rPr lang="en-ZA" smtClean="0"/>
              <a:t>9</a:t>
            </a:fld>
            <a:endParaRPr lang="en-ZA" dirty="0"/>
          </a:p>
        </p:txBody>
      </p:sp>
    </p:spTree>
    <p:extLst>
      <p:ext uri="{BB962C8B-B14F-4D97-AF65-F5344CB8AC3E}">
        <p14:creationId xmlns:p14="http://schemas.microsoft.com/office/powerpoint/2010/main" val="405000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7CBC56-0909-479F-B5A0-AE9FC30E1053}" type="datetime1">
              <a:rPr lang="en-ZA" smtClean="0"/>
              <a:t>2021/03/08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04F4EC5-88AD-4ECA-84AC-34EECC3A4D54}" type="slidenum">
              <a:rPr lang="en-ZA" smtClean="0"/>
              <a:t>‹#›</a:t>
            </a:fld>
            <a:endParaRPr lang="en-ZA" dirty="0"/>
          </a:p>
        </p:txBody>
      </p:sp>
    </p:spTree>
    <p:extLst>
      <p:ext uri="{BB962C8B-B14F-4D97-AF65-F5344CB8AC3E}">
        <p14:creationId xmlns:p14="http://schemas.microsoft.com/office/powerpoint/2010/main" val="193388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01D29F-8E8B-4910-B7D5-9FAF59479406}" type="datetime1">
              <a:rPr lang="en-ZA" smtClean="0"/>
              <a:t>2021/03/08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04F4EC5-88AD-4ECA-84AC-34EECC3A4D54}" type="slidenum">
              <a:rPr lang="en-ZA" smtClean="0"/>
              <a:t>‹#›</a:t>
            </a:fld>
            <a:endParaRPr lang="en-ZA" dirty="0"/>
          </a:p>
        </p:txBody>
      </p:sp>
    </p:spTree>
    <p:extLst>
      <p:ext uri="{BB962C8B-B14F-4D97-AF65-F5344CB8AC3E}">
        <p14:creationId xmlns:p14="http://schemas.microsoft.com/office/powerpoint/2010/main" val="52559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0113E-4C13-4B47-AA22-CA3C8C9ADF6F}" type="datetime1">
              <a:rPr lang="en-ZA" smtClean="0"/>
              <a:t>2021/03/08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04F4EC5-88AD-4ECA-84AC-34EECC3A4D54}" type="slidenum">
              <a:rPr lang="en-ZA" smtClean="0"/>
              <a:t>‹#›</a:t>
            </a:fld>
            <a:endParaRPr lang="en-ZA" dirty="0"/>
          </a:p>
        </p:txBody>
      </p:sp>
    </p:spTree>
    <p:extLst>
      <p:ext uri="{BB962C8B-B14F-4D97-AF65-F5344CB8AC3E}">
        <p14:creationId xmlns:p14="http://schemas.microsoft.com/office/powerpoint/2010/main" val="151646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6336C0-3FD6-4B6B-9FCB-A0B9D0E3AF07}" type="datetime1">
              <a:rPr lang="en-ZA" smtClean="0"/>
              <a:t>2021/03/08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04F4EC5-88AD-4ECA-84AC-34EECC3A4D54}" type="slidenum">
              <a:rPr lang="en-ZA" smtClean="0"/>
              <a:t>‹#›</a:t>
            </a:fld>
            <a:endParaRPr lang="en-ZA" dirty="0"/>
          </a:p>
        </p:txBody>
      </p:sp>
    </p:spTree>
    <p:extLst>
      <p:ext uri="{BB962C8B-B14F-4D97-AF65-F5344CB8AC3E}">
        <p14:creationId xmlns:p14="http://schemas.microsoft.com/office/powerpoint/2010/main" val="98867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ED791C-9E05-4D51-97FE-41A512EEEF1F}" type="datetime1">
              <a:rPr lang="en-ZA" smtClean="0"/>
              <a:t>2021/03/08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04F4EC5-88AD-4ECA-84AC-34EECC3A4D54}" type="slidenum">
              <a:rPr lang="en-ZA" smtClean="0"/>
              <a:t>‹#›</a:t>
            </a:fld>
            <a:endParaRPr lang="en-ZA" dirty="0"/>
          </a:p>
        </p:txBody>
      </p:sp>
    </p:spTree>
    <p:extLst>
      <p:ext uri="{BB962C8B-B14F-4D97-AF65-F5344CB8AC3E}">
        <p14:creationId xmlns:p14="http://schemas.microsoft.com/office/powerpoint/2010/main" val="329396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64D037-3F52-4967-841F-5A531B56747F}" type="datetime1">
              <a:rPr lang="en-ZA" smtClean="0"/>
              <a:t>2021/03/08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F04F4EC5-88AD-4ECA-84AC-34EECC3A4D54}" type="slidenum">
              <a:rPr lang="en-ZA" smtClean="0"/>
              <a:t>‹#›</a:t>
            </a:fld>
            <a:endParaRPr lang="en-ZA" dirty="0"/>
          </a:p>
        </p:txBody>
      </p:sp>
    </p:spTree>
    <p:extLst>
      <p:ext uri="{BB962C8B-B14F-4D97-AF65-F5344CB8AC3E}">
        <p14:creationId xmlns:p14="http://schemas.microsoft.com/office/powerpoint/2010/main" val="210249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53069E-B94E-4ABF-B5C5-22531D7ECB16}" type="datetime1">
              <a:rPr lang="en-ZA" smtClean="0"/>
              <a:t>2021/03/08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F04F4EC5-88AD-4ECA-84AC-34EECC3A4D54}" type="slidenum">
              <a:rPr lang="en-ZA" smtClean="0"/>
              <a:t>‹#›</a:t>
            </a:fld>
            <a:endParaRPr lang="en-ZA" dirty="0"/>
          </a:p>
        </p:txBody>
      </p:sp>
    </p:spTree>
    <p:extLst>
      <p:ext uri="{BB962C8B-B14F-4D97-AF65-F5344CB8AC3E}">
        <p14:creationId xmlns:p14="http://schemas.microsoft.com/office/powerpoint/2010/main" val="80415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1F83D4-D837-4BDC-845A-467FA02CEFF6}" type="datetime1">
              <a:rPr lang="en-ZA" smtClean="0"/>
              <a:t>2021/03/08</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F04F4EC5-88AD-4ECA-84AC-34EECC3A4D54}" type="slidenum">
              <a:rPr lang="en-ZA" smtClean="0"/>
              <a:t>‹#›</a:t>
            </a:fld>
            <a:endParaRPr lang="en-ZA" dirty="0"/>
          </a:p>
        </p:txBody>
      </p:sp>
    </p:spTree>
    <p:extLst>
      <p:ext uri="{BB962C8B-B14F-4D97-AF65-F5344CB8AC3E}">
        <p14:creationId xmlns:p14="http://schemas.microsoft.com/office/powerpoint/2010/main" val="358008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C80DC-0ADE-4FD6-B9B3-AEFA8D0232A2}" type="datetime1">
              <a:rPr lang="en-ZA" smtClean="0"/>
              <a:t>2021/03/08</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F04F4EC5-88AD-4ECA-84AC-34EECC3A4D54}" type="slidenum">
              <a:rPr lang="en-ZA" smtClean="0"/>
              <a:t>‹#›</a:t>
            </a:fld>
            <a:endParaRPr lang="en-ZA" dirty="0"/>
          </a:p>
        </p:txBody>
      </p:sp>
    </p:spTree>
    <p:extLst>
      <p:ext uri="{BB962C8B-B14F-4D97-AF65-F5344CB8AC3E}">
        <p14:creationId xmlns:p14="http://schemas.microsoft.com/office/powerpoint/2010/main" val="146628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19E468-00C7-43E6-AA18-C2FAD039FCF9}" type="datetime1">
              <a:rPr lang="en-ZA" smtClean="0"/>
              <a:t>2021/03/08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F04F4EC5-88AD-4ECA-84AC-34EECC3A4D54}" type="slidenum">
              <a:rPr lang="en-ZA" smtClean="0"/>
              <a:t>‹#›</a:t>
            </a:fld>
            <a:endParaRPr lang="en-ZA" dirty="0"/>
          </a:p>
        </p:txBody>
      </p:sp>
    </p:spTree>
    <p:extLst>
      <p:ext uri="{BB962C8B-B14F-4D97-AF65-F5344CB8AC3E}">
        <p14:creationId xmlns:p14="http://schemas.microsoft.com/office/powerpoint/2010/main" val="365781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93FDBA-5138-468C-BCD4-CACCF49C9816}" type="datetime1">
              <a:rPr lang="en-ZA" smtClean="0"/>
              <a:t>2021/03/08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F04F4EC5-88AD-4ECA-84AC-34EECC3A4D54}" type="slidenum">
              <a:rPr lang="en-ZA" smtClean="0"/>
              <a:t>‹#›</a:t>
            </a:fld>
            <a:endParaRPr lang="en-ZA" dirty="0"/>
          </a:p>
        </p:txBody>
      </p:sp>
    </p:spTree>
    <p:extLst>
      <p:ext uri="{BB962C8B-B14F-4D97-AF65-F5344CB8AC3E}">
        <p14:creationId xmlns:p14="http://schemas.microsoft.com/office/powerpoint/2010/main" val="302096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278B2-5E41-465D-B653-FBEE6CE71CA1}" type="datetime1">
              <a:rPr lang="en-ZA" smtClean="0"/>
              <a:t>2021/03/08</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F4EC5-88AD-4ECA-84AC-34EECC3A4D54}" type="slidenum">
              <a:rPr lang="en-ZA" smtClean="0"/>
              <a:t>‹#›</a:t>
            </a:fld>
            <a:endParaRPr lang="en-ZA" dirty="0"/>
          </a:p>
        </p:txBody>
      </p:sp>
    </p:spTree>
    <p:extLst>
      <p:ext uri="{BB962C8B-B14F-4D97-AF65-F5344CB8AC3E}">
        <p14:creationId xmlns:p14="http://schemas.microsoft.com/office/powerpoint/2010/main" val="3874594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Lejweleputswa%20MIG%20Projects%20Jan%202021.xlsx" TargetMode="External"/><Relationship Id="rId4" Type="http://schemas.openxmlformats.org/officeDocument/2006/relationships/hyperlink" Target="Lejweleputswa%20Completed%20Projects.xls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4.emf"/></Relationships>
</file>

<file path=ppt/slides/_rels/slide5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3.emf"/></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p:txBody>
          <a:bodyPr/>
          <a:lstStyle/>
          <a:p>
            <a:pPr algn="ctr" eaLnBrk="1" hangingPunct="1"/>
            <a:endParaRPr lang="en-US" dirty="0"/>
          </a:p>
          <a:p>
            <a:pPr algn="ctr" eaLnBrk="1" hangingPunct="1"/>
            <a:endParaRPr lang="en-US" dirty="0"/>
          </a:p>
          <a:p>
            <a:pPr algn="ctr" eaLnBrk="1" hangingPunct="1"/>
            <a:endParaRPr lang="en-US" dirty="0"/>
          </a:p>
          <a:p>
            <a:pPr algn="ctr" eaLnBrk="1" hangingPunct="1"/>
            <a:endParaRPr lang="en-US" dirty="0"/>
          </a:p>
          <a:p>
            <a:pPr algn="ctr" eaLnBrk="1" hangingPunct="1"/>
            <a:endParaRPr lang="en-US" dirty="0"/>
          </a:p>
          <a:p>
            <a:pPr algn="ctr" eaLnBrk="1" hangingPunct="1"/>
            <a:endParaRPr lang="en-US" dirty="0"/>
          </a:p>
          <a:p>
            <a:pPr algn="ctr" eaLnBrk="1" hangingPunct="1"/>
            <a:endParaRPr lang="en-US" dirty="0"/>
          </a:p>
          <a:p>
            <a:pPr algn="ctr" eaLnBrk="1" hangingPunct="1"/>
            <a:endParaRPr lang="en-US" dirty="0"/>
          </a:p>
          <a:p>
            <a:pPr algn="ctr" eaLnBrk="1" hangingPunct="1"/>
            <a:endParaRPr lang="en-US" dirty="0"/>
          </a:p>
          <a:p>
            <a:pPr algn="ctr" eaLnBrk="1" hangingPunct="1"/>
            <a:endParaRPr lang="en-US" dirty="0"/>
          </a:p>
          <a:p>
            <a:pPr algn="ctr" eaLnBrk="1" hangingPunct="1"/>
            <a:endParaRPr lang="en-US" dirty="0"/>
          </a:p>
        </p:txBody>
      </p:sp>
      <p:sp>
        <p:nvSpPr>
          <p:cNvPr id="29701" name="Slide Number Placeholder 2"/>
          <p:cNvSpPr>
            <a:spLocks noGrp="1"/>
          </p:cNvSpPr>
          <p:nvPr>
            <p:ph type="sldNum" sz="quarter" idx="12"/>
          </p:nvPr>
        </p:nvSpPr>
        <p:spPr>
          <a:xfrm>
            <a:off x="6750844" y="5974767"/>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1</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17920"/>
            <a:ext cx="9144000" cy="6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4395" y="193638"/>
            <a:ext cx="8713694" cy="5878550"/>
          </a:xfrm>
        </p:spPr>
        <p:txBody>
          <a:bodyPr>
            <a:normAutofit fontScale="90000"/>
          </a:bodyPr>
          <a:lstStyle/>
          <a:p>
            <a:pPr algn="ctr"/>
            <a:r>
              <a:rPr lang="en-ZA" sz="4800" b="1" dirty="0">
                <a:latin typeface="Times New Roman" panose="02020603050405020304" pitchFamily="18" charset="0"/>
                <a:cs typeface="Times New Roman" panose="02020603050405020304" pitchFamily="18" charset="0"/>
              </a:rPr>
              <a:t/>
            </a:r>
            <a:br>
              <a:rPr lang="en-ZA" sz="4800" b="1" dirty="0">
                <a:latin typeface="Times New Roman" panose="02020603050405020304" pitchFamily="18" charset="0"/>
                <a:cs typeface="Times New Roman" panose="02020603050405020304" pitchFamily="18" charset="0"/>
              </a:rPr>
            </a:br>
            <a:r>
              <a:rPr lang="en-ZA" sz="4800" b="1" dirty="0">
                <a:solidFill>
                  <a:schemeClr val="accent4"/>
                </a:solidFill>
                <a:latin typeface="Times New Roman" panose="02020603050405020304" pitchFamily="18" charset="0"/>
                <a:cs typeface="Times New Roman" panose="02020603050405020304" pitchFamily="18" charset="0"/>
              </a:rPr>
              <a:t>PORTFOLIO COMMITTEE</a:t>
            </a:r>
            <a:br>
              <a:rPr lang="en-ZA" sz="4800" b="1" dirty="0">
                <a:solidFill>
                  <a:schemeClr val="accent4"/>
                </a:solidFill>
                <a:latin typeface="Times New Roman" panose="02020603050405020304" pitchFamily="18" charset="0"/>
                <a:cs typeface="Times New Roman" panose="02020603050405020304" pitchFamily="18" charset="0"/>
              </a:rPr>
            </a:br>
            <a:r>
              <a:rPr lang="en-ZA" sz="4800" b="1" dirty="0">
                <a:latin typeface="Times New Roman" panose="02020603050405020304" pitchFamily="18" charset="0"/>
                <a:cs typeface="Times New Roman" panose="02020603050405020304" pitchFamily="18" charset="0"/>
              </a:rPr>
              <a:t/>
            </a:r>
            <a:br>
              <a:rPr lang="en-ZA" sz="4800" b="1" dirty="0">
                <a:latin typeface="Times New Roman" panose="02020603050405020304" pitchFamily="18" charset="0"/>
                <a:cs typeface="Times New Roman" panose="02020603050405020304" pitchFamily="18" charset="0"/>
              </a:rPr>
            </a:br>
            <a:r>
              <a:rPr lang="en-ZA" sz="4800" b="1" dirty="0">
                <a:latin typeface="Times New Roman" panose="02020603050405020304" pitchFamily="18" charset="0"/>
                <a:cs typeface="Times New Roman" panose="02020603050405020304" pitchFamily="18" charset="0"/>
              </a:rPr>
              <a:t>COGTA AND PT JOINT PRESENTATION ON THE</a:t>
            </a:r>
            <a:br>
              <a:rPr lang="en-ZA" sz="4800" b="1" dirty="0">
                <a:latin typeface="Times New Roman" panose="02020603050405020304" pitchFamily="18" charset="0"/>
                <a:cs typeface="Times New Roman" panose="02020603050405020304" pitchFamily="18" charset="0"/>
              </a:rPr>
            </a:br>
            <a:r>
              <a:rPr lang="en-ZA" sz="4800" b="1" dirty="0">
                <a:latin typeface="Times New Roman" panose="02020603050405020304" pitchFamily="18" charset="0"/>
                <a:cs typeface="Times New Roman" panose="02020603050405020304" pitchFamily="18" charset="0"/>
              </a:rPr>
              <a:t>STATUS OF MUNICIPALITIES IN THE LEJWELEPUTSWA DISTRICT</a:t>
            </a:r>
            <a:r>
              <a:rPr lang="en-ZA" sz="6600" b="1" dirty="0">
                <a:latin typeface="Times New Roman" panose="02020603050405020304" pitchFamily="18" charset="0"/>
                <a:cs typeface="Times New Roman" panose="02020603050405020304" pitchFamily="18" charset="0"/>
              </a:rPr>
              <a:t/>
            </a:r>
            <a:br>
              <a:rPr lang="en-ZA" sz="6600" b="1" dirty="0">
                <a:latin typeface="Times New Roman" panose="02020603050405020304" pitchFamily="18" charset="0"/>
                <a:cs typeface="Times New Roman" panose="02020603050405020304" pitchFamily="18" charset="0"/>
              </a:rPr>
            </a:br>
            <a:r>
              <a:rPr lang="en-ZA" sz="6600" b="1" dirty="0">
                <a:latin typeface="Times New Roman" panose="02020603050405020304" pitchFamily="18" charset="0"/>
                <a:cs typeface="Times New Roman" panose="02020603050405020304" pitchFamily="18" charset="0"/>
              </a:rPr>
              <a:t> </a:t>
            </a:r>
            <a:br>
              <a:rPr lang="en-ZA" sz="6600" b="1" dirty="0">
                <a:latin typeface="Times New Roman" panose="02020603050405020304" pitchFamily="18" charset="0"/>
                <a:cs typeface="Times New Roman" panose="02020603050405020304" pitchFamily="18" charset="0"/>
              </a:rPr>
            </a:br>
            <a:r>
              <a:rPr lang="en-ZA" sz="1800" b="1" dirty="0">
                <a:latin typeface="Times New Roman" panose="02020603050405020304" pitchFamily="18" charset="0"/>
                <a:cs typeface="Times New Roman" panose="02020603050405020304" pitchFamily="18" charset="0"/>
              </a:rPr>
              <a:t>				</a:t>
            </a:r>
            <a:endParaRPr lang="en-ZA" sz="8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1443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800" b="1" cap="all" dirty="0">
                <a:latin typeface="Times New Roman" pitchFamily="18" charset="0"/>
                <a:cs typeface="Times New Roman" pitchFamily="18" charset="0"/>
              </a:rPr>
              <a:t>OVERVIEW OF FINANCIAL POSITION (CONT.)</a:t>
            </a:r>
          </a:p>
        </p:txBody>
      </p:sp>
      <p:sp>
        <p:nvSpPr>
          <p:cNvPr id="29698" name="Rectangle 2"/>
          <p:cNvSpPr>
            <a:spLocks noGrp="1" noChangeArrowheads="1"/>
          </p:cNvSpPr>
          <p:nvPr>
            <p:ph idx="1"/>
          </p:nvPr>
        </p:nvSpPr>
        <p:spPr>
          <a:xfrm>
            <a:off x="95416" y="681057"/>
            <a:ext cx="8945217" cy="5403831"/>
          </a:xfrm>
        </p:spPr>
        <p:txBody>
          <a:bodyPr>
            <a:noAutofit/>
          </a:bodyPr>
          <a:lstStyle/>
          <a:p>
            <a:r>
              <a:rPr lang="en-US" sz="2000" b="1" dirty="0">
                <a:latin typeface="Times New Roman" panose="02020603050405020304" pitchFamily="18" charset="0"/>
                <a:cs typeface="Times New Roman" panose="02020603050405020304" pitchFamily="18" charset="0"/>
              </a:rPr>
              <a:t>Outstanding Debtors</a:t>
            </a:r>
          </a:p>
          <a:p>
            <a:pPr marL="0" indent="0" algn="just">
              <a:buNone/>
            </a:pPr>
            <a:r>
              <a:rPr lang="en-US" sz="2000" dirty="0">
                <a:latin typeface="Times New Roman" panose="02020603050405020304" pitchFamily="18" charset="0"/>
                <a:cs typeface="Times New Roman" panose="02020603050405020304" pitchFamily="18" charset="0"/>
              </a:rPr>
              <a:t>The Debtors position remains a source of concern, as Municipalities reported an increase of </a:t>
            </a:r>
            <a:r>
              <a:rPr lang="en-US" sz="2000" b="1" dirty="0">
                <a:latin typeface="Times New Roman" panose="02020603050405020304" pitchFamily="18" charset="0"/>
                <a:cs typeface="Times New Roman" panose="02020603050405020304" pitchFamily="18" charset="0"/>
              </a:rPr>
              <a:t>R348,272,267 </a:t>
            </a:r>
            <a:r>
              <a:rPr lang="en-US" sz="2000" dirty="0">
                <a:latin typeface="Times New Roman" panose="02020603050405020304" pitchFamily="18" charset="0"/>
                <a:cs typeface="Times New Roman" panose="02020603050405020304" pitchFamily="18" charset="0"/>
              </a:rPr>
              <a:t>from </a:t>
            </a:r>
            <a:r>
              <a:rPr lang="en-US" sz="2000" b="1" dirty="0">
                <a:latin typeface="Times New Roman" panose="02020603050405020304" pitchFamily="18" charset="0"/>
                <a:cs typeface="Times New Roman" panose="02020603050405020304" pitchFamily="18" charset="0"/>
              </a:rPr>
              <a:t>R6,241,010,453</a:t>
            </a:r>
            <a:r>
              <a:rPr lang="en-US" sz="2000" dirty="0">
                <a:latin typeface="Times New Roman" panose="02020603050405020304" pitchFamily="18" charset="0"/>
                <a:cs typeface="Times New Roman" panose="02020603050405020304" pitchFamily="18" charset="0"/>
              </a:rPr>
              <a:t> as at 31 October 2020 to </a:t>
            </a:r>
            <a:r>
              <a:rPr lang="en-US" sz="2000" b="1" dirty="0">
                <a:latin typeface="Times New Roman" panose="02020603050405020304" pitchFamily="18" charset="0"/>
                <a:cs typeface="Times New Roman" panose="02020603050405020304" pitchFamily="18" charset="0"/>
              </a:rPr>
              <a:t>R6,589,282,720</a:t>
            </a:r>
            <a:r>
              <a:rPr lang="en-US" sz="2000" dirty="0">
                <a:latin typeface="Times New Roman" panose="02020603050405020304" pitchFamily="18" charset="0"/>
                <a:cs typeface="Times New Roman" panose="02020603050405020304" pitchFamily="18" charset="0"/>
              </a:rPr>
              <a:t> as at 31 January 2021.</a:t>
            </a:r>
            <a:endParaRPr lang="en-ZA" sz="2000" dirty="0">
              <a:latin typeface="Times New Roman" panose="02020603050405020304" pitchFamily="18" charset="0"/>
              <a:cs typeface="Times New Roman" panose="02020603050405020304" pitchFamily="18" charset="0"/>
            </a:endParaRPr>
          </a:p>
          <a:p>
            <a:pPr marL="0" indent="0">
              <a:buNone/>
            </a:pPr>
            <a:endParaRPr lang="en-ZA" sz="2000" dirty="0">
              <a:latin typeface="Times New Roman" panose="02020603050405020304" pitchFamily="18" charset="0"/>
              <a:cs typeface="Times New Roman" panose="02020603050405020304" pitchFamily="18" charset="0"/>
            </a:endParaRPr>
          </a:p>
          <a:p>
            <a:pPr marL="0" indent="0">
              <a:buNone/>
            </a:pPr>
            <a:endParaRPr lang="en-ZA"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542166" y="6015619"/>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10</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0744"/>
            <a:ext cx="9144000" cy="54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584" y="5612394"/>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2840019" y="2688566"/>
            <a:ext cx="3539266" cy="1840403"/>
          </a:xfrm>
          <a:prstGeom prst="rect">
            <a:avLst/>
          </a:prstGeom>
        </p:spPr>
      </p:pic>
    </p:spTree>
    <p:extLst>
      <p:ext uri="{BB962C8B-B14F-4D97-AF65-F5344CB8AC3E}">
        <p14:creationId xmlns:p14="http://schemas.microsoft.com/office/powerpoint/2010/main" val="1621648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800" b="1" cap="all" dirty="0">
                <a:latin typeface="Times New Roman" pitchFamily="18" charset="0"/>
                <a:cs typeface="Times New Roman" pitchFamily="18" charset="0"/>
              </a:rPr>
              <a:t>OVERVIEW OF FINANCIAL POSITION (CONT.)</a:t>
            </a:r>
          </a:p>
        </p:txBody>
      </p:sp>
      <p:sp>
        <p:nvSpPr>
          <p:cNvPr id="29698" name="Rectangle 2"/>
          <p:cNvSpPr>
            <a:spLocks noGrp="1" noChangeArrowheads="1"/>
          </p:cNvSpPr>
          <p:nvPr>
            <p:ph idx="1"/>
          </p:nvPr>
        </p:nvSpPr>
        <p:spPr>
          <a:xfrm>
            <a:off x="95416" y="681057"/>
            <a:ext cx="8945217" cy="5403831"/>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The following bar chart illustration the outstanding debtors for Municipalities in the District;</a:t>
            </a:r>
            <a:endParaRPr lang="en-ZA" sz="2400" dirty="0">
              <a:latin typeface="Times New Roman" panose="02020603050405020304" pitchFamily="18" charset="0"/>
              <a:cs typeface="Times New Roman" panose="02020603050405020304" pitchFamily="18" charset="0"/>
            </a:endParaRPr>
          </a:p>
          <a:p>
            <a:pPr marL="0" indent="0">
              <a:buNone/>
            </a:pPr>
            <a:endParaRPr lang="en-US" sz="2000" b="1"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494306" y="5934916"/>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11</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 y="6250193"/>
            <a:ext cx="9144000" cy="6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291" y="5548080"/>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1484555" y="2054797"/>
            <a:ext cx="6271709" cy="2925993"/>
          </a:xfrm>
          <a:prstGeom prst="rect">
            <a:avLst/>
          </a:prstGeom>
        </p:spPr>
      </p:pic>
    </p:spTree>
    <p:extLst>
      <p:ext uri="{BB962C8B-B14F-4D97-AF65-F5344CB8AC3E}">
        <p14:creationId xmlns:p14="http://schemas.microsoft.com/office/powerpoint/2010/main" val="5895172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800" b="1" cap="all" dirty="0">
                <a:latin typeface="Times New Roman" pitchFamily="18" charset="0"/>
                <a:cs typeface="Times New Roman" pitchFamily="18" charset="0"/>
              </a:rPr>
              <a:t>OVERVIEW OF FINANCIAL POSITION (CONT.)</a:t>
            </a:r>
          </a:p>
        </p:txBody>
      </p:sp>
      <p:sp>
        <p:nvSpPr>
          <p:cNvPr id="29698" name="Rectangle 2"/>
          <p:cNvSpPr>
            <a:spLocks noGrp="1" noChangeArrowheads="1"/>
          </p:cNvSpPr>
          <p:nvPr>
            <p:ph idx="1"/>
          </p:nvPr>
        </p:nvSpPr>
        <p:spPr>
          <a:xfrm>
            <a:off x="0" y="681057"/>
            <a:ext cx="9144000" cy="5403831"/>
          </a:xfrm>
        </p:spPr>
        <p:txBody>
          <a:bodyPr>
            <a:noAutofit/>
          </a:bodyPr>
          <a:lstStyle/>
          <a:p>
            <a:r>
              <a:rPr lang="en-ZA" sz="2400" b="1" dirty="0">
                <a:latin typeface="Times New Roman" panose="02020603050405020304" pitchFamily="18" charset="0"/>
                <a:cs typeface="Times New Roman" panose="02020603050405020304" pitchFamily="18" charset="0"/>
              </a:rPr>
              <a:t>Salaries VS Operating Expenditure</a:t>
            </a:r>
          </a:p>
          <a:p>
            <a:pPr marL="0" indent="0">
              <a:buNone/>
            </a:pPr>
            <a:endParaRPr lang="en-ZA" sz="2400" dirty="0"/>
          </a:p>
          <a:p>
            <a:pPr algn="just" eaLnBrk="1" hangingPunct="1"/>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826484" y="590232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12</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20619"/>
            <a:ext cx="9144000" cy="68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4890" y="5582767"/>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1484768" y="2335795"/>
            <a:ext cx="6120143" cy="2326740"/>
          </a:xfrm>
          <a:prstGeom prst="rect">
            <a:avLst/>
          </a:prstGeom>
        </p:spPr>
      </p:pic>
    </p:spTree>
    <p:extLst>
      <p:ext uri="{BB962C8B-B14F-4D97-AF65-F5344CB8AC3E}">
        <p14:creationId xmlns:p14="http://schemas.microsoft.com/office/powerpoint/2010/main" val="17133126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800" b="1" cap="all" dirty="0">
                <a:latin typeface="Times New Roman" pitchFamily="18" charset="0"/>
                <a:cs typeface="Times New Roman" pitchFamily="18" charset="0"/>
              </a:rPr>
              <a:t>OVERVIEW OF FINANCIAL POSITION (CONT.)</a:t>
            </a:r>
          </a:p>
        </p:txBody>
      </p:sp>
      <p:sp>
        <p:nvSpPr>
          <p:cNvPr id="29698" name="Rectangle 2"/>
          <p:cNvSpPr>
            <a:spLocks noGrp="1" noChangeArrowheads="1"/>
          </p:cNvSpPr>
          <p:nvPr>
            <p:ph idx="1"/>
          </p:nvPr>
        </p:nvSpPr>
        <p:spPr>
          <a:xfrm>
            <a:off x="144074" y="681057"/>
            <a:ext cx="8855851" cy="5403831"/>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Cash and Bank Position</a:t>
            </a:r>
          </a:p>
          <a:p>
            <a:pPr algn="just"/>
            <a:r>
              <a:rPr lang="en-US" sz="2400" dirty="0">
                <a:latin typeface="Times New Roman" panose="02020603050405020304" pitchFamily="18" charset="0"/>
                <a:cs typeface="Times New Roman" panose="02020603050405020304" pitchFamily="18" charset="0"/>
              </a:rPr>
              <a:t>The table below reflects the overall cash and bank figures in the District:</a:t>
            </a:r>
            <a:endParaRPr lang="en-ZA"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endParaRPr lang="en-ZA" sz="2400" dirty="0">
              <a:latin typeface="Times New Roman" panose="02020603050405020304" pitchFamily="18" charset="0"/>
              <a:cs typeface="Times New Roman" panose="02020603050405020304" pitchFamily="18" charset="0"/>
            </a:endParaRPr>
          </a:p>
          <a:p>
            <a:pPr marL="0" indent="0">
              <a:buNone/>
            </a:pPr>
            <a:endParaRPr lang="en-ZA" sz="2400" dirty="0"/>
          </a:p>
          <a:p>
            <a:pPr algn="just" eaLnBrk="1" hangingPunct="1"/>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576585" y="5861966"/>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13</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169960"/>
            <a:ext cx="9144000" cy="69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954" y="5443695"/>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614924" y="2281472"/>
            <a:ext cx="7914151" cy="2317687"/>
          </a:xfrm>
          <a:prstGeom prst="rect">
            <a:avLst/>
          </a:prstGeom>
        </p:spPr>
      </p:pic>
    </p:spTree>
    <p:extLst>
      <p:ext uri="{BB962C8B-B14F-4D97-AF65-F5344CB8AC3E}">
        <p14:creationId xmlns:p14="http://schemas.microsoft.com/office/powerpoint/2010/main" val="7116889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33743"/>
          </a:xfrm>
          <a:solidFill>
            <a:schemeClr val="bg1">
              <a:lumMod val="85000"/>
            </a:schemeClr>
          </a:solidFill>
        </p:spPr>
        <p:txBody>
          <a:bodyPr>
            <a:noAutofit/>
          </a:bodyPr>
          <a:lstStyle/>
          <a:p>
            <a:pPr algn="ctr">
              <a:defRPr/>
            </a:pPr>
            <a:r>
              <a:rPr lang="en-US" altLang="en-US" sz="2800" b="1" dirty="0">
                <a:latin typeface="Times New Roman" panose="02020603050405020304" pitchFamily="18" charset="0"/>
                <a:cs typeface="Times New Roman" panose="02020603050405020304" pitchFamily="18" charset="0"/>
              </a:rPr>
              <a:t>COGTA FINANCIAL SUPPORT TO MUNICIPALITIES</a:t>
            </a:r>
            <a:endParaRPr lang="en-US" sz="2800" b="1" cap="all" dirty="0">
              <a:latin typeface="Times New Roman" pitchFamily="18" charset="0"/>
              <a:cs typeface="Times New Roman" pitchFamily="18" charset="0"/>
            </a:endParaRPr>
          </a:p>
        </p:txBody>
      </p:sp>
      <p:sp>
        <p:nvSpPr>
          <p:cNvPr id="29698" name="Rectangle 2"/>
          <p:cNvSpPr>
            <a:spLocks noGrp="1" noChangeArrowheads="1"/>
          </p:cNvSpPr>
          <p:nvPr>
            <p:ph idx="1"/>
          </p:nvPr>
        </p:nvSpPr>
        <p:spPr>
          <a:xfrm>
            <a:off x="75304" y="751869"/>
            <a:ext cx="8928996" cy="5425095"/>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The following Municipalities was financially assisted due to the fact that the COVID-19 pandemic adversely impacts on their already poor overall financial situation and higher demands for service delivery.</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ctr" eaLnBrk="1" hangingPunct="1">
              <a:buNone/>
            </a:pPr>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734355" y="592996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mn-lt"/>
                <a:cs typeface="Times New Roman" panose="02020603050405020304" pitchFamily="18" charset="0"/>
              </a:rPr>
              <a:pPr>
                <a:lnSpc>
                  <a:spcPct val="100000"/>
                </a:lnSpc>
                <a:spcBef>
                  <a:spcPct val="0"/>
                </a:spcBef>
                <a:buFont typeface="Times New Roman" panose="02020603050405020304" pitchFamily="18" charset="0"/>
                <a:buNone/>
              </a:pPr>
              <a:t>14</a:t>
            </a:fld>
            <a:endParaRPr lang="en-GB" sz="1200" b="1" dirty="0">
              <a:solidFill>
                <a:schemeClr val="tx1"/>
              </a:solidFill>
              <a:latin typeface="+mn-lt"/>
              <a:cs typeface="Times New Roman" panose="02020603050405020304" pitchFamily="18" charset="0"/>
            </a:endParaRPr>
          </a:p>
        </p:txBody>
      </p:sp>
      <p:pic>
        <p:nvPicPr>
          <p:cNvPr id="29700" name="Picture 6" descr="C:\Documents and Settings\Philda.FSLGH4\Desktop\Design and Branding Materials\Dept LOGOS\logoc3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437" y="5526740"/>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008374" y="2401294"/>
            <a:ext cx="7127251" cy="1616173"/>
          </a:xfrm>
          <a:prstGeom prst="rect">
            <a:avLst/>
          </a:prstGeom>
        </p:spPr>
      </p:pic>
      <p:pic>
        <p:nvPicPr>
          <p:cNvPr id="7" name="Picture 5" descr="gold holding shap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295090"/>
            <a:ext cx="9144000" cy="80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1701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800" b="1" cap="all" dirty="0">
                <a:latin typeface="Times New Roman" pitchFamily="18" charset="0"/>
                <a:cs typeface="Times New Roman" pitchFamily="18" charset="0"/>
              </a:rPr>
              <a:t>Generic finance management challenges</a:t>
            </a:r>
          </a:p>
        </p:txBody>
      </p:sp>
      <p:sp>
        <p:nvSpPr>
          <p:cNvPr id="29698" name="Rectangle 2"/>
          <p:cNvSpPr>
            <a:spLocks noGrp="1" noChangeArrowheads="1"/>
          </p:cNvSpPr>
          <p:nvPr>
            <p:ph idx="1"/>
          </p:nvPr>
        </p:nvSpPr>
        <p:spPr>
          <a:xfrm>
            <a:off x="127221" y="681057"/>
            <a:ext cx="8762338" cy="5403831"/>
          </a:xfrm>
        </p:spPr>
        <p:txBody>
          <a:bodyPr>
            <a:noAutofit/>
          </a:bodyPr>
          <a:lstStyle/>
          <a:p>
            <a:pPr marL="0" lvl="0" indent="0">
              <a:lnSpc>
                <a:spcPct val="100000"/>
              </a:lnSpc>
              <a:spcBef>
                <a:spcPts val="0"/>
              </a:spcBef>
              <a:buNone/>
            </a:pPr>
            <a:r>
              <a:rPr lang="en-ZA" sz="1800" b="1" dirty="0">
                <a:latin typeface="Times New Roman" panose="02020603050405020304" pitchFamily="18" charset="0"/>
                <a:cs typeface="Times New Roman" panose="02020603050405020304" pitchFamily="18" charset="0"/>
              </a:rPr>
              <a:t>Financial Discipline and SCM</a:t>
            </a:r>
          </a:p>
          <a:p>
            <a:pPr lvl="0">
              <a:lnSpc>
                <a:spcPct val="100000"/>
              </a:lnSpc>
              <a:spcBef>
                <a:spcPts val="0"/>
              </a:spcBef>
            </a:pPr>
            <a:r>
              <a:rPr lang="en-ZA" sz="1800" dirty="0">
                <a:latin typeface="Times New Roman" panose="02020603050405020304" pitchFamily="18" charset="0"/>
                <a:cs typeface="Times New Roman" panose="02020603050405020304" pitchFamily="18" charset="0"/>
              </a:rPr>
              <a:t>The annual salary bill of most Municipalities matured to a level where it matches or even exceed the annual Equitable Share Allocation.</a:t>
            </a:r>
          </a:p>
          <a:p>
            <a:pPr lvl="0">
              <a:lnSpc>
                <a:spcPct val="100000"/>
              </a:lnSpc>
              <a:spcBef>
                <a:spcPts val="0"/>
              </a:spcBef>
            </a:pPr>
            <a:r>
              <a:rPr lang="en-ZA" sz="1800" dirty="0">
                <a:latin typeface="Times New Roman" panose="02020603050405020304" pitchFamily="18" charset="0"/>
                <a:cs typeface="Times New Roman" panose="02020603050405020304" pitchFamily="18" charset="0"/>
              </a:rPr>
              <a:t>Because of the above little funding is available for service delivery, repairs and maintenance.</a:t>
            </a:r>
          </a:p>
          <a:p>
            <a:pPr lvl="0">
              <a:lnSpc>
                <a:spcPct val="100000"/>
              </a:lnSpc>
              <a:spcBef>
                <a:spcPts val="0"/>
              </a:spcBef>
            </a:pPr>
            <a:r>
              <a:rPr lang="en-ZA" sz="1800" dirty="0">
                <a:latin typeface="Times New Roman" panose="02020603050405020304" pitchFamily="18" charset="0"/>
                <a:cs typeface="Times New Roman" panose="02020603050405020304" pitchFamily="18" charset="0"/>
              </a:rPr>
              <a:t>Municipalities then experience cash flow challenges and misappropriate Conditional Grant funding to alleviate cash crisis.</a:t>
            </a:r>
          </a:p>
          <a:p>
            <a:pPr lvl="0">
              <a:lnSpc>
                <a:spcPct val="100000"/>
              </a:lnSpc>
              <a:spcBef>
                <a:spcPts val="0"/>
              </a:spcBef>
            </a:pPr>
            <a:r>
              <a:rPr lang="en-ZA" sz="1800" dirty="0">
                <a:latin typeface="Times New Roman" panose="02020603050405020304" pitchFamily="18" charset="0"/>
                <a:cs typeface="Times New Roman" panose="02020603050405020304" pitchFamily="18" charset="0"/>
              </a:rPr>
              <a:t>Old and aging service delivery infrastructure result in line and distribution losses in electricity and water, which is often above the national norm for such losses.</a:t>
            </a:r>
          </a:p>
          <a:p>
            <a:pPr lvl="0">
              <a:lnSpc>
                <a:spcPct val="100000"/>
              </a:lnSpc>
              <a:spcBef>
                <a:spcPts val="0"/>
              </a:spcBef>
            </a:pPr>
            <a:r>
              <a:rPr lang="en-ZA" sz="1800" dirty="0">
                <a:latin typeface="Times New Roman" panose="02020603050405020304" pitchFamily="18" charset="0"/>
                <a:cs typeface="Times New Roman" panose="02020603050405020304" pitchFamily="18" charset="0"/>
              </a:rPr>
              <a:t>As such trade services do not yield any profit and the crisis is compounded by the inability to apply credit control, incorrect billing and the application of tariffs that are not economic and cost reflective.</a:t>
            </a:r>
          </a:p>
          <a:p>
            <a:pPr lvl="0">
              <a:lnSpc>
                <a:spcPct val="100000"/>
              </a:lnSpc>
              <a:spcBef>
                <a:spcPts val="0"/>
              </a:spcBef>
            </a:pPr>
            <a:r>
              <a:rPr lang="en-ZA" sz="1800" dirty="0">
                <a:latin typeface="Times New Roman" panose="02020603050405020304" pitchFamily="18" charset="0"/>
                <a:cs typeface="Times New Roman" panose="02020603050405020304" pitchFamily="18" charset="0"/>
              </a:rPr>
              <a:t>Poor budgeting, lack of financial discipline, inadequate oversight and accountability coupled with the absence of consequence management stands in a direct relationship to the deteriorating financial fortunes of most Municipalities.</a:t>
            </a:r>
          </a:p>
        </p:txBody>
      </p:sp>
      <p:sp>
        <p:nvSpPr>
          <p:cNvPr id="29701" name="Slide Number Placeholder 2"/>
          <p:cNvSpPr>
            <a:spLocks noGrp="1"/>
          </p:cNvSpPr>
          <p:nvPr>
            <p:ph type="sldNum" sz="quarter" idx="12"/>
          </p:nvPr>
        </p:nvSpPr>
        <p:spPr>
          <a:xfrm>
            <a:off x="6619987" y="5864040"/>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15</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20620"/>
            <a:ext cx="9144000" cy="70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2525" y="5564777"/>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6074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400" b="1" cap="all" dirty="0">
                <a:latin typeface="Times New Roman" pitchFamily="18" charset="0"/>
                <a:cs typeface="Times New Roman" pitchFamily="18" charset="0"/>
              </a:rPr>
              <a:t>Generic finance management challenges (CONT.)</a:t>
            </a:r>
          </a:p>
        </p:txBody>
      </p:sp>
      <p:sp>
        <p:nvSpPr>
          <p:cNvPr id="29698" name="Rectangle 2"/>
          <p:cNvSpPr>
            <a:spLocks noGrp="1" noChangeArrowheads="1"/>
          </p:cNvSpPr>
          <p:nvPr>
            <p:ph idx="1"/>
          </p:nvPr>
        </p:nvSpPr>
        <p:spPr>
          <a:xfrm>
            <a:off x="127221" y="681057"/>
            <a:ext cx="8762338" cy="5403831"/>
          </a:xfrm>
        </p:spPr>
        <p:txBody>
          <a:bodyPr>
            <a:noAutofit/>
          </a:bodyPr>
          <a:lstStyle/>
          <a:p>
            <a:pPr marL="0" lvl="0" indent="0">
              <a:lnSpc>
                <a:spcPct val="100000"/>
              </a:lnSpc>
              <a:spcBef>
                <a:spcPts val="0"/>
              </a:spcBef>
              <a:buNone/>
            </a:pPr>
            <a:r>
              <a:rPr lang="en-ZA" sz="2000" b="1" dirty="0">
                <a:latin typeface="Times New Roman" panose="02020603050405020304" pitchFamily="18" charset="0"/>
                <a:cs typeface="Times New Roman" panose="02020603050405020304" pitchFamily="18" charset="0"/>
              </a:rPr>
              <a:t>Financial Discipline and SCM (cont.)</a:t>
            </a: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The following are contributing factors to non-compliance with SCM Regulations:</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SCM Policy not submitted for review.</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Procurement Plans not being adequately developed and implemented.</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Inadequate Processes for contract management. </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High level of irregular expenditure.</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Section 32/MPAC Committees not sitting regularly to review and investigate on Unauthorised, Irregular, Fruitless and Wasteful expenditure (UIF&amp;W).</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Tendency to miss-use of section 32 of the SCM regulations.</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High level of deviations.</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Poor record keeping of procurement documents.</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Incomplete or absence of registers </a:t>
            </a:r>
            <a:r>
              <a:rPr lang="en-US" sz="2000" b="1" i="1" dirty="0">
                <a:latin typeface="Times New Roman" panose="02020603050405020304" pitchFamily="18" charset="0"/>
                <a:cs typeface="Times New Roman" panose="02020603050405020304" pitchFamily="18" charset="0"/>
              </a:rPr>
              <a:t>(Deviations, Contract, and UIF&amp;W).</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Municipalities not consistently submitting quarterly reports to PT.</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Lack of cooperation and buy-ins from Municipalities on support by PT.</a:t>
            </a:r>
            <a:endParaRPr lang="en-ZA" sz="2000" dirty="0">
              <a:latin typeface="Times New Roman" panose="02020603050405020304" pitchFamily="18" charset="0"/>
              <a:cs typeface="Times New Roman" panose="02020603050405020304" pitchFamily="18" charset="0"/>
            </a:endParaRPr>
          </a:p>
          <a:p>
            <a:pPr lvl="0">
              <a:lnSpc>
                <a:spcPct val="100000"/>
              </a:lnSpc>
              <a:spcBef>
                <a:spcPts val="0"/>
              </a:spcBef>
            </a:pPr>
            <a:r>
              <a:rPr lang="en-US" sz="2000" dirty="0">
                <a:latin typeface="Times New Roman" panose="02020603050405020304" pitchFamily="18" charset="0"/>
                <a:cs typeface="Times New Roman" panose="02020603050405020304" pitchFamily="18" charset="0"/>
              </a:rPr>
              <a:t>Non-adherence to the National Treasury SCM Toolkit.</a:t>
            </a:r>
            <a:endParaRPr lang="en-ZA" sz="20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ZA" sz="20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490223" y="5821363"/>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16</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53150"/>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266" y="5418138"/>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1145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400" b="1" cap="all" dirty="0">
                <a:latin typeface="Times New Roman" pitchFamily="18" charset="0"/>
                <a:cs typeface="Times New Roman" pitchFamily="18" charset="0"/>
              </a:rPr>
              <a:t>Generic finance management challenges (CONT.)</a:t>
            </a:r>
          </a:p>
        </p:txBody>
      </p:sp>
      <p:sp>
        <p:nvSpPr>
          <p:cNvPr id="29698" name="Rectangle 2"/>
          <p:cNvSpPr>
            <a:spLocks noGrp="1" noChangeArrowheads="1"/>
          </p:cNvSpPr>
          <p:nvPr>
            <p:ph idx="1"/>
          </p:nvPr>
        </p:nvSpPr>
        <p:spPr>
          <a:xfrm>
            <a:off x="127221" y="681057"/>
            <a:ext cx="8762338" cy="5403831"/>
          </a:xfrm>
        </p:spPr>
        <p:txBody>
          <a:bodyPr>
            <a:noAutofit/>
          </a:bodyPr>
          <a:lstStyle/>
          <a:p>
            <a:pPr marL="0" lvl="0" indent="0" algn="just">
              <a:lnSpc>
                <a:spcPct val="100000"/>
              </a:lnSpc>
              <a:spcBef>
                <a:spcPts val="0"/>
              </a:spcBef>
              <a:buNone/>
            </a:pPr>
            <a:r>
              <a:rPr lang="en-ZA" sz="2400" b="1" dirty="0">
                <a:latin typeface="Times New Roman" panose="02020603050405020304" pitchFamily="18" charset="0"/>
                <a:cs typeface="Times New Roman" panose="02020603050405020304" pitchFamily="18" charset="0"/>
              </a:rPr>
              <a:t>Risk Management and Internal Audit</a:t>
            </a:r>
          </a:p>
          <a:p>
            <a:pPr marL="0" lvl="0" indent="0" algn="just">
              <a:lnSpc>
                <a:spcPct val="100000"/>
              </a:lnSpc>
              <a:spcBef>
                <a:spcPts val="0"/>
              </a:spcBef>
              <a:buNone/>
            </a:pPr>
            <a:endParaRPr lang="en-ZA" sz="2400" b="1"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ZA" sz="2400" dirty="0">
                <a:latin typeface="Times New Roman" panose="02020603050405020304" pitchFamily="18" charset="0"/>
                <a:cs typeface="Times New Roman" panose="02020603050405020304" pitchFamily="18" charset="0"/>
              </a:rPr>
              <a:t>Non-functional Risk Management Committees.</a:t>
            </a:r>
          </a:p>
          <a:p>
            <a:pPr lvl="0" algn="just">
              <a:lnSpc>
                <a:spcPct val="100000"/>
              </a:lnSpc>
              <a:spcBef>
                <a:spcPts val="0"/>
              </a:spcBef>
            </a:pPr>
            <a:r>
              <a:rPr lang="en-ZA" sz="2400" dirty="0">
                <a:latin typeface="Times New Roman" panose="02020603050405020304" pitchFamily="18" charset="0"/>
                <a:cs typeface="Times New Roman" panose="02020603050405020304" pitchFamily="18" charset="0"/>
              </a:rPr>
              <a:t>Non-reporting of Audit Committees to Councils.</a:t>
            </a:r>
          </a:p>
          <a:p>
            <a:pPr lvl="0" algn="just">
              <a:lnSpc>
                <a:spcPct val="100000"/>
              </a:lnSpc>
              <a:spcBef>
                <a:spcPts val="0"/>
              </a:spcBef>
            </a:pPr>
            <a:r>
              <a:rPr lang="en-ZA" sz="2400" dirty="0">
                <a:latin typeface="Times New Roman" panose="02020603050405020304" pitchFamily="18" charset="0"/>
                <a:cs typeface="Times New Roman" panose="02020603050405020304" pitchFamily="18" charset="0"/>
              </a:rPr>
              <a:t>Annual risk assessments not completed and approved.</a:t>
            </a:r>
          </a:p>
          <a:p>
            <a:pPr lvl="0" algn="just">
              <a:lnSpc>
                <a:spcPct val="100000"/>
              </a:lnSpc>
              <a:spcBef>
                <a:spcPts val="0"/>
              </a:spcBef>
            </a:pPr>
            <a:r>
              <a:rPr lang="en-ZA" sz="2400" dirty="0">
                <a:latin typeface="Times New Roman" panose="02020603050405020304" pitchFamily="18" charset="0"/>
                <a:cs typeface="Times New Roman" panose="02020603050405020304" pitchFamily="18" charset="0"/>
              </a:rPr>
              <a:t>Risk Management and Internal Audit strategic documents not approved annually.</a:t>
            </a:r>
          </a:p>
          <a:p>
            <a:pPr lvl="0" algn="just">
              <a:lnSpc>
                <a:spcPct val="100000"/>
              </a:lnSpc>
              <a:spcBef>
                <a:spcPts val="0"/>
              </a:spcBef>
            </a:pPr>
            <a:r>
              <a:rPr lang="en-ZA" sz="2400" dirty="0">
                <a:latin typeface="Times New Roman" panose="02020603050405020304" pitchFamily="18" charset="0"/>
                <a:cs typeface="Times New Roman" panose="02020603050405020304" pitchFamily="18" charset="0"/>
              </a:rPr>
              <a:t>Non-functional Risk Management and Internal Audit Units.</a:t>
            </a:r>
          </a:p>
          <a:p>
            <a:pPr lvl="0" algn="just">
              <a:lnSpc>
                <a:spcPct val="100000"/>
              </a:lnSpc>
              <a:spcBef>
                <a:spcPts val="0"/>
              </a:spcBef>
            </a:pPr>
            <a:r>
              <a:rPr lang="en-ZA" sz="2400" dirty="0">
                <a:latin typeface="Times New Roman" panose="02020603050405020304" pitchFamily="18" charset="0"/>
                <a:cs typeface="Times New Roman" panose="02020603050405020304" pitchFamily="18" charset="0"/>
              </a:rPr>
              <a:t>Appointment of officials with inadequate knowledge and experience within Risk Management and Internal Audit.</a:t>
            </a:r>
          </a:p>
          <a:p>
            <a:pPr marL="0" indent="0" algn="just">
              <a:lnSpc>
                <a:spcPct val="100000"/>
              </a:lnSpc>
              <a:spcBef>
                <a:spcPts val="0"/>
              </a:spcBef>
              <a:buNone/>
            </a:pPr>
            <a:endParaRPr lang="en-ZA" sz="2400" dirty="0">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endParaRPr lang="en-ZA" sz="2400" b="1"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791175" y="5981569"/>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17</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60951"/>
            <a:ext cx="9144000" cy="71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967" y="5549901"/>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1796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400" b="1" cap="all" dirty="0">
                <a:latin typeface="Times New Roman" pitchFamily="18" charset="0"/>
                <a:cs typeface="Times New Roman" pitchFamily="18" charset="0"/>
              </a:rPr>
              <a:t>Generic finance management challenges (CONT.)</a:t>
            </a:r>
          </a:p>
        </p:txBody>
      </p:sp>
      <p:sp>
        <p:nvSpPr>
          <p:cNvPr id="29698" name="Rectangle 2"/>
          <p:cNvSpPr>
            <a:spLocks noGrp="1" noChangeArrowheads="1"/>
          </p:cNvSpPr>
          <p:nvPr>
            <p:ph idx="1"/>
          </p:nvPr>
        </p:nvSpPr>
        <p:spPr>
          <a:xfrm>
            <a:off x="127221" y="681057"/>
            <a:ext cx="8762338" cy="5403831"/>
          </a:xfrm>
        </p:spPr>
        <p:txBody>
          <a:bodyPr>
            <a:noAutofit/>
          </a:bodyPr>
          <a:lstStyle/>
          <a:p>
            <a:pPr marL="0" indent="0" algn="just">
              <a:lnSpc>
                <a:spcPct val="100000"/>
              </a:lnSpc>
              <a:spcBef>
                <a:spcPts val="0"/>
              </a:spcBef>
              <a:buNone/>
            </a:pPr>
            <a:r>
              <a:rPr lang="en-US" sz="1500" b="1" dirty="0">
                <a:latin typeface="Times New Roman" panose="02020603050405020304" pitchFamily="18" charset="0"/>
                <a:cs typeface="Times New Roman" panose="02020603050405020304" pitchFamily="18" charset="0"/>
              </a:rPr>
              <a:t>Root causes for Disclaimer and Stagnant Audit Opinions</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Slow response in addressing Audit Finding.</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Non- adherence to Key Controls.</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Reliance to service provider in terms of AFS preparation and Verification of assets.</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Misstatements in AFS line items.</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Completeness of different registers </a:t>
            </a:r>
            <a:r>
              <a:rPr lang="en-ZA" sz="1500" i="1" dirty="0">
                <a:latin typeface="Times New Roman" panose="02020603050405020304" pitchFamily="18" charset="0"/>
                <a:cs typeface="Times New Roman" panose="02020603050405020304" pitchFamily="18" charset="0"/>
              </a:rPr>
              <a:t>(e.g. Fixed Asset Register etc.)</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Inadequate Leadership and oversight.</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Poor document management.</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Lack of capacity. </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Weak commitment.</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Lack of technical expertise.</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Poor planning towards preparation of AFS.</a:t>
            </a:r>
          </a:p>
          <a:p>
            <a:pPr lvl="0" algn="just">
              <a:lnSpc>
                <a:spcPct val="100000"/>
              </a:lnSpc>
              <a:spcBef>
                <a:spcPts val="0"/>
              </a:spcBef>
            </a:pPr>
            <a:r>
              <a:rPr lang="en-ZA" sz="1500" dirty="0">
                <a:latin typeface="Times New Roman" panose="02020603050405020304" pitchFamily="18" charset="0"/>
                <a:cs typeface="Times New Roman" panose="02020603050405020304" pitchFamily="18" charset="0"/>
              </a:rPr>
              <a:t>Non-compliance with SCM Regulations.</a:t>
            </a:r>
          </a:p>
          <a:p>
            <a:pPr lvl="0" algn="just">
              <a:lnSpc>
                <a:spcPct val="100000"/>
              </a:lnSpc>
              <a:spcBef>
                <a:spcPts val="0"/>
              </a:spcBef>
            </a:pPr>
            <a:r>
              <a:rPr lang="en-GB" sz="1500" dirty="0">
                <a:latin typeface="Times New Roman" panose="02020603050405020304" pitchFamily="18" charset="0"/>
                <a:cs typeface="Times New Roman" panose="02020603050405020304" pitchFamily="18" charset="0"/>
              </a:rPr>
              <a:t>The Service Provider Agreements for Consultants used by many Municipalities are found not to be on standard – with the result that it becomes impossible to enforce performance due to a lack of deliverables.</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GB" sz="1500" dirty="0">
                <a:latin typeface="Times New Roman" panose="02020603050405020304" pitchFamily="18" charset="0"/>
                <a:cs typeface="Times New Roman" panose="02020603050405020304" pitchFamily="18" charset="0"/>
              </a:rPr>
              <a:t>At many Municipalities more than one Service Providers are appointed and coordination is not included in the SLA nor properly managed.</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GB" sz="1500" dirty="0">
                <a:latin typeface="Times New Roman" panose="02020603050405020304" pitchFamily="18" charset="0"/>
                <a:cs typeface="Times New Roman" panose="02020603050405020304" pitchFamily="18" charset="0"/>
              </a:rPr>
              <a:t>Previous irregular and unauthorised expenditure are not investigated timely and submitted to Council for consideration. </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GB" sz="1500" dirty="0">
                <a:latin typeface="Times New Roman" panose="02020603050405020304" pitchFamily="18" charset="0"/>
                <a:cs typeface="Times New Roman" panose="02020603050405020304" pitchFamily="18" charset="0"/>
              </a:rPr>
              <a:t>Audit action plans to address prior audit issues are not properly managed and monitored by management. </a:t>
            </a:r>
            <a:endParaRPr lang="en-ZA" sz="1500" dirty="0">
              <a:latin typeface="Times New Roman" panose="02020603050405020304" pitchFamily="18" charset="0"/>
              <a:cs typeface="Times New Roman" panose="02020603050405020304" pitchFamily="18" charset="0"/>
            </a:endParaRPr>
          </a:p>
          <a:p>
            <a:pPr lvl="0" algn="just">
              <a:lnSpc>
                <a:spcPct val="100000"/>
              </a:lnSpc>
              <a:spcBef>
                <a:spcPts val="0"/>
              </a:spcBef>
            </a:pPr>
            <a:r>
              <a:rPr lang="en-GB" sz="1500" dirty="0">
                <a:latin typeface="Times New Roman" panose="02020603050405020304" pitchFamily="18" charset="0"/>
                <a:cs typeface="Times New Roman" panose="02020603050405020304" pitchFamily="18" charset="0"/>
              </a:rPr>
              <a:t>Municipalities fail to report to the Mayor and Provincial Treasury in terms of the Key Control matrix.</a:t>
            </a:r>
            <a:endParaRPr lang="en-ZA" sz="15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GB" sz="1500" dirty="0">
                <a:latin typeface="Times New Roman" panose="02020603050405020304" pitchFamily="18" charset="0"/>
                <a:cs typeface="Times New Roman" panose="02020603050405020304" pitchFamily="18" charset="0"/>
              </a:rPr>
              <a:t>Critical positions in Budget and Treasury Office, Internal Audit &amp; Risk Management are not filled.</a:t>
            </a:r>
            <a:endParaRPr lang="en-ZA" sz="1500" dirty="0">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endParaRPr lang="en-ZA" sz="1500" b="1"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673102" y="6021388"/>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18</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60950"/>
            <a:ext cx="9144000" cy="59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3543" y="5580063"/>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4250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600" b="1" dirty="0">
                <a:latin typeface="Times New Roman" panose="02020603050405020304" pitchFamily="18" charset="0"/>
                <a:cs typeface="Times New Roman" panose="02020603050405020304" pitchFamily="18" charset="0"/>
              </a:rPr>
              <a:t>BUDGET &amp; IYM - COMPLIANCE</a:t>
            </a:r>
          </a:p>
        </p:txBody>
      </p:sp>
      <p:sp>
        <p:nvSpPr>
          <p:cNvPr id="6" name="Content Placeholder 2"/>
          <p:cNvSpPr txBox="1">
            <a:spLocks/>
          </p:cNvSpPr>
          <p:nvPr/>
        </p:nvSpPr>
        <p:spPr bwMode="auto">
          <a:xfrm>
            <a:off x="129092" y="685800"/>
            <a:ext cx="8864302"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6725" lvl="0" indent="-466725" algn="just" eaLnBrk="1" fontAlgn="auto" hangingPunct="1">
              <a:spcBef>
                <a:spcPts val="0"/>
              </a:spcBef>
              <a:spcAft>
                <a:spcPts val="0"/>
              </a:spcAft>
              <a:buFont typeface="Wingdings" panose="05000000000000000000" pitchFamily="2" charset="2"/>
              <a:buChar char="Ø"/>
            </a:pPr>
            <a:r>
              <a:rPr lang="en-US" sz="2400" dirty="0">
                <a:solidFill>
                  <a:prstClr val="black"/>
                </a:solidFill>
                <a:latin typeface="Times New Roman" panose="02020603050405020304" pitchFamily="18" charset="0"/>
                <a:cs typeface="Times New Roman" panose="02020603050405020304" pitchFamily="18" charset="0"/>
              </a:rPr>
              <a:t>Unfunded budgets for all local municipalities.  District is funded. Municipalities with unfunded budgets tabled funding plans (turn around strategies) with budgets.  Progress should be monitored monthly. </a:t>
            </a:r>
          </a:p>
          <a:p>
            <a:pPr marL="508000" lvl="1" indent="-508000" algn="just" eaLnBrk="1" fontAlgn="auto" hangingPunct="1">
              <a:spcBef>
                <a:spcPts val="0"/>
              </a:spcBef>
              <a:spcAft>
                <a:spcPts val="0"/>
              </a:spcAft>
              <a:buFont typeface="Wingdings" panose="05000000000000000000" pitchFamily="2" charset="2"/>
              <a:buChar char="Ø"/>
            </a:pPr>
            <a:r>
              <a:rPr lang="en-US" sz="2400" dirty="0" err="1">
                <a:solidFill>
                  <a:prstClr val="black"/>
                </a:solidFill>
                <a:latin typeface="Times New Roman" panose="02020603050405020304" pitchFamily="18" charset="0"/>
                <a:cs typeface="Times New Roman" panose="02020603050405020304" pitchFamily="18" charset="0"/>
              </a:rPr>
              <a:t>mSCOA</a:t>
            </a:r>
            <a:r>
              <a:rPr lang="en-US" sz="2400" dirty="0">
                <a:solidFill>
                  <a:prstClr val="black"/>
                </a:solidFill>
                <a:latin typeface="Times New Roman" panose="02020603050405020304" pitchFamily="18" charset="0"/>
                <a:cs typeface="Times New Roman" panose="02020603050405020304" pitchFamily="18" charset="0"/>
              </a:rPr>
              <a:t> Compliance:</a:t>
            </a:r>
          </a:p>
          <a:p>
            <a:pPr marL="854075" lvl="0" indent="-346075" algn="just" eaLnBrk="1" fontAlgn="auto" hangingPunct="1">
              <a:spcBef>
                <a:spcPts val="0"/>
              </a:spcBef>
              <a:spcAft>
                <a:spcPts val="0"/>
              </a:spcAft>
              <a:buFont typeface="Courier New" panose="02070309020205020404" pitchFamily="49" charset="0"/>
              <a:buChar char="o"/>
            </a:pPr>
            <a:r>
              <a:rPr lang="en-US" sz="2400" dirty="0">
                <a:solidFill>
                  <a:prstClr val="black"/>
                </a:solidFill>
                <a:latin typeface="Times New Roman" panose="02020603050405020304" pitchFamily="18" charset="0"/>
                <a:cs typeface="Times New Roman" panose="02020603050405020304" pitchFamily="18" charset="0"/>
              </a:rPr>
              <a:t>All relevant data strings are submitted and uploaded correctly.</a:t>
            </a:r>
          </a:p>
          <a:p>
            <a:pPr marL="854075" lvl="0" indent="-346075" algn="just" eaLnBrk="1" fontAlgn="auto" hangingPunct="1">
              <a:spcBef>
                <a:spcPts val="0"/>
              </a:spcBef>
              <a:spcAft>
                <a:spcPts val="0"/>
              </a:spcAft>
              <a:buFont typeface="Courier New" panose="02070309020205020404" pitchFamily="49" charset="0"/>
              <a:buChar char="o"/>
            </a:pPr>
            <a:r>
              <a:rPr lang="en-US" sz="2400" dirty="0">
                <a:solidFill>
                  <a:prstClr val="black"/>
                </a:solidFill>
                <a:latin typeface="Times New Roman" panose="02020603050405020304" pitchFamily="18" charset="0"/>
                <a:cs typeface="Times New Roman" panose="02020603050405020304" pitchFamily="18" charset="0"/>
              </a:rPr>
              <a:t>Credibility and accuracy of information remains a challenge.</a:t>
            </a:r>
          </a:p>
          <a:p>
            <a:pPr marL="854075" lvl="0" indent="-346075" algn="just" eaLnBrk="1" fontAlgn="auto" hangingPunct="1">
              <a:spcBef>
                <a:spcPts val="0"/>
              </a:spcBef>
              <a:spcAft>
                <a:spcPts val="0"/>
              </a:spcAft>
              <a:buFont typeface="Courier New" panose="02070309020205020404" pitchFamily="49" charset="0"/>
              <a:buChar char="o"/>
            </a:pPr>
            <a:r>
              <a:rPr lang="en-US" sz="2400" dirty="0">
                <a:solidFill>
                  <a:prstClr val="black"/>
                </a:solidFill>
                <a:latin typeface="Times New Roman" panose="02020603050405020304" pitchFamily="18" charset="0"/>
                <a:cs typeface="Times New Roman" panose="02020603050405020304" pitchFamily="18" charset="0"/>
              </a:rPr>
              <a:t>Not all modules in the system used (</a:t>
            </a:r>
            <a:r>
              <a:rPr lang="en-US" sz="2400" dirty="0" err="1">
                <a:solidFill>
                  <a:prstClr val="black"/>
                </a:solidFill>
                <a:latin typeface="Times New Roman" panose="02020603050405020304" pitchFamily="18" charset="0"/>
                <a:cs typeface="Times New Roman" panose="02020603050405020304" pitchFamily="18" charset="0"/>
              </a:rPr>
              <a:t>e.g</a:t>
            </a:r>
            <a:r>
              <a:rPr lang="en-US" sz="2400" dirty="0">
                <a:solidFill>
                  <a:prstClr val="black"/>
                </a:solidFill>
                <a:latin typeface="Times New Roman" panose="02020603050405020304" pitchFamily="18" charset="0"/>
                <a:cs typeface="Times New Roman" panose="02020603050405020304" pitchFamily="18" charset="0"/>
              </a:rPr>
              <a:t> asset management, SCM)</a:t>
            </a:r>
          </a:p>
          <a:p>
            <a:pPr marL="854075" lvl="0" indent="-346075" algn="just" eaLnBrk="1" fontAlgn="auto" hangingPunct="1">
              <a:spcBef>
                <a:spcPts val="0"/>
              </a:spcBef>
              <a:spcAft>
                <a:spcPts val="0"/>
              </a:spcAft>
              <a:buFont typeface="Courier New" panose="02070309020205020404" pitchFamily="49" charset="0"/>
              <a:buChar char="o"/>
            </a:pPr>
            <a:r>
              <a:rPr lang="en-US" sz="2400" dirty="0">
                <a:solidFill>
                  <a:prstClr val="black"/>
                </a:solidFill>
                <a:latin typeface="Times New Roman" panose="02020603050405020304" pitchFamily="18" charset="0"/>
                <a:cs typeface="Times New Roman" panose="02020603050405020304" pitchFamily="18" charset="0"/>
              </a:rPr>
              <a:t>Invoices not always captured on the system (</a:t>
            </a:r>
            <a:r>
              <a:rPr lang="en-US" sz="2400" dirty="0" err="1">
                <a:solidFill>
                  <a:prstClr val="black"/>
                </a:solidFill>
                <a:latin typeface="Times New Roman" panose="02020603050405020304" pitchFamily="18" charset="0"/>
                <a:cs typeface="Times New Roman" panose="02020603050405020304" pitchFamily="18" charset="0"/>
              </a:rPr>
              <a:t>Masilonyana</a:t>
            </a:r>
            <a:r>
              <a:rPr lang="en-US" sz="2400" dirty="0">
                <a:solidFill>
                  <a:prstClr val="black"/>
                </a:solidFill>
                <a:latin typeface="Times New Roman" panose="02020603050405020304" pitchFamily="18" charset="0"/>
                <a:cs typeface="Times New Roman" panose="02020603050405020304" pitchFamily="18" charset="0"/>
              </a:rPr>
              <a:t>).</a:t>
            </a:r>
          </a:p>
          <a:p>
            <a:pPr marL="854075" lvl="0" indent="-346075" algn="just" eaLnBrk="1" fontAlgn="auto" hangingPunct="1">
              <a:spcBef>
                <a:spcPts val="0"/>
              </a:spcBef>
              <a:spcAft>
                <a:spcPts val="0"/>
              </a:spcAft>
              <a:buFont typeface="Courier New" panose="02070309020205020404" pitchFamily="49" charset="0"/>
              <a:buChar char="o"/>
            </a:pPr>
            <a:r>
              <a:rPr lang="en-US" sz="2400" dirty="0">
                <a:solidFill>
                  <a:prstClr val="black"/>
                </a:solidFill>
                <a:latin typeface="Times New Roman" panose="02020603050405020304" pitchFamily="18" charset="0"/>
                <a:cs typeface="Times New Roman" panose="02020603050405020304" pitchFamily="18" charset="0"/>
              </a:rPr>
              <a:t>C-schedule (monthly report) submitted in excel format.  Report should be extracted directly from financial system in PDF format, to ensure alignment of information submitted to Council.</a:t>
            </a: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Slide Number Placeholder 3"/>
          <p:cNvSpPr txBox="1">
            <a:spLocks/>
          </p:cNvSpPr>
          <p:nvPr/>
        </p:nvSpPr>
        <p:spPr>
          <a:xfrm>
            <a:off x="7002780" y="6553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1"/>
          <p:cNvSpPr txBox="1">
            <a:spLocks/>
          </p:cNvSpPr>
          <p:nvPr/>
        </p:nvSpPr>
        <p:spPr bwMode="auto">
          <a:xfrm>
            <a:off x="8210550" y="60896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ndParaRPr>
          </a:p>
        </p:txBody>
      </p:sp>
      <p:pic>
        <p:nvPicPr>
          <p:cNvPr id="8" name="Picture 7"/>
          <p:cNvPicPr>
            <a:picLocks noChangeAspect="1"/>
          </p:cNvPicPr>
          <p:nvPr/>
        </p:nvPicPr>
        <p:blipFill>
          <a:blip r:embed="rId2"/>
          <a:stretch>
            <a:fillRect/>
          </a:stretch>
        </p:blipFill>
        <p:spPr>
          <a:xfrm>
            <a:off x="5443662" y="5457261"/>
            <a:ext cx="1990476" cy="695238"/>
          </a:xfrm>
          <a:prstGeom prst="rect">
            <a:avLst/>
          </a:prstGeom>
        </p:spPr>
      </p:pic>
      <p:pic>
        <p:nvPicPr>
          <p:cNvPr id="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52500"/>
            <a:ext cx="9144000" cy="70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762750" y="5940403"/>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19</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9322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1000" fill="hold"/>
                                        <p:tgtEl>
                                          <p:spTgt spid="20482"/>
                                        </p:tgtEl>
                                        <p:attrNameLst>
                                          <p:attrName>ppt_x</p:attrName>
                                        </p:attrNameLst>
                                      </p:cBhvr>
                                      <p:tavLst>
                                        <p:tav tm="0">
                                          <p:val>
                                            <p:strVal val="#ppt_x"/>
                                          </p:val>
                                        </p:tav>
                                        <p:tav tm="100000">
                                          <p:val>
                                            <p:strVal val="#ppt_x"/>
                                          </p:val>
                                        </p:tav>
                                      </p:tavLst>
                                    </p:anim>
                                    <p:anim calcmode="lin" valueType="num">
                                      <p:cBhvr additive="base">
                                        <p:cTn id="8"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715617"/>
          </a:xfrm>
          <a:solidFill>
            <a:schemeClr val="accent3">
              <a:lumMod val="40000"/>
              <a:lumOff val="60000"/>
            </a:schemeClr>
          </a:solidFill>
        </p:spPr>
        <p:txBody>
          <a:bodyPr>
            <a:noAutofit/>
          </a:bodyPr>
          <a:lstStyle/>
          <a:p>
            <a:pPr algn="ctr">
              <a:defRPr/>
            </a:pPr>
            <a:r>
              <a:rPr lang="en-US" sz="2400" b="1" cap="all" dirty="0">
                <a:latin typeface="Times New Roman" pitchFamily="18" charset="0"/>
                <a:cs typeface="Times New Roman" pitchFamily="18" charset="0"/>
              </a:rPr>
              <a:t>LAYOUT OF PRESENTATION</a:t>
            </a:r>
          </a:p>
        </p:txBody>
      </p:sp>
      <p:sp>
        <p:nvSpPr>
          <p:cNvPr id="29698" name="Rectangle 2"/>
          <p:cNvSpPr>
            <a:spLocks noGrp="1" noChangeArrowheads="1"/>
          </p:cNvSpPr>
          <p:nvPr>
            <p:ph idx="1"/>
          </p:nvPr>
        </p:nvSpPr>
        <p:spPr>
          <a:xfrm>
            <a:off x="236668" y="826936"/>
            <a:ext cx="8649148" cy="5522263"/>
          </a:xfrm>
        </p:spPr>
        <p:txBody>
          <a:bodyPr>
            <a:noAutofit/>
          </a:bodyPr>
          <a:lstStyle/>
          <a:p>
            <a:pPr marL="361950" indent="-361950" algn="just">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2018/2019 Audit Outcomes</a:t>
            </a:r>
          </a:p>
          <a:p>
            <a:pPr marL="361950" indent="-361950" algn="just">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Assurance Providers</a:t>
            </a:r>
          </a:p>
          <a:p>
            <a:pPr marL="715963" indent="-354013" algn="just">
              <a:lnSpc>
                <a:spcPct val="100000"/>
              </a:lnSpc>
              <a:spcBef>
                <a:spcPts val="0"/>
              </a:spcBef>
            </a:pPr>
            <a:r>
              <a:rPr lang="en-US" sz="1600" dirty="0">
                <a:latin typeface="Times New Roman" panose="02020603050405020304" pitchFamily="18" charset="0"/>
                <a:cs typeface="Times New Roman" panose="02020603050405020304" pitchFamily="18" charset="0"/>
              </a:rPr>
              <a:t>Level 1</a:t>
            </a:r>
          </a:p>
          <a:p>
            <a:pPr marL="715963" indent="-354013" algn="just">
              <a:lnSpc>
                <a:spcPct val="100000"/>
              </a:lnSpc>
              <a:spcBef>
                <a:spcPts val="0"/>
              </a:spcBef>
            </a:pPr>
            <a:r>
              <a:rPr lang="en-US" sz="1600" dirty="0">
                <a:latin typeface="Times New Roman" panose="02020603050405020304" pitchFamily="18" charset="0"/>
                <a:cs typeface="Times New Roman" panose="02020603050405020304" pitchFamily="18" charset="0"/>
              </a:rPr>
              <a:t>Level 2</a:t>
            </a:r>
          </a:p>
          <a:p>
            <a:pPr marL="715963" indent="-354013" algn="just">
              <a:lnSpc>
                <a:spcPct val="100000"/>
              </a:lnSpc>
              <a:spcBef>
                <a:spcPts val="0"/>
              </a:spcBef>
            </a:pPr>
            <a:r>
              <a:rPr lang="en-US" sz="1600" dirty="0">
                <a:latin typeface="Times New Roman" panose="02020603050405020304" pitchFamily="18" charset="0"/>
                <a:cs typeface="Times New Roman" panose="02020603050405020304" pitchFamily="18" charset="0"/>
              </a:rPr>
              <a:t>Level 3</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Qualification of the Report</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Overview of Financial Position</a:t>
            </a:r>
          </a:p>
          <a:p>
            <a:pPr marL="715963" indent="-354013" algn="just" eaLnBrk="1" hangingPunct="1">
              <a:lnSpc>
                <a:spcPct val="100000"/>
              </a:lnSpc>
              <a:spcBef>
                <a:spcPts val="0"/>
              </a:spcBef>
            </a:pPr>
            <a:r>
              <a:rPr lang="en-US" sz="1600" dirty="0">
                <a:latin typeface="Times New Roman" panose="02020603050405020304" pitchFamily="18" charset="0"/>
                <a:cs typeface="Times New Roman" panose="02020603050405020304" pitchFamily="18" charset="0"/>
              </a:rPr>
              <a:t>Lejweleputswa District</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COGTA Financial Support to Municipalities</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Generic Finance Management Challenges</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Budget &amp; IYM Compliance</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Budget &amp; IYM Reporting Challenges</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Budget &amp; IYM Support Provided</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Accounting Compliance Challenges</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Accounting Support Provided</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SCM Compliance Challenges</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SCM Support Provided</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Municipal Property Rates Compliance</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MIG Allocations and Expenditure: 2020/2021 (July 2020 – January 2021)</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MIG Unspent and Roll over Fund: 2019/2020 financial year</a:t>
            </a:r>
          </a:p>
          <a:p>
            <a:pPr marL="361950" indent="-361950" algn="just" eaLnBrk="1" hangingPunct="1">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Unspent MIG Funds: 2019/2020</a:t>
            </a:r>
          </a:p>
          <a:p>
            <a:pPr algn="just" eaLnBrk="1" hangingPunct="1">
              <a:lnSpc>
                <a:spcPct val="100000"/>
              </a:lnSpc>
              <a:spcBef>
                <a:spcPts val="0"/>
              </a:spcBef>
            </a:pPr>
            <a:endParaRPr lang="en-US" sz="16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662461" y="5946352"/>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2</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6208"/>
            <a:ext cx="9144000" cy="80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533" y="5639309"/>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4061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600" b="1" dirty="0">
                <a:latin typeface="Times New Roman" panose="02020603050405020304" pitchFamily="18" charset="0"/>
                <a:cs typeface="Times New Roman" panose="02020603050405020304" pitchFamily="18" charset="0"/>
              </a:rPr>
              <a:t>BUDGET &amp; IYM – COMPLIANCE (2)</a:t>
            </a:r>
          </a:p>
        </p:txBody>
      </p:sp>
      <p:sp>
        <p:nvSpPr>
          <p:cNvPr id="6" name="Content Placeholder 2"/>
          <p:cNvSpPr txBox="1">
            <a:spLocks/>
          </p:cNvSpPr>
          <p:nvPr/>
        </p:nvSpPr>
        <p:spPr bwMode="auto">
          <a:xfrm>
            <a:off x="118334" y="685799"/>
            <a:ext cx="8864301" cy="5986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6725" lvl="0" indent="-466725" algn="just" eaLnBrk="1" fontAlgn="auto" hangingPunct="1">
              <a:spcBef>
                <a:spcPts val="0"/>
              </a:spcBef>
              <a:spcAft>
                <a:spcPts val="0"/>
              </a:spcAft>
              <a:buFont typeface="Wingdings" panose="05000000000000000000" pitchFamily="2" charset="2"/>
              <a:buChar char="Ø"/>
            </a:pPr>
            <a:r>
              <a:rPr lang="en-US" sz="2400" dirty="0">
                <a:solidFill>
                  <a:prstClr val="black"/>
                </a:solidFill>
                <a:latin typeface="Times New Roman" panose="02020603050405020304" pitchFamily="18" charset="0"/>
                <a:cs typeface="Times New Roman" panose="02020603050405020304" pitchFamily="18" charset="0"/>
              </a:rPr>
              <a:t>Expenditure </a:t>
            </a:r>
            <a:r>
              <a:rPr lang="en-US" sz="2400" b="1" dirty="0">
                <a:solidFill>
                  <a:prstClr val="black"/>
                </a:solidFill>
                <a:latin typeface="Times New Roman" panose="02020603050405020304" pitchFamily="18" charset="0"/>
                <a:cs typeface="Times New Roman" panose="02020603050405020304" pitchFamily="18" charset="0"/>
              </a:rPr>
              <a:t>not disclosed in full</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i.e</a:t>
            </a:r>
            <a:r>
              <a:rPr lang="en-US" sz="2400" dirty="0">
                <a:solidFill>
                  <a:prstClr val="black"/>
                </a:solidFill>
                <a:latin typeface="Times New Roman" panose="02020603050405020304" pitchFamily="18" charset="0"/>
                <a:cs typeface="Times New Roman" panose="02020603050405020304" pitchFamily="18" charset="0"/>
              </a:rPr>
              <a:t> employee related cost and council remuneration not reported due to the payroll system not integrating with the financial system (</a:t>
            </a:r>
            <a:r>
              <a:rPr lang="en-US" sz="2400" dirty="0" err="1">
                <a:solidFill>
                  <a:prstClr val="black"/>
                </a:solidFill>
                <a:latin typeface="Times New Roman" panose="02020603050405020304" pitchFamily="18" charset="0"/>
                <a:cs typeface="Times New Roman" panose="02020603050405020304" pitchFamily="18" charset="0"/>
              </a:rPr>
              <a:t>Masilonyana</a:t>
            </a:r>
            <a:r>
              <a:rPr lang="en-US" sz="2400" dirty="0">
                <a:solidFill>
                  <a:prstClr val="black"/>
                </a:solidFill>
                <a:latin typeface="Times New Roman" panose="02020603050405020304" pitchFamily="18" charset="0"/>
                <a:cs typeface="Times New Roman" panose="02020603050405020304" pitchFamily="18" charset="0"/>
              </a:rPr>
              <a:t> &amp; </a:t>
            </a:r>
            <a:r>
              <a:rPr lang="en-US" sz="2400" dirty="0" err="1">
                <a:solidFill>
                  <a:prstClr val="black"/>
                </a:solidFill>
                <a:latin typeface="Times New Roman" panose="02020603050405020304" pitchFamily="18" charset="0"/>
                <a:cs typeface="Times New Roman" panose="02020603050405020304" pitchFamily="18" charset="0"/>
              </a:rPr>
              <a:t>Tswelopele</a:t>
            </a:r>
            <a:r>
              <a:rPr lang="en-US" sz="2400" dirty="0">
                <a:solidFill>
                  <a:prstClr val="black"/>
                </a:solidFill>
                <a:latin typeface="Times New Roman" panose="02020603050405020304" pitchFamily="18" charset="0"/>
                <a:cs typeface="Times New Roman" panose="02020603050405020304" pitchFamily="18" charset="0"/>
              </a:rPr>
              <a:t>).</a:t>
            </a:r>
          </a:p>
          <a:p>
            <a:pPr marL="466725" lvl="0" indent="-466725" algn="just" eaLnBrk="1" fontAlgn="auto" hangingPunct="1">
              <a:spcBef>
                <a:spcPts val="0"/>
              </a:spcBef>
              <a:spcAft>
                <a:spcPts val="0"/>
              </a:spcAft>
              <a:buFont typeface="Wingdings" panose="05000000000000000000" pitchFamily="2" charset="2"/>
              <a:buChar char="Ø"/>
            </a:pPr>
            <a:r>
              <a:rPr lang="en-US" sz="2400" dirty="0">
                <a:solidFill>
                  <a:prstClr val="black"/>
                </a:solidFill>
                <a:latin typeface="Times New Roman" panose="02020603050405020304" pitchFamily="18" charset="0"/>
                <a:cs typeface="Times New Roman" panose="02020603050405020304" pitchFamily="18" charset="0"/>
              </a:rPr>
              <a:t>Capital expenditure reported on data strings does not correspond to the expenditure reported to transferring departments of conditional grants.</a:t>
            </a:r>
          </a:p>
          <a:p>
            <a:pPr marL="466725" lvl="0" indent="-466725" algn="just" eaLnBrk="1" fontAlgn="auto" hangingPunct="1">
              <a:spcBef>
                <a:spcPts val="0"/>
              </a:spcBef>
              <a:spcAft>
                <a:spcPts val="0"/>
              </a:spcAft>
              <a:buFont typeface="Wingdings" panose="05000000000000000000" pitchFamily="2" charset="2"/>
              <a:buChar char="Ø"/>
            </a:pPr>
            <a:r>
              <a:rPr lang="en-US" sz="2400" dirty="0">
                <a:solidFill>
                  <a:prstClr val="black"/>
                </a:solidFill>
                <a:latin typeface="Times New Roman" panose="02020603050405020304" pitchFamily="18" charset="0"/>
                <a:cs typeface="Times New Roman" panose="02020603050405020304" pitchFamily="18" charset="0"/>
              </a:rPr>
              <a:t>Capital expenditure not reported (</a:t>
            </a:r>
            <a:r>
              <a:rPr lang="en-US" sz="2400" dirty="0" err="1">
                <a:solidFill>
                  <a:prstClr val="black"/>
                </a:solidFill>
                <a:latin typeface="Times New Roman" panose="02020603050405020304" pitchFamily="18" charset="0"/>
                <a:cs typeface="Times New Roman" panose="02020603050405020304" pitchFamily="18" charset="0"/>
              </a:rPr>
              <a:t>Nala</a:t>
            </a:r>
            <a:r>
              <a:rPr lang="en-US" sz="2400" dirty="0">
                <a:solidFill>
                  <a:prstClr val="black"/>
                </a:solidFill>
                <a:latin typeface="Times New Roman" panose="02020603050405020304" pitchFamily="18" charset="0"/>
                <a:cs typeface="Times New Roman" panose="02020603050405020304" pitchFamily="18" charset="0"/>
              </a:rPr>
              <a:t>).</a:t>
            </a:r>
          </a:p>
          <a:p>
            <a:pPr marL="466725" lvl="0" indent="-466725" algn="just" eaLnBrk="1" fontAlgn="auto" hangingPunct="1">
              <a:spcBef>
                <a:spcPts val="0"/>
              </a:spcBef>
              <a:spcAft>
                <a:spcPts val="0"/>
              </a:spcAft>
              <a:buFont typeface="Wingdings" panose="05000000000000000000" pitchFamily="2" charset="2"/>
              <a:buChar char="Ø"/>
            </a:pPr>
            <a:r>
              <a:rPr lang="en-US" sz="2400" dirty="0">
                <a:solidFill>
                  <a:prstClr val="black"/>
                </a:solidFill>
                <a:latin typeface="Times New Roman" panose="02020603050405020304" pitchFamily="18" charset="0"/>
                <a:cs typeface="Times New Roman" panose="02020603050405020304" pitchFamily="18" charset="0"/>
              </a:rPr>
              <a:t>Cash flow information not mapped correctly on the financial systems. Cash receipts and payments not reflected on the system (data strings).</a:t>
            </a:r>
          </a:p>
          <a:p>
            <a:pPr marL="466725" lvl="0" indent="-466725" algn="just" eaLnBrk="1" fontAlgn="auto" hangingPunct="1">
              <a:spcBef>
                <a:spcPts val="0"/>
              </a:spcBef>
              <a:spcAft>
                <a:spcPts val="0"/>
              </a:spcAft>
              <a:buFont typeface="Wingdings" panose="05000000000000000000" pitchFamily="2" charset="2"/>
              <a:buChar char="Ø"/>
            </a:pPr>
            <a:r>
              <a:rPr lang="en-US" sz="2400" dirty="0">
                <a:solidFill>
                  <a:prstClr val="black"/>
                </a:solidFill>
                <a:latin typeface="Times New Roman" panose="02020603050405020304" pitchFamily="18" charset="0"/>
                <a:cs typeface="Times New Roman" panose="02020603050405020304" pitchFamily="18" charset="0"/>
              </a:rPr>
              <a:t>High levels of debt owed to bulk service providers.  Payment agreements not affordable, leading to municipalities not adhering to them.</a:t>
            </a: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Slide Number Placeholder 3"/>
          <p:cNvSpPr txBox="1">
            <a:spLocks/>
          </p:cNvSpPr>
          <p:nvPr/>
        </p:nvSpPr>
        <p:spPr>
          <a:xfrm>
            <a:off x="7002780" y="6553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1"/>
          <p:cNvSpPr txBox="1">
            <a:spLocks/>
          </p:cNvSpPr>
          <p:nvPr/>
        </p:nvSpPr>
        <p:spPr bwMode="auto">
          <a:xfrm>
            <a:off x="8077200" y="6492875"/>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ndParaRPr>
          </a:p>
        </p:txBody>
      </p:sp>
      <p:pic>
        <p:nvPicPr>
          <p:cNvPr id="8" name="Picture 7"/>
          <p:cNvPicPr>
            <a:picLocks noChangeAspect="1"/>
          </p:cNvPicPr>
          <p:nvPr/>
        </p:nvPicPr>
        <p:blipFill>
          <a:blip r:embed="rId2"/>
          <a:stretch>
            <a:fillRect/>
          </a:stretch>
        </p:blipFill>
        <p:spPr>
          <a:xfrm>
            <a:off x="5704896" y="5480181"/>
            <a:ext cx="1990476" cy="695238"/>
          </a:xfrm>
          <a:prstGeom prst="rect">
            <a:avLst/>
          </a:prstGeom>
        </p:spPr>
      </p:pic>
      <p:pic>
        <p:nvPicPr>
          <p:cNvPr id="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62"/>
            <a:ext cx="9144000" cy="6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629400" y="5954731"/>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20</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367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1000" fill="hold"/>
                                        <p:tgtEl>
                                          <p:spTgt spid="20482"/>
                                        </p:tgtEl>
                                        <p:attrNameLst>
                                          <p:attrName>ppt_x</p:attrName>
                                        </p:attrNameLst>
                                      </p:cBhvr>
                                      <p:tavLst>
                                        <p:tav tm="0">
                                          <p:val>
                                            <p:strVal val="#ppt_x"/>
                                          </p:val>
                                        </p:tav>
                                        <p:tav tm="100000">
                                          <p:val>
                                            <p:strVal val="#ppt_x"/>
                                          </p:val>
                                        </p:tav>
                                      </p:tavLst>
                                    </p:anim>
                                    <p:anim calcmode="lin" valueType="num">
                                      <p:cBhvr additive="base">
                                        <p:cTn id="8"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600" b="1" dirty="0">
                <a:latin typeface="Times New Roman" panose="02020603050405020304" pitchFamily="18" charset="0"/>
                <a:cs typeface="Times New Roman" panose="02020603050405020304" pitchFamily="18" charset="0"/>
              </a:rPr>
              <a:t>BUDGET &amp; IYM – COMPLIANCE (3)</a:t>
            </a:r>
          </a:p>
        </p:txBody>
      </p:sp>
      <p:sp>
        <p:nvSpPr>
          <p:cNvPr id="6" name="Content Placeholder 2"/>
          <p:cNvSpPr txBox="1">
            <a:spLocks/>
          </p:cNvSpPr>
          <p:nvPr/>
        </p:nvSpPr>
        <p:spPr bwMode="auto">
          <a:xfrm>
            <a:off x="129092" y="685800"/>
            <a:ext cx="8853543" cy="5986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8000" lvl="1" indent="-508000" algn="just" eaLnBrk="1" fontAlgn="auto" hangingPunct="1">
              <a:spcBef>
                <a:spcPts val="0"/>
              </a:spcBef>
              <a:spcAft>
                <a:spcPts val="0"/>
              </a:spcAft>
              <a:buFont typeface="Wingdings" panose="05000000000000000000" pitchFamily="2" charset="2"/>
              <a:buChar char="Ø"/>
            </a:pPr>
            <a:r>
              <a:rPr lang="en-US" sz="2400" dirty="0">
                <a:solidFill>
                  <a:prstClr val="black"/>
                </a:solidFill>
                <a:latin typeface="Times New Roman" panose="02020603050405020304" pitchFamily="18" charset="0"/>
                <a:cs typeface="Times New Roman" panose="02020603050405020304" pitchFamily="18" charset="0"/>
              </a:rPr>
              <a:t>Contributions to 3</a:t>
            </a:r>
            <a:r>
              <a:rPr lang="en-US" sz="2400" baseline="30000" dirty="0">
                <a:solidFill>
                  <a:prstClr val="black"/>
                </a:solidFill>
                <a:latin typeface="Times New Roman" panose="02020603050405020304" pitchFamily="18" charset="0"/>
                <a:cs typeface="Times New Roman" panose="02020603050405020304" pitchFamily="18" charset="0"/>
              </a:rPr>
              <a:t>rd</a:t>
            </a:r>
            <a:r>
              <a:rPr lang="en-US" sz="2400" dirty="0">
                <a:solidFill>
                  <a:prstClr val="black"/>
                </a:solidFill>
                <a:latin typeface="Times New Roman" panose="02020603050405020304" pitchFamily="18" charset="0"/>
                <a:cs typeface="Times New Roman" panose="02020603050405020304" pitchFamily="18" charset="0"/>
              </a:rPr>
              <a:t> parties (</a:t>
            </a:r>
            <a:r>
              <a:rPr lang="en-US" sz="2400" dirty="0" err="1">
                <a:solidFill>
                  <a:prstClr val="black"/>
                </a:solidFill>
                <a:latin typeface="Times New Roman" panose="02020603050405020304" pitchFamily="18" charset="0"/>
                <a:cs typeface="Times New Roman" panose="02020603050405020304" pitchFamily="18" charset="0"/>
              </a:rPr>
              <a:t>e.g</a:t>
            </a:r>
            <a:r>
              <a:rPr lang="en-US" sz="2400" dirty="0">
                <a:solidFill>
                  <a:prstClr val="black"/>
                </a:solidFill>
                <a:latin typeface="Times New Roman" panose="02020603050405020304" pitchFamily="18" charset="0"/>
                <a:cs typeface="Times New Roman" panose="02020603050405020304" pitchFamily="18" charset="0"/>
              </a:rPr>
              <a:t> pension funds, medical aids, PAYE) not paid over (</a:t>
            </a:r>
            <a:r>
              <a:rPr lang="en-US" sz="2400" dirty="0" err="1">
                <a:solidFill>
                  <a:prstClr val="black"/>
                </a:solidFill>
                <a:latin typeface="Times New Roman" panose="02020603050405020304" pitchFamily="18" charset="0"/>
                <a:cs typeface="Times New Roman" panose="02020603050405020304" pitchFamily="18" charset="0"/>
              </a:rPr>
              <a:t>Masilonyana</a:t>
            </a:r>
            <a:r>
              <a:rPr lang="en-US" sz="2400" dirty="0">
                <a:solidFill>
                  <a:prstClr val="black"/>
                </a:solidFill>
                <a:latin typeface="Times New Roman" panose="02020603050405020304" pitchFamily="18" charset="0"/>
                <a:cs typeface="Times New Roman" panose="02020603050405020304" pitchFamily="18" charset="0"/>
              </a:rPr>
              <a:t> &amp; </a:t>
            </a:r>
            <a:r>
              <a:rPr lang="en-US" sz="2400" dirty="0" err="1">
                <a:solidFill>
                  <a:prstClr val="black"/>
                </a:solidFill>
                <a:latin typeface="Times New Roman" panose="02020603050405020304" pitchFamily="18" charset="0"/>
                <a:cs typeface="Times New Roman" panose="02020603050405020304" pitchFamily="18" charset="0"/>
              </a:rPr>
              <a:t>Matjhabeng</a:t>
            </a:r>
            <a:r>
              <a:rPr lang="en-US" sz="2400" dirty="0">
                <a:solidFill>
                  <a:prstClr val="black"/>
                </a:solidFill>
                <a:latin typeface="Times New Roman" panose="02020603050405020304" pitchFamily="18" charset="0"/>
                <a:cs typeface="Times New Roman" panose="02020603050405020304" pitchFamily="18" charset="0"/>
              </a:rPr>
              <a:t>).</a:t>
            </a:r>
          </a:p>
          <a:p>
            <a:pPr marL="508000" lvl="1" indent="-508000" algn="just" eaLnBrk="1" fontAlgn="auto" hangingPunct="1">
              <a:spcBef>
                <a:spcPts val="0"/>
              </a:spcBef>
              <a:spcAft>
                <a:spcPts val="0"/>
              </a:spcAft>
              <a:buFont typeface="Wingdings" panose="05000000000000000000" pitchFamily="2" charset="2"/>
              <a:buChar char="Ø"/>
            </a:pPr>
            <a:r>
              <a:rPr lang="en-US" sz="2400" dirty="0">
                <a:solidFill>
                  <a:prstClr val="black"/>
                </a:solidFill>
                <a:latin typeface="Times New Roman" panose="02020603050405020304" pitchFamily="18" charset="0"/>
                <a:cs typeface="Times New Roman" panose="02020603050405020304" pitchFamily="18" charset="0"/>
              </a:rPr>
              <a:t>Credit control &amp; debt collection not implemented effectively, which leads to low collections, specifically in </a:t>
            </a:r>
            <a:r>
              <a:rPr lang="en-US" sz="2400" dirty="0" err="1">
                <a:solidFill>
                  <a:prstClr val="black"/>
                </a:solidFill>
                <a:latin typeface="Times New Roman" panose="02020603050405020304" pitchFamily="18" charset="0"/>
                <a:cs typeface="Times New Roman" panose="02020603050405020304" pitchFamily="18" charset="0"/>
              </a:rPr>
              <a:t>Masilonyana</a:t>
            </a:r>
            <a:r>
              <a:rPr lang="en-US" sz="2400" dirty="0">
                <a:solidFill>
                  <a:prstClr val="black"/>
                </a:solidFill>
                <a:latin typeface="Times New Roman" panose="02020603050405020304" pitchFamily="18" charset="0"/>
                <a:cs typeface="Times New Roman" panose="02020603050405020304" pitchFamily="18" charset="0"/>
              </a:rPr>
              <a:t> and </a:t>
            </a:r>
            <a:r>
              <a:rPr lang="en-US" sz="2400" dirty="0" err="1">
                <a:solidFill>
                  <a:prstClr val="black"/>
                </a:solidFill>
                <a:latin typeface="Times New Roman" panose="02020603050405020304" pitchFamily="18" charset="0"/>
                <a:cs typeface="Times New Roman" panose="02020603050405020304" pitchFamily="18" charset="0"/>
              </a:rPr>
              <a:t>Tokologo</a:t>
            </a:r>
            <a:r>
              <a:rPr lang="en-US" sz="2400" dirty="0">
                <a:solidFill>
                  <a:prstClr val="black"/>
                </a:solidFill>
                <a:latin typeface="Times New Roman" panose="02020603050405020304" pitchFamily="18" charset="0"/>
                <a:cs typeface="Times New Roman" panose="02020603050405020304" pitchFamily="18" charset="0"/>
              </a:rPr>
              <a:t> where collection rates are below 30%.</a:t>
            </a:r>
          </a:p>
          <a:p>
            <a:pPr marL="508000" lvl="0" indent="-508000" algn="just" eaLnBrk="1" fontAlgn="auto" hangingPunct="1">
              <a:spcBef>
                <a:spcPts val="0"/>
              </a:spcBef>
              <a:spcAft>
                <a:spcPts val="0"/>
              </a:spcAft>
              <a:buFont typeface="Wingdings" panose="05000000000000000000" pitchFamily="2" charset="2"/>
              <a:buChar char="Ø"/>
            </a:pPr>
            <a:r>
              <a:rPr lang="en-US" sz="2400" dirty="0">
                <a:solidFill>
                  <a:prstClr val="black"/>
                </a:solidFill>
                <a:latin typeface="Times New Roman" panose="02020603050405020304" pitchFamily="18" charset="0"/>
                <a:cs typeface="Times New Roman" panose="02020603050405020304" pitchFamily="18" charset="0"/>
              </a:rPr>
              <a:t>Monthly feedback is provided to the municipality on the actuals reported, however the recommendations are not implemented.</a:t>
            </a:r>
          </a:p>
          <a:p>
            <a:pPr marL="508000" lvl="0" indent="-508000" algn="just" eaLnBrk="1" fontAlgn="auto" hangingPunct="1">
              <a:spcBef>
                <a:spcPts val="0"/>
              </a:spcBef>
              <a:spcAft>
                <a:spcPts val="0"/>
              </a:spcAft>
              <a:buFont typeface="Wingdings" panose="05000000000000000000" pitchFamily="2" charset="2"/>
              <a:buChar char="Ø"/>
            </a:pPr>
            <a:r>
              <a:rPr lang="en-US" sz="2400" dirty="0">
                <a:solidFill>
                  <a:prstClr val="black"/>
                </a:solidFill>
                <a:latin typeface="Times New Roman" panose="02020603050405020304" pitchFamily="18" charset="0"/>
                <a:cs typeface="Times New Roman" panose="02020603050405020304" pitchFamily="18" charset="0"/>
              </a:rPr>
              <a:t>Non-compliance with MFMA prescripts, Municipal Budget and Reporting Regulations (MBRR) and </a:t>
            </a:r>
            <a:r>
              <a:rPr lang="en-US" sz="2400" dirty="0" err="1">
                <a:solidFill>
                  <a:prstClr val="black"/>
                </a:solidFill>
                <a:latin typeface="Times New Roman" panose="02020603050405020304" pitchFamily="18" charset="0"/>
                <a:cs typeface="Times New Roman" panose="02020603050405020304" pitchFamily="18" charset="0"/>
              </a:rPr>
              <a:t>mSCOA</a:t>
            </a:r>
            <a:r>
              <a:rPr lang="en-US" sz="2400" dirty="0">
                <a:solidFill>
                  <a:prstClr val="black"/>
                </a:solidFill>
                <a:latin typeface="Times New Roman" panose="02020603050405020304" pitchFamily="18" charset="0"/>
                <a:cs typeface="Times New Roman" panose="02020603050405020304" pitchFamily="18" charset="0"/>
              </a:rPr>
              <a:t> regulations, may lead to the withholding of the Equitable Share by National Treasury.</a:t>
            </a: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Slide Number Placeholder 1"/>
          <p:cNvSpPr txBox="1">
            <a:spLocks/>
          </p:cNvSpPr>
          <p:nvPr/>
        </p:nvSpPr>
        <p:spPr bwMode="auto">
          <a:xfrm>
            <a:off x="8077200" y="6492875"/>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ndParaRPr>
          </a:p>
        </p:txBody>
      </p:sp>
      <p:pic>
        <p:nvPicPr>
          <p:cNvPr id="8" name="Picture 7"/>
          <p:cNvPicPr>
            <a:picLocks noChangeAspect="1"/>
          </p:cNvPicPr>
          <p:nvPr/>
        </p:nvPicPr>
        <p:blipFill>
          <a:blip r:embed="rId2"/>
          <a:stretch>
            <a:fillRect/>
          </a:stretch>
        </p:blipFill>
        <p:spPr>
          <a:xfrm>
            <a:off x="5400522" y="5629407"/>
            <a:ext cx="1990476" cy="695238"/>
          </a:xfrm>
          <a:prstGeom prst="rect">
            <a:avLst/>
          </a:prstGeom>
        </p:spPr>
      </p:pic>
      <p:pic>
        <p:nvPicPr>
          <p:cNvPr id="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0192"/>
            <a:ext cx="9144000" cy="6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629400" y="5942014"/>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21</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3103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1000" fill="hold"/>
                                        <p:tgtEl>
                                          <p:spTgt spid="20482"/>
                                        </p:tgtEl>
                                        <p:attrNameLst>
                                          <p:attrName>ppt_x</p:attrName>
                                        </p:attrNameLst>
                                      </p:cBhvr>
                                      <p:tavLst>
                                        <p:tav tm="0">
                                          <p:val>
                                            <p:strVal val="#ppt_x"/>
                                          </p:val>
                                        </p:tav>
                                        <p:tav tm="100000">
                                          <p:val>
                                            <p:strVal val="#ppt_x"/>
                                          </p:val>
                                        </p:tav>
                                      </p:tavLst>
                                    </p:anim>
                                    <p:anim calcmode="lin" valueType="num">
                                      <p:cBhvr additive="base">
                                        <p:cTn id="8"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ctr"/>
            <a:r>
              <a:rPr lang="en-US" sz="3600" b="1" dirty="0">
                <a:latin typeface="Times New Roman" panose="02020603050405020304" pitchFamily="18" charset="0"/>
                <a:cs typeface="Times New Roman" panose="02020603050405020304" pitchFamily="18" charset="0"/>
              </a:rPr>
              <a:t>BUDGET &amp; IYM – REPORTING CHALLENGES</a:t>
            </a:r>
          </a:p>
        </p:txBody>
      </p:sp>
      <p:sp>
        <p:nvSpPr>
          <p:cNvPr id="6" name="Content Placeholder 2"/>
          <p:cNvSpPr txBox="1">
            <a:spLocks/>
          </p:cNvSpPr>
          <p:nvPr/>
        </p:nvSpPr>
        <p:spPr bwMode="auto">
          <a:xfrm>
            <a:off x="138222" y="685799"/>
            <a:ext cx="8793127" cy="5986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Arial" panose="020B0604020202020204" pitchFamily="34" charset="0"/>
              <a:buChar char="•"/>
              <a:defRPr/>
            </a:pPr>
            <a:r>
              <a:rPr lang="en-US" sz="1700" dirty="0">
                <a:solidFill>
                  <a:prstClr val="black"/>
                </a:solidFill>
                <a:latin typeface="Times New Roman" panose="02020603050405020304" pitchFamily="18" charset="0"/>
                <a:cs typeface="Times New Roman" panose="02020603050405020304" pitchFamily="18" charset="0"/>
              </a:rPr>
              <a:t>Monthly reports are prepared by using the figures from the </a:t>
            </a:r>
            <a:r>
              <a:rPr lang="en-US" sz="1700" dirty="0" err="1">
                <a:solidFill>
                  <a:prstClr val="black"/>
                </a:solidFill>
                <a:latin typeface="Times New Roman" panose="02020603050405020304" pitchFamily="18" charset="0"/>
                <a:cs typeface="Times New Roman" panose="02020603050405020304" pitchFamily="18" charset="0"/>
              </a:rPr>
              <a:t>mSCOA</a:t>
            </a:r>
            <a:r>
              <a:rPr lang="en-US" sz="1700" dirty="0">
                <a:solidFill>
                  <a:prstClr val="black"/>
                </a:solidFill>
                <a:latin typeface="Times New Roman" panose="02020603050405020304" pitchFamily="18" charset="0"/>
                <a:cs typeface="Times New Roman" panose="02020603050405020304" pitchFamily="18" charset="0"/>
              </a:rPr>
              <a:t> data strings only.</a:t>
            </a:r>
          </a:p>
          <a:p>
            <a:pPr lvl="0" algn="just">
              <a:buFont typeface="Arial" panose="020B0604020202020204" pitchFamily="34" charset="0"/>
              <a:buChar char="•"/>
              <a:defRPr/>
            </a:pPr>
            <a:r>
              <a:rPr lang="en-US" sz="1700" dirty="0">
                <a:solidFill>
                  <a:prstClr val="black"/>
                </a:solidFill>
                <a:latin typeface="Times New Roman" panose="02020603050405020304" pitchFamily="18" charset="0"/>
                <a:cs typeface="Times New Roman" panose="02020603050405020304" pitchFamily="18" charset="0"/>
              </a:rPr>
              <a:t>The credibility of the information contained in the </a:t>
            </a:r>
            <a:r>
              <a:rPr lang="en-US" sz="1700" dirty="0" err="1">
                <a:solidFill>
                  <a:prstClr val="black"/>
                </a:solidFill>
                <a:latin typeface="Times New Roman" panose="02020603050405020304" pitchFamily="18" charset="0"/>
                <a:cs typeface="Times New Roman" panose="02020603050405020304" pitchFamily="18" charset="0"/>
              </a:rPr>
              <a:t>mSCOA</a:t>
            </a:r>
            <a:r>
              <a:rPr lang="en-US" sz="1700" dirty="0">
                <a:solidFill>
                  <a:prstClr val="black"/>
                </a:solidFill>
                <a:latin typeface="Times New Roman" panose="02020603050405020304" pitchFamily="18" charset="0"/>
                <a:cs typeface="Times New Roman" panose="02020603050405020304" pitchFamily="18" charset="0"/>
              </a:rPr>
              <a:t> data strings is still a concern.  At the core of the problem is:</a:t>
            </a:r>
          </a:p>
          <a:p>
            <a:pPr marL="627063" lvl="0" indent="-266700" algn="just">
              <a:buFont typeface="Wingdings" panose="05000000000000000000" pitchFamily="2" charset="2"/>
              <a:buChar char="Ø"/>
              <a:defRPr/>
            </a:pPr>
            <a:r>
              <a:rPr lang="en-US" sz="1700" dirty="0">
                <a:solidFill>
                  <a:prstClr val="black"/>
                </a:solidFill>
                <a:latin typeface="Times New Roman" panose="02020603050405020304" pitchFamily="18" charset="0"/>
                <a:cs typeface="Times New Roman" panose="02020603050405020304" pitchFamily="18" charset="0"/>
              </a:rPr>
              <a:t>The incorrect use of the </a:t>
            </a:r>
            <a:r>
              <a:rPr lang="en-US" sz="1700" dirty="0" err="1">
                <a:solidFill>
                  <a:prstClr val="black"/>
                </a:solidFill>
                <a:latin typeface="Times New Roman" panose="02020603050405020304" pitchFamily="18" charset="0"/>
                <a:cs typeface="Times New Roman" panose="02020603050405020304" pitchFamily="18" charset="0"/>
              </a:rPr>
              <a:t>mSCOA</a:t>
            </a:r>
            <a:r>
              <a:rPr lang="en-US" sz="1700" dirty="0">
                <a:solidFill>
                  <a:prstClr val="black"/>
                </a:solidFill>
                <a:latin typeface="Times New Roman" panose="02020603050405020304" pitchFamily="18" charset="0"/>
                <a:cs typeface="Times New Roman" panose="02020603050405020304" pitchFamily="18" charset="0"/>
              </a:rPr>
              <a:t> and municipal accounting practices by municipalities;</a:t>
            </a:r>
          </a:p>
          <a:p>
            <a:pPr marL="627063" lvl="0" indent="-266700" algn="just">
              <a:buFont typeface="Wingdings" panose="05000000000000000000" pitchFamily="2" charset="2"/>
              <a:buChar char="Ø"/>
              <a:defRPr/>
            </a:pPr>
            <a:r>
              <a:rPr lang="en-US" sz="1700" dirty="0">
                <a:solidFill>
                  <a:prstClr val="black"/>
                </a:solidFill>
                <a:latin typeface="Times New Roman" panose="02020603050405020304" pitchFamily="18" charset="0"/>
                <a:cs typeface="Times New Roman" panose="02020603050405020304" pitchFamily="18" charset="0"/>
              </a:rPr>
              <a:t>A large number of municipalities are not budgeting, transacting and reporting directly in or from their core financial systems. Instead they prepare their budgets and reports on excel spreadsheets and then import the excel spreadsheets into the system. Often this </a:t>
            </a:r>
            <a:r>
              <a:rPr lang="en-US" sz="1700" u="sng" dirty="0">
                <a:solidFill>
                  <a:prstClr val="black"/>
                </a:solidFill>
                <a:latin typeface="Times New Roman" panose="02020603050405020304" pitchFamily="18" charset="0"/>
                <a:cs typeface="Times New Roman" panose="02020603050405020304" pitchFamily="18" charset="0"/>
              </a:rPr>
              <a:t>manipulation of data lead to </a:t>
            </a:r>
            <a:r>
              <a:rPr lang="en-US" sz="1700" u="sng" dirty="0" err="1">
                <a:solidFill>
                  <a:prstClr val="black"/>
                </a:solidFill>
                <a:latin typeface="Times New Roman" panose="02020603050405020304" pitchFamily="18" charset="0"/>
                <a:cs typeface="Times New Roman" panose="02020603050405020304" pitchFamily="18" charset="0"/>
              </a:rPr>
              <a:t>unauthorised</a:t>
            </a:r>
            <a:r>
              <a:rPr lang="en-US" sz="1700" u="sng" dirty="0">
                <a:solidFill>
                  <a:prstClr val="black"/>
                </a:solidFill>
                <a:latin typeface="Times New Roman" panose="02020603050405020304" pitchFamily="18" charset="0"/>
                <a:cs typeface="Times New Roman" panose="02020603050405020304" pitchFamily="18" charset="0"/>
              </a:rPr>
              <a:t>, irregular, fruitful and wasteful (UIFW) expenditure and fraud and corruption </a:t>
            </a:r>
            <a:r>
              <a:rPr lang="en-US" sz="1700" dirty="0">
                <a:solidFill>
                  <a:prstClr val="black"/>
                </a:solidFill>
                <a:latin typeface="Times New Roman" panose="02020603050405020304" pitchFamily="18" charset="0"/>
                <a:cs typeface="Times New Roman" panose="02020603050405020304" pitchFamily="18" charset="0"/>
              </a:rPr>
              <a:t>as the controls that are built into the core financial systems are not triggered and transactions go through that should not; and</a:t>
            </a:r>
          </a:p>
          <a:p>
            <a:pPr marL="627063" lvl="0" indent="-266700" algn="just">
              <a:buFont typeface="Wingdings" panose="05000000000000000000" pitchFamily="2" charset="2"/>
              <a:buChar char="Ø"/>
              <a:defRPr/>
            </a:pPr>
            <a:r>
              <a:rPr lang="en-US" sz="1700" dirty="0">
                <a:solidFill>
                  <a:prstClr val="black"/>
                </a:solidFill>
                <a:latin typeface="Times New Roman" panose="02020603050405020304" pitchFamily="18" charset="0"/>
                <a:cs typeface="Times New Roman" panose="02020603050405020304" pitchFamily="18" charset="0"/>
              </a:rPr>
              <a:t>Municipalities are not locking their adopted budgets and monthly reporting periods on their financial systems at month-end to ensure prudent financial management. To enforce municipalities to lock their budgets and close their financial system at month-end, the Local Government Portal will be locked at the end of each quarter. System vendors were also requested to build this functionality into their municipal financial systems.</a:t>
            </a:r>
          </a:p>
          <a:p>
            <a:pPr lvl="0" algn="just">
              <a:buFont typeface="Arial" panose="020B0604020202020204" pitchFamily="34" charset="0"/>
              <a:buChar char="•"/>
              <a:defRPr/>
            </a:pPr>
            <a:r>
              <a:rPr lang="en-US" sz="1700" b="1" u="sng" dirty="0">
                <a:solidFill>
                  <a:prstClr val="black"/>
                </a:solidFill>
                <a:latin typeface="Times New Roman" panose="02020603050405020304" pitchFamily="18" charset="0"/>
                <a:cs typeface="Times New Roman" panose="02020603050405020304" pitchFamily="18" charset="0"/>
              </a:rPr>
              <a:t>The responsibility lies with the municipality </a:t>
            </a:r>
            <a:r>
              <a:rPr lang="en-US" sz="1700" b="1" u="sng" dirty="0">
                <a:solidFill>
                  <a:srgbClr val="FF0000"/>
                </a:solidFill>
                <a:latin typeface="Times New Roman" panose="02020603050405020304" pitchFamily="18" charset="0"/>
                <a:cs typeface="Times New Roman" panose="02020603050405020304" pitchFamily="18" charset="0"/>
              </a:rPr>
              <a:t>BEFORE</a:t>
            </a:r>
            <a:r>
              <a:rPr lang="en-US" sz="1700" b="1" u="sng" dirty="0">
                <a:solidFill>
                  <a:prstClr val="black"/>
                </a:solidFill>
                <a:latin typeface="Times New Roman" panose="02020603050405020304" pitchFamily="18" charset="0"/>
                <a:cs typeface="Times New Roman" panose="02020603050405020304" pitchFamily="18" charset="0"/>
              </a:rPr>
              <a:t> submitting the data strings to ensure that the data is an accurate reflection of the state of municipal finances.</a:t>
            </a: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17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17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altLang="en-US" sz="17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Slide Number Placeholder 3"/>
          <p:cNvSpPr txBox="1">
            <a:spLocks/>
          </p:cNvSpPr>
          <p:nvPr/>
        </p:nvSpPr>
        <p:spPr>
          <a:xfrm>
            <a:off x="7002780" y="649466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1"/>
          <p:cNvSpPr txBox="1">
            <a:spLocks/>
          </p:cNvSpPr>
          <p:nvPr/>
        </p:nvSpPr>
        <p:spPr bwMode="auto">
          <a:xfrm>
            <a:off x="8077200" y="6492875"/>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ndParaRPr>
          </a:p>
        </p:txBody>
      </p:sp>
      <p:pic>
        <p:nvPicPr>
          <p:cNvPr id="8" name="Picture 7"/>
          <p:cNvPicPr>
            <a:picLocks noChangeAspect="1"/>
          </p:cNvPicPr>
          <p:nvPr/>
        </p:nvPicPr>
        <p:blipFill>
          <a:blip r:embed="rId2"/>
          <a:stretch>
            <a:fillRect/>
          </a:stretch>
        </p:blipFill>
        <p:spPr>
          <a:xfrm>
            <a:off x="5704896" y="5780132"/>
            <a:ext cx="1990476" cy="695238"/>
          </a:xfrm>
          <a:prstGeom prst="rect">
            <a:avLst/>
          </a:prstGeom>
        </p:spPr>
      </p:pic>
      <p:sp>
        <p:nvSpPr>
          <p:cNvPr id="2" name="Slide Number Placeholder 1"/>
          <p:cNvSpPr>
            <a:spLocks noGrp="1"/>
          </p:cNvSpPr>
          <p:nvPr>
            <p:ph type="sldNum" sz="quarter" idx="12"/>
          </p:nvPr>
        </p:nvSpPr>
        <p:spPr>
          <a:xfrm>
            <a:off x="6550855" y="6100596"/>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22</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4237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1000" fill="hold"/>
                                        <p:tgtEl>
                                          <p:spTgt spid="20482"/>
                                        </p:tgtEl>
                                        <p:attrNameLst>
                                          <p:attrName>ppt_x</p:attrName>
                                        </p:attrNameLst>
                                      </p:cBhvr>
                                      <p:tavLst>
                                        <p:tav tm="0">
                                          <p:val>
                                            <p:strVal val="#ppt_x"/>
                                          </p:val>
                                        </p:tav>
                                        <p:tav tm="100000">
                                          <p:val>
                                            <p:strVal val="#ppt_x"/>
                                          </p:val>
                                        </p:tav>
                                      </p:tavLst>
                                    </p:anim>
                                    <p:anim calcmode="lin" valueType="num">
                                      <p:cBhvr additive="base">
                                        <p:cTn id="8"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ctr"/>
            <a:r>
              <a:rPr lang="en-US" sz="4000" b="1" dirty="0">
                <a:latin typeface="Times New Roman" panose="02020603050405020304" pitchFamily="18" charset="0"/>
                <a:cs typeface="Times New Roman" panose="02020603050405020304" pitchFamily="18" charset="0"/>
              </a:rPr>
              <a:t>BUDGET &amp; IYM - SUPPORT PROVDED</a:t>
            </a:r>
            <a:r>
              <a:rPr lang="en-US" sz="3600" b="1" dirty="0">
                <a:latin typeface="Times New Roman" panose="02020603050405020304" pitchFamily="18" charset="0"/>
                <a:cs typeface="Times New Roman" panose="02020603050405020304" pitchFamily="18" charset="0"/>
              </a:rPr>
              <a:t> </a:t>
            </a:r>
          </a:p>
        </p:txBody>
      </p:sp>
      <p:sp>
        <p:nvSpPr>
          <p:cNvPr id="6" name="Content Placeholder 2"/>
          <p:cNvSpPr txBox="1">
            <a:spLocks/>
          </p:cNvSpPr>
          <p:nvPr/>
        </p:nvSpPr>
        <p:spPr bwMode="auto">
          <a:xfrm>
            <a:off x="148856" y="685799"/>
            <a:ext cx="8835656" cy="4872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lgn="just" eaLnBrk="1" fontAlgn="auto" hangingPunct="1">
              <a:spcBef>
                <a:spcPts val="0"/>
              </a:spcBef>
              <a:spcAft>
                <a:spcPts val="0"/>
              </a:spcAft>
              <a:buFont typeface="Wingdings" panose="05000000000000000000" pitchFamily="2" charset="2"/>
              <a:buChar char="§"/>
            </a:pPr>
            <a:r>
              <a:rPr lang="en-US" dirty="0" err="1">
                <a:solidFill>
                  <a:prstClr val="black"/>
                </a:solidFill>
                <a:latin typeface="Times New Roman" panose="02020603050405020304" pitchFamily="18" charset="0"/>
                <a:cs typeface="Times New Roman" panose="02020603050405020304" pitchFamily="18" charset="0"/>
              </a:rPr>
              <a:t>mSCOA</a:t>
            </a:r>
            <a:r>
              <a:rPr lang="en-US" dirty="0">
                <a:solidFill>
                  <a:prstClr val="black"/>
                </a:solidFill>
                <a:latin typeface="Times New Roman" panose="02020603050405020304" pitchFamily="18" charset="0"/>
                <a:cs typeface="Times New Roman" panose="02020603050405020304" pitchFamily="18" charset="0"/>
              </a:rPr>
              <a:t> training provided on new budgeting and reporting formats:</a:t>
            </a:r>
          </a:p>
          <a:p>
            <a:pPr marL="0" lvl="1" indent="0" algn="just" eaLnBrk="1" fontAlgn="auto" hangingPunct="1">
              <a:spcBef>
                <a:spcPts val="0"/>
              </a:spcBef>
              <a:spcAft>
                <a:spcPts val="0"/>
              </a:spcAft>
              <a:buNone/>
            </a:pPr>
            <a:endParaRPr lang="en-US" dirty="0">
              <a:solidFill>
                <a:prstClr val="black"/>
              </a:solidFill>
              <a:latin typeface="Times New Roman" panose="02020603050405020304" pitchFamily="18" charset="0"/>
              <a:cs typeface="Times New Roman" panose="02020603050405020304" pitchFamily="18" charset="0"/>
            </a:endParaRPr>
          </a:p>
          <a:p>
            <a:pPr marL="0" lvl="1" indent="0" algn="just" eaLnBrk="1" fontAlgn="auto" hangingPunct="1">
              <a:spcBef>
                <a:spcPts val="0"/>
              </a:spcBef>
              <a:spcAft>
                <a:spcPts val="0"/>
              </a:spcAft>
              <a:buNone/>
            </a:pPr>
            <a:endParaRPr lang="en-US" dirty="0">
              <a:solidFill>
                <a:prstClr val="black"/>
              </a:solidFill>
              <a:latin typeface="Times New Roman" panose="02020603050405020304" pitchFamily="18" charset="0"/>
              <a:cs typeface="Times New Roman" panose="02020603050405020304" pitchFamily="18" charset="0"/>
            </a:endParaRPr>
          </a:p>
          <a:p>
            <a:pPr marL="0" lvl="1" indent="0" algn="just" eaLnBrk="1" fontAlgn="auto" hangingPunct="1">
              <a:spcBef>
                <a:spcPts val="0"/>
              </a:spcBef>
              <a:spcAft>
                <a:spcPts val="0"/>
              </a:spcAft>
              <a:buNone/>
            </a:pPr>
            <a:endParaRPr lang="en-US" dirty="0">
              <a:solidFill>
                <a:prstClr val="black"/>
              </a:solidFill>
              <a:latin typeface="Times New Roman" panose="02020603050405020304" pitchFamily="18" charset="0"/>
              <a:cs typeface="Times New Roman" panose="02020603050405020304" pitchFamily="18" charset="0"/>
            </a:endParaRPr>
          </a:p>
          <a:p>
            <a:pPr marL="0" lvl="1" indent="0" algn="just" eaLnBrk="1" fontAlgn="auto" hangingPunct="1">
              <a:spcBef>
                <a:spcPts val="0"/>
              </a:spcBef>
              <a:spcAft>
                <a:spcPts val="0"/>
              </a:spcAft>
              <a:buNone/>
            </a:pPr>
            <a:endParaRPr lang="en-US" dirty="0">
              <a:solidFill>
                <a:prstClr val="black"/>
              </a:solidFill>
              <a:latin typeface="Times New Roman" panose="02020603050405020304" pitchFamily="18" charset="0"/>
              <a:cs typeface="Times New Roman" panose="02020603050405020304" pitchFamily="18" charset="0"/>
            </a:endParaRPr>
          </a:p>
          <a:p>
            <a:pPr marL="0" lvl="1" indent="0" algn="just" eaLnBrk="1" fontAlgn="auto" hangingPunct="1">
              <a:spcBef>
                <a:spcPts val="0"/>
              </a:spcBef>
              <a:spcAft>
                <a:spcPts val="0"/>
              </a:spcAft>
              <a:buNone/>
            </a:pPr>
            <a:endParaRPr lang="en-US" dirty="0">
              <a:solidFill>
                <a:prstClr val="black"/>
              </a:solidFill>
              <a:latin typeface="Times New Roman" panose="02020603050405020304" pitchFamily="18" charset="0"/>
              <a:cs typeface="Times New Roman" panose="02020603050405020304" pitchFamily="18" charset="0"/>
            </a:endParaRPr>
          </a:p>
          <a:p>
            <a:pPr marL="0" lvl="1" indent="0" algn="just" eaLnBrk="1" fontAlgn="auto" hangingPunct="1">
              <a:spcBef>
                <a:spcPts val="0"/>
              </a:spcBef>
              <a:spcAft>
                <a:spcPts val="0"/>
              </a:spcAft>
              <a:buNone/>
            </a:pPr>
            <a:endParaRPr lang="en-US" dirty="0">
              <a:solidFill>
                <a:prstClr val="black"/>
              </a:solidFill>
              <a:latin typeface="Times New Roman" panose="02020603050405020304" pitchFamily="18" charset="0"/>
              <a:cs typeface="Times New Roman" panose="02020603050405020304" pitchFamily="18" charset="0"/>
            </a:endParaRPr>
          </a:p>
          <a:p>
            <a:pPr marL="0" lvl="1" indent="0" algn="just" eaLnBrk="1" fontAlgn="auto" hangingPunct="1">
              <a:spcBef>
                <a:spcPts val="0"/>
              </a:spcBef>
              <a:spcAft>
                <a:spcPts val="0"/>
              </a:spcAft>
              <a:buNone/>
            </a:pPr>
            <a:endParaRPr lang="en-US" dirty="0">
              <a:solidFill>
                <a:prstClr val="black"/>
              </a:solidFill>
              <a:latin typeface="Times New Roman" panose="02020603050405020304" pitchFamily="18" charset="0"/>
              <a:cs typeface="Times New Roman" panose="02020603050405020304" pitchFamily="18" charset="0"/>
            </a:endParaRPr>
          </a:p>
          <a:p>
            <a:pPr marL="457200" lvl="1" indent="-457200" algn="just" eaLnBrk="1" fontAlgn="auto" hangingPunct="1">
              <a:spcBef>
                <a:spcPts val="0"/>
              </a:spcBef>
              <a:spcAft>
                <a:spcPts val="0"/>
              </a:spcAft>
              <a:buFont typeface="Wingdings" panose="05000000000000000000" pitchFamily="2" charset="2"/>
              <a:buChar char="§"/>
            </a:pPr>
            <a:r>
              <a:rPr lang="en-US" dirty="0">
                <a:solidFill>
                  <a:prstClr val="black"/>
                </a:solidFill>
                <a:latin typeface="Times New Roman" panose="02020603050405020304" pitchFamily="18" charset="0"/>
                <a:cs typeface="Times New Roman" panose="02020603050405020304" pitchFamily="18" charset="0"/>
              </a:rPr>
              <a:t>Technical support on budgeting and transacting provided (</a:t>
            </a:r>
            <a:r>
              <a:rPr lang="en-US" dirty="0" err="1">
                <a:solidFill>
                  <a:prstClr val="black"/>
                </a:solidFill>
                <a:latin typeface="Times New Roman" panose="02020603050405020304" pitchFamily="18" charset="0"/>
                <a:cs typeface="Times New Roman" panose="02020603050405020304" pitchFamily="18" charset="0"/>
              </a:rPr>
              <a:t>i.e</a:t>
            </a:r>
            <a:r>
              <a:rPr lang="en-US" dirty="0">
                <a:solidFill>
                  <a:prstClr val="black"/>
                </a:solidFill>
                <a:latin typeface="Times New Roman" panose="02020603050405020304" pitchFamily="18" charset="0"/>
                <a:cs typeface="Times New Roman" panose="02020603050405020304" pitchFamily="18" charset="0"/>
              </a:rPr>
              <a:t> correction of budget tables, data strings, etc.) on an ongoing basis.</a:t>
            </a:r>
          </a:p>
        </p:txBody>
      </p:sp>
      <p:sp>
        <p:nvSpPr>
          <p:cNvPr id="7" name="Slide Number Placeholder 3"/>
          <p:cNvSpPr txBox="1">
            <a:spLocks/>
          </p:cNvSpPr>
          <p:nvPr/>
        </p:nvSpPr>
        <p:spPr>
          <a:xfrm>
            <a:off x="7002780" y="6553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743602925"/>
              </p:ext>
            </p:extLst>
          </p:nvPr>
        </p:nvGraphicFramePr>
        <p:xfrm>
          <a:off x="771525" y="1728788"/>
          <a:ext cx="6848475" cy="2373234"/>
        </p:xfrm>
        <a:graphic>
          <a:graphicData uri="http://schemas.openxmlformats.org/drawingml/2006/table">
            <a:tbl>
              <a:tblPr firstRow="1" bandRow="1">
                <a:tableStyleId>{5C22544A-7EE6-4342-B048-85BDC9FD1C3A}</a:tableStyleId>
              </a:tblPr>
              <a:tblGrid>
                <a:gridCol w="2282825">
                  <a:extLst>
                    <a:ext uri="{9D8B030D-6E8A-4147-A177-3AD203B41FA5}">
                      <a16:colId xmlns:a16="http://schemas.microsoft.com/office/drawing/2014/main" val="3216610530"/>
                    </a:ext>
                  </a:extLst>
                </a:gridCol>
                <a:gridCol w="2282825">
                  <a:extLst>
                    <a:ext uri="{9D8B030D-6E8A-4147-A177-3AD203B41FA5}">
                      <a16:colId xmlns:a16="http://schemas.microsoft.com/office/drawing/2014/main" val="157549610"/>
                    </a:ext>
                  </a:extLst>
                </a:gridCol>
                <a:gridCol w="2282825">
                  <a:extLst>
                    <a:ext uri="{9D8B030D-6E8A-4147-A177-3AD203B41FA5}">
                      <a16:colId xmlns:a16="http://schemas.microsoft.com/office/drawing/2014/main" val="1803805386"/>
                    </a:ext>
                  </a:extLst>
                </a:gridCol>
              </a:tblGrid>
              <a:tr h="567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Module 1</a:t>
                      </a:r>
                    </a:p>
                    <a:p>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Fundamentals of</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mSCOA</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Mar – July 2019</a:t>
                      </a:r>
                    </a:p>
                  </a:txBody>
                  <a:tcPr/>
                </a:tc>
                <a:extLst>
                  <a:ext uri="{0D108BD9-81ED-4DB2-BD59-A6C34878D82A}">
                    <a16:rowId xmlns:a16="http://schemas.microsoft.com/office/drawing/2014/main" val="777369116"/>
                  </a:ext>
                </a:extLst>
              </a:tr>
              <a:tr h="342733">
                <a:tc>
                  <a:txBody>
                    <a:bodyPr/>
                    <a:lstStyle/>
                    <a:p>
                      <a:r>
                        <a:rPr lang="en-US" dirty="0">
                          <a:latin typeface="Times New Roman" panose="02020603050405020304" pitchFamily="18" charset="0"/>
                          <a:cs typeface="Times New Roman" panose="02020603050405020304" pitchFamily="18" charset="0"/>
                        </a:rPr>
                        <a:t>Module 2</a:t>
                      </a:r>
                    </a:p>
                  </a:txBody>
                  <a:tcPr/>
                </a:tc>
                <a:tc>
                  <a:txBody>
                    <a:bodyPr/>
                    <a:lstStyle/>
                    <a:p>
                      <a:r>
                        <a:rPr lang="en-US" dirty="0">
                          <a:latin typeface="Times New Roman" panose="02020603050405020304" pitchFamily="18" charset="0"/>
                          <a:cs typeface="Times New Roman" panose="02020603050405020304" pitchFamily="18" charset="0"/>
                        </a:rPr>
                        <a:t>Reporting in </a:t>
                      </a:r>
                      <a:r>
                        <a:rPr lang="en-US" dirty="0" err="1">
                          <a:latin typeface="Times New Roman" panose="02020603050405020304" pitchFamily="18" charset="0"/>
                          <a:cs typeface="Times New Roman" panose="02020603050405020304" pitchFamily="18" charset="0"/>
                        </a:rPr>
                        <a:t>mSCOA</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Mar 2020</a:t>
                      </a:r>
                    </a:p>
                  </a:txBody>
                  <a:tcPr/>
                </a:tc>
                <a:extLst>
                  <a:ext uri="{0D108BD9-81ED-4DB2-BD59-A6C34878D82A}">
                    <a16:rowId xmlns:a16="http://schemas.microsoft.com/office/drawing/2014/main" val="972253311"/>
                  </a:ext>
                </a:extLst>
              </a:tr>
              <a:tr h="567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Module 3</a:t>
                      </a:r>
                    </a:p>
                    <a:p>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Budgeting and transacting in </a:t>
                      </a:r>
                      <a:r>
                        <a:rPr lang="en-US" dirty="0" err="1">
                          <a:latin typeface="Times New Roman" panose="02020603050405020304" pitchFamily="18" charset="0"/>
                          <a:cs typeface="Times New Roman" panose="02020603050405020304" pitchFamily="18" charset="0"/>
                        </a:rPr>
                        <a:t>mSCOA</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Jan 2020</a:t>
                      </a:r>
                    </a:p>
                  </a:txBody>
                  <a:tcPr/>
                </a:tc>
                <a:extLst>
                  <a:ext uri="{0D108BD9-81ED-4DB2-BD59-A6C34878D82A}">
                    <a16:rowId xmlns:a16="http://schemas.microsoft.com/office/drawing/2014/main" val="637507083"/>
                  </a:ext>
                </a:extLst>
              </a:tr>
              <a:tr h="727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Module 4</a:t>
                      </a:r>
                    </a:p>
                    <a:p>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Role of </a:t>
                      </a:r>
                      <a:r>
                        <a:rPr lang="en-US" dirty="0" err="1">
                          <a:latin typeface="Times New Roman" panose="02020603050405020304" pitchFamily="18" charset="0"/>
                          <a:cs typeface="Times New Roman" panose="02020603050405020304" pitchFamily="18" charset="0"/>
                        </a:rPr>
                        <a:t>Councillors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TBD</a:t>
                      </a:r>
                    </a:p>
                  </a:txBody>
                  <a:tcPr/>
                </a:tc>
                <a:extLst>
                  <a:ext uri="{0D108BD9-81ED-4DB2-BD59-A6C34878D82A}">
                    <a16:rowId xmlns:a16="http://schemas.microsoft.com/office/drawing/2014/main" val="1082654589"/>
                  </a:ext>
                </a:extLst>
              </a:tr>
            </a:tbl>
          </a:graphicData>
        </a:graphic>
      </p:graphicFrame>
      <p:pic>
        <p:nvPicPr>
          <p:cNvPr id="8" name="Picture 7"/>
          <p:cNvPicPr>
            <a:picLocks noChangeAspect="1"/>
          </p:cNvPicPr>
          <p:nvPr/>
        </p:nvPicPr>
        <p:blipFill>
          <a:blip r:embed="rId2"/>
          <a:stretch>
            <a:fillRect/>
          </a:stretch>
        </p:blipFill>
        <p:spPr>
          <a:xfrm>
            <a:off x="5389888" y="5707900"/>
            <a:ext cx="1990476" cy="695238"/>
          </a:xfrm>
          <a:prstGeom prst="rect">
            <a:avLst/>
          </a:prstGeom>
        </p:spPr>
      </p:pic>
      <p:sp>
        <p:nvSpPr>
          <p:cNvPr id="2" name="Slide Number Placeholder 1"/>
          <p:cNvSpPr>
            <a:spLocks noGrp="1"/>
          </p:cNvSpPr>
          <p:nvPr>
            <p:ph type="sldNum" sz="quarter" idx="12"/>
          </p:nvPr>
        </p:nvSpPr>
        <p:spPr>
          <a:xfrm>
            <a:off x="6521745" y="5921467"/>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23</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9" name="Picture 5" descr="gold holding shap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6918"/>
            <a:ext cx="9144000" cy="46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2583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1000" fill="hold"/>
                                        <p:tgtEl>
                                          <p:spTgt spid="20482"/>
                                        </p:tgtEl>
                                        <p:attrNameLst>
                                          <p:attrName>ppt_x</p:attrName>
                                        </p:attrNameLst>
                                      </p:cBhvr>
                                      <p:tavLst>
                                        <p:tav tm="0">
                                          <p:val>
                                            <p:strVal val="#ppt_x"/>
                                          </p:val>
                                        </p:tav>
                                        <p:tav tm="100000">
                                          <p:val>
                                            <p:strVal val="#ppt_x"/>
                                          </p:val>
                                        </p:tav>
                                      </p:tavLst>
                                    </p:anim>
                                    <p:anim calcmode="lin" valueType="num">
                                      <p:cBhvr additive="base">
                                        <p:cTn id="8"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3200" b="1" dirty="0">
                <a:latin typeface="Times New Roman" panose="02020603050405020304" pitchFamily="18" charset="0"/>
                <a:cs typeface="Times New Roman" panose="02020603050405020304" pitchFamily="18" charset="0"/>
              </a:rPr>
              <a:t>BUDGET &amp; IYM - SUPPORT PROVDED (2)</a:t>
            </a:r>
            <a:r>
              <a:rPr lang="en-US" sz="2800" b="1" dirty="0">
                <a:latin typeface="Times New Roman" panose="02020603050405020304" pitchFamily="18" charset="0"/>
                <a:cs typeface="Times New Roman" panose="02020603050405020304" pitchFamily="18" charset="0"/>
              </a:rPr>
              <a:t> </a:t>
            </a:r>
          </a:p>
        </p:txBody>
      </p:sp>
      <p:sp>
        <p:nvSpPr>
          <p:cNvPr id="6" name="Content Placeholder 2"/>
          <p:cNvSpPr txBox="1">
            <a:spLocks/>
          </p:cNvSpPr>
          <p:nvPr/>
        </p:nvSpPr>
        <p:spPr bwMode="auto">
          <a:xfrm>
            <a:off x="95694" y="685800"/>
            <a:ext cx="8920716" cy="440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Support on Budgets &amp; IN Year Reports to all municipalities</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Provided generic formats on budget process plans to improve uniformity and consistency.</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Trained budget staff on preparing budgets 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mSCOA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&amp; A schedules.</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Supported municipalities in preparing their draft and final budgets. </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Conducted technical budget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bilaterals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to improve quality and credibility of approved budgets.</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Supported municipalities on budget data verification to improve data quality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Trained budget staff on In Year Reports in line with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mSCOA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reform.</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Supporting municipalities on correcting errors on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mSCOA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data strings.</a:t>
            </a: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Slide Number Placeholder 3"/>
          <p:cNvSpPr txBox="1">
            <a:spLocks/>
          </p:cNvSpPr>
          <p:nvPr/>
        </p:nvSpPr>
        <p:spPr>
          <a:xfrm>
            <a:off x="7002780" y="651618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Picture 7"/>
          <p:cNvPicPr>
            <a:picLocks noChangeAspect="1"/>
          </p:cNvPicPr>
          <p:nvPr/>
        </p:nvPicPr>
        <p:blipFill>
          <a:blip r:embed="rId2"/>
          <a:stretch>
            <a:fillRect/>
          </a:stretch>
        </p:blipFill>
        <p:spPr>
          <a:xfrm>
            <a:off x="5464315" y="5658353"/>
            <a:ext cx="1990476" cy="695238"/>
          </a:xfrm>
          <a:prstGeom prst="rect">
            <a:avLst/>
          </a:prstGeom>
        </p:spPr>
      </p:pic>
      <p:sp>
        <p:nvSpPr>
          <p:cNvPr id="2" name="Slide Number Placeholder 1"/>
          <p:cNvSpPr>
            <a:spLocks noGrp="1"/>
          </p:cNvSpPr>
          <p:nvPr>
            <p:ph type="sldNum" sz="quarter" idx="12"/>
          </p:nvPr>
        </p:nvSpPr>
        <p:spPr>
          <a:xfrm>
            <a:off x="6638703" y="6029281"/>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24</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9" name="Picture 5" descr="gold holding shap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4406"/>
            <a:ext cx="9144000" cy="46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8089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1000" fill="hold"/>
                                        <p:tgtEl>
                                          <p:spTgt spid="20482"/>
                                        </p:tgtEl>
                                        <p:attrNameLst>
                                          <p:attrName>ppt_x</p:attrName>
                                        </p:attrNameLst>
                                      </p:cBhvr>
                                      <p:tavLst>
                                        <p:tav tm="0">
                                          <p:val>
                                            <p:strVal val="#ppt_x"/>
                                          </p:val>
                                        </p:tav>
                                        <p:tav tm="100000">
                                          <p:val>
                                            <p:strVal val="#ppt_x"/>
                                          </p:val>
                                        </p:tav>
                                      </p:tavLst>
                                    </p:anim>
                                    <p:anim calcmode="lin" valueType="num">
                                      <p:cBhvr additive="base">
                                        <p:cTn id="8"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ctr"/>
            <a:r>
              <a:rPr lang="en-US" sz="3200" b="1" dirty="0">
                <a:latin typeface="Times New Roman" panose="02020603050405020304" pitchFamily="18" charset="0"/>
                <a:cs typeface="Times New Roman" panose="02020603050405020304" pitchFamily="18" charset="0"/>
              </a:rPr>
              <a:t>ACCOUNTING – COMPLIANCE CHALLENGES </a:t>
            </a:r>
          </a:p>
        </p:txBody>
      </p:sp>
      <p:sp>
        <p:nvSpPr>
          <p:cNvPr id="6" name="Content Placeholder 2"/>
          <p:cNvSpPr txBox="1">
            <a:spLocks/>
          </p:cNvSpPr>
          <p:nvPr/>
        </p:nvSpPr>
        <p:spPr bwMode="auto">
          <a:xfrm>
            <a:off x="95693" y="685800"/>
            <a:ext cx="9040687"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Late submission of AFS to AGSA’s office</a:t>
            </a:r>
          </a:p>
          <a:p>
            <a:pPr marR="0" lvl="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lang="en-US" altLang="en-US" sz="2800" dirty="0">
                <a:solidFill>
                  <a:prstClr val="black"/>
                </a:solidFill>
                <a:latin typeface="Times New Roman" panose="02020603050405020304" pitchFamily="18" charset="0"/>
                <a:cs typeface="Times New Roman" panose="02020603050405020304" pitchFamily="18" charset="0"/>
              </a:rPr>
              <a:t>Lack of consistency in performing key controls</a:t>
            </a:r>
          </a:p>
          <a:p>
            <a:pPr marR="0" lvl="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Audit action plans compiled late and are not consistently updated with progress</a:t>
            </a:r>
          </a:p>
          <a:p>
            <a:pPr marR="0" lvl="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lang="en-US" altLang="en-US" sz="2800" dirty="0">
                <a:solidFill>
                  <a:prstClr val="black"/>
                </a:solidFill>
                <a:latin typeface="Times New Roman" panose="02020603050405020304" pitchFamily="18" charset="0"/>
                <a:cs typeface="Times New Roman" panose="02020603050405020304" pitchFamily="18" charset="0"/>
              </a:rPr>
              <a:t>Staff shortages</a:t>
            </a:r>
            <a:endPar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lang="en-US" altLang="en-US" sz="2800" dirty="0">
                <a:solidFill>
                  <a:prstClr val="black"/>
                </a:solidFill>
                <a:latin typeface="Times New Roman" panose="02020603050405020304" pitchFamily="18" charset="0"/>
                <a:cs typeface="Times New Roman" panose="02020603050405020304" pitchFamily="18" charset="0"/>
              </a:rPr>
              <a:t>Heavy reliance on consultants for AFS preparation</a:t>
            </a:r>
          </a:p>
          <a:p>
            <a:pPr marL="0" marR="0" lvl="0" indent="0" algn="just" defTabSz="914400" rtl="0" eaLnBrk="0" fontAlgn="base" latinLnBrk="0" hangingPunct="0">
              <a:lnSpc>
                <a:spcPct val="100000"/>
              </a:lnSpc>
              <a:spcBef>
                <a:spcPct val="20000"/>
              </a:spcBef>
              <a:spcAft>
                <a:spcPct val="0"/>
              </a:spcAft>
              <a:buClrTx/>
              <a:buSzTx/>
              <a:buNone/>
              <a:tabLst/>
              <a:defRPr/>
            </a:pPr>
            <a:endParaRPr lang="en-US" altLang="en-US" sz="2800" b="1" dirty="0">
              <a:solidFill>
                <a:prstClr val="black"/>
              </a:solidFill>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Slide Number Placeholder 3"/>
          <p:cNvSpPr txBox="1">
            <a:spLocks/>
          </p:cNvSpPr>
          <p:nvPr/>
        </p:nvSpPr>
        <p:spPr>
          <a:xfrm>
            <a:off x="7002780" y="6553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Picture 7"/>
          <p:cNvPicPr>
            <a:picLocks noChangeAspect="1"/>
          </p:cNvPicPr>
          <p:nvPr/>
        </p:nvPicPr>
        <p:blipFill>
          <a:blip r:embed="rId2"/>
          <a:stretch>
            <a:fillRect/>
          </a:stretch>
        </p:blipFill>
        <p:spPr>
          <a:xfrm>
            <a:off x="5357990" y="5573595"/>
            <a:ext cx="1990476" cy="695238"/>
          </a:xfrm>
          <a:prstGeom prst="rect">
            <a:avLst/>
          </a:prstGeom>
        </p:spPr>
      </p:pic>
      <p:sp>
        <p:nvSpPr>
          <p:cNvPr id="2" name="Slide Number Placeholder 1"/>
          <p:cNvSpPr>
            <a:spLocks noGrp="1"/>
          </p:cNvSpPr>
          <p:nvPr>
            <p:ph type="sldNum" sz="quarter" idx="12"/>
          </p:nvPr>
        </p:nvSpPr>
        <p:spPr>
          <a:xfrm>
            <a:off x="6479216" y="5967301"/>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25</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0192"/>
            <a:ext cx="9144000" cy="6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1788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1000" fill="hold"/>
                                        <p:tgtEl>
                                          <p:spTgt spid="20482"/>
                                        </p:tgtEl>
                                        <p:attrNameLst>
                                          <p:attrName>ppt_x</p:attrName>
                                        </p:attrNameLst>
                                      </p:cBhvr>
                                      <p:tavLst>
                                        <p:tav tm="0">
                                          <p:val>
                                            <p:strVal val="#ppt_x"/>
                                          </p:val>
                                        </p:tav>
                                        <p:tav tm="100000">
                                          <p:val>
                                            <p:strVal val="#ppt_x"/>
                                          </p:val>
                                        </p:tav>
                                      </p:tavLst>
                                    </p:anim>
                                    <p:anim calcmode="lin" valueType="num">
                                      <p:cBhvr additive="base">
                                        <p:cTn id="8"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3600" b="1" dirty="0">
                <a:latin typeface="Times New Roman" panose="02020603050405020304" pitchFamily="18" charset="0"/>
                <a:cs typeface="Times New Roman" panose="02020603050405020304" pitchFamily="18" charset="0"/>
              </a:rPr>
              <a:t>ACCOUNTING - SUPPORT PROVDED</a:t>
            </a:r>
            <a:r>
              <a:rPr lang="en-US" sz="3200" b="1" dirty="0">
                <a:latin typeface="Times New Roman" panose="02020603050405020304" pitchFamily="18" charset="0"/>
                <a:cs typeface="Times New Roman" panose="02020603050405020304" pitchFamily="18" charset="0"/>
              </a:rPr>
              <a:t> </a:t>
            </a:r>
          </a:p>
        </p:txBody>
      </p:sp>
      <p:sp>
        <p:nvSpPr>
          <p:cNvPr id="6" name="Content Placeholder 2"/>
          <p:cNvSpPr txBox="1">
            <a:spLocks/>
          </p:cNvSpPr>
          <p:nvPr/>
        </p:nvSpPr>
        <p:spPr bwMode="auto">
          <a:xfrm>
            <a:off x="95693" y="746124"/>
            <a:ext cx="8888819"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eaLnBrk="1" fontAlgn="auto" hangingPunct="1">
              <a:lnSpc>
                <a:spcPct val="90000"/>
              </a:lnSpc>
              <a:spcBef>
                <a:spcPts val="1000"/>
              </a:spcBef>
              <a:spcAft>
                <a:spcPts val="0"/>
              </a:spcAft>
              <a:buFont typeface="Wingdings" panose="05000000000000000000" pitchFamily="2" charset="2"/>
              <a:buChar char="§"/>
            </a:pPr>
            <a:r>
              <a:rPr lang="en-ZA" sz="2000" dirty="0">
                <a:solidFill>
                  <a:prstClr val="black"/>
                </a:solidFill>
                <a:latin typeface="Times New Roman" panose="02020603050405020304" pitchFamily="18" charset="0"/>
                <a:cs typeface="Times New Roman" panose="02020603050405020304" pitchFamily="18" charset="0"/>
              </a:rPr>
              <a:t>Assisted with the development, review and monitoring of the implementation of audit action plans (on the levels of audit paragraph matters and individual material audit findings). </a:t>
            </a:r>
          </a:p>
          <a:p>
            <a:pPr marL="361950" lvl="0" indent="-361950" algn="just" eaLnBrk="1" fontAlgn="auto" hangingPunct="1">
              <a:lnSpc>
                <a:spcPct val="90000"/>
              </a:lnSpc>
              <a:spcBef>
                <a:spcPts val="1000"/>
              </a:spcBef>
              <a:spcAft>
                <a:spcPts val="0"/>
              </a:spcAft>
              <a:buFont typeface="Arial" panose="020B0604020202020204" pitchFamily="34" charset="0"/>
              <a:buChar char="•"/>
            </a:pPr>
            <a:r>
              <a:rPr lang="en-ZA" sz="2000" dirty="0">
                <a:solidFill>
                  <a:prstClr val="black"/>
                </a:solidFill>
                <a:latin typeface="Times New Roman" panose="02020603050405020304" pitchFamily="18" charset="0"/>
                <a:cs typeface="Times New Roman" panose="02020603050405020304" pitchFamily="18" charset="0"/>
              </a:rPr>
              <a:t>Reviewing and monitoring the AFS preparation process.</a:t>
            </a:r>
          </a:p>
          <a:p>
            <a:pPr marL="361950" lvl="0" indent="-361950" algn="just" eaLnBrk="1" fontAlgn="auto" hangingPunct="1">
              <a:lnSpc>
                <a:spcPct val="90000"/>
              </a:lnSpc>
              <a:spcBef>
                <a:spcPts val="1000"/>
              </a:spcBef>
              <a:spcAft>
                <a:spcPts val="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Audit readiness assessment</a:t>
            </a:r>
            <a:endParaRPr lang="en-ZA" sz="2000" dirty="0">
              <a:solidFill>
                <a:prstClr val="black"/>
              </a:solidFill>
              <a:latin typeface="Times New Roman" panose="02020603050405020304" pitchFamily="18" charset="0"/>
              <a:cs typeface="Times New Roman" panose="02020603050405020304" pitchFamily="18" charset="0"/>
            </a:endParaRPr>
          </a:p>
          <a:p>
            <a:pPr marL="361950" lvl="0" indent="-361950" algn="just" eaLnBrk="1" fontAlgn="auto" hangingPunct="1">
              <a:lnSpc>
                <a:spcPct val="90000"/>
              </a:lnSpc>
              <a:spcBef>
                <a:spcPts val="1000"/>
              </a:spcBef>
              <a:spcAft>
                <a:spcPts val="0"/>
              </a:spcAft>
              <a:buFont typeface="Arial" panose="020B0604020202020204" pitchFamily="34" charset="0"/>
              <a:buChar char="•"/>
            </a:pPr>
            <a:r>
              <a:rPr lang="en-ZA" sz="2000" dirty="0">
                <a:solidFill>
                  <a:prstClr val="black"/>
                </a:solidFill>
                <a:latin typeface="Times New Roman" panose="02020603050405020304" pitchFamily="18" charset="0"/>
                <a:cs typeface="Times New Roman" panose="02020603050405020304" pitchFamily="18" charset="0"/>
              </a:rPr>
              <a:t>Reviewing draft AFS before submission to the AGSA’s office.</a:t>
            </a:r>
          </a:p>
          <a:p>
            <a:pPr marL="361950" lvl="0" indent="-361950" algn="just" eaLnBrk="1" fontAlgn="auto" hangingPunct="1">
              <a:lnSpc>
                <a:spcPct val="90000"/>
              </a:lnSpc>
              <a:spcBef>
                <a:spcPts val="1000"/>
              </a:spcBef>
              <a:spcAft>
                <a:spcPts val="0"/>
              </a:spcAft>
              <a:buFont typeface="Arial" panose="020B0604020202020204" pitchFamily="34" charset="0"/>
              <a:buChar char="•"/>
            </a:pPr>
            <a:r>
              <a:rPr lang="en-ZA" sz="2000" dirty="0">
                <a:solidFill>
                  <a:prstClr val="black"/>
                </a:solidFill>
                <a:latin typeface="Times New Roman" panose="02020603050405020304" pitchFamily="18" charset="0"/>
                <a:cs typeface="Times New Roman" panose="02020603050405020304" pitchFamily="18" charset="0"/>
              </a:rPr>
              <a:t>Providing technical support through our delegated MFMA activities.</a:t>
            </a:r>
          </a:p>
          <a:p>
            <a:pPr marL="361950" lvl="0" indent="-361950" algn="just" eaLnBrk="1" fontAlgn="auto" hangingPunct="1">
              <a:lnSpc>
                <a:spcPct val="90000"/>
              </a:lnSpc>
              <a:spcBef>
                <a:spcPts val="1000"/>
              </a:spcBef>
              <a:spcAft>
                <a:spcPts val="0"/>
              </a:spcAft>
              <a:buFont typeface="Arial" panose="020B0604020202020204" pitchFamily="34" charset="0"/>
              <a:buChar char="•"/>
            </a:pPr>
            <a:r>
              <a:rPr lang="en-ZA" sz="2000" dirty="0">
                <a:solidFill>
                  <a:prstClr val="black"/>
                </a:solidFill>
                <a:latin typeface="Times New Roman" panose="02020603050405020304" pitchFamily="18" charset="0"/>
                <a:cs typeface="Times New Roman" panose="02020603050405020304" pitchFamily="18" charset="0"/>
              </a:rPr>
              <a:t>Treasury forms part of and participates during the following Steering Committee meetings:</a:t>
            </a:r>
          </a:p>
          <a:p>
            <a:pPr marL="685800" lvl="1" indent="-228600" algn="just" eaLnBrk="1" fontAlgn="auto" hangingPunct="1">
              <a:lnSpc>
                <a:spcPct val="90000"/>
              </a:lnSpc>
              <a:spcBef>
                <a:spcPts val="500"/>
              </a:spcBef>
              <a:spcAft>
                <a:spcPts val="0"/>
              </a:spcAft>
              <a:buFont typeface="Arial" panose="020B0604020202020204" pitchFamily="34" charset="0"/>
              <a:buChar char="•"/>
            </a:pPr>
            <a:r>
              <a:rPr lang="en-ZA" sz="2000" dirty="0">
                <a:solidFill>
                  <a:prstClr val="black"/>
                </a:solidFill>
                <a:latin typeface="Times New Roman" panose="02020603050405020304" pitchFamily="18" charset="0"/>
                <a:cs typeface="Times New Roman" panose="02020603050405020304" pitchFamily="18" charset="0"/>
              </a:rPr>
              <a:t>AFS Preparation</a:t>
            </a:r>
          </a:p>
          <a:p>
            <a:pPr marL="685800" lvl="1" indent="-228600" algn="just" eaLnBrk="1" fontAlgn="auto" hangingPunct="1">
              <a:lnSpc>
                <a:spcPct val="90000"/>
              </a:lnSpc>
              <a:spcBef>
                <a:spcPts val="500"/>
              </a:spcBef>
              <a:spcAft>
                <a:spcPts val="0"/>
              </a:spcAft>
              <a:buFont typeface="Arial" panose="020B0604020202020204" pitchFamily="34" charset="0"/>
              <a:buChar char="•"/>
            </a:pPr>
            <a:r>
              <a:rPr lang="en-ZA" sz="2000" dirty="0">
                <a:solidFill>
                  <a:prstClr val="black"/>
                </a:solidFill>
                <a:latin typeface="Times New Roman" panose="02020603050405020304" pitchFamily="18" charset="0"/>
                <a:cs typeface="Times New Roman" panose="02020603050405020304" pitchFamily="18" charset="0"/>
              </a:rPr>
              <a:t>Audit action plan progress</a:t>
            </a:r>
          </a:p>
          <a:p>
            <a:pPr marL="685800" lvl="1" indent="-228600" algn="just" eaLnBrk="1" fontAlgn="auto" hangingPunct="1">
              <a:lnSpc>
                <a:spcPct val="90000"/>
              </a:lnSpc>
              <a:spcBef>
                <a:spcPts val="500"/>
              </a:spcBef>
              <a:spcAft>
                <a:spcPts val="0"/>
              </a:spcAft>
              <a:buFont typeface="Arial" panose="020B0604020202020204" pitchFamily="34" charset="0"/>
              <a:buChar char="•"/>
            </a:pPr>
            <a:r>
              <a:rPr lang="en-ZA" sz="2000" dirty="0">
                <a:solidFill>
                  <a:prstClr val="black"/>
                </a:solidFill>
                <a:latin typeface="Times New Roman" panose="02020603050405020304" pitchFamily="18" charset="0"/>
                <a:cs typeface="Times New Roman" panose="02020603050405020304" pitchFamily="18" charset="0"/>
              </a:rPr>
              <a:t>Audit Steering Committee</a:t>
            </a:r>
          </a:p>
          <a:p>
            <a:pPr marL="685800" lvl="1" indent="-228600" algn="just" eaLnBrk="1" fontAlgn="auto" hangingPunct="1">
              <a:lnSpc>
                <a:spcPct val="90000"/>
              </a:lnSpc>
              <a:spcBef>
                <a:spcPts val="500"/>
              </a:spcBef>
              <a:spcAft>
                <a:spcPts val="0"/>
              </a:spcAft>
              <a:buFont typeface="Arial" panose="020B0604020202020204" pitchFamily="34" charset="0"/>
              <a:buChar char="•"/>
            </a:pPr>
            <a:r>
              <a:rPr lang="en-ZA" sz="2000" dirty="0">
                <a:solidFill>
                  <a:prstClr val="black"/>
                </a:solidFill>
                <a:latin typeface="Times New Roman" panose="02020603050405020304" pitchFamily="18" charset="0"/>
                <a:cs typeface="Times New Roman" panose="02020603050405020304" pitchFamily="18" charset="0"/>
              </a:rPr>
              <a:t>Special meetings emanating from the discussions during the above meetings</a:t>
            </a: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alt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462712" y="5721438"/>
            <a:ext cx="1990476" cy="695238"/>
          </a:xfrm>
          <a:prstGeom prst="rect">
            <a:avLst/>
          </a:prstGeom>
        </p:spPr>
      </p:pic>
      <p:sp>
        <p:nvSpPr>
          <p:cNvPr id="2" name="Slide Number Placeholder 1"/>
          <p:cNvSpPr>
            <a:spLocks noGrp="1"/>
          </p:cNvSpPr>
          <p:nvPr>
            <p:ph type="sldNum" sz="quarter" idx="12"/>
          </p:nvPr>
        </p:nvSpPr>
        <p:spPr>
          <a:xfrm>
            <a:off x="6585540" y="5962947"/>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26</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9" name="Picture 5" descr="gold holding shap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16676"/>
            <a:ext cx="9144000" cy="44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3533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1000" fill="hold"/>
                                        <p:tgtEl>
                                          <p:spTgt spid="20482"/>
                                        </p:tgtEl>
                                        <p:attrNameLst>
                                          <p:attrName>ppt_x</p:attrName>
                                        </p:attrNameLst>
                                      </p:cBhvr>
                                      <p:tavLst>
                                        <p:tav tm="0">
                                          <p:val>
                                            <p:strVal val="#ppt_x"/>
                                          </p:val>
                                        </p:tav>
                                        <p:tav tm="100000">
                                          <p:val>
                                            <p:strVal val="#ppt_x"/>
                                          </p:val>
                                        </p:tav>
                                      </p:tavLst>
                                    </p:anim>
                                    <p:anim calcmode="lin" valueType="num">
                                      <p:cBhvr additive="base">
                                        <p:cTn id="8"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3200" b="1" dirty="0">
                <a:latin typeface="Times New Roman" panose="02020603050405020304" pitchFamily="18" charset="0"/>
                <a:cs typeface="Times New Roman" panose="02020603050405020304" pitchFamily="18" charset="0"/>
              </a:rPr>
              <a:t>ACCOUNTING - SUPPORT PROVDED (2)</a:t>
            </a:r>
            <a:r>
              <a:rPr lang="en-US" sz="2800" b="1" dirty="0">
                <a:latin typeface="Times New Roman" panose="02020603050405020304" pitchFamily="18" charset="0"/>
                <a:cs typeface="Times New Roman" panose="02020603050405020304" pitchFamily="18" charset="0"/>
              </a:rPr>
              <a:t> </a:t>
            </a:r>
          </a:p>
        </p:txBody>
      </p:sp>
      <p:sp>
        <p:nvSpPr>
          <p:cNvPr id="6" name="Content Placeholder 2"/>
          <p:cNvSpPr txBox="1">
            <a:spLocks/>
          </p:cNvSpPr>
          <p:nvPr/>
        </p:nvSpPr>
        <p:spPr bwMode="auto">
          <a:xfrm>
            <a:off x="-7619" y="746125"/>
            <a:ext cx="9143999"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eaLnBrk="1" fontAlgn="auto" hangingPunct="1">
              <a:lnSpc>
                <a:spcPct val="90000"/>
              </a:lnSpc>
              <a:spcBef>
                <a:spcPts val="1000"/>
              </a:spcBef>
              <a:spcAft>
                <a:spcPts val="0"/>
              </a:spcAft>
              <a:buFont typeface="Wingdings" panose="05000000000000000000" pitchFamily="2" charset="2"/>
              <a:buChar char="§"/>
            </a:pPr>
            <a:r>
              <a:rPr lang="en-US" sz="2800" dirty="0">
                <a:solidFill>
                  <a:prstClr val="black"/>
                </a:solidFill>
                <a:latin typeface="Times New Roman" panose="02020603050405020304" pitchFamily="18" charset="0"/>
                <a:cs typeface="Times New Roman" panose="02020603050405020304" pitchFamily="18" charset="0"/>
              </a:rPr>
              <a:t>Asset management training and work sessions</a:t>
            </a:r>
          </a:p>
          <a:p>
            <a:pPr lvl="0" eaLnBrk="1" fontAlgn="auto" hangingPunct="1">
              <a:lnSpc>
                <a:spcPct val="90000"/>
              </a:lnSpc>
              <a:spcBef>
                <a:spcPts val="1000"/>
              </a:spcBef>
              <a:spcAft>
                <a:spcPts val="0"/>
              </a:spcAft>
              <a:buFont typeface="Wingdings" panose="05000000000000000000" pitchFamily="2" charset="2"/>
              <a:buChar char="§"/>
            </a:pPr>
            <a:r>
              <a:rPr lang="en-ZA" sz="2800" dirty="0">
                <a:solidFill>
                  <a:prstClr val="black"/>
                </a:solidFill>
                <a:latin typeface="Times New Roman" panose="02020603050405020304" pitchFamily="18" charset="0"/>
                <a:cs typeface="Times New Roman" panose="02020603050405020304" pitchFamily="18" charset="0"/>
              </a:rPr>
              <a:t>Ensuring that the audit processes are fair, transparent and comply with relevant laws and regulations</a:t>
            </a:r>
          </a:p>
          <a:p>
            <a:pPr lvl="0" eaLnBrk="1" fontAlgn="auto" hangingPunct="1">
              <a:lnSpc>
                <a:spcPct val="90000"/>
              </a:lnSpc>
              <a:spcBef>
                <a:spcPts val="1000"/>
              </a:spcBef>
              <a:spcAft>
                <a:spcPts val="0"/>
              </a:spcAft>
              <a:buFont typeface="Wingdings" panose="05000000000000000000" pitchFamily="2" charset="2"/>
              <a:buChar char="§"/>
            </a:pPr>
            <a:endParaRPr lang="en-US" sz="2800" dirty="0">
              <a:solidFill>
                <a:prstClr val="black"/>
              </a:solidFill>
              <a:latin typeface="Times New Roman" panose="02020603050405020304" pitchFamily="18" charset="0"/>
              <a:cs typeface="Times New Roman" panose="02020603050405020304" pitchFamily="18" charset="0"/>
            </a:endParaRPr>
          </a:p>
          <a:p>
            <a:pPr lvl="0" eaLnBrk="1" fontAlgn="auto" hangingPunct="1">
              <a:lnSpc>
                <a:spcPct val="90000"/>
              </a:lnSpc>
              <a:spcBef>
                <a:spcPts val="1000"/>
              </a:spcBef>
              <a:spcAft>
                <a:spcPts val="0"/>
              </a:spcAft>
              <a:buFont typeface="Wingdings" panose="05000000000000000000" pitchFamily="2" charset="2"/>
              <a:buChar char="§"/>
            </a:pPr>
            <a:endPar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Slide Number Placeholder 3"/>
          <p:cNvSpPr txBox="1">
            <a:spLocks/>
          </p:cNvSpPr>
          <p:nvPr/>
        </p:nvSpPr>
        <p:spPr>
          <a:xfrm>
            <a:off x="7002780" y="6553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Picture 7"/>
          <p:cNvPicPr>
            <a:picLocks noChangeAspect="1"/>
          </p:cNvPicPr>
          <p:nvPr/>
        </p:nvPicPr>
        <p:blipFill>
          <a:blip r:embed="rId2"/>
          <a:stretch>
            <a:fillRect/>
          </a:stretch>
        </p:blipFill>
        <p:spPr>
          <a:xfrm>
            <a:off x="5421785" y="5645828"/>
            <a:ext cx="1990476" cy="695238"/>
          </a:xfrm>
          <a:prstGeom prst="rect">
            <a:avLst/>
          </a:prstGeom>
        </p:spPr>
      </p:pic>
      <p:sp>
        <p:nvSpPr>
          <p:cNvPr id="2" name="Slide Number Placeholder 1"/>
          <p:cNvSpPr>
            <a:spLocks noGrp="1"/>
          </p:cNvSpPr>
          <p:nvPr>
            <p:ph type="sldNum" sz="quarter" idx="12"/>
          </p:nvPr>
        </p:nvSpPr>
        <p:spPr>
          <a:xfrm>
            <a:off x="6574908" y="5910219"/>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27</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9" name="Picture 5" descr="gold holding shap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68902"/>
            <a:ext cx="9144000" cy="48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3709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1000" fill="hold"/>
                                        <p:tgtEl>
                                          <p:spTgt spid="20482"/>
                                        </p:tgtEl>
                                        <p:attrNameLst>
                                          <p:attrName>ppt_x</p:attrName>
                                        </p:attrNameLst>
                                      </p:cBhvr>
                                      <p:tavLst>
                                        <p:tav tm="0">
                                          <p:val>
                                            <p:strVal val="#ppt_x"/>
                                          </p:val>
                                        </p:tav>
                                        <p:tav tm="100000">
                                          <p:val>
                                            <p:strVal val="#ppt_x"/>
                                          </p:val>
                                        </p:tav>
                                      </p:tavLst>
                                    </p:anim>
                                    <p:anim calcmode="lin" valueType="num">
                                      <p:cBhvr additive="base">
                                        <p:cTn id="8"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3600" b="1" dirty="0">
                <a:latin typeface="Times New Roman" panose="02020603050405020304" pitchFamily="18" charset="0"/>
                <a:cs typeface="Times New Roman" panose="02020603050405020304" pitchFamily="18" charset="0"/>
              </a:rPr>
              <a:t>SCM – COMPLIANCE CHALLENGES</a:t>
            </a:r>
            <a:r>
              <a:rPr lang="en-US" sz="3200" b="1" dirty="0">
                <a:latin typeface="Times New Roman" panose="02020603050405020304" pitchFamily="18" charset="0"/>
                <a:cs typeface="Times New Roman" panose="02020603050405020304" pitchFamily="18" charset="0"/>
              </a:rPr>
              <a:t> </a:t>
            </a:r>
          </a:p>
        </p:txBody>
      </p:sp>
      <p:sp>
        <p:nvSpPr>
          <p:cNvPr id="6" name="Content Placeholder 2"/>
          <p:cNvSpPr txBox="1">
            <a:spLocks/>
          </p:cNvSpPr>
          <p:nvPr/>
        </p:nvSpPr>
        <p:spPr bwMode="auto">
          <a:xfrm>
            <a:off x="95694" y="746125"/>
            <a:ext cx="8835656"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eaLnBrk="1" fontAlgn="auto" hangingPunct="1">
              <a:spcBef>
                <a:spcPts val="0"/>
              </a:spcBef>
              <a:spcAft>
                <a:spcPts val="0"/>
              </a:spcAft>
              <a:buNone/>
            </a:pPr>
            <a:r>
              <a:rPr lang="en-US" sz="2200" dirty="0">
                <a:solidFill>
                  <a:prstClr val="black"/>
                </a:solidFill>
                <a:latin typeface="Times New Roman" panose="02020603050405020304" pitchFamily="18" charset="0"/>
                <a:cs typeface="Times New Roman" panose="02020603050405020304" pitchFamily="18" charset="0"/>
              </a:rPr>
              <a:t>The following are contributing factors to non-compliance with SCM Regulations:</a:t>
            </a:r>
            <a:endParaRPr lang="en-ZA" sz="22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buFont typeface="Wingdings" panose="05000000000000000000" pitchFamily="2" charset="2"/>
              <a:buChar char="§"/>
            </a:pPr>
            <a:r>
              <a:rPr lang="en-US" sz="2200" dirty="0">
                <a:solidFill>
                  <a:prstClr val="black"/>
                </a:solidFill>
                <a:latin typeface="Times New Roman" panose="02020603050405020304" pitchFamily="18" charset="0"/>
                <a:cs typeface="Times New Roman" panose="02020603050405020304" pitchFamily="18" charset="0"/>
              </a:rPr>
              <a:t>SCM Policy not submitted for review.</a:t>
            </a:r>
            <a:endParaRPr lang="en-ZA" sz="22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buFont typeface="Wingdings" panose="05000000000000000000" pitchFamily="2" charset="2"/>
              <a:buChar char="§"/>
            </a:pPr>
            <a:r>
              <a:rPr lang="en-US" sz="2200" dirty="0">
                <a:solidFill>
                  <a:prstClr val="black"/>
                </a:solidFill>
                <a:latin typeface="Times New Roman" panose="02020603050405020304" pitchFamily="18" charset="0"/>
                <a:cs typeface="Times New Roman" panose="02020603050405020304" pitchFamily="18" charset="0"/>
              </a:rPr>
              <a:t>Procurement Plans not being adequately developed and implemented.</a:t>
            </a:r>
            <a:endParaRPr lang="en-ZA" sz="22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buFont typeface="Wingdings" panose="05000000000000000000" pitchFamily="2" charset="2"/>
              <a:buChar char="§"/>
            </a:pPr>
            <a:r>
              <a:rPr lang="en-US" sz="2200" dirty="0">
                <a:solidFill>
                  <a:prstClr val="black"/>
                </a:solidFill>
                <a:latin typeface="Times New Roman" panose="02020603050405020304" pitchFamily="18" charset="0"/>
                <a:cs typeface="Times New Roman" panose="02020603050405020304" pitchFamily="18" charset="0"/>
              </a:rPr>
              <a:t>Inadequate Processes for contract management. </a:t>
            </a:r>
            <a:endParaRPr lang="en-ZA" sz="22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buFont typeface="Wingdings" panose="05000000000000000000" pitchFamily="2" charset="2"/>
              <a:buChar char="§"/>
            </a:pPr>
            <a:r>
              <a:rPr lang="en-US" sz="2200" dirty="0">
                <a:solidFill>
                  <a:prstClr val="black"/>
                </a:solidFill>
                <a:latin typeface="Times New Roman" panose="02020603050405020304" pitchFamily="18" charset="0"/>
                <a:cs typeface="Times New Roman" panose="02020603050405020304" pitchFamily="18" charset="0"/>
              </a:rPr>
              <a:t>High level of irregular, unauthorized and fruitless &amp; wasteful expenditure.</a:t>
            </a:r>
            <a:endParaRPr lang="en-ZA" sz="22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buFont typeface="Wingdings" panose="05000000000000000000" pitchFamily="2" charset="2"/>
              <a:buChar char="§"/>
            </a:pPr>
            <a:r>
              <a:rPr lang="en-US" sz="2200" dirty="0">
                <a:solidFill>
                  <a:prstClr val="black"/>
                </a:solidFill>
                <a:latin typeface="Times New Roman" panose="02020603050405020304" pitchFamily="18" charset="0"/>
                <a:cs typeface="Times New Roman" panose="02020603050405020304" pitchFamily="18" charset="0"/>
              </a:rPr>
              <a:t>Section 32/MPAC Committees not sitting regularly to review and investigate  </a:t>
            </a:r>
            <a:r>
              <a:rPr lang="en-US" sz="2200" dirty="0" err="1">
                <a:solidFill>
                  <a:prstClr val="black"/>
                </a:solidFill>
                <a:latin typeface="Times New Roman" panose="02020603050405020304" pitchFamily="18" charset="0"/>
                <a:cs typeface="Times New Roman" panose="02020603050405020304" pitchFamily="18" charset="0"/>
              </a:rPr>
              <a:t>Unauthorised</a:t>
            </a:r>
            <a:r>
              <a:rPr lang="en-US" sz="2200" dirty="0">
                <a:solidFill>
                  <a:prstClr val="black"/>
                </a:solidFill>
                <a:latin typeface="Times New Roman" panose="02020603050405020304" pitchFamily="18" charset="0"/>
                <a:cs typeface="Times New Roman" panose="02020603050405020304" pitchFamily="18" charset="0"/>
              </a:rPr>
              <a:t>, Irregular, Fruitless and Wasteful expenditure (UIF&amp;W).</a:t>
            </a:r>
            <a:endParaRPr lang="en-ZA" sz="22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buFont typeface="Wingdings" panose="05000000000000000000" pitchFamily="2" charset="2"/>
              <a:buChar char="§"/>
            </a:pPr>
            <a:r>
              <a:rPr lang="en-US" sz="2200" dirty="0">
                <a:solidFill>
                  <a:prstClr val="black"/>
                </a:solidFill>
                <a:latin typeface="Times New Roman" panose="02020603050405020304" pitchFamily="18" charset="0"/>
                <a:cs typeface="Times New Roman" panose="02020603050405020304" pitchFamily="18" charset="0"/>
              </a:rPr>
              <a:t>Tendency to misuse Regulation 32 of the Municipal SCM Regulations.</a:t>
            </a:r>
            <a:endParaRPr lang="en-ZA" sz="22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buFont typeface="Wingdings" panose="05000000000000000000" pitchFamily="2" charset="2"/>
              <a:buChar char="§"/>
            </a:pPr>
            <a:r>
              <a:rPr lang="en-US" sz="2200" dirty="0">
                <a:solidFill>
                  <a:prstClr val="black"/>
                </a:solidFill>
                <a:latin typeface="Times New Roman" panose="02020603050405020304" pitchFamily="18" charset="0"/>
                <a:cs typeface="Times New Roman" panose="02020603050405020304" pitchFamily="18" charset="0"/>
              </a:rPr>
              <a:t>High level of deviations.</a:t>
            </a:r>
            <a:endParaRPr lang="en-ZA" sz="22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buFont typeface="Wingdings" panose="05000000000000000000" pitchFamily="2" charset="2"/>
              <a:buChar char="§"/>
            </a:pPr>
            <a:r>
              <a:rPr lang="en-US" sz="2200" dirty="0">
                <a:solidFill>
                  <a:prstClr val="black"/>
                </a:solidFill>
                <a:latin typeface="Times New Roman" panose="02020603050405020304" pitchFamily="18" charset="0"/>
                <a:cs typeface="Times New Roman" panose="02020603050405020304" pitchFamily="18" charset="0"/>
              </a:rPr>
              <a:t>Poor record keeping of procurement documents.</a:t>
            </a:r>
            <a:endParaRPr lang="en-ZA" sz="2200" dirty="0">
              <a:solidFill>
                <a:prstClr val="black"/>
              </a:solidFill>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altLang="en-US" sz="2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2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altLang="en-US" sz="2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Slide Number Placeholder 3"/>
          <p:cNvSpPr txBox="1">
            <a:spLocks/>
          </p:cNvSpPr>
          <p:nvPr/>
        </p:nvSpPr>
        <p:spPr>
          <a:xfrm>
            <a:off x="7002780" y="6553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Picture 7"/>
          <p:cNvPicPr>
            <a:picLocks noChangeAspect="1"/>
          </p:cNvPicPr>
          <p:nvPr/>
        </p:nvPicPr>
        <p:blipFill>
          <a:blip r:embed="rId2"/>
          <a:stretch>
            <a:fillRect/>
          </a:stretch>
        </p:blipFill>
        <p:spPr>
          <a:xfrm>
            <a:off x="5600935" y="5488053"/>
            <a:ext cx="1990476" cy="695238"/>
          </a:xfrm>
          <a:prstGeom prst="rect">
            <a:avLst/>
          </a:prstGeom>
        </p:spPr>
      </p:pic>
      <p:sp>
        <p:nvSpPr>
          <p:cNvPr id="2" name="Slide Number Placeholder 1"/>
          <p:cNvSpPr>
            <a:spLocks noGrp="1"/>
          </p:cNvSpPr>
          <p:nvPr>
            <p:ph type="sldNum" sz="quarter" idx="12"/>
          </p:nvPr>
        </p:nvSpPr>
        <p:spPr>
          <a:xfrm>
            <a:off x="6596173" y="5856241"/>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28</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0192"/>
            <a:ext cx="9144000" cy="6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8796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1000" fill="hold"/>
                                        <p:tgtEl>
                                          <p:spTgt spid="20482"/>
                                        </p:tgtEl>
                                        <p:attrNameLst>
                                          <p:attrName>ppt_x</p:attrName>
                                        </p:attrNameLst>
                                      </p:cBhvr>
                                      <p:tavLst>
                                        <p:tav tm="0">
                                          <p:val>
                                            <p:strVal val="#ppt_x"/>
                                          </p:val>
                                        </p:tav>
                                        <p:tav tm="100000">
                                          <p:val>
                                            <p:strVal val="#ppt_x"/>
                                          </p:val>
                                        </p:tav>
                                      </p:tavLst>
                                    </p:anim>
                                    <p:anim calcmode="lin" valueType="num">
                                      <p:cBhvr additive="base">
                                        <p:cTn id="8"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3200" b="1" dirty="0">
                <a:latin typeface="Times New Roman" panose="02020603050405020304" pitchFamily="18" charset="0"/>
                <a:cs typeface="Times New Roman" panose="02020603050405020304" pitchFamily="18" charset="0"/>
              </a:rPr>
              <a:t>SCM – COMPLIANCE CHALLENGES (2)</a:t>
            </a:r>
            <a:r>
              <a:rPr lang="en-US" sz="2800" b="1" dirty="0">
                <a:latin typeface="Times New Roman" panose="02020603050405020304" pitchFamily="18" charset="0"/>
                <a:cs typeface="Times New Roman" panose="02020603050405020304" pitchFamily="18" charset="0"/>
              </a:rPr>
              <a:t> </a:t>
            </a:r>
          </a:p>
        </p:txBody>
      </p:sp>
      <p:sp>
        <p:nvSpPr>
          <p:cNvPr id="6" name="Content Placeholder 2"/>
          <p:cNvSpPr txBox="1">
            <a:spLocks/>
          </p:cNvSpPr>
          <p:nvPr/>
        </p:nvSpPr>
        <p:spPr bwMode="auto">
          <a:xfrm>
            <a:off x="106326" y="746125"/>
            <a:ext cx="8867554"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eaLnBrk="1" fontAlgn="auto" hangingPunct="1">
              <a:spcBef>
                <a:spcPts val="0"/>
              </a:spcBef>
              <a:spcAft>
                <a:spcPts val="0"/>
              </a:spcAft>
              <a:buNone/>
            </a:pPr>
            <a:r>
              <a:rPr lang="en-US" sz="2000" dirty="0">
                <a:solidFill>
                  <a:prstClr val="black"/>
                </a:solidFill>
                <a:latin typeface="Times New Roman" panose="02020603050405020304" pitchFamily="18" charset="0"/>
                <a:cs typeface="Times New Roman" panose="02020603050405020304" pitchFamily="18" charset="0"/>
              </a:rPr>
              <a:t>The following are contributing factors to non-compliance with SCM Regulations:</a:t>
            </a:r>
            <a:endParaRPr lang="en-ZA" sz="20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buFont typeface="Wingdings" panose="05000000000000000000" pitchFamily="2" charset="2"/>
              <a:buChar char="§"/>
            </a:pPr>
            <a:r>
              <a:rPr lang="en-US" sz="2000" dirty="0">
                <a:solidFill>
                  <a:prstClr val="black"/>
                </a:solidFill>
                <a:latin typeface="Times New Roman" panose="02020603050405020304" pitchFamily="18" charset="0"/>
                <a:cs typeface="Times New Roman" panose="02020603050405020304" pitchFamily="18" charset="0"/>
              </a:rPr>
              <a:t>Incomplete or absence of registers </a:t>
            </a:r>
            <a:r>
              <a:rPr lang="en-US" sz="2000" i="1" dirty="0">
                <a:solidFill>
                  <a:prstClr val="black"/>
                </a:solidFill>
                <a:latin typeface="Times New Roman" panose="02020603050405020304" pitchFamily="18" charset="0"/>
                <a:cs typeface="Times New Roman" panose="02020603050405020304" pitchFamily="18" charset="0"/>
              </a:rPr>
              <a:t>(Deviations, Contract, and UIF&amp;W).</a:t>
            </a:r>
            <a:endParaRPr lang="en-ZA" sz="20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buFont typeface="Wingdings" panose="05000000000000000000" pitchFamily="2" charset="2"/>
              <a:buChar char="§"/>
            </a:pPr>
            <a:r>
              <a:rPr lang="en-US" sz="2000" dirty="0">
                <a:solidFill>
                  <a:prstClr val="black"/>
                </a:solidFill>
                <a:latin typeface="Times New Roman" panose="02020603050405020304" pitchFamily="18" charset="0"/>
                <a:cs typeface="Times New Roman" panose="02020603050405020304" pitchFamily="18" charset="0"/>
              </a:rPr>
              <a:t>Municipalities not consistently submitting quarterly reports to PT.</a:t>
            </a:r>
            <a:endParaRPr lang="en-ZA" sz="20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buFont typeface="Wingdings" panose="05000000000000000000" pitchFamily="2" charset="2"/>
              <a:buChar char="§"/>
            </a:pPr>
            <a:r>
              <a:rPr lang="en-US" sz="2000" dirty="0">
                <a:solidFill>
                  <a:prstClr val="black"/>
                </a:solidFill>
                <a:latin typeface="Times New Roman" panose="02020603050405020304" pitchFamily="18" charset="0"/>
                <a:cs typeface="Times New Roman" panose="02020603050405020304" pitchFamily="18" charset="0"/>
              </a:rPr>
              <a:t>Lack of cooperation and buy-in from Municipalities on support by PT.</a:t>
            </a:r>
            <a:endParaRPr lang="en-ZA" sz="20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buFont typeface="Wingdings" panose="05000000000000000000" pitchFamily="2" charset="2"/>
              <a:buChar char="§"/>
            </a:pPr>
            <a:r>
              <a:rPr lang="en-US" sz="2000" dirty="0">
                <a:solidFill>
                  <a:prstClr val="black"/>
                </a:solidFill>
                <a:latin typeface="Times New Roman" panose="02020603050405020304" pitchFamily="18" charset="0"/>
                <a:cs typeface="Times New Roman" panose="02020603050405020304" pitchFamily="18" charset="0"/>
              </a:rPr>
              <a:t>Non-adherence to the National Treasury SCM Toolkit</a:t>
            </a:r>
          </a:p>
          <a:p>
            <a:pPr lvl="0" algn="just">
              <a:buFont typeface="Wingdings" panose="05000000000000000000" pitchFamily="2" charset="2"/>
              <a:buChar char="§"/>
              <a:defRPr/>
            </a:pPr>
            <a:r>
              <a:rPr lang="en-ZA" sz="2000" dirty="0">
                <a:solidFill>
                  <a:prstClr val="black"/>
                </a:solidFill>
                <a:latin typeface="Times New Roman" panose="02020603050405020304" pitchFamily="18" charset="0"/>
                <a:cs typeface="Times New Roman" panose="02020603050405020304" pitchFamily="18" charset="0"/>
              </a:rPr>
              <a:t>Lack of decisive action by municipal councils in resolving   matters of UIF&amp;W resulting in backlogs (of prior years). </a:t>
            </a:r>
          </a:p>
          <a:p>
            <a:pPr lvl="0" algn="just">
              <a:buFont typeface="Wingdings" panose="05000000000000000000" pitchFamily="2" charset="2"/>
              <a:buChar char="§"/>
              <a:defRPr/>
            </a:pPr>
            <a:r>
              <a:rPr lang="en-ZA" sz="2000" dirty="0">
                <a:solidFill>
                  <a:prstClr val="black"/>
                </a:solidFill>
                <a:latin typeface="Times New Roman" panose="02020603050405020304" pitchFamily="18" charset="0"/>
                <a:cs typeface="Times New Roman" panose="02020603050405020304" pitchFamily="18" charset="0"/>
              </a:rPr>
              <a:t>Some of the MPAC members lack capacity to deal with matters (even though they may have been trained).</a:t>
            </a:r>
          </a:p>
          <a:p>
            <a:pPr lvl="0" algn="just">
              <a:buFont typeface="Wingdings" panose="05000000000000000000" pitchFamily="2" charset="2"/>
              <a:buChar char="§"/>
              <a:defRPr/>
            </a:pPr>
            <a:r>
              <a:rPr lang="en-ZA" sz="2000" dirty="0">
                <a:solidFill>
                  <a:prstClr val="black"/>
                </a:solidFill>
                <a:latin typeface="Times New Roman" panose="02020603050405020304" pitchFamily="18" charset="0"/>
                <a:cs typeface="Times New Roman" panose="02020603050405020304" pitchFamily="18" charset="0"/>
              </a:rPr>
              <a:t>DC boards are not functional in most municipalities resulting in lack of implementation of consequence management.</a:t>
            </a:r>
          </a:p>
          <a:p>
            <a:pPr lvl="0" algn="just" eaLnBrk="1" fontAlgn="auto" hangingPunct="1">
              <a:spcBef>
                <a:spcPts val="0"/>
              </a:spcBef>
              <a:spcAft>
                <a:spcPts val="0"/>
              </a:spcAft>
              <a:buFont typeface="Wingdings" panose="05000000000000000000" pitchFamily="2" charset="2"/>
              <a:buChar char="§"/>
            </a:pPr>
            <a:endParaRPr lang="en-ZA" sz="2000" dirty="0">
              <a:solidFill>
                <a:prstClr val="black"/>
              </a:solidFill>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alt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altLang="en-US" sz="2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Slide Number Placeholder 3"/>
          <p:cNvSpPr txBox="1">
            <a:spLocks/>
          </p:cNvSpPr>
          <p:nvPr/>
        </p:nvSpPr>
        <p:spPr>
          <a:xfrm>
            <a:off x="7002780" y="6553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Picture 7"/>
          <p:cNvPicPr>
            <a:picLocks noChangeAspect="1"/>
          </p:cNvPicPr>
          <p:nvPr/>
        </p:nvPicPr>
        <p:blipFill>
          <a:blip r:embed="rId2"/>
          <a:stretch>
            <a:fillRect/>
          </a:stretch>
        </p:blipFill>
        <p:spPr>
          <a:xfrm>
            <a:off x="5421785" y="5616642"/>
            <a:ext cx="1990476" cy="695238"/>
          </a:xfrm>
          <a:prstGeom prst="rect">
            <a:avLst/>
          </a:prstGeom>
        </p:spPr>
      </p:pic>
      <p:sp>
        <p:nvSpPr>
          <p:cNvPr id="2" name="Slide Number Placeholder 1"/>
          <p:cNvSpPr>
            <a:spLocks noGrp="1"/>
          </p:cNvSpPr>
          <p:nvPr>
            <p:ph type="sldNum" sz="quarter" idx="12"/>
          </p:nvPr>
        </p:nvSpPr>
        <p:spPr>
          <a:xfrm>
            <a:off x="6723764" y="5881731"/>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29</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11880"/>
            <a:ext cx="9144000" cy="54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09627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1000" fill="hold"/>
                                        <p:tgtEl>
                                          <p:spTgt spid="20482"/>
                                        </p:tgtEl>
                                        <p:attrNameLst>
                                          <p:attrName>ppt_x</p:attrName>
                                        </p:attrNameLst>
                                      </p:cBhvr>
                                      <p:tavLst>
                                        <p:tav tm="0">
                                          <p:val>
                                            <p:strVal val="#ppt_x"/>
                                          </p:val>
                                        </p:tav>
                                        <p:tav tm="100000">
                                          <p:val>
                                            <p:strVal val="#ppt_x"/>
                                          </p:val>
                                        </p:tav>
                                      </p:tavLst>
                                    </p:anim>
                                    <p:anim calcmode="lin" valueType="num">
                                      <p:cBhvr additive="base">
                                        <p:cTn id="8"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715617"/>
          </a:xfrm>
          <a:solidFill>
            <a:schemeClr val="accent3">
              <a:lumMod val="40000"/>
              <a:lumOff val="60000"/>
            </a:schemeClr>
          </a:solidFill>
        </p:spPr>
        <p:txBody>
          <a:bodyPr>
            <a:noAutofit/>
          </a:bodyPr>
          <a:lstStyle/>
          <a:p>
            <a:pPr algn="ctr">
              <a:defRPr/>
            </a:pPr>
            <a:r>
              <a:rPr lang="en-US" sz="2400" b="1" cap="all" dirty="0">
                <a:latin typeface="Times New Roman" pitchFamily="18" charset="0"/>
                <a:cs typeface="Times New Roman" pitchFamily="18" charset="0"/>
              </a:rPr>
              <a:t>LAYOUT OF PRESENTATION</a:t>
            </a:r>
          </a:p>
        </p:txBody>
      </p:sp>
      <p:sp>
        <p:nvSpPr>
          <p:cNvPr id="29698" name="Rectangle 2"/>
          <p:cNvSpPr>
            <a:spLocks noGrp="1" noChangeArrowheads="1"/>
          </p:cNvSpPr>
          <p:nvPr>
            <p:ph idx="1"/>
          </p:nvPr>
        </p:nvSpPr>
        <p:spPr>
          <a:xfrm>
            <a:off x="236668" y="715618"/>
            <a:ext cx="8649148" cy="5730142"/>
          </a:xfrm>
        </p:spPr>
        <p:txBody>
          <a:bodyPr>
            <a:noAutofit/>
          </a:bodyPr>
          <a:lstStyle/>
          <a:p>
            <a:pPr marL="361950" indent="-361950" algn="just">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MIG Expenditure Summary: 2020/2021</a:t>
            </a:r>
          </a:p>
          <a:p>
            <a:pPr marL="361950" indent="-361950" algn="just">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MIG Challenges</a:t>
            </a:r>
          </a:p>
          <a:p>
            <a:pPr marL="361950" indent="-361950" algn="just">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Status Quo on the appointment of Top 6 Senior Managers</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Free Basic Services</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Functionality of Ward Committees </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Ward Committees and Councillors Report back Meetings</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Public Participation</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Service Delivery Protests</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Compliance Management System</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Forums to include Vulnerable Groups in Core Municipal processes</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Integrated Development Planning (IDP)</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Local Economic Development (LED)</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Promulgated By-laws</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Fraud and Corruption cases reported to Law Enforcement Agencies</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Municipal By-Elections</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Municipal Disaster Relief Grant</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SPLUMA and Municipal Planning Tribunals (MPT)</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Geographic Information System (GIS)</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Land Use Schemes (LUS)</a:t>
            </a:r>
          </a:p>
          <a:p>
            <a:pPr marL="361950" indent="-361950" algn="just">
              <a:lnSpc>
                <a:spcPct val="100000"/>
              </a:lnSpc>
              <a:spcBef>
                <a:spcPts val="0"/>
              </a:spcBef>
              <a:buFont typeface="Wingdings" panose="05000000000000000000" pitchFamily="2" charset="2"/>
              <a:buChar char="q"/>
            </a:pPr>
            <a:r>
              <a:rPr lang="en-ZA" sz="1600" dirty="0">
                <a:latin typeface="Times New Roman" panose="02020603050405020304" pitchFamily="18" charset="0"/>
                <a:cs typeface="Times New Roman" panose="02020603050405020304" pitchFamily="18" charset="0"/>
              </a:rPr>
              <a:t>Spatial Development Framework (SDF)</a:t>
            </a:r>
          </a:p>
          <a:p>
            <a:pPr marL="361950" indent="-361950" algn="just">
              <a:lnSpc>
                <a:spcPct val="100000"/>
              </a:lnSpc>
              <a:spcBef>
                <a:spcPts val="0"/>
              </a:spcBef>
              <a:buFont typeface="Wingdings" panose="05000000000000000000" pitchFamily="2" charset="2"/>
              <a:buChar char="q"/>
            </a:pPr>
            <a:endParaRPr lang="en-ZA" sz="1600" dirty="0">
              <a:latin typeface="Times New Roman" panose="02020603050405020304" pitchFamily="18" charset="0"/>
              <a:cs typeface="Times New Roman" panose="02020603050405020304" pitchFamily="18" charset="0"/>
            </a:endParaRPr>
          </a:p>
          <a:p>
            <a:pPr marL="361950" indent="-361950" algn="just">
              <a:lnSpc>
                <a:spcPct val="100000"/>
              </a:lnSpc>
              <a:spcBef>
                <a:spcPts val="0"/>
              </a:spcBef>
              <a:buFont typeface="Wingdings" panose="05000000000000000000" pitchFamily="2" charset="2"/>
              <a:buChar char="q"/>
            </a:pPr>
            <a:endParaRPr lang="en-ZA" sz="16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ZA" sz="16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662461" y="5946352"/>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3</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6208"/>
            <a:ext cx="9144000" cy="80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533" y="5639309"/>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1835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6858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3600" b="1" dirty="0">
                <a:latin typeface="Times New Roman" panose="02020603050405020304" pitchFamily="18" charset="0"/>
                <a:cs typeface="Times New Roman" panose="02020603050405020304" pitchFamily="18" charset="0"/>
              </a:rPr>
              <a:t>SCM – SUPPORT PROVIDED</a:t>
            </a:r>
            <a:r>
              <a:rPr lang="en-US" sz="3200" b="1" dirty="0">
                <a:latin typeface="Times New Roman" panose="02020603050405020304" pitchFamily="18" charset="0"/>
                <a:cs typeface="Times New Roman" panose="02020603050405020304" pitchFamily="18" charset="0"/>
              </a:rPr>
              <a:t> </a:t>
            </a:r>
          </a:p>
        </p:txBody>
      </p:sp>
      <p:sp>
        <p:nvSpPr>
          <p:cNvPr id="6" name="Content Placeholder 2"/>
          <p:cNvSpPr txBox="1">
            <a:spLocks/>
          </p:cNvSpPr>
          <p:nvPr/>
        </p:nvSpPr>
        <p:spPr bwMode="auto">
          <a:xfrm>
            <a:off x="202018" y="746125"/>
            <a:ext cx="8697433"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defRPr/>
            </a:pPr>
            <a:r>
              <a:rPr lang="en-ZA" sz="2400" dirty="0">
                <a:solidFill>
                  <a:prstClr val="black"/>
                </a:solidFill>
                <a:latin typeface="Times New Roman" panose="02020603050405020304" pitchFamily="18" charset="0"/>
                <a:cs typeface="Times New Roman" panose="02020603050405020304" pitchFamily="18" charset="0"/>
              </a:rPr>
              <a:t>The Free State Provincial Treasury is assisting the delegated municipalities in the following ways:</a:t>
            </a:r>
          </a:p>
          <a:p>
            <a:pPr lvl="0" algn="just">
              <a:buFont typeface="Arial" panose="020B0604020202020204" pitchFamily="34" charset="0"/>
              <a:buChar char="•"/>
              <a:defRPr/>
            </a:pPr>
            <a:r>
              <a:rPr lang="en-ZA" sz="2400" dirty="0">
                <a:solidFill>
                  <a:prstClr val="black"/>
                </a:solidFill>
                <a:latin typeface="Times New Roman" panose="02020603050405020304" pitchFamily="18" charset="0"/>
                <a:cs typeface="Times New Roman" panose="02020603050405020304" pitchFamily="18" charset="0"/>
              </a:rPr>
              <a:t>Evaluating  SCM units to assess capacity;</a:t>
            </a:r>
          </a:p>
          <a:p>
            <a:pPr lvl="0" algn="just">
              <a:buFont typeface="Arial" panose="020B0604020202020204" pitchFamily="34" charset="0"/>
              <a:buChar char="•"/>
              <a:defRPr/>
            </a:pPr>
            <a:r>
              <a:rPr lang="en-ZA" sz="2400" dirty="0">
                <a:solidFill>
                  <a:prstClr val="black"/>
                </a:solidFill>
                <a:latin typeface="Times New Roman" panose="02020603050405020304" pitchFamily="18" charset="0"/>
                <a:cs typeface="Times New Roman" panose="02020603050405020304" pitchFamily="18" charset="0"/>
              </a:rPr>
              <a:t>Capacitating of the bid committees ( specification , evaluation and adjudication committees).</a:t>
            </a:r>
          </a:p>
          <a:p>
            <a:pPr lvl="0" algn="just">
              <a:buFont typeface="Arial" panose="020B0604020202020204" pitchFamily="34" charset="0"/>
              <a:buChar char="•"/>
              <a:defRPr/>
            </a:pPr>
            <a:r>
              <a:rPr lang="en-ZA" sz="2400" dirty="0">
                <a:solidFill>
                  <a:prstClr val="black"/>
                </a:solidFill>
                <a:latin typeface="Times New Roman" panose="02020603050405020304" pitchFamily="18" charset="0"/>
                <a:cs typeface="Times New Roman" panose="02020603050405020304" pitchFamily="18" charset="0"/>
              </a:rPr>
              <a:t>Capacitating SCM officials on reforms</a:t>
            </a:r>
          </a:p>
          <a:p>
            <a:pPr lvl="0" algn="just">
              <a:buFont typeface="Arial" panose="020B0604020202020204" pitchFamily="34" charset="0"/>
              <a:buChar char="•"/>
              <a:defRPr/>
            </a:pPr>
            <a:r>
              <a:rPr lang="en-ZA" sz="2400" dirty="0">
                <a:solidFill>
                  <a:prstClr val="black"/>
                </a:solidFill>
                <a:latin typeface="Times New Roman" panose="02020603050405020304" pitchFamily="18" charset="0"/>
                <a:cs typeface="Times New Roman" panose="02020603050405020304" pitchFamily="18" charset="0"/>
              </a:rPr>
              <a:t>PT  together with SALGA &amp; COGTA  rolled out the MPAC toolkit to all MPACs in the province;</a:t>
            </a:r>
          </a:p>
          <a:p>
            <a:pPr lvl="0" algn="just">
              <a:buFont typeface="Arial" panose="020B0604020202020204" pitchFamily="34" charset="0"/>
              <a:buChar char="•"/>
              <a:defRPr/>
            </a:pPr>
            <a:r>
              <a:rPr lang="en-ZA" sz="2400" dirty="0">
                <a:solidFill>
                  <a:prstClr val="black"/>
                </a:solidFill>
                <a:latin typeface="Times New Roman" panose="02020603050405020304" pitchFamily="18" charset="0"/>
                <a:cs typeface="Times New Roman" panose="02020603050405020304" pitchFamily="18" charset="0"/>
              </a:rPr>
              <a:t>Some municipalities which had no MPACs established the committees;</a:t>
            </a:r>
          </a:p>
          <a:p>
            <a:pPr lvl="0" algn="just">
              <a:buFont typeface="Arial" panose="020B0604020202020204" pitchFamily="34" charset="0"/>
              <a:buChar char="•"/>
              <a:defRPr/>
            </a:pPr>
            <a:r>
              <a:rPr lang="en-ZA" sz="2400" dirty="0">
                <a:solidFill>
                  <a:prstClr val="black"/>
                </a:solidFill>
                <a:latin typeface="Times New Roman" panose="02020603050405020304" pitchFamily="18" charset="0"/>
                <a:cs typeface="Times New Roman" panose="02020603050405020304" pitchFamily="18" charset="0"/>
              </a:rPr>
              <a:t>Provincial Treasury attends some MPAC sessions &amp; advices on dealing with the matters;</a:t>
            </a: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alt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altLang="en-US" sz="1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Slide Number Placeholder 3"/>
          <p:cNvSpPr txBox="1">
            <a:spLocks/>
          </p:cNvSpPr>
          <p:nvPr/>
        </p:nvSpPr>
        <p:spPr>
          <a:xfrm>
            <a:off x="7002780" y="6553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1"/>
          <p:cNvSpPr txBox="1">
            <a:spLocks/>
          </p:cNvSpPr>
          <p:nvPr/>
        </p:nvSpPr>
        <p:spPr bwMode="auto">
          <a:xfrm>
            <a:off x="8077200" y="6492875"/>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fontAlgn="base">
              <a:spcBef>
                <a:spcPct val="0"/>
              </a:spcBef>
              <a:spcAft>
                <a:spcPct val="0"/>
              </a:spcAft>
              <a:defRPr sz="2400" kern="1200">
                <a:solidFill>
                  <a:schemeClr val="tx1"/>
                </a:solidFill>
                <a:latin typeface="Arial" charset="0"/>
                <a:ea typeface="ＭＳ Ｐゴシック" charset="0"/>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0"/>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0"/>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0"/>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ndParaRPr>
          </a:p>
        </p:txBody>
      </p:sp>
      <p:pic>
        <p:nvPicPr>
          <p:cNvPr id="8" name="Picture 7"/>
          <p:cNvPicPr>
            <a:picLocks noChangeAspect="1"/>
          </p:cNvPicPr>
          <p:nvPr/>
        </p:nvPicPr>
        <p:blipFill>
          <a:blip r:embed="rId2"/>
          <a:stretch>
            <a:fillRect/>
          </a:stretch>
        </p:blipFill>
        <p:spPr>
          <a:xfrm>
            <a:off x="5411152" y="5532863"/>
            <a:ext cx="1990476" cy="695238"/>
          </a:xfrm>
          <a:prstGeom prst="rect">
            <a:avLst/>
          </a:prstGeom>
        </p:spPr>
      </p:pic>
      <p:sp>
        <p:nvSpPr>
          <p:cNvPr id="2" name="Slide Number Placeholder 1"/>
          <p:cNvSpPr>
            <a:spLocks noGrp="1"/>
          </p:cNvSpPr>
          <p:nvPr>
            <p:ph type="sldNum" sz="quarter" idx="12"/>
          </p:nvPr>
        </p:nvSpPr>
        <p:spPr>
          <a:xfrm>
            <a:off x="6629400" y="5895975"/>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30</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0192"/>
            <a:ext cx="9144000" cy="6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01620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1000" fill="hold"/>
                                        <p:tgtEl>
                                          <p:spTgt spid="20482"/>
                                        </p:tgtEl>
                                        <p:attrNameLst>
                                          <p:attrName>ppt_x</p:attrName>
                                        </p:attrNameLst>
                                      </p:cBhvr>
                                      <p:tavLst>
                                        <p:tav tm="0">
                                          <p:val>
                                            <p:strVal val="#ppt_x"/>
                                          </p:val>
                                        </p:tav>
                                        <p:tav tm="100000">
                                          <p:val>
                                            <p:strVal val="#ppt_x"/>
                                          </p:val>
                                        </p:tav>
                                      </p:tavLst>
                                    </p:anim>
                                    <p:anim calcmode="lin" valueType="num">
                                      <p:cBhvr additive="base">
                                        <p:cTn id="8"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0325"/>
            <a:ext cx="9144000" cy="685800"/>
          </a:xfrm>
          <a:solidFill>
            <a:schemeClr val="bg2">
              <a:lumMod val="75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r>
              <a:rPr lang="en-US" sz="4000" b="1" dirty="0">
                <a:latin typeface="Times New Roman" panose="02020603050405020304" pitchFamily="18" charset="0"/>
                <a:cs typeface="Times New Roman" panose="02020603050405020304" pitchFamily="18" charset="0"/>
              </a:rPr>
              <a:t>SCM – SUPPORT PROVIDED (2) </a:t>
            </a:r>
          </a:p>
        </p:txBody>
      </p:sp>
      <p:sp>
        <p:nvSpPr>
          <p:cNvPr id="6" name="Content Placeholder 2"/>
          <p:cNvSpPr txBox="1">
            <a:spLocks/>
          </p:cNvSpPr>
          <p:nvPr/>
        </p:nvSpPr>
        <p:spPr bwMode="auto">
          <a:xfrm>
            <a:off x="127592" y="746125"/>
            <a:ext cx="8846288"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Arial" panose="020B0604020202020204" pitchFamily="34" charset="0"/>
              <a:buChar char="•"/>
              <a:defRPr/>
            </a:pPr>
            <a:r>
              <a:rPr lang="en-ZA" sz="2400" dirty="0">
                <a:solidFill>
                  <a:prstClr val="black"/>
                </a:solidFill>
                <a:latin typeface="Times New Roman" panose="02020603050405020304" pitchFamily="18" charset="0"/>
                <a:cs typeface="Times New Roman" panose="02020603050405020304" pitchFamily="18" charset="0"/>
              </a:rPr>
              <a:t>Ongoing trainings to MPAC members on resolving matters of UIF&amp;W (Mostly through requests from respective municipalities);</a:t>
            </a:r>
          </a:p>
          <a:p>
            <a:pPr lvl="0" algn="just">
              <a:buFont typeface="Arial" panose="020B0604020202020204" pitchFamily="34" charset="0"/>
              <a:buChar char="•"/>
              <a:defRPr/>
            </a:pPr>
            <a:r>
              <a:rPr lang="en-ZA" sz="2400" dirty="0">
                <a:solidFill>
                  <a:prstClr val="black"/>
                </a:solidFill>
                <a:latin typeface="Times New Roman" panose="02020603050405020304" pitchFamily="18" charset="0"/>
                <a:cs typeface="Times New Roman" panose="02020603050405020304" pitchFamily="18" charset="0"/>
              </a:rPr>
              <a:t>PT assisted municipalities in establishing  disciplinary boards (most municipalities have established boards).</a:t>
            </a:r>
          </a:p>
          <a:p>
            <a:pPr lvl="0" algn="just">
              <a:buFont typeface="Arial" panose="020B0604020202020204" pitchFamily="34" charset="0"/>
              <a:buChar char="•"/>
              <a:defRPr/>
            </a:pPr>
            <a:r>
              <a:rPr lang="en-ZA" sz="2400" dirty="0">
                <a:solidFill>
                  <a:prstClr val="black"/>
                </a:solidFill>
                <a:latin typeface="Times New Roman" panose="02020603050405020304" pitchFamily="18" charset="0"/>
                <a:cs typeface="Times New Roman" panose="02020603050405020304" pitchFamily="18" charset="0"/>
              </a:rPr>
              <a:t>Developing terms of reference for the DC boards.</a:t>
            </a:r>
          </a:p>
          <a:p>
            <a:pPr lvl="0" algn="just">
              <a:buFont typeface="Arial" panose="020B0604020202020204" pitchFamily="34" charset="0"/>
              <a:buChar char="•"/>
              <a:defRPr/>
            </a:pPr>
            <a:r>
              <a:rPr lang="en-ZA" sz="2400" dirty="0">
                <a:solidFill>
                  <a:prstClr val="black"/>
                </a:solidFill>
                <a:latin typeface="Times New Roman" panose="02020603050405020304" pitchFamily="18" charset="0"/>
                <a:cs typeface="Times New Roman" panose="02020603050405020304" pitchFamily="18" charset="0"/>
              </a:rPr>
              <a:t>PT developed a model UIF&amp;W  policy and have shared with municipalities to customise and adopt.</a:t>
            </a:r>
            <a:endParaRPr kumimoji="0" lang="en-US" alt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alt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alt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Slide Number Placeholder 3"/>
          <p:cNvSpPr txBox="1">
            <a:spLocks/>
          </p:cNvSpPr>
          <p:nvPr/>
        </p:nvSpPr>
        <p:spPr>
          <a:xfrm>
            <a:off x="7002780" y="6553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Picture 7"/>
          <p:cNvPicPr>
            <a:picLocks noChangeAspect="1"/>
          </p:cNvPicPr>
          <p:nvPr/>
        </p:nvPicPr>
        <p:blipFill>
          <a:blip r:embed="rId2"/>
          <a:stretch>
            <a:fillRect/>
          </a:stretch>
        </p:blipFill>
        <p:spPr>
          <a:xfrm>
            <a:off x="5699757" y="5576931"/>
            <a:ext cx="1990476" cy="695238"/>
          </a:xfrm>
          <a:prstGeom prst="rect">
            <a:avLst/>
          </a:prstGeom>
        </p:spPr>
      </p:pic>
      <p:sp>
        <p:nvSpPr>
          <p:cNvPr id="2" name="Slide Number Placeholder 1"/>
          <p:cNvSpPr>
            <a:spLocks noGrp="1"/>
          </p:cNvSpPr>
          <p:nvPr>
            <p:ph type="sldNum" sz="quarter" idx="12"/>
          </p:nvPr>
        </p:nvSpPr>
        <p:spPr>
          <a:xfrm>
            <a:off x="6543011" y="5924550"/>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31</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0192"/>
            <a:ext cx="9144000" cy="60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0530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1000" fill="hold"/>
                                        <p:tgtEl>
                                          <p:spTgt spid="20482"/>
                                        </p:tgtEl>
                                        <p:attrNameLst>
                                          <p:attrName>ppt_x</p:attrName>
                                        </p:attrNameLst>
                                      </p:cBhvr>
                                      <p:tavLst>
                                        <p:tav tm="0">
                                          <p:val>
                                            <p:strVal val="#ppt_x"/>
                                          </p:val>
                                        </p:tav>
                                        <p:tav tm="100000">
                                          <p:val>
                                            <p:strVal val="#ppt_x"/>
                                          </p:val>
                                        </p:tav>
                                      </p:tavLst>
                                    </p:anim>
                                    <p:anim calcmode="lin" valueType="num">
                                      <p:cBhvr additive="base">
                                        <p:cTn id="8" dur="10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400" b="1" cap="all" dirty="0">
                <a:latin typeface="Times New Roman" pitchFamily="18" charset="0"/>
                <a:cs typeface="Times New Roman" pitchFamily="18" charset="0"/>
              </a:rPr>
              <a:t>MUNICIPAL PROPERTY RATES ACT COMPLIANCE </a:t>
            </a:r>
          </a:p>
        </p:txBody>
      </p:sp>
      <p:sp>
        <p:nvSpPr>
          <p:cNvPr id="29698" name="Rectangle 2"/>
          <p:cNvSpPr>
            <a:spLocks noGrp="1" noChangeArrowheads="1"/>
          </p:cNvSpPr>
          <p:nvPr>
            <p:ph idx="1"/>
          </p:nvPr>
        </p:nvSpPr>
        <p:spPr>
          <a:xfrm>
            <a:off x="108642" y="681057"/>
            <a:ext cx="8801442" cy="5403831"/>
          </a:xfrm>
        </p:spPr>
        <p:txBody>
          <a:bodyPr>
            <a:noAutofit/>
          </a:bodyPr>
          <a:lstStyle/>
          <a:p>
            <a:pPr marL="0" indent="0" algn="just">
              <a:lnSpc>
                <a:spcPct val="100000"/>
              </a:lnSpc>
              <a:spcBef>
                <a:spcPts val="0"/>
              </a:spcBef>
              <a:buNone/>
            </a:pPr>
            <a:r>
              <a:rPr lang="en-ZA" sz="1900" dirty="0">
                <a:latin typeface="Times New Roman" panose="02020603050405020304" pitchFamily="18" charset="0"/>
                <a:cs typeface="Times New Roman" panose="02020603050405020304" pitchFamily="18" charset="0"/>
              </a:rPr>
              <a:t>A MPRA Compliance assessment of the Municipality in respect of the following compliance areas were conducted by the National Department of Cooperative Governance (DCOG) for the 2019/2020 financial year.  The following matters were addressed:</a:t>
            </a:r>
          </a:p>
          <a:p>
            <a:pPr marL="0" indent="0" algn="just">
              <a:lnSpc>
                <a:spcPct val="100000"/>
              </a:lnSpc>
              <a:spcBef>
                <a:spcPts val="0"/>
              </a:spcBef>
              <a:buNone/>
            </a:pPr>
            <a:endParaRPr lang="en-ZA" sz="1900" dirty="0">
              <a:latin typeface="Times New Roman" panose="02020603050405020304" pitchFamily="18" charset="0"/>
              <a:cs typeface="Times New Roman" panose="02020603050405020304" pitchFamily="18" charset="0"/>
            </a:endParaRPr>
          </a:p>
          <a:p>
            <a:pPr marL="363538" indent="-363538" algn="just">
              <a:lnSpc>
                <a:spcPct val="100000"/>
              </a:lnSpc>
              <a:spcBef>
                <a:spcPts val="0"/>
              </a:spcBef>
            </a:pPr>
            <a:r>
              <a:rPr lang="en-ZA" sz="1900" dirty="0">
                <a:latin typeface="Times New Roman" panose="02020603050405020304" pitchFamily="18" charset="0"/>
                <a:cs typeface="Times New Roman" panose="02020603050405020304" pitchFamily="18" charset="0"/>
              </a:rPr>
              <a:t>Rates Policies with a view to make observations about the contents of the Rates Policies, the approach to property categorisation, the criteria to grant exemptions, reductions and rebates, and consistency between the rates policy and actual rating practices to see whether the approach to the rates policy is in line with the provisions of the Act;</a:t>
            </a:r>
          </a:p>
          <a:p>
            <a:pPr marL="363538" lvl="0" indent="-363538" algn="just">
              <a:lnSpc>
                <a:spcPct val="100000"/>
              </a:lnSpc>
              <a:spcBef>
                <a:spcPts val="0"/>
              </a:spcBef>
            </a:pPr>
            <a:r>
              <a:rPr lang="en-ZA" sz="1900" dirty="0">
                <a:latin typeface="Times New Roman" panose="02020603050405020304" pitchFamily="18" charset="0"/>
                <a:cs typeface="Times New Roman" panose="02020603050405020304" pitchFamily="18" charset="0"/>
              </a:rPr>
              <a:t>Cent amount in the Rand rates (c/R) for each category of property and applicable ratios between residential and non-residential categories of property and compliance with the Regulations on the Rate Ratios between Residential and Non-Residential categories of property and whether the rating practices are in line with the provisions of section 19 of the Act;</a:t>
            </a:r>
          </a:p>
          <a:p>
            <a:pPr marL="363538" lvl="0" indent="-363538" algn="just">
              <a:lnSpc>
                <a:spcPct val="100000"/>
              </a:lnSpc>
              <a:spcBef>
                <a:spcPts val="0"/>
              </a:spcBef>
            </a:pPr>
            <a:r>
              <a:rPr lang="en-ZA" sz="1900" dirty="0">
                <a:latin typeface="Times New Roman" panose="02020603050405020304" pitchFamily="18" charset="0"/>
                <a:cs typeface="Times New Roman" panose="02020603050405020304" pitchFamily="18" charset="0"/>
              </a:rPr>
              <a:t>Compliance with section (19)(1)(a) of the Act which prohibits the levying of different rates on residential properties expect in certain specific circumstances;</a:t>
            </a:r>
          </a:p>
          <a:p>
            <a:pPr algn="just" eaLnBrk="1" hangingPunct="1">
              <a:lnSpc>
                <a:spcPct val="100000"/>
              </a:lnSpc>
              <a:spcBef>
                <a:spcPts val="0"/>
              </a:spcBef>
            </a:pPr>
            <a:endParaRPr lang="en-US" sz="19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9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9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9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731738" y="5956503"/>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32</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606"/>
            <a:ext cx="9144000" cy="50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144" y="5580063"/>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7581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400" b="1" cap="all" dirty="0">
                <a:latin typeface="Times New Roman" pitchFamily="18" charset="0"/>
                <a:cs typeface="Times New Roman" pitchFamily="18" charset="0"/>
              </a:rPr>
              <a:t>MUNICIPAL PROPERTY RATES ACT COMPLIANCE (cont.)</a:t>
            </a:r>
          </a:p>
        </p:txBody>
      </p:sp>
      <p:sp>
        <p:nvSpPr>
          <p:cNvPr id="29698" name="Rectangle 2"/>
          <p:cNvSpPr>
            <a:spLocks noGrp="1" noChangeArrowheads="1"/>
          </p:cNvSpPr>
          <p:nvPr>
            <p:ph idx="1"/>
          </p:nvPr>
        </p:nvSpPr>
        <p:spPr>
          <a:xfrm>
            <a:off x="117695" y="681057"/>
            <a:ext cx="8792389" cy="5403831"/>
          </a:xfrm>
        </p:spPr>
        <p:txBody>
          <a:bodyPr>
            <a:noAutofit/>
          </a:bodyPr>
          <a:lstStyle/>
          <a:p>
            <a:pPr marL="355600" lvl="0" indent="-355600" algn="just"/>
            <a:r>
              <a:rPr lang="en-ZA" sz="2200" dirty="0">
                <a:latin typeface="Times New Roman" panose="02020603050405020304" pitchFamily="18" charset="0"/>
                <a:cs typeface="Times New Roman" panose="02020603050405020304" pitchFamily="18" charset="0"/>
              </a:rPr>
              <a:t>Whether there is undue differentiation between categories of non-residential properties section 19(1)(c) of the Act;</a:t>
            </a:r>
          </a:p>
          <a:p>
            <a:pPr marL="355600" lvl="0" indent="-355600" algn="just"/>
            <a:r>
              <a:rPr lang="en-ZA" sz="2200" dirty="0">
                <a:latin typeface="Times New Roman" panose="02020603050405020304" pitchFamily="18" charset="0"/>
                <a:cs typeface="Times New Roman" panose="02020603050405020304" pitchFamily="18" charset="0"/>
              </a:rPr>
              <a:t>Compliance with section 9 of the Act which determines how properties used for more than one purpose must be assigned to a property category;</a:t>
            </a:r>
          </a:p>
          <a:p>
            <a:pPr marL="355600" lvl="0" indent="-355600" algn="just"/>
            <a:r>
              <a:rPr lang="en-ZA" sz="2200" dirty="0">
                <a:latin typeface="Times New Roman" panose="02020603050405020304" pitchFamily="18" charset="0"/>
                <a:cs typeface="Times New Roman" panose="02020603050405020304" pitchFamily="18" charset="0"/>
              </a:rPr>
              <a:t>Compliance with the provisions of section 6 of the Act read with section 13 of the Municipal Systems Act 2000, which provide for the adoption and publication in the Provincial Gazette of property rates by-law(s) to give effect to the rates policy; and </a:t>
            </a:r>
          </a:p>
          <a:p>
            <a:pPr marL="355600" lvl="0" indent="-355600" algn="just"/>
            <a:r>
              <a:rPr lang="en-ZA" sz="2200" dirty="0">
                <a:latin typeface="Times New Roman" panose="02020603050405020304" pitchFamily="18" charset="0"/>
                <a:cs typeface="Times New Roman" panose="02020603050405020304" pitchFamily="18" charset="0"/>
              </a:rPr>
              <a:t>Compliance with section 14 of the Act which provides for the passing by the Municipal Council of a resolution levying property rates and the publication of the resolution in the Provincial Gazette within 60 days of the date the resolution is passed.</a:t>
            </a:r>
          </a:p>
          <a:p>
            <a:pPr algn="just" eaLnBrk="1" hangingPunct="1">
              <a:lnSpc>
                <a:spcPct val="100000"/>
              </a:lnSpc>
              <a:spcBef>
                <a:spcPts val="0"/>
              </a:spcBef>
            </a:pPr>
            <a:endParaRPr lang="en-US" sz="22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22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22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22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574908" y="5895533"/>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33</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20047"/>
            <a:ext cx="9144000" cy="63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205" y="5549901"/>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8907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400" b="1" cap="all" dirty="0">
                <a:latin typeface="Times New Roman" pitchFamily="18" charset="0"/>
                <a:cs typeface="Times New Roman" pitchFamily="18" charset="0"/>
              </a:rPr>
              <a:t>MUNICIPAL PROPERTY RATES ACT COMPLIANCE (cont.)</a:t>
            </a:r>
          </a:p>
        </p:txBody>
      </p:sp>
      <p:sp>
        <p:nvSpPr>
          <p:cNvPr id="29698" name="Rectangle 2"/>
          <p:cNvSpPr>
            <a:spLocks noGrp="1" noChangeArrowheads="1"/>
          </p:cNvSpPr>
          <p:nvPr>
            <p:ph idx="1"/>
          </p:nvPr>
        </p:nvSpPr>
        <p:spPr>
          <a:xfrm>
            <a:off x="135802" y="587395"/>
            <a:ext cx="8742385" cy="5403831"/>
          </a:xfrm>
        </p:spPr>
        <p:txBody>
          <a:bodyPr>
            <a:noAutofit/>
          </a:bodyPr>
          <a:lstStyle/>
          <a:p>
            <a:pPr marL="0" indent="0" algn="just">
              <a:lnSpc>
                <a:spcPct val="100000"/>
              </a:lnSpc>
              <a:spcBef>
                <a:spcPts val="0"/>
              </a:spcBef>
              <a:buNone/>
            </a:pPr>
            <a:r>
              <a:rPr lang="en-ZA" sz="1500" b="1" dirty="0">
                <a:latin typeface="Times New Roman" panose="02020603050405020304" pitchFamily="18" charset="0"/>
                <a:cs typeface="Times New Roman" panose="02020603050405020304" pitchFamily="18" charset="0"/>
              </a:rPr>
              <a:t>Contradictions between Rates By-laws and Rates Policies</a:t>
            </a:r>
          </a:p>
          <a:p>
            <a:pPr algn="just">
              <a:lnSpc>
                <a:spcPct val="100000"/>
              </a:lnSpc>
              <a:spcBef>
                <a:spcPts val="0"/>
              </a:spcBef>
            </a:pPr>
            <a:r>
              <a:rPr lang="en-ZA" sz="1500" dirty="0">
                <a:latin typeface="Times New Roman" panose="02020603050405020304" pitchFamily="18" charset="0"/>
                <a:cs typeface="Times New Roman" panose="02020603050405020304" pitchFamily="18" charset="0"/>
              </a:rPr>
              <a:t>Tswelopele and Nala Municipalities were discovered that the Municipality’s property rates by law is not in line with the specimen property rates by-law that was issued by the Department.  A by-law that is too detailed places the Municipality at risk of having contradictions between the rates policy and by-law and the rates policy as far as the Municipality’s approach to the categorisation and rating of properties used for multiple purposes is concerned.  The Municipality is advised to simplify its property rates by-law by aligning it to the specimen property rates by-law that was issued by the Department. </a:t>
            </a:r>
          </a:p>
          <a:p>
            <a:pPr marL="0" indent="0" algn="just">
              <a:lnSpc>
                <a:spcPct val="100000"/>
              </a:lnSpc>
              <a:spcBef>
                <a:spcPts val="0"/>
              </a:spcBef>
              <a:buNone/>
            </a:pPr>
            <a:endParaRPr lang="en-ZA" sz="1500" b="1" dirty="0">
              <a:latin typeface="Times New Roman" panose="02020603050405020304" pitchFamily="18" charset="0"/>
              <a:cs typeface="Times New Roman" panose="02020603050405020304" pitchFamily="18" charset="0"/>
            </a:endParaRPr>
          </a:p>
          <a:p>
            <a:pPr marL="0" lvl="2" indent="0" algn="just">
              <a:lnSpc>
                <a:spcPct val="100000"/>
              </a:lnSpc>
              <a:spcBef>
                <a:spcPts val="0"/>
              </a:spcBef>
              <a:buNone/>
            </a:pPr>
            <a:r>
              <a:rPr lang="en-ZA" sz="1500" b="1" dirty="0">
                <a:latin typeface="Times New Roman" panose="02020603050405020304" pitchFamily="18" charset="0"/>
                <a:cs typeface="Times New Roman" panose="02020603050405020304" pitchFamily="18" charset="0"/>
              </a:rPr>
              <a:t>Rate Ratio between Categories of Property</a:t>
            </a:r>
            <a:endParaRPr lang="en-ZA" sz="1500" dirty="0">
              <a:latin typeface="Times New Roman" panose="02020603050405020304" pitchFamily="18" charset="0"/>
              <a:cs typeface="Times New Roman" panose="02020603050405020304" pitchFamily="18" charset="0"/>
            </a:endParaRPr>
          </a:p>
          <a:p>
            <a:pPr marL="355600" lvl="0" indent="-355600" algn="just">
              <a:lnSpc>
                <a:spcPct val="100000"/>
              </a:lnSpc>
              <a:spcBef>
                <a:spcPts val="0"/>
              </a:spcBef>
            </a:pPr>
            <a:r>
              <a:rPr lang="en-ZA" sz="1500" b="1" dirty="0">
                <a:latin typeface="Times New Roman" panose="02020603050405020304" pitchFamily="18" charset="0"/>
                <a:cs typeface="Times New Roman" panose="02020603050405020304" pitchFamily="18" charset="0"/>
              </a:rPr>
              <a:t>Tswelopele:</a:t>
            </a:r>
            <a:r>
              <a:rPr lang="en-ZA" sz="1500" dirty="0">
                <a:latin typeface="Times New Roman" panose="02020603050405020304" pitchFamily="18" charset="0"/>
                <a:cs typeface="Times New Roman" panose="02020603050405020304" pitchFamily="18" charset="0"/>
              </a:rPr>
              <a:t>  State Owned properties are excessively rated compared to properties used for business/commercial purposes. State owned properties are rated at a ratio of 1:2.61 whilst businesses are rated at a ratio of 1:1:30. State owned properties exist for the sole purpose of providing public service to the citizens pursuing the profit the profit objective. </a:t>
            </a:r>
          </a:p>
          <a:p>
            <a:pPr marL="355600" indent="-355600" algn="just">
              <a:lnSpc>
                <a:spcPct val="100000"/>
              </a:lnSpc>
              <a:spcBef>
                <a:spcPts val="0"/>
              </a:spcBef>
            </a:pPr>
            <a:r>
              <a:rPr lang="en-ZA" sz="1500" b="1" dirty="0">
                <a:latin typeface="Times New Roman" panose="02020603050405020304" pitchFamily="18" charset="0"/>
                <a:cs typeface="Times New Roman" panose="02020603050405020304" pitchFamily="18" charset="0"/>
              </a:rPr>
              <a:t>Nala:</a:t>
            </a:r>
            <a:r>
              <a:rPr lang="en-ZA" sz="1500" dirty="0">
                <a:latin typeface="Times New Roman" panose="02020603050405020304" pitchFamily="18" charset="0"/>
                <a:cs typeface="Times New Roman" panose="02020603050405020304" pitchFamily="18" charset="0"/>
              </a:rPr>
              <a:t>  the Municipality levies different rates on residential properties; there is a rate of 0.01000 for “Residential” and 0.01499 for “Multipurpose Residential”. The rates are non- compliant with section 19(1) (a) of the Act which prohibits the levying of different rates on properties used for residential purposes. The higher rates of “Multipurpose Residential; are not permissible.</a:t>
            </a:r>
          </a:p>
          <a:p>
            <a:pPr marL="355600" indent="0" algn="just">
              <a:lnSpc>
                <a:spcPct val="100000"/>
              </a:lnSpc>
              <a:spcBef>
                <a:spcPts val="0"/>
              </a:spcBef>
              <a:buNone/>
            </a:pPr>
            <a:r>
              <a:rPr lang="en-ZA" sz="1500" dirty="0">
                <a:latin typeface="Times New Roman" panose="02020603050405020304" pitchFamily="18" charset="0"/>
                <a:cs typeface="Times New Roman" panose="02020603050405020304" pitchFamily="18" charset="0"/>
              </a:rPr>
              <a:t>There is a rate of 0.1999 for ‘Business” and 0.1499 for “Guesthouses”.  This amounts to non-compliance with section 19(1) (c) of the Act. If the Municipality considers it worthy to grant relief to the guesthouses, it is recommended that this be by granting a rebate to the business rates tariff rates rather than creating a standalone property category.</a:t>
            </a:r>
          </a:p>
          <a:p>
            <a:pPr marL="0" indent="0" algn="just" eaLnBrk="1" hangingPunct="1">
              <a:lnSpc>
                <a:spcPct val="100000"/>
              </a:lnSpc>
              <a:spcBef>
                <a:spcPts val="0"/>
              </a:spcBef>
              <a:buNone/>
            </a:pPr>
            <a:endParaRPr lang="en-US" sz="15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5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761477" y="5841900"/>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34</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83874"/>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223" y="5346482"/>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1095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400" b="1" cap="all" dirty="0">
                <a:latin typeface="Times New Roman" pitchFamily="18" charset="0"/>
                <a:cs typeface="Times New Roman" pitchFamily="18" charset="0"/>
              </a:rPr>
              <a:t>MUNICIPAL PROPERTY RATES ACT COMPLIANCE (cont.)</a:t>
            </a:r>
          </a:p>
        </p:txBody>
      </p:sp>
      <p:sp>
        <p:nvSpPr>
          <p:cNvPr id="29698" name="Rectangle 2"/>
          <p:cNvSpPr>
            <a:spLocks noGrp="1" noChangeArrowheads="1"/>
          </p:cNvSpPr>
          <p:nvPr>
            <p:ph idx="1"/>
          </p:nvPr>
        </p:nvSpPr>
        <p:spPr>
          <a:xfrm>
            <a:off x="181068" y="668357"/>
            <a:ext cx="8814075" cy="5403831"/>
          </a:xfrm>
        </p:spPr>
        <p:txBody>
          <a:bodyPr>
            <a:noAutofit/>
          </a:bodyPr>
          <a:lstStyle/>
          <a:p>
            <a:pPr marL="0" lvl="2" indent="0">
              <a:buNone/>
            </a:pPr>
            <a:r>
              <a:rPr lang="en-ZA" sz="1800" dirty="0">
                <a:latin typeface="Times New Roman" panose="02020603050405020304" pitchFamily="18" charset="0"/>
                <a:cs typeface="Times New Roman" panose="02020603050405020304" pitchFamily="18" charset="0"/>
              </a:rPr>
              <a:t> </a:t>
            </a:r>
            <a:r>
              <a:rPr lang="en-ZA" sz="1800" b="1" dirty="0">
                <a:latin typeface="Times New Roman" panose="02020603050405020304" pitchFamily="18" charset="0"/>
                <a:cs typeface="Times New Roman" panose="02020603050405020304" pitchFamily="18" charset="0"/>
              </a:rPr>
              <a:t>Compliance with the provisions of section 8</a:t>
            </a:r>
            <a:endParaRPr lang="en-ZA" sz="1800" dirty="0">
              <a:latin typeface="Times New Roman" panose="02020603050405020304" pitchFamily="18" charset="0"/>
              <a:cs typeface="Times New Roman" panose="02020603050405020304" pitchFamily="18" charset="0"/>
            </a:endParaRPr>
          </a:p>
          <a:p>
            <a:pPr marL="361950" lvl="0" indent="-361950" algn="just"/>
            <a:r>
              <a:rPr lang="en-ZA" sz="1800" dirty="0">
                <a:latin typeface="Times New Roman" panose="02020603050405020304" pitchFamily="18" charset="0"/>
                <a:cs typeface="Times New Roman" panose="02020603050405020304" pitchFamily="18" charset="0"/>
              </a:rPr>
              <a:t>Tswelopele has implemented a New Valuation Roll.  In preparation to comply fully with the provisions of section 8 of the Act (as amended by the Municipal Property Rates Amendment Act 2014).  The Municipality is advised to align its property categories to those that must be determined in terms of section 8 and amend its Rates Policy accordingly. State Owned Properties other than those to whom the Act`s definition of ‘Public Service Purpose ‘applies must be categorised and rated according to their use. All Municipalities must be compliant with section 8 of the Act by not later than 1 July 2021.</a:t>
            </a:r>
          </a:p>
          <a:p>
            <a:pPr marL="361950" indent="-361950" algn="just"/>
            <a:endParaRPr lang="en-ZA" sz="1800"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None/>
            </a:pPr>
            <a:r>
              <a:rPr lang="en-US" sz="1800" b="1" dirty="0">
                <a:latin typeface="Times New Roman" panose="02020603050405020304" pitchFamily="18" charset="0"/>
                <a:cs typeface="Times New Roman" panose="02020603050405020304" pitchFamily="18" charset="0"/>
              </a:rPr>
              <a:t>Implementation of New General Valuation Roll</a:t>
            </a:r>
          </a:p>
          <a:p>
            <a:pPr marL="0" indent="0" algn="just" eaLnBrk="1" hangingPunct="1">
              <a:lnSpc>
                <a:spcPct val="100000"/>
              </a:lnSpc>
              <a:spcBef>
                <a:spcPts val="0"/>
              </a:spcBef>
              <a:buNone/>
            </a:pPr>
            <a:endParaRPr lang="en-US" sz="1800" dirty="0">
              <a:latin typeface="Times New Roman" panose="02020603050405020304" pitchFamily="18" charset="0"/>
              <a:cs typeface="Times New Roman" panose="02020603050405020304" pitchFamily="18" charset="0"/>
            </a:endParaRPr>
          </a:p>
          <a:p>
            <a:pPr marL="361950" indent="-361950" algn="just">
              <a:lnSpc>
                <a:spcPct val="100000"/>
              </a:lnSpc>
              <a:spcBef>
                <a:spcPts val="0"/>
              </a:spcBef>
            </a:pPr>
            <a:r>
              <a:rPr lang="en-US" sz="1800" dirty="0" err="1">
                <a:latin typeface="Times New Roman" panose="02020603050405020304" pitchFamily="18" charset="0"/>
                <a:cs typeface="Times New Roman" panose="02020603050405020304" pitchFamily="18" charset="0"/>
              </a:rPr>
              <a:t>Matjhabeng</a:t>
            </a:r>
            <a:r>
              <a:rPr lang="en-US" sz="1800" dirty="0">
                <a:latin typeface="Times New Roman" panose="02020603050405020304" pitchFamily="18" charset="0"/>
                <a:cs typeface="Times New Roman" panose="02020603050405020304" pitchFamily="18" charset="0"/>
              </a:rPr>
              <a:t> and </a:t>
            </a:r>
            <a:r>
              <a:rPr lang="en-US" sz="1800" dirty="0" err="1">
                <a:latin typeface="Times New Roman" panose="02020603050405020304" pitchFamily="18" charset="0"/>
                <a:cs typeface="Times New Roman" panose="02020603050405020304" pitchFamily="18" charset="0"/>
              </a:rPr>
              <a:t>Tokologo</a:t>
            </a:r>
            <a:r>
              <a:rPr lang="en-US" sz="1800" dirty="0">
                <a:latin typeface="Times New Roman" panose="02020603050405020304" pitchFamily="18" charset="0"/>
                <a:cs typeface="Times New Roman" panose="02020603050405020304" pitchFamily="18" charset="0"/>
              </a:rPr>
              <a:t> Local Municipalities are implementing a New General Valuation Roll on 01 July 2021.</a:t>
            </a:r>
          </a:p>
          <a:p>
            <a:pPr marL="361950" indent="-361950" algn="just">
              <a:lnSpc>
                <a:spcPct val="100000"/>
              </a:lnSpc>
              <a:spcBef>
                <a:spcPts val="0"/>
              </a:spcBef>
            </a:pPr>
            <a:r>
              <a:rPr lang="en-US" sz="1800" dirty="0" err="1">
                <a:latin typeface="Times New Roman" panose="02020603050405020304" pitchFamily="18" charset="0"/>
                <a:cs typeface="Times New Roman" panose="02020603050405020304" pitchFamily="18" charset="0"/>
              </a:rPr>
              <a:t>Masilonyana</a:t>
            </a:r>
            <a:r>
              <a:rPr lang="en-US" sz="1800" dirty="0">
                <a:latin typeface="Times New Roman" panose="02020603050405020304" pitchFamily="18" charset="0"/>
                <a:cs typeface="Times New Roman" panose="02020603050405020304" pitchFamily="18" charset="0"/>
              </a:rPr>
              <a:t> and </a:t>
            </a:r>
            <a:r>
              <a:rPr lang="en-US" sz="1800" dirty="0" err="1">
                <a:latin typeface="Times New Roman" panose="02020603050405020304" pitchFamily="18" charset="0"/>
                <a:cs typeface="Times New Roman" panose="02020603050405020304" pitchFamily="18" charset="0"/>
              </a:rPr>
              <a:t>Matjhabeng</a:t>
            </a:r>
            <a:r>
              <a:rPr lang="en-US" sz="1800" dirty="0">
                <a:latin typeface="Times New Roman" panose="02020603050405020304" pitchFamily="18" charset="0"/>
                <a:cs typeface="Times New Roman" panose="02020603050405020304" pitchFamily="18" charset="0"/>
              </a:rPr>
              <a:t> Local Municipalities will implement a New General Valuation Roll on 01 July 2022.</a:t>
            </a:r>
          </a:p>
          <a:p>
            <a:pPr algn="just" eaLnBrk="1" hangingPunct="1">
              <a:lnSpc>
                <a:spcPct val="100000"/>
              </a:lnSpc>
              <a:spcBef>
                <a:spcPts val="0"/>
              </a:spcBef>
            </a:pPr>
            <a:endParaRPr lang="en-US" sz="18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713381" y="5849144"/>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35</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14268"/>
            <a:ext cx="9144000"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591" y="5549901"/>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4115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861237"/>
          </a:xfrm>
          <a:solidFill>
            <a:schemeClr val="bg1">
              <a:lumMod val="85000"/>
            </a:schemeClr>
          </a:solidFill>
        </p:spPr>
        <p:txBody>
          <a:bodyPr>
            <a:noAutofit/>
          </a:bodyPr>
          <a:lstStyle/>
          <a:p>
            <a:pPr algn="ctr">
              <a:defRPr/>
            </a:pPr>
            <a:r>
              <a:rPr lang="en-US" sz="2800" b="1" cap="all" dirty="0">
                <a:latin typeface="Times New Roman" pitchFamily="18" charset="0"/>
                <a:cs typeface="Times New Roman" pitchFamily="18" charset="0"/>
              </a:rPr>
              <a:t>MIG allocations and expenditure: 2020/2021 (July 2020 – January 2021)</a:t>
            </a:r>
          </a:p>
        </p:txBody>
      </p:sp>
      <p:sp>
        <p:nvSpPr>
          <p:cNvPr id="29698" name="Rectangle 2"/>
          <p:cNvSpPr>
            <a:spLocks noGrp="1" noChangeArrowheads="1"/>
          </p:cNvSpPr>
          <p:nvPr>
            <p:ph idx="1"/>
          </p:nvPr>
        </p:nvSpPr>
        <p:spPr>
          <a:xfrm>
            <a:off x="31897" y="681057"/>
            <a:ext cx="8878187" cy="5403831"/>
          </a:xfrm>
        </p:spPr>
        <p:txBody>
          <a:bodyPr>
            <a:noAutofit/>
          </a:bodyPr>
          <a:lstStyle/>
          <a:p>
            <a:pPr marL="0" indent="0" algn="just">
              <a:lnSpc>
                <a:spcPct val="100000"/>
              </a:lnSpc>
              <a:spcBef>
                <a:spcPts val="0"/>
              </a:spcBef>
              <a:buNone/>
            </a:pPr>
            <a:endParaRPr lang="en-ZA" sz="185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ZA" sz="1850" b="1"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717813" y="58624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smtClean="0">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36</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 y="6227580"/>
            <a:ext cx="9144000" cy="67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361" y="5570206"/>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439235"/>
            <a:ext cx="7758399" cy="422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2854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808074"/>
          </a:xfrm>
          <a:solidFill>
            <a:schemeClr val="bg1">
              <a:lumMod val="85000"/>
            </a:schemeClr>
          </a:solidFill>
        </p:spPr>
        <p:txBody>
          <a:bodyPr>
            <a:noAutofit/>
          </a:bodyPr>
          <a:lstStyle/>
          <a:p>
            <a:pPr algn="ctr">
              <a:defRPr/>
            </a:pPr>
            <a:r>
              <a:rPr lang="en-US" sz="2800" b="1" cap="all" dirty="0">
                <a:latin typeface="Times New Roman" pitchFamily="18" charset="0"/>
                <a:cs typeface="Times New Roman" pitchFamily="18" charset="0"/>
              </a:rPr>
              <a:t>MIG unspent and roll over funds: 2019/2020 financial year</a:t>
            </a:r>
          </a:p>
        </p:txBody>
      </p:sp>
      <p:sp>
        <p:nvSpPr>
          <p:cNvPr id="29698" name="Rectangle 2"/>
          <p:cNvSpPr>
            <a:spLocks noGrp="1" noChangeArrowheads="1"/>
          </p:cNvSpPr>
          <p:nvPr>
            <p:ph idx="1"/>
          </p:nvPr>
        </p:nvSpPr>
        <p:spPr>
          <a:xfrm>
            <a:off x="31897" y="808074"/>
            <a:ext cx="8878187" cy="5276814"/>
          </a:xfrm>
        </p:spPr>
        <p:txBody>
          <a:bodyPr>
            <a:noAutofit/>
          </a:bodyPr>
          <a:lstStyle/>
          <a:p>
            <a:pPr marL="0" indent="0" algn="just">
              <a:buNone/>
            </a:pPr>
            <a:endParaRPr lang="en-ZA" sz="1800" b="1"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en-ZA" sz="18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en-ZA" sz="18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7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7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7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7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7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pPr>
            <a:endParaRPr lang="en-US" sz="167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852684" y="5921240"/>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37</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86364"/>
            <a:ext cx="9144000" cy="6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162" y="5502685"/>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16" y="1412776"/>
            <a:ext cx="828870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214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a:latin typeface="Times New Roman" pitchFamily="18" charset="0"/>
                <a:cs typeface="Times New Roman" pitchFamily="18" charset="0"/>
              </a:rPr>
              <a:t>UNSPENT MIG FUNDS: 2019/2020</a:t>
            </a:r>
          </a:p>
        </p:txBody>
      </p:sp>
      <p:sp>
        <p:nvSpPr>
          <p:cNvPr id="29698" name="Rectangle 2"/>
          <p:cNvSpPr>
            <a:spLocks noGrp="1" noChangeArrowheads="1"/>
          </p:cNvSpPr>
          <p:nvPr>
            <p:ph idx="1"/>
          </p:nvPr>
        </p:nvSpPr>
        <p:spPr>
          <a:xfrm>
            <a:off x="0" y="681057"/>
            <a:ext cx="9144000" cy="5403831"/>
          </a:xfrm>
        </p:spPr>
        <p:txBody>
          <a:bodyPr>
            <a:noAutofit/>
          </a:bodyPr>
          <a:lstStyle/>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629400" y="5868154"/>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38</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848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818" y="5522954"/>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38223" y="786810"/>
            <a:ext cx="8729330" cy="5594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National Treasury finalized the Roll Over process for unspent 2019/2020 MIG funds and final approvals were given to the following Municipalities: </a:t>
            </a:r>
          </a:p>
          <a:p>
            <a:pPr marL="533400" indent="-533400" algn="just">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Matjhabeng</a:t>
            </a:r>
            <a:r>
              <a:rPr lang="en-US" sz="2000" dirty="0">
                <a:latin typeface="Times New Roman" panose="02020603050405020304" pitchFamily="18" charset="0"/>
                <a:cs typeface="Times New Roman" panose="02020603050405020304" pitchFamily="18" charset="0"/>
              </a:rPr>
              <a:t> (R44.3m) </a:t>
            </a:r>
          </a:p>
          <a:p>
            <a:pPr marL="533400" indent="-533400" algn="just">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	Lejweleputswa (R7.3m).  The approved roll over amount for Lejweleputswa will be spend on projects in the </a:t>
            </a:r>
            <a:r>
              <a:rPr lang="en-US" sz="2000" dirty="0" err="1">
                <a:latin typeface="Times New Roman" panose="02020603050405020304" pitchFamily="18" charset="0"/>
                <a:cs typeface="Times New Roman" panose="02020603050405020304" pitchFamily="18" charset="0"/>
              </a:rPr>
              <a:t>Masilonyana</a:t>
            </a:r>
            <a:r>
              <a:rPr lang="en-US" sz="2000" dirty="0">
                <a:latin typeface="Times New Roman" panose="02020603050405020304" pitchFamily="18" charset="0"/>
                <a:cs typeface="Times New Roman" panose="02020603050405020304" pitchFamily="18" charset="0"/>
              </a:rPr>
              <a:t> Local Municipality</a:t>
            </a:r>
          </a:p>
          <a:p>
            <a:pPr marL="533400" indent="-533400" algn="just">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Tswelopele</a:t>
            </a:r>
            <a:r>
              <a:rPr lang="en-US" sz="2000" dirty="0">
                <a:latin typeface="Times New Roman" panose="02020603050405020304" pitchFamily="18" charset="0"/>
                <a:cs typeface="Times New Roman" panose="02020603050405020304" pitchFamily="18" charset="0"/>
              </a:rPr>
              <a:t> (R5m):  Roll over applications previously declined were reversed and approval granted</a:t>
            </a:r>
          </a:p>
          <a:p>
            <a:pPr marL="533400" indent="-533400" algn="just">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National </a:t>
            </a:r>
            <a:r>
              <a:rPr lang="en-GB" sz="2000" dirty="0" err="1">
                <a:latin typeface="Times New Roman" panose="02020603050405020304" pitchFamily="18" charset="0"/>
                <a:cs typeface="Times New Roman" panose="02020603050405020304" pitchFamily="18" charset="0"/>
              </a:rPr>
              <a:t>DCoG</a:t>
            </a:r>
            <a:r>
              <a:rPr lang="en-GB" sz="2000" dirty="0">
                <a:latin typeface="Times New Roman" panose="02020603050405020304" pitchFamily="18" charset="0"/>
                <a:cs typeface="Times New Roman" panose="02020603050405020304" pitchFamily="18" charset="0"/>
              </a:rPr>
              <a:t> after sessions with the Province and Municipalities, identified </a:t>
            </a:r>
            <a:r>
              <a:rPr lang="en-GB" sz="2000" dirty="0" err="1">
                <a:latin typeface="Times New Roman" panose="02020603050405020304" pitchFamily="18" charset="0"/>
                <a:cs typeface="Times New Roman" panose="02020603050405020304" pitchFamily="18" charset="0"/>
              </a:rPr>
              <a:t>Tokologo</a:t>
            </a:r>
            <a:r>
              <a:rPr lang="en-GB" sz="2000" dirty="0">
                <a:latin typeface="Times New Roman" panose="02020603050405020304" pitchFamily="18" charset="0"/>
                <a:cs typeface="Times New Roman" panose="02020603050405020304" pitchFamily="18" charset="0"/>
              </a:rPr>
              <a:t> and </a:t>
            </a:r>
            <a:r>
              <a:rPr lang="en-GB" sz="2000" dirty="0" err="1">
                <a:latin typeface="Times New Roman" panose="02020603050405020304" pitchFamily="18" charset="0"/>
                <a:cs typeface="Times New Roman" panose="02020603050405020304" pitchFamily="18" charset="0"/>
              </a:rPr>
              <a:t>Matjhabeng</a:t>
            </a:r>
            <a:r>
              <a:rPr lang="en-GB" sz="2000" dirty="0">
                <a:latin typeface="Times New Roman" panose="02020603050405020304" pitchFamily="18" charset="0"/>
                <a:cs typeface="Times New Roman" panose="02020603050405020304" pitchFamily="18" charset="0"/>
              </a:rPr>
              <a:t> Municipalities for a possible stopping of MIG funds. The decision was based on persistent under expenditure and the fact that Municipalities are not contractually committed on all projects.  The final outcome of the process will be known during March 2021</a:t>
            </a:r>
            <a:endParaRPr lang="en-US" sz="2000" dirty="0">
              <a:latin typeface="Times New Roman" panose="02020603050405020304" pitchFamily="18" charset="0"/>
              <a:cs typeface="Times New Roman" panose="02020603050405020304" pitchFamily="18" charset="0"/>
            </a:endParaRPr>
          </a:p>
          <a:p>
            <a:pPr marL="533400" indent="-533400" algn="just">
              <a:buFont typeface="Arial" panose="020B0604020202020204" pitchFamily="34" charset="0"/>
              <a:buNone/>
            </a:pPr>
            <a:endParaRPr lang="en-Z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2208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4279"/>
          </a:xfrm>
          <a:solidFill>
            <a:schemeClr val="bg1">
              <a:lumMod val="85000"/>
            </a:schemeClr>
          </a:solidFill>
        </p:spPr>
        <p:txBody>
          <a:bodyPr>
            <a:normAutofit/>
          </a:bodyPr>
          <a:lstStyle/>
          <a:p>
            <a:pPr algn="ctr"/>
            <a:r>
              <a:rPr lang="en-US" sz="2800" b="1" dirty="0">
                <a:latin typeface="Times New Roman" panose="02020603050405020304" pitchFamily="18" charset="0"/>
                <a:cs typeface="Times New Roman" panose="02020603050405020304" pitchFamily="18" charset="0"/>
              </a:rPr>
              <a:t>MIG MONTHLY TRANSFERS: 2020/2021</a:t>
            </a:r>
          </a:p>
        </p:txBody>
      </p:sp>
      <p:pic>
        <p:nvPicPr>
          <p:cNvPr id="19457" name="Picture 1" descr="logocogta"/>
          <p:cNvPicPr>
            <a:picLocks noChangeAspect="1" noChangeArrowheads="1"/>
          </p:cNvPicPr>
          <p:nvPr/>
        </p:nvPicPr>
        <p:blipFill>
          <a:blip r:embed="rId3" cstate="print"/>
          <a:srcRect l="11720" t="13637" r="10335" b="21428"/>
          <a:stretch>
            <a:fillRect/>
          </a:stretch>
        </p:blipFill>
        <p:spPr bwMode="auto">
          <a:xfrm>
            <a:off x="6372200" y="5905419"/>
            <a:ext cx="2533650" cy="952500"/>
          </a:xfrm>
          <a:prstGeom prst="rect">
            <a:avLst/>
          </a:prstGeom>
          <a:noFill/>
        </p:spPr>
      </p:pic>
      <p:pic>
        <p:nvPicPr>
          <p:cNvPr id="7" name="Picture 6" descr="gold holding shape 1"/>
          <p:cNvPicPr>
            <a:picLocks noChangeAspect="1" noChangeArrowheads="1"/>
          </p:cNvPicPr>
          <p:nvPr/>
        </p:nvPicPr>
        <p:blipFill>
          <a:blip r:embed="rId4"/>
          <a:srcRect/>
          <a:stretch>
            <a:fillRect/>
          </a:stretch>
        </p:blipFill>
        <p:spPr bwMode="auto">
          <a:xfrm>
            <a:off x="0" y="6085532"/>
            <a:ext cx="9144000" cy="812800"/>
          </a:xfrm>
          <a:prstGeom prst="rect">
            <a:avLst/>
          </a:prstGeom>
          <a:noFill/>
          <a:ln w="9525">
            <a:noFill/>
            <a:miter lim="800000"/>
            <a:headEnd/>
            <a:tailEnd/>
          </a:ln>
        </p:spPr>
      </p:pic>
      <p:pic>
        <p:nvPicPr>
          <p:cNvPr id="8" name="Picture 1" descr="logocogta"/>
          <p:cNvPicPr>
            <a:picLocks noChangeAspect="1" noChangeArrowheads="1"/>
          </p:cNvPicPr>
          <p:nvPr/>
        </p:nvPicPr>
        <p:blipFill>
          <a:blip r:embed="rId3" cstate="print"/>
          <a:srcRect l="11720" t="13637" r="10335" b="21428"/>
          <a:stretch>
            <a:fillRect/>
          </a:stretch>
        </p:blipFill>
        <p:spPr bwMode="auto">
          <a:xfrm>
            <a:off x="5717437" y="5331355"/>
            <a:ext cx="2533428" cy="952724"/>
          </a:xfrm>
          <a:prstGeom prst="rect">
            <a:avLst/>
          </a:prstGeom>
          <a:noFill/>
        </p:spPr>
      </p:pic>
      <p:sp>
        <p:nvSpPr>
          <p:cNvPr id="3" name="Content Placeholder 2"/>
          <p:cNvSpPr>
            <a:spLocks noGrp="1"/>
          </p:cNvSpPr>
          <p:nvPr>
            <p:ph idx="1"/>
          </p:nvPr>
        </p:nvSpPr>
        <p:spPr>
          <a:xfrm>
            <a:off x="253497" y="888824"/>
            <a:ext cx="8773545" cy="5237340"/>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The following 3 Municipalities within the Lejweleputswa District will be on a Cost Reimbursement method whereby monthly transfers will be done based on claims received by the Municipality for this financial year:</a:t>
            </a:r>
          </a:p>
          <a:p>
            <a:pPr marL="361950" indent="-36195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Masilonyana</a:t>
            </a:r>
            <a:endParaRPr lang="en-US" dirty="0">
              <a:latin typeface="Times New Roman" panose="02020603050405020304" pitchFamily="18" charset="0"/>
              <a:cs typeface="Times New Roman" panose="02020603050405020304" pitchFamily="18" charset="0"/>
            </a:endParaRPr>
          </a:p>
          <a:p>
            <a:pPr marL="361950" indent="-36195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Matjhabeng</a:t>
            </a:r>
            <a:endParaRPr lang="en-US" dirty="0">
              <a:latin typeface="Times New Roman" panose="02020603050405020304" pitchFamily="18" charset="0"/>
              <a:cs typeface="Times New Roman" panose="02020603050405020304" pitchFamily="18" charset="0"/>
            </a:endParaRPr>
          </a:p>
          <a:p>
            <a:pPr marL="361950" indent="-36195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Tokologo</a:t>
            </a:r>
            <a:endParaRPr lang="en-US" dirty="0">
              <a:latin typeface="Times New Roman" panose="02020603050405020304" pitchFamily="18" charset="0"/>
              <a:cs typeface="Times New Roman" panose="02020603050405020304" pitchFamily="18" charset="0"/>
            </a:endParaRPr>
          </a:p>
          <a:p>
            <a:pPr marL="0" indent="0">
              <a:buNone/>
            </a:pPr>
            <a:endParaRPr lang="en-ZA"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713132" y="5682443"/>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39</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54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3200" b="1" cap="all" dirty="0">
                <a:latin typeface="Times New Roman" pitchFamily="18" charset="0"/>
                <a:cs typeface="Times New Roman" pitchFamily="18" charset="0"/>
              </a:rPr>
              <a:t>2018/19 AUDIT OUTCOMES</a:t>
            </a:r>
          </a:p>
        </p:txBody>
      </p:sp>
      <p:sp>
        <p:nvSpPr>
          <p:cNvPr id="29698" name="Rectangle 2"/>
          <p:cNvSpPr>
            <a:spLocks noGrp="1" noChangeArrowheads="1"/>
          </p:cNvSpPr>
          <p:nvPr>
            <p:ph idx="1"/>
          </p:nvPr>
        </p:nvSpPr>
        <p:spPr>
          <a:xfrm>
            <a:off x="0" y="681057"/>
            <a:ext cx="9144000" cy="5403831"/>
          </a:xfrm>
        </p:spPr>
        <p:txBody>
          <a:bodyPr>
            <a:noAutofit/>
          </a:bodyPr>
          <a:lstStyle/>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899014" y="6029859"/>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4</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4983"/>
            <a:ext cx="9144000" cy="46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5643563"/>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292100" y="1917200"/>
            <a:ext cx="8559800" cy="3087445"/>
          </a:xfrm>
          <a:prstGeom prst="rect">
            <a:avLst/>
          </a:prstGeom>
        </p:spPr>
      </p:pic>
    </p:spTree>
    <p:extLst>
      <p:ext uri="{BB962C8B-B14F-4D97-AF65-F5344CB8AC3E}">
        <p14:creationId xmlns:p14="http://schemas.microsoft.com/office/powerpoint/2010/main" val="17539662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6298"/>
          </a:xfrm>
          <a:solidFill>
            <a:schemeClr val="bg1">
              <a:lumMod val="85000"/>
            </a:schemeClr>
          </a:solidFill>
        </p:spPr>
        <p:txBody>
          <a:bodyPr>
            <a:normAutofit/>
          </a:bodyPr>
          <a:lstStyle/>
          <a:p>
            <a:pPr algn="ctr"/>
            <a:r>
              <a:rPr lang="en-US" sz="2800" b="1" dirty="0">
                <a:latin typeface="Times New Roman" panose="02020603050405020304" pitchFamily="18" charset="0"/>
                <a:cs typeface="Times New Roman" panose="02020603050405020304" pitchFamily="18" charset="0"/>
              </a:rPr>
              <a:t>LEJWELEPUTSWA MIG PROJECTS: 2004 TO 2020</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(JAN 2021)</a:t>
            </a:r>
          </a:p>
        </p:txBody>
      </p:sp>
      <p:pic>
        <p:nvPicPr>
          <p:cNvPr id="7" name="Picture 6" descr="gold holding shape 1"/>
          <p:cNvPicPr>
            <a:picLocks noChangeAspect="1" noChangeArrowheads="1"/>
          </p:cNvPicPr>
          <p:nvPr/>
        </p:nvPicPr>
        <p:blipFill>
          <a:blip r:embed="rId2"/>
          <a:srcRect/>
          <a:stretch>
            <a:fillRect/>
          </a:stretch>
        </p:blipFill>
        <p:spPr bwMode="auto">
          <a:xfrm>
            <a:off x="0" y="6037405"/>
            <a:ext cx="9144000" cy="812800"/>
          </a:xfrm>
          <a:prstGeom prst="rect">
            <a:avLst/>
          </a:prstGeom>
          <a:noFill/>
          <a:ln w="9525">
            <a:noFill/>
            <a:miter lim="800000"/>
            <a:headEnd/>
            <a:tailEnd/>
          </a:ln>
        </p:spPr>
      </p:pic>
      <p:pic>
        <p:nvPicPr>
          <p:cNvPr id="8" name="Picture 1" descr="logocogta"/>
          <p:cNvPicPr>
            <a:picLocks noChangeAspect="1" noChangeArrowheads="1"/>
          </p:cNvPicPr>
          <p:nvPr/>
        </p:nvPicPr>
        <p:blipFill>
          <a:blip r:embed="rId3" cstate="print"/>
          <a:srcRect l="11720" t="13637" r="10335" b="21428"/>
          <a:stretch>
            <a:fillRect/>
          </a:stretch>
        </p:blipFill>
        <p:spPr bwMode="auto">
          <a:xfrm>
            <a:off x="5621744" y="5267184"/>
            <a:ext cx="2533428" cy="952724"/>
          </a:xfrm>
          <a:prstGeom prst="rect">
            <a:avLst/>
          </a:prstGeom>
          <a:noFill/>
        </p:spPr>
      </p:pic>
      <p:sp>
        <p:nvSpPr>
          <p:cNvPr id="3" name="Content Placeholder 2"/>
          <p:cNvSpPr>
            <a:spLocks noGrp="1"/>
          </p:cNvSpPr>
          <p:nvPr>
            <p:ph idx="1"/>
          </p:nvPr>
        </p:nvSpPr>
        <p:spPr>
          <a:xfrm>
            <a:off x="457200" y="1412776"/>
            <a:ext cx="8147248" cy="4713387"/>
          </a:xfrm>
        </p:spPr>
        <p:txBody>
          <a:bodyPr>
            <a:normAutofit/>
          </a:bodyPr>
          <a:lstStyle/>
          <a:p>
            <a:pPr marL="0" indent="0">
              <a:buNone/>
            </a:pPr>
            <a:endParaRPr lang="en-ZA" dirty="0">
              <a:latin typeface="Times New Roman" panose="02020603050405020304" pitchFamily="18" charset="0"/>
              <a:cs typeface="Times New Roman" panose="02020603050405020304" pitchFamily="18" charset="0"/>
            </a:endParaRPr>
          </a:p>
          <a:p>
            <a:pPr marL="0" indent="0">
              <a:buNone/>
            </a:pPr>
            <a:r>
              <a:rPr lang="en-ZA" dirty="0">
                <a:latin typeface="Times New Roman" panose="02020603050405020304" pitchFamily="18" charset="0"/>
                <a:cs typeface="Times New Roman" panose="02020603050405020304" pitchFamily="18" charset="0"/>
              </a:rPr>
              <a:t>List of completed projects (2004-2020)</a:t>
            </a:r>
          </a:p>
          <a:p>
            <a:pPr marL="0" indent="0">
              <a:buNone/>
            </a:pPr>
            <a:r>
              <a:rPr lang="en-ZA" dirty="0">
                <a:latin typeface="Times New Roman" panose="02020603050405020304" pitchFamily="18" charset="0"/>
                <a:cs typeface="Times New Roman" panose="02020603050405020304" pitchFamily="18" charset="0"/>
                <a:hlinkClick r:id="rId4" action="ppaction://hlinkfile"/>
              </a:rPr>
              <a:t>Lejweleputswa Completed Projects.xlsx</a:t>
            </a:r>
            <a:endParaRPr lang="en-ZA" dirty="0">
              <a:latin typeface="Times New Roman" panose="02020603050405020304" pitchFamily="18" charset="0"/>
              <a:cs typeface="Times New Roman" panose="02020603050405020304" pitchFamily="18" charset="0"/>
            </a:endParaRPr>
          </a:p>
          <a:p>
            <a:pPr marL="0" indent="0">
              <a:buNone/>
            </a:pPr>
            <a:r>
              <a:rPr lang="en-ZA" dirty="0">
                <a:latin typeface="Times New Roman" panose="02020603050405020304" pitchFamily="18" charset="0"/>
                <a:cs typeface="Times New Roman" panose="02020603050405020304" pitchFamily="18" charset="0"/>
              </a:rPr>
              <a:t>List of current projects (2020/2021)</a:t>
            </a:r>
          </a:p>
          <a:p>
            <a:pPr marL="0" indent="0">
              <a:buNone/>
            </a:pPr>
            <a:r>
              <a:rPr lang="en-ZA" dirty="0">
                <a:latin typeface="Times New Roman" panose="02020603050405020304" pitchFamily="18" charset="0"/>
                <a:cs typeface="Times New Roman" panose="02020603050405020304" pitchFamily="18" charset="0"/>
                <a:hlinkClick r:id="rId5" action="ppaction://hlinkfile"/>
              </a:rPr>
              <a:t>Lejweleputswa MIG Projects Jan 2021.xlsx</a:t>
            </a:r>
            <a:endParaRPr lang="en-ZA"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638703" y="5672932"/>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40</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010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a:solidFill>
            <a:schemeClr val="bg1">
              <a:lumMod val="85000"/>
            </a:schemeClr>
          </a:solidFill>
        </p:spPr>
        <p:txBody>
          <a:bodyPr>
            <a:normAutofit/>
          </a:bodyPr>
          <a:lstStyle/>
          <a:p>
            <a:pPr algn="ctr"/>
            <a:r>
              <a:rPr lang="en-US" sz="2800" b="1" dirty="0">
                <a:latin typeface="Times New Roman" panose="02020603050405020304" pitchFamily="18" charset="0"/>
                <a:cs typeface="Times New Roman" panose="02020603050405020304" pitchFamily="18" charset="0"/>
              </a:rPr>
              <a:t>MIG EXPENDITURE SUMMARY: 2020/2021  </a:t>
            </a:r>
          </a:p>
        </p:txBody>
      </p:sp>
      <p:pic>
        <p:nvPicPr>
          <p:cNvPr id="19457" name="Picture 1" descr="logocogta"/>
          <p:cNvPicPr>
            <a:picLocks noChangeAspect="1" noChangeArrowheads="1"/>
          </p:cNvPicPr>
          <p:nvPr/>
        </p:nvPicPr>
        <p:blipFill>
          <a:blip r:embed="rId2" cstate="print"/>
          <a:srcRect l="11720" t="13637" r="10335" b="21428"/>
          <a:stretch>
            <a:fillRect/>
          </a:stretch>
        </p:blipFill>
        <p:spPr bwMode="auto">
          <a:xfrm>
            <a:off x="6372200" y="5925356"/>
            <a:ext cx="2533650" cy="952500"/>
          </a:xfrm>
          <a:prstGeom prst="rect">
            <a:avLst/>
          </a:prstGeom>
          <a:noFill/>
        </p:spPr>
      </p:pic>
      <p:pic>
        <p:nvPicPr>
          <p:cNvPr id="7" name="Picture 6" descr="gold holding shape 1"/>
          <p:cNvPicPr>
            <a:picLocks noChangeAspect="1" noChangeArrowheads="1"/>
          </p:cNvPicPr>
          <p:nvPr/>
        </p:nvPicPr>
        <p:blipFill>
          <a:blip r:embed="rId3"/>
          <a:srcRect/>
          <a:stretch>
            <a:fillRect/>
          </a:stretch>
        </p:blipFill>
        <p:spPr bwMode="auto">
          <a:xfrm>
            <a:off x="0" y="6049963"/>
            <a:ext cx="9144000" cy="812800"/>
          </a:xfrm>
          <a:prstGeom prst="rect">
            <a:avLst/>
          </a:prstGeom>
          <a:noFill/>
          <a:ln w="9525">
            <a:noFill/>
            <a:miter lim="800000"/>
            <a:headEnd/>
            <a:tailEnd/>
          </a:ln>
        </p:spPr>
      </p:pic>
      <p:pic>
        <p:nvPicPr>
          <p:cNvPr id="8" name="Picture 1" descr="logocogta"/>
          <p:cNvPicPr>
            <a:picLocks noChangeAspect="1" noChangeArrowheads="1"/>
          </p:cNvPicPr>
          <p:nvPr/>
        </p:nvPicPr>
        <p:blipFill>
          <a:blip r:embed="rId2" cstate="print"/>
          <a:srcRect l="11720" t="13637" r="10335" b="21428"/>
          <a:stretch>
            <a:fillRect/>
          </a:stretch>
        </p:blipFill>
        <p:spPr bwMode="auto">
          <a:xfrm>
            <a:off x="4953222" y="5264440"/>
            <a:ext cx="2533428" cy="952724"/>
          </a:xfrm>
          <a:prstGeom prst="rect">
            <a:avLst/>
          </a:prstGeom>
          <a:noFill/>
        </p:spPr>
      </p:pic>
      <p:sp>
        <p:nvSpPr>
          <p:cNvPr id="3" name="Content Placeholder 2"/>
          <p:cNvSpPr>
            <a:spLocks noGrp="1"/>
          </p:cNvSpPr>
          <p:nvPr>
            <p:ph idx="1"/>
          </p:nvPr>
        </p:nvSpPr>
        <p:spPr>
          <a:xfrm>
            <a:off x="181069" y="764704"/>
            <a:ext cx="8814075" cy="4968551"/>
          </a:xfrm>
        </p:spPr>
        <p:txBody>
          <a:bodyPr>
            <a:normAutofit fontScale="55000" lnSpcReduction="20000"/>
          </a:bodyPr>
          <a:lstStyle/>
          <a:p>
            <a:pPr marL="0" indent="0" algn="just">
              <a:buNone/>
            </a:pPr>
            <a:endParaRPr lang="en-ZA" sz="3600" dirty="0">
              <a:latin typeface="Times New Roman" panose="02020603050405020304" pitchFamily="18" charset="0"/>
              <a:cs typeface="Times New Roman" panose="02020603050405020304" pitchFamily="18" charset="0"/>
            </a:endParaRPr>
          </a:p>
          <a:p>
            <a:pPr marL="0" indent="0" algn="just">
              <a:buNone/>
            </a:pPr>
            <a:r>
              <a:rPr lang="en-ZA" sz="3600" b="1" dirty="0">
                <a:latin typeface="Times New Roman" panose="02020603050405020304" pitchFamily="18" charset="0"/>
                <a:cs typeface="Times New Roman" panose="02020603050405020304" pitchFamily="18" charset="0"/>
              </a:rPr>
              <a:t>3 Municipalities reached the 50% Provincial Expenditure Target:</a:t>
            </a:r>
          </a:p>
          <a:p>
            <a:pPr marL="361950" indent="-361950" algn="just">
              <a:buNone/>
            </a:pPr>
            <a:r>
              <a:rPr lang="en-ZA" sz="3600" b="1" dirty="0">
                <a:latin typeface="Times New Roman" panose="02020603050405020304" pitchFamily="18" charset="0"/>
                <a:cs typeface="Times New Roman" panose="02020603050405020304" pitchFamily="18" charset="0"/>
              </a:rPr>
              <a:t>•	Masilonyana (75%)</a:t>
            </a:r>
          </a:p>
          <a:p>
            <a:pPr marL="361950" indent="-361950" algn="just">
              <a:buNone/>
            </a:pPr>
            <a:r>
              <a:rPr lang="en-ZA" sz="3600" b="1" dirty="0">
                <a:latin typeface="Times New Roman" panose="02020603050405020304" pitchFamily="18" charset="0"/>
                <a:cs typeface="Times New Roman" panose="02020603050405020304" pitchFamily="18" charset="0"/>
              </a:rPr>
              <a:t>•	Tswelopele (60%)</a:t>
            </a:r>
          </a:p>
          <a:p>
            <a:pPr marL="361950" indent="-361950" algn="just">
              <a:buNone/>
            </a:pPr>
            <a:r>
              <a:rPr lang="en-ZA" sz="3600" b="1" dirty="0">
                <a:latin typeface="Times New Roman" panose="02020603050405020304" pitchFamily="18" charset="0"/>
                <a:cs typeface="Times New Roman" panose="02020603050405020304" pitchFamily="18" charset="0"/>
              </a:rPr>
              <a:t>•	Nala (63%)</a:t>
            </a:r>
          </a:p>
          <a:p>
            <a:pPr marL="0" indent="0" algn="just">
              <a:buNone/>
            </a:pPr>
            <a:endParaRPr lang="en-ZA" sz="3600" dirty="0">
              <a:latin typeface="Times New Roman" panose="02020603050405020304" pitchFamily="18" charset="0"/>
              <a:cs typeface="Times New Roman" panose="02020603050405020304" pitchFamily="18" charset="0"/>
            </a:endParaRPr>
          </a:p>
          <a:p>
            <a:pPr marL="0" indent="0" algn="just">
              <a:buNone/>
            </a:pPr>
            <a:r>
              <a:rPr lang="en-ZA" sz="3600" b="1" dirty="0">
                <a:latin typeface="Times New Roman" panose="02020603050405020304" pitchFamily="18" charset="0"/>
                <a:cs typeface="Times New Roman" panose="02020603050405020304" pitchFamily="18" charset="0"/>
              </a:rPr>
              <a:t>Matjhabeng Municipality spends 36% of their MIG funds and is at high risk:</a:t>
            </a:r>
            <a:r>
              <a:rPr lang="en-ZA" sz="3600" dirty="0">
                <a:latin typeface="Times New Roman" panose="02020603050405020304" pitchFamily="18" charset="0"/>
                <a:cs typeface="Times New Roman" panose="02020603050405020304" pitchFamily="18" charset="0"/>
              </a:rPr>
              <a:t>  </a:t>
            </a:r>
          </a:p>
          <a:p>
            <a:pPr marL="361950" indent="-361950" algn="just">
              <a:buNone/>
            </a:pPr>
            <a:r>
              <a:rPr lang="en-ZA" sz="3600" dirty="0">
                <a:latin typeface="Times New Roman" panose="02020603050405020304" pitchFamily="18" charset="0"/>
                <a:cs typeface="Times New Roman" panose="02020603050405020304" pitchFamily="18" charset="0"/>
              </a:rPr>
              <a:t>-	The late implementation of projects resulted in the lower than projected expenditure. </a:t>
            </a:r>
          </a:p>
          <a:p>
            <a:pPr marL="361950" indent="-361950" algn="just">
              <a:buNone/>
            </a:pPr>
            <a:r>
              <a:rPr lang="en-ZA" sz="3600" dirty="0">
                <a:latin typeface="Times New Roman" panose="02020603050405020304" pitchFamily="18" charset="0"/>
                <a:cs typeface="Times New Roman" panose="02020603050405020304" pitchFamily="18" charset="0"/>
              </a:rPr>
              <a:t>-	The approved roll over of R44.3m and the expenditure to the amount of R18m reported on the roll over resulted in the lower than expected expenditure</a:t>
            </a:r>
          </a:p>
          <a:p>
            <a:pPr marL="361950" indent="-361950" algn="just">
              <a:buNone/>
            </a:pPr>
            <a:r>
              <a:rPr lang="en-ZA" sz="3600" dirty="0">
                <a:latin typeface="Times New Roman" panose="02020603050405020304" pitchFamily="18" charset="0"/>
                <a:cs typeface="Times New Roman" panose="02020603050405020304" pitchFamily="18" charset="0"/>
              </a:rPr>
              <a:t>-	The Provincial MIG Management Unit already had a session with the Tokologo Municipality aligning their MIG Implementation Plan with the proposed stopping of funds. </a:t>
            </a:r>
          </a:p>
          <a:p>
            <a:pPr marL="0" indent="0" algn="just">
              <a:buNone/>
            </a:pPr>
            <a:endParaRPr lang="en-ZA" sz="3600" dirty="0">
              <a:latin typeface="Times New Roman" panose="02020603050405020304" pitchFamily="18" charset="0"/>
              <a:cs typeface="Times New Roman" panose="02020603050405020304" pitchFamily="18" charset="0"/>
            </a:endParaRPr>
          </a:p>
          <a:p>
            <a:pPr marL="0" indent="0" algn="just">
              <a:buNone/>
            </a:pPr>
            <a:endParaRPr lang="en-ZA"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577025" y="5684838"/>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41</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629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a:solidFill>
            <a:schemeClr val="bg1">
              <a:lumMod val="85000"/>
            </a:schemeClr>
          </a:solidFill>
        </p:spPr>
        <p:txBody>
          <a:bodyPr>
            <a:normAutofit/>
          </a:bodyPr>
          <a:lstStyle/>
          <a:p>
            <a:pPr algn="ctr"/>
            <a:r>
              <a:rPr lang="en-US" sz="2800" b="1" dirty="0">
                <a:latin typeface="Times New Roman" panose="02020603050405020304" pitchFamily="18" charset="0"/>
                <a:cs typeface="Times New Roman" panose="02020603050405020304" pitchFamily="18" charset="0"/>
              </a:rPr>
              <a:t>MIG EXPENDITURE SUMMARY: 2020/2021 (CONT.)</a:t>
            </a:r>
          </a:p>
        </p:txBody>
      </p:sp>
      <p:pic>
        <p:nvPicPr>
          <p:cNvPr id="7" name="Picture 6" descr="gold holding shape 1"/>
          <p:cNvPicPr>
            <a:picLocks noChangeAspect="1" noChangeArrowheads="1"/>
          </p:cNvPicPr>
          <p:nvPr/>
        </p:nvPicPr>
        <p:blipFill>
          <a:blip r:embed="rId2"/>
          <a:srcRect/>
          <a:stretch>
            <a:fillRect/>
          </a:stretch>
        </p:blipFill>
        <p:spPr bwMode="auto">
          <a:xfrm>
            <a:off x="0" y="6268708"/>
            <a:ext cx="9144000" cy="592219"/>
          </a:xfrm>
          <a:prstGeom prst="rect">
            <a:avLst/>
          </a:prstGeom>
          <a:noFill/>
          <a:ln w="9525">
            <a:noFill/>
            <a:miter lim="800000"/>
            <a:headEnd/>
            <a:tailEnd/>
          </a:ln>
        </p:spPr>
      </p:pic>
      <p:pic>
        <p:nvPicPr>
          <p:cNvPr id="8" name="Picture 1" descr="logocogta"/>
          <p:cNvPicPr>
            <a:picLocks noChangeAspect="1" noChangeArrowheads="1"/>
          </p:cNvPicPr>
          <p:nvPr/>
        </p:nvPicPr>
        <p:blipFill>
          <a:blip r:embed="rId3" cstate="print"/>
          <a:srcRect l="11720" t="13637" r="10335" b="21428"/>
          <a:stretch>
            <a:fillRect/>
          </a:stretch>
        </p:blipFill>
        <p:spPr bwMode="auto">
          <a:xfrm>
            <a:off x="5099929" y="5501329"/>
            <a:ext cx="2533428" cy="952724"/>
          </a:xfrm>
          <a:prstGeom prst="rect">
            <a:avLst/>
          </a:prstGeom>
          <a:noFill/>
        </p:spPr>
      </p:pic>
      <p:sp>
        <p:nvSpPr>
          <p:cNvPr id="3" name="Content Placeholder 2"/>
          <p:cNvSpPr>
            <a:spLocks noGrp="1"/>
          </p:cNvSpPr>
          <p:nvPr>
            <p:ph idx="1"/>
          </p:nvPr>
        </p:nvSpPr>
        <p:spPr>
          <a:xfrm>
            <a:off x="138223" y="764704"/>
            <a:ext cx="8756069" cy="5400600"/>
          </a:xfrm>
        </p:spPr>
        <p:txBody>
          <a:bodyPr>
            <a:normAutofit fontScale="92500" lnSpcReduction="10000"/>
          </a:bodyPr>
          <a:lstStyle/>
          <a:p>
            <a:pPr marL="0" indent="0" algn="just">
              <a:buNone/>
            </a:pPr>
            <a:endParaRPr lang="en-ZA" sz="1600" dirty="0">
              <a:latin typeface="Times New Roman" panose="02020603050405020304" pitchFamily="18" charset="0"/>
              <a:cs typeface="Times New Roman" panose="02020603050405020304" pitchFamily="18" charset="0"/>
            </a:endParaRPr>
          </a:p>
          <a:p>
            <a:pPr marL="0" indent="0" algn="just">
              <a:buNone/>
            </a:pPr>
            <a:r>
              <a:rPr lang="en-ZA" sz="2000" b="1" dirty="0">
                <a:latin typeface="Times New Roman" panose="02020603050405020304" pitchFamily="18" charset="0"/>
                <a:cs typeface="Times New Roman" panose="02020603050405020304" pitchFamily="18" charset="0"/>
              </a:rPr>
              <a:t>Tokologo Municipality spend zero funds in the 2020/2021 MIG financial year and is at critical risk :</a:t>
            </a:r>
          </a:p>
          <a:p>
            <a:pPr algn="just"/>
            <a:r>
              <a:rPr lang="en-US" sz="2000" dirty="0">
                <a:latin typeface="Times New Roman" panose="02020603050405020304" pitchFamily="18" charset="0"/>
                <a:cs typeface="Times New Roman" panose="02020603050405020304" pitchFamily="18" charset="0"/>
              </a:rPr>
              <a:t>Cost Reimbursement:  MISA recommended payments to the value of R3.1m and the Municipality spent the recommended amount which reflects 19% expenditure.  The figure however could not be reported due to reporting challenges from the Municipality on the MIG Management Information System.  The Provincial MIG Management Unit is currently assisting the Municipality addressing the reporting challenges.</a:t>
            </a:r>
            <a:endParaRPr lang="en-ZA"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An Intervention meeting was held with the Municipality on 18 January 2021 with National DCoG and the Provincial MIG Management Unit present. The cooperation from the Municipality since the meeting improved and a monthly expenditure report was submitted for January 2021.  The Municipal Manager during the meeting requested assistance from the Provincial MIG Management Unit as well as MISA and also identified an entry point to the Municipal PMU.</a:t>
            </a:r>
            <a:endParaRPr lang="en-ZA"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Municipality was identified by National DCoG for the stopping of a portion of their MIG allocation.  The final outcome will be known during March 2021.</a:t>
            </a:r>
            <a:endParaRPr lang="en-ZA"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Provincial MIG Management Unit, together with MISA, will continue supporting the Municipality</a:t>
            </a:r>
            <a:endParaRPr lang="en-ZA"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438660" y="5867400"/>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42</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238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2788" cy="692696"/>
          </a:xfrm>
          <a:solidFill>
            <a:schemeClr val="bg1">
              <a:lumMod val="85000"/>
            </a:schemeClr>
          </a:solidFill>
        </p:spPr>
        <p:txBody>
          <a:bodyPr>
            <a:normAutofit/>
          </a:bodyPr>
          <a:lstStyle/>
          <a:p>
            <a:pPr algn="ctr"/>
            <a:r>
              <a:rPr lang="en-US" sz="3600" b="1" dirty="0">
                <a:latin typeface="Times New Roman" panose="02020603050405020304" pitchFamily="18" charset="0"/>
                <a:cs typeface="Times New Roman" panose="02020603050405020304" pitchFamily="18" charset="0"/>
              </a:rPr>
              <a:t>MIG - CHALLENGES</a:t>
            </a:r>
          </a:p>
        </p:txBody>
      </p:sp>
      <p:pic>
        <p:nvPicPr>
          <p:cNvPr id="19457" name="Picture 1" descr="logocogta"/>
          <p:cNvPicPr>
            <a:picLocks noChangeAspect="1" noChangeArrowheads="1"/>
          </p:cNvPicPr>
          <p:nvPr/>
        </p:nvPicPr>
        <p:blipFill>
          <a:blip r:embed="rId2" cstate="print"/>
          <a:srcRect l="11720" t="13637" r="10335" b="21428"/>
          <a:stretch>
            <a:fillRect/>
          </a:stretch>
        </p:blipFill>
        <p:spPr bwMode="auto">
          <a:xfrm>
            <a:off x="6372200" y="5905419"/>
            <a:ext cx="2533650" cy="952500"/>
          </a:xfrm>
          <a:prstGeom prst="rect">
            <a:avLst/>
          </a:prstGeom>
          <a:noFill/>
        </p:spPr>
      </p:pic>
      <p:pic>
        <p:nvPicPr>
          <p:cNvPr id="7" name="Picture 6" descr="gold holding shape 1"/>
          <p:cNvPicPr>
            <a:picLocks noChangeAspect="1" noChangeArrowheads="1"/>
          </p:cNvPicPr>
          <p:nvPr/>
        </p:nvPicPr>
        <p:blipFill>
          <a:blip r:embed="rId3"/>
          <a:srcRect/>
          <a:stretch>
            <a:fillRect/>
          </a:stretch>
        </p:blipFill>
        <p:spPr bwMode="auto">
          <a:xfrm>
            <a:off x="0" y="6049963"/>
            <a:ext cx="9144000" cy="812800"/>
          </a:xfrm>
          <a:prstGeom prst="rect">
            <a:avLst/>
          </a:prstGeom>
          <a:noFill/>
          <a:ln w="9525">
            <a:noFill/>
            <a:miter lim="800000"/>
            <a:headEnd/>
            <a:tailEnd/>
          </a:ln>
        </p:spPr>
      </p:pic>
      <p:pic>
        <p:nvPicPr>
          <p:cNvPr id="8" name="Picture 1" descr="logocogta"/>
          <p:cNvPicPr>
            <a:picLocks noChangeAspect="1" noChangeArrowheads="1"/>
          </p:cNvPicPr>
          <p:nvPr/>
        </p:nvPicPr>
        <p:blipFill>
          <a:blip r:embed="rId2" cstate="print"/>
          <a:srcRect l="11720" t="13637" r="10335" b="21428"/>
          <a:stretch>
            <a:fillRect/>
          </a:stretch>
        </p:blipFill>
        <p:spPr bwMode="auto">
          <a:xfrm>
            <a:off x="5653062" y="5356785"/>
            <a:ext cx="2533428" cy="952724"/>
          </a:xfrm>
          <a:prstGeom prst="rect">
            <a:avLst/>
          </a:prstGeom>
          <a:noFill/>
        </p:spPr>
      </p:pic>
      <p:sp>
        <p:nvSpPr>
          <p:cNvPr id="9" name="Content Placeholder 8"/>
          <p:cNvSpPr>
            <a:spLocks noGrp="1"/>
          </p:cNvSpPr>
          <p:nvPr>
            <p:ph idx="1"/>
          </p:nvPr>
        </p:nvSpPr>
        <p:spPr>
          <a:xfrm>
            <a:off x="95693" y="764704"/>
            <a:ext cx="8952614" cy="5361459"/>
          </a:xfrm>
        </p:spPr>
        <p:txBody>
          <a:bodyPr>
            <a:normAutofit/>
          </a:bodyPr>
          <a:lstStyle/>
          <a:p>
            <a:pPr marL="342900" lvl="1" indent="-342900">
              <a:spcBef>
                <a:spcPts val="800"/>
              </a:spcBef>
              <a:buFont typeface="Arial" panose="020B0604020202020204" pitchFamily="34" charset="0"/>
              <a:buChar char="•"/>
              <a:defRPr/>
            </a:pPr>
            <a:r>
              <a:rPr lang="en-ZA" sz="2000" dirty="0">
                <a:latin typeface="Times New Roman" panose="02020603050405020304" pitchFamily="18" charset="0"/>
                <a:ea typeface="Arial Unicode MS" pitchFamily="34" charset="-128"/>
                <a:cs typeface="Times New Roman" panose="02020603050405020304" pitchFamily="18" charset="0"/>
              </a:rPr>
              <a:t>Lack of capacity within sector departments to provide a sectoral monitoring and guidance role on relevant sector outputs</a:t>
            </a:r>
          </a:p>
          <a:p>
            <a:pPr marL="0" lvl="1" indent="0">
              <a:spcBef>
                <a:spcPts val="800"/>
              </a:spcBef>
              <a:buNone/>
              <a:defRPr/>
            </a:pPr>
            <a:endParaRPr lang="en-ZA" sz="2000" dirty="0">
              <a:latin typeface="Times New Roman" panose="02020603050405020304" pitchFamily="18" charset="0"/>
              <a:ea typeface="Arial Unicode MS" pitchFamily="34" charset="-128"/>
              <a:cs typeface="Times New Roman" panose="02020603050405020304" pitchFamily="18" charset="0"/>
            </a:endParaRPr>
          </a:p>
          <a:p>
            <a:pPr marL="342900" lvl="1" indent="-342900">
              <a:spcBef>
                <a:spcPts val="800"/>
              </a:spcBef>
              <a:buFont typeface="Arial" panose="020B0604020202020204" pitchFamily="34" charset="0"/>
              <a:buChar char="•"/>
              <a:defRPr/>
            </a:pPr>
            <a:r>
              <a:rPr lang="en-ZA" sz="2000" dirty="0">
                <a:latin typeface="Times New Roman" panose="02020603050405020304" pitchFamily="18" charset="0"/>
                <a:ea typeface="Arial Unicode MS" pitchFamily="34" charset="-128"/>
                <a:cs typeface="Times New Roman" panose="02020603050405020304" pitchFamily="18" charset="0"/>
              </a:rPr>
              <a:t>Lack of capacity within Sector Department to provide technical advice to Municipalities  during project phases</a:t>
            </a:r>
          </a:p>
          <a:p>
            <a:pPr marL="0" lvl="1" indent="0">
              <a:spcBef>
                <a:spcPts val="800"/>
              </a:spcBef>
              <a:buNone/>
              <a:defRPr/>
            </a:pPr>
            <a:endParaRPr lang="en-ZA" sz="2000" dirty="0">
              <a:latin typeface="Times New Roman" panose="02020603050405020304" pitchFamily="18" charset="0"/>
              <a:ea typeface="Arial Unicode MS" pitchFamily="34" charset="-128"/>
              <a:cs typeface="Times New Roman" panose="02020603050405020304" pitchFamily="18" charset="0"/>
            </a:endParaRPr>
          </a:p>
          <a:p>
            <a:pPr marL="342900" lvl="1" indent="-342900">
              <a:spcBef>
                <a:spcPts val="800"/>
              </a:spcBef>
              <a:buFont typeface="Arial" panose="020B0604020202020204" pitchFamily="34" charset="0"/>
              <a:buChar char="•"/>
              <a:defRPr/>
            </a:pPr>
            <a:r>
              <a:rPr lang="en-GB" sz="2000" dirty="0">
                <a:latin typeface="Times New Roman" panose="02020603050405020304" pitchFamily="18" charset="0"/>
                <a:ea typeface="Arial Unicode MS" pitchFamily="34" charset="-128"/>
                <a:cs typeface="Times New Roman" panose="02020603050405020304" pitchFamily="18" charset="0"/>
              </a:rPr>
              <a:t>Slow Procurement within Municipalities is hampering project implementation and expenditure</a:t>
            </a:r>
          </a:p>
          <a:p>
            <a:pPr marL="342900" lvl="1" indent="-342900">
              <a:spcBef>
                <a:spcPts val="800"/>
              </a:spcBef>
              <a:buFont typeface="Arial" panose="020B0604020202020204" pitchFamily="34" charset="0"/>
              <a:buChar char="•"/>
              <a:defRPr/>
            </a:pPr>
            <a:endParaRPr lang="en-ZA" sz="2000" dirty="0">
              <a:latin typeface="Times New Roman" panose="02020603050405020304" pitchFamily="18" charset="0"/>
              <a:ea typeface="Arial Unicode MS" pitchFamily="34" charset="-128"/>
              <a:cs typeface="Times New Roman" panose="02020603050405020304" pitchFamily="18" charset="0"/>
            </a:endParaRPr>
          </a:p>
          <a:p>
            <a:pPr marL="342900" lvl="1" indent="-342900">
              <a:spcBef>
                <a:spcPts val="800"/>
              </a:spcBef>
              <a:buFont typeface="Arial" panose="020B0604020202020204" pitchFamily="34" charset="0"/>
              <a:buChar char="•"/>
              <a:defRPr/>
            </a:pPr>
            <a:r>
              <a:rPr lang="en-GB" sz="2000" dirty="0">
                <a:latin typeface="Times New Roman" panose="02020603050405020304" pitchFamily="18" charset="0"/>
                <a:ea typeface="Arial Unicode MS" pitchFamily="34" charset="-128"/>
                <a:cs typeface="Times New Roman" panose="02020603050405020304" pitchFamily="18" charset="0"/>
              </a:rPr>
              <a:t>Failure to ring fence MIG Funds lead to under-expenditure as these funds are used for operations </a:t>
            </a:r>
          </a:p>
          <a:p>
            <a:pPr marL="0" lvl="1" indent="0">
              <a:spcBef>
                <a:spcPts val="800"/>
              </a:spcBef>
              <a:buNone/>
              <a:defRPr/>
            </a:pPr>
            <a:endParaRPr lang="en-ZA" sz="2000" dirty="0">
              <a:latin typeface="Times New Roman" panose="02020603050405020304" pitchFamily="18" charset="0"/>
              <a:ea typeface="Arial Unicode MS" pitchFamily="34" charset="-128"/>
              <a:cs typeface="Times New Roman" panose="02020603050405020304" pitchFamily="18" charset="0"/>
            </a:endParaRPr>
          </a:p>
          <a:p>
            <a:pPr marL="0" indent="0" algn="just">
              <a:buNone/>
            </a:pPr>
            <a:endParaRPr lang="en-ZA"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6774563" y="5731639"/>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43</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680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0155"/>
          </a:xfrm>
          <a:solidFill>
            <a:schemeClr val="bg1">
              <a:lumMod val="85000"/>
            </a:schemeClr>
          </a:solidFill>
        </p:spPr>
        <p:txBody>
          <a:bodyPr>
            <a:noAutofit/>
          </a:bodyPr>
          <a:lstStyle/>
          <a:p>
            <a:pPr algn="ctr"/>
            <a:r>
              <a:rPr lang="en-ZA" sz="2000" b="1" dirty="0">
                <a:latin typeface="Times New Roman" panose="02020603050405020304" pitchFamily="18" charset="0"/>
                <a:cs typeface="Times New Roman" panose="02020603050405020304" pitchFamily="18" charset="0"/>
              </a:rPr>
              <a:t>PROGRESS ON FILLING OF VACANT POSTS </a:t>
            </a:r>
            <a:endParaRPr lang="en-ZA" sz="2800" dirty="0">
              <a:latin typeface="Times New Roman" panose="02020603050405020304" pitchFamily="18" charset="0"/>
              <a:cs typeface="Times New Roman" panose="02020603050405020304" pitchFamily="18" charset="0"/>
            </a:endParaRPr>
          </a:p>
        </p:txBody>
      </p:sp>
      <p:pic>
        <p:nvPicPr>
          <p:cNvPr id="5"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2945" y="5472908"/>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1822007848"/>
              </p:ext>
            </p:extLst>
          </p:nvPr>
        </p:nvGraphicFramePr>
        <p:xfrm>
          <a:off x="204537" y="645460"/>
          <a:ext cx="8666833" cy="4658407"/>
        </p:xfrm>
        <a:graphic>
          <a:graphicData uri="http://schemas.openxmlformats.org/drawingml/2006/table">
            <a:tbl>
              <a:tblPr firstRow="1" bandRow="1">
                <a:tableStyleId>{5C22544A-7EE6-4342-B048-85BDC9FD1C3A}</a:tableStyleId>
              </a:tblPr>
              <a:tblGrid>
                <a:gridCol w="1735581">
                  <a:extLst>
                    <a:ext uri="{9D8B030D-6E8A-4147-A177-3AD203B41FA5}">
                      <a16:colId xmlns:a16="http://schemas.microsoft.com/office/drawing/2014/main" val="20000"/>
                    </a:ext>
                  </a:extLst>
                </a:gridCol>
                <a:gridCol w="2218414">
                  <a:extLst>
                    <a:ext uri="{9D8B030D-6E8A-4147-A177-3AD203B41FA5}">
                      <a16:colId xmlns:a16="http://schemas.microsoft.com/office/drawing/2014/main" val="20001"/>
                    </a:ext>
                  </a:extLst>
                </a:gridCol>
                <a:gridCol w="1447138">
                  <a:extLst>
                    <a:ext uri="{9D8B030D-6E8A-4147-A177-3AD203B41FA5}">
                      <a16:colId xmlns:a16="http://schemas.microsoft.com/office/drawing/2014/main" val="20002"/>
                    </a:ext>
                  </a:extLst>
                </a:gridCol>
                <a:gridCol w="3265700">
                  <a:extLst>
                    <a:ext uri="{9D8B030D-6E8A-4147-A177-3AD203B41FA5}">
                      <a16:colId xmlns:a16="http://schemas.microsoft.com/office/drawing/2014/main" val="20003"/>
                    </a:ext>
                  </a:extLst>
                </a:gridCol>
              </a:tblGrid>
              <a:tr h="380482">
                <a:tc>
                  <a:txBody>
                    <a:bodyPr/>
                    <a:lstStyle/>
                    <a:p>
                      <a:pPr>
                        <a:lnSpc>
                          <a:spcPct val="100000"/>
                        </a:lnSpc>
                        <a:spcBef>
                          <a:spcPts val="0"/>
                        </a:spcBef>
                        <a:spcAft>
                          <a:spcPts val="0"/>
                        </a:spcAft>
                      </a:pPr>
                      <a:r>
                        <a:rPr lang="en-ZA" sz="1400" dirty="0">
                          <a:latin typeface="Times New Roman" panose="02020603050405020304" pitchFamily="18" charset="0"/>
                          <a:cs typeface="Times New Roman" panose="02020603050405020304" pitchFamily="18" charset="0"/>
                        </a:rPr>
                        <a:t>Municipality</a:t>
                      </a:r>
                    </a:p>
                  </a:txBody>
                  <a:tcPr/>
                </a:tc>
                <a:tc>
                  <a:txBody>
                    <a:bodyPr/>
                    <a:lstStyle/>
                    <a:p>
                      <a:pPr>
                        <a:lnSpc>
                          <a:spcPct val="100000"/>
                        </a:lnSpc>
                        <a:spcBef>
                          <a:spcPts val="0"/>
                        </a:spcBef>
                        <a:spcAft>
                          <a:spcPts val="0"/>
                        </a:spcAft>
                      </a:pPr>
                      <a:r>
                        <a:rPr lang="en-ZA" sz="1400" dirty="0">
                          <a:latin typeface="Times New Roman" panose="02020603050405020304" pitchFamily="18" charset="0"/>
                          <a:cs typeface="Times New Roman" panose="02020603050405020304" pitchFamily="18" charset="0"/>
                        </a:rPr>
                        <a:t>Position/s</a:t>
                      </a:r>
                    </a:p>
                  </a:txBody>
                  <a:tcPr/>
                </a:tc>
                <a:tc>
                  <a:txBody>
                    <a:bodyPr/>
                    <a:lstStyle/>
                    <a:p>
                      <a:pPr>
                        <a:lnSpc>
                          <a:spcPct val="100000"/>
                        </a:lnSpc>
                        <a:spcBef>
                          <a:spcPts val="0"/>
                        </a:spcBef>
                        <a:spcAft>
                          <a:spcPts val="0"/>
                        </a:spcAft>
                      </a:pPr>
                      <a:r>
                        <a:rPr lang="en-ZA" sz="1400" dirty="0">
                          <a:latin typeface="Times New Roman" panose="02020603050405020304" pitchFamily="18" charset="0"/>
                          <a:cs typeface="Times New Roman" panose="02020603050405020304" pitchFamily="18" charset="0"/>
                        </a:rPr>
                        <a:t>Vacancy date</a:t>
                      </a:r>
                    </a:p>
                  </a:txBody>
                  <a:tcPr/>
                </a:tc>
                <a:tc>
                  <a:txBody>
                    <a:bodyPr/>
                    <a:lstStyle/>
                    <a:p>
                      <a:pPr>
                        <a:lnSpc>
                          <a:spcPct val="100000"/>
                        </a:lnSpc>
                        <a:spcBef>
                          <a:spcPts val="0"/>
                        </a:spcBef>
                        <a:spcAft>
                          <a:spcPts val="0"/>
                        </a:spcAft>
                      </a:pPr>
                      <a:r>
                        <a:rPr lang="en-ZA" sz="1400" dirty="0">
                          <a:latin typeface="Times New Roman" panose="02020603050405020304" pitchFamily="18" charset="0"/>
                          <a:cs typeface="Times New Roman" panose="02020603050405020304" pitchFamily="18" charset="0"/>
                        </a:rPr>
                        <a:t>Progress to date</a:t>
                      </a:r>
                    </a:p>
                  </a:txBody>
                  <a:tcPr/>
                </a:tc>
                <a:extLst>
                  <a:ext uri="{0D108BD9-81ED-4DB2-BD59-A6C34878D82A}">
                    <a16:rowId xmlns:a16="http://schemas.microsoft.com/office/drawing/2014/main" val="10000"/>
                  </a:ext>
                </a:extLst>
              </a:tr>
              <a:tr h="755231">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ZA"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Lejweleputswa DM</a:t>
                      </a:r>
                    </a:p>
                  </a:txBody>
                  <a:tcPr marL="68581" marR="68581" marT="0" marB="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rPr>
                        <a:t>Executive Director: Environmental Health Services</a:t>
                      </a:r>
                    </a:p>
                  </a:txBody>
                  <a:tcPr marL="68581" marR="68581" marT="0" marB="0"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ZA" sz="1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31 May 2019</a:t>
                      </a:r>
                    </a:p>
                  </a:txBody>
                  <a:tcPr marL="68581" marR="68581" marT="0" marB="0" horzOverflow="overflow"/>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Shortlisting held 24 February 2020.</a:t>
                      </a:r>
                    </a:p>
                  </a:txBody>
                  <a:tcPr marL="68581" marR="68581" marT="0" marB="0" horzOverflow="overflow"/>
                </a:tc>
                <a:extLst>
                  <a:ext uri="{0D108BD9-81ED-4DB2-BD59-A6C34878D82A}">
                    <a16:rowId xmlns:a16="http://schemas.microsoft.com/office/drawing/2014/main" val="10001"/>
                  </a:ext>
                </a:extLst>
              </a:tr>
              <a:tr h="1006975">
                <a:tc rowSpan="3">
                  <a:txBody>
                    <a:bodyPr/>
                    <a:lstStyle/>
                    <a:p>
                      <a:pPr>
                        <a:lnSpc>
                          <a:spcPct val="100000"/>
                        </a:lnSpc>
                        <a:spcBef>
                          <a:spcPts val="0"/>
                        </a:spcBef>
                        <a:spcAft>
                          <a:spcPts val="0"/>
                        </a:spcAft>
                      </a:pPr>
                      <a:r>
                        <a:rPr lang="en-ZA" sz="1400" b="1" dirty="0">
                          <a:solidFill>
                            <a:schemeClr val="tx1"/>
                          </a:solidFill>
                          <a:latin typeface="Times New Roman" panose="02020603050405020304" pitchFamily="18" charset="0"/>
                          <a:ea typeface="Calibri"/>
                          <a:cs typeface="Times New Roman" panose="02020603050405020304" pitchFamily="18" charset="0"/>
                        </a:rPr>
                        <a:t>Masilonyana LM</a:t>
                      </a:r>
                      <a:endParaRPr lang="en-US" sz="14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0000"/>
                        </a:lnSpc>
                        <a:spcBef>
                          <a:spcPts val="0"/>
                        </a:spcBef>
                        <a:spcAft>
                          <a:spcPts val="0"/>
                        </a:spcAft>
                      </a:pPr>
                      <a:r>
                        <a:rPr lang="en-US" sz="1400" dirty="0">
                          <a:solidFill>
                            <a:schemeClr val="tx1"/>
                          </a:solidFill>
                          <a:latin typeface="Times New Roman" panose="02020603050405020304" pitchFamily="18" charset="0"/>
                          <a:ea typeface="Calibri"/>
                          <a:cs typeface="Times New Roman" panose="02020603050405020304" pitchFamily="18" charset="0"/>
                        </a:rPr>
                        <a:t>Chief  Financial Officer</a:t>
                      </a:r>
                    </a:p>
                  </a:txBody>
                  <a:tcPr marL="68580" marR="68580" marT="0" marB="0"/>
                </a:tc>
                <a:tc>
                  <a:txBody>
                    <a:bodyPr/>
                    <a:lstStyle/>
                    <a:p>
                      <a:pPr>
                        <a:lnSpc>
                          <a:spcPct val="100000"/>
                        </a:lnSpc>
                        <a:spcBef>
                          <a:spcPts val="0"/>
                        </a:spcBef>
                        <a:spcAft>
                          <a:spcPts val="0"/>
                        </a:spcAft>
                      </a:pPr>
                      <a:r>
                        <a:rPr lang="en-US" sz="1400" dirty="0">
                          <a:solidFill>
                            <a:schemeClr val="tx1"/>
                          </a:solidFill>
                          <a:latin typeface="Times New Roman" panose="02020603050405020304" pitchFamily="18" charset="0"/>
                          <a:ea typeface="Calibri"/>
                          <a:cs typeface="Times New Roman" panose="02020603050405020304" pitchFamily="18" charset="0"/>
                        </a:rPr>
                        <a:t>01 November 2018</a:t>
                      </a: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imes New Roman" panose="02020603050405020304" pitchFamily="18" charset="0"/>
                          <a:ea typeface="Calibri"/>
                          <a:cs typeface="Times New Roman" panose="02020603050405020304" pitchFamily="18" charset="0"/>
                        </a:rPr>
                        <a:t>Selection panel could not finalise the appointment process in February 2020.</a:t>
                      </a:r>
                      <a:r>
                        <a:rPr lang="en-US" sz="1400" baseline="0" dirty="0">
                          <a:solidFill>
                            <a:schemeClr val="tx1"/>
                          </a:solidFill>
                          <a:latin typeface="Times New Roman" panose="02020603050405020304" pitchFamily="18" charset="0"/>
                          <a:ea typeface="Calibri"/>
                          <a:cs typeface="Times New Roman" panose="02020603050405020304" pitchFamily="18" charset="0"/>
                        </a:rPr>
                        <a:t>. </a:t>
                      </a:r>
                      <a:r>
                        <a:rPr kumimoji="0" lang="en-ZA" sz="1400" b="0" i="0" u="none" strike="noStrike"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N</a:t>
                      </a:r>
                      <a:r>
                        <a:rPr kumimoji="0" lang="en-ZA"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 progress to date. Awaiting Council resolution to re-advertise.</a:t>
                      </a:r>
                      <a:endParaRPr lang="en-US" sz="14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131845">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imes New Roman" panose="02020603050405020304" pitchFamily="18" charset="0"/>
                          <a:ea typeface="Calibri"/>
                          <a:cs typeface="Times New Roman" panose="02020603050405020304" pitchFamily="18" charset="0"/>
                        </a:rPr>
                        <a:t>Director: Planning Services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Times New Roman" panose="02020603050405020304" pitchFamily="18" charset="0"/>
                          <a:ea typeface="Calibri"/>
                          <a:cs typeface="Times New Roman" panose="02020603050405020304" pitchFamily="18" charset="0"/>
                        </a:rPr>
                        <a:t>Post created 30 June 2015</a:t>
                      </a: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latin typeface="Times New Roman" panose="02020603050405020304" pitchFamily="18" charset="0"/>
                          <a:ea typeface="Calibri"/>
                          <a:cs typeface="Times New Roman" panose="02020603050405020304" pitchFamily="18" charset="0"/>
                        </a:rPr>
                        <a:t>Posts advertised on</a:t>
                      </a:r>
                      <a:r>
                        <a:rPr lang="en-ZA" sz="1400" kern="1200" baseline="0" dirty="0">
                          <a:solidFill>
                            <a:schemeClr val="tx1"/>
                          </a:solidFill>
                          <a:latin typeface="Times New Roman" panose="02020603050405020304" pitchFamily="18" charset="0"/>
                          <a:ea typeface="Calibri"/>
                          <a:cs typeface="Times New Roman" panose="02020603050405020304" pitchFamily="18" charset="0"/>
                        </a:rPr>
                        <a:t> 11</a:t>
                      </a:r>
                      <a:r>
                        <a:rPr lang="en-ZA" sz="1400" kern="1200" baseline="30000" dirty="0">
                          <a:solidFill>
                            <a:schemeClr val="tx1"/>
                          </a:solidFill>
                          <a:latin typeface="Times New Roman" panose="02020603050405020304" pitchFamily="18" charset="0"/>
                          <a:ea typeface="Calibri"/>
                          <a:cs typeface="Times New Roman" panose="02020603050405020304" pitchFamily="18" charset="0"/>
                        </a:rPr>
                        <a:t>th</a:t>
                      </a:r>
                      <a:r>
                        <a:rPr lang="en-ZA" sz="1400" kern="1200" baseline="0" dirty="0">
                          <a:solidFill>
                            <a:schemeClr val="tx1"/>
                          </a:solidFill>
                          <a:latin typeface="Times New Roman" panose="02020603050405020304" pitchFamily="18" charset="0"/>
                          <a:ea typeface="Calibri"/>
                          <a:cs typeface="Times New Roman" panose="02020603050405020304" pitchFamily="18" charset="0"/>
                        </a:rPr>
                        <a:t> June 2017 in the Sunday World and </a:t>
                      </a:r>
                      <a:r>
                        <a:rPr lang="en-ZA" sz="1400" kern="1200" baseline="0" dirty="0" err="1">
                          <a:solidFill>
                            <a:schemeClr val="tx1"/>
                          </a:solidFill>
                          <a:latin typeface="Times New Roman" panose="02020603050405020304" pitchFamily="18" charset="0"/>
                          <a:ea typeface="Calibri"/>
                          <a:cs typeface="Times New Roman" panose="02020603050405020304" pitchFamily="18" charset="0"/>
                        </a:rPr>
                        <a:t>Sowetan</a:t>
                      </a:r>
                      <a:r>
                        <a:rPr lang="en-ZA" sz="1400" kern="1200" baseline="0" dirty="0">
                          <a:solidFill>
                            <a:schemeClr val="tx1"/>
                          </a:solidFill>
                          <a:latin typeface="Times New Roman" panose="02020603050405020304" pitchFamily="18" charset="0"/>
                          <a:ea typeface="Calibri"/>
                          <a:cs typeface="Times New Roman" panose="02020603050405020304" pitchFamily="18" charset="0"/>
                        </a:rPr>
                        <a:t> 12</a:t>
                      </a:r>
                      <a:r>
                        <a:rPr lang="en-ZA" sz="1400" kern="1200" baseline="30000" dirty="0">
                          <a:solidFill>
                            <a:schemeClr val="tx1"/>
                          </a:solidFill>
                          <a:latin typeface="Times New Roman" panose="02020603050405020304" pitchFamily="18" charset="0"/>
                          <a:ea typeface="Calibri"/>
                          <a:cs typeface="Times New Roman" panose="02020603050405020304" pitchFamily="18" charset="0"/>
                        </a:rPr>
                        <a:t>th</a:t>
                      </a:r>
                      <a:r>
                        <a:rPr lang="en-ZA" sz="1400" kern="1200" baseline="0" dirty="0">
                          <a:solidFill>
                            <a:schemeClr val="tx1"/>
                          </a:solidFill>
                          <a:latin typeface="Times New Roman" panose="02020603050405020304" pitchFamily="18" charset="0"/>
                          <a:ea typeface="Calibri"/>
                          <a:cs typeface="Times New Roman" panose="02020603050405020304" pitchFamily="18" charset="0"/>
                        </a:rPr>
                        <a:t> June 2017.  Municipality was advised to remove post from staff establishment, no Progress to date. </a:t>
                      </a:r>
                      <a:endParaRPr lang="en-US" sz="14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03488">
                <a:tc vMerge="1">
                  <a:txBody>
                    <a:bodyPr/>
                    <a:lstStyle/>
                    <a:p>
                      <a:pPr>
                        <a:lnSpc>
                          <a:spcPct val="115000"/>
                        </a:lnSpc>
                        <a:spcAft>
                          <a:spcPts val="0"/>
                        </a:spcAft>
                      </a:pPr>
                      <a:endParaRPr lang="en-US" sz="1200" dirty="0">
                        <a:solidFill>
                          <a:schemeClr val="tx1"/>
                        </a:solidFill>
                        <a:latin typeface="Calibri"/>
                        <a:ea typeface="Calibri"/>
                        <a:cs typeface="Times New Roman"/>
                      </a:endParaRPr>
                    </a:p>
                  </a:txBody>
                  <a:tcPr marL="68580" marR="68580" marT="0" marB="0"/>
                </a:tc>
                <a:tc>
                  <a:txBody>
                    <a:bodyPr/>
                    <a:lstStyle/>
                    <a:p>
                      <a:pPr>
                        <a:lnSpc>
                          <a:spcPct val="100000"/>
                        </a:lnSpc>
                        <a:spcBef>
                          <a:spcPts val="0"/>
                        </a:spcBef>
                        <a:spcAft>
                          <a:spcPts val="0"/>
                        </a:spcAft>
                      </a:pPr>
                      <a:r>
                        <a:rPr lang="en-US" sz="1400" dirty="0">
                          <a:solidFill>
                            <a:schemeClr val="tx1"/>
                          </a:solidFill>
                          <a:latin typeface="Times New Roman" panose="02020603050405020304" pitchFamily="18" charset="0"/>
                          <a:ea typeface="Calibri"/>
                          <a:cs typeface="Times New Roman" panose="02020603050405020304" pitchFamily="18" charset="0"/>
                        </a:rPr>
                        <a:t>Director:</a:t>
                      </a:r>
                      <a:r>
                        <a:rPr lang="en-US" sz="1400" baseline="0" dirty="0">
                          <a:solidFill>
                            <a:schemeClr val="tx1"/>
                          </a:solidFill>
                          <a:latin typeface="Times New Roman" panose="02020603050405020304" pitchFamily="18" charset="0"/>
                          <a:ea typeface="Calibri"/>
                          <a:cs typeface="Times New Roman" panose="02020603050405020304" pitchFamily="18" charset="0"/>
                        </a:rPr>
                        <a:t> Corporate</a:t>
                      </a:r>
                      <a:r>
                        <a:rPr lang="en-US" sz="1400" dirty="0">
                          <a:solidFill>
                            <a:schemeClr val="tx1"/>
                          </a:solidFill>
                          <a:latin typeface="Times New Roman" panose="02020603050405020304" pitchFamily="18" charset="0"/>
                          <a:ea typeface="Calibri"/>
                          <a:cs typeface="Times New Roman" panose="02020603050405020304" pitchFamily="18" charset="0"/>
                        </a:rPr>
                        <a:t> Services</a:t>
                      </a:r>
                    </a:p>
                  </a:txBody>
                  <a:tcPr marL="68580" marR="68580" marT="0" marB="0"/>
                </a:tc>
                <a:tc>
                  <a:txBody>
                    <a:bodyPr/>
                    <a:lstStyle/>
                    <a:p>
                      <a:pPr>
                        <a:lnSpc>
                          <a:spcPct val="100000"/>
                        </a:lnSpc>
                        <a:spcBef>
                          <a:spcPts val="0"/>
                        </a:spcBef>
                        <a:spcAft>
                          <a:spcPts val="0"/>
                        </a:spcAft>
                      </a:pPr>
                      <a:r>
                        <a:rPr lang="en-ZA" sz="1400" dirty="0">
                          <a:solidFill>
                            <a:schemeClr val="tx1"/>
                          </a:solidFill>
                          <a:latin typeface="Times New Roman" panose="02020603050405020304" pitchFamily="18" charset="0"/>
                          <a:ea typeface="Calibri"/>
                          <a:cs typeface="Times New Roman" panose="02020603050405020304" pitchFamily="18" charset="0"/>
                        </a:rPr>
                        <a:t>01</a:t>
                      </a:r>
                      <a:r>
                        <a:rPr lang="en-ZA" sz="1400" baseline="0" dirty="0">
                          <a:solidFill>
                            <a:schemeClr val="tx1"/>
                          </a:solidFill>
                          <a:latin typeface="Times New Roman" panose="02020603050405020304" pitchFamily="18" charset="0"/>
                          <a:ea typeface="Calibri"/>
                          <a:cs typeface="Times New Roman" panose="02020603050405020304" pitchFamily="18" charset="0"/>
                        </a:rPr>
                        <a:t> August 2020</a:t>
                      </a:r>
                      <a:endParaRPr lang="en-ZA" sz="14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Times New Roman" panose="02020603050405020304" pitchFamily="18" charset="0"/>
                          <a:ea typeface="Calibri"/>
                          <a:cs typeface="Times New Roman" panose="02020603050405020304" pitchFamily="18" charset="0"/>
                        </a:rPr>
                        <a:t>Not yet advertised. </a:t>
                      </a:r>
                      <a:r>
                        <a:rPr kumimoji="0" lang="en-ZA"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Awaiting Council resolution to advertise.</a:t>
                      </a:r>
                      <a:endParaRPr lang="en-US" sz="1400" b="0" i="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80482">
                <a:tc rowSpan="2">
                  <a:txBody>
                    <a:bodyPr/>
                    <a:lstStyle/>
                    <a:p>
                      <a:pPr>
                        <a:lnSpc>
                          <a:spcPct val="100000"/>
                        </a:lnSpc>
                        <a:spcBef>
                          <a:spcPts val="0"/>
                        </a:spcBef>
                        <a:spcAft>
                          <a:spcPts val="0"/>
                        </a:spcAft>
                      </a:pPr>
                      <a:r>
                        <a:rPr lang="en-US" sz="1400" b="1" dirty="0">
                          <a:solidFill>
                            <a:schemeClr val="tx1"/>
                          </a:solidFill>
                          <a:latin typeface="Times New Roman" panose="02020603050405020304" pitchFamily="18" charset="0"/>
                          <a:ea typeface="Calibri"/>
                          <a:cs typeface="Times New Roman" panose="02020603050405020304" pitchFamily="18" charset="0"/>
                        </a:rPr>
                        <a:t>Tswelopele</a:t>
                      </a:r>
                      <a:r>
                        <a:rPr lang="en-US" sz="1400" b="1" baseline="0" dirty="0">
                          <a:solidFill>
                            <a:schemeClr val="tx1"/>
                          </a:solidFill>
                          <a:latin typeface="Times New Roman" panose="02020603050405020304" pitchFamily="18" charset="0"/>
                          <a:ea typeface="Calibri"/>
                          <a:cs typeface="Times New Roman" panose="02020603050405020304" pitchFamily="18" charset="0"/>
                        </a:rPr>
                        <a:t> LM</a:t>
                      </a:r>
                    </a:p>
                  </a:txBody>
                  <a:tcPr marL="68580" marR="68580" marT="0" marB="0"/>
                </a:tc>
                <a:tc>
                  <a:txBody>
                    <a:bodyPr/>
                    <a:lstStyle/>
                    <a:p>
                      <a:pPr algn="l" fontAlgn="t">
                        <a:lnSpc>
                          <a:spcPct val="100000"/>
                        </a:lnSpc>
                        <a:spcBef>
                          <a:spcPts val="0"/>
                        </a:spcBef>
                        <a:spcAft>
                          <a:spcPts val="0"/>
                        </a:spcAft>
                      </a:pPr>
                      <a:r>
                        <a:rPr lang="en-ZA" sz="1400" b="0" i="0" u="none" strike="noStrike" dirty="0">
                          <a:solidFill>
                            <a:schemeClr val="tx1"/>
                          </a:solidFill>
                          <a:effectLst/>
                          <a:latin typeface="Times New Roman" panose="02020603050405020304" pitchFamily="18" charset="0"/>
                          <a:cs typeface="Times New Roman" panose="02020603050405020304" pitchFamily="18" charset="0"/>
                        </a:rPr>
                        <a:t>Chief Financial Officer</a:t>
                      </a:r>
                    </a:p>
                  </a:txBody>
                  <a:tcPr marL="0" marR="0" marT="0" marB="0"/>
                </a:tc>
                <a:tc>
                  <a:txBody>
                    <a:bodyPr/>
                    <a:lstStyle/>
                    <a:p>
                      <a:pPr>
                        <a:lnSpc>
                          <a:spcPct val="100000"/>
                        </a:lnSpc>
                        <a:spcBef>
                          <a:spcPts val="0"/>
                        </a:spcBef>
                        <a:spcAft>
                          <a:spcPts val="0"/>
                        </a:spcAft>
                      </a:pPr>
                      <a:r>
                        <a:rPr lang="en-ZA" sz="1400" dirty="0">
                          <a:solidFill>
                            <a:schemeClr val="tx1"/>
                          </a:solidFill>
                          <a:latin typeface="Times New Roman" panose="02020603050405020304" pitchFamily="18" charset="0"/>
                          <a:ea typeface="Calibri"/>
                          <a:cs typeface="Times New Roman" panose="02020603050405020304" pitchFamily="18" charset="0"/>
                        </a:rPr>
                        <a:t>31/07/2020</a:t>
                      </a:r>
                    </a:p>
                  </a:txBody>
                  <a:tcPr marL="68580" marR="68580" marT="0" marB="0"/>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Times New Roman" panose="02020603050405020304" pitchFamily="18" charset="0"/>
                          <a:ea typeface="Calibri"/>
                          <a:cs typeface="Times New Roman" panose="02020603050405020304" pitchFamily="18" charset="0"/>
                        </a:rPr>
                        <a:t>Advertised</a:t>
                      </a:r>
                      <a:r>
                        <a:rPr lang="en-US" sz="1400" b="0" i="0" baseline="0" dirty="0">
                          <a:solidFill>
                            <a:schemeClr val="tx1"/>
                          </a:solidFill>
                          <a:latin typeface="Times New Roman" panose="02020603050405020304" pitchFamily="18" charset="0"/>
                          <a:ea typeface="Calibri"/>
                          <a:cs typeface="Times New Roman" panose="02020603050405020304" pitchFamily="18" charset="0"/>
                        </a:rPr>
                        <a:t> in the City Press of 06</a:t>
                      </a:r>
                      <a:r>
                        <a:rPr lang="en-US" sz="1400" b="0" i="0" baseline="30000" dirty="0">
                          <a:solidFill>
                            <a:schemeClr val="tx1"/>
                          </a:solidFill>
                          <a:latin typeface="Times New Roman" panose="02020603050405020304" pitchFamily="18" charset="0"/>
                          <a:ea typeface="Calibri"/>
                          <a:cs typeface="Times New Roman" panose="02020603050405020304" pitchFamily="18" charset="0"/>
                        </a:rPr>
                        <a:t>th</a:t>
                      </a:r>
                      <a:r>
                        <a:rPr lang="en-US" sz="1400" b="0" i="0" baseline="0" dirty="0">
                          <a:solidFill>
                            <a:schemeClr val="tx1"/>
                          </a:solidFill>
                          <a:latin typeface="Times New Roman" panose="02020603050405020304" pitchFamily="18" charset="0"/>
                          <a:ea typeface="Calibri"/>
                          <a:cs typeface="Times New Roman" panose="02020603050405020304" pitchFamily="18" charset="0"/>
                        </a:rPr>
                        <a:t> September 2020. Shortlisted in January 2021, awaiting date of interviews. </a:t>
                      </a:r>
                      <a:endParaRPr lang="en-US" sz="1400" b="0" i="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99904">
                <a:tc vMerge="1">
                  <a:txBody>
                    <a:bodyPr/>
                    <a:lstStyle/>
                    <a:p>
                      <a:pPr>
                        <a:lnSpc>
                          <a:spcPct val="115000"/>
                        </a:lnSpc>
                        <a:spcAft>
                          <a:spcPts val="0"/>
                        </a:spcAft>
                      </a:pPr>
                      <a:endParaRPr lang="en-US" sz="1000" dirty="0">
                        <a:solidFill>
                          <a:schemeClr val="tx1"/>
                        </a:solidFill>
                        <a:latin typeface="Arial" pitchFamily="34" charset="0"/>
                        <a:ea typeface="Calibri"/>
                        <a:cs typeface="Arial" pitchFamily="34" charset="0"/>
                      </a:endParaRPr>
                    </a:p>
                  </a:txBody>
                  <a:tcPr marL="68580" marR="68580" marT="0" marB="0"/>
                </a:tc>
                <a:tc>
                  <a:txBody>
                    <a:bodyPr/>
                    <a:lstStyle/>
                    <a:p>
                      <a:pPr algn="l" fontAlgn="t">
                        <a:lnSpc>
                          <a:spcPct val="100000"/>
                        </a:lnSpc>
                        <a:spcBef>
                          <a:spcPts val="0"/>
                        </a:spcBef>
                        <a:spcAft>
                          <a:spcPts val="0"/>
                        </a:spcAft>
                      </a:pPr>
                      <a:r>
                        <a:rPr lang="en-ZA" sz="1400" b="0" i="0" u="none" strike="noStrike" dirty="0">
                          <a:solidFill>
                            <a:schemeClr val="tx1"/>
                          </a:solidFill>
                          <a:effectLst/>
                          <a:latin typeface="Times New Roman" panose="02020603050405020304" pitchFamily="18" charset="0"/>
                          <a:cs typeface="Times New Roman" panose="02020603050405020304" pitchFamily="18" charset="0"/>
                        </a:rPr>
                        <a:t>Director: Community Services</a:t>
                      </a:r>
                    </a:p>
                  </a:txBody>
                  <a:tcPr marL="0" marR="0" marT="0" marB="0"/>
                </a:tc>
                <a:tc>
                  <a:txBody>
                    <a:bodyPr/>
                    <a:lstStyle/>
                    <a:p>
                      <a:pPr>
                        <a:lnSpc>
                          <a:spcPct val="100000"/>
                        </a:lnSpc>
                        <a:spcBef>
                          <a:spcPts val="0"/>
                        </a:spcBef>
                        <a:spcAft>
                          <a:spcPts val="0"/>
                        </a:spcAft>
                      </a:pPr>
                      <a:r>
                        <a:rPr lang="en-ZA" sz="1400" dirty="0">
                          <a:solidFill>
                            <a:schemeClr val="tx1"/>
                          </a:solidFill>
                          <a:latin typeface="Times New Roman" panose="02020603050405020304" pitchFamily="18" charset="0"/>
                          <a:ea typeface="Calibri"/>
                          <a:cs typeface="Times New Roman" panose="02020603050405020304" pitchFamily="18" charset="0"/>
                        </a:rPr>
                        <a:t>01/03/2019</a:t>
                      </a:r>
                    </a:p>
                  </a:txBody>
                  <a:tcPr marL="68580" marR="68580" marT="0" marB="0"/>
                </a:tc>
                <a:tc vMerge="1">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1000" b="0" i="0" dirty="0">
                        <a:solidFill>
                          <a:srgbClr val="FF0000"/>
                        </a:solidFill>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a:xfrm>
            <a:off x="6511112" y="5889625"/>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44</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08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0155"/>
          </a:xfrm>
          <a:solidFill>
            <a:schemeClr val="bg1">
              <a:lumMod val="85000"/>
            </a:schemeClr>
          </a:solidFill>
        </p:spPr>
        <p:txBody>
          <a:bodyPr>
            <a:noAutofit/>
          </a:bodyPr>
          <a:lstStyle/>
          <a:p>
            <a:pPr algn="ctr"/>
            <a:r>
              <a:rPr lang="en-ZA" sz="2000" b="1" dirty="0">
                <a:latin typeface="Times New Roman" panose="02020603050405020304" pitchFamily="18" charset="0"/>
                <a:cs typeface="Times New Roman" panose="02020603050405020304" pitchFamily="18" charset="0"/>
              </a:rPr>
              <a:t>PROGRESS ON FILLING OF VACANT POSTS </a:t>
            </a:r>
            <a:endParaRPr lang="en-ZA" sz="2800" dirty="0">
              <a:latin typeface="Times New Roman" panose="02020603050405020304" pitchFamily="18" charset="0"/>
              <a:cs typeface="Times New Roman" panose="02020603050405020304" pitchFamily="18" charset="0"/>
            </a:endParaRPr>
          </a:p>
        </p:txBody>
      </p:sp>
      <p:pic>
        <p:nvPicPr>
          <p:cNvPr id="5"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4843" y="5456146"/>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1468637790"/>
              </p:ext>
            </p:extLst>
          </p:nvPr>
        </p:nvGraphicFramePr>
        <p:xfrm>
          <a:off x="204537" y="645460"/>
          <a:ext cx="8666833" cy="3999519"/>
        </p:xfrm>
        <a:graphic>
          <a:graphicData uri="http://schemas.openxmlformats.org/drawingml/2006/table">
            <a:tbl>
              <a:tblPr firstRow="1" bandRow="1">
                <a:tableStyleId>{5C22544A-7EE6-4342-B048-85BDC9FD1C3A}</a:tableStyleId>
              </a:tblPr>
              <a:tblGrid>
                <a:gridCol w="1417529">
                  <a:extLst>
                    <a:ext uri="{9D8B030D-6E8A-4147-A177-3AD203B41FA5}">
                      <a16:colId xmlns:a16="http://schemas.microsoft.com/office/drawing/2014/main" val="20000"/>
                    </a:ext>
                  </a:extLst>
                </a:gridCol>
                <a:gridCol w="2059388">
                  <a:extLst>
                    <a:ext uri="{9D8B030D-6E8A-4147-A177-3AD203B41FA5}">
                      <a16:colId xmlns:a16="http://schemas.microsoft.com/office/drawing/2014/main" val="20001"/>
                    </a:ext>
                  </a:extLst>
                </a:gridCol>
                <a:gridCol w="1534602">
                  <a:extLst>
                    <a:ext uri="{9D8B030D-6E8A-4147-A177-3AD203B41FA5}">
                      <a16:colId xmlns:a16="http://schemas.microsoft.com/office/drawing/2014/main" val="20002"/>
                    </a:ext>
                  </a:extLst>
                </a:gridCol>
                <a:gridCol w="3655314">
                  <a:extLst>
                    <a:ext uri="{9D8B030D-6E8A-4147-A177-3AD203B41FA5}">
                      <a16:colId xmlns:a16="http://schemas.microsoft.com/office/drawing/2014/main" val="20003"/>
                    </a:ext>
                  </a:extLst>
                </a:gridCol>
              </a:tblGrid>
              <a:tr h="380482">
                <a:tc>
                  <a:txBody>
                    <a:bodyPr/>
                    <a:lstStyle/>
                    <a:p>
                      <a:pPr>
                        <a:lnSpc>
                          <a:spcPct val="100000"/>
                        </a:lnSpc>
                        <a:spcBef>
                          <a:spcPts val="0"/>
                        </a:spcBef>
                        <a:spcAft>
                          <a:spcPts val="0"/>
                        </a:spcAft>
                      </a:pPr>
                      <a:r>
                        <a:rPr lang="en-ZA" sz="1400" dirty="0">
                          <a:latin typeface="Times New Roman" panose="02020603050405020304" pitchFamily="18" charset="0"/>
                          <a:cs typeface="Times New Roman" panose="02020603050405020304" pitchFamily="18" charset="0"/>
                        </a:rPr>
                        <a:t>Municipality</a:t>
                      </a:r>
                    </a:p>
                  </a:txBody>
                  <a:tcPr/>
                </a:tc>
                <a:tc>
                  <a:txBody>
                    <a:bodyPr/>
                    <a:lstStyle/>
                    <a:p>
                      <a:pPr>
                        <a:lnSpc>
                          <a:spcPct val="100000"/>
                        </a:lnSpc>
                        <a:spcBef>
                          <a:spcPts val="0"/>
                        </a:spcBef>
                        <a:spcAft>
                          <a:spcPts val="0"/>
                        </a:spcAft>
                      </a:pPr>
                      <a:r>
                        <a:rPr lang="en-ZA" sz="1400" dirty="0">
                          <a:latin typeface="Times New Roman" panose="02020603050405020304" pitchFamily="18" charset="0"/>
                          <a:cs typeface="Times New Roman" panose="02020603050405020304" pitchFamily="18" charset="0"/>
                        </a:rPr>
                        <a:t>Position/s</a:t>
                      </a:r>
                    </a:p>
                  </a:txBody>
                  <a:tcPr/>
                </a:tc>
                <a:tc>
                  <a:txBody>
                    <a:bodyPr/>
                    <a:lstStyle/>
                    <a:p>
                      <a:pPr>
                        <a:lnSpc>
                          <a:spcPct val="100000"/>
                        </a:lnSpc>
                        <a:spcBef>
                          <a:spcPts val="0"/>
                        </a:spcBef>
                        <a:spcAft>
                          <a:spcPts val="0"/>
                        </a:spcAft>
                      </a:pPr>
                      <a:r>
                        <a:rPr lang="en-ZA" sz="1400" dirty="0">
                          <a:latin typeface="Times New Roman" panose="02020603050405020304" pitchFamily="18" charset="0"/>
                          <a:cs typeface="Times New Roman" panose="02020603050405020304" pitchFamily="18" charset="0"/>
                        </a:rPr>
                        <a:t>Vacancy date</a:t>
                      </a:r>
                    </a:p>
                  </a:txBody>
                  <a:tcPr/>
                </a:tc>
                <a:tc>
                  <a:txBody>
                    <a:bodyPr/>
                    <a:lstStyle/>
                    <a:p>
                      <a:pPr>
                        <a:lnSpc>
                          <a:spcPct val="100000"/>
                        </a:lnSpc>
                        <a:spcBef>
                          <a:spcPts val="0"/>
                        </a:spcBef>
                        <a:spcAft>
                          <a:spcPts val="0"/>
                        </a:spcAft>
                      </a:pPr>
                      <a:r>
                        <a:rPr lang="en-ZA" sz="1400" dirty="0">
                          <a:latin typeface="Times New Roman" panose="02020603050405020304" pitchFamily="18" charset="0"/>
                          <a:cs typeface="Times New Roman" panose="02020603050405020304" pitchFamily="18" charset="0"/>
                        </a:rPr>
                        <a:t>Progress to date</a:t>
                      </a:r>
                    </a:p>
                  </a:txBody>
                  <a:tcPr/>
                </a:tc>
                <a:extLst>
                  <a:ext uri="{0D108BD9-81ED-4DB2-BD59-A6C34878D82A}">
                    <a16:rowId xmlns:a16="http://schemas.microsoft.com/office/drawing/2014/main" val="10000"/>
                  </a:ext>
                </a:extLst>
              </a:tr>
              <a:tr h="755231">
                <a:tc rowSpan="3">
                  <a:txBody>
                    <a:bodyPr/>
                    <a:lstStyle/>
                    <a:p>
                      <a:pPr>
                        <a:lnSpc>
                          <a:spcPct val="115000"/>
                        </a:lnSpc>
                        <a:spcAft>
                          <a:spcPts val="0"/>
                        </a:spcAft>
                      </a:pPr>
                      <a:r>
                        <a:rPr lang="en-ZA" sz="1400" b="1" dirty="0">
                          <a:solidFill>
                            <a:schemeClr val="tx1"/>
                          </a:solidFill>
                          <a:latin typeface="Times New Roman" panose="02020603050405020304" pitchFamily="18" charset="0"/>
                          <a:ea typeface="Calibri"/>
                          <a:cs typeface="Times New Roman" panose="02020603050405020304" pitchFamily="18" charset="0"/>
                        </a:rPr>
                        <a:t>Matjhabeng LM</a:t>
                      </a:r>
                      <a:endParaRPr lang="en-US" sz="1400" dirty="0">
                        <a:solidFill>
                          <a:schemeClr val="tx1"/>
                        </a:solidFill>
                        <a:latin typeface="Times New Roman" panose="02020603050405020304" pitchFamily="18" charset="0"/>
                        <a:ea typeface="Calibri"/>
                        <a:cs typeface="Times New Roman" panose="02020603050405020304" pitchFamily="18" charset="0"/>
                      </a:endParaRPr>
                    </a:p>
                  </a:txBody>
                  <a:tcPr marL="68585" marR="68585" marT="0" marB="0"/>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Times New Roman" panose="02020603050405020304" pitchFamily="18" charset="0"/>
                          <a:ea typeface="Calibri" pitchFamily="34" charset="0"/>
                          <a:cs typeface="Times New Roman" panose="02020603050405020304" pitchFamily="18" charset="0"/>
                        </a:rPr>
                        <a:t>Executive Director: LED &amp; Planning</a:t>
                      </a:r>
                      <a:endParaRPr kumimoji="0" lang="en-US" sz="1400" b="0" i="0" u="none" strike="noStrike" cap="none" normalizeH="0" baseline="0" dirty="0">
                        <a:ln>
                          <a:noFill/>
                        </a:ln>
                        <a:solidFill>
                          <a:srgbClr val="000000"/>
                        </a:solidFill>
                        <a:effectLst/>
                        <a:latin typeface="Times New Roman" panose="02020603050405020304" pitchFamily="18" charset="0"/>
                        <a:ea typeface="Calibri" pitchFamily="34" charset="0"/>
                        <a:cs typeface="Times New Roman" panose="02020603050405020304" pitchFamily="18" charset="0"/>
                      </a:endParaRPr>
                    </a:p>
                  </a:txBody>
                  <a:tcPr marL="68585" marR="68585"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ZA" sz="1400" dirty="0">
                          <a:latin typeface="Times New Roman" panose="02020603050405020304" pitchFamily="18" charset="0"/>
                          <a:ea typeface="Calibri"/>
                          <a:cs typeface="Times New Roman" panose="02020603050405020304" pitchFamily="18" charset="0"/>
                        </a:rPr>
                        <a:t>21 January 2017</a:t>
                      </a:r>
                    </a:p>
                  </a:txBody>
                  <a:tcPr marL="68585" marR="68585" marT="0" marB="0"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Times New Roman" panose="02020603050405020304" pitchFamily="18" charset="0"/>
                          <a:cs typeface="Times New Roman" panose="02020603050405020304" pitchFamily="18" charset="0"/>
                        </a:rPr>
                        <a:t>Interviews held 27</a:t>
                      </a:r>
                      <a:r>
                        <a:rPr lang="en-ZA" sz="1400" baseline="30000" dirty="0">
                          <a:solidFill>
                            <a:schemeClr val="tx1"/>
                          </a:solidFill>
                          <a:latin typeface="Times New Roman" panose="02020603050405020304" pitchFamily="18" charset="0"/>
                          <a:cs typeface="Times New Roman" panose="02020603050405020304" pitchFamily="18" charset="0"/>
                        </a:rPr>
                        <a:t>th</a:t>
                      </a:r>
                      <a:r>
                        <a:rPr lang="en-ZA" sz="1400" dirty="0">
                          <a:solidFill>
                            <a:schemeClr val="tx1"/>
                          </a:solidFill>
                          <a:latin typeface="Times New Roman" panose="02020603050405020304" pitchFamily="18" charset="0"/>
                          <a:cs typeface="Times New Roman" panose="02020603050405020304" pitchFamily="18" charset="0"/>
                        </a:rPr>
                        <a:t> September 2017 and Council referred the outcome back to the selection panel. </a:t>
                      </a:r>
                      <a:r>
                        <a:rPr kumimoji="0" lang="en-ZA"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No progress to date.</a:t>
                      </a:r>
                    </a:p>
                  </a:txBody>
                  <a:tcPr marL="68585" marR="68585" marT="0" marB="0" horzOverflow="overflow"/>
                </a:tc>
                <a:extLst>
                  <a:ext uri="{0D108BD9-81ED-4DB2-BD59-A6C34878D82A}">
                    <a16:rowId xmlns:a16="http://schemas.microsoft.com/office/drawing/2014/main" val="10001"/>
                  </a:ext>
                </a:extLst>
              </a:tr>
              <a:tr h="755231">
                <a:tc vMerge="1">
                  <a:txBody>
                    <a:bodyPr/>
                    <a:lstStyle/>
                    <a:p>
                      <a:pPr>
                        <a:lnSpc>
                          <a:spcPct val="115000"/>
                        </a:lnSpc>
                        <a:spcAft>
                          <a:spcPts val="0"/>
                        </a:spcAft>
                      </a:pPr>
                      <a:endParaRPr lang="en-US" sz="1200" dirty="0">
                        <a:latin typeface="Arial" pitchFamily="34" charset="0"/>
                        <a:ea typeface="Calibri"/>
                        <a:cs typeface="Arial" pitchFamily="34" charset="0"/>
                      </a:endParaRPr>
                    </a:p>
                  </a:txBody>
                  <a:tcPr marL="68580" marR="68580" marT="0" marB="0"/>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rPr>
                        <a:t>Executive Director: Community Services</a:t>
                      </a:r>
                    </a:p>
                  </a:txBody>
                  <a:tcPr marL="68585" marR="68585"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ZA" sz="1400" dirty="0">
                          <a:latin typeface="Times New Roman" panose="02020603050405020304" pitchFamily="18" charset="0"/>
                          <a:ea typeface="Calibri"/>
                          <a:cs typeface="Times New Roman" panose="02020603050405020304" pitchFamily="18" charset="0"/>
                        </a:rPr>
                        <a:t>01 September 2020</a:t>
                      </a:r>
                    </a:p>
                  </a:txBody>
                  <a:tcPr marL="68585" marR="68585" marT="0" marB="0"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Advertised on the 18</a:t>
                      </a:r>
                      <a:r>
                        <a:rPr kumimoji="0" lang="en-ZA" sz="1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th</a:t>
                      </a:r>
                      <a:r>
                        <a:rPr kumimoji="0" lang="en-ZA"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October and closed on the 06</a:t>
                      </a:r>
                      <a:r>
                        <a:rPr kumimoji="0" lang="en-ZA" sz="1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th</a:t>
                      </a:r>
                      <a:r>
                        <a:rPr kumimoji="0" lang="en-ZA"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November 2020. Interviews conducted on the 01</a:t>
                      </a:r>
                      <a:r>
                        <a:rPr kumimoji="0" lang="en-ZA" sz="1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st</a:t>
                      </a:r>
                      <a:r>
                        <a:rPr kumimoji="0" lang="en-ZA"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February 2021, recommended candidate(s) to undergo competency assessment.</a:t>
                      </a:r>
                    </a:p>
                  </a:txBody>
                  <a:tcPr marL="68585" marR="68585" marT="0" marB="0" horzOverflow="overflow"/>
                </a:tc>
                <a:extLst>
                  <a:ext uri="{0D108BD9-81ED-4DB2-BD59-A6C34878D82A}">
                    <a16:rowId xmlns:a16="http://schemas.microsoft.com/office/drawing/2014/main" val="10002"/>
                  </a:ext>
                </a:extLst>
              </a:tr>
              <a:tr h="755231">
                <a:tc vMerge="1">
                  <a:txBody>
                    <a:bodyPr/>
                    <a:lstStyle/>
                    <a:p>
                      <a:pPr>
                        <a:lnSpc>
                          <a:spcPct val="115000"/>
                        </a:lnSpc>
                        <a:spcAft>
                          <a:spcPts val="0"/>
                        </a:spcAft>
                      </a:pPr>
                      <a:endParaRPr lang="en-US" sz="1000" dirty="0">
                        <a:latin typeface="Arial" pitchFamily="34" charset="0"/>
                        <a:ea typeface="Calibri"/>
                        <a:cs typeface="Arial" pitchFamily="34" charset="0"/>
                      </a:endParaRPr>
                    </a:p>
                  </a:txBody>
                  <a:tcPr marL="68585" marR="68585" marT="0" marB="0"/>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rPr>
                        <a:t>Executive Director: Corporate Services</a:t>
                      </a:r>
                    </a:p>
                  </a:txBody>
                  <a:tcPr marL="68581" marR="68581"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sz="1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01 April 2020</a:t>
                      </a:r>
                    </a:p>
                  </a:txBody>
                  <a:tcPr marL="68581" marR="68581" marT="0" marB="0"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Advert closed. Shortlisting conducted on the 01</a:t>
                      </a:r>
                      <a:r>
                        <a:rPr kumimoji="0" lang="en-ZA" sz="1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st</a:t>
                      </a:r>
                      <a:r>
                        <a:rPr kumimoji="0" lang="en-ZA"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October 2020 and interviews held on the 08</a:t>
                      </a:r>
                      <a:r>
                        <a:rPr kumimoji="0" lang="en-ZA" sz="1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th</a:t>
                      </a:r>
                      <a:r>
                        <a:rPr kumimoji="0" lang="en-ZA"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October 2020. Awaiting finalisation by Council</a:t>
                      </a:r>
                    </a:p>
                  </a:txBody>
                  <a:tcPr marL="68585" marR="68585" marT="0" marB="0" horzOverflow="overflow"/>
                </a:tc>
                <a:extLst>
                  <a:ext uri="{0D108BD9-81ED-4DB2-BD59-A6C34878D82A}">
                    <a16:rowId xmlns:a16="http://schemas.microsoft.com/office/drawing/2014/main" val="10003"/>
                  </a:ext>
                </a:extLst>
              </a:tr>
              <a:tr h="755231">
                <a:tc rowSpan="2">
                  <a:txBody>
                    <a:bodyPr/>
                    <a:lstStyle/>
                    <a:p>
                      <a:pPr>
                        <a:lnSpc>
                          <a:spcPct val="115000"/>
                        </a:lnSpc>
                        <a:spcAft>
                          <a:spcPts val="0"/>
                        </a:spcAft>
                      </a:pPr>
                      <a:r>
                        <a:rPr lang="en-US" sz="1400" b="1" dirty="0">
                          <a:solidFill>
                            <a:schemeClr val="tx1"/>
                          </a:solidFill>
                          <a:latin typeface="Times New Roman" panose="02020603050405020304" pitchFamily="18" charset="0"/>
                          <a:ea typeface="Calibri"/>
                          <a:cs typeface="Times New Roman" panose="02020603050405020304" pitchFamily="18" charset="0"/>
                        </a:rPr>
                        <a:t>Nala LM</a:t>
                      </a:r>
                    </a:p>
                  </a:txBody>
                  <a:tcPr marL="68585" marR="68585" marT="0" marB="0"/>
                </a:tc>
                <a:tc>
                  <a:txBody>
                    <a:bodyPr/>
                    <a:lstStyle/>
                    <a:p>
                      <a:pPr>
                        <a:lnSpc>
                          <a:spcPct val="115000"/>
                        </a:lnSpc>
                        <a:spcAft>
                          <a:spcPts val="0"/>
                        </a:spcAft>
                      </a:pPr>
                      <a:r>
                        <a:rPr lang="en-ZA" sz="1400" dirty="0">
                          <a:solidFill>
                            <a:schemeClr val="tx1"/>
                          </a:solidFill>
                          <a:latin typeface="Times New Roman" panose="02020603050405020304" pitchFamily="18" charset="0"/>
                          <a:ea typeface="Calibri"/>
                          <a:cs typeface="Times New Roman" panose="02020603050405020304" pitchFamily="18" charset="0"/>
                        </a:rPr>
                        <a:t>Director: Public  Safety and Social Services</a:t>
                      </a:r>
                      <a:endParaRPr lang="en-US" sz="1400" dirty="0">
                        <a:solidFill>
                          <a:schemeClr val="tx1"/>
                        </a:solidFill>
                        <a:latin typeface="Times New Roman" panose="02020603050405020304" pitchFamily="18" charset="0"/>
                        <a:ea typeface="Calibri"/>
                        <a:cs typeface="Times New Roman" panose="02020603050405020304" pitchFamily="18" charset="0"/>
                      </a:endParaRPr>
                    </a:p>
                  </a:txBody>
                  <a:tcPr marL="68585" marR="68585" marT="0" marB="0"/>
                </a:tc>
                <a:tc>
                  <a:txBody>
                    <a:bodyPr/>
                    <a:lstStyle/>
                    <a:p>
                      <a:pPr>
                        <a:lnSpc>
                          <a:spcPct val="115000"/>
                        </a:lnSpc>
                        <a:spcAft>
                          <a:spcPts val="0"/>
                        </a:spcAft>
                      </a:pPr>
                      <a:r>
                        <a:rPr lang="en-ZA" sz="1400" dirty="0">
                          <a:solidFill>
                            <a:schemeClr val="tx1"/>
                          </a:solidFill>
                          <a:latin typeface="Times New Roman" panose="02020603050405020304" pitchFamily="18" charset="0"/>
                          <a:ea typeface="Calibri"/>
                          <a:cs typeface="Times New Roman" panose="02020603050405020304" pitchFamily="18" charset="0"/>
                        </a:rPr>
                        <a:t>July 2013</a:t>
                      </a:r>
                      <a:endParaRPr lang="en-US" sz="1400" dirty="0">
                        <a:solidFill>
                          <a:schemeClr val="tx1"/>
                        </a:solidFill>
                        <a:latin typeface="Times New Roman" panose="02020603050405020304" pitchFamily="18" charset="0"/>
                        <a:ea typeface="Calibri"/>
                        <a:cs typeface="Times New Roman" panose="02020603050405020304" pitchFamily="18" charset="0"/>
                      </a:endParaRPr>
                    </a:p>
                  </a:txBody>
                  <a:tcPr marL="68585" marR="68585"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latin typeface="Times New Roman" panose="02020603050405020304" pitchFamily="18" charset="0"/>
                          <a:ea typeface="Calibri"/>
                          <a:cs typeface="Times New Roman" panose="02020603050405020304" pitchFamily="18" charset="0"/>
                        </a:rPr>
                        <a:t>Post not yet advertised</a:t>
                      </a:r>
                      <a:r>
                        <a:rPr lang="en-ZA" sz="1400" dirty="0">
                          <a:solidFill>
                            <a:schemeClr val="tx1"/>
                          </a:solidFill>
                          <a:latin typeface="Times New Roman" panose="02020603050405020304" pitchFamily="18" charset="0"/>
                          <a:ea typeface="Calibri"/>
                          <a:cs typeface="Times New Roman" panose="02020603050405020304" pitchFamily="18" charset="0"/>
                        </a:rPr>
                        <a:t>. To be removed from the staff establishment. </a:t>
                      </a:r>
                      <a:r>
                        <a:rPr lang="en-ZA" sz="1400" b="0" i="0" u="none" strike="noStrike" baseline="0" dirty="0">
                          <a:solidFill>
                            <a:schemeClr val="tx1"/>
                          </a:solidFill>
                          <a:effectLst/>
                          <a:latin typeface="Times New Roman" panose="02020603050405020304" pitchFamily="18" charset="0"/>
                          <a:cs typeface="Times New Roman" panose="02020603050405020304" pitchFamily="18" charset="0"/>
                        </a:rPr>
                        <a:t>No progress to date.</a:t>
                      </a:r>
                      <a:endParaRPr lang="en-ZA"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4"/>
                  </a:ext>
                </a:extLst>
              </a:tr>
              <a:tr h="499904">
                <a:tc vMerge="1">
                  <a:txBody>
                    <a:bodyPr/>
                    <a:lstStyle/>
                    <a:p>
                      <a:pPr>
                        <a:lnSpc>
                          <a:spcPct val="115000"/>
                        </a:lnSpc>
                        <a:spcAft>
                          <a:spcPts val="0"/>
                        </a:spcAft>
                      </a:pPr>
                      <a:endParaRPr lang="en-US" sz="1000" dirty="0">
                        <a:latin typeface="Arial" pitchFamily="34" charset="0"/>
                        <a:ea typeface="Calibri"/>
                        <a:cs typeface="Arial" pitchFamily="34" charset="0"/>
                      </a:endParaRPr>
                    </a:p>
                  </a:txBody>
                  <a:tcPr marL="68585" marR="68585" marT="0" marB="0"/>
                </a:tc>
                <a:tc>
                  <a:txBody>
                    <a:bodyPr/>
                    <a:lstStyle/>
                    <a:p>
                      <a:pPr>
                        <a:lnSpc>
                          <a:spcPct val="115000"/>
                        </a:lnSpc>
                        <a:spcAft>
                          <a:spcPts val="0"/>
                        </a:spcAft>
                      </a:pPr>
                      <a:r>
                        <a:rPr lang="en-US" sz="1400" dirty="0">
                          <a:solidFill>
                            <a:schemeClr val="tx1"/>
                          </a:solidFill>
                          <a:latin typeface="Times New Roman" panose="02020603050405020304" pitchFamily="18" charset="0"/>
                          <a:ea typeface="Calibri"/>
                          <a:cs typeface="Times New Roman" panose="02020603050405020304" pitchFamily="18" charset="0"/>
                        </a:rPr>
                        <a:t>Director: Technical Services</a:t>
                      </a:r>
                    </a:p>
                  </a:txBody>
                  <a:tcPr marL="68585" marR="68585" marT="0" marB="0"/>
                </a:tc>
                <a:tc>
                  <a:txBody>
                    <a:bodyPr/>
                    <a:lstStyle/>
                    <a:p>
                      <a:pPr>
                        <a:lnSpc>
                          <a:spcPct val="115000"/>
                        </a:lnSpc>
                        <a:spcAft>
                          <a:spcPts val="0"/>
                        </a:spcAft>
                      </a:pPr>
                      <a:r>
                        <a:rPr lang="en-US" sz="1400" dirty="0">
                          <a:solidFill>
                            <a:schemeClr val="tx1"/>
                          </a:solidFill>
                          <a:latin typeface="Times New Roman" panose="02020603050405020304" pitchFamily="18" charset="0"/>
                          <a:ea typeface="Calibri"/>
                          <a:cs typeface="Times New Roman" panose="02020603050405020304" pitchFamily="18" charset="0"/>
                        </a:rPr>
                        <a:t>July 2016</a:t>
                      </a:r>
                    </a:p>
                  </a:txBody>
                  <a:tcPr marL="68585" marR="68585"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latin typeface="Times New Roman" panose="02020603050405020304" pitchFamily="18" charset="0"/>
                          <a:ea typeface="Calibri"/>
                          <a:cs typeface="Times New Roman" panose="02020603050405020304" pitchFamily="18" charset="0"/>
                        </a:rPr>
                        <a:t>New appointment</a:t>
                      </a:r>
                      <a:r>
                        <a:rPr lang="en-US" sz="1400" kern="1200" baseline="0" dirty="0">
                          <a:solidFill>
                            <a:schemeClr val="tx1"/>
                          </a:solidFill>
                          <a:latin typeface="Times New Roman" panose="02020603050405020304" pitchFamily="18" charset="0"/>
                          <a:ea typeface="Calibri"/>
                          <a:cs typeface="Times New Roman" panose="02020603050405020304" pitchFamily="18" charset="0"/>
                        </a:rPr>
                        <a:t> effective from 01</a:t>
                      </a:r>
                      <a:r>
                        <a:rPr lang="en-US" sz="1400" kern="1200" baseline="30000" dirty="0">
                          <a:solidFill>
                            <a:schemeClr val="tx1"/>
                          </a:solidFill>
                          <a:latin typeface="Times New Roman" panose="02020603050405020304" pitchFamily="18" charset="0"/>
                          <a:ea typeface="Calibri"/>
                          <a:cs typeface="Times New Roman" panose="02020603050405020304" pitchFamily="18" charset="0"/>
                        </a:rPr>
                        <a:t>st</a:t>
                      </a:r>
                      <a:r>
                        <a:rPr lang="en-US" sz="1400" kern="1200" baseline="0" dirty="0">
                          <a:solidFill>
                            <a:schemeClr val="tx1"/>
                          </a:solidFill>
                          <a:latin typeface="Times New Roman" panose="02020603050405020304" pitchFamily="18" charset="0"/>
                          <a:ea typeface="Calibri"/>
                          <a:cs typeface="Times New Roman" panose="02020603050405020304" pitchFamily="18" charset="0"/>
                        </a:rPr>
                        <a:t> February 2021.</a:t>
                      </a:r>
                      <a:endParaRPr lang="en-US" sz="1400" kern="1200" dirty="0">
                        <a:solidFill>
                          <a:schemeClr val="tx1"/>
                        </a:solidFill>
                        <a:latin typeface="Times New Roman" panose="02020603050405020304" pitchFamily="18" charset="0"/>
                        <a:ea typeface="Calibri"/>
                        <a:cs typeface="Times New Roman" panose="02020603050405020304" pitchFamily="18" charset="0"/>
                      </a:endParaRPr>
                    </a:p>
                  </a:txBody>
                  <a:tcPr marL="68585" marR="68585" marT="0" marB="0"/>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a:xfrm>
            <a:off x="6659330" y="5843587"/>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45</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343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0903"/>
          </a:xfrm>
          <a:solidFill>
            <a:schemeClr val="bg1">
              <a:lumMod val="85000"/>
            </a:schemeClr>
          </a:solidFill>
        </p:spPr>
        <p:txBody>
          <a:bodyPr>
            <a:noAutofit/>
          </a:bodyPr>
          <a:lstStyle/>
          <a:p>
            <a:pPr algn="ctr"/>
            <a:r>
              <a:rPr lang="en-US" sz="3200" b="1" dirty="0">
                <a:latin typeface="Times New Roman" panose="02020603050405020304" pitchFamily="18" charset="0"/>
                <a:ea typeface="ＭＳ Ｐゴシック" pitchFamily="34" charset="-128"/>
                <a:cs typeface="Times New Roman" panose="02020603050405020304" pitchFamily="18" charset="0"/>
              </a:rPr>
              <a:t>FREE BASIC SERVICES</a:t>
            </a:r>
            <a:endParaRPr lang="en-ZA" sz="32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43752" y="584201"/>
            <a:ext cx="8827129" cy="5776844"/>
          </a:xfrm>
        </p:spPr>
        <p:txBody>
          <a:bodyPr>
            <a:noAutofit/>
          </a:bodyPr>
          <a:lstStyle/>
          <a:p>
            <a:pPr marL="361950" indent="-361950" algn="just">
              <a:lnSpc>
                <a:spcPct val="100000"/>
              </a:lnSpc>
              <a:spcBef>
                <a:spcPts val="0"/>
              </a:spcBef>
            </a:pPr>
            <a:r>
              <a:rPr lang="en-ZA" sz="1800" dirty="0">
                <a:latin typeface="Times New Roman" panose="02020603050405020304" pitchFamily="18" charset="0"/>
                <a:cs typeface="Times New Roman" panose="02020603050405020304" pitchFamily="18" charset="0"/>
              </a:rPr>
              <a:t>Matjhabeng Local Municipality is in arrears on their Free Basic Electricity account as a result Eskom has issued a notification that the provision of Free Basic Electricity to qualifying households will be terminated.</a:t>
            </a:r>
          </a:p>
          <a:p>
            <a:pPr marL="361950" indent="-361950" algn="just">
              <a:lnSpc>
                <a:spcPct val="100000"/>
              </a:lnSpc>
              <a:spcBef>
                <a:spcPts val="0"/>
              </a:spcBef>
            </a:pPr>
            <a:r>
              <a:rPr lang="en-ZA" sz="1800" dirty="0">
                <a:latin typeface="Times New Roman" panose="02020603050405020304" pitchFamily="18" charset="0"/>
                <a:cs typeface="Times New Roman" panose="02020603050405020304" pitchFamily="18" charset="0"/>
              </a:rPr>
              <a:t>The outstanding Free Basic Electricity accounts of Municipalities in the Lejweleputswa District is as follows;</a:t>
            </a:r>
          </a:p>
          <a:p>
            <a:pPr marL="0" indent="0" algn="just">
              <a:lnSpc>
                <a:spcPct val="100000"/>
              </a:lnSpc>
              <a:spcBef>
                <a:spcPts val="0"/>
              </a:spcBef>
              <a:buNone/>
            </a:pPr>
            <a:endParaRPr lang="en-ZA" sz="1800" dirty="0">
              <a:latin typeface="Times New Roman" panose="02020603050405020304" pitchFamily="18" charset="0"/>
              <a:cs typeface="Times New Roman" panose="02020603050405020304" pitchFamily="18" charset="0"/>
            </a:endParaRPr>
          </a:p>
          <a:p>
            <a:pPr marL="361950" indent="0" algn="just">
              <a:lnSpc>
                <a:spcPct val="100000"/>
              </a:lnSpc>
              <a:spcBef>
                <a:spcPts val="0"/>
              </a:spcBef>
              <a:buNone/>
            </a:pPr>
            <a:r>
              <a:rPr lang="en-ZA" sz="1800" dirty="0">
                <a:latin typeface="Times New Roman" panose="02020603050405020304" pitchFamily="18" charset="0"/>
                <a:cs typeface="Times New Roman" panose="02020603050405020304" pitchFamily="18" charset="0"/>
              </a:rPr>
              <a:t>Matjhabeng		R3,106,866.70</a:t>
            </a:r>
          </a:p>
          <a:p>
            <a:pPr marL="361950" indent="0" algn="just">
              <a:lnSpc>
                <a:spcPct val="100000"/>
              </a:lnSpc>
              <a:spcBef>
                <a:spcPts val="0"/>
              </a:spcBef>
              <a:buNone/>
            </a:pPr>
            <a:r>
              <a:rPr lang="en-ZA" sz="1800" dirty="0">
                <a:latin typeface="Times New Roman" panose="02020603050405020304" pitchFamily="18" charset="0"/>
                <a:cs typeface="Times New Roman" panose="02020603050405020304" pitchFamily="18" charset="0"/>
              </a:rPr>
              <a:t>Tokologo		R1,260,055.36</a:t>
            </a:r>
          </a:p>
          <a:p>
            <a:pPr marL="361950" indent="0" algn="just">
              <a:lnSpc>
                <a:spcPct val="100000"/>
              </a:lnSpc>
              <a:spcBef>
                <a:spcPts val="0"/>
              </a:spcBef>
              <a:buNone/>
            </a:pPr>
            <a:r>
              <a:rPr lang="en-ZA" sz="1800" dirty="0">
                <a:latin typeface="Times New Roman" panose="02020603050405020304" pitchFamily="18" charset="0"/>
                <a:cs typeface="Times New Roman" panose="02020603050405020304" pitchFamily="18" charset="0"/>
              </a:rPr>
              <a:t>Nala			R  947,290.71</a:t>
            </a:r>
          </a:p>
          <a:p>
            <a:pPr marL="361950" indent="0" algn="just">
              <a:lnSpc>
                <a:spcPct val="100000"/>
              </a:lnSpc>
              <a:spcBef>
                <a:spcPts val="0"/>
              </a:spcBef>
              <a:buNone/>
            </a:pPr>
            <a:r>
              <a:rPr lang="en-ZA" sz="1800" dirty="0">
                <a:latin typeface="Times New Roman" panose="02020603050405020304" pitchFamily="18" charset="0"/>
                <a:cs typeface="Times New Roman" panose="02020603050405020304" pitchFamily="18" charset="0"/>
              </a:rPr>
              <a:t>Masilonyana		R  523,986.04</a:t>
            </a:r>
          </a:p>
        </p:txBody>
      </p:sp>
      <p:pic>
        <p:nvPicPr>
          <p:cNvPr id="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6521746" y="5782192"/>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46</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7033" y="5343248"/>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938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0903"/>
          </a:xfrm>
          <a:solidFill>
            <a:schemeClr val="bg1">
              <a:lumMod val="85000"/>
            </a:schemeClr>
          </a:solidFill>
        </p:spPr>
        <p:txBody>
          <a:bodyPr>
            <a:noAutofit/>
          </a:bodyPr>
          <a:lstStyle/>
          <a:p>
            <a:pPr algn="ctr"/>
            <a:r>
              <a:rPr lang="en-US" sz="2800" b="1" dirty="0">
                <a:latin typeface="Times New Roman" panose="02020603050405020304" pitchFamily="18" charset="0"/>
                <a:ea typeface="ＭＳ Ｐゴシック" pitchFamily="34" charset="-128"/>
                <a:cs typeface="Times New Roman" panose="02020603050405020304" pitchFamily="18" charset="0"/>
              </a:rPr>
              <a:t>FUNCTIONALITY OF WARD COMMITTEES</a:t>
            </a:r>
            <a:endParaRPr lang="en-ZA" sz="28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43752" y="584201"/>
            <a:ext cx="8827129" cy="5776844"/>
          </a:xfrm>
        </p:spPr>
        <p:txBody>
          <a:bodyPr>
            <a:noAutofit/>
          </a:bodyPr>
          <a:lstStyle/>
          <a:p>
            <a:pPr marL="0" indent="0" algn="just">
              <a:lnSpc>
                <a:spcPct val="100000"/>
              </a:lnSpc>
              <a:spcBef>
                <a:spcPts val="0"/>
              </a:spcBef>
              <a:buNone/>
            </a:pPr>
            <a:r>
              <a:rPr lang="en-ZA" sz="1600" b="1" dirty="0">
                <a:latin typeface="Times New Roman" panose="02020603050405020304" pitchFamily="18" charset="0"/>
                <a:cs typeface="Times New Roman" panose="02020603050405020304" pitchFamily="18" charset="0"/>
              </a:rPr>
              <a:t>LEGISLATIVE BACKGROUND </a:t>
            </a:r>
          </a:p>
          <a:p>
            <a:pPr marL="0" indent="0" algn="just">
              <a:lnSpc>
                <a:spcPct val="100000"/>
              </a:lnSpc>
              <a:spcBef>
                <a:spcPts val="0"/>
              </a:spcBef>
              <a:buNone/>
            </a:pPr>
            <a:endParaRPr lang="en-ZA" sz="16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ZA" sz="1600" dirty="0">
                <a:latin typeface="Times New Roman" panose="02020603050405020304" pitchFamily="18" charset="0"/>
                <a:cs typeface="Times New Roman" panose="02020603050405020304" pitchFamily="18" charset="0"/>
              </a:rPr>
              <a:t>Section 74 of the Local Government Municipal Structures Act, 1998 (Act No 117 of 1998) makes provision for functions and powers of ward committees. Paragraph 5 of The Guidelines for the Establishment and Operations of Ward Committees in the Free State (as adopted by all municipalities) further makes provision for a list of functions, duties and responsibilities of ward committees. This includes maximum compliance with the functionality indicators as set out in the Framework on the Criteria for Determining out of Pocket Expenses for Ward Committees. The Framework was made available to all municipalities to adopt as a policy. </a:t>
            </a:r>
          </a:p>
          <a:p>
            <a:pPr algn="just">
              <a:lnSpc>
                <a:spcPct val="100000"/>
              </a:lnSpc>
              <a:spcBef>
                <a:spcPts val="0"/>
              </a:spcBef>
            </a:pPr>
            <a:endParaRPr lang="en-ZA" sz="16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ZA" sz="1600" b="1" dirty="0">
                <a:latin typeface="Times New Roman" panose="02020603050405020304" pitchFamily="18" charset="0"/>
                <a:cs typeface="Times New Roman" panose="02020603050405020304" pitchFamily="18" charset="0"/>
              </a:rPr>
              <a:t>Tools to measure functionality</a:t>
            </a:r>
          </a:p>
          <a:p>
            <a:pPr marL="0" indent="0" algn="just">
              <a:lnSpc>
                <a:spcPct val="100000"/>
              </a:lnSpc>
              <a:spcBef>
                <a:spcPts val="0"/>
              </a:spcBef>
              <a:buNone/>
            </a:pPr>
            <a:endParaRPr lang="en-ZA" sz="16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ZA" sz="1600" dirty="0">
                <a:latin typeface="Times New Roman" panose="02020603050405020304" pitchFamily="18" charset="0"/>
                <a:cs typeface="Times New Roman" panose="02020603050405020304" pitchFamily="18" charset="0"/>
              </a:rPr>
              <a:t>To measure the functionality of ward committees, municipalities should submit the following documentation to the department:</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Quarterly Functionality Report (template developed by the Department).</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Proof of payment of Stipend (out of pocket expense)</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Database of community concerns per ward.</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Schedule of ward committee meetings.</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Schedule of Councillor report back meetings.</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Developed ward operational plans.</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Database of ward committees indicating sector representation.</a:t>
            </a:r>
          </a:p>
          <a:p>
            <a:pPr lvl="0" algn="just">
              <a:lnSpc>
                <a:spcPct val="100000"/>
              </a:lnSpc>
              <a:spcBef>
                <a:spcPts val="0"/>
              </a:spcBef>
            </a:pPr>
            <a:r>
              <a:rPr lang="en-ZA" sz="1600" dirty="0">
                <a:latin typeface="Times New Roman" panose="02020603050405020304" pitchFamily="18" charset="0"/>
                <a:cs typeface="Times New Roman" panose="02020603050405020304" pitchFamily="18" charset="0"/>
              </a:rPr>
              <a:t>Ward Profiles</a:t>
            </a:r>
          </a:p>
        </p:txBody>
      </p:sp>
      <p:pic>
        <p:nvPicPr>
          <p:cNvPr id="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6649336" y="5889625"/>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47</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8489" y="5291880"/>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061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0903"/>
          </a:xfrm>
          <a:solidFill>
            <a:schemeClr val="bg1">
              <a:lumMod val="85000"/>
            </a:schemeClr>
          </a:solidFill>
        </p:spPr>
        <p:txBody>
          <a:bodyPr>
            <a:noAutofit/>
          </a:bodyPr>
          <a:lstStyle/>
          <a:p>
            <a:pPr algn="ctr"/>
            <a:r>
              <a:rPr lang="en-US" sz="2800" b="1" dirty="0">
                <a:latin typeface="Times New Roman" panose="02020603050405020304" pitchFamily="18" charset="0"/>
                <a:ea typeface="ＭＳ Ｐゴシック" pitchFamily="34" charset="-128"/>
                <a:cs typeface="Times New Roman" panose="02020603050405020304" pitchFamily="18" charset="0"/>
              </a:rPr>
              <a:t>FUNCTIONALITY OF WARD COMMITTEES (CONT.)</a:t>
            </a:r>
            <a:endParaRPr lang="en-ZA" sz="28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43752" y="660903"/>
            <a:ext cx="8827129" cy="5700142"/>
          </a:xfrm>
        </p:spPr>
        <p:txBody>
          <a:bodyPr>
            <a:noAutofit/>
          </a:bodyPr>
          <a:lstStyle/>
          <a:p>
            <a:pPr marL="0" indent="0" algn="just">
              <a:lnSpc>
                <a:spcPct val="100000"/>
              </a:lnSpc>
              <a:spcBef>
                <a:spcPts val="0"/>
              </a:spcBef>
              <a:buNone/>
            </a:pPr>
            <a:r>
              <a:rPr lang="en-ZA" sz="1400" b="1" dirty="0">
                <a:latin typeface="Times New Roman" panose="02020603050405020304" pitchFamily="18" charset="0"/>
                <a:cs typeface="Times New Roman" panose="02020603050405020304" pitchFamily="18" charset="0"/>
              </a:rPr>
              <a:t>Ward Operational Plans </a:t>
            </a:r>
            <a:endParaRPr lang="en-ZA" sz="14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en-ZA" sz="14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ZA" sz="1400" dirty="0">
                <a:latin typeface="Times New Roman" panose="02020603050405020304" pitchFamily="18" charset="0"/>
                <a:cs typeface="Times New Roman" panose="02020603050405020304" pitchFamily="18" charset="0"/>
              </a:rPr>
              <a:t>A standard ward operational plan (WOP) was developed for all municipalities because there were no service delivery budget implementation plans (SDBIP’s) at hand because of the current pandemic, as a result, all municipalities were requested to customize their individual WOP as per their approved SDBIP for 2020/2021. They are all assisted during quarter this quarter to ensure that their WOP meet the requirements and that implementation thereof takes place. To date there are no operational plans, again, because of the pandemic.</a:t>
            </a:r>
          </a:p>
          <a:p>
            <a:pPr algn="just">
              <a:lnSpc>
                <a:spcPct val="100000"/>
              </a:lnSpc>
              <a:spcBef>
                <a:spcPts val="0"/>
              </a:spcBef>
            </a:pPr>
            <a:r>
              <a:rPr lang="en-ZA" sz="1400" dirty="0">
                <a:latin typeface="Times New Roman" panose="02020603050405020304" pitchFamily="18" charset="0"/>
                <a:cs typeface="Times New Roman" panose="02020603050405020304" pitchFamily="18" charset="0"/>
              </a:rPr>
              <a:t> </a:t>
            </a:r>
            <a:r>
              <a:rPr lang="en-ZA" sz="1400" b="1" dirty="0">
                <a:latin typeface="Times New Roman" panose="02020603050405020304" pitchFamily="18" charset="0"/>
                <a:cs typeface="Times New Roman" panose="02020603050405020304" pitchFamily="18" charset="0"/>
              </a:rPr>
              <a:t>Matjhabeng</a:t>
            </a:r>
            <a:r>
              <a:rPr lang="en-ZA" sz="1400" dirty="0">
                <a:latin typeface="Times New Roman" panose="02020603050405020304" pitchFamily="18" charset="0"/>
                <a:cs typeface="Times New Roman" panose="02020603050405020304" pitchFamily="18" charset="0"/>
              </a:rPr>
              <a:t> stated that ward committees are not available for the development of customized ward operational plans because of the pandemic.</a:t>
            </a:r>
          </a:p>
          <a:p>
            <a:pPr algn="just">
              <a:lnSpc>
                <a:spcPct val="100000"/>
              </a:lnSpc>
              <a:spcBef>
                <a:spcPts val="0"/>
              </a:spcBef>
            </a:pPr>
            <a:r>
              <a:rPr lang="en-ZA" sz="1400" b="1" dirty="0">
                <a:latin typeface="Times New Roman" panose="02020603050405020304" pitchFamily="18" charset="0"/>
                <a:cs typeface="Times New Roman" panose="02020603050405020304" pitchFamily="18" charset="0"/>
              </a:rPr>
              <a:t>Tswelopele</a:t>
            </a:r>
            <a:r>
              <a:rPr lang="en-ZA" sz="1400" dirty="0">
                <a:latin typeface="Times New Roman" panose="02020603050405020304" pitchFamily="18" charset="0"/>
                <a:cs typeface="Times New Roman" panose="02020603050405020304" pitchFamily="18" charset="0"/>
              </a:rPr>
              <a:t> also does not have the customized ward operational plans except the ones develop by the province.</a:t>
            </a:r>
          </a:p>
          <a:p>
            <a:pPr algn="just">
              <a:lnSpc>
                <a:spcPct val="100000"/>
              </a:lnSpc>
              <a:spcBef>
                <a:spcPts val="0"/>
              </a:spcBef>
            </a:pPr>
            <a:r>
              <a:rPr lang="en-ZA" sz="1400" b="1" dirty="0">
                <a:latin typeface="Times New Roman" panose="02020603050405020304" pitchFamily="18" charset="0"/>
                <a:cs typeface="Times New Roman" panose="02020603050405020304" pitchFamily="18" charset="0"/>
              </a:rPr>
              <a:t>Nala</a:t>
            </a:r>
            <a:r>
              <a:rPr lang="en-ZA" sz="1400" dirty="0">
                <a:latin typeface="Times New Roman" panose="02020603050405020304" pitchFamily="18" charset="0"/>
                <a:cs typeface="Times New Roman" panose="02020603050405020304" pitchFamily="18" charset="0"/>
              </a:rPr>
              <a:t> also has no customized operational plans except the ones developed by the province.</a:t>
            </a:r>
          </a:p>
          <a:p>
            <a:pPr algn="just">
              <a:lnSpc>
                <a:spcPct val="100000"/>
              </a:lnSpc>
              <a:spcBef>
                <a:spcPts val="0"/>
              </a:spcBef>
            </a:pPr>
            <a:r>
              <a:rPr lang="en-ZA" sz="1400" b="1" dirty="0">
                <a:latin typeface="Times New Roman" panose="02020603050405020304" pitchFamily="18" charset="0"/>
                <a:cs typeface="Times New Roman" panose="02020603050405020304" pitchFamily="18" charset="0"/>
              </a:rPr>
              <a:t>Tokologo</a:t>
            </a:r>
            <a:r>
              <a:rPr lang="en-ZA" sz="1400" dirty="0">
                <a:latin typeface="Times New Roman" panose="02020603050405020304" pitchFamily="18" charset="0"/>
                <a:cs typeface="Times New Roman" panose="02020603050405020304" pitchFamily="18" charset="0"/>
              </a:rPr>
              <a:t> also does not have the customized ward operational except the ones developed by the province.</a:t>
            </a:r>
          </a:p>
          <a:p>
            <a:pPr algn="just">
              <a:lnSpc>
                <a:spcPct val="100000"/>
              </a:lnSpc>
              <a:spcBef>
                <a:spcPts val="0"/>
              </a:spcBef>
            </a:pPr>
            <a:r>
              <a:rPr lang="en-ZA" sz="1400" b="1" dirty="0">
                <a:latin typeface="Times New Roman" panose="02020603050405020304" pitchFamily="18" charset="0"/>
                <a:cs typeface="Times New Roman" panose="02020603050405020304" pitchFamily="18" charset="0"/>
              </a:rPr>
              <a:t>Masilonyana  </a:t>
            </a:r>
            <a:r>
              <a:rPr lang="en-ZA" sz="1400" dirty="0">
                <a:latin typeface="Times New Roman" panose="02020603050405020304" pitchFamily="18" charset="0"/>
                <a:cs typeface="Times New Roman" panose="02020603050405020304" pitchFamily="18" charset="0"/>
              </a:rPr>
              <a:t>also does not have customized ward operational plans. </a:t>
            </a:r>
          </a:p>
          <a:p>
            <a:pPr algn="just">
              <a:lnSpc>
                <a:spcPct val="100000"/>
              </a:lnSpc>
              <a:spcBef>
                <a:spcPts val="0"/>
              </a:spcBef>
            </a:pPr>
            <a:r>
              <a:rPr lang="en-ZA" sz="1400" dirty="0">
                <a:latin typeface="Times New Roman" panose="02020603050405020304" pitchFamily="18" charset="0"/>
                <a:cs typeface="Times New Roman" panose="02020603050405020304" pitchFamily="18" charset="0"/>
              </a:rPr>
              <a:t>The office of the speaker does not have a public participation officer (PPO) since 2017.</a:t>
            </a:r>
          </a:p>
          <a:p>
            <a:pPr algn="just">
              <a:lnSpc>
                <a:spcPct val="100000"/>
              </a:lnSpc>
              <a:spcBef>
                <a:spcPts val="0"/>
              </a:spcBef>
            </a:pPr>
            <a:r>
              <a:rPr lang="en-ZA" sz="1400" dirty="0">
                <a:latin typeface="Times New Roman" panose="02020603050405020304" pitchFamily="18" charset="0"/>
                <a:cs typeface="Times New Roman" panose="02020603050405020304" pitchFamily="18" charset="0"/>
              </a:rPr>
              <a:t> Currently there are three vacant positions of PPO’s.</a:t>
            </a:r>
          </a:p>
          <a:p>
            <a:pPr algn="just">
              <a:lnSpc>
                <a:spcPct val="100000"/>
              </a:lnSpc>
              <a:spcBef>
                <a:spcPts val="0"/>
              </a:spcBef>
            </a:pPr>
            <a:r>
              <a:rPr lang="en-ZA" sz="1400" dirty="0">
                <a:latin typeface="Times New Roman" panose="02020603050405020304" pitchFamily="18" charset="0"/>
                <a:cs typeface="Times New Roman" panose="02020603050405020304" pitchFamily="18" charset="0"/>
              </a:rPr>
              <a:t> The office developed an action plan for the second biannual but it does not include the activities of the coming local government elections preparations of which was sent to the Municipality.</a:t>
            </a:r>
          </a:p>
          <a:p>
            <a:pPr algn="just">
              <a:lnSpc>
                <a:spcPct val="100000"/>
              </a:lnSpc>
              <a:spcBef>
                <a:spcPts val="0"/>
              </a:spcBef>
            </a:pPr>
            <a:r>
              <a:rPr lang="en-ZA" sz="1400" dirty="0">
                <a:latin typeface="Times New Roman" panose="02020603050405020304" pitchFamily="18" charset="0"/>
                <a:cs typeface="Times New Roman" panose="02020603050405020304" pitchFamily="18" charset="0"/>
              </a:rPr>
              <a:t>The development and implementation of WOP is always a challenge as the offices of the speaker in the municipalities have limited capacity. Furthermore, the chairpersons of ward committees seem to have no interest in this activity because it is always a challenge to get the final approved WOP signed by the speaker. This is always the case despite Public Participation Officers (PPO) being trained on the development and implementation of WOP annually.</a:t>
            </a:r>
          </a:p>
          <a:p>
            <a:pPr algn="just">
              <a:lnSpc>
                <a:spcPct val="100000"/>
              </a:lnSpc>
              <a:spcBef>
                <a:spcPts val="0"/>
              </a:spcBef>
            </a:pPr>
            <a:r>
              <a:rPr lang="en-ZA" sz="1400" dirty="0">
                <a:latin typeface="Times New Roman" panose="02020603050405020304" pitchFamily="18" charset="0"/>
                <a:cs typeface="Times New Roman" panose="02020603050405020304" pitchFamily="18" charset="0"/>
              </a:rPr>
              <a:t>Ward Committee Meetings and Councillor Report Back Meetings convened during October – December 2020. </a:t>
            </a:r>
          </a:p>
        </p:txBody>
      </p:sp>
      <p:pic>
        <p:nvPicPr>
          <p:cNvPr id="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6702499" y="5889625"/>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48</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7"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786" y="5483158"/>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083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669956"/>
          </a:xfrm>
          <a:solidFill>
            <a:schemeClr val="bg1">
              <a:lumMod val="85000"/>
            </a:schemeClr>
          </a:solidFill>
        </p:spPr>
        <p:txBody>
          <a:bodyPr>
            <a:noAutofit/>
          </a:bodyPr>
          <a:lstStyle/>
          <a:p>
            <a:pPr algn="ctr"/>
            <a:r>
              <a:rPr lang="en-ZA" sz="2000" b="1" dirty="0">
                <a:latin typeface="Times New Roman" panose="02020603050405020304" pitchFamily="18" charset="0"/>
                <a:cs typeface="Times New Roman" panose="02020603050405020304" pitchFamily="18" charset="0"/>
              </a:rPr>
              <a:t>WARD COMMITTEES AND COUNCILLORS  REPORT BACK MEETINGS</a:t>
            </a:r>
          </a:p>
        </p:txBody>
      </p:sp>
      <p:pic>
        <p:nvPicPr>
          <p:cNvPr id="4100"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idx="1"/>
          </p:nvPr>
        </p:nvPicPr>
        <p:blipFill>
          <a:blip r:embed="rId3"/>
          <a:stretch>
            <a:fillRect/>
          </a:stretch>
        </p:blipFill>
        <p:spPr>
          <a:xfrm>
            <a:off x="342872" y="1057523"/>
            <a:ext cx="7886700" cy="3239503"/>
          </a:xfrm>
          <a:prstGeom prst="rect">
            <a:avLst/>
          </a:prstGeom>
        </p:spPr>
      </p:pic>
      <p:sp>
        <p:nvSpPr>
          <p:cNvPr id="2" name="Slide Number Placeholder 1"/>
          <p:cNvSpPr>
            <a:spLocks noGrp="1"/>
          </p:cNvSpPr>
          <p:nvPr>
            <p:ph type="sldNum" sz="quarter" idx="12"/>
          </p:nvPr>
        </p:nvSpPr>
        <p:spPr>
          <a:xfrm>
            <a:off x="6511113" y="5792826"/>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49</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8"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4843" y="5353882"/>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30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26894" y="-24597"/>
            <a:ext cx="9144000" cy="681057"/>
          </a:xfrm>
          <a:solidFill>
            <a:schemeClr val="bg1">
              <a:lumMod val="85000"/>
            </a:schemeClr>
          </a:solidFill>
        </p:spPr>
        <p:txBody>
          <a:bodyPr>
            <a:noAutofit/>
          </a:bodyPr>
          <a:lstStyle/>
          <a:p>
            <a:pPr algn="ctr">
              <a:defRPr/>
            </a:pPr>
            <a:r>
              <a:rPr lang="en-US" sz="3200" b="1" cap="all" dirty="0">
                <a:latin typeface="Times New Roman" pitchFamily="18" charset="0"/>
                <a:cs typeface="Times New Roman" pitchFamily="18" charset="0"/>
              </a:rPr>
              <a:t>ASSURANCE PROVIDERS </a:t>
            </a:r>
          </a:p>
        </p:txBody>
      </p:sp>
      <p:sp>
        <p:nvSpPr>
          <p:cNvPr id="29698" name="Rectangle 2"/>
          <p:cNvSpPr>
            <a:spLocks noGrp="1" noChangeArrowheads="1"/>
          </p:cNvSpPr>
          <p:nvPr>
            <p:ph idx="1"/>
          </p:nvPr>
        </p:nvSpPr>
        <p:spPr>
          <a:xfrm>
            <a:off x="204395" y="681057"/>
            <a:ext cx="8788998" cy="5403831"/>
          </a:xfrm>
        </p:spPr>
        <p:txBody>
          <a:bodyPr>
            <a:noAutofit/>
          </a:bodyPr>
          <a:lstStyle/>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875189" y="5968842"/>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5</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 y="6217921"/>
            <a:ext cx="914400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5549901"/>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265199" y="1536711"/>
            <a:ext cx="8667390" cy="2749042"/>
          </a:xfrm>
          <a:prstGeom prst="rect">
            <a:avLst/>
          </a:prstGeom>
        </p:spPr>
      </p:pic>
    </p:spTree>
    <p:extLst>
      <p:ext uri="{BB962C8B-B14F-4D97-AF65-F5344CB8AC3E}">
        <p14:creationId xmlns:p14="http://schemas.microsoft.com/office/powerpoint/2010/main" val="1065486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5053"/>
            <a:ext cx="8929688" cy="691116"/>
          </a:xfrm>
          <a:solidFill>
            <a:schemeClr val="bg1">
              <a:lumMod val="85000"/>
            </a:schemeClr>
          </a:solidFill>
        </p:spPr>
        <p:txBody>
          <a:bodyPr>
            <a:normAutofit/>
          </a:bodyPr>
          <a:lstStyle/>
          <a:p>
            <a:pPr algn="ctr"/>
            <a:r>
              <a:rPr lang="en-ZA" sz="3600" b="1" dirty="0">
                <a:latin typeface="Times New Roman" panose="02020603050405020304" pitchFamily="18" charset="0"/>
                <a:cs typeface="Times New Roman" panose="02020603050405020304" pitchFamily="18" charset="0"/>
              </a:rPr>
              <a:t>PUBLIC PARTICIPATION</a:t>
            </a:r>
          </a:p>
        </p:txBody>
      </p:sp>
      <p:sp>
        <p:nvSpPr>
          <p:cNvPr id="5123" name="Content Placeholder 2"/>
          <p:cNvSpPr>
            <a:spLocks noGrp="1"/>
          </p:cNvSpPr>
          <p:nvPr>
            <p:ph idx="1"/>
          </p:nvPr>
        </p:nvSpPr>
        <p:spPr>
          <a:xfrm>
            <a:off x="170121" y="691117"/>
            <a:ext cx="8548577" cy="5595383"/>
          </a:xfrm>
        </p:spPr>
        <p:txBody>
          <a:bodyPr/>
          <a:lstStyle/>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Schedule 5 of Municipal Structures Act requires Councillors are  to have regular interactions with the electorate using various public participation platforms, e.g. community meetings, stake-holder meetings, walk-about, project visits/inspection, service delivery drives, launch/opening. This has been a major challenge as communities tend to claim that the meetings are not convened while municipalities contend that the meetings are convened. The issue of production of records to substantiate that meetings are indeed convened is always are challenge. This is further compounded by lack of capacity in the Offices of Speakers to support ward committees.</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The Department has provided support to municipalities on the development of public participation policies as well as development of public participation plans. The table below provides the status on public participation.  </a:t>
            </a:r>
          </a:p>
          <a:p>
            <a:pPr algn="just">
              <a:lnSpc>
                <a:spcPct val="100000"/>
              </a:lnSpc>
              <a:spcBef>
                <a:spcPts val="0"/>
              </a:spcBef>
              <a:buFont typeface="Times New Roman" pitchFamily="18" charset="0"/>
              <a:buNone/>
            </a:pPr>
            <a:endParaRPr lang="en-ZA" sz="1800" dirty="0">
              <a:latin typeface="Times New Roman" panose="02020603050405020304" pitchFamily="18" charset="0"/>
              <a:cs typeface="Times New Roman" panose="02020603050405020304" pitchFamily="18" charset="0"/>
            </a:endParaRPr>
          </a:p>
        </p:txBody>
      </p:sp>
      <p:pic>
        <p:nvPicPr>
          <p:cNvPr id="512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767658" y="4080454"/>
            <a:ext cx="5353501" cy="1991734"/>
          </a:xfrm>
          <a:prstGeom prst="rect">
            <a:avLst/>
          </a:prstGeom>
        </p:spPr>
      </p:pic>
      <p:sp>
        <p:nvSpPr>
          <p:cNvPr id="3" name="Slide Number Placeholder 2"/>
          <p:cNvSpPr>
            <a:spLocks noGrp="1"/>
          </p:cNvSpPr>
          <p:nvPr>
            <p:ph type="sldNum" sz="quarter" idx="12"/>
          </p:nvPr>
        </p:nvSpPr>
        <p:spPr>
          <a:xfrm>
            <a:off x="6661296" y="5810250"/>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50</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687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5053"/>
            <a:ext cx="8929688" cy="691116"/>
          </a:xfrm>
        </p:spPr>
        <p:txBody>
          <a:bodyPr>
            <a:normAutofit/>
          </a:bodyPr>
          <a:lstStyle/>
          <a:p>
            <a:pPr algn="ctr"/>
            <a:r>
              <a:rPr lang="en-ZA" sz="3600" b="1" dirty="0">
                <a:latin typeface="Times New Roman" panose="02020603050405020304" pitchFamily="18" charset="0"/>
                <a:cs typeface="Times New Roman" panose="02020603050405020304" pitchFamily="18" charset="0"/>
              </a:rPr>
              <a:t>SERVICE DELIVERY PROTESTS</a:t>
            </a:r>
          </a:p>
        </p:txBody>
      </p:sp>
      <p:sp>
        <p:nvSpPr>
          <p:cNvPr id="5123" name="Content Placeholder 2"/>
          <p:cNvSpPr>
            <a:spLocks noGrp="1"/>
          </p:cNvSpPr>
          <p:nvPr>
            <p:ph idx="1"/>
          </p:nvPr>
        </p:nvSpPr>
        <p:spPr>
          <a:xfrm>
            <a:off x="170121" y="691117"/>
            <a:ext cx="8548577" cy="5595383"/>
          </a:xfrm>
        </p:spPr>
        <p:txBody>
          <a:bodyPr>
            <a:normAutofit lnSpcReduction="10000"/>
          </a:bodyPr>
          <a:lstStyle/>
          <a:p>
            <a:pPr marL="0" indent="0" algn="just">
              <a:buNone/>
            </a:pPr>
            <a:r>
              <a:rPr lang="en-ZA" sz="1800" dirty="0">
                <a:latin typeface="Times New Roman" panose="02020603050405020304" pitchFamily="18" charset="0"/>
                <a:cs typeface="Times New Roman" panose="02020603050405020304" pitchFamily="18" charset="0"/>
              </a:rPr>
              <a:t>Similar to previous electoral years in South Africa, there is once again a sudden increase in the spate of sporadic service delivery protests in the Free State province since the period October to November 2020. The MEC has since identified the several town areas in 12 municipalities as currently engulfed protests or are dissatisfied with the level service delivery in their communities. </a:t>
            </a:r>
          </a:p>
          <a:p>
            <a:pPr marL="0" indent="0">
              <a:buNone/>
            </a:pPr>
            <a:r>
              <a:rPr lang="en-ZA" sz="1800" dirty="0">
                <a:latin typeface="Times New Roman" panose="02020603050405020304" pitchFamily="18" charset="0"/>
                <a:cs typeface="Times New Roman" panose="02020603050405020304" pitchFamily="18" charset="0"/>
              </a:rPr>
              <a:t>Six(6) of this towns are located within the Lejweleputswa.</a:t>
            </a:r>
          </a:p>
          <a:p>
            <a:pPr marL="355600" lvl="0" indent="-355600"/>
            <a:r>
              <a:rPr lang="en-US" sz="1800" b="1" dirty="0" err="1">
                <a:latin typeface="Times New Roman" panose="02020603050405020304" pitchFamily="18" charset="0"/>
                <a:cs typeface="Times New Roman" panose="02020603050405020304" pitchFamily="18" charset="0"/>
              </a:rPr>
              <a:t>Masilonyana</a:t>
            </a:r>
            <a:r>
              <a:rPr lang="en-US" sz="1800" b="1" dirty="0">
                <a:latin typeface="Times New Roman" panose="02020603050405020304" pitchFamily="18" charset="0"/>
                <a:cs typeface="Times New Roman" panose="02020603050405020304" pitchFamily="18" charset="0"/>
              </a:rPr>
              <a:t> Local Municipality </a:t>
            </a:r>
            <a:endParaRPr lang="en-ZA" sz="1800" dirty="0">
              <a:latin typeface="Times New Roman" panose="02020603050405020304" pitchFamily="18" charset="0"/>
              <a:cs typeface="Times New Roman" panose="02020603050405020304" pitchFamily="18" charset="0"/>
            </a:endParaRPr>
          </a:p>
          <a:p>
            <a:pPr marL="355600" lvl="0" indent="0">
              <a:buNone/>
            </a:pPr>
            <a:r>
              <a:rPr lang="en-US" sz="1800" dirty="0" err="1">
                <a:latin typeface="Times New Roman" panose="02020603050405020304" pitchFamily="18" charset="0"/>
                <a:cs typeface="Times New Roman" panose="02020603050405020304" pitchFamily="18" charset="0"/>
              </a:rPr>
              <a:t>Brandfort</a:t>
            </a:r>
            <a:r>
              <a:rPr lang="en-US" sz="1800" b="1" dirty="0">
                <a:latin typeface="Times New Roman" panose="02020603050405020304" pitchFamily="18" charset="0"/>
                <a:cs typeface="Times New Roman" panose="02020603050405020304" pitchFamily="18" charset="0"/>
              </a:rPr>
              <a:t> </a:t>
            </a:r>
            <a:endParaRPr lang="en-ZA" sz="1800" dirty="0">
              <a:latin typeface="Times New Roman" panose="02020603050405020304" pitchFamily="18" charset="0"/>
              <a:cs typeface="Times New Roman" panose="02020603050405020304" pitchFamily="18" charset="0"/>
            </a:endParaRPr>
          </a:p>
          <a:p>
            <a:pPr marL="268288" lvl="0" indent="-268288"/>
            <a:r>
              <a:rPr lang="en-US" sz="1800" b="1" dirty="0" err="1">
                <a:latin typeface="Times New Roman" panose="02020603050405020304" pitchFamily="18" charset="0"/>
                <a:cs typeface="Times New Roman" panose="02020603050405020304" pitchFamily="18" charset="0"/>
              </a:rPr>
              <a:t>Matjhabeng</a:t>
            </a:r>
            <a:r>
              <a:rPr lang="en-US" sz="1800" b="1" dirty="0">
                <a:latin typeface="Times New Roman" panose="02020603050405020304" pitchFamily="18" charset="0"/>
                <a:cs typeface="Times New Roman" panose="02020603050405020304" pitchFamily="18" charset="0"/>
              </a:rPr>
              <a:t> Local Municipality</a:t>
            </a:r>
            <a:endParaRPr lang="en-ZA" sz="1800" dirty="0">
              <a:latin typeface="Times New Roman" panose="02020603050405020304" pitchFamily="18" charset="0"/>
              <a:cs typeface="Times New Roman" panose="02020603050405020304" pitchFamily="18" charset="0"/>
            </a:endParaRPr>
          </a:p>
          <a:p>
            <a:pPr marL="355600" lvl="0" indent="0">
              <a:buNone/>
            </a:pPr>
            <a:r>
              <a:rPr lang="en-US" sz="1800" dirty="0">
                <a:latin typeface="Times New Roman" panose="02020603050405020304" pitchFamily="18" charset="0"/>
                <a:cs typeface="Times New Roman" panose="02020603050405020304" pitchFamily="18" charset="0"/>
              </a:rPr>
              <a:t>Welkom (Honey Park/ </a:t>
            </a:r>
            <a:r>
              <a:rPr lang="en-US" sz="1800" dirty="0" err="1">
                <a:latin typeface="Times New Roman" panose="02020603050405020304" pitchFamily="18" charset="0"/>
                <a:cs typeface="Times New Roman" panose="02020603050405020304" pitchFamily="18" charset="0"/>
              </a:rPr>
              <a:t>Bronville</a:t>
            </a:r>
            <a:r>
              <a:rPr lang="en-US" sz="1800" dirty="0">
                <a:latin typeface="Times New Roman" panose="02020603050405020304" pitchFamily="18" charset="0"/>
                <a:cs typeface="Times New Roman" panose="02020603050405020304" pitchFamily="18" charset="0"/>
              </a:rPr>
              <a:t>)</a:t>
            </a:r>
            <a:endParaRPr lang="en-ZA" sz="1800" dirty="0">
              <a:latin typeface="Times New Roman" panose="02020603050405020304" pitchFamily="18" charset="0"/>
              <a:cs typeface="Times New Roman" panose="02020603050405020304" pitchFamily="18" charset="0"/>
            </a:endParaRPr>
          </a:p>
          <a:p>
            <a:pPr marL="355600" lvl="0" indent="-355600"/>
            <a:r>
              <a:rPr lang="en-US" sz="1800" b="1" dirty="0" err="1">
                <a:latin typeface="Times New Roman" panose="02020603050405020304" pitchFamily="18" charset="0"/>
                <a:cs typeface="Times New Roman" panose="02020603050405020304" pitchFamily="18" charset="0"/>
              </a:rPr>
              <a:t>Nala</a:t>
            </a:r>
            <a:r>
              <a:rPr lang="en-US" sz="1800" b="1" dirty="0">
                <a:latin typeface="Times New Roman" panose="02020603050405020304" pitchFamily="18" charset="0"/>
                <a:cs typeface="Times New Roman" panose="02020603050405020304" pitchFamily="18" charset="0"/>
              </a:rPr>
              <a:t> Local Municipality </a:t>
            </a:r>
            <a:endParaRPr lang="en-ZA" sz="1800" dirty="0">
              <a:latin typeface="Times New Roman" panose="02020603050405020304" pitchFamily="18" charset="0"/>
              <a:cs typeface="Times New Roman" panose="02020603050405020304" pitchFamily="18" charset="0"/>
            </a:endParaRPr>
          </a:p>
          <a:p>
            <a:pPr marL="355600" lvl="0" indent="0">
              <a:buNone/>
            </a:pPr>
            <a:r>
              <a:rPr lang="en-US" sz="1800" dirty="0" err="1">
                <a:latin typeface="Times New Roman" panose="02020603050405020304" pitchFamily="18" charset="0"/>
                <a:cs typeface="Times New Roman" panose="02020603050405020304" pitchFamily="18" charset="0"/>
              </a:rPr>
              <a:t>Wesselsbron</a:t>
            </a:r>
            <a:endParaRPr lang="en-ZA" sz="1800" dirty="0">
              <a:latin typeface="Times New Roman" panose="02020603050405020304" pitchFamily="18" charset="0"/>
              <a:cs typeface="Times New Roman" panose="02020603050405020304" pitchFamily="18" charset="0"/>
            </a:endParaRPr>
          </a:p>
          <a:p>
            <a:pPr marL="355600" lvl="0" indent="-355600"/>
            <a:r>
              <a:rPr lang="en-US" sz="1800" b="1" dirty="0" err="1">
                <a:latin typeface="Times New Roman" panose="02020603050405020304" pitchFamily="18" charset="0"/>
                <a:cs typeface="Times New Roman" panose="02020603050405020304" pitchFamily="18" charset="0"/>
              </a:rPr>
              <a:t>Tokologo</a:t>
            </a:r>
            <a:r>
              <a:rPr lang="en-US" sz="1800" b="1" dirty="0">
                <a:latin typeface="Times New Roman" panose="02020603050405020304" pitchFamily="18" charset="0"/>
                <a:cs typeface="Times New Roman" panose="02020603050405020304" pitchFamily="18" charset="0"/>
              </a:rPr>
              <a:t> Local Municipality </a:t>
            </a:r>
            <a:endParaRPr lang="en-ZA" sz="1800" dirty="0">
              <a:latin typeface="Times New Roman" panose="02020603050405020304" pitchFamily="18" charset="0"/>
              <a:cs typeface="Times New Roman" panose="02020603050405020304" pitchFamily="18" charset="0"/>
            </a:endParaRPr>
          </a:p>
          <a:p>
            <a:pPr marL="355600" lvl="0" indent="0">
              <a:buNone/>
            </a:pPr>
            <a:r>
              <a:rPr lang="en-US" sz="1800" dirty="0" err="1">
                <a:latin typeface="Times New Roman" panose="02020603050405020304" pitchFamily="18" charset="0"/>
                <a:cs typeface="Times New Roman" panose="02020603050405020304" pitchFamily="18" charset="0"/>
              </a:rPr>
              <a:t>Dealesville</a:t>
            </a:r>
            <a:endParaRPr lang="en-ZA" sz="1800" dirty="0">
              <a:latin typeface="Times New Roman" panose="02020603050405020304" pitchFamily="18" charset="0"/>
              <a:cs typeface="Times New Roman" panose="02020603050405020304" pitchFamily="18" charset="0"/>
            </a:endParaRPr>
          </a:p>
          <a:p>
            <a:pPr marL="355600" lvl="0" indent="0">
              <a:buNone/>
            </a:pPr>
            <a:r>
              <a:rPr lang="en-US" sz="1800" dirty="0" err="1">
                <a:latin typeface="Times New Roman" panose="02020603050405020304" pitchFamily="18" charset="0"/>
                <a:cs typeface="Times New Roman" panose="02020603050405020304" pitchFamily="18" charset="0"/>
              </a:rPr>
              <a:t>Hertzogville</a:t>
            </a:r>
            <a:endParaRPr lang="en-ZA" sz="1800" dirty="0">
              <a:latin typeface="Times New Roman" panose="02020603050405020304" pitchFamily="18" charset="0"/>
              <a:cs typeface="Times New Roman" panose="02020603050405020304" pitchFamily="18" charset="0"/>
            </a:endParaRPr>
          </a:p>
          <a:p>
            <a:pPr marL="355600" lvl="0" indent="-355600"/>
            <a:r>
              <a:rPr lang="en-US" sz="1800" b="1" dirty="0" err="1">
                <a:latin typeface="Times New Roman" panose="02020603050405020304" pitchFamily="18" charset="0"/>
                <a:cs typeface="Times New Roman" panose="02020603050405020304" pitchFamily="18" charset="0"/>
              </a:rPr>
              <a:t>Tswelopele</a:t>
            </a:r>
            <a:r>
              <a:rPr lang="en-US" sz="1800" b="1" dirty="0">
                <a:latin typeface="Times New Roman" panose="02020603050405020304" pitchFamily="18" charset="0"/>
                <a:cs typeface="Times New Roman" panose="02020603050405020304" pitchFamily="18" charset="0"/>
              </a:rPr>
              <a:t> Local Municipality</a:t>
            </a:r>
            <a:endParaRPr lang="en-ZA" sz="1800" dirty="0">
              <a:latin typeface="Times New Roman" panose="02020603050405020304" pitchFamily="18" charset="0"/>
              <a:cs typeface="Times New Roman" panose="02020603050405020304" pitchFamily="18" charset="0"/>
            </a:endParaRPr>
          </a:p>
          <a:p>
            <a:pPr marL="355600" lvl="0" indent="0">
              <a:buNone/>
            </a:pPr>
            <a:r>
              <a:rPr lang="en-US" sz="1800" dirty="0" err="1">
                <a:latin typeface="Times New Roman" panose="02020603050405020304" pitchFamily="18" charset="0"/>
                <a:cs typeface="Times New Roman" panose="02020603050405020304" pitchFamily="18" charset="0"/>
              </a:rPr>
              <a:t>Hoopstad</a:t>
            </a:r>
            <a:endParaRPr lang="en-ZA"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Times New Roman" pitchFamily="18" charset="0"/>
              <a:buNone/>
            </a:pPr>
            <a:endParaRPr lang="en-ZA" sz="1800" dirty="0">
              <a:latin typeface="Times New Roman" panose="02020603050405020304" pitchFamily="18" charset="0"/>
              <a:cs typeface="Times New Roman" panose="02020603050405020304" pitchFamily="18" charset="0"/>
            </a:endParaRPr>
          </a:p>
        </p:txBody>
      </p:sp>
      <p:pic>
        <p:nvPicPr>
          <p:cNvPr id="512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661298" y="5810250"/>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51</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811" y="5423667"/>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131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700" y="1"/>
            <a:ext cx="8929688" cy="570367"/>
          </a:xfrm>
        </p:spPr>
        <p:txBody>
          <a:bodyPr>
            <a:normAutofit/>
          </a:bodyPr>
          <a:lstStyle/>
          <a:p>
            <a:pPr algn="ctr"/>
            <a:r>
              <a:rPr lang="en-ZA" sz="3200" b="1" dirty="0">
                <a:latin typeface="Times New Roman" panose="02020603050405020304" pitchFamily="18" charset="0"/>
                <a:cs typeface="Times New Roman" panose="02020603050405020304" pitchFamily="18" charset="0"/>
              </a:rPr>
              <a:t>SERVICE DELIVERY PROTESTS (CONT.)</a:t>
            </a:r>
          </a:p>
        </p:txBody>
      </p:sp>
      <p:pic>
        <p:nvPicPr>
          <p:cNvPr id="5124"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p:cNvPicPr>
            <a:picLocks noGrp="1" noChangeAspect="1"/>
          </p:cNvPicPr>
          <p:nvPr>
            <p:ph idx="1"/>
          </p:nvPr>
        </p:nvPicPr>
        <p:blipFill>
          <a:blip r:embed="rId4"/>
          <a:stretch>
            <a:fillRect/>
          </a:stretch>
        </p:blipFill>
        <p:spPr>
          <a:xfrm>
            <a:off x="371192" y="712788"/>
            <a:ext cx="8193386" cy="4574436"/>
          </a:xfrm>
          <a:prstGeom prst="rect">
            <a:avLst/>
          </a:prstGeom>
        </p:spPr>
      </p:pic>
      <p:sp>
        <p:nvSpPr>
          <p:cNvPr id="2" name="Slide Number Placeholder 1"/>
          <p:cNvSpPr>
            <a:spLocks noGrp="1"/>
          </p:cNvSpPr>
          <p:nvPr>
            <p:ph type="sldNum" sz="quarter" idx="12"/>
          </p:nvPr>
        </p:nvSpPr>
        <p:spPr>
          <a:xfrm>
            <a:off x="6638703" y="5782193"/>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52</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6" name="Picture 6" descr="C:\Documents and Settings\Philda.FSLGH4\Desktop\Design and Branding Materials\Dept LOGOS\logoc3t.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7109" y="5456668"/>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2950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700" y="1"/>
            <a:ext cx="8929688" cy="570367"/>
          </a:xfrm>
        </p:spPr>
        <p:txBody>
          <a:bodyPr>
            <a:normAutofit/>
          </a:bodyPr>
          <a:lstStyle/>
          <a:p>
            <a:pPr algn="ctr"/>
            <a:r>
              <a:rPr lang="en-ZA" sz="3200" b="1" dirty="0">
                <a:latin typeface="Times New Roman" panose="02020603050405020304" pitchFamily="18" charset="0"/>
                <a:cs typeface="Times New Roman" panose="02020603050405020304" pitchFamily="18" charset="0"/>
              </a:rPr>
              <a:t>SERVICE DELIVERY PROTESTS (CONT.)</a:t>
            </a:r>
          </a:p>
        </p:txBody>
      </p:sp>
      <p:pic>
        <p:nvPicPr>
          <p:cNvPr id="512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idx="1"/>
          </p:nvPr>
        </p:nvPicPr>
        <p:blipFill>
          <a:blip r:embed="rId3"/>
          <a:stretch>
            <a:fillRect/>
          </a:stretch>
        </p:blipFill>
        <p:spPr>
          <a:xfrm>
            <a:off x="153909" y="712788"/>
            <a:ext cx="8474043" cy="4646863"/>
          </a:xfrm>
          <a:prstGeom prst="rect">
            <a:avLst/>
          </a:prstGeom>
        </p:spPr>
      </p:pic>
      <p:sp>
        <p:nvSpPr>
          <p:cNvPr id="2" name="Slide Number Placeholder 1"/>
          <p:cNvSpPr>
            <a:spLocks noGrp="1"/>
          </p:cNvSpPr>
          <p:nvPr>
            <p:ph type="sldNum" sz="quarter" idx="12"/>
          </p:nvPr>
        </p:nvSpPr>
        <p:spPr>
          <a:xfrm>
            <a:off x="6570552" y="5803458"/>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53</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6"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4843" y="5456146"/>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655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700" y="1"/>
            <a:ext cx="9131300" cy="691116"/>
          </a:xfrm>
          <a:solidFill>
            <a:schemeClr val="bg1">
              <a:lumMod val="85000"/>
            </a:schemeClr>
          </a:solidFill>
        </p:spPr>
        <p:txBody>
          <a:bodyPr>
            <a:normAutofit/>
          </a:bodyPr>
          <a:lstStyle/>
          <a:p>
            <a:pPr algn="ctr"/>
            <a:r>
              <a:rPr lang="en-ZA" sz="3600" b="1" dirty="0">
                <a:latin typeface="Times New Roman" panose="02020603050405020304" pitchFamily="18" charset="0"/>
                <a:cs typeface="Times New Roman" panose="02020603050405020304" pitchFamily="18" charset="0"/>
              </a:rPr>
              <a:t>COMPLAINTS MANAGEMENT SYSTEM</a:t>
            </a:r>
          </a:p>
        </p:txBody>
      </p:sp>
      <p:sp>
        <p:nvSpPr>
          <p:cNvPr id="5123" name="Content Placeholder 2"/>
          <p:cNvSpPr>
            <a:spLocks noGrp="1"/>
          </p:cNvSpPr>
          <p:nvPr>
            <p:ph idx="1"/>
          </p:nvPr>
        </p:nvSpPr>
        <p:spPr>
          <a:xfrm>
            <a:off x="203255" y="691117"/>
            <a:ext cx="8548577" cy="5595383"/>
          </a:xfrm>
        </p:spPr>
        <p:txBody>
          <a:bodyPr>
            <a:noAutofit/>
          </a:bodyPr>
          <a:lstStyle/>
          <a:p>
            <a:pPr marL="0" indent="0" algn="just">
              <a:lnSpc>
                <a:spcPct val="120000"/>
              </a:lnSpc>
              <a:spcBef>
                <a:spcPts val="0"/>
              </a:spcBef>
              <a:buNone/>
            </a:pPr>
            <a:r>
              <a:rPr lang="en-ZA" sz="1400" dirty="0">
                <a:latin typeface="Times New Roman" panose="02020603050405020304" pitchFamily="18" charset="0"/>
                <a:cs typeface="Times New Roman" panose="02020603050405020304" pitchFamily="18" charset="0"/>
              </a:rPr>
              <a:t>The Complaint Management System intends to improve communication between Municipalities and communities and also individuals.</a:t>
            </a:r>
          </a:p>
          <a:p>
            <a:pPr marL="0" indent="0" algn="just">
              <a:lnSpc>
                <a:spcPct val="120000"/>
              </a:lnSpc>
              <a:spcBef>
                <a:spcPts val="0"/>
              </a:spcBef>
              <a:buNone/>
            </a:pPr>
            <a:endParaRPr lang="en-ZA" sz="14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endParaRPr lang="en-ZA" sz="1400" dirty="0">
              <a:latin typeface="Times New Roman" panose="02020603050405020304" pitchFamily="18" charset="0"/>
              <a:cs typeface="Times New Roman" panose="02020603050405020304" pitchFamily="18" charset="0"/>
            </a:endParaRPr>
          </a:p>
          <a:p>
            <a:pPr algn="just">
              <a:lnSpc>
                <a:spcPct val="120000"/>
              </a:lnSpc>
              <a:spcBef>
                <a:spcPts val="0"/>
              </a:spcBef>
            </a:pPr>
            <a:endParaRPr lang="en-US" sz="1400" dirty="0">
              <a:latin typeface="Times New Roman" panose="02020603050405020304" pitchFamily="18" charset="0"/>
              <a:cs typeface="Times New Roman" panose="02020603050405020304" pitchFamily="18" charset="0"/>
            </a:endParaRPr>
          </a:p>
          <a:p>
            <a:pPr algn="just">
              <a:lnSpc>
                <a:spcPct val="120000"/>
              </a:lnSpc>
              <a:spcBef>
                <a:spcPts val="0"/>
              </a:spcBef>
            </a:pPr>
            <a:endParaRPr lang="en-US" sz="1400" dirty="0">
              <a:latin typeface="Times New Roman" panose="02020603050405020304" pitchFamily="18" charset="0"/>
              <a:cs typeface="Times New Roman" panose="02020603050405020304" pitchFamily="18" charset="0"/>
            </a:endParaRPr>
          </a:p>
          <a:p>
            <a:pPr algn="just">
              <a:lnSpc>
                <a:spcPct val="120000"/>
              </a:lnSpc>
              <a:spcBef>
                <a:spcPts val="0"/>
              </a:spcBef>
            </a:pPr>
            <a:endParaRPr lang="en-US" sz="1400" dirty="0">
              <a:latin typeface="Times New Roman" panose="02020603050405020304" pitchFamily="18" charset="0"/>
              <a:cs typeface="Times New Roman" panose="02020603050405020304" pitchFamily="18" charset="0"/>
            </a:endParaRPr>
          </a:p>
          <a:p>
            <a:pPr algn="just">
              <a:lnSpc>
                <a:spcPct val="120000"/>
              </a:lnSpc>
              <a:spcBef>
                <a:spcPts val="0"/>
              </a:spcBef>
            </a:pPr>
            <a:endParaRPr lang="en-US" sz="1400" dirty="0">
              <a:latin typeface="Times New Roman" panose="02020603050405020304" pitchFamily="18" charset="0"/>
              <a:cs typeface="Times New Roman" panose="02020603050405020304" pitchFamily="18" charset="0"/>
            </a:endParaRPr>
          </a:p>
          <a:p>
            <a:pPr algn="just">
              <a:lnSpc>
                <a:spcPct val="120000"/>
              </a:lnSpc>
              <a:spcBef>
                <a:spcPts val="0"/>
              </a:spcBef>
            </a:pPr>
            <a:endParaRPr lang="en-US" sz="1400" dirty="0">
              <a:latin typeface="Times New Roman" panose="02020603050405020304" pitchFamily="18" charset="0"/>
              <a:cs typeface="Times New Roman" panose="02020603050405020304" pitchFamily="18" charset="0"/>
            </a:endParaRPr>
          </a:p>
          <a:p>
            <a:pPr algn="just">
              <a:lnSpc>
                <a:spcPct val="120000"/>
              </a:lnSpc>
              <a:spcBef>
                <a:spcPts val="0"/>
              </a:spcBef>
            </a:pPr>
            <a:endParaRPr lang="en-US" sz="1400" dirty="0">
              <a:latin typeface="Times New Roman" panose="02020603050405020304" pitchFamily="18" charset="0"/>
              <a:cs typeface="Times New Roman" panose="02020603050405020304" pitchFamily="18" charset="0"/>
            </a:endParaRPr>
          </a:p>
          <a:p>
            <a:pPr algn="just">
              <a:lnSpc>
                <a:spcPct val="120000"/>
              </a:lnSpc>
              <a:spcBef>
                <a:spcPts val="0"/>
              </a:spcBef>
            </a:pPr>
            <a:endParaRPr lang="en-US" sz="1400" dirty="0">
              <a:latin typeface="Times New Roman" panose="02020603050405020304" pitchFamily="18" charset="0"/>
              <a:cs typeface="Times New Roman" panose="02020603050405020304" pitchFamily="18" charset="0"/>
            </a:endParaRPr>
          </a:p>
          <a:p>
            <a:pPr algn="just">
              <a:lnSpc>
                <a:spcPct val="120000"/>
              </a:lnSpc>
              <a:spcBef>
                <a:spcPts val="0"/>
              </a:spcBef>
            </a:pPr>
            <a:endParaRPr lang="en-US" sz="1400" dirty="0">
              <a:latin typeface="Times New Roman" panose="02020603050405020304" pitchFamily="18" charset="0"/>
              <a:cs typeface="Times New Roman" panose="02020603050405020304" pitchFamily="18" charset="0"/>
            </a:endParaRPr>
          </a:p>
          <a:p>
            <a:pPr algn="just">
              <a:lnSpc>
                <a:spcPct val="120000"/>
              </a:lnSpc>
              <a:spcBef>
                <a:spcPts val="0"/>
              </a:spcBef>
            </a:pPr>
            <a:endParaRPr lang="en-US" sz="1400" dirty="0">
              <a:latin typeface="Times New Roman" panose="02020603050405020304" pitchFamily="18" charset="0"/>
              <a:cs typeface="Times New Roman" panose="02020603050405020304" pitchFamily="18" charset="0"/>
            </a:endParaRPr>
          </a:p>
          <a:p>
            <a:pPr algn="just">
              <a:lnSpc>
                <a:spcPct val="120000"/>
              </a:lnSpc>
              <a:spcBef>
                <a:spcPts val="0"/>
              </a:spcBef>
            </a:pPr>
            <a:r>
              <a:rPr lang="en-ZA" sz="1400" dirty="0">
                <a:latin typeface="Times New Roman" panose="02020603050405020304" pitchFamily="18" charset="0"/>
                <a:cs typeface="Times New Roman" panose="02020603050405020304" pitchFamily="18" charset="0"/>
              </a:rPr>
              <a:t>All the municipalities in the district however still continue to use manual systems to capture the complaints of the communities. Some municipalities use complaints boxes while other use complaints registers. </a:t>
            </a:r>
          </a:p>
          <a:p>
            <a:pPr algn="just">
              <a:lnSpc>
                <a:spcPct val="120000"/>
              </a:lnSpc>
              <a:spcBef>
                <a:spcPts val="0"/>
              </a:spcBef>
            </a:pPr>
            <a:r>
              <a:rPr lang="en-ZA" sz="1400" dirty="0">
                <a:latin typeface="Times New Roman" panose="02020603050405020304" pitchFamily="18" charset="0"/>
                <a:cs typeface="Times New Roman" panose="02020603050405020304" pitchFamily="18" charset="0"/>
              </a:rPr>
              <a:t>It is worth mentioning that Matjhabeng Local Municipality has established a hybrid system where they use the electronic combined with a well-managed manual system which is being monitored by the established committee in the Office of the Speaker.</a:t>
            </a:r>
          </a:p>
          <a:p>
            <a:pPr marL="0" indent="0" algn="just">
              <a:lnSpc>
                <a:spcPct val="120000"/>
              </a:lnSpc>
              <a:spcBef>
                <a:spcPts val="0"/>
              </a:spcBef>
              <a:buNone/>
            </a:pPr>
            <a:endParaRPr lang="en-ZA" sz="1400" dirty="0">
              <a:latin typeface="Times New Roman" panose="02020603050405020304" pitchFamily="18" charset="0"/>
              <a:cs typeface="Times New Roman" panose="02020603050405020304" pitchFamily="18" charset="0"/>
            </a:endParaRPr>
          </a:p>
        </p:txBody>
      </p:sp>
      <p:pic>
        <p:nvPicPr>
          <p:cNvPr id="512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133217" y="1771081"/>
            <a:ext cx="6688651" cy="1985267"/>
          </a:xfrm>
          <a:prstGeom prst="rect">
            <a:avLst/>
          </a:prstGeom>
        </p:spPr>
      </p:pic>
      <p:sp>
        <p:nvSpPr>
          <p:cNvPr id="3" name="Slide Number Placeholder 2"/>
          <p:cNvSpPr>
            <a:spLocks noGrp="1"/>
          </p:cNvSpPr>
          <p:nvPr>
            <p:ph type="sldNum" sz="quarter" idx="12"/>
          </p:nvPr>
        </p:nvSpPr>
        <p:spPr>
          <a:xfrm>
            <a:off x="6793168" y="5803458"/>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54</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7"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5936" y="5408613"/>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772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700" y="1"/>
            <a:ext cx="9131300" cy="691116"/>
          </a:xfrm>
          <a:solidFill>
            <a:schemeClr val="bg1">
              <a:lumMod val="85000"/>
            </a:schemeClr>
          </a:solidFill>
        </p:spPr>
        <p:txBody>
          <a:bodyPr>
            <a:noAutofit/>
          </a:bodyPr>
          <a:lstStyle/>
          <a:p>
            <a:pPr algn="ctr"/>
            <a:r>
              <a:rPr lang="en-ZA" sz="2400" b="1" dirty="0">
                <a:latin typeface="Times New Roman" panose="02020603050405020304" pitchFamily="18" charset="0"/>
                <a:cs typeface="Times New Roman" panose="02020603050405020304" pitchFamily="18" charset="0"/>
              </a:rPr>
              <a:t>FORUMS TO INCLUDE VULNERABLE GROUPS IN CORE MUNICIPAL PROCESSES</a:t>
            </a:r>
          </a:p>
        </p:txBody>
      </p:sp>
      <p:sp>
        <p:nvSpPr>
          <p:cNvPr id="5123" name="Content Placeholder 2"/>
          <p:cNvSpPr>
            <a:spLocks noGrp="1"/>
          </p:cNvSpPr>
          <p:nvPr>
            <p:ph idx="1"/>
          </p:nvPr>
        </p:nvSpPr>
        <p:spPr>
          <a:xfrm>
            <a:off x="99588" y="691117"/>
            <a:ext cx="9044411" cy="5595383"/>
          </a:xfrm>
        </p:spPr>
        <p:txBody>
          <a:bodyPr>
            <a:noAutofit/>
          </a:bodyPr>
          <a:lstStyle/>
          <a:p>
            <a:pPr marL="0" indent="0" algn="just">
              <a:buNone/>
            </a:pPr>
            <a:r>
              <a:rPr lang="en-ZA" sz="1800" dirty="0">
                <a:latin typeface="Times New Roman" panose="02020603050405020304" pitchFamily="18" charset="0"/>
                <a:cs typeface="Times New Roman" panose="02020603050405020304" pitchFamily="18" charset="0"/>
              </a:rPr>
              <a:t>The department through the Directorate Municipal Intergovernmental Relations has been supporting Municipalities to establish processes and structures (fora) as well as  mechanisms (officials) to ensure that municipal processes (IDP, Budget and PMS) includes  or take into account the special needs of :</a:t>
            </a:r>
          </a:p>
          <a:p>
            <a:pPr marL="625475" lvl="0" indent="-354013" algn="just">
              <a:buFont typeface="Wingdings" panose="05000000000000000000" pitchFamily="2" charset="2"/>
              <a:buChar char="§"/>
            </a:pPr>
            <a:r>
              <a:rPr lang="en-ZA" sz="1800" dirty="0">
                <a:latin typeface="Times New Roman" panose="02020603050405020304" pitchFamily="18" charset="0"/>
                <a:cs typeface="Times New Roman" panose="02020603050405020304" pitchFamily="18" charset="0"/>
              </a:rPr>
              <a:t>People who cannot read and write</a:t>
            </a:r>
          </a:p>
          <a:p>
            <a:pPr marL="625475" lvl="0" indent="-354013" algn="just">
              <a:buFont typeface="Wingdings" panose="05000000000000000000" pitchFamily="2" charset="2"/>
              <a:buChar char="§"/>
            </a:pPr>
            <a:r>
              <a:rPr lang="en-ZA" sz="1800" dirty="0">
                <a:latin typeface="Times New Roman" panose="02020603050405020304" pitchFamily="18" charset="0"/>
                <a:cs typeface="Times New Roman" panose="02020603050405020304" pitchFamily="18" charset="0"/>
              </a:rPr>
              <a:t>People with disabilities,</a:t>
            </a:r>
          </a:p>
          <a:p>
            <a:pPr marL="625475" lvl="0" indent="-354013" algn="just">
              <a:buFont typeface="Wingdings" panose="05000000000000000000" pitchFamily="2" charset="2"/>
              <a:buChar char="§"/>
            </a:pPr>
            <a:r>
              <a:rPr lang="en-ZA" sz="1800" dirty="0">
                <a:latin typeface="Times New Roman" panose="02020603050405020304" pitchFamily="18" charset="0"/>
                <a:cs typeface="Times New Roman" panose="02020603050405020304" pitchFamily="18" charset="0"/>
              </a:rPr>
              <a:t>Women </a:t>
            </a:r>
          </a:p>
          <a:p>
            <a:pPr marL="625475" lvl="0" indent="-354013" algn="just">
              <a:buFont typeface="Wingdings" panose="05000000000000000000" pitchFamily="2" charset="2"/>
              <a:buChar char="§"/>
            </a:pPr>
            <a:r>
              <a:rPr lang="en-ZA" sz="1800" dirty="0">
                <a:latin typeface="Times New Roman" panose="02020603050405020304" pitchFamily="18" charset="0"/>
                <a:cs typeface="Times New Roman" panose="02020603050405020304" pitchFamily="18" charset="0"/>
              </a:rPr>
              <a:t>Youth and</a:t>
            </a:r>
          </a:p>
          <a:p>
            <a:pPr marL="625475" lvl="0" indent="-354013" algn="just">
              <a:buFont typeface="Wingdings" panose="05000000000000000000" pitchFamily="2" charset="2"/>
              <a:buChar char="§"/>
            </a:pPr>
            <a:r>
              <a:rPr lang="en-ZA" sz="1800" dirty="0">
                <a:latin typeface="Times New Roman" panose="02020603050405020304" pitchFamily="18" charset="0"/>
                <a:cs typeface="Times New Roman" panose="02020603050405020304" pitchFamily="18" charset="0"/>
              </a:rPr>
              <a:t>Other disadvantaged groups</a:t>
            </a:r>
          </a:p>
          <a:p>
            <a:pPr marL="0" indent="0" algn="just">
              <a:buNone/>
            </a:pPr>
            <a:endParaRPr lang="en-ZA"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All Municipalities in the District have  in the past conducted activities in support of vulnerable groups.</a:t>
            </a:r>
            <a:endParaRPr lang="en-ZA"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The table below provides a synopsis of some of the activities that were held in the district.</a:t>
            </a:r>
            <a:endParaRPr lang="en-ZA" sz="18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endParaRPr lang="en-ZA" sz="1800" dirty="0">
              <a:latin typeface="Times New Roman" panose="02020603050405020304" pitchFamily="18" charset="0"/>
              <a:cs typeface="Times New Roman" panose="02020603050405020304" pitchFamily="18" charset="0"/>
            </a:endParaRPr>
          </a:p>
        </p:txBody>
      </p:sp>
      <p:pic>
        <p:nvPicPr>
          <p:cNvPr id="512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46007"/>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415420" y="5780882"/>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55</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4843" y="5456146"/>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759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700" y="1"/>
            <a:ext cx="9131300" cy="691116"/>
          </a:xfrm>
          <a:solidFill>
            <a:schemeClr val="bg1">
              <a:lumMod val="85000"/>
            </a:schemeClr>
          </a:solidFill>
        </p:spPr>
        <p:txBody>
          <a:bodyPr>
            <a:noAutofit/>
          </a:bodyPr>
          <a:lstStyle/>
          <a:p>
            <a:pPr algn="ctr"/>
            <a:r>
              <a:rPr lang="en-ZA" sz="2400" b="1" dirty="0">
                <a:latin typeface="Times New Roman" panose="02020603050405020304" pitchFamily="18" charset="0"/>
                <a:cs typeface="Times New Roman" panose="02020603050405020304" pitchFamily="18" charset="0"/>
              </a:rPr>
              <a:t>FORUMS TO INCLUDE VULNERABLE GROUPS IN CORE MUNICIPAL PROCESSES (CONT.)</a:t>
            </a:r>
          </a:p>
        </p:txBody>
      </p:sp>
      <p:sp>
        <p:nvSpPr>
          <p:cNvPr id="5123" name="Content Placeholder 2"/>
          <p:cNvSpPr>
            <a:spLocks noGrp="1"/>
          </p:cNvSpPr>
          <p:nvPr>
            <p:ph idx="1"/>
          </p:nvPr>
        </p:nvSpPr>
        <p:spPr>
          <a:xfrm>
            <a:off x="99588" y="691117"/>
            <a:ext cx="9044411" cy="5595383"/>
          </a:xfrm>
        </p:spPr>
        <p:txBody>
          <a:bodyPr>
            <a:noAutofit/>
          </a:bodyPr>
          <a:lstStyle/>
          <a:p>
            <a:r>
              <a:rPr lang="en-US" sz="1600" dirty="0">
                <a:latin typeface="Times New Roman" panose="02020603050405020304" pitchFamily="18" charset="0"/>
                <a:cs typeface="Times New Roman" panose="02020603050405020304" pitchFamily="18" charset="0"/>
              </a:rPr>
              <a:t>The table below provides a synopsis of some of the activities that were held in the district.</a:t>
            </a:r>
            <a:endParaRPr lang="en-ZA" sz="16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endParaRPr lang="en-ZA" sz="1600" dirty="0">
              <a:latin typeface="Times New Roman" panose="02020603050405020304" pitchFamily="18" charset="0"/>
              <a:cs typeface="Times New Roman" panose="02020603050405020304" pitchFamily="18" charset="0"/>
            </a:endParaRPr>
          </a:p>
        </p:txBody>
      </p:sp>
      <p:pic>
        <p:nvPicPr>
          <p:cNvPr id="512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4777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479224" y="1570985"/>
            <a:ext cx="6185551" cy="3621334"/>
          </a:xfrm>
          <a:prstGeom prst="rect">
            <a:avLst/>
          </a:prstGeom>
        </p:spPr>
      </p:pic>
      <p:sp>
        <p:nvSpPr>
          <p:cNvPr id="3" name="Slide Number Placeholder 2"/>
          <p:cNvSpPr>
            <a:spLocks noGrp="1"/>
          </p:cNvSpPr>
          <p:nvPr>
            <p:ph type="sldNum" sz="quarter" idx="12"/>
          </p:nvPr>
        </p:nvSpPr>
        <p:spPr>
          <a:xfrm>
            <a:off x="6553643" y="5883435"/>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56</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7"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1588" y="5444491"/>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175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836712"/>
          </a:xfrm>
          <a:solidFill>
            <a:schemeClr val="bg1">
              <a:lumMod val="85000"/>
            </a:schemeClr>
          </a:solidFill>
        </p:spPr>
        <p:txBody>
          <a:bodyPr rtlCol="0">
            <a:noAutofit/>
          </a:bodyPr>
          <a:lstStyle/>
          <a:p>
            <a:pPr algn="ctr">
              <a:lnSpc>
                <a:spcPct val="107000"/>
              </a:lnSpc>
              <a:spcAft>
                <a:spcPts val="0"/>
              </a:spcAft>
              <a:defRPr/>
            </a:pPr>
            <a:r>
              <a:rPr lang="en-ZA" sz="2800" b="1" dirty="0">
                <a:latin typeface="Times New Roman" panose="02020603050405020304" pitchFamily="18" charset="0"/>
                <a:ea typeface="Tahoma" pitchFamily="34" charset="0"/>
                <a:cs typeface="Times New Roman" panose="02020603050405020304" pitchFamily="18" charset="0"/>
              </a:rPr>
              <a:t>INTEGRATED DEVELOPMENT PLANNING (IDP)</a:t>
            </a:r>
          </a:p>
        </p:txBody>
      </p:sp>
      <p:sp>
        <p:nvSpPr>
          <p:cNvPr id="3" name="Content Placeholder 2"/>
          <p:cNvSpPr>
            <a:spLocks noGrp="1"/>
          </p:cNvSpPr>
          <p:nvPr>
            <p:ph idx="1"/>
          </p:nvPr>
        </p:nvSpPr>
        <p:spPr>
          <a:xfrm>
            <a:off x="250825" y="981075"/>
            <a:ext cx="8497888" cy="5376863"/>
          </a:xfrm>
        </p:spPr>
        <p:txBody>
          <a:bodyPr rtlCol="0">
            <a:normAutofit/>
          </a:bodyPr>
          <a:lstStyle/>
          <a:p>
            <a:pPr algn="just">
              <a:lnSpc>
                <a:spcPct val="107000"/>
              </a:lnSpc>
              <a:spcAft>
                <a:spcPts val="0"/>
              </a:spcAft>
              <a:defRPr/>
            </a:pPr>
            <a:r>
              <a:rPr lang="en-GB" sz="1800" dirty="0">
                <a:latin typeface="Times New Roman" panose="02020603050405020304" pitchFamily="18" charset="0"/>
                <a:ea typeface="Calibri" panose="020F0502020204030204" pitchFamily="34" charset="0"/>
                <a:cs typeface="Times New Roman" panose="02020603050405020304" pitchFamily="18" charset="0"/>
              </a:rPr>
              <a:t>Due to the magnitude and severity of the COVID-19 outbreak and it being classified as a national disaster by the Head of the National Disaster Management Centre. The Minister issued the COVID-19 Regulations and Directives for Municipalities in a bid to respond and contain the spread of the disease and that has seriously and negatively impacted on planning across three spheres of Government as the Current planning platforms do not provide an opportunity for municipalities to engage timeously with sector departmental plans to be able to adequately incorporate them into their IDPs.</a:t>
            </a:r>
          </a:p>
          <a:p>
            <a:pPr algn="just">
              <a:lnSpc>
                <a:spcPct val="107000"/>
              </a:lnSpc>
              <a:spcAft>
                <a:spcPts val="0"/>
              </a:spcAft>
              <a:defRPr/>
            </a:pPr>
            <a:r>
              <a:rPr lang="en-GB" sz="1800" dirty="0">
                <a:latin typeface="Times New Roman" panose="02020603050405020304" pitchFamily="18" charset="0"/>
                <a:cs typeface="Times New Roman" panose="02020603050405020304" pitchFamily="18" charset="0"/>
              </a:rPr>
              <a:t>In response to the legislative requirement and to support and assist the MEC commenting process, The Department of Cooperative Governance and Traditional affairs coordinated, conducted and facilitated Remote  Draft IDP Assessment Sessions that were held from the 15</a:t>
            </a:r>
            <a:r>
              <a:rPr lang="en-GB" sz="1800" baseline="30000" dirty="0">
                <a:latin typeface="Times New Roman" panose="02020603050405020304" pitchFamily="18" charset="0"/>
                <a:cs typeface="Times New Roman" panose="02020603050405020304" pitchFamily="18" charset="0"/>
              </a:rPr>
              <a:t>th</a:t>
            </a:r>
            <a:r>
              <a:rPr lang="en-GB" sz="1800" dirty="0">
                <a:latin typeface="Times New Roman" panose="02020603050405020304" pitchFamily="18" charset="0"/>
                <a:cs typeface="Times New Roman" panose="02020603050405020304" pitchFamily="18" charset="0"/>
              </a:rPr>
              <a:t> May 2020 to 05th June 2020, and subsequently assessment reports was generated and shared with all municipalities to consider comments or inputs made during remote draft IDP assessment sessions and incorporate into their final IDP documents.</a:t>
            </a:r>
            <a:endParaRPr lang="en-ZA" sz="1800" dirty="0">
              <a:latin typeface="Times New Roman" panose="02020603050405020304" pitchFamily="18" charset="0"/>
              <a:cs typeface="Times New Roman" panose="02020603050405020304" pitchFamily="18" charset="0"/>
            </a:endParaRPr>
          </a:p>
          <a:p>
            <a:pPr algn="just">
              <a:lnSpc>
                <a:spcPct val="107000"/>
              </a:lnSpc>
              <a:spcAft>
                <a:spcPts val="0"/>
              </a:spcAft>
              <a:defRPr/>
            </a:pPr>
            <a:endParaRPr lang="en-ZA"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eaLnBrk="1" fontAlgn="auto" hangingPunct="1">
              <a:spcAft>
                <a:spcPts val="0"/>
              </a:spcAft>
              <a:buFont typeface="Times New Roman" pitchFamily="18" charset="0"/>
              <a:buNone/>
              <a:defRPr/>
            </a:pPr>
            <a:endParaRPr lang="en-ZA" sz="2000" b="1" dirty="0">
              <a:latin typeface="Times New Roman" panose="02020603050405020304" pitchFamily="18" charset="0"/>
              <a:ea typeface="Tahoma" pitchFamily="34" charset="0"/>
              <a:cs typeface="Times New Roman" panose="02020603050405020304" pitchFamily="18" charset="0"/>
            </a:endParaRPr>
          </a:p>
          <a:p>
            <a:pPr marL="0" indent="0" algn="just" eaLnBrk="1" fontAlgn="auto" hangingPunct="1">
              <a:spcAft>
                <a:spcPts val="0"/>
              </a:spcAft>
              <a:buFont typeface="Times New Roman" pitchFamily="18" charset="0"/>
              <a:buNone/>
              <a:defRPr/>
            </a:pPr>
            <a:endParaRPr lang="en-ZA" sz="2000" b="1" dirty="0">
              <a:latin typeface="Times New Roman" panose="02020603050405020304" pitchFamily="18" charset="0"/>
              <a:ea typeface="Tahoma" pitchFamily="34" charset="0"/>
              <a:cs typeface="Times New Roman" panose="02020603050405020304" pitchFamily="18" charset="0"/>
            </a:endParaRPr>
          </a:p>
          <a:p>
            <a:pPr algn="just" eaLnBrk="1" fontAlgn="auto" hangingPunct="1">
              <a:spcAft>
                <a:spcPts val="0"/>
              </a:spcAft>
              <a:defRPr/>
            </a:pPr>
            <a:endParaRPr lang="en-ZA" sz="2000" dirty="0">
              <a:latin typeface="Times New Roman" panose="02020603050405020304" pitchFamily="18" charset="0"/>
              <a:ea typeface="Tahoma" pitchFamily="34" charset="0"/>
              <a:cs typeface="Times New Roman" panose="02020603050405020304" pitchFamily="18" charset="0"/>
            </a:endParaRPr>
          </a:p>
          <a:p>
            <a:pPr marL="0" indent="0" algn="just" eaLnBrk="1" fontAlgn="auto" hangingPunct="1">
              <a:spcAft>
                <a:spcPts val="0"/>
              </a:spcAft>
              <a:buFont typeface="Arial" panose="020B0604020202020204" pitchFamily="34" charset="0"/>
              <a:buNone/>
              <a:defRPr/>
            </a:pPr>
            <a:endParaRPr lang="en-ZA" sz="2000" dirty="0">
              <a:latin typeface="Times New Roman" panose="02020603050405020304" pitchFamily="18" charset="0"/>
              <a:ea typeface="Tahoma" pitchFamily="34" charset="0"/>
              <a:cs typeface="Times New Roman" panose="02020603050405020304" pitchFamily="18" charset="0"/>
            </a:endParaRPr>
          </a:p>
          <a:p>
            <a:pPr marL="0" indent="0" algn="just" eaLnBrk="1" fontAlgn="auto" hangingPunct="1">
              <a:spcAft>
                <a:spcPts val="0"/>
              </a:spcAft>
              <a:buFont typeface="Arial" panose="020B0604020202020204" pitchFamily="34" charset="0"/>
              <a:buNone/>
              <a:defRPr/>
            </a:pPr>
            <a:endParaRPr lang="en-ZA" sz="2000" dirty="0">
              <a:latin typeface="Times New Roman" panose="02020603050405020304" pitchFamily="18" charset="0"/>
              <a:ea typeface="Tahoma" pitchFamily="34" charset="0"/>
              <a:cs typeface="Times New Roman" panose="02020603050405020304" pitchFamily="18" charset="0"/>
            </a:endParaRPr>
          </a:p>
          <a:p>
            <a:pPr algn="just" eaLnBrk="1" fontAlgn="auto" hangingPunct="1">
              <a:spcAft>
                <a:spcPts val="0"/>
              </a:spcAft>
              <a:defRPr/>
            </a:pPr>
            <a:endParaRPr lang="en-ZA" sz="2000" dirty="0">
              <a:latin typeface="Times New Roman" panose="02020603050405020304" pitchFamily="18" charset="0"/>
              <a:ea typeface="Tahoma" pitchFamily="34" charset="0"/>
              <a:cs typeface="Times New Roman" panose="02020603050405020304" pitchFamily="18" charset="0"/>
            </a:endParaRPr>
          </a:p>
          <a:p>
            <a:pPr algn="just" eaLnBrk="1" fontAlgn="auto" hangingPunct="1">
              <a:spcAft>
                <a:spcPts val="0"/>
              </a:spcAft>
              <a:defRPr/>
            </a:pPr>
            <a:endParaRPr lang="en-ZA" sz="2400" dirty="0">
              <a:latin typeface="Times New Roman" panose="02020603050405020304" pitchFamily="18" charset="0"/>
              <a:cs typeface="Times New Roman" panose="02020603050405020304" pitchFamily="18" charset="0"/>
            </a:endParaRPr>
          </a:p>
          <a:p>
            <a:pPr algn="just" eaLnBrk="1" fontAlgn="auto" hangingPunct="1">
              <a:spcAft>
                <a:spcPts val="0"/>
              </a:spcAft>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spcAft>
                <a:spcPts val="0"/>
              </a:spcAft>
              <a:buFont typeface="Arial" charset="0"/>
              <a:buNone/>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spcAft>
                <a:spcPts val="0"/>
              </a:spcAft>
              <a:buFont typeface="Arial" charset="0"/>
              <a:buNone/>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spcAft>
                <a:spcPts val="0"/>
              </a:spcAft>
              <a:buFont typeface="Arial" charset="0"/>
              <a:buNone/>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spcAft>
                <a:spcPts val="0"/>
              </a:spcAft>
              <a:buFont typeface="Arial" charset="0"/>
              <a:buNone/>
              <a:defRPr/>
            </a:pPr>
            <a:endParaRPr lang="en-ZA"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en-ZA" dirty="0">
              <a:latin typeface="Times New Roman" panose="02020603050405020304" pitchFamily="18" charset="0"/>
              <a:cs typeface="Times New Roman" panose="02020603050405020304" pitchFamily="18" charset="0"/>
            </a:endParaRPr>
          </a:p>
          <a:p>
            <a:pPr marL="182563" indent="-182563" eaLnBrk="1" fontAlgn="auto" hangingPunct="1">
              <a:spcAft>
                <a:spcPts val="0"/>
              </a:spcAft>
              <a:defRPr/>
            </a:pPr>
            <a:endParaRPr lang="en-ZA" dirty="0">
              <a:latin typeface="Times New Roman" panose="02020603050405020304" pitchFamily="18" charset="0"/>
              <a:cs typeface="Times New Roman" panose="02020603050405020304" pitchFamily="18" charset="0"/>
            </a:endParaRPr>
          </a:p>
          <a:p>
            <a:pPr marL="182563" indent="-182563" eaLnBrk="1" fontAlgn="auto" hangingPunct="1">
              <a:spcAft>
                <a:spcPts val="0"/>
              </a:spcAft>
              <a:defRPr/>
            </a:pPr>
            <a:endParaRPr lang="en-ZA" dirty="0">
              <a:latin typeface="Times New Roman" panose="02020603050405020304" pitchFamily="18" charset="0"/>
              <a:cs typeface="Times New Roman" panose="02020603050405020304" pitchFamily="18" charset="0"/>
            </a:endParaRPr>
          </a:p>
          <a:p>
            <a:pPr marL="182563" indent="-182563" eaLnBrk="1" fontAlgn="auto" hangingPunct="1">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marL="182563" indent="-182563" eaLnBrk="1" fontAlgn="auto" hangingPunct="1">
              <a:spcAft>
                <a:spcPts val="0"/>
              </a:spcAft>
              <a:defRPr/>
            </a:pPr>
            <a:endParaRPr lang="en-ZA" sz="1400" dirty="0">
              <a:latin typeface="Times New Roman" panose="02020603050405020304" pitchFamily="18" charset="0"/>
              <a:cs typeface="Times New Roman" panose="02020603050405020304" pitchFamily="18" charset="0"/>
            </a:endParaRPr>
          </a:p>
          <a:p>
            <a:pPr marL="182563" indent="-182563" eaLnBrk="1" fontAlgn="auto" hangingPunct="1">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marL="182563" indent="-182563" eaLnBrk="1" fontAlgn="auto" hangingPunct="1">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None/>
              <a:defRPr/>
            </a:pPr>
            <a:endParaRPr lang="en-ZA" sz="2000" b="1" dirty="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None/>
              <a:defRPr/>
            </a:pPr>
            <a:endParaRPr lang="en-ZA" sz="1600" dirty="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None/>
              <a:defRPr/>
            </a:pPr>
            <a:endParaRPr lang="en-ZA" sz="1600" dirty="0">
              <a:latin typeface="Times New Roman" panose="02020603050405020304" pitchFamily="18" charset="0"/>
              <a:cs typeface="Times New Roman" panose="02020603050405020304" pitchFamily="18" charset="0"/>
            </a:endParaRPr>
          </a:p>
        </p:txBody>
      </p:sp>
      <p:pic>
        <p:nvPicPr>
          <p:cNvPr id="4100" name="Picture 1" descr="C:\Documents and Settings\Philda.FSLGH4\Desktop\Design and Branding Materials\logocog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5582444"/>
            <a:ext cx="28575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descr="gold holding shap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7938"/>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710862" y="5992813"/>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57</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561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741363"/>
          </a:xfrm>
          <a:solidFill>
            <a:schemeClr val="bg1">
              <a:lumMod val="85000"/>
            </a:schemeClr>
          </a:solidFill>
        </p:spPr>
        <p:txBody>
          <a:bodyPr/>
          <a:lstStyle/>
          <a:p>
            <a:pPr algn="ctr"/>
            <a:r>
              <a:rPr lang="en-ZA" sz="2400" b="1" dirty="0">
                <a:latin typeface="Times New Roman" panose="02020603050405020304" pitchFamily="18" charset="0"/>
                <a:ea typeface="Tahoma" pitchFamily="34" charset="0"/>
                <a:cs typeface="Times New Roman" panose="02020603050405020304" pitchFamily="18" charset="0"/>
              </a:rPr>
              <a:t>INTEGRATED DEVELOPMENT PLANNING (IDP) (CONT.)</a:t>
            </a:r>
            <a:endParaRPr lang="en-ZA" altLang="en-US" sz="2400" dirty="0">
              <a:latin typeface="Tahoma" panose="020B0604030504040204" pitchFamily="34"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79388" y="741363"/>
            <a:ext cx="8773226" cy="5440362"/>
          </a:xfrm>
        </p:spPr>
        <p:txBody>
          <a:bodyPr rtlCol="0">
            <a:normAutofit/>
          </a:bodyPr>
          <a:lstStyle/>
          <a:p>
            <a:pPr marL="0" indent="0" eaLnBrk="1" fontAlgn="auto" hangingPunct="1">
              <a:lnSpc>
                <a:spcPct val="100000"/>
              </a:lnSpc>
              <a:spcBef>
                <a:spcPts val="0"/>
              </a:spcBef>
              <a:spcAft>
                <a:spcPts val="0"/>
              </a:spcAft>
              <a:buFont typeface="Times New Roman" pitchFamily="18" charset="0"/>
              <a:buNone/>
              <a:defRPr/>
            </a:pPr>
            <a:r>
              <a:rPr lang="en-US" altLang="en-US" sz="2000" b="1" dirty="0">
                <a:latin typeface="Times New Roman" panose="02020603050405020304" pitchFamily="18" charset="0"/>
                <a:ea typeface="Tahoma" pitchFamily="34" charset="0"/>
                <a:cs typeface="Times New Roman" panose="02020603050405020304" pitchFamily="18" charset="0"/>
              </a:rPr>
              <a:t>Overall Objectives of the IDP Assessment</a:t>
            </a:r>
            <a:r>
              <a:rPr lang="en-US" altLang="en-US" sz="1600" b="1" dirty="0">
                <a:latin typeface="Times New Roman" panose="02020603050405020304" pitchFamily="18" charset="0"/>
                <a:ea typeface="Tahoma" pitchFamily="34" charset="0"/>
                <a:cs typeface="Times New Roman" panose="02020603050405020304" pitchFamily="18" charset="0"/>
              </a:rPr>
              <a:t/>
            </a:r>
            <a:br>
              <a:rPr lang="en-US" altLang="en-US" sz="1600" b="1" dirty="0">
                <a:latin typeface="Times New Roman" panose="02020603050405020304" pitchFamily="18" charset="0"/>
                <a:ea typeface="Tahoma" pitchFamily="34" charset="0"/>
                <a:cs typeface="Times New Roman" panose="02020603050405020304" pitchFamily="18" charset="0"/>
              </a:rPr>
            </a:br>
            <a:endParaRPr lang="en-ZA" sz="2000" dirty="0">
              <a:latin typeface="Times New Roman" panose="02020603050405020304" pitchFamily="18" charset="0"/>
              <a:ea typeface="Tahoma" pitchFamily="34" charset="0"/>
              <a:cs typeface="Times New Roman" panose="02020603050405020304" pitchFamily="18" charset="0"/>
            </a:endParaRPr>
          </a:p>
          <a:p>
            <a:pPr algn="just" eaLnBrk="1" fontAlgn="auto" hangingPunct="1">
              <a:lnSpc>
                <a:spcPct val="100000"/>
              </a:lnSpc>
              <a:spcBef>
                <a:spcPts val="0"/>
              </a:spcBef>
              <a:spcAft>
                <a:spcPts val="0"/>
              </a:spcAft>
              <a:defRPr/>
            </a:pPr>
            <a:r>
              <a:rPr lang="en-ZA" sz="2000" dirty="0">
                <a:latin typeface="Times New Roman" panose="02020603050405020304" pitchFamily="18" charset="0"/>
                <a:ea typeface="Tahoma" pitchFamily="34" charset="0"/>
                <a:cs typeface="Times New Roman" panose="02020603050405020304" pitchFamily="18" charset="0"/>
              </a:rPr>
              <a:t>To support and improve the content of the MEC commenting process so as to ensure we move towards a Sustainable Development Goals.</a:t>
            </a:r>
          </a:p>
          <a:p>
            <a:pPr marL="0" indent="0" algn="just" eaLnBrk="1" fontAlgn="auto" hangingPunct="1">
              <a:lnSpc>
                <a:spcPct val="100000"/>
              </a:lnSpc>
              <a:spcBef>
                <a:spcPts val="0"/>
              </a:spcBef>
              <a:spcAft>
                <a:spcPts val="0"/>
              </a:spcAft>
              <a:buFont typeface="Times New Roman" pitchFamily="18" charset="0"/>
              <a:buNone/>
              <a:defRPr/>
            </a:pPr>
            <a:endParaRPr lang="en-ZA" sz="2000" dirty="0">
              <a:latin typeface="Times New Roman" panose="02020603050405020304" pitchFamily="18" charset="0"/>
              <a:ea typeface="Tahoma" pitchFamily="34" charset="0"/>
              <a:cs typeface="Times New Roman" panose="02020603050405020304" pitchFamily="18" charset="0"/>
            </a:endParaRPr>
          </a:p>
          <a:p>
            <a:pPr algn="just" eaLnBrk="1" fontAlgn="auto" hangingPunct="1">
              <a:lnSpc>
                <a:spcPct val="100000"/>
              </a:lnSpc>
              <a:spcBef>
                <a:spcPts val="0"/>
              </a:spcBef>
              <a:spcAft>
                <a:spcPts val="0"/>
              </a:spcAft>
              <a:defRPr/>
            </a:pPr>
            <a:r>
              <a:rPr lang="en-ZA" sz="2000" dirty="0">
                <a:latin typeface="Times New Roman" panose="02020603050405020304" pitchFamily="18" charset="0"/>
                <a:ea typeface="Tahoma" pitchFamily="34" charset="0"/>
                <a:cs typeface="Times New Roman" panose="02020603050405020304" pitchFamily="18" charset="0"/>
              </a:rPr>
              <a:t>To give platform to all sector departments and other relevant stakeholders to monitor and evaluate Municipal IDPs in assisting and supporting municipalities to develop legally compliant IDPs that will be implementable in their respective communities. </a:t>
            </a:r>
          </a:p>
          <a:p>
            <a:pPr marL="0" indent="0" algn="just" eaLnBrk="1" fontAlgn="auto" hangingPunct="1">
              <a:lnSpc>
                <a:spcPct val="100000"/>
              </a:lnSpc>
              <a:spcBef>
                <a:spcPts val="0"/>
              </a:spcBef>
              <a:spcAft>
                <a:spcPts val="0"/>
              </a:spcAft>
              <a:buFont typeface="Times New Roman" pitchFamily="18" charset="0"/>
              <a:buNone/>
              <a:defRPr/>
            </a:pPr>
            <a:endParaRPr lang="en-ZA" sz="2000" dirty="0">
              <a:latin typeface="Times New Roman" panose="02020603050405020304" pitchFamily="18" charset="0"/>
              <a:ea typeface="Tahoma" pitchFamily="34" charset="0"/>
              <a:cs typeface="Times New Roman" panose="02020603050405020304" pitchFamily="18" charset="0"/>
            </a:endParaRPr>
          </a:p>
          <a:p>
            <a:pPr algn="just" eaLnBrk="1" fontAlgn="auto" hangingPunct="1">
              <a:lnSpc>
                <a:spcPct val="100000"/>
              </a:lnSpc>
              <a:spcBef>
                <a:spcPts val="0"/>
              </a:spcBef>
              <a:spcAft>
                <a:spcPts val="0"/>
              </a:spcAft>
              <a:defRPr/>
            </a:pPr>
            <a:r>
              <a:rPr lang="en-ZA" sz="2000" dirty="0">
                <a:latin typeface="Times New Roman" panose="02020603050405020304" pitchFamily="18" charset="0"/>
                <a:ea typeface="Tahoma" pitchFamily="34" charset="0"/>
                <a:cs typeface="Times New Roman" panose="02020603050405020304" pitchFamily="18" charset="0"/>
              </a:rPr>
              <a:t>To assist municipalities in developing legally compliant IDPs that are implementable in changing lives of communities.</a:t>
            </a:r>
          </a:p>
          <a:p>
            <a:pPr algn="just" eaLnBrk="1" fontAlgn="auto" hangingPunct="1">
              <a:lnSpc>
                <a:spcPct val="100000"/>
              </a:lnSpc>
              <a:spcBef>
                <a:spcPts val="0"/>
              </a:spcBef>
              <a:spcAft>
                <a:spcPts val="0"/>
              </a:spcAft>
              <a:defRPr/>
            </a:pPr>
            <a:endParaRPr lang="en-ZA" sz="2000" dirty="0">
              <a:latin typeface="Times New Roman" panose="02020603050405020304" pitchFamily="18" charset="0"/>
              <a:ea typeface="Tahoma" pitchFamily="34" charset="0"/>
              <a:cs typeface="Times New Roman" panose="02020603050405020304" pitchFamily="18" charset="0"/>
            </a:endParaRPr>
          </a:p>
          <a:p>
            <a:pPr algn="just" eaLnBrk="1" fontAlgn="auto" hangingPunct="1">
              <a:lnSpc>
                <a:spcPct val="100000"/>
              </a:lnSpc>
              <a:spcBef>
                <a:spcPts val="0"/>
              </a:spcBef>
              <a:spcAft>
                <a:spcPts val="0"/>
              </a:spcAft>
              <a:defRPr/>
            </a:pPr>
            <a:r>
              <a:rPr lang="en-ZA" sz="2000" dirty="0">
                <a:latin typeface="Times New Roman" panose="02020603050405020304" pitchFamily="18" charset="0"/>
                <a:ea typeface="Tahoma" pitchFamily="34" charset="0"/>
                <a:cs typeface="Times New Roman" panose="02020603050405020304" pitchFamily="18" charset="0"/>
              </a:rPr>
              <a:t>To Influence a dialectical relationship between Municipal and sector planning with a view to making IDPs ‘A Plan for All state organs.</a:t>
            </a:r>
          </a:p>
          <a:p>
            <a:pPr algn="just" eaLnBrk="1" fontAlgn="auto" hangingPunct="1">
              <a:lnSpc>
                <a:spcPct val="100000"/>
              </a:lnSpc>
              <a:spcBef>
                <a:spcPts val="0"/>
              </a:spcBef>
              <a:spcAft>
                <a:spcPts val="0"/>
              </a:spcAft>
              <a:defRPr/>
            </a:pPr>
            <a:endParaRPr lang="en-ZA" sz="2400" dirty="0">
              <a:latin typeface="Times New Roman" panose="02020603050405020304" pitchFamily="18" charset="0"/>
              <a:cs typeface="Times New Roman" panose="02020603050405020304" pitchFamily="18" charset="0"/>
            </a:endParaRPr>
          </a:p>
          <a:p>
            <a:pPr algn="just" eaLnBrk="1" fontAlgn="auto" hangingPunct="1">
              <a:lnSpc>
                <a:spcPct val="100000"/>
              </a:lnSpc>
              <a:spcBef>
                <a:spcPts val="0"/>
              </a:spcBef>
              <a:spcAft>
                <a:spcPts val="0"/>
              </a:spcAft>
              <a:defRPr/>
            </a:pPr>
            <a:endParaRPr lang="en-ZA" sz="2400" dirty="0">
              <a:latin typeface="Times New Roman" panose="02020603050405020304" pitchFamily="18" charset="0"/>
              <a:cs typeface="Times New Roman" panose="02020603050405020304" pitchFamily="18" charset="0"/>
            </a:endParaRPr>
          </a:p>
          <a:p>
            <a:pPr algn="just" eaLnBrk="1" fontAlgn="auto" hangingPunct="1">
              <a:lnSpc>
                <a:spcPct val="100000"/>
              </a:lnSpc>
              <a:spcBef>
                <a:spcPts val="0"/>
              </a:spcBef>
              <a:spcAft>
                <a:spcPts val="0"/>
              </a:spcAft>
              <a:defRPr/>
            </a:pPr>
            <a:endParaRPr lang="en-ZA" sz="2400" dirty="0">
              <a:latin typeface="Times New Roman" panose="02020603050405020304" pitchFamily="18" charset="0"/>
              <a:cs typeface="Times New Roman" panose="02020603050405020304" pitchFamily="18" charset="0"/>
            </a:endParaRPr>
          </a:p>
          <a:p>
            <a:pPr algn="just" eaLnBrk="1" fontAlgn="auto" hangingPunct="1">
              <a:lnSpc>
                <a:spcPct val="100000"/>
              </a:lnSpc>
              <a:spcBef>
                <a:spcPts val="0"/>
              </a:spcBef>
              <a:spcAft>
                <a:spcPts val="0"/>
              </a:spcAft>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buFont typeface="Arial" charset="0"/>
              <a:buNone/>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buFont typeface="Arial" charset="0"/>
              <a:buNone/>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buFont typeface="Arial" charset="0"/>
              <a:buNone/>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buFont typeface="Arial" charset="0"/>
              <a:buNone/>
              <a:defRPr/>
            </a:pPr>
            <a:endParaRPr lang="en-ZA" dirty="0">
              <a:latin typeface="Times New Roman" panose="02020603050405020304" pitchFamily="18" charset="0"/>
              <a:cs typeface="Times New Roman" panose="02020603050405020304" pitchFamily="18" charset="0"/>
            </a:endParaRPr>
          </a:p>
          <a:p>
            <a:pPr marL="0" indent="0" algn="just" eaLnBrk="1" fontAlgn="auto" hangingPunct="1">
              <a:lnSpc>
                <a:spcPct val="100000"/>
              </a:lnSpc>
              <a:spcBef>
                <a:spcPts val="0"/>
              </a:spcBef>
              <a:spcAft>
                <a:spcPts val="0"/>
              </a:spcAft>
              <a:buFont typeface="Arial" panose="020B0604020202020204" pitchFamily="34" charset="0"/>
              <a:buNone/>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defRPr/>
            </a:pPr>
            <a:endParaRPr lang="en-ZA" sz="1400"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marL="0" indent="0" algn="just" eaLnBrk="1" fontAlgn="auto" hangingPunct="1">
              <a:lnSpc>
                <a:spcPct val="100000"/>
              </a:lnSpc>
              <a:spcBef>
                <a:spcPts val="0"/>
              </a:spcBef>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marL="0" indent="0" algn="just" eaLnBrk="1" fontAlgn="auto" hangingPunct="1">
              <a:lnSpc>
                <a:spcPct val="100000"/>
              </a:lnSpc>
              <a:spcBef>
                <a:spcPts val="0"/>
              </a:spcBef>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algn="just" eaLnBrk="1" fontAlgn="auto" hangingPunct="1">
              <a:lnSpc>
                <a:spcPct val="100000"/>
              </a:lnSpc>
              <a:spcBef>
                <a:spcPts val="0"/>
              </a:spcBef>
              <a:spcAft>
                <a:spcPts val="0"/>
              </a:spcAft>
              <a:buFont typeface="Arial" panose="020B0604020202020204" pitchFamily="34" charset="0"/>
              <a:buNone/>
              <a:defRPr/>
            </a:pPr>
            <a:endParaRPr lang="en-ZA" sz="2000" b="1" dirty="0">
              <a:latin typeface="Times New Roman" panose="02020603050405020304" pitchFamily="18" charset="0"/>
              <a:cs typeface="Times New Roman" panose="02020603050405020304" pitchFamily="18" charset="0"/>
            </a:endParaRPr>
          </a:p>
          <a:p>
            <a:pPr algn="just" eaLnBrk="1" fontAlgn="auto" hangingPunct="1">
              <a:lnSpc>
                <a:spcPct val="100000"/>
              </a:lnSpc>
              <a:spcBef>
                <a:spcPts val="0"/>
              </a:spcBef>
              <a:spcAft>
                <a:spcPts val="0"/>
              </a:spcAft>
              <a:buFont typeface="Arial" panose="020B0604020202020204" pitchFamily="34" charset="0"/>
              <a:buNone/>
              <a:defRPr/>
            </a:pPr>
            <a:endParaRPr lang="en-ZA" sz="1600" dirty="0">
              <a:latin typeface="Times New Roman" panose="02020603050405020304" pitchFamily="18" charset="0"/>
              <a:cs typeface="Times New Roman" panose="02020603050405020304" pitchFamily="18" charset="0"/>
            </a:endParaRPr>
          </a:p>
          <a:p>
            <a:pPr algn="just" eaLnBrk="1" fontAlgn="auto" hangingPunct="1">
              <a:lnSpc>
                <a:spcPct val="100000"/>
              </a:lnSpc>
              <a:spcBef>
                <a:spcPts val="0"/>
              </a:spcBef>
              <a:spcAft>
                <a:spcPts val="0"/>
              </a:spcAft>
              <a:buFont typeface="Arial" panose="020B0604020202020204" pitchFamily="34" charset="0"/>
              <a:buNone/>
              <a:defRPr/>
            </a:pPr>
            <a:endParaRPr lang="en-ZA" sz="1600" dirty="0">
              <a:latin typeface="Times New Roman" panose="02020603050405020304" pitchFamily="18" charset="0"/>
              <a:cs typeface="Times New Roman" panose="02020603050405020304" pitchFamily="18" charset="0"/>
            </a:endParaRPr>
          </a:p>
        </p:txBody>
      </p:sp>
      <p:pic>
        <p:nvPicPr>
          <p:cNvPr id="6148" name="Picture 1" descr="C:\Documents and Settings\Philda.FSLGH4\Desktop\Design and Branding Materials\logocog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5528930"/>
            <a:ext cx="2857500" cy="111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descr="gold holding shap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7938"/>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691313" y="5992813"/>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58</a:t>
            </a:fld>
            <a:endParaRPr lang="en-ZA"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4395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
            <a:ext cx="9143999" cy="814388"/>
          </a:xfrm>
          <a:solidFill>
            <a:schemeClr val="bg1">
              <a:lumMod val="85000"/>
            </a:schemeClr>
          </a:solidFill>
        </p:spPr>
        <p:txBody>
          <a:bodyPr rtlCol="0">
            <a:normAutofit fontScale="90000"/>
          </a:bodyPr>
          <a:lstStyle/>
          <a:p>
            <a:pPr>
              <a:defRPr/>
            </a:pPr>
            <a:r>
              <a:rPr lang="en-ZA" sz="2800" b="1" dirty="0">
                <a:latin typeface="Times New Roman" panose="02020603050405020304" pitchFamily="18" charset="0"/>
                <a:ea typeface="Tahoma" pitchFamily="34" charset="0"/>
                <a:cs typeface="Times New Roman" panose="02020603050405020304" pitchFamily="18" charset="0"/>
              </a:rPr>
              <a:t>INTEGRATED DEVELOPMENT PLANNING (IDP) (CONT.)</a:t>
            </a:r>
            <a:endParaRPr lang="en-ZA" alt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4213" y="1484313"/>
            <a:ext cx="8064500" cy="4873625"/>
          </a:xfrm>
        </p:spPr>
        <p:txBody>
          <a:bodyPr rtlCol="0">
            <a:normAutofit/>
          </a:bodyPr>
          <a:lstStyle/>
          <a:p>
            <a:pPr marL="182563" indent="-182563" algn="just" eaLnBrk="1" fontAlgn="auto" hangingPunct="1">
              <a:spcAft>
                <a:spcPts val="0"/>
              </a:spcAft>
              <a:buFont typeface="Arial" charset="0"/>
              <a:buNone/>
              <a:defRPr/>
            </a:pPr>
            <a:endParaRPr lang="en-ZA" sz="2000" dirty="0"/>
          </a:p>
          <a:p>
            <a:pPr marL="182563" indent="-182563" algn="just" eaLnBrk="1" fontAlgn="auto" hangingPunct="1">
              <a:spcAft>
                <a:spcPts val="0"/>
              </a:spcAft>
              <a:buFont typeface="Arial" charset="0"/>
              <a:buNone/>
              <a:defRPr/>
            </a:pPr>
            <a:endParaRPr lang="en-ZA" dirty="0"/>
          </a:p>
          <a:p>
            <a:pPr marL="182563" indent="-182563" algn="just" eaLnBrk="1" fontAlgn="auto" hangingPunct="1">
              <a:spcAft>
                <a:spcPts val="0"/>
              </a:spcAft>
              <a:buFont typeface="Arial" charset="0"/>
              <a:buNone/>
              <a:defRPr/>
            </a:pPr>
            <a:endParaRPr lang="en-ZA" dirty="0"/>
          </a:p>
          <a:p>
            <a:pPr marL="182563" indent="-182563" algn="just" eaLnBrk="1" fontAlgn="auto" hangingPunct="1">
              <a:spcAft>
                <a:spcPts val="0"/>
              </a:spcAft>
              <a:buFont typeface="Arial" charset="0"/>
              <a:buNone/>
              <a:defRPr/>
            </a:pPr>
            <a:endParaRPr lang="en-ZA" dirty="0"/>
          </a:p>
          <a:p>
            <a:pPr marL="0" indent="0" eaLnBrk="1" fontAlgn="auto" hangingPunct="1">
              <a:spcAft>
                <a:spcPts val="0"/>
              </a:spcAft>
              <a:buFont typeface="Arial" panose="020B0604020202020204" pitchFamily="34" charset="0"/>
              <a:buNone/>
              <a:defRPr/>
            </a:pPr>
            <a:endParaRPr lang="en-ZA" dirty="0"/>
          </a:p>
          <a:p>
            <a:pPr marL="182563" indent="-182563" eaLnBrk="1" fontAlgn="auto" hangingPunct="1">
              <a:spcAft>
                <a:spcPts val="0"/>
              </a:spcAft>
              <a:defRPr/>
            </a:pPr>
            <a:endParaRPr lang="en-ZA" dirty="0"/>
          </a:p>
          <a:p>
            <a:pPr marL="182563" indent="-182563" eaLnBrk="1" fontAlgn="auto" hangingPunct="1">
              <a:spcAft>
                <a:spcPts val="0"/>
              </a:spcAft>
              <a:defRPr/>
            </a:pPr>
            <a:endParaRPr lang="en-ZA" dirty="0"/>
          </a:p>
          <a:p>
            <a:pPr marL="182563" indent="-182563" eaLnBrk="1" fontAlgn="auto" hangingPunct="1">
              <a:spcAft>
                <a:spcPts val="0"/>
              </a:spcAft>
              <a:buFont typeface="Arial" panose="020B0604020202020204" pitchFamily="34" charset="0"/>
              <a:buNone/>
              <a:defRPr/>
            </a:pPr>
            <a:endParaRPr lang="en-ZA" sz="1400" dirty="0"/>
          </a:p>
          <a:p>
            <a:pPr marL="182563" indent="-182563" eaLnBrk="1" fontAlgn="auto" hangingPunct="1">
              <a:spcAft>
                <a:spcPts val="0"/>
              </a:spcAft>
              <a:defRPr/>
            </a:pPr>
            <a:endParaRPr lang="en-ZA" sz="1400" dirty="0"/>
          </a:p>
          <a:p>
            <a:pPr marL="182563" indent="-182563" eaLnBrk="1" fontAlgn="auto" hangingPunct="1">
              <a:spcAft>
                <a:spcPts val="0"/>
              </a:spcAft>
              <a:buFont typeface="Arial" panose="020B0604020202020204" pitchFamily="34" charset="0"/>
              <a:buNone/>
              <a:defRPr/>
            </a:pPr>
            <a:endParaRPr lang="en-ZA" sz="1400" dirty="0"/>
          </a:p>
          <a:p>
            <a:pPr marL="182563" indent="-182563" eaLnBrk="1" fontAlgn="auto" hangingPunct="1">
              <a:spcAft>
                <a:spcPts val="0"/>
              </a:spcAft>
              <a:buFont typeface="Arial" panose="020B0604020202020204" pitchFamily="34" charset="0"/>
              <a:buNone/>
              <a:defRPr/>
            </a:pPr>
            <a:endParaRPr lang="en-ZA" sz="1400" dirty="0"/>
          </a:p>
          <a:p>
            <a:pPr marL="0" indent="0" eaLnBrk="1" fontAlgn="auto" hangingPunct="1">
              <a:spcAft>
                <a:spcPts val="0"/>
              </a:spcAft>
              <a:buFont typeface="Arial" panose="020B0604020202020204" pitchFamily="34" charset="0"/>
              <a:buNone/>
              <a:defRPr/>
            </a:pPr>
            <a:endParaRPr lang="en-ZA" sz="1400" dirty="0"/>
          </a:p>
          <a:p>
            <a:pPr marL="0" indent="0" eaLnBrk="1" fontAlgn="auto" hangingPunct="1">
              <a:spcAft>
                <a:spcPts val="0"/>
              </a:spcAft>
              <a:buFont typeface="Arial" panose="020B0604020202020204" pitchFamily="34" charset="0"/>
              <a:buNone/>
              <a:defRPr/>
            </a:pPr>
            <a:endParaRPr lang="en-ZA" sz="1400" dirty="0"/>
          </a:p>
          <a:p>
            <a:pPr eaLnBrk="1" fontAlgn="auto" hangingPunct="1">
              <a:spcAft>
                <a:spcPts val="0"/>
              </a:spcAft>
              <a:buFont typeface="Arial" panose="020B0604020202020204" pitchFamily="34" charset="0"/>
              <a:buNone/>
              <a:defRPr/>
            </a:pPr>
            <a:endParaRPr lang="en-ZA" sz="2000" b="1" dirty="0"/>
          </a:p>
          <a:p>
            <a:pPr eaLnBrk="1" fontAlgn="auto" hangingPunct="1">
              <a:spcAft>
                <a:spcPts val="0"/>
              </a:spcAft>
              <a:buFont typeface="Arial" panose="020B0604020202020204" pitchFamily="34" charset="0"/>
              <a:buNone/>
              <a:defRPr/>
            </a:pPr>
            <a:endParaRPr lang="en-ZA" sz="1600" dirty="0"/>
          </a:p>
          <a:p>
            <a:pPr eaLnBrk="1" fontAlgn="auto" hangingPunct="1">
              <a:spcAft>
                <a:spcPts val="0"/>
              </a:spcAft>
              <a:buFont typeface="Arial" panose="020B0604020202020204" pitchFamily="34" charset="0"/>
              <a:buNone/>
              <a:defRPr/>
            </a:pPr>
            <a:endParaRPr lang="en-ZA" sz="1600" dirty="0"/>
          </a:p>
        </p:txBody>
      </p:sp>
      <p:pic>
        <p:nvPicPr>
          <p:cNvPr id="8196" name="Picture 3"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7938"/>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671244739"/>
              </p:ext>
            </p:extLst>
          </p:nvPr>
        </p:nvGraphicFramePr>
        <p:xfrm>
          <a:off x="386234" y="1027916"/>
          <a:ext cx="8178800" cy="4370388"/>
        </p:xfrm>
        <a:graphic>
          <a:graphicData uri="http://schemas.openxmlformats.org/drawingml/2006/table">
            <a:tbl>
              <a:tblPr firstRow="1" firstCol="1" bandRow="1"/>
              <a:tblGrid>
                <a:gridCol w="4121643">
                  <a:extLst>
                    <a:ext uri="{9D8B030D-6E8A-4147-A177-3AD203B41FA5}">
                      <a16:colId xmlns:a16="http://schemas.microsoft.com/office/drawing/2014/main" val="20000"/>
                    </a:ext>
                  </a:extLst>
                </a:gridCol>
                <a:gridCol w="1970616">
                  <a:extLst>
                    <a:ext uri="{9D8B030D-6E8A-4147-A177-3AD203B41FA5}">
                      <a16:colId xmlns:a16="http://schemas.microsoft.com/office/drawing/2014/main" val="20001"/>
                    </a:ext>
                  </a:extLst>
                </a:gridCol>
                <a:gridCol w="2086541">
                  <a:extLst>
                    <a:ext uri="{9D8B030D-6E8A-4147-A177-3AD203B41FA5}">
                      <a16:colId xmlns:a16="http://schemas.microsoft.com/office/drawing/2014/main" val="20002"/>
                    </a:ext>
                  </a:extLst>
                </a:gridCol>
              </a:tblGrid>
              <a:tr h="794616">
                <a:tc>
                  <a:txBody>
                    <a:bodyPr/>
                    <a:lstStyle/>
                    <a:p>
                      <a:pPr>
                        <a:lnSpc>
                          <a:spcPct val="115000"/>
                        </a:lnSpc>
                        <a:spcAft>
                          <a:spcPts val="1000"/>
                        </a:spcAft>
                      </a:pPr>
                      <a:r>
                        <a:rPr lang="en-US" sz="1600" b="1" dirty="0">
                          <a:effectLst/>
                          <a:latin typeface="Times New Roman" panose="02020603050405020304" pitchFamily="18" charset="0"/>
                          <a:ea typeface="Tahoma" pitchFamily="34" charset="0"/>
                          <a:cs typeface="Times New Roman" panose="02020603050405020304" pitchFamily="18" charset="0"/>
                        </a:rPr>
                        <a:t>Municipality</a:t>
                      </a:r>
                      <a:endParaRPr lang="en-ZA" sz="1600" dirty="0">
                        <a:effectLst/>
                        <a:latin typeface="Times New Roman" panose="02020603050405020304" pitchFamily="18" charset="0"/>
                        <a:ea typeface="Tahoma" pitchFamily="34" charset="0"/>
                        <a:cs typeface="Times New Roman" panose="02020603050405020304" pitchFamily="18" charset="0"/>
                      </a:endParaRP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15000"/>
                        </a:lnSpc>
                        <a:spcAft>
                          <a:spcPts val="1000"/>
                        </a:spcAft>
                      </a:pPr>
                      <a:r>
                        <a:rPr lang="en-US" sz="1600" b="1">
                          <a:effectLst/>
                          <a:latin typeface="Times New Roman" panose="02020603050405020304" pitchFamily="18" charset="0"/>
                          <a:ea typeface="Tahoma" pitchFamily="34" charset="0"/>
                          <a:cs typeface="Times New Roman" panose="02020603050405020304" pitchFamily="18" charset="0"/>
                        </a:rPr>
                        <a:t>Adoption Date</a:t>
                      </a:r>
                      <a:endParaRPr lang="en-ZA" sz="1600">
                        <a:effectLst/>
                        <a:latin typeface="Times New Roman" panose="02020603050405020304" pitchFamily="18" charset="0"/>
                        <a:ea typeface="Tahoma" pitchFamily="34" charset="0"/>
                        <a:cs typeface="Times New Roman" panose="02020603050405020304" pitchFamily="18" charset="0"/>
                      </a:endParaRP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nSpc>
                          <a:spcPct val="115000"/>
                        </a:lnSpc>
                        <a:spcAft>
                          <a:spcPts val="1000"/>
                        </a:spcAft>
                      </a:pPr>
                      <a:r>
                        <a:rPr lang="en-US" sz="1600" b="1">
                          <a:effectLst/>
                          <a:latin typeface="Times New Roman" panose="02020603050405020304" pitchFamily="18" charset="0"/>
                          <a:ea typeface="Tahoma" pitchFamily="34" charset="0"/>
                          <a:cs typeface="Times New Roman" panose="02020603050405020304" pitchFamily="18" charset="0"/>
                        </a:rPr>
                        <a:t>Submission Date</a:t>
                      </a:r>
                      <a:endParaRPr lang="en-ZA" sz="1600">
                        <a:effectLst/>
                        <a:latin typeface="Times New Roman" panose="02020603050405020304" pitchFamily="18" charset="0"/>
                        <a:ea typeface="Tahoma" pitchFamily="34" charset="0"/>
                        <a:cs typeface="Times New Roman" panose="02020603050405020304" pitchFamily="18" charset="0"/>
                      </a:endParaRP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10000"/>
                  </a:ext>
                </a:extLst>
              </a:tr>
              <a:tr h="595962">
                <a:tc>
                  <a:txBody>
                    <a:bodyPr/>
                    <a:lstStyle/>
                    <a:p>
                      <a:pPr>
                        <a:lnSpc>
                          <a:spcPct val="115000"/>
                        </a:lnSpc>
                        <a:spcAft>
                          <a:spcPts val="1000"/>
                        </a:spcAft>
                      </a:pPr>
                      <a:r>
                        <a:rPr lang="en-US" sz="1600" b="1" dirty="0">
                          <a:effectLst/>
                          <a:latin typeface="Times New Roman" panose="02020603050405020304" pitchFamily="18" charset="0"/>
                          <a:ea typeface="Tahoma" pitchFamily="34" charset="0"/>
                          <a:cs typeface="Times New Roman" panose="02020603050405020304" pitchFamily="18" charset="0"/>
                        </a:rPr>
                        <a:t>Lejweleputswa District Municipality</a:t>
                      </a:r>
                      <a:endParaRPr lang="en-ZA" sz="1600" dirty="0">
                        <a:effectLst/>
                        <a:latin typeface="Times New Roman" panose="02020603050405020304" pitchFamily="18" charset="0"/>
                        <a:ea typeface="Tahoma" pitchFamily="34" charset="0"/>
                        <a:cs typeface="Times New Roman" panose="02020603050405020304" pitchFamily="18" charset="0"/>
                      </a:endParaRP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dirty="0">
                          <a:effectLst/>
                          <a:latin typeface="Times New Roman" panose="02020603050405020304" pitchFamily="18" charset="0"/>
                          <a:ea typeface="Tahoma" pitchFamily="34" charset="0"/>
                          <a:cs typeface="Times New Roman" panose="02020603050405020304" pitchFamily="18" charset="0"/>
                        </a:rPr>
                        <a:t>25/06/2020</a:t>
                      </a: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dirty="0">
                          <a:effectLst/>
                          <a:latin typeface="Times New Roman" panose="02020603050405020304" pitchFamily="18" charset="0"/>
                          <a:ea typeface="Tahoma" pitchFamily="34" charset="0"/>
                          <a:cs typeface="Times New Roman" panose="02020603050405020304" pitchFamily="18" charset="0"/>
                        </a:rPr>
                        <a:t>05/07/2020</a:t>
                      </a: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5962">
                <a:tc>
                  <a:txBody>
                    <a:bodyPr/>
                    <a:lstStyle/>
                    <a:p>
                      <a:pPr>
                        <a:lnSpc>
                          <a:spcPct val="115000"/>
                        </a:lnSpc>
                        <a:spcAft>
                          <a:spcPts val="1000"/>
                        </a:spcAft>
                      </a:pPr>
                      <a:r>
                        <a:rPr lang="en-US" sz="1600" kern="1200" dirty="0">
                          <a:solidFill>
                            <a:schemeClr val="tx1"/>
                          </a:solidFill>
                          <a:effectLst/>
                          <a:latin typeface="Times New Roman" panose="02020603050405020304" pitchFamily="18" charset="0"/>
                          <a:ea typeface="Tahoma" pitchFamily="34" charset="0"/>
                          <a:cs typeface="Times New Roman" panose="02020603050405020304" pitchFamily="18" charset="0"/>
                        </a:rPr>
                        <a:t>Masilonyana</a:t>
                      </a:r>
                      <a:r>
                        <a:rPr lang="en-US" sz="1600" dirty="0">
                          <a:solidFill>
                            <a:schemeClr val="tx1"/>
                          </a:solidFill>
                          <a:effectLst/>
                          <a:latin typeface="Times New Roman" panose="02020603050405020304" pitchFamily="18" charset="0"/>
                          <a:ea typeface="Tahoma" pitchFamily="34" charset="0"/>
                          <a:cs typeface="Times New Roman" panose="02020603050405020304" pitchFamily="18" charset="0"/>
                        </a:rPr>
                        <a:t> Local Municipality</a:t>
                      </a:r>
                      <a:endParaRPr lang="en-ZA" sz="1600" dirty="0">
                        <a:solidFill>
                          <a:schemeClr val="tx1"/>
                        </a:solidFill>
                        <a:effectLst/>
                        <a:latin typeface="Times New Roman" panose="02020603050405020304" pitchFamily="18" charset="0"/>
                        <a:ea typeface="Tahoma" pitchFamily="34" charset="0"/>
                        <a:cs typeface="Times New Roman" panose="02020603050405020304" pitchFamily="18" charset="0"/>
                      </a:endParaRP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dirty="0">
                          <a:solidFill>
                            <a:schemeClr val="tx1"/>
                          </a:solidFill>
                          <a:effectLst/>
                          <a:latin typeface="Times New Roman" panose="02020603050405020304" pitchFamily="18" charset="0"/>
                          <a:ea typeface="Tahoma" pitchFamily="34" charset="0"/>
                          <a:cs typeface="Times New Roman" panose="02020603050405020304" pitchFamily="18" charset="0"/>
                        </a:rPr>
                        <a:t>30/06/2020</a:t>
                      </a: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dirty="0">
                          <a:solidFill>
                            <a:schemeClr val="tx1"/>
                          </a:solidFill>
                          <a:effectLst/>
                          <a:latin typeface="Times New Roman" panose="02020603050405020304" pitchFamily="18" charset="0"/>
                          <a:ea typeface="Tahoma" pitchFamily="34" charset="0"/>
                          <a:cs typeface="Times New Roman" panose="02020603050405020304" pitchFamily="18" charset="0"/>
                        </a:rPr>
                        <a:t>03/07/2020</a:t>
                      </a: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95962">
                <a:tc>
                  <a:txBody>
                    <a:bodyPr/>
                    <a:lstStyle/>
                    <a:p>
                      <a:pPr>
                        <a:lnSpc>
                          <a:spcPct val="115000"/>
                        </a:lnSpc>
                        <a:spcAft>
                          <a:spcPts val="1000"/>
                        </a:spcAft>
                      </a:pPr>
                      <a:r>
                        <a:rPr lang="en-US" sz="1600" dirty="0">
                          <a:effectLst/>
                          <a:latin typeface="Times New Roman" panose="02020603050405020304" pitchFamily="18" charset="0"/>
                          <a:ea typeface="Tahoma" pitchFamily="34" charset="0"/>
                          <a:cs typeface="Times New Roman" panose="02020603050405020304" pitchFamily="18" charset="0"/>
                        </a:rPr>
                        <a:t>Tokologo Local Municipality</a:t>
                      </a:r>
                      <a:endParaRPr lang="en-ZA" sz="1600" dirty="0">
                        <a:effectLst/>
                        <a:latin typeface="Times New Roman" panose="02020603050405020304" pitchFamily="18" charset="0"/>
                        <a:ea typeface="Tahoma" pitchFamily="34" charset="0"/>
                        <a:cs typeface="Times New Roman" panose="02020603050405020304" pitchFamily="18" charset="0"/>
                      </a:endParaRP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dirty="0">
                          <a:effectLst/>
                          <a:latin typeface="Times New Roman" panose="02020603050405020304" pitchFamily="18" charset="0"/>
                          <a:ea typeface="Tahoma" pitchFamily="34" charset="0"/>
                          <a:cs typeface="Times New Roman" panose="02020603050405020304" pitchFamily="18" charset="0"/>
                        </a:rPr>
                        <a:t>26/06/2020</a:t>
                      </a: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dirty="0">
                          <a:effectLst/>
                          <a:latin typeface="Times New Roman" panose="02020603050405020304" pitchFamily="18" charset="0"/>
                          <a:ea typeface="Tahoma" pitchFamily="34" charset="0"/>
                          <a:cs typeface="Times New Roman" panose="02020603050405020304" pitchFamily="18" charset="0"/>
                        </a:rPr>
                        <a:t>07/07/2020</a:t>
                      </a: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5962">
                <a:tc>
                  <a:txBody>
                    <a:bodyPr/>
                    <a:lstStyle/>
                    <a:p>
                      <a:pPr>
                        <a:lnSpc>
                          <a:spcPct val="115000"/>
                        </a:lnSpc>
                        <a:spcAft>
                          <a:spcPts val="1000"/>
                        </a:spcAft>
                      </a:pPr>
                      <a:r>
                        <a:rPr lang="en-US" sz="1600" dirty="0">
                          <a:effectLst/>
                          <a:latin typeface="Times New Roman" panose="02020603050405020304" pitchFamily="18" charset="0"/>
                          <a:ea typeface="Tahoma" pitchFamily="34" charset="0"/>
                          <a:cs typeface="Times New Roman" panose="02020603050405020304" pitchFamily="18" charset="0"/>
                        </a:rPr>
                        <a:t>Tswelopele Local Municipality</a:t>
                      </a:r>
                      <a:endParaRPr lang="en-ZA" sz="1600" dirty="0">
                        <a:effectLst/>
                        <a:latin typeface="Times New Roman" panose="02020603050405020304" pitchFamily="18" charset="0"/>
                        <a:ea typeface="Tahoma" pitchFamily="34" charset="0"/>
                        <a:cs typeface="Times New Roman" panose="02020603050405020304" pitchFamily="18" charset="0"/>
                      </a:endParaRP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dirty="0">
                          <a:effectLst/>
                          <a:latin typeface="Times New Roman" panose="02020603050405020304" pitchFamily="18" charset="0"/>
                          <a:ea typeface="Tahoma" pitchFamily="34" charset="0"/>
                          <a:cs typeface="Times New Roman" panose="02020603050405020304" pitchFamily="18" charset="0"/>
                        </a:rPr>
                        <a:t>30/06/2020</a:t>
                      </a: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dirty="0">
                          <a:effectLst/>
                          <a:latin typeface="Times New Roman" panose="02020603050405020304" pitchFamily="18" charset="0"/>
                          <a:ea typeface="Tahoma" pitchFamily="34" charset="0"/>
                          <a:cs typeface="Times New Roman" panose="02020603050405020304" pitchFamily="18" charset="0"/>
                        </a:rPr>
                        <a:t>13/07/2020</a:t>
                      </a: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95962">
                <a:tc>
                  <a:txBody>
                    <a:bodyPr/>
                    <a:lstStyle/>
                    <a:p>
                      <a:pPr>
                        <a:lnSpc>
                          <a:spcPct val="115000"/>
                        </a:lnSpc>
                        <a:spcAft>
                          <a:spcPts val="1000"/>
                        </a:spcAft>
                      </a:pPr>
                      <a:r>
                        <a:rPr lang="en-US" sz="1600" dirty="0">
                          <a:effectLst/>
                          <a:latin typeface="Times New Roman" panose="02020603050405020304" pitchFamily="18" charset="0"/>
                          <a:ea typeface="Tahoma" pitchFamily="34" charset="0"/>
                          <a:cs typeface="Times New Roman" panose="02020603050405020304" pitchFamily="18" charset="0"/>
                        </a:rPr>
                        <a:t>Matjhabeng Local Municipality</a:t>
                      </a:r>
                      <a:endParaRPr lang="en-ZA" sz="1600" dirty="0">
                        <a:effectLst/>
                        <a:latin typeface="Times New Roman" panose="02020603050405020304" pitchFamily="18" charset="0"/>
                        <a:ea typeface="Tahoma" pitchFamily="34" charset="0"/>
                        <a:cs typeface="Times New Roman" panose="02020603050405020304" pitchFamily="18" charset="0"/>
                      </a:endParaRP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dirty="0">
                          <a:effectLst/>
                          <a:latin typeface="Times New Roman" panose="02020603050405020304" pitchFamily="18" charset="0"/>
                          <a:ea typeface="Tahoma" pitchFamily="34" charset="0"/>
                          <a:cs typeface="Times New Roman" panose="02020603050405020304" pitchFamily="18" charset="0"/>
                        </a:rPr>
                        <a:t>26/06/2020</a:t>
                      </a: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dirty="0">
                          <a:effectLst/>
                          <a:latin typeface="Times New Roman" panose="02020603050405020304" pitchFamily="18" charset="0"/>
                          <a:ea typeface="Tahoma" pitchFamily="34" charset="0"/>
                          <a:cs typeface="Times New Roman" panose="02020603050405020304" pitchFamily="18" charset="0"/>
                        </a:rPr>
                        <a:t>03/07/2020</a:t>
                      </a: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5962">
                <a:tc>
                  <a:txBody>
                    <a:bodyPr/>
                    <a:lstStyle/>
                    <a:p>
                      <a:pPr>
                        <a:lnSpc>
                          <a:spcPct val="115000"/>
                        </a:lnSpc>
                        <a:spcAft>
                          <a:spcPts val="1000"/>
                        </a:spcAft>
                      </a:pPr>
                      <a:r>
                        <a:rPr lang="en-US" sz="1600" dirty="0">
                          <a:solidFill>
                            <a:schemeClr val="bg1"/>
                          </a:solidFill>
                          <a:effectLst/>
                          <a:latin typeface="Times New Roman" panose="02020603050405020304" pitchFamily="18" charset="0"/>
                          <a:ea typeface="Tahoma" pitchFamily="34" charset="0"/>
                          <a:cs typeface="Times New Roman" panose="02020603050405020304" pitchFamily="18" charset="0"/>
                        </a:rPr>
                        <a:t>Nala Local Municipality</a:t>
                      </a:r>
                      <a:endParaRPr lang="en-ZA" sz="1600" dirty="0">
                        <a:solidFill>
                          <a:schemeClr val="bg1"/>
                        </a:solidFill>
                        <a:effectLst/>
                        <a:latin typeface="Times New Roman" panose="02020603050405020304" pitchFamily="18" charset="0"/>
                        <a:ea typeface="Tahoma" pitchFamily="34" charset="0"/>
                        <a:cs typeface="Times New Roman" panose="02020603050405020304" pitchFamily="18" charset="0"/>
                      </a:endParaRP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1000"/>
                        </a:spcAft>
                      </a:pPr>
                      <a:r>
                        <a:rPr lang="en-ZA" sz="1600" dirty="0">
                          <a:solidFill>
                            <a:schemeClr val="bg1"/>
                          </a:solidFill>
                          <a:effectLst/>
                          <a:latin typeface="Times New Roman" panose="02020603050405020304" pitchFamily="18" charset="0"/>
                          <a:ea typeface="Tahoma" pitchFamily="34" charset="0"/>
                          <a:cs typeface="Times New Roman" panose="02020603050405020304" pitchFamily="18" charset="0"/>
                        </a:rPr>
                        <a:t>30/06/2020</a:t>
                      </a: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1000"/>
                        </a:spcAft>
                      </a:pPr>
                      <a:r>
                        <a:rPr lang="en-ZA" sz="1600" dirty="0">
                          <a:solidFill>
                            <a:schemeClr val="bg1"/>
                          </a:solidFill>
                          <a:effectLst/>
                          <a:latin typeface="Times New Roman" panose="02020603050405020304" pitchFamily="18" charset="0"/>
                          <a:ea typeface="Tahoma" pitchFamily="34" charset="0"/>
                          <a:cs typeface="Times New Roman" panose="02020603050405020304" pitchFamily="18" charset="0"/>
                        </a:rPr>
                        <a:t>11/09/2020</a:t>
                      </a:r>
                    </a:p>
                  </a:txBody>
                  <a:tcPr marL="63887" marR="6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2"/>
          </p:nvPr>
        </p:nvSpPr>
        <p:spPr>
          <a:xfrm>
            <a:off x="6574908" y="6145213"/>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59</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7"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9779" y="5556251"/>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57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34465"/>
            <a:ext cx="9144000" cy="681057"/>
          </a:xfrm>
          <a:solidFill>
            <a:schemeClr val="bg1">
              <a:lumMod val="85000"/>
            </a:schemeClr>
          </a:solidFill>
        </p:spPr>
        <p:txBody>
          <a:bodyPr>
            <a:noAutofit/>
          </a:bodyPr>
          <a:lstStyle/>
          <a:p>
            <a:pPr algn="ctr">
              <a:defRPr/>
            </a:pPr>
            <a:r>
              <a:rPr lang="en-US" sz="3200" b="1" cap="all" dirty="0">
                <a:latin typeface="Times New Roman" pitchFamily="18" charset="0"/>
                <a:cs typeface="Times New Roman" pitchFamily="18" charset="0"/>
              </a:rPr>
              <a:t>ASSURANCE PROVIDERS (CONT.)</a:t>
            </a:r>
          </a:p>
        </p:txBody>
      </p:sp>
      <p:sp>
        <p:nvSpPr>
          <p:cNvPr id="29698" name="Rectangle 2"/>
          <p:cNvSpPr>
            <a:spLocks noGrp="1" noChangeArrowheads="1"/>
          </p:cNvSpPr>
          <p:nvPr>
            <p:ph idx="1"/>
          </p:nvPr>
        </p:nvSpPr>
        <p:spPr>
          <a:xfrm>
            <a:off x="204395" y="681057"/>
            <a:ext cx="8788998" cy="5403831"/>
          </a:xfrm>
        </p:spPr>
        <p:txBody>
          <a:bodyPr>
            <a:noAutofit/>
          </a:bodyPr>
          <a:lstStyle/>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849932" y="5936789"/>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rgbClr val="898989"/>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6</a:t>
            </a:fld>
            <a:endParaRPr lang="en-GB" sz="1200" b="1" dirty="0">
              <a:solidFill>
                <a:srgbClr val="898989"/>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1914"/>
            <a:ext cx="9144000" cy="6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453" y="5567618"/>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129091" y="1616138"/>
            <a:ext cx="8939605" cy="2985980"/>
          </a:xfrm>
          <a:prstGeom prst="rect">
            <a:avLst/>
          </a:prstGeom>
        </p:spPr>
      </p:pic>
    </p:spTree>
    <p:extLst>
      <p:ext uri="{BB962C8B-B14F-4D97-AF65-F5344CB8AC3E}">
        <p14:creationId xmlns:p14="http://schemas.microsoft.com/office/powerpoint/2010/main" val="1987517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
            <a:ext cx="9144000" cy="882650"/>
          </a:xfrm>
          <a:solidFill>
            <a:schemeClr val="bg1">
              <a:lumMod val="85000"/>
            </a:schemeClr>
          </a:solidFill>
        </p:spPr>
        <p:txBody>
          <a:bodyPr>
            <a:normAutofit/>
          </a:bodyPr>
          <a:lstStyle/>
          <a:p>
            <a:pPr algn="ctr"/>
            <a:r>
              <a:rPr lang="en-ZA" sz="2400" b="1" dirty="0">
                <a:latin typeface="Times New Roman" panose="02020603050405020304" pitchFamily="18" charset="0"/>
                <a:ea typeface="Tahoma" pitchFamily="34" charset="0"/>
                <a:cs typeface="Times New Roman" panose="02020603050405020304" pitchFamily="18" charset="0"/>
              </a:rPr>
              <a:t>INTEGRATED DEVELOPMENT PLANNING (IDP) (CONT.)</a:t>
            </a:r>
            <a:endParaRPr lang="en-ZA" altLang="en-US" sz="2400" dirty="0">
              <a:latin typeface="Tahoma" panose="020B0604030504040204" pitchFamily="34"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99588" y="882651"/>
            <a:ext cx="8842800" cy="5467349"/>
          </a:xfrm>
        </p:spPr>
        <p:txBody>
          <a:bodyPr rtlCol="0">
            <a:normAutofit/>
          </a:bodyPr>
          <a:lstStyle/>
          <a:p>
            <a:pPr marL="0" indent="0" algn="just" eaLnBrk="1" fontAlgn="auto" hangingPunct="1">
              <a:lnSpc>
                <a:spcPct val="100000"/>
              </a:lnSpc>
              <a:spcBef>
                <a:spcPts val="0"/>
              </a:spcBef>
              <a:spcAft>
                <a:spcPts val="0"/>
              </a:spcAft>
              <a:buFont typeface="Times New Roman" pitchFamily="18" charset="0"/>
              <a:buNone/>
              <a:defRPr/>
            </a:pPr>
            <a:r>
              <a:rPr lang="en-US" altLang="en-US" sz="2400" b="1" dirty="0">
                <a:latin typeface="Times New Roman" panose="02020603050405020304" pitchFamily="18" charset="0"/>
                <a:ea typeface="Tahoma" pitchFamily="34" charset="0"/>
                <a:cs typeface="Times New Roman" panose="02020603050405020304" pitchFamily="18" charset="0"/>
              </a:rPr>
              <a:t>Challenges</a:t>
            </a:r>
          </a:p>
          <a:p>
            <a:pPr marL="0" indent="0" algn="just" eaLnBrk="1" fontAlgn="auto" hangingPunct="1">
              <a:lnSpc>
                <a:spcPct val="100000"/>
              </a:lnSpc>
              <a:spcBef>
                <a:spcPts val="0"/>
              </a:spcBef>
              <a:spcAft>
                <a:spcPts val="0"/>
              </a:spcAft>
              <a:buFont typeface="Times New Roman" pitchFamily="18" charset="0"/>
              <a:buNone/>
              <a:defRPr/>
            </a:pPr>
            <a:r>
              <a:rPr lang="en-US" altLang="en-US" sz="1400" b="1" dirty="0">
                <a:latin typeface="Times New Roman" panose="02020603050405020304" pitchFamily="18" charset="0"/>
                <a:ea typeface="Tahoma" pitchFamily="34" charset="0"/>
                <a:cs typeface="Times New Roman" panose="02020603050405020304" pitchFamily="18" charset="0"/>
              </a:rPr>
              <a:t/>
            </a:r>
            <a:br>
              <a:rPr lang="en-US" altLang="en-US" sz="1400" b="1" dirty="0">
                <a:latin typeface="Times New Roman" panose="02020603050405020304" pitchFamily="18" charset="0"/>
                <a:ea typeface="Tahoma" pitchFamily="34" charset="0"/>
                <a:cs typeface="Times New Roman" panose="02020603050405020304" pitchFamily="18" charset="0"/>
              </a:rPr>
            </a:br>
            <a:endParaRPr lang="en-ZA" sz="2200" dirty="0">
              <a:latin typeface="Times New Roman" panose="02020603050405020304" pitchFamily="18" charset="0"/>
              <a:ea typeface="Tahoma" pitchFamily="34" charset="0"/>
              <a:cs typeface="Times New Roman" panose="02020603050405020304" pitchFamily="18" charset="0"/>
            </a:endParaRPr>
          </a:p>
          <a:p>
            <a:pPr algn="just" eaLnBrk="1" fontAlgn="auto" hangingPunct="1">
              <a:lnSpc>
                <a:spcPct val="100000"/>
              </a:lnSpc>
              <a:spcBef>
                <a:spcPts val="0"/>
              </a:spcBef>
              <a:spcAft>
                <a:spcPts val="0"/>
              </a:spcAft>
              <a:defRPr/>
            </a:pPr>
            <a:r>
              <a:rPr lang="en-ZA" sz="2200" dirty="0">
                <a:latin typeface="Times New Roman" panose="02020603050405020304" pitchFamily="18" charset="0"/>
                <a:ea typeface="Tahoma" pitchFamily="34" charset="0"/>
                <a:cs typeface="Times New Roman" panose="02020603050405020304" pitchFamily="18" charset="0"/>
              </a:rPr>
              <a:t>None compliance and adherence to the legislative timeframes.</a:t>
            </a:r>
          </a:p>
          <a:p>
            <a:pPr marL="0" indent="0" algn="just" eaLnBrk="1" fontAlgn="auto" hangingPunct="1">
              <a:lnSpc>
                <a:spcPct val="100000"/>
              </a:lnSpc>
              <a:spcBef>
                <a:spcPts val="0"/>
              </a:spcBef>
              <a:spcAft>
                <a:spcPts val="0"/>
              </a:spcAft>
              <a:buFont typeface="Arial" panose="020B0604020202020204" pitchFamily="34" charset="0"/>
              <a:buNone/>
              <a:defRPr/>
            </a:pPr>
            <a:endParaRPr lang="en-ZA" sz="2200" dirty="0">
              <a:latin typeface="Times New Roman" panose="02020603050405020304" pitchFamily="18" charset="0"/>
              <a:ea typeface="Tahoma" pitchFamily="34" charset="0"/>
              <a:cs typeface="Times New Roman" panose="02020603050405020304" pitchFamily="18" charset="0"/>
            </a:endParaRPr>
          </a:p>
          <a:p>
            <a:pPr algn="just" eaLnBrk="1" fontAlgn="auto" hangingPunct="1">
              <a:lnSpc>
                <a:spcPct val="100000"/>
              </a:lnSpc>
              <a:spcBef>
                <a:spcPts val="0"/>
              </a:spcBef>
              <a:spcAft>
                <a:spcPts val="0"/>
              </a:spcAft>
              <a:defRPr/>
            </a:pPr>
            <a:r>
              <a:rPr lang="en-ZA" sz="2200" dirty="0">
                <a:latin typeface="Times New Roman" panose="02020603050405020304" pitchFamily="18" charset="0"/>
                <a:ea typeface="Tahoma" pitchFamily="34" charset="0"/>
                <a:cs typeface="Times New Roman" panose="02020603050405020304" pitchFamily="18" charset="0"/>
              </a:rPr>
              <a:t>Poor  Participation from some of the Sector Departments due to lack of electronic devices/laptops and insufficient data to receive and download IDP documents.</a:t>
            </a:r>
          </a:p>
          <a:p>
            <a:pPr marL="0" indent="0" algn="just" eaLnBrk="1" fontAlgn="auto" hangingPunct="1">
              <a:lnSpc>
                <a:spcPct val="100000"/>
              </a:lnSpc>
              <a:spcBef>
                <a:spcPts val="0"/>
              </a:spcBef>
              <a:spcAft>
                <a:spcPts val="0"/>
              </a:spcAft>
              <a:buFont typeface="Arial" panose="020B0604020202020204" pitchFamily="34" charset="0"/>
              <a:buNone/>
              <a:defRPr/>
            </a:pPr>
            <a:endParaRPr lang="en-ZA" sz="2200" dirty="0">
              <a:latin typeface="Times New Roman" panose="02020603050405020304" pitchFamily="18" charset="0"/>
              <a:ea typeface="Tahoma" pitchFamily="34" charset="0"/>
              <a:cs typeface="Times New Roman" panose="02020603050405020304" pitchFamily="18" charset="0"/>
            </a:endParaRPr>
          </a:p>
          <a:p>
            <a:pPr marL="0" indent="0" algn="just" eaLnBrk="1" fontAlgn="auto" hangingPunct="1">
              <a:lnSpc>
                <a:spcPct val="100000"/>
              </a:lnSpc>
              <a:spcBef>
                <a:spcPts val="0"/>
              </a:spcBef>
              <a:spcAft>
                <a:spcPts val="0"/>
              </a:spcAft>
              <a:buFont typeface="Arial" panose="020B0604020202020204" pitchFamily="34" charset="0"/>
              <a:buNone/>
              <a:defRPr/>
            </a:pPr>
            <a:endParaRPr lang="en-ZA" sz="2200" dirty="0">
              <a:latin typeface="Times New Roman" panose="02020603050405020304" pitchFamily="18" charset="0"/>
              <a:ea typeface="Tahoma" pitchFamily="34" charset="0"/>
              <a:cs typeface="Times New Roman" panose="02020603050405020304" pitchFamily="18" charset="0"/>
            </a:endParaRPr>
          </a:p>
          <a:p>
            <a:pPr algn="just" eaLnBrk="1" fontAlgn="auto" hangingPunct="1">
              <a:lnSpc>
                <a:spcPct val="100000"/>
              </a:lnSpc>
              <a:spcBef>
                <a:spcPts val="0"/>
              </a:spcBef>
              <a:spcAft>
                <a:spcPts val="0"/>
              </a:spcAft>
              <a:defRPr/>
            </a:pPr>
            <a:r>
              <a:rPr lang="en-ZA" sz="2200" dirty="0">
                <a:latin typeface="Times New Roman" panose="02020603050405020304" pitchFamily="18" charset="0"/>
                <a:ea typeface="Tahoma" pitchFamily="34" charset="0"/>
                <a:cs typeface="Times New Roman" panose="02020603050405020304" pitchFamily="18" charset="0"/>
              </a:rPr>
              <a:t>Lack of financial support and technical capacity for Municipalities to develop sector plans.</a:t>
            </a:r>
          </a:p>
          <a:p>
            <a:pPr marL="0" indent="0" algn="just" eaLnBrk="1" fontAlgn="auto" hangingPunct="1">
              <a:lnSpc>
                <a:spcPct val="100000"/>
              </a:lnSpc>
              <a:spcBef>
                <a:spcPts val="0"/>
              </a:spcBef>
              <a:spcAft>
                <a:spcPts val="0"/>
              </a:spcAft>
              <a:buFont typeface="Arial" panose="020B0604020202020204" pitchFamily="34" charset="0"/>
              <a:buNone/>
              <a:defRPr/>
            </a:pPr>
            <a:endParaRPr lang="en-ZA" sz="2200" dirty="0">
              <a:latin typeface="Times New Roman" panose="02020603050405020304" pitchFamily="18" charset="0"/>
              <a:cs typeface="Times New Roman" panose="02020603050405020304" pitchFamily="18" charset="0"/>
            </a:endParaRPr>
          </a:p>
          <a:p>
            <a:pPr algn="just" eaLnBrk="1" fontAlgn="auto" hangingPunct="1">
              <a:lnSpc>
                <a:spcPct val="100000"/>
              </a:lnSpc>
              <a:spcBef>
                <a:spcPts val="0"/>
              </a:spcBef>
              <a:spcAft>
                <a:spcPts val="0"/>
              </a:spcAft>
              <a:defRPr/>
            </a:pPr>
            <a:endParaRPr lang="en-ZA" sz="2000" dirty="0">
              <a:latin typeface="Times New Roman" panose="02020603050405020304" pitchFamily="18" charset="0"/>
              <a:cs typeface="Times New Roman" panose="02020603050405020304" pitchFamily="18" charset="0"/>
            </a:endParaRPr>
          </a:p>
          <a:p>
            <a:pPr marL="0" indent="0" algn="just" eaLnBrk="1" fontAlgn="auto" hangingPunct="1">
              <a:lnSpc>
                <a:spcPct val="100000"/>
              </a:lnSpc>
              <a:spcBef>
                <a:spcPts val="0"/>
              </a:spcBef>
              <a:spcAft>
                <a:spcPts val="0"/>
              </a:spcAft>
              <a:buFont typeface="Arial" panose="020B0604020202020204" pitchFamily="34" charset="0"/>
              <a:buNone/>
              <a:defRPr/>
            </a:pPr>
            <a:endParaRPr lang="en-ZA" sz="2000" dirty="0">
              <a:latin typeface="Times New Roman" panose="02020603050405020304" pitchFamily="18" charset="0"/>
              <a:cs typeface="Times New Roman" panose="02020603050405020304" pitchFamily="18" charset="0"/>
            </a:endParaRPr>
          </a:p>
          <a:p>
            <a:pPr algn="just" eaLnBrk="1" fontAlgn="auto" hangingPunct="1">
              <a:lnSpc>
                <a:spcPct val="100000"/>
              </a:lnSpc>
              <a:spcBef>
                <a:spcPts val="0"/>
              </a:spcBef>
              <a:spcAft>
                <a:spcPts val="0"/>
              </a:spcAft>
              <a:defRPr/>
            </a:pPr>
            <a:endParaRPr lang="en-ZA" sz="2000"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buFont typeface="Arial" charset="0"/>
              <a:buNone/>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buFont typeface="Arial" charset="0"/>
              <a:buNone/>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buFont typeface="Arial" charset="0"/>
              <a:buNone/>
              <a:defRPr/>
            </a:pPr>
            <a:endParaRPr lang="en-ZA" dirty="0">
              <a:latin typeface="Times New Roman" panose="02020603050405020304" pitchFamily="18" charset="0"/>
              <a:cs typeface="Times New Roman" panose="02020603050405020304" pitchFamily="18" charset="0"/>
            </a:endParaRPr>
          </a:p>
          <a:p>
            <a:pPr marL="0" indent="0" algn="just" eaLnBrk="1" fontAlgn="auto" hangingPunct="1">
              <a:lnSpc>
                <a:spcPct val="100000"/>
              </a:lnSpc>
              <a:spcBef>
                <a:spcPts val="0"/>
              </a:spcBef>
              <a:spcAft>
                <a:spcPts val="0"/>
              </a:spcAft>
              <a:buFont typeface="Arial" panose="020B0604020202020204" pitchFamily="34" charset="0"/>
              <a:buNone/>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defRPr/>
            </a:pPr>
            <a:endParaRPr lang="en-ZA"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defRPr/>
            </a:pPr>
            <a:endParaRPr lang="en-ZA" sz="1400"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marL="182563" indent="-182563" algn="just" eaLnBrk="1" fontAlgn="auto" hangingPunct="1">
              <a:lnSpc>
                <a:spcPct val="100000"/>
              </a:lnSpc>
              <a:spcBef>
                <a:spcPts val="0"/>
              </a:spcBef>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marL="0" indent="0" algn="just" eaLnBrk="1" fontAlgn="auto" hangingPunct="1">
              <a:lnSpc>
                <a:spcPct val="100000"/>
              </a:lnSpc>
              <a:spcBef>
                <a:spcPts val="0"/>
              </a:spcBef>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marL="0" indent="0" algn="just" eaLnBrk="1" fontAlgn="auto" hangingPunct="1">
              <a:lnSpc>
                <a:spcPct val="100000"/>
              </a:lnSpc>
              <a:spcBef>
                <a:spcPts val="0"/>
              </a:spcBef>
              <a:spcAft>
                <a:spcPts val="0"/>
              </a:spcAft>
              <a:buFont typeface="Arial" panose="020B0604020202020204" pitchFamily="34" charset="0"/>
              <a:buNone/>
              <a:defRPr/>
            </a:pPr>
            <a:endParaRPr lang="en-ZA" sz="1400" dirty="0">
              <a:latin typeface="Times New Roman" panose="02020603050405020304" pitchFamily="18" charset="0"/>
              <a:cs typeface="Times New Roman" panose="02020603050405020304" pitchFamily="18" charset="0"/>
            </a:endParaRPr>
          </a:p>
          <a:p>
            <a:pPr algn="just" eaLnBrk="1" fontAlgn="auto" hangingPunct="1">
              <a:lnSpc>
                <a:spcPct val="100000"/>
              </a:lnSpc>
              <a:spcBef>
                <a:spcPts val="0"/>
              </a:spcBef>
              <a:spcAft>
                <a:spcPts val="0"/>
              </a:spcAft>
              <a:buFont typeface="Arial" panose="020B0604020202020204" pitchFamily="34" charset="0"/>
              <a:buNone/>
              <a:defRPr/>
            </a:pPr>
            <a:endParaRPr lang="en-ZA" sz="2000" b="1" dirty="0">
              <a:latin typeface="Times New Roman" panose="02020603050405020304" pitchFamily="18" charset="0"/>
              <a:cs typeface="Times New Roman" panose="02020603050405020304" pitchFamily="18" charset="0"/>
            </a:endParaRPr>
          </a:p>
          <a:p>
            <a:pPr algn="just" eaLnBrk="1" fontAlgn="auto" hangingPunct="1">
              <a:lnSpc>
                <a:spcPct val="100000"/>
              </a:lnSpc>
              <a:spcBef>
                <a:spcPts val="0"/>
              </a:spcBef>
              <a:spcAft>
                <a:spcPts val="0"/>
              </a:spcAft>
              <a:buFont typeface="Arial" panose="020B0604020202020204" pitchFamily="34" charset="0"/>
              <a:buNone/>
              <a:defRPr/>
            </a:pPr>
            <a:endParaRPr lang="en-ZA" sz="1600" dirty="0">
              <a:latin typeface="Times New Roman" panose="02020603050405020304" pitchFamily="18" charset="0"/>
              <a:cs typeface="Times New Roman" panose="02020603050405020304" pitchFamily="18" charset="0"/>
            </a:endParaRPr>
          </a:p>
          <a:p>
            <a:pPr algn="just" eaLnBrk="1" fontAlgn="auto" hangingPunct="1">
              <a:lnSpc>
                <a:spcPct val="100000"/>
              </a:lnSpc>
              <a:spcBef>
                <a:spcPts val="0"/>
              </a:spcBef>
              <a:spcAft>
                <a:spcPts val="0"/>
              </a:spcAft>
              <a:buFont typeface="Arial" panose="020B0604020202020204" pitchFamily="34" charset="0"/>
              <a:buNone/>
              <a:defRPr/>
            </a:pPr>
            <a:endParaRPr lang="en-ZA" sz="1600" dirty="0">
              <a:latin typeface="Times New Roman" panose="02020603050405020304" pitchFamily="18" charset="0"/>
              <a:cs typeface="Times New Roman" panose="02020603050405020304" pitchFamily="18" charset="0"/>
            </a:endParaRPr>
          </a:p>
        </p:txBody>
      </p:sp>
      <p:pic>
        <p:nvPicPr>
          <p:cNvPr id="10244" name="Picture 1" descr="C:\Documents and Settings\Philda.FSLGH4\Desktop\Design and Branding Materials\logocog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457" y="5439642"/>
            <a:ext cx="2857500" cy="109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gold holding shap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7938"/>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884988" y="5984875"/>
            <a:ext cx="2057400" cy="365125"/>
          </a:xfrm>
        </p:spPr>
        <p:txBody>
          <a:bodyPr/>
          <a:lstStyle/>
          <a:p>
            <a:fld id="{F04F4EC5-88AD-4ECA-84AC-34EECC3A4D54}" type="slidenum">
              <a:rPr lang="en-ZA" b="1" smtClean="0">
                <a:solidFill>
                  <a:schemeClr val="tx1"/>
                </a:solidFill>
              </a:rPr>
              <a:t>60</a:t>
            </a:fld>
            <a:endParaRPr lang="en-ZA" b="1" dirty="0">
              <a:solidFill>
                <a:schemeClr val="tx1"/>
              </a:solidFill>
            </a:endParaRPr>
          </a:p>
        </p:txBody>
      </p:sp>
    </p:spTree>
    <p:extLst>
      <p:ext uri="{BB962C8B-B14F-4D97-AF65-F5344CB8AC3E}">
        <p14:creationId xmlns:p14="http://schemas.microsoft.com/office/powerpoint/2010/main" val="3906324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700" y="1"/>
            <a:ext cx="9131300" cy="691116"/>
          </a:xfrm>
          <a:solidFill>
            <a:schemeClr val="bg1">
              <a:lumMod val="85000"/>
            </a:schemeClr>
          </a:solidFill>
        </p:spPr>
        <p:txBody>
          <a:bodyPr>
            <a:normAutofit/>
          </a:bodyPr>
          <a:lstStyle/>
          <a:p>
            <a:pPr algn="ctr"/>
            <a:r>
              <a:rPr lang="en-ZA" sz="3200" b="1" dirty="0">
                <a:latin typeface="Times New Roman" panose="02020603050405020304" pitchFamily="18" charset="0"/>
                <a:cs typeface="Times New Roman" panose="02020603050405020304" pitchFamily="18" charset="0"/>
              </a:rPr>
              <a:t>LOCAL ECONOMIC DEVELOPMENT (LED)</a:t>
            </a:r>
          </a:p>
        </p:txBody>
      </p:sp>
      <p:pic>
        <p:nvPicPr>
          <p:cNvPr id="512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3727249203"/>
              </p:ext>
            </p:extLst>
          </p:nvPr>
        </p:nvGraphicFramePr>
        <p:xfrm>
          <a:off x="247650" y="865187"/>
          <a:ext cx="8570424" cy="4738907"/>
        </p:xfrm>
        <a:graphic>
          <a:graphicData uri="http://schemas.openxmlformats.org/drawingml/2006/table">
            <a:tbl>
              <a:tblPr firstRow="1" bandRow="1">
                <a:tableStyleId>{5C22544A-7EE6-4342-B048-85BDC9FD1C3A}</a:tableStyleId>
              </a:tblPr>
              <a:tblGrid>
                <a:gridCol w="2142606">
                  <a:extLst>
                    <a:ext uri="{9D8B030D-6E8A-4147-A177-3AD203B41FA5}">
                      <a16:colId xmlns:a16="http://schemas.microsoft.com/office/drawing/2014/main" val="20000"/>
                    </a:ext>
                  </a:extLst>
                </a:gridCol>
                <a:gridCol w="2142606">
                  <a:extLst>
                    <a:ext uri="{9D8B030D-6E8A-4147-A177-3AD203B41FA5}">
                      <a16:colId xmlns:a16="http://schemas.microsoft.com/office/drawing/2014/main" val="20001"/>
                    </a:ext>
                  </a:extLst>
                </a:gridCol>
                <a:gridCol w="2142606">
                  <a:extLst>
                    <a:ext uri="{9D8B030D-6E8A-4147-A177-3AD203B41FA5}">
                      <a16:colId xmlns:a16="http://schemas.microsoft.com/office/drawing/2014/main" val="20002"/>
                    </a:ext>
                  </a:extLst>
                </a:gridCol>
                <a:gridCol w="2142606">
                  <a:extLst>
                    <a:ext uri="{9D8B030D-6E8A-4147-A177-3AD203B41FA5}">
                      <a16:colId xmlns:a16="http://schemas.microsoft.com/office/drawing/2014/main" val="20003"/>
                    </a:ext>
                  </a:extLst>
                </a:gridCol>
              </a:tblGrid>
              <a:tr h="432966">
                <a:tc>
                  <a:txBody>
                    <a:bodyPr/>
                    <a:lstStyle/>
                    <a:p>
                      <a:r>
                        <a:rPr lang="en-ZA" dirty="0">
                          <a:latin typeface="Times New Roman" panose="02020603050405020304" pitchFamily="18" charset="0"/>
                          <a:cs typeface="Times New Roman" panose="02020603050405020304" pitchFamily="18" charset="0"/>
                        </a:rPr>
                        <a:t>Municipality</a:t>
                      </a:r>
                    </a:p>
                  </a:txBody>
                  <a:tcPr/>
                </a:tc>
                <a:tc>
                  <a:txBody>
                    <a:bodyPr/>
                    <a:lstStyle/>
                    <a:p>
                      <a:r>
                        <a:rPr lang="en-ZA" dirty="0">
                          <a:latin typeface="Times New Roman" panose="02020603050405020304" pitchFamily="18" charset="0"/>
                          <a:cs typeface="Times New Roman" panose="02020603050405020304" pitchFamily="18" charset="0"/>
                        </a:rPr>
                        <a:t>LED Strategy</a:t>
                      </a:r>
                    </a:p>
                  </a:txBody>
                  <a:tcPr/>
                </a:tc>
                <a:tc>
                  <a:txBody>
                    <a:bodyPr/>
                    <a:lstStyle/>
                    <a:p>
                      <a:r>
                        <a:rPr lang="en-ZA" dirty="0">
                          <a:latin typeface="Times New Roman" panose="02020603050405020304" pitchFamily="18" charset="0"/>
                          <a:cs typeface="Times New Roman" panose="02020603050405020304" pitchFamily="18" charset="0"/>
                        </a:rPr>
                        <a:t>Business Forum</a:t>
                      </a:r>
                      <a:r>
                        <a:rPr lang="en-ZA" baseline="0" dirty="0">
                          <a:latin typeface="Times New Roman" panose="02020603050405020304" pitchFamily="18" charset="0"/>
                          <a:cs typeface="Times New Roman" panose="02020603050405020304" pitchFamily="18" charset="0"/>
                        </a:rPr>
                        <a:t> </a:t>
                      </a:r>
                      <a:endParaRPr lang="en-ZA" dirty="0">
                        <a:latin typeface="Times New Roman" panose="02020603050405020304" pitchFamily="18" charset="0"/>
                        <a:cs typeface="Times New Roman" panose="02020603050405020304" pitchFamily="18" charset="0"/>
                      </a:endParaRPr>
                    </a:p>
                  </a:txBody>
                  <a:tcPr/>
                </a:tc>
                <a:tc>
                  <a:txBody>
                    <a:bodyPr/>
                    <a:lstStyle/>
                    <a:p>
                      <a:r>
                        <a:rPr lang="en-ZA" dirty="0">
                          <a:latin typeface="Times New Roman" panose="02020603050405020304" pitchFamily="18" charset="0"/>
                          <a:cs typeface="Times New Roman" panose="02020603050405020304" pitchFamily="18" charset="0"/>
                        </a:rPr>
                        <a:t>LED Unit</a:t>
                      </a:r>
                    </a:p>
                  </a:txBody>
                  <a:tcPr/>
                </a:tc>
                <a:extLst>
                  <a:ext uri="{0D108BD9-81ED-4DB2-BD59-A6C34878D82A}">
                    <a16:rowId xmlns:a16="http://schemas.microsoft.com/office/drawing/2014/main" val="10000"/>
                  </a:ext>
                </a:extLst>
              </a:tr>
              <a:tr h="2099591">
                <a:tc>
                  <a:txBody>
                    <a:bodyPr/>
                    <a:lstStyle/>
                    <a:p>
                      <a:r>
                        <a:rPr lang="en-US" sz="1400" dirty="0">
                          <a:latin typeface="Times New Roman" panose="02020603050405020304" pitchFamily="18" charset="0"/>
                          <a:cs typeface="Times New Roman" panose="02020603050405020304" pitchFamily="18" charset="0"/>
                        </a:rPr>
                        <a:t>Lejweleputswa</a:t>
                      </a:r>
                    </a:p>
                    <a:p>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kern="1200" dirty="0">
                          <a:solidFill>
                            <a:schemeClr val="dk1"/>
                          </a:solidFill>
                          <a:latin typeface="Times New Roman" panose="02020603050405020304" pitchFamily="18" charset="0"/>
                          <a:ea typeface="+mn-ea"/>
                          <a:cs typeface="Times New Roman" panose="02020603050405020304" pitchFamily="18" charset="0"/>
                        </a:rPr>
                        <a:t>Adopted LED Strategy 2015</a:t>
                      </a:r>
                    </a:p>
                    <a:p>
                      <a:r>
                        <a:rPr lang="en-US" sz="1400" kern="1200" dirty="0">
                          <a:solidFill>
                            <a:schemeClr val="dk1"/>
                          </a:solidFill>
                          <a:latin typeface="Times New Roman" panose="02020603050405020304" pitchFamily="18" charset="0"/>
                          <a:ea typeface="+mn-ea"/>
                          <a:cs typeface="Times New Roman" panose="02020603050405020304" pitchFamily="18" charset="0"/>
                        </a:rPr>
                        <a:t>Submitted a District</a:t>
                      </a:r>
                      <a:r>
                        <a:rPr lang="en-US" sz="1400" kern="1200" baseline="0" dirty="0">
                          <a:solidFill>
                            <a:schemeClr val="dk1"/>
                          </a:solidFill>
                          <a:latin typeface="Times New Roman" panose="02020603050405020304" pitchFamily="18" charset="0"/>
                          <a:ea typeface="+mn-ea"/>
                          <a:cs typeface="Times New Roman" panose="02020603050405020304" pitchFamily="18" charset="0"/>
                        </a:rPr>
                        <a:t> Economic Recovery Plan 2021</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Yes, </a:t>
                      </a:r>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Functional, Quarterly Meetings and composed of all relevant Stakeholders </a:t>
                      </a:r>
                      <a:endParaRPr lang="en-US" sz="1400" dirty="0">
                        <a:latin typeface="Times New Roman" panose="02020603050405020304" pitchFamily="18" charset="0"/>
                        <a:cs typeface="Times New Roman" panose="02020603050405020304" pitchFamily="18" charset="0"/>
                      </a:endParaRPr>
                    </a:p>
                  </a:txBody>
                  <a:tcPr/>
                </a:tc>
                <a:tc>
                  <a:txBody>
                    <a:bodyPr/>
                    <a:lstStyle/>
                    <a:p>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Head</a:t>
                      </a:r>
                      <a:r>
                        <a:rPr kumimoji="0" lang="en-ZA" sz="1400" kern="1200" baseline="0" dirty="0">
                          <a:solidFill>
                            <a:schemeClr val="dk1"/>
                          </a:solidFill>
                          <a:effectLst/>
                          <a:latin typeface="Times New Roman" panose="02020603050405020304" pitchFamily="18" charset="0"/>
                          <a:ea typeface="+mn-ea"/>
                          <a:cs typeface="Times New Roman" panose="02020603050405020304" pitchFamily="18" charset="0"/>
                        </a:rPr>
                        <a:t> of the Department </a:t>
                      </a:r>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 </a:t>
                      </a:r>
                    </a:p>
                    <a:p>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 1x</a:t>
                      </a:r>
                      <a:r>
                        <a:rPr kumimoji="0" lang="en-ZA" sz="1400" kern="1200" baseline="0" dirty="0">
                          <a:solidFill>
                            <a:schemeClr val="dk1"/>
                          </a:solidFill>
                          <a:effectLst/>
                          <a:latin typeface="Times New Roman" panose="02020603050405020304" pitchFamily="18" charset="0"/>
                          <a:ea typeface="+mn-ea"/>
                          <a:cs typeface="Times New Roman" panose="02020603050405020304" pitchFamily="18" charset="0"/>
                        </a:rPr>
                        <a:t> </a:t>
                      </a:r>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LED</a:t>
                      </a:r>
                      <a:r>
                        <a:rPr kumimoji="0" lang="en-ZA" sz="1400" kern="1200" baseline="0" dirty="0">
                          <a:solidFill>
                            <a:schemeClr val="dk1"/>
                          </a:solidFill>
                          <a:effectLst/>
                          <a:latin typeface="Times New Roman" panose="02020603050405020304" pitchFamily="18" charset="0"/>
                          <a:ea typeface="+mn-ea"/>
                          <a:cs typeface="Times New Roman" panose="02020603050405020304" pitchFamily="18" charset="0"/>
                        </a:rPr>
                        <a:t> Manager</a:t>
                      </a:r>
                      <a:endParaRPr kumimoji="0" lang="en-ZA" sz="1400" kern="1200" dirty="0">
                        <a:solidFill>
                          <a:schemeClr val="dk1"/>
                        </a:solidFill>
                        <a:effectLst/>
                        <a:latin typeface="Times New Roman" panose="02020603050405020304" pitchFamily="18" charset="0"/>
                        <a:ea typeface="+mn-ea"/>
                        <a:cs typeface="Times New Roman" panose="02020603050405020304" pitchFamily="18" charset="0"/>
                      </a:endParaRPr>
                    </a:p>
                    <a:p>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1x Tourism Manager</a:t>
                      </a:r>
                    </a:p>
                    <a:p>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2x LED Coordinators</a:t>
                      </a:r>
                    </a:p>
                    <a:p>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1x Tourism Coordinator</a:t>
                      </a:r>
                    </a:p>
                    <a:p>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1x Tourism Officer</a:t>
                      </a:r>
                    </a:p>
                    <a:p>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1x LED Departmental Secretary</a:t>
                      </a:r>
                    </a:p>
                  </a:txBody>
                  <a:tcPr/>
                </a:tc>
                <a:extLst>
                  <a:ext uri="{0D108BD9-81ED-4DB2-BD59-A6C34878D82A}">
                    <a16:rowId xmlns:a16="http://schemas.microsoft.com/office/drawing/2014/main" val="10001"/>
                  </a:ext>
                </a:extLst>
              </a:tr>
              <a:tr h="1103175">
                <a:tc>
                  <a:txBody>
                    <a:bodyPr/>
                    <a:lstStyle/>
                    <a:p>
                      <a:endParaRPr lang="en-US" sz="1400" dirty="0">
                        <a:latin typeface="Times New Roman" panose="02020603050405020304" pitchFamily="18" charset="0"/>
                        <a:cs typeface="Times New Roman" panose="02020603050405020304" pitchFamily="18" charset="0"/>
                      </a:endParaRPr>
                    </a:p>
                    <a:p>
                      <a:r>
                        <a:rPr lang="en-US" sz="1400" kern="1200" dirty="0">
                          <a:solidFill>
                            <a:schemeClr val="dk1"/>
                          </a:solidFill>
                          <a:latin typeface="Times New Roman" panose="02020603050405020304" pitchFamily="18" charset="0"/>
                          <a:ea typeface="+mn-ea"/>
                          <a:cs typeface="Times New Roman" panose="02020603050405020304" pitchFamily="18" charset="0"/>
                        </a:rPr>
                        <a:t>Tokologo</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kern="1200" dirty="0">
                          <a:solidFill>
                            <a:schemeClr val="dk1"/>
                          </a:solidFill>
                          <a:latin typeface="Times New Roman" panose="02020603050405020304" pitchFamily="18" charset="0"/>
                          <a:ea typeface="+mn-ea"/>
                          <a:cs typeface="Times New Roman" panose="02020603050405020304" pitchFamily="18" charset="0"/>
                        </a:rPr>
                        <a:t>LED Strategy 2016</a:t>
                      </a:r>
                    </a:p>
                    <a:p>
                      <a:r>
                        <a:rPr lang="en-US" sz="1400" kern="1200" dirty="0">
                          <a:solidFill>
                            <a:schemeClr val="dk1"/>
                          </a:solidFill>
                          <a:latin typeface="Times New Roman" panose="02020603050405020304" pitchFamily="18" charset="0"/>
                          <a:ea typeface="+mn-ea"/>
                          <a:cs typeface="Times New Roman" panose="02020603050405020304" pitchFamily="18" charset="0"/>
                        </a:rPr>
                        <a:t>COGTA  is in process to assist with the review of the LED strategy </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No</a:t>
                      </a:r>
                    </a:p>
                  </a:txBody>
                  <a:tcPr/>
                </a:tc>
                <a:tc>
                  <a:txBody>
                    <a:bodyPr/>
                    <a:lstStyle/>
                    <a:p>
                      <a:r>
                        <a:rPr lang="en-US" sz="1400" dirty="0">
                          <a:latin typeface="Times New Roman" panose="02020603050405020304" pitchFamily="18" charset="0"/>
                          <a:cs typeface="Times New Roman" panose="02020603050405020304" pitchFamily="18" charset="0"/>
                        </a:rPr>
                        <a:t>1x LED</a:t>
                      </a:r>
                      <a:r>
                        <a:rPr lang="en-US" sz="1400" baseline="0" dirty="0">
                          <a:latin typeface="Times New Roman" panose="02020603050405020304" pitchFamily="18" charset="0"/>
                          <a:cs typeface="Times New Roman" panose="02020603050405020304" pitchFamily="18" charset="0"/>
                        </a:rPr>
                        <a:t> Coordinator</a:t>
                      </a:r>
                    </a:p>
                    <a:p>
                      <a:r>
                        <a:rPr lang="en-US" sz="1400" baseline="0" dirty="0">
                          <a:latin typeface="Times New Roman" panose="02020603050405020304" pitchFamily="18" charset="0"/>
                          <a:cs typeface="Times New Roman" panose="02020603050405020304" pitchFamily="18" charset="0"/>
                        </a:rPr>
                        <a:t>2x LED Officers</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103175">
                <a:tc>
                  <a:txBody>
                    <a:bodyPr/>
                    <a:lstStyle/>
                    <a:p>
                      <a:r>
                        <a:rPr lang="en-US" sz="1400" kern="1200" dirty="0">
                          <a:solidFill>
                            <a:schemeClr val="dk1"/>
                          </a:solidFill>
                          <a:latin typeface="Times New Roman" panose="02020603050405020304" pitchFamily="18" charset="0"/>
                          <a:ea typeface="+mn-ea"/>
                          <a:cs typeface="Times New Roman" panose="02020603050405020304" pitchFamily="18" charset="0"/>
                        </a:rPr>
                        <a:t>Tswelopele</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kern="1200" dirty="0">
                          <a:solidFill>
                            <a:schemeClr val="dk1"/>
                          </a:solidFill>
                          <a:latin typeface="Times New Roman" panose="02020603050405020304" pitchFamily="18" charset="0"/>
                          <a:ea typeface="+mn-ea"/>
                          <a:cs typeface="Times New Roman" panose="02020603050405020304" pitchFamily="18" charset="0"/>
                        </a:rPr>
                        <a:t>LED Strategy adopted in July 2016</a:t>
                      </a:r>
                    </a:p>
                    <a:p>
                      <a:r>
                        <a:rPr lang="en-US" sz="1400" kern="1200" dirty="0">
                          <a:solidFill>
                            <a:schemeClr val="dk1"/>
                          </a:solidFill>
                          <a:latin typeface="Times New Roman" panose="02020603050405020304" pitchFamily="18" charset="0"/>
                          <a:ea typeface="+mn-ea"/>
                          <a:cs typeface="Times New Roman" panose="02020603050405020304" pitchFamily="18" charset="0"/>
                        </a:rPr>
                        <a:t>COGTA in process to assist with review</a:t>
                      </a:r>
                      <a:endParaRPr lang="en-US" sz="1400" dirty="0">
                        <a:latin typeface="Times New Roman" panose="02020603050405020304" pitchFamily="18" charset="0"/>
                        <a:cs typeface="Times New Roman" panose="02020603050405020304" pitchFamily="18" charset="0"/>
                      </a:endParaRPr>
                    </a:p>
                  </a:txBody>
                  <a:tcPr/>
                </a:tc>
                <a:tc>
                  <a:txBody>
                    <a:bodyPr/>
                    <a:lstStyle/>
                    <a:p>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LED Business Forum is there but not Functional</a:t>
                      </a:r>
                      <a:endParaRPr lang="en-US" sz="1400" dirty="0">
                        <a:latin typeface="Times New Roman" panose="02020603050405020304" pitchFamily="18" charset="0"/>
                        <a:cs typeface="Times New Roman" panose="02020603050405020304" pitchFamily="18" charset="0"/>
                      </a:endParaRPr>
                    </a:p>
                  </a:txBody>
                  <a:tcPr/>
                </a:tc>
                <a:tc>
                  <a:txBody>
                    <a:bodyPr/>
                    <a:lstStyle/>
                    <a:p>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1x Acting LED Manager</a:t>
                      </a:r>
                    </a:p>
                    <a:p>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1x LED Coordinator</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a:xfrm>
            <a:off x="6564276" y="5889625"/>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61</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4843" y="5541963"/>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071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700" y="1"/>
            <a:ext cx="9131300" cy="691116"/>
          </a:xfrm>
          <a:solidFill>
            <a:schemeClr val="bg1">
              <a:lumMod val="85000"/>
            </a:schemeClr>
          </a:solidFill>
        </p:spPr>
        <p:txBody>
          <a:bodyPr>
            <a:normAutofit/>
          </a:bodyPr>
          <a:lstStyle/>
          <a:p>
            <a:pPr algn="ctr"/>
            <a:r>
              <a:rPr lang="en-ZA" sz="2800" b="1" dirty="0">
                <a:latin typeface="Times New Roman" panose="02020603050405020304" pitchFamily="18" charset="0"/>
                <a:cs typeface="Times New Roman" panose="02020603050405020304" pitchFamily="18" charset="0"/>
              </a:rPr>
              <a:t>LOCAL ECONOMIC DEVELOPMENT (LED) (CONT.)</a:t>
            </a:r>
          </a:p>
        </p:txBody>
      </p:sp>
      <p:pic>
        <p:nvPicPr>
          <p:cNvPr id="512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109849431"/>
              </p:ext>
            </p:extLst>
          </p:nvPr>
        </p:nvGraphicFramePr>
        <p:xfrm>
          <a:off x="247650" y="865188"/>
          <a:ext cx="8570424" cy="4514886"/>
        </p:xfrm>
        <a:graphic>
          <a:graphicData uri="http://schemas.openxmlformats.org/drawingml/2006/table">
            <a:tbl>
              <a:tblPr firstRow="1" bandRow="1">
                <a:tableStyleId>{5C22544A-7EE6-4342-B048-85BDC9FD1C3A}</a:tableStyleId>
              </a:tblPr>
              <a:tblGrid>
                <a:gridCol w="1662631">
                  <a:extLst>
                    <a:ext uri="{9D8B030D-6E8A-4147-A177-3AD203B41FA5}">
                      <a16:colId xmlns:a16="http://schemas.microsoft.com/office/drawing/2014/main" val="20000"/>
                    </a:ext>
                  </a:extLst>
                </a:gridCol>
                <a:gridCol w="2622581">
                  <a:extLst>
                    <a:ext uri="{9D8B030D-6E8A-4147-A177-3AD203B41FA5}">
                      <a16:colId xmlns:a16="http://schemas.microsoft.com/office/drawing/2014/main" val="20001"/>
                    </a:ext>
                  </a:extLst>
                </a:gridCol>
                <a:gridCol w="1324730">
                  <a:extLst>
                    <a:ext uri="{9D8B030D-6E8A-4147-A177-3AD203B41FA5}">
                      <a16:colId xmlns:a16="http://schemas.microsoft.com/office/drawing/2014/main" val="20002"/>
                    </a:ext>
                  </a:extLst>
                </a:gridCol>
                <a:gridCol w="2960482">
                  <a:extLst>
                    <a:ext uri="{9D8B030D-6E8A-4147-A177-3AD203B41FA5}">
                      <a16:colId xmlns:a16="http://schemas.microsoft.com/office/drawing/2014/main" val="20003"/>
                    </a:ext>
                  </a:extLst>
                </a:gridCol>
              </a:tblGrid>
              <a:tr h="370840">
                <a:tc>
                  <a:txBody>
                    <a:bodyPr/>
                    <a:lstStyle/>
                    <a:p>
                      <a:r>
                        <a:rPr lang="en-ZA" sz="1400" dirty="0">
                          <a:latin typeface="Times New Roman" panose="02020603050405020304" pitchFamily="18" charset="0"/>
                          <a:cs typeface="Times New Roman" panose="02020603050405020304" pitchFamily="18" charset="0"/>
                        </a:rPr>
                        <a:t>Municipality</a:t>
                      </a:r>
                    </a:p>
                  </a:txBody>
                  <a:tcPr/>
                </a:tc>
                <a:tc>
                  <a:txBody>
                    <a:bodyPr/>
                    <a:lstStyle/>
                    <a:p>
                      <a:r>
                        <a:rPr lang="en-ZA" sz="1400" dirty="0">
                          <a:latin typeface="Times New Roman" panose="02020603050405020304" pitchFamily="18" charset="0"/>
                          <a:cs typeface="Times New Roman" panose="02020603050405020304" pitchFamily="18" charset="0"/>
                        </a:rPr>
                        <a:t>LED Strategy</a:t>
                      </a:r>
                    </a:p>
                  </a:txBody>
                  <a:tcPr/>
                </a:tc>
                <a:tc>
                  <a:txBody>
                    <a:bodyPr/>
                    <a:lstStyle/>
                    <a:p>
                      <a:r>
                        <a:rPr lang="en-ZA" sz="1400" dirty="0">
                          <a:latin typeface="Times New Roman" panose="02020603050405020304" pitchFamily="18" charset="0"/>
                          <a:cs typeface="Times New Roman" panose="02020603050405020304" pitchFamily="18" charset="0"/>
                        </a:rPr>
                        <a:t>Business Forum</a:t>
                      </a:r>
                      <a:r>
                        <a:rPr lang="en-ZA" sz="1400" baseline="0" dirty="0">
                          <a:latin typeface="Times New Roman" panose="02020603050405020304" pitchFamily="18" charset="0"/>
                          <a:cs typeface="Times New Roman" panose="02020603050405020304" pitchFamily="18" charset="0"/>
                        </a:rPr>
                        <a:t> </a:t>
                      </a:r>
                      <a:endParaRPr lang="en-ZA" sz="1400" dirty="0">
                        <a:latin typeface="Times New Roman" panose="02020603050405020304" pitchFamily="18" charset="0"/>
                        <a:cs typeface="Times New Roman" panose="02020603050405020304" pitchFamily="18" charset="0"/>
                      </a:endParaRPr>
                    </a:p>
                  </a:txBody>
                  <a:tcPr/>
                </a:tc>
                <a:tc>
                  <a:txBody>
                    <a:bodyPr/>
                    <a:lstStyle/>
                    <a:p>
                      <a:r>
                        <a:rPr lang="en-ZA" sz="1400" dirty="0">
                          <a:latin typeface="Times New Roman" panose="02020603050405020304" pitchFamily="18" charset="0"/>
                          <a:cs typeface="Times New Roman" panose="02020603050405020304" pitchFamily="18" charset="0"/>
                        </a:rPr>
                        <a:t>LED Unit</a:t>
                      </a:r>
                    </a:p>
                  </a:txBody>
                  <a:tcPr/>
                </a:tc>
                <a:extLst>
                  <a:ext uri="{0D108BD9-81ED-4DB2-BD59-A6C34878D82A}">
                    <a16:rowId xmlns:a16="http://schemas.microsoft.com/office/drawing/2014/main" val="10000"/>
                  </a:ext>
                </a:extLst>
              </a:tr>
              <a:tr h="370840">
                <a:tc>
                  <a:txBody>
                    <a:bodyPr/>
                    <a:lstStyle/>
                    <a:p>
                      <a:r>
                        <a:rPr lang="en-US" sz="1400" kern="1200" dirty="0">
                          <a:solidFill>
                            <a:schemeClr val="dk1"/>
                          </a:solidFill>
                          <a:latin typeface="Times New Roman" panose="02020603050405020304" pitchFamily="18" charset="0"/>
                          <a:ea typeface="+mn-ea"/>
                          <a:cs typeface="Times New Roman" panose="02020603050405020304" pitchFamily="18" charset="0"/>
                        </a:rPr>
                        <a:t>Nala</a:t>
                      </a:r>
                    </a:p>
                    <a:p>
                      <a:endParaRPr lang="en-US" sz="14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1400" kern="1200" dirty="0">
                          <a:solidFill>
                            <a:schemeClr val="dk1"/>
                          </a:solidFill>
                          <a:latin typeface="Times New Roman" panose="02020603050405020304" pitchFamily="18" charset="0"/>
                          <a:ea typeface="+mn-ea"/>
                          <a:cs typeface="Times New Roman" panose="02020603050405020304" pitchFamily="18" charset="0"/>
                        </a:rPr>
                        <a:t>A consultant developed a Draft LED Strategy.</a:t>
                      </a:r>
                      <a:r>
                        <a:rPr lang="en-US" sz="1400" kern="1200" baseline="0" dirty="0">
                          <a:solidFill>
                            <a:schemeClr val="dk1"/>
                          </a:solidFill>
                          <a:latin typeface="Times New Roman" panose="02020603050405020304" pitchFamily="18" charset="0"/>
                          <a:ea typeface="+mn-ea"/>
                          <a:cs typeface="Times New Roman" panose="02020603050405020304" pitchFamily="18" charset="0"/>
                        </a:rPr>
                        <a:t>  Public Participation need to take place for inputs on the LED strategy. </a:t>
                      </a:r>
                      <a:endParaRPr lang="en-US" sz="14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No</a:t>
                      </a:r>
                    </a:p>
                  </a:txBody>
                  <a:tcPr/>
                </a:tc>
                <a:tc>
                  <a:txBody>
                    <a:bodyPr/>
                    <a:lstStyle/>
                    <a:p>
                      <a:r>
                        <a:rPr lang="en-US" sz="1400" dirty="0">
                          <a:latin typeface="Times New Roman" panose="02020603050405020304" pitchFamily="18" charset="0"/>
                          <a:cs typeface="Times New Roman" panose="02020603050405020304" pitchFamily="18" charset="0"/>
                        </a:rPr>
                        <a:t>1x LED</a:t>
                      </a:r>
                      <a:r>
                        <a:rPr lang="en-US" sz="1400" baseline="0" dirty="0">
                          <a:latin typeface="Times New Roman" panose="02020603050405020304" pitchFamily="18" charset="0"/>
                          <a:cs typeface="Times New Roman" panose="02020603050405020304" pitchFamily="18" charset="0"/>
                        </a:rPr>
                        <a:t> Manager</a:t>
                      </a:r>
                    </a:p>
                    <a:p>
                      <a:r>
                        <a:rPr lang="en-US" sz="1400" baseline="0" dirty="0">
                          <a:latin typeface="Times New Roman" panose="02020603050405020304" pitchFamily="18" charset="0"/>
                          <a:cs typeface="Times New Roman" panose="02020603050405020304" pitchFamily="18" charset="0"/>
                        </a:rPr>
                        <a:t>1x Business Development Officer</a:t>
                      </a:r>
                      <a:endParaRPr lang="en-US" sz="1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1x Rural Development Officer</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en-US" sz="1400" kern="1200" dirty="0">
                          <a:solidFill>
                            <a:schemeClr val="dk1"/>
                          </a:solidFill>
                          <a:latin typeface="Times New Roman" panose="02020603050405020304" pitchFamily="18" charset="0"/>
                          <a:ea typeface="+mn-ea"/>
                          <a:cs typeface="Times New Roman" panose="02020603050405020304" pitchFamily="18" charset="0"/>
                        </a:rPr>
                        <a:t>Matjhabeng</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kern="1200" dirty="0">
                          <a:solidFill>
                            <a:schemeClr val="dk1"/>
                          </a:solidFill>
                          <a:latin typeface="Times New Roman" panose="02020603050405020304" pitchFamily="18" charset="0"/>
                          <a:ea typeface="+mn-ea"/>
                          <a:cs typeface="Times New Roman" panose="02020603050405020304" pitchFamily="18" charset="0"/>
                        </a:rPr>
                        <a:t>The Municipality established a partnership</a:t>
                      </a:r>
                      <a:r>
                        <a:rPr lang="en-US" sz="1400" kern="1200" baseline="0" dirty="0">
                          <a:solidFill>
                            <a:schemeClr val="dk1"/>
                          </a:solidFill>
                          <a:latin typeface="Times New Roman" panose="02020603050405020304" pitchFamily="18" charset="0"/>
                          <a:ea typeface="+mn-ea"/>
                          <a:cs typeface="Times New Roman" panose="02020603050405020304" pitchFamily="18" charset="0"/>
                        </a:rPr>
                        <a:t> with </a:t>
                      </a:r>
                      <a:r>
                        <a:rPr lang="en-US" sz="1400" kern="1200" dirty="0">
                          <a:solidFill>
                            <a:schemeClr val="dk1"/>
                          </a:solidFill>
                          <a:latin typeface="Times New Roman" panose="02020603050405020304" pitchFamily="18" charset="0"/>
                          <a:ea typeface="+mn-ea"/>
                          <a:cs typeface="Times New Roman" panose="02020603050405020304" pitchFamily="18" charset="0"/>
                        </a:rPr>
                        <a:t>Harmony mines.  They appointed a consultant to review the LED strategy,</a:t>
                      </a:r>
                      <a:r>
                        <a:rPr lang="en-US" sz="1400" kern="1200" baseline="0" dirty="0">
                          <a:solidFill>
                            <a:schemeClr val="dk1"/>
                          </a:solidFill>
                          <a:latin typeface="Times New Roman" panose="02020603050405020304" pitchFamily="18" charset="0"/>
                          <a:ea typeface="+mn-ea"/>
                          <a:cs typeface="Times New Roman" panose="02020603050405020304" pitchFamily="18" charset="0"/>
                        </a:rPr>
                        <a:t> 2019</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Yes </a:t>
                      </a:r>
                    </a:p>
                  </a:txBody>
                  <a:tcPr/>
                </a:tc>
                <a:tc>
                  <a:txBody>
                    <a:bodyPr/>
                    <a:lstStyle/>
                    <a:p>
                      <a:r>
                        <a:rPr lang="en-US" sz="1400" dirty="0">
                          <a:latin typeface="Times New Roman" panose="02020603050405020304" pitchFamily="18" charset="0"/>
                          <a:cs typeface="Times New Roman" panose="02020603050405020304" pitchFamily="18" charset="0"/>
                        </a:rPr>
                        <a:t>1x Acting LED Director</a:t>
                      </a:r>
                      <a:endParaRPr lang="en-US" sz="1400" baseline="0" dirty="0">
                        <a:latin typeface="Times New Roman" panose="02020603050405020304" pitchFamily="18" charset="0"/>
                        <a:cs typeface="Times New Roman" panose="02020603050405020304" pitchFamily="18" charset="0"/>
                      </a:endParaRPr>
                    </a:p>
                    <a:p>
                      <a:r>
                        <a:rPr lang="en-US" sz="1400" baseline="0" dirty="0">
                          <a:latin typeface="Times New Roman" panose="02020603050405020304" pitchFamily="18" charset="0"/>
                          <a:cs typeface="Times New Roman" panose="02020603050405020304" pitchFamily="18" charset="0"/>
                        </a:rPr>
                        <a:t>1x LED Manager</a:t>
                      </a:r>
                    </a:p>
                    <a:p>
                      <a:r>
                        <a:rPr lang="en-US" sz="1400" baseline="0" dirty="0">
                          <a:latin typeface="Times New Roman" panose="02020603050405020304" pitchFamily="18" charset="0"/>
                          <a:cs typeface="Times New Roman" panose="02020603050405020304" pitchFamily="18" charset="0"/>
                        </a:rPr>
                        <a:t>1x SMME, Trade and Investment Manager</a:t>
                      </a:r>
                    </a:p>
                    <a:p>
                      <a:r>
                        <a:rPr lang="en-US" sz="1400" baseline="0" dirty="0">
                          <a:latin typeface="Times New Roman" panose="02020603050405020304" pitchFamily="18" charset="0"/>
                          <a:cs typeface="Times New Roman" panose="02020603050405020304" pitchFamily="18" charset="0"/>
                        </a:rPr>
                        <a:t>1x Agriculture and Mining Manager</a:t>
                      </a:r>
                    </a:p>
                    <a:p>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Including 15 other LED Officers responsible for Tourism, Trade, Facilities, Agriculture, SMMEs</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253526">
                <a:tc>
                  <a:txBody>
                    <a:bodyPr/>
                    <a:lstStyle/>
                    <a:p>
                      <a:r>
                        <a:rPr lang="en-US" sz="1400" kern="1200" dirty="0">
                          <a:solidFill>
                            <a:schemeClr val="dk1"/>
                          </a:solidFill>
                          <a:latin typeface="Times New Roman" panose="02020603050405020304" pitchFamily="18" charset="0"/>
                          <a:ea typeface="+mn-ea"/>
                          <a:cs typeface="Times New Roman" panose="02020603050405020304" pitchFamily="18" charset="0"/>
                        </a:rPr>
                        <a:t>Masilonyana</a:t>
                      </a:r>
                    </a:p>
                    <a:p>
                      <a:endParaRPr lang="en-US" sz="14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1400" kern="1200" dirty="0">
                          <a:solidFill>
                            <a:schemeClr val="dk1"/>
                          </a:solidFill>
                          <a:latin typeface="Times New Roman" panose="02020603050405020304" pitchFamily="18" charset="0"/>
                          <a:ea typeface="+mn-ea"/>
                          <a:cs typeface="Times New Roman" panose="02020603050405020304" pitchFamily="18" charset="0"/>
                        </a:rPr>
                        <a:t>Reviewed LED Strategy 2019</a:t>
                      </a:r>
                    </a:p>
                  </a:txBody>
                  <a:tcPr/>
                </a:tc>
                <a:tc>
                  <a:txBody>
                    <a:bodyPr/>
                    <a:lstStyle/>
                    <a:p>
                      <a:r>
                        <a:rPr lang="en-US" sz="1400" dirty="0">
                          <a:latin typeface="Times New Roman" panose="02020603050405020304" pitchFamily="18" charset="0"/>
                          <a:cs typeface="Times New Roman" panose="02020603050405020304" pitchFamily="18" charset="0"/>
                        </a:rPr>
                        <a:t>Yes</a:t>
                      </a:r>
                    </a:p>
                  </a:txBody>
                  <a:tcPr/>
                </a:tc>
                <a:tc>
                  <a:txBody>
                    <a:bodyPr/>
                    <a:lstStyle/>
                    <a:p>
                      <a:r>
                        <a:rPr lang="en-US" sz="1400" baseline="0" dirty="0">
                          <a:latin typeface="Times New Roman" panose="02020603050405020304" pitchFamily="18" charset="0"/>
                          <a:cs typeface="Times New Roman" panose="02020603050405020304" pitchFamily="18" charset="0"/>
                        </a:rPr>
                        <a:t>1x LED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1x LED</a:t>
                      </a:r>
                      <a:r>
                        <a:rPr lang="en-US" sz="1400" baseline="0" dirty="0">
                          <a:latin typeface="Times New Roman" panose="02020603050405020304" pitchFamily="18" charset="0"/>
                          <a:cs typeface="Times New Roman" panose="02020603050405020304" pitchFamily="18" charset="0"/>
                        </a:rPr>
                        <a:t> Clerk </a:t>
                      </a:r>
                    </a:p>
                    <a:p>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1x Tourism Officer</a:t>
                      </a:r>
                    </a:p>
                    <a:p>
                      <a:r>
                        <a:rPr kumimoji="0" lang="en-ZA" sz="1400" kern="1200" dirty="0">
                          <a:solidFill>
                            <a:schemeClr val="dk1"/>
                          </a:solidFill>
                          <a:effectLst/>
                          <a:latin typeface="Times New Roman" panose="02020603050405020304" pitchFamily="18" charset="0"/>
                          <a:ea typeface="+mn-ea"/>
                          <a:cs typeface="Times New Roman" panose="02020603050405020304" pitchFamily="18" charset="0"/>
                        </a:rPr>
                        <a:t>3 Tourism Interns</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a:xfrm>
            <a:off x="6713131" y="5707063"/>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62</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068" y="5371085"/>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2580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700" y="1"/>
            <a:ext cx="9131300" cy="691116"/>
          </a:xfrm>
          <a:solidFill>
            <a:schemeClr val="bg1">
              <a:lumMod val="85000"/>
            </a:schemeClr>
          </a:solidFill>
        </p:spPr>
        <p:txBody>
          <a:bodyPr>
            <a:normAutofit/>
          </a:bodyPr>
          <a:lstStyle/>
          <a:p>
            <a:pPr algn="ctr"/>
            <a:r>
              <a:rPr lang="en-ZA" sz="3200" b="1" dirty="0">
                <a:latin typeface="Times New Roman" panose="02020603050405020304" pitchFamily="18" charset="0"/>
                <a:cs typeface="Times New Roman" panose="02020603050405020304" pitchFamily="18" charset="0"/>
              </a:rPr>
              <a:t>PROMULGATED BY-LAWS</a:t>
            </a:r>
          </a:p>
        </p:txBody>
      </p:sp>
      <p:sp>
        <p:nvSpPr>
          <p:cNvPr id="5123" name="Content Placeholder 2"/>
          <p:cNvSpPr>
            <a:spLocks noGrp="1"/>
          </p:cNvSpPr>
          <p:nvPr>
            <p:ph idx="1"/>
          </p:nvPr>
        </p:nvSpPr>
        <p:spPr>
          <a:xfrm>
            <a:off x="203255" y="691117"/>
            <a:ext cx="8548577" cy="5595383"/>
          </a:xfrm>
        </p:spPr>
        <p:txBody>
          <a:bodyPr>
            <a:normAutofit/>
          </a:bodyPr>
          <a:lstStyle/>
          <a:p>
            <a:pPr algn="just"/>
            <a:r>
              <a:rPr lang="en-GB" sz="2000" dirty="0">
                <a:latin typeface="Times New Roman" panose="02020603050405020304" pitchFamily="18" charset="0"/>
                <a:cs typeface="Times New Roman" panose="02020603050405020304" pitchFamily="18" charset="0"/>
              </a:rPr>
              <a:t>Section 13 of the Municipal Structures Act sets out the Legislative Procedure for Promulgation of Municipal By-laws and the Department is mandated to assist municipalities to comply with legislative requirements as set out in this section. </a:t>
            </a:r>
            <a:endParaRPr lang="en-ZA"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After promulgation of standard by-laws by the MEC, their adoption is the legislative prerogative of the Municipal Council in terms of Section 12 of Municipal Systems Act, 2000). Councils in Municipalities may also identify and develop new by-laws not on the list of MEC’s standard by-laws and the Directorate assists on request in execution of this mandate the Department developed and promulgated 45 Draft Standard by-laws; developed a compliance check list for promulgation of municipal by-laws as well as the By-law Implementation Manual.</a:t>
            </a:r>
            <a:endParaRPr lang="en-ZA"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Currently the status of by laws in the Lejweleputswa District which are promulgated and have complied with all the legislative processes are as follows; </a:t>
            </a:r>
            <a:endParaRPr lang="en-ZA" sz="20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ZA" sz="2000" dirty="0">
              <a:latin typeface="Times New Roman" panose="02020603050405020304" pitchFamily="18" charset="0"/>
              <a:cs typeface="Times New Roman" panose="02020603050405020304" pitchFamily="18" charset="0"/>
            </a:endParaRPr>
          </a:p>
        </p:txBody>
      </p:sp>
      <p:pic>
        <p:nvPicPr>
          <p:cNvPr id="512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694432" y="5707063"/>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63</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6" name="Picture 6" descr="C:\Documents and Settings\Philda.FSLGH4\Desktop\Design and Branding Materials\Dept LOGOS\logoc3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229" y="5450682"/>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4748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700" y="1"/>
            <a:ext cx="8929688" cy="691116"/>
          </a:xfrm>
        </p:spPr>
        <p:txBody>
          <a:bodyPr>
            <a:normAutofit/>
          </a:bodyPr>
          <a:lstStyle/>
          <a:p>
            <a:pPr algn="ctr"/>
            <a:r>
              <a:rPr lang="en-ZA" sz="2800" b="1" dirty="0">
                <a:latin typeface="Times New Roman" panose="02020603050405020304" pitchFamily="18" charset="0"/>
                <a:cs typeface="Times New Roman" panose="02020603050405020304" pitchFamily="18" charset="0"/>
              </a:rPr>
              <a:t>PROMULGATED BY-LAWS (CONT.)</a:t>
            </a:r>
          </a:p>
        </p:txBody>
      </p:sp>
      <p:pic>
        <p:nvPicPr>
          <p:cNvPr id="512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9390"/>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idx="1"/>
          </p:nvPr>
        </p:nvPicPr>
        <p:blipFill>
          <a:blip r:embed="rId3"/>
          <a:stretch>
            <a:fillRect/>
          </a:stretch>
        </p:blipFill>
        <p:spPr>
          <a:xfrm>
            <a:off x="2308634" y="1774480"/>
            <a:ext cx="4300395" cy="1968988"/>
          </a:xfrm>
          <a:prstGeom prst="rect">
            <a:avLst/>
          </a:prstGeom>
        </p:spPr>
      </p:pic>
      <p:sp>
        <p:nvSpPr>
          <p:cNvPr id="2" name="Slide Number Placeholder 1"/>
          <p:cNvSpPr>
            <a:spLocks noGrp="1"/>
          </p:cNvSpPr>
          <p:nvPr>
            <p:ph type="sldNum" sz="quarter" idx="12"/>
          </p:nvPr>
        </p:nvSpPr>
        <p:spPr>
          <a:xfrm>
            <a:off x="6691866" y="5889625"/>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64</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6"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7379" y="5316463"/>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769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671" y="29172"/>
            <a:ext cx="9022658" cy="691116"/>
          </a:xfrm>
        </p:spPr>
        <p:txBody>
          <a:bodyPr>
            <a:noAutofit/>
          </a:bodyPr>
          <a:lstStyle/>
          <a:p>
            <a:pPr algn="just"/>
            <a:r>
              <a:rPr lang="en-ZA" sz="2800" b="1" dirty="0">
                <a:latin typeface="Times New Roman" panose="02020603050405020304" pitchFamily="18" charset="0"/>
                <a:cs typeface="Times New Roman" panose="02020603050405020304" pitchFamily="18" charset="0"/>
              </a:rPr>
              <a:t>FRAUD AND CORRUPTION CASES REPORTED TO LAW ENFORCEMENT AGENCIES</a:t>
            </a:r>
          </a:p>
        </p:txBody>
      </p:sp>
      <p:pic>
        <p:nvPicPr>
          <p:cNvPr id="512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87421"/>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126750" y="1032095"/>
            <a:ext cx="8781860" cy="4194254"/>
          </a:xfrm>
        </p:spPr>
        <p:txBody>
          <a:bodyPr>
            <a:normAutofit/>
          </a:bodyPr>
          <a:lstStyle/>
          <a:p>
            <a:pPr marL="0" indent="0" algn="just">
              <a:buNone/>
            </a:pPr>
            <a:r>
              <a:rPr lang="en-ZA" sz="2400" dirty="0">
                <a:latin typeface="Times New Roman" panose="02020603050405020304" pitchFamily="18" charset="0"/>
                <a:cs typeface="Times New Roman" panose="02020603050405020304" pitchFamily="18" charset="0"/>
              </a:rPr>
              <a:t>The Provincial Department of Co-operative Governance and Traditional Affairs in the Free State in collaboration with the National Co-operative Governance and Traditional are mandated to promote good governance by ensuring that fraud and corruption in local government is dealt with amongst other is to make sure that a database is created on the cases reported to law enforcement agencies. Database is available of all fraud and corruption cases reported in the law enforcement agency and the summary is as follows; </a:t>
            </a:r>
          </a:p>
        </p:txBody>
      </p:sp>
      <p:pic>
        <p:nvPicPr>
          <p:cNvPr id="2" name="Picture 1"/>
          <p:cNvPicPr>
            <a:picLocks noChangeAspect="1"/>
          </p:cNvPicPr>
          <p:nvPr/>
        </p:nvPicPr>
        <p:blipFill>
          <a:blip r:embed="rId3"/>
          <a:stretch>
            <a:fillRect/>
          </a:stretch>
        </p:blipFill>
        <p:spPr>
          <a:xfrm>
            <a:off x="1818940" y="4210190"/>
            <a:ext cx="5850151" cy="737200"/>
          </a:xfrm>
          <a:prstGeom prst="rect">
            <a:avLst/>
          </a:prstGeom>
        </p:spPr>
      </p:pic>
      <p:sp>
        <p:nvSpPr>
          <p:cNvPr id="3" name="Slide Number Placeholder 2"/>
          <p:cNvSpPr>
            <a:spLocks noGrp="1"/>
          </p:cNvSpPr>
          <p:nvPr>
            <p:ph type="sldNum" sz="quarter" idx="12"/>
          </p:nvPr>
        </p:nvSpPr>
        <p:spPr>
          <a:xfrm>
            <a:off x="6640391" y="5793229"/>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65</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7"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0536" y="5354285"/>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84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700" y="1"/>
            <a:ext cx="9022658" cy="769544"/>
          </a:xfrm>
        </p:spPr>
        <p:txBody>
          <a:bodyPr>
            <a:noAutofit/>
          </a:bodyPr>
          <a:lstStyle/>
          <a:p>
            <a:pPr algn="ctr"/>
            <a:r>
              <a:rPr lang="en-ZA" sz="2800" b="1" dirty="0">
                <a:latin typeface="Times New Roman" panose="02020603050405020304" pitchFamily="18" charset="0"/>
                <a:cs typeface="Times New Roman" panose="02020603050405020304" pitchFamily="18" charset="0"/>
              </a:rPr>
              <a:t>MUNICIPAL BY-ELECTIONS</a:t>
            </a:r>
          </a:p>
        </p:txBody>
      </p:sp>
      <p:pic>
        <p:nvPicPr>
          <p:cNvPr id="5124" name="Picture 5" descr="gold holding shap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idx="1"/>
          </p:nvPr>
        </p:nvPicPr>
        <p:blipFill>
          <a:blip r:embed="rId3"/>
          <a:stretch>
            <a:fillRect/>
          </a:stretch>
        </p:blipFill>
        <p:spPr>
          <a:xfrm>
            <a:off x="474663" y="2272420"/>
            <a:ext cx="7886700" cy="1240325"/>
          </a:xfrm>
          <a:prstGeom prst="rect">
            <a:avLst/>
          </a:prstGeom>
        </p:spPr>
      </p:pic>
      <p:sp>
        <p:nvSpPr>
          <p:cNvPr id="2" name="Slide Number Placeholder 1"/>
          <p:cNvSpPr>
            <a:spLocks noGrp="1"/>
          </p:cNvSpPr>
          <p:nvPr>
            <p:ph type="sldNum" sz="quarter" idx="12"/>
          </p:nvPr>
        </p:nvSpPr>
        <p:spPr>
          <a:xfrm>
            <a:off x="6543010" y="5782193"/>
            <a:ext cx="2057400" cy="365125"/>
          </a:xfrm>
        </p:spPr>
        <p:txBody>
          <a:bodyPr/>
          <a:lstStyle/>
          <a:p>
            <a:fld id="{F04F4EC5-88AD-4ECA-84AC-34EECC3A4D54}" type="slidenum">
              <a:rPr lang="en-ZA" b="1" smtClean="0">
                <a:solidFill>
                  <a:schemeClr val="tx1"/>
                </a:solidFill>
                <a:latin typeface="Times New Roman" panose="02020603050405020304" pitchFamily="18" charset="0"/>
                <a:cs typeface="Times New Roman" panose="02020603050405020304" pitchFamily="18" charset="0"/>
              </a:rPr>
              <a:t>66</a:t>
            </a:fld>
            <a:endParaRPr lang="en-ZA" b="1" dirty="0">
              <a:solidFill>
                <a:schemeClr val="tx1"/>
              </a:solidFill>
              <a:latin typeface="Times New Roman" panose="02020603050405020304" pitchFamily="18" charset="0"/>
              <a:cs typeface="Times New Roman" panose="02020603050405020304" pitchFamily="18" charset="0"/>
            </a:endParaRPr>
          </a:p>
        </p:txBody>
      </p:sp>
      <p:pic>
        <p:nvPicPr>
          <p:cNvPr id="6" name="Picture 6" descr="C:\Documents and Settings\Philda.FSLGH4\Desktop\Design and Branding Materials\Dept LOGOS\logoc3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5476" y="5488247"/>
            <a:ext cx="2643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5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39319"/>
          </a:xfrm>
        </p:spPr>
        <p:txBody>
          <a:bodyPr>
            <a:noAutofit/>
          </a:bodyPr>
          <a:lstStyle/>
          <a:p>
            <a:pPr algn="ctr">
              <a:defRPr/>
            </a:pPr>
            <a:r>
              <a:rPr lang="en-US" sz="3200" b="1" cap="all" dirty="0">
                <a:latin typeface="Times New Roman" pitchFamily="18" charset="0"/>
                <a:cs typeface="Times New Roman" pitchFamily="18" charset="0"/>
              </a:rPr>
              <a:t>MUNICIPAL DISASTER RELIEF GRANT</a:t>
            </a:r>
          </a:p>
        </p:txBody>
      </p:sp>
      <p:sp>
        <p:nvSpPr>
          <p:cNvPr id="29701" name="Slide Number Placeholder 2"/>
          <p:cNvSpPr>
            <a:spLocks noGrp="1"/>
          </p:cNvSpPr>
          <p:nvPr>
            <p:ph type="sldNum" sz="quarter" idx="12"/>
          </p:nvPr>
        </p:nvSpPr>
        <p:spPr>
          <a:xfrm>
            <a:off x="6762750" y="591153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mn-lt"/>
                <a:cs typeface="Times New Roman" panose="02020603050405020304" pitchFamily="18" charset="0"/>
              </a:rPr>
              <a:pPr>
                <a:lnSpc>
                  <a:spcPct val="100000"/>
                </a:lnSpc>
                <a:spcBef>
                  <a:spcPct val="0"/>
                </a:spcBef>
                <a:buFont typeface="Times New Roman" panose="02020603050405020304" pitchFamily="18" charset="0"/>
                <a:buNone/>
              </a:pPr>
              <a:t>67</a:t>
            </a:fld>
            <a:endParaRPr lang="en-GB" sz="1200" b="1" dirty="0">
              <a:solidFill>
                <a:schemeClr val="tx1"/>
              </a:solidFill>
              <a:latin typeface="+mn-lt"/>
              <a:cs typeface="Times New Roman" panose="02020603050405020304" pitchFamily="18" charset="0"/>
            </a:endParaRPr>
          </a:p>
        </p:txBody>
      </p:sp>
      <p:pic>
        <p:nvPicPr>
          <p:cNvPr id="29700" name="Picture 6" descr="C:\Documents and Settings\Philda.FSLGH4\Desktop\Design and Branding Materials\Dept LOGOS\logoc3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805" y="5592124"/>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07962" y="639319"/>
            <a:ext cx="8728075" cy="5515420"/>
          </a:xfrm>
        </p:spPr>
        <p:txBody>
          <a:bodyPr>
            <a:noAutofit/>
          </a:bodyPr>
          <a:lstStyle/>
          <a:p>
            <a:pPr marL="0" indent="0" algn="just">
              <a:buNone/>
            </a:pPr>
            <a:r>
              <a:rPr lang="en-ZA" sz="2400" dirty="0">
                <a:latin typeface="Times New Roman" panose="02020603050405020304" pitchFamily="18" charset="0"/>
                <a:cs typeface="Times New Roman" panose="02020603050405020304" pitchFamily="18" charset="0"/>
              </a:rPr>
              <a:t>Free State Municipalities received the following funding allocations for response and intervention measures for COVID-19 pandemic from the  Municipal Disaster Relief Grant for the 2020/2021 financial year.</a:t>
            </a:r>
          </a:p>
          <a:p>
            <a:pPr marL="0" indent="0">
              <a:buNone/>
            </a:pPr>
            <a:r>
              <a:rPr lang="en-ZA" sz="2400" dirty="0">
                <a:latin typeface="Times New Roman" panose="02020603050405020304" pitchFamily="18" charset="0"/>
                <a:cs typeface="Times New Roman" panose="02020603050405020304" pitchFamily="18" charset="0"/>
              </a:rPr>
              <a:t> </a:t>
            </a:r>
          </a:p>
          <a:p>
            <a:pPr marL="0" lvl="0" indent="0">
              <a:buNone/>
            </a:pPr>
            <a:endParaRPr lang="en-ZA" sz="2400" dirty="0">
              <a:latin typeface="Times New Roman" panose="02020603050405020304" pitchFamily="18" charset="0"/>
              <a:cs typeface="Times New Roman" panose="02020603050405020304" pitchFamily="18" charset="0"/>
            </a:endParaRPr>
          </a:p>
          <a:p>
            <a:pPr marL="0" lvl="0" indent="0">
              <a:buNone/>
            </a:pPr>
            <a:endParaRPr lang="en-ZA" sz="2400" dirty="0">
              <a:latin typeface="Times New Roman" panose="02020603050405020304" pitchFamily="18" charset="0"/>
              <a:cs typeface="Times New Roman" panose="02020603050405020304" pitchFamily="18" charset="0"/>
            </a:endParaRPr>
          </a:p>
          <a:p>
            <a:pPr marL="0" lvl="0" indent="0">
              <a:buNone/>
            </a:pPr>
            <a:endParaRPr lang="en-ZA" sz="2400" dirty="0">
              <a:latin typeface="Times New Roman" panose="02020603050405020304" pitchFamily="18" charset="0"/>
              <a:cs typeface="Times New Roman" panose="02020603050405020304" pitchFamily="18" charset="0"/>
            </a:endParaRPr>
          </a:p>
          <a:p>
            <a:pPr marL="0" lvl="0" indent="0">
              <a:buNone/>
            </a:pPr>
            <a:endParaRPr lang="en-ZA" sz="1800" dirty="0">
              <a:latin typeface="Times New Roman" panose="02020603050405020304" pitchFamily="18" charset="0"/>
              <a:cs typeface="Times New Roman" panose="02020603050405020304" pitchFamily="18" charset="0"/>
            </a:endParaRPr>
          </a:p>
          <a:p>
            <a:pPr marL="0" indent="0">
              <a:buNone/>
            </a:pPr>
            <a:endParaRPr lang="en-ZA" sz="1800" dirty="0">
              <a:latin typeface="Times New Roman" panose="02020603050405020304" pitchFamily="18" charset="0"/>
              <a:cs typeface="Times New Roman" panose="02020603050405020304" pitchFamily="18" charset="0"/>
            </a:endParaRPr>
          </a:p>
          <a:p>
            <a:pPr marL="0" indent="0">
              <a:buNone/>
            </a:pPr>
            <a:endParaRPr lang="en-ZA"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ZA" sz="18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en-ZA" sz="18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en-ZA" sz="1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777717" y="2047547"/>
            <a:ext cx="7565851" cy="3342965"/>
          </a:xfrm>
          <a:prstGeom prst="rect">
            <a:avLst/>
          </a:prstGeom>
        </p:spPr>
      </p:pic>
      <p:pic>
        <p:nvPicPr>
          <p:cNvPr id="7" name="Picture 5" descr="gold holding shap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56350"/>
            <a:ext cx="9144000" cy="50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0133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39319"/>
          </a:xfrm>
          <a:solidFill>
            <a:schemeClr val="bg1">
              <a:lumMod val="85000"/>
            </a:schemeClr>
          </a:solidFill>
        </p:spPr>
        <p:txBody>
          <a:bodyPr>
            <a:noAutofit/>
          </a:bodyPr>
          <a:lstStyle/>
          <a:p>
            <a:pPr algn="ctr">
              <a:defRPr/>
            </a:pPr>
            <a:r>
              <a:rPr lang="en-US" sz="2500" b="1" cap="all" dirty="0">
                <a:latin typeface="Times New Roman" pitchFamily="18" charset="0"/>
                <a:cs typeface="Times New Roman" pitchFamily="18" charset="0"/>
              </a:rPr>
              <a:t>SPLUMA and Municipal planning tribunals (</a:t>
            </a:r>
            <a:r>
              <a:rPr lang="en-US" sz="2500" b="1" cap="all" dirty="0" err="1">
                <a:latin typeface="Times New Roman" pitchFamily="18" charset="0"/>
                <a:cs typeface="Times New Roman" pitchFamily="18" charset="0"/>
              </a:rPr>
              <a:t>mpt</a:t>
            </a:r>
            <a:r>
              <a:rPr lang="en-US" sz="2500" b="1" cap="all" dirty="0">
                <a:latin typeface="Times New Roman" pitchFamily="18" charset="0"/>
                <a:cs typeface="Times New Roman" pitchFamily="18" charset="0"/>
              </a:rPr>
              <a:t>)</a:t>
            </a:r>
          </a:p>
        </p:txBody>
      </p:sp>
      <p:sp>
        <p:nvSpPr>
          <p:cNvPr id="29701" name="Slide Number Placeholder 2"/>
          <p:cNvSpPr>
            <a:spLocks noGrp="1"/>
          </p:cNvSpPr>
          <p:nvPr>
            <p:ph type="sldNum" sz="quarter" idx="12"/>
          </p:nvPr>
        </p:nvSpPr>
        <p:spPr>
          <a:xfrm>
            <a:off x="6582403" y="5991226"/>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mn-lt"/>
                <a:cs typeface="Times New Roman" panose="02020603050405020304" pitchFamily="18" charset="0"/>
              </a:rPr>
              <a:pPr>
                <a:lnSpc>
                  <a:spcPct val="100000"/>
                </a:lnSpc>
                <a:spcBef>
                  <a:spcPct val="0"/>
                </a:spcBef>
                <a:buFont typeface="Times New Roman" panose="02020603050405020304" pitchFamily="18" charset="0"/>
                <a:buNone/>
              </a:pPr>
              <a:t>68</a:t>
            </a:fld>
            <a:endParaRPr lang="en-GB" sz="1200" b="1" dirty="0">
              <a:solidFill>
                <a:schemeClr val="tx1"/>
              </a:solidFill>
              <a:latin typeface="+mn-lt"/>
              <a:cs typeface="Times New Roman" panose="02020603050405020304" pitchFamily="18" charset="0"/>
            </a:endParaRPr>
          </a:p>
        </p:txBody>
      </p:sp>
      <p:pic>
        <p:nvPicPr>
          <p:cNvPr id="29700" name="Picture 6" descr="C:\Documents and Settings\Philda.FSLGH4\Desktop\Design and Branding Materials\Dept LOGOS\logoc3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280" y="5588001"/>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07962" y="639319"/>
            <a:ext cx="8728075" cy="5515420"/>
          </a:xfrm>
        </p:spPr>
        <p:txBody>
          <a:bodyPr>
            <a:noAutofit/>
          </a:bodyPr>
          <a:lstStyle/>
          <a:p>
            <a:pPr marL="355600" indent="-355600" algn="just">
              <a:lnSpc>
                <a:spcPct val="100000"/>
              </a:lnSpc>
              <a:spcBef>
                <a:spcPts val="0"/>
              </a:spcBef>
            </a:pPr>
            <a:r>
              <a:rPr lang="en-GB" sz="2400" dirty="0">
                <a:latin typeface="Times New Roman" panose="02020603050405020304" pitchFamily="18" charset="0"/>
                <a:cs typeface="Times New Roman" panose="02020603050405020304" pitchFamily="18" charset="0"/>
              </a:rPr>
              <a:t>The Spatial Planning and Land Use Management Act (SPLUMA) commenced in July 2015. </a:t>
            </a:r>
          </a:p>
          <a:p>
            <a:pPr marL="355600" indent="-355600" algn="just">
              <a:lnSpc>
                <a:spcPct val="100000"/>
              </a:lnSpc>
              <a:spcBef>
                <a:spcPts val="0"/>
              </a:spcBef>
            </a:pPr>
            <a:r>
              <a:rPr lang="en-GB" sz="2400" dirty="0">
                <a:latin typeface="Times New Roman" panose="02020603050405020304" pitchFamily="18" charset="0"/>
                <a:cs typeface="Times New Roman" panose="02020603050405020304" pitchFamily="18" charset="0"/>
              </a:rPr>
              <a:t>Amongst other things the Act provides a framework for spatial planning and land use management in the republic, specifies the relationship between the spatial planning and land use management systems and other kinds of planning. </a:t>
            </a:r>
          </a:p>
          <a:p>
            <a:pPr marL="355600" indent="-355600" algn="just">
              <a:lnSpc>
                <a:spcPct val="100000"/>
              </a:lnSpc>
              <a:spcBef>
                <a:spcPts val="0"/>
              </a:spcBef>
            </a:pPr>
            <a:r>
              <a:rPr lang="en-GB" sz="2400" dirty="0">
                <a:latin typeface="Times New Roman" panose="02020603050405020304" pitchFamily="18" charset="0"/>
                <a:cs typeface="Times New Roman" panose="02020603050405020304" pitchFamily="18" charset="0"/>
              </a:rPr>
              <a:t>It provides a framework for the policies, principles, norms and standards for spatial development planning and land use management and promotes greater consistency and uniformity in the application procedures and decision making by authorities responsible for land use decisions and development applications.</a:t>
            </a:r>
          </a:p>
          <a:p>
            <a:pPr marL="355600" indent="-355600" algn="just">
              <a:lnSpc>
                <a:spcPct val="100000"/>
              </a:lnSpc>
              <a:spcBef>
                <a:spcPts val="0"/>
              </a:spcBef>
            </a:pPr>
            <a:r>
              <a:rPr lang="en-GB" sz="2400" dirty="0">
                <a:latin typeface="Times New Roman" panose="02020603050405020304" pitchFamily="18" charset="0"/>
                <a:cs typeface="Times New Roman" panose="02020603050405020304" pitchFamily="18" charset="0"/>
              </a:rPr>
              <a:t>Furthermore, the Act also provides for the establishment, functions and operations of Municipal Planning Tribunals. </a:t>
            </a:r>
          </a:p>
          <a:p>
            <a:pPr marL="355600" indent="-355600" algn="just">
              <a:lnSpc>
                <a:spcPct val="100000"/>
              </a:lnSpc>
              <a:spcBef>
                <a:spcPts val="0"/>
              </a:spcBef>
            </a:pPr>
            <a:r>
              <a:rPr lang="en-GB" sz="2400" dirty="0">
                <a:latin typeface="Times New Roman" panose="02020603050405020304" pitchFamily="18" charset="0"/>
                <a:cs typeface="Times New Roman" panose="02020603050405020304" pitchFamily="18" charset="0"/>
              </a:rPr>
              <a:t>Spatial planning and land use management that occurs in the province is mandated by the Act.</a:t>
            </a:r>
            <a:endParaRPr lang="en-ZA" sz="2400" dirty="0">
              <a:latin typeface="Times New Roman" panose="02020603050405020304" pitchFamily="18" charset="0"/>
              <a:cs typeface="Times New Roman" panose="02020603050405020304" pitchFamily="18" charset="0"/>
            </a:endParaRPr>
          </a:p>
        </p:txBody>
      </p:sp>
      <p:pic>
        <p:nvPicPr>
          <p:cNvPr id="6" name="Picture 5" descr="gold holding shap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6350"/>
            <a:ext cx="9144000" cy="50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434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731519"/>
          </a:xfrm>
          <a:solidFill>
            <a:schemeClr val="bg1">
              <a:lumMod val="85000"/>
            </a:schemeClr>
          </a:solidFill>
        </p:spPr>
        <p:txBody>
          <a:bodyPr>
            <a:noAutofit/>
          </a:bodyPr>
          <a:lstStyle/>
          <a:p>
            <a:pPr algn="ctr">
              <a:defRPr/>
            </a:pPr>
            <a:r>
              <a:rPr lang="en-US" sz="2400" b="1" cap="all" dirty="0">
                <a:latin typeface="Times New Roman" pitchFamily="18" charset="0"/>
                <a:cs typeface="Times New Roman" pitchFamily="18" charset="0"/>
              </a:rPr>
              <a:t>SPLUMA and Municipal planning tribunals (</a:t>
            </a:r>
            <a:r>
              <a:rPr lang="en-US" sz="2400" b="1" cap="all" dirty="0" err="1">
                <a:latin typeface="Times New Roman" pitchFamily="18" charset="0"/>
                <a:cs typeface="Times New Roman" pitchFamily="18" charset="0"/>
              </a:rPr>
              <a:t>mpt</a:t>
            </a:r>
            <a:r>
              <a:rPr lang="en-US" sz="2400" b="1" cap="all" dirty="0">
                <a:latin typeface="Times New Roman" pitchFamily="18" charset="0"/>
                <a:cs typeface="Times New Roman" pitchFamily="18" charset="0"/>
              </a:rPr>
              <a:t>)(cont.)</a:t>
            </a:r>
          </a:p>
        </p:txBody>
      </p:sp>
      <p:sp>
        <p:nvSpPr>
          <p:cNvPr id="29701" name="Slide Number Placeholder 2"/>
          <p:cNvSpPr>
            <a:spLocks noGrp="1"/>
          </p:cNvSpPr>
          <p:nvPr>
            <p:ph type="sldNum" sz="quarter" idx="12"/>
          </p:nvPr>
        </p:nvSpPr>
        <p:spPr>
          <a:xfrm>
            <a:off x="6665912" y="5890420"/>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mn-lt"/>
                <a:cs typeface="Times New Roman" panose="02020603050405020304" pitchFamily="18" charset="0"/>
              </a:rPr>
              <a:pPr>
                <a:lnSpc>
                  <a:spcPct val="100000"/>
                </a:lnSpc>
                <a:spcBef>
                  <a:spcPct val="0"/>
                </a:spcBef>
                <a:buFont typeface="Times New Roman" panose="02020603050405020304" pitchFamily="18" charset="0"/>
                <a:buNone/>
              </a:pPr>
              <a:t>69</a:t>
            </a:fld>
            <a:endParaRPr lang="en-GB" sz="1200" b="1" dirty="0">
              <a:solidFill>
                <a:schemeClr val="tx1"/>
              </a:solidFill>
              <a:latin typeface="+mn-lt"/>
              <a:cs typeface="Times New Roman" panose="02020603050405020304" pitchFamily="18" charset="0"/>
            </a:endParaRPr>
          </a:p>
        </p:txBody>
      </p:sp>
      <p:pic>
        <p:nvPicPr>
          <p:cNvPr id="29700" name="Picture 6" descr="C:\Documents and Settings\Philda.FSLGH4\Desktop\Design and Branding Materials\Dept LOGOS\logoc3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262" y="5487195"/>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07962" y="731519"/>
            <a:ext cx="8728075" cy="5423219"/>
          </a:xfrm>
        </p:spPr>
        <p:txBody>
          <a:bodyPr>
            <a:noAutofit/>
          </a:bodyPr>
          <a:lstStyle/>
          <a:p>
            <a:pPr marL="361950" indent="-361950" algn="just">
              <a:lnSpc>
                <a:spcPct val="100000"/>
              </a:lnSpc>
              <a:spcBef>
                <a:spcPts val="0"/>
              </a:spcBef>
            </a:pPr>
            <a:r>
              <a:rPr lang="en-GB" sz="2400" dirty="0">
                <a:latin typeface="Times New Roman" panose="02020603050405020304" pitchFamily="18" charset="0"/>
                <a:cs typeface="Times New Roman" panose="02020603050405020304" pitchFamily="18" charset="0"/>
              </a:rPr>
              <a:t>The Municipal Planning Tribunals are established as the decision making bodies of the Municipality to take decisions on land use applications. </a:t>
            </a:r>
          </a:p>
          <a:p>
            <a:pPr marL="361950" indent="-361950" algn="just">
              <a:lnSpc>
                <a:spcPct val="100000"/>
              </a:lnSpc>
              <a:spcBef>
                <a:spcPts val="0"/>
              </a:spcBef>
            </a:pPr>
            <a:r>
              <a:rPr lang="en-GB" sz="2400" dirty="0">
                <a:latin typeface="Times New Roman" panose="02020603050405020304" pitchFamily="18" charset="0"/>
                <a:cs typeface="Times New Roman" panose="02020603050405020304" pitchFamily="18" charset="0"/>
              </a:rPr>
              <a:t>These tribunals comprise of officials of the Municipality and non-officials of the Municipality which are deemed as external members. </a:t>
            </a:r>
          </a:p>
          <a:p>
            <a:pPr marL="361950" indent="-361950" algn="just">
              <a:lnSpc>
                <a:spcPct val="100000"/>
              </a:lnSpc>
              <a:spcBef>
                <a:spcPts val="0"/>
              </a:spcBef>
            </a:pPr>
            <a:r>
              <a:rPr lang="en-GB" sz="2400" dirty="0">
                <a:latin typeface="Times New Roman" panose="02020603050405020304" pitchFamily="18" charset="0"/>
                <a:cs typeface="Times New Roman" panose="02020603050405020304" pitchFamily="18" charset="0"/>
              </a:rPr>
              <a:t>These members are elected to sit on the tribunal based on their knowledge and experience of spatial planning, land use management, land development or law. </a:t>
            </a:r>
          </a:p>
          <a:p>
            <a:pPr marL="361950" indent="-361950" algn="just">
              <a:lnSpc>
                <a:spcPct val="100000"/>
              </a:lnSpc>
              <a:spcBef>
                <a:spcPts val="0"/>
              </a:spcBef>
            </a:pPr>
            <a:r>
              <a:rPr lang="en-GB" sz="2400" dirty="0">
                <a:latin typeface="Times New Roman" panose="02020603050405020304" pitchFamily="18" charset="0"/>
                <a:cs typeface="Times New Roman" panose="02020603050405020304" pitchFamily="18" charset="0"/>
              </a:rPr>
              <a:t>The frequency of meeting held by the Municipal Planning Tribunals is depended on the number of complete land use applications submitted to the Municipality.</a:t>
            </a:r>
            <a:endParaRPr lang="en-ZA" sz="2400" dirty="0">
              <a:latin typeface="Times New Roman" panose="02020603050405020304" pitchFamily="18" charset="0"/>
              <a:cs typeface="Times New Roman" panose="02020603050405020304" pitchFamily="18" charset="0"/>
            </a:endParaRPr>
          </a:p>
        </p:txBody>
      </p:sp>
      <p:pic>
        <p:nvPicPr>
          <p:cNvPr id="6" name="Picture 5" descr="gold holding shap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55544"/>
            <a:ext cx="9144000" cy="60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2346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45267"/>
            <a:ext cx="9144000" cy="546916"/>
          </a:xfrm>
          <a:solidFill>
            <a:schemeClr val="bg1">
              <a:lumMod val="85000"/>
            </a:schemeClr>
          </a:solidFill>
        </p:spPr>
        <p:txBody>
          <a:bodyPr>
            <a:noAutofit/>
          </a:bodyPr>
          <a:lstStyle/>
          <a:p>
            <a:pPr algn="ctr">
              <a:defRPr/>
            </a:pPr>
            <a:r>
              <a:rPr lang="en-US" sz="3200" b="1" cap="all" dirty="0">
                <a:latin typeface="Times New Roman" pitchFamily="18" charset="0"/>
                <a:cs typeface="Times New Roman" pitchFamily="18" charset="0"/>
              </a:rPr>
              <a:t>ASSURANCE PROVIDERS (CONT.) </a:t>
            </a:r>
          </a:p>
        </p:txBody>
      </p:sp>
      <p:sp>
        <p:nvSpPr>
          <p:cNvPr id="29698" name="Rectangle 2"/>
          <p:cNvSpPr>
            <a:spLocks noGrp="1" noChangeArrowheads="1"/>
          </p:cNvSpPr>
          <p:nvPr>
            <p:ph idx="1"/>
          </p:nvPr>
        </p:nvSpPr>
        <p:spPr>
          <a:xfrm>
            <a:off x="0" y="697245"/>
            <a:ext cx="9144000" cy="5387643"/>
          </a:xfrm>
        </p:spPr>
        <p:txBody>
          <a:bodyPr>
            <a:noAutofit/>
          </a:bodyPr>
          <a:lstStyle/>
          <a:p>
            <a:pPr marL="0" indent="0" algn="just">
              <a:buNone/>
            </a:pPr>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a:p>
            <a:pPr algn="just" eaLnBrk="1" hangingPunct="1"/>
            <a:endParaRPr lang="en-US" sz="24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699409" y="5787629"/>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7</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848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430" y="5414170"/>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262393" y="1439186"/>
            <a:ext cx="8674873" cy="2670283"/>
          </a:xfrm>
          <a:prstGeom prst="rect">
            <a:avLst/>
          </a:prstGeom>
        </p:spPr>
      </p:pic>
    </p:spTree>
    <p:extLst>
      <p:ext uri="{BB962C8B-B14F-4D97-AF65-F5344CB8AC3E}">
        <p14:creationId xmlns:p14="http://schemas.microsoft.com/office/powerpoint/2010/main" val="36076984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39319"/>
          </a:xfrm>
        </p:spPr>
        <p:txBody>
          <a:bodyPr>
            <a:noAutofit/>
          </a:bodyPr>
          <a:lstStyle/>
          <a:p>
            <a:pPr algn="ctr">
              <a:defRPr/>
            </a:pPr>
            <a:r>
              <a:rPr lang="en-US" sz="3200" b="1" cap="all" dirty="0">
                <a:latin typeface="Times New Roman" pitchFamily="18" charset="0"/>
                <a:cs typeface="Times New Roman" pitchFamily="18" charset="0"/>
              </a:rPr>
              <a:t>SPLUMA (cont.)</a:t>
            </a:r>
          </a:p>
        </p:txBody>
      </p:sp>
      <p:sp>
        <p:nvSpPr>
          <p:cNvPr id="29701" name="Slide Number Placeholder 2"/>
          <p:cNvSpPr>
            <a:spLocks noGrp="1"/>
          </p:cNvSpPr>
          <p:nvPr>
            <p:ph type="sldNum" sz="quarter" idx="12"/>
          </p:nvPr>
        </p:nvSpPr>
        <p:spPr>
          <a:xfrm>
            <a:off x="6638925" y="5859694"/>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mn-lt"/>
                <a:cs typeface="Times New Roman" panose="02020603050405020304" pitchFamily="18" charset="0"/>
              </a:rPr>
              <a:pPr>
                <a:lnSpc>
                  <a:spcPct val="100000"/>
                </a:lnSpc>
                <a:spcBef>
                  <a:spcPct val="0"/>
                </a:spcBef>
                <a:buFont typeface="Times New Roman" panose="02020603050405020304" pitchFamily="18" charset="0"/>
                <a:buNone/>
              </a:pPr>
              <a:t>70</a:t>
            </a:fld>
            <a:endParaRPr lang="en-GB" sz="1200" b="1" dirty="0">
              <a:solidFill>
                <a:schemeClr val="tx1"/>
              </a:solidFill>
              <a:latin typeface="+mn-lt"/>
              <a:cs typeface="Times New Roman" panose="02020603050405020304" pitchFamily="18" charset="0"/>
            </a:endParaRPr>
          </a:p>
        </p:txBody>
      </p:sp>
      <p:pic>
        <p:nvPicPr>
          <p:cNvPr id="29700" name="Picture 6" descr="C:\Documents and Settings\Philda.FSLGH4\Desktop\Design and Branding Materials\Dept LOGOS\logoc3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462" y="5516190"/>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07962" y="829340"/>
            <a:ext cx="8728075" cy="5395479"/>
          </a:xfrm>
        </p:spPr>
        <p:txBody>
          <a:bodyPr>
            <a:noAutofit/>
          </a:bodyPr>
          <a:lstStyle/>
          <a:p>
            <a:pPr marL="0" lvl="0" indent="0" algn="just">
              <a:lnSpc>
                <a:spcPct val="100000"/>
              </a:lnSpc>
              <a:spcBef>
                <a:spcPts val="0"/>
              </a:spcBef>
              <a:buNone/>
            </a:pPr>
            <a:r>
              <a:rPr lang="en-ZA" sz="2000" b="1" dirty="0">
                <a:latin typeface="Times New Roman" panose="02020603050405020304" pitchFamily="18" charset="0"/>
                <a:cs typeface="Times New Roman" panose="02020603050405020304" pitchFamily="18" charset="0"/>
              </a:rPr>
              <a:t>Lejweleputswa District Municipality</a:t>
            </a:r>
          </a:p>
          <a:p>
            <a:pPr algn="just">
              <a:lnSpc>
                <a:spcPct val="100000"/>
              </a:lnSpc>
              <a:spcBef>
                <a:spcPts val="0"/>
              </a:spcBef>
            </a:pPr>
            <a:r>
              <a:rPr lang="en-ZA" sz="2000" dirty="0">
                <a:latin typeface="Times New Roman" panose="02020603050405020304" pitchFamily="18" charset="0"/>
                <a:cs typeface="Times New Roman" panose="02020603050405020304" pitchFamily="18" charset="0"/>
              </a:rPr>
              <a:t>SPLUMA- District Development Model in process</a:t>
            </a:r>
          </a:p>
          <a:p>
            <a:pPr marL="0" lvl="0" indent="0" algn="just">
              <a:lnSpc>
                <a:spcPct val="100000"/>
              </a:lnSpc>
              <a:spcBef>
                <a:spcPts val="0"/>
              </a:spcBef>
              <a:buNone/>
            </a:pPr>
            <a:r>
              <a:rPr lang="en-ZA" sz="2000" b="1" dirty="0">
                <a:latin typeface="Times New Roman" panose="02020603050405020304" pitchFamily="18" charset="0"/>
                <a:cs typeface="Times New Roman" panose="02020603050405020304" pitchFamily="18" charset="0"/>
              </a:rPr>
              <a:t>Matjhabeng Local Municipality </a:t>
            </a:r>
          </a:p>
          <a:p>
            <a:pPr algn="just">
              <a:lnSpc>
                <a:spcPct val="100000"/>
              </a:lnSpc>
              <a:spcBef>
                <a:spcPts val="0"/>
              </a:spcBef>
            </a:pPr>
            <a:r>
              <a:rPr lang="en-ZA" sz="2000" dirty="0">
                <a:latin typeface="Times New Roman" panose="02020603050405020304" pitchFamily="18" charset="0"/>
                <a:cs typeface="Times New Roman" panose="02020603050405020304" pitchFamily="18" charset="0"/>
              </a:rPr>
              <a:t>The Municipal Planning Tribunal is functional. </a:t>
            </a:r>
          </a:p>
          <a:p>
            <a:pPr marL="0" lvl="0" indent="0" algn="just">
              <a:lnSpc>
                <a:spcPct val="100000"/>
              </a:lnSpc>
              <a:spcBef>
                <a:spcPts val="0"/>
              </a:spcBef>
              <a:buNone/>
            </a:pPr>
            <a:r>
              <a:rPr lang="en-ZA" sz="2000" b="1" dirty="0">
                <a:latin typeface="Times New Roman" panose="02020603050405020304" pitchFamily="18" charset="0"/>
                <a:cs typeface="Times New Roman" panose="02020603050405020304" pitchFamily="18" charset="0"/>
              </a:rPr>
              <a:t>Nala Local Municipality </a:t>
            </a:r>
          </a:p>
          <a:p>
            <a:pPr algn="just">
              <a:lnSpc>
                <a:spcPct val="100000"/>
              </a:lnSpc>
              <a:spcBef>
                <a:spcPts val="0"/>
              </a:spcBef>
            </a:pPr>
            <a:r>
              <a:rPr lang="en-ZA" sz="2000" dirty="0">
                <a:latin typeface="Times New Roman" panose="02020603050405020304" pitchFamily="18" charset="0"/>
                <a:cs typeface="Times New Roman" panose="02020603050405020304" pitchFamily="18" charset="0"/>
              </a:rPr>
              <a:t>SPLUMA Implementation-  The MPT is functional. </a:t>
            </a:r>
          </a:p>
          <a:p>
            <a:pPr marL="0" lvl="0" indent="0" algn="just">
              <a:lnSpc>
                <a:spcPct val="100000"/>
              </a:lnSpc>
              <a:spcBef>
                <a:spcPts val="0"/>
              </a:spcBef>
              <a:buNone/>
            </a:pPr>
            <a:r>
              <a:rPr lang="en-ZA" sz="2000" b="1" dirty="0">
                <a:latin typeface="Times New Roman" panose="02020603050405020304" pitchFamily="18" charset="0"/>
                <a:cs typeface="Times New Roman" panose="02020603050405020304" pitchFamily="18" charset="0"/>
              </a:rPr>
              <a:t>Masilonyana Local Municipality </a:t>
            </a:r>
          </a:p>
          <a:p>
            <a:pPr algn="just">
              <a:lnSpc>
                <a:spcPct val="100000"/>
              </a:lnSpc>
              <a:spcBef>
                <a:spcPts val="0"/>
              </a:spcBef>
            </a:pPr>
            <a:r>
              <a:rPr lang="en-ZA" sz="2000" dirty="0">
                <a:latin typeface="Times New Roman" panose="02020603050405020304" pitchFamily="18" charset="0"/>
                <a:cs typeface="Times New Roman" panose="02020603050405020304" pitchFamily="18" charset="0"/>
              </a:rPr>
              <a:t>SPLUMA Implementation- The MPT is functioning.</a:t>
            </a:r>
          </a:p>
          <a:p>
            <a:pPr marL="0" lvl="0" indent="0" algn="just">
              <a:lnSpc>
                <a:spcPct val="100000"/>
              </a:lnSpc>
              <a:spcBef>
                <a:spcPts val="0"/>
              </a:spcBef>
              <a:buNone/>
            </a:pPr>
            <a:r>
              <a:rPr lang="en-ZA" sz="2000" b="1" dirty="0">
                <a:latin typeface="Times New Roman" panose="02020603050405020304" pitchFamily="18" charset="0"/>
                <a:cs typeface="Times New Roman" panose="02020603050405020304" pitchFamily="18" charset="0"/>
              </a:rPr>
              <a:t>Tswelopele Local Municipality </a:t>
            </a:r>
          </a:p>
          <a:p>
            <a:pPr algn="just">
              <a:lnSpc>
                <a:spcPct val="100000"/>
              </a:lnSpc>
              <a:spcBef>
                <a:spcPts val="0"/>
              </a:spcBef>
            </a:pPr>
            <a:r>
              <a:rPr lang="en-ZA" sz="2000" dirty="0">
                <a:latin typeface="Times New Roman" panose="02020603050405020304" pitchFamily="18" charset="0"/>
                <a:cs typeface="Times New Roman" panose="02020603050405020304" pitchFamily="18" charset="0"/>
              </a:rPr>
              <a:t>SPLUMA Implementation- The Municipality is still using the Department to assist with the admin of applications. The MPT is functioning. </a:t>
            </a:r>
          </a:p>
          <a:p>
            <a:pPr marL="0" lvl="0" indent="0" algn="just">
              <a:lnSpc>
                <a:spcPct val="100000"/>
              </a:lnSpc>
              <a:spcBef>
                <a:spcPts val="0"/>
              </a:spcBef>
              <a:buNone/>
            </a:pPr>
            <a:r>
              <a:rPr lang="en-ZA" sz="2000" b="1" dirty="0">
                <a:latin typeface="Times New Roman" panose="02020603050405020304" pitchFamily="18" charset="0"/>
                <a:cs typeface="Times New Roman" panose="02020603050405020304" pitchFamily="18" charset="0"/>
              </a:rPr>
              <a:t>Tokologo Local Municipality </a:t>
            </a:r>
          </a:p>
          <a:p>
            <a:pPr algn="just">
              <a:lnSpc>
                <a:spcPct val="100000"/>
              </a:lnSpc>
              <a:spcBef>
                <a:spcPts val="0"/>
              </a:spcBef>
            </a:pPr>
            <a:r>
              <a:rPr lang="en-ZA" sz="2000" dirty="0">
                <a:latin typeface="Times New Roman" panose="02020603050405020304" pitchFamily="18" charset="0"/>
                <a:cs typeface="Times New Roman" panose="02020603050405020304" pitchFamily="18" charset="0"/>
              </a:rPr>
              <a:t>SPLUMA Implementation- The Municipality is still using the Department to assist with the admin of applications. The MPT is functioning. </a:t>
            </a:r>
          </a:p>
        </p:txBody>
      </p:sp>
      <p:sp>
        <p:nvSpPr>
          <p:cNvPr id="6" name="Title 1"/>
          <p:cNvSpPr txBox="1">
            <a:spLocks/>
          </p:cNvSpPr>
          <p:nvPr/>
        </p:nvSpPr>
        <p:spPr>
          <a:xfrm>
            <a:off x="0" y="0"/>
            <a:ext cx="9144000" cy="731519"/>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400" b="1" cap="all">
                <a:latin typeface="Times New Roman" pitchFamily="18" charset="0"/>
                <a:cs typeface="Times New Roman" pitchFamily="18" charset="0"/>
              </a:rPr>
              <a:t>SPLUMA and Municipal planning tribunals (mpt)(cont.)</a:t>
            </a:r>
            <a:endParaRPr lang="en-US" sz="2400" b="1" cap="all" dirty="0">
              <a:latin typeface="Times New Roman" pitchFamily="18" charset="0"/>
              <a:cs typeface="Times New Roman" pitchFamily="18" charset="0"/>
            </a:endParaRPr>
          </a:p>
        </p:txBody>
      </p:sp>
      <p:pic>
        <p:nvPicPr>
          <p:cNvPr id="7" name="Picture 5" descr="gold holding shap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2640"/>
            <a:ext cx="9144000" cy="53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9230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Slide Number Placeholder 2"/>
          <p:cNvSpPr>
            <a:spLocks noGrp="1"/>
          </p:cNvSpPr>
          <p:nvPr>
            <p:ph type="sldNum" sz="quarter" idx="12"/>
          </p:nvPr>
        </p:nvSpPr>
        <p:spPr>
          <a:xfrm>
            <a:off x="6711950" y="5887360"/>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mn-lt"/>
                <a:cs typeface="Times New Roman" panose="02020603050405020304" pitchFamily="18" charset="0"/>
              </a:rPr>
              <a:pPr>
                <a:lnSpc>
                  <a:spcPct val="100000"/>
                </a:lnSpc>
                <a:spcBef>
                  <a:spcPct val="0"/>
                </a:spcBef>
                <a:buFont typeface="Times New Roman" panose="02020603050405020304" pitchFamily="18" charset="0"/>
                <a:buNone/>
              </a:pPr>
              <a:t>71</a:t>
            </a:fld>
            <a:endParaRPr lang="en-GB" sz="1200" b="1" dirty="0">
              <a:solidFill>
                <a:schemeClr val="tx1"/>
              </a:solidFill>
              <a:latin typeface="+mn-lt"/>
              <a:cs typeface="Times New Roman" panose="02020603050405020304" pitchFamily="18" charset="0"/>
            </a:endParaRPr>
          </a:p>
        </p:txBody>
      </p:sp>
      <p:pic>
        <p:nvPicPr>
          <p:cNvPr id="29700" name="Picture 6" descr="C:\Documents and Settings\Philda.FSLGH4\Desktop\Design and Branding Materials\Dept LOGOS\logoc3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380" y="5515188"/>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07962" y="828338"/>
            <a:ext cx="8728075" cy="5396481"/>
          </a:xfrm>
        </p:spPr>
        <p:txBody>
          <a:bodyPr>
            <a:noAutofit/>
          </a:bodyPr>
          <a:lstStyle/>
          <a:p>
            <a:pPr marL="0" lv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Lejweleputswa District Municipality</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GIS- The Municipality’s GIS unit is functioning with the assistance of the Department and DALRRD.</a:t>
            </a:r>
          </a:p>
          <a:p>
            <a:pPr marL="0" lv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Matjhabeng Local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GIS- The Municipality’s GIS unit is functioning with the assistance of the Department and DALRRD.</a:t>
            </a:r>
          </a:p>
          <a:p>
            <a:pPr marL="0" lv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Nala Local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GIS- The Municipality’s GIS unit is functioning with the assistance of the Department and DALRRD.</a:t>
            </a:r>
          </a:p>
          <a:p>
            <a:pPr marL="0" lv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Masilonyana Local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GIS- The Municipality’s GIS is functioning with the assistance of the Department and DALRRD</a:t>
            </a:r>
            <a:endParaRPr lang="en-ZA" sz="1800" b="1" dirty="0">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Tswelopele Local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GIS- The LM GIS unit is functioning with the assistance of the Department and DALRRD.</a:t>
            </a:r>
            <a:endParaRPr lang="en-ZA" sz="1800" b="1" dirty="0">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Tokologo Local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GIS- The Municipality’s GIS unit is functioning with the assistance of the Department and DALRRD.</a:t>
            </a:r>
          </a:p>
        </p:txBody>
      </p:sp>
      <p:sp>
        <p:nvSpPr>
          <p:cNvPr id="6" name="Title 1"/>
          <p:cNvSpPr txBox="1">
            <a:spLocks/>
          </p:cNvSpPr>
          <p:nvPr/>
        </p:nvSpPr>
        <p:spPr>
          <a:xfrm>
            <a:off x="-1" y="0"/>
            <a:ext cx="9144000" cy="731519"/>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cap="all" dirty="0">
                <a:latin typeface="Times New Roman" pitchFamily="18" charset="0"/>
                <a:cs typeface="Times New Roman" pitchFamily="18" charset="0"/>
              </a:rPr>
              <a:t>GEOGRAPHIC INFORMATION SYSTEMS (GIS)</a:t>
            </a:r>
          </a:p>
        </p:txBody>
      </p:sp>
      <p:pic>
        <p:nvPicPr>
          <p:cNvPr id="7" name="Picture 5" descr="gold holding shap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90584"/>
            <a:ext cx="9144000" cy="56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9815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39319"/>
          </a:xfrm>
        </p:spPr>
        <p:txBody>
          <a:bodyPr>
            <a:noAutofit/>
          </a:bodyPr>
          <a:lstStyle/>
          <a:p>
            <a:pPr algn="ctr">
              <a:defRPr/>
            </a:pPr>
            <a:r>
              <a:rPr lang="en-US" sz="3200" b="1" cap="all" dirty="0">
                <a:latin typeface="Times New Roman" pitchFamily="18" charset="0"/>
                <a:cs typeface="Times New Roman" pitchFamily="18" charset="0"/>
              </a:rPr>
              <a:t>SPLUMA (cont.)</a:t>
            </a:r>
          </a:p>
        </p:txBody>
      </p:sp>
      <p:sp>
        <p:nvSpPr>
          <p:cNvPr id="29701" name="Slide Number Placeholder 2"/>
          <p:cNvSpPr>
            <a:spLocks noGrp="1"/>
          </p:cNvSpPr>
          <p:nvPr>
            <p:ph type="sldNum" sz="quarter" idx="12"/>
          </p:nvPr>
        </p:nvSpPr>
        <p:spPr>
          <a:xfrm>
            <a:off x="6641934" y="5890658"/>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mn-lt"/>
                <a:cs typeface="Times New Roman" panose="02020603050405020304" pitchFamily="18" charset="0"/>
              </a:rPr>
              <a:pPr>
                <a:lnSpc>
                  <a:spcPct val="100000"/>
                </a:lnSpc>
                <a:spcBef>
                  <a:spcPct val="0"/>
                </a:spcBef>
                <a:buFont typeface="Times New Roman" panose="02020603050405020304" pitchFamily="18" charset="0"/>
                <a:buNone/>
              </a:pPr>
              <a:t>72</a:t>
            </a:fld>
            <a:endParaRPr lang="en-GB" sz="1200" b="1" dirty="0">
              <a:solidFill>
                <a:schemeClr val="tx1"/>
              </a:solidFill>
              <a:latin typeface="+mn-lt"/>
              <a:cs typeface="Times New Roman" panose="02020603050405020304" pitchFamily="18" charset="0"/>
            </a:endParaRPr>
          </a:p>
        </p:txBody>
      </p:sp>
      <p:pic>
        <p:nvPicPr>
          <p:cNvPr id="29700" name="Picture 6" descr="C:\Documents and Settings\Philda.FSLGH4\Desktop\Design and Branding Materials\Dept LOGOS\logoc3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480" y="5600932"/>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07962" y="709400"/>
            <a:ext cx="8728075" cy="5515420"/>
          </a:xfrm>
        </p:spPr>
        <p:txBody>
          <a:bodyPr>
            <a:noAutofit/>
          </a:bodyPr>
          <a:lstStyle/>
          <a:p>
            <a:pPr marL="0" lvl="0" indent="0" algn="just">
              <a:lnSpc>
                <a:spcPct val="100000"/>
              </a:lnSpc>
              <a:spcBef>
                <a:spcPts val="0"/>
              </a:spcBef>
              <a:buNone/>
            </a:pPr>
            <a:r>
              <a:rPr lang="en-ZA" sz="2200" dirty="0">
                <a:latin typeface="Times New Roman" panose="02020603050405020304" pitchFamily="18" charset="0"/>
                <a:cs typeface="Times New Roman" panose="02020603050405020304" pitchFamily="18" charset="0"/>
              </a:rPr>
              <a:t>The GIS data which the Department keep updated for Municipalities include the following;</a:t>
            </a:r>
          </a:p>
          <a:p>
            <a:pPr marL="0" lvl="0" indent="0" algn="just">
              <a:lnSpc>
                <a:spcPct val="100000"/>
              </a:lnSpc>
              <a:spcBef>
                <a:spcPts val="0"/>
              </a:spcBef>
              <a:buNone/>
            </a:pPr>
            <a:endParaRPr lang="en-ZA" sz="22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ZA" sz="2200" dirty="0" err="1">
                <a:latin typeface="Times New Roman" panose="02020603050405020304" pitchFamily="18" charset="0"/>
                <a:cs typeface="Times New Roman" panose="02020603050405020304" pitchFamily="18" charset="0"/>
              </a:rPr>
              <a:t>Erven</a:t>
            </a:r>
            <a:r>
              <a:rPr lang="en-ZA" sz="2200" dirty="0">
                <a:latin typeface="Times New Roman" panose="02020603050405020304" pitchFamily="18" charset="0"/>
                <a:cs typeface="Times New Roman" panose="02020603050405020304" pitchFamily="18" charset="0"/>
              </a:rPr>
              <a:t>, </a:t>
            </a:r>
          </a:p>
          <a:p>
            <a:pPr algn="just">
              <a:lnSpc>
                <a:spcPct val="100000"/>
              </a:lnSpc>
              <a:spcBef>
                <a:spcPts val="0"/>
              </a:spcBef>
            </a:pPr>
            <a:r>
              <a:rPr lang="en-ZA" sz="2200" dirty="0">
                <a:latin typeface="Times New Roman" panose="02020603050405020304" pitchFamily="18" charset="0"/>
                <a:cs typeface="Times New Roman" panose="02020603050405020304" pitchFamily="18" charset="0"/>
              </a:rPr>
              <a:t>Small holdings, </a:t>
            </a:r>
          </a:p>
          <a:p>
            <a:pPr algn="just">
              <a:lnSpc>
                <a:spcPct val="100000"/>
              </a:lnSpc>
              <a:spcBef>
                <a:spcPts val="0"/>
              </a:spcBef>
            </a:pPr>
            <a:r>
              <a:rPr lang="en-ZA" sz="2200" dirty="0">
                <a:latin typeface="Times New Roman" panose="02020603050405020304" pitchFamily="18" charset="0"/>
                <a:cs typeface="Times New Roman" panose="02020603050405020304" pitchFamily="18" charset="0"/>
              </a:rPr>
              <a:t>Farms, </a:t>
            </a:r>
          </a:p>
          <a:p>
            <a:pPr algn="just">
              <a:lnSpc>
                <a:spcPct val="100000"/>
              </a:lnSpc>
              <a:spcBef>
                <a:spcPts val="0"/>
              </a:spcBef>
            </a:pPr>
            <a:r>
              <a:rPr lang="en-ZA" sz="2200" dirty="0">
                <a:latin typeface="Times New Roman" panose="02020603050405020304" pitchFamily="18" charset="0"/>
                <a:cs typeface="Times New Roman" panose="02020603050405020304" pitchFamily="18" charset="0"/>
              </a:rPr>
              <a:t>Parks, </a:t>
            </a:r>
          </a:p>
          <a:p>
            <a:pPr algn="just">
              <a:lnSpc>
                <a:spcPct val="100000"/>
              </a:lnSpc>
              <a:spcBef>
                <a:spcPts val="0"/>
              </a:spcBef>
            </a:pPr>
            <a:r>
              <a:rPr lang="en-ZA" sz="2200" dirty="0">
                <a:latin typeface="Times New Roman" panose="02020603050405020304" pitchFamily="18" charset="0"/>
                <a:cs typeface="Times New Roman" panose="02020603050405020304" pitchFamily="18" charset="0"/>
              </a:rPr>
              <a:t>Wards, </a:t>
            </a:r>
          </a:p>
          <a:p>
            <a:pPr algn="just">
              <a:lnSpc>
                <a:spcPct val="100000"/>
              </a:lnSpc>
              <a:spcBef>
                <a:spcPts val="0"/>
              </a:spcBef>
            </a:pPr>
            <a:r>
              <a:rPr lang="en-ZA" sz="2200" dirty="0">
                <a:latin typeface="Times New Roman" panose="02020603050405020304" pitchFamily="18" charset="0"/>
                <a:cs typeface="Times New Roman" panose="02020603050405020304" pitchFamily="18" charset="0"/>
              </a:rPr>
              <a:t>General plans, </a:t>
            </a:r>
          </a:p>
          <a:p>
            <a:pPr algn="just">
              <a:lnSpc>
                <a:spcPct val="100000"/>
              </a:lnSpc>
              <a:spcBef>
                <a:spcPts val="0"/>
              </a:spcBef>
            </a:pPr>
            <a:r>
              <a:rPr lang="en-ZA" sz="2200" dirty="0">
                <a:latin typeface="Times New Roman" panose="02020603050405020304" pitchFamily="18" charset="0"/>
                <a:cs typeface="Times New Roman" panose="02020603050405020304" pitchFamily="18" charset="0"/>
              </a:rPr>
              <a:t>Aerial photos, </a:t>
            </a:r>
          </a:p>
          <a:p>
            <a:pPr algn="just">
              <a:lnSpc>
                <a:spcPct val="100000"/>
              </a:lnSpc>
              <a:spcBef>
                <a:spcPts val="0"/>
              </a:spcBef>
            </a:pPr>
            <a:r>
              <a:rPr lang="en-ZA" sz="2200" dirty="0">
                <a:latin typeface="Times New Roman" panose="02020603050405020304" pitchFamily="18" charset="0"/>
                <a:cs typeface="Times New Roman" panose="02020603050405020304" pitchFamily="18" charset="0"/>
              </a:rPr>
              <a:t>Valuations rolls;  and </a:t>
            </a:r>
          </a:p>
          <a:p>
            <a:pPr algn="just">
              <a:lnSpc>
                <a:spcPct val="100000"/>
              </a:lnSpc>
              <a:spcBef>
                <a:spcPts val="0"/>
              </a:spcBef>
            </a:pPr>
            <a:r>
              <a:rPr lang="en-ZA" sz="2200" dirty="0">
                <a:latin typeface="Times New Roman" panose="02020603050405020304" pitchFamily="18" charset="0"/>
                <a:cs typeface="Times New Roman" panose="02020603050405020304" pitchFamily="18" charset="0"/>
              </a:rPr>
              <a:t>Town planning scheme information</a:t>
            </a:r>
          </a:p>
        </p:txBody>
      </p:sp>
      <p:sp>
        <p:nvSpPr>
          <p:cNvPr id="6" name="Title 1"/>
          <p:cNvSpPr txBox="1">
            <a:spLocks/>
          </p:cNvSpPr>
          <p:nvPr/>
        </p:nvSpPr>
        <p:spPr>
          <a:xfrm>
            <a:off x="0" y="0"/>
            <a:ext cx="9144000" cy="731519"/>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400" b="1" cap="all" dirty="0">
                <a:latin typeface="Times New Roman" pitchFamily="18" charset="0"/>
                <a:cs typeface="Times New Roman" pitchFamily="18" charset="0"/>
              </a:rPr>
              <a:t>GEOGRAPHIC INFORMATION SYSTEMS (GIS) (CONT.)</a:t>
            </a:r>
          </a:p>
        </p:txBody>
      </p:sp>
      <p:pic>
        <p:nvPicPr>
          <p:cNvPr id="7" name="Picture 5" descr="gold holding shap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94900"/>
            <a:ext cx="9144000" cy="56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5566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39319"/>
          </a:xfrm>
          <a:solidFill>
            <a:schemeClr val="bg1">
              <a:lumMod val="85000"/>
            </a:schemeClr>
          </a:solidFill>
        </p:spPr>
        <p:txBody>
          <a:bodyPr>
            <a:noAutofit/>
          </a:bodyPr>
          <a:lstStyle/>
          <a:p>
            <a:pPr algn="ctr">
              <a:defRPr/>
            </a:pPr>
            <a:r>
              <a:rPr lang="en-US" sz="3200" b="1" cap="all" dirty="0">
                <a:latin typeface="Times New Roman" pitchFamily="18" charset="0"/>
                <a:cs typeface="Times New Roman" pitchFamily="18" charset="0"/>
              </a:rPr>
              <a:t>LAND USE SCHEMES (LUS)</a:t>
            </a:r>
          </a:p>
        </p:txBody>
      </p:sp>
      <p:sp>
        <p:nvSpPr>
          <p:cNvPr id="29701" name="Slide Number Placeholder 2"/>
          <p:cNvSpPr>
            <a:spLocks noGrp="1"/>
          </p:cNvSpPr>
          <p:nvPr>
            <p:ph type="sldNum" sz="quarter" idx="12"/>
          </p:nvPr>
        </p:nvSpPr>
        <p:spPr>
          <a:xfrm>
            <a:off x="6750050" y="5997577"/>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mn-lt"/>
                <a:cs typeface="Times New Roman" panose="02020603050405020304" pitchFamily="18" charset="0"/>
              </a:rPr>
              <a:pPr>
                <a:lnSpc>
                  <a:spcPct val="100000"/>
                </a:lnSpc>
                <a:spcBef>
                  <a:spcPct val="0"/>
                </a:spcBef>
                <a:buFont typeface="Times New Roman" panose="02020603050405020304" pitchFamily="18" charset="0"/>
                <a:buNone/>
              </a:pPr>
              <a:t>73</a:t>
            </a:fld>
            <a:endParaRPr lang="en-GB" sz="1200" b="1" dirty="0">
              <a:solidFill>
                <a:schemeClr val="tx1"/>
              </a:solidFill>
              <a:latin typeface="+mn-lt"/>
              <a:cs typeface="Times New Roman" panose="02020603050405020304" pitchFamily="18" charset="0"/>
            </a:endParaRPr>
          </a:p>
        </p:txBody>
      </p:sp>
      <p:pic>
        <p:nvPicPr>
          <p:cNvPr id="29700" name="Picture 6" descr="C:\Documents and Settings\Philda.FSLGH4\Desktop\Design and Branding Materials\Dept LOGOS\logoc3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180" y="5855496"/>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07962" y="639319"/>
            <a:ext cx="8728075" cy="5515420"/>
          </a:xfrm>
        </p:spPr>
        <p:txBody>
          <a:bodyPr>
            <a:noAutofit/>
          </a:bodyPr>
          <a:lstStyle/>
          <a:p>
            <a:pPr marL="355600" indent="-355600" algn="just">
              <a:lnSpc>
                <a:spcPct val="100000"/>
              </a:lnSpc>
              <a:spcBef>
                <a:spcPts val="0"/>
              </a:spcBef>
            </a:pPr>
            <a:r>
              <a:rPr lang="en-GB" sz="2400" dirty="0">
                <a:latin typeface="Times New Roman" panose="02020603050405020304" pitchFamily="18" charset="0"/>
                <a:cs typeface="Times New Roman" panose="02020603050405020304" pitchFamily="18" charset="0"/>
              </a:rPr>
              <a:t>The compilation of the LUS is mandated by SPLUMA and requests all Municipalities to adopt a Land Use Scheme within 5 years from the commencement of the Act. </a:t>
            </a:r>
          </a:p>
          <a:p>
            <a:pPr marL="355600" indent="-355600" algn="just">
              <a:lnSpc>
                <a:spcPct val="100000"/>
              </a:lnSpc>
              <a:spcBef>
                <a:spcPts val="0"/>
              </a:spcBef>
            </a:pPr>
            <a:r>
              <a:rPr lang="en-GB" sz="2400" dirty="0">
                <a:latin typeface="Times New Roman" panose="02020603050405020304" pitchFamily="18" charset="0"/>
                <a:cs typeface="Times New Roman" panose="02020603050405020304" pitchFamily="18" charset="0"/>
              </a:rPr>
              <a:t>The Land Use Scheme is a system that regulates and manages land use and confers land use rights through the use of the LUS. </a:t>
            </a:r>
          </a:p>
          <a:p>
            <a:pPr marL="355600" indent="-355600" algn="just">
              <a:lnSpc>
                <a:spcPct val="100000"/>
              </a:lnSpc>
              <a:spcBef>
                <a:spcPts val="0"/>
              </a:spcBef>
            </a:pPr>
            <a:r>
              <a:rPr lang="en-GB" sz="2400" dirty="0">
                <a:latin typeface="Times New Roman" panose="02020603050405020304" pitchFamily="18" charset="0"/>
                <a:cs typeface="Times New Roman" panose="02020603050405020304" pitchFamily="18" charset="0"/>
              </a:rPr>
              <a:t>Every land use parcel should be accounted for by the Municipality and managed in terms of what is permitted and what is not permitted. </a:t>
            </a:r>
          </a:p>
          <a:p>
            <a:pPr marL="355600" indent="-355600" algn="just">
              <a:lnSpc>
                <a:spcPct val="100000"/>
              </a:lnSpc>
              <a:spcBef>
                <a:spcPts val="0"/>
              </a:spcBef>
            </a:pPr>
            <a:r>
              <a:rPr lang="en-GB" sz="2400" dirty="0">
                <a:latin typeface="Times New Roman" panose="02020603050405020304" pitchFamily="18" charset="0"/>
                <a:cs typeface="Times New Roman" panose="02020603050405020304" pitchFamily="18" charset="0"/>
              </a:rPr>
              <a:t>This process of accounting land use parcel is a lengthy and costly exercise therefore the LUS have not been completed. </a:t>
            </a:r>
          </a:p>
          <a:p>
            <a:pPr marL="355600" indent="-355600" algn="just">
              <a:lnSpc>
                <a:spcPct val="100000"/>
              </a:lnSpc>
              <a:spcBef>
                <a:spcPts val="0"/>
              </a:spcBef>
            </a:pPr>
            <a:r>
              <a:rPr lang="en-GB" sz="2400" dirty="0">
                <a:latin typeface="Times New Roman" panose="02020603050405020304" pitchFamily="18" charset="0"/>
                <a:cs typeface="Times New Roman" panose="02020603050405020304" pitchFamily="18" charset="0"/>
              </a:rPr>
              <a:t>The Department of Rural Development and Land Reform has requested that Municipalities that are not able to complete the LUS according to the deadline indicated in SPLUMA must request for exemption from this compliance and indicate by when the LUS will be complete.</a:t>
            </a:r>
            <a:endParaRPr lang="en-Z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6715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39319"/>
          </a:xfrm>
        </p:spPr>
        <p:txBody>
          <a:bodyPr>
            <a:noAutofit/>
          </a:bodyPr>
          <a:lstStyle/>
          <a:p>
            <a:pPr algn="ctr">
              <a:defRPr/>
            </a:pPr>
            <a:r>
              <a:rPr lang="en-US" sz="3200" b="1" cap="all" dirty="0">
                <a:latin typeface="Times New Roman" pitchFamily="18" charset="0"/>
                <a:cs typeface="Times New Roman" pitchFamily="18" charset="0"/>
              </a:rPr>
              <a:t>LAND USE SCHEMES (LUS) (cont.)</a:t>
            </a:r>
          </a:p>
        </p:txBody>
      </p:sp>
      <p:sp>
        <p:nvSpPr>
          <p:cNvPr id="29701" name="Slide Number Placeholder 2"/>
          <p:cNvSpPr>
            <a:spLocks noGrp="1"/>
          </p:cNvSpPr>
          <p:nvPr>
            <p:ph type="sldNum" sz="quarter" idx="12"/>
          </p:nvPr>
        </p:nvSpPr>
        <p:spPr>
          <a:xfrm>
            <a:off x="6595103" y="5890420"/>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mn-lt"/>
                <a:cs typeface="Times New Roman" panose="02020603050405020304" pitchFamily="18" charset="0"/>
              </a:rPr>
              <a:pPr>
                <a:lnSpc>
                  <a:spcPct val="100000"/>
                </a:lnSpc>
                <a:spcBef>
                  <a:spcPct val="0"/>
                </a:spcBef>
                <a:buFont typeface="Times New Roman" panose="02020603050405020304" pitchFamily="18" charset="0"/>
                <a:buNone/>
              </a:pPr>
              <a:t>74</a:t>
            </a:fld>
            <a:endParaRPr lang="en-GB" sz="1200" b="1" dirty="0">
              <a:solidFill>
                <a:schemeClr val="tx1"/>
              </a:solidFill>
              <a:latin typeface="+mn-lt"/>
              <a:cs typeface="Times New Roman" panose="02020603050405020304" pitchFamily="18" charset="0"/>
            </a:endParaRPr>
          </a:p>
        </p:txBody>
      </p:sp>
      <p:pic>
        <p:nvPicPr>
          <p:cNvPr id="29700" name="Picture 6" descr="C:\Documents and Settings\Philda.FSLGH4\Desktop\Design and Branding Materials\Dept LOGOS\logoc3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780" y="5549901"/>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07962" y="639319"/>
            <a:ext cx="8728075" cy="5515420"/>
          </a:xfrm>
        </p:spPr>
        <p:txBody>
          <a:bodyPr>
            <a:noAutofit/>
          </a:bodyPr>
          <a:lstStyle/>
          <a:p>
            <a:pPr mar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Matjhabeng Local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The process of compiling the LUS just started. The first phase of inception was approved in February 2021. </a:t>
            </a:r>
          </a:p>
          <a:p>
            <a:pPr marL="0" indent="0" algn="just">
              <a:lnSpc>
                <a:spcPct val="100000"/>
              </a:lnSpc>
              <a:spcBef>
                <a:spcPts val="0"/>
              </a:spcBef>
              <a:buNone/>
            </a:pPr>
            <a:endParaRPr lang="en-ZA" sz="18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Nala Local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The final Draft LUS regulations will be available in one week.  The LUS maps is 50% complete and still needs attention and verification. </a:t>
            </a:r>
          </a:p>
          <a:p>
            <a:pPr marL="0" indent="0" algn="just">
              <a:lnSpc>
                <a:spcPct val="100000"/>
              </a:lnSpc>
              <a:spcBef>
                <a:spcPts val="0"/>
              </a:spcBef>
              <a:buNone/>
            </a:pPr>
            <a:endParaRPr lang="en-ZA" sz="18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Masilonyana Local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The LUS was adopted by Council in 2020. </a:t>
            </a:r>
          </a:p>
          <a:p>
            <a:pPr marL="0" indent="0" algn="just">
              <a:lnSpc>
                <a:spcPct val="100000"/>
              </a:lnSpc>
              <a:spcBef>
                <a:spcPts val="0"/>
              </a:spcBef>
              <a:buNone/>
            </a:pPr>
            <a:endParaRPr lang="en-ZA" sz="18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Tswelopele Local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The final Draft LUS regulations will be available in one week.  The LUS maps is 80% complete and still needs attention and verification. </a:t>
            </a:r>
          </a:p>
          <a:p>
            <a:pPr marL="0" indent="0" algn="just">
              <a:lnSpc>
                <a:spcPct val="100000"/>
              </a:lnSpc>
              <a:spcBef>
                <a:spcPts val="0"/>
              </a:spcBef>
              <a:buNone/>
            </a:pPr>
            <a:endParaRPr lang="en-ZA" sz="18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Tokologo Local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The final Draft LUS regulations will be available in one week.  The LUS maps is 50% complete and still needs attention and verification. </a:t>
            </a:r>
          </a:p>
        </p:txBody>
      </p:sp>
      <p:pic>
        <p:nvPicPr>
          <p:cNvPr id="6" name="Picture 5" descr="gold holding shap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6350"/>
            <a:ext cx="9144000" cy="50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732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39319"/>
          </a:xfrm>
        </p:spPr>
        <p:txBody>
          <a:bodyPr>
            <a:noAutofit/>
          </a:bodyPr>
          <a:lstStyle/>
          <a:p>
            <a:pPr algn="ctr">
              <a:defRPr/>
            </a:pPr>
            <a:r>
              <a:rPr lang="en-US" sz="2800" b="1" cap="all" dirty="0">
                <a:latin typeface="Times New Roman" pitchFamily="18" charset="0"/>
                <a:cs typeface="Times New Roman" pitchFamily="18" charset="0"/>
              </a:rPr>
              <a:t>SPATIAL DEVELOPMENT FRAMEWORK (</a:t>
            </a:r>
            <a:r>
              <a:rPr lang="en-US" sz="2800" b="1" cap="all" dirty="0" err="1">
                <a:latin typeface="Times New Roman" pitchFamily="18" charset="0"/>
                <a:cs typeface="Times New Roman" pitchFamily="18" charset="0"/>
              </a:rPr>
              <a:t>SDf</a:t>
            </a:r>
            <a:r>
              <a:rPr lang="en-US" sz="2800" b="1" cap="all" dirty="0">
                <a:latin typeface="Times New Roman" pitchFamily="18" charset="0"/>
                <a:cs typeface="Times New Roman" pitchFamily="18" charset="0"/>
              </a:rPr>
              <a:t>)</a:t>
            </a:r>
          </a:p>
        </p:txBody>
      </p:sp>
      <p:sp>
        <p:nvSpPr>
          <p:cNvPr id="29701" name="Slide Number Placeholder 2"/>
          <p:cNvSpPr>
            <a:spLocks noGrp="1"/>
          </p:cNvSpPr>
          <p:nvPr>
            <p:ph type="sldNum" sz="quarter" idx="12"/>
          </p:nvPr>
        </p:nvSpPr>
        <p:spPr>
          <a:xfrm>
            <a:off x="6531603" y="5789614"/>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mn-lt"/>
                <a:cs typeface="Times New Roman" panose="02020603050405020304" pitchFamily="18" charset="0"/>
              </a:rPr>
              <a:pPr>
                <a:lnSpc>
                  <a:spcPct val="100000"/>
                </a:lnSpc>
                <a:spcBef>
                  <a:spcPct val="0"/>
                </a:spcBef>
                <a:buFont typeface="Times New Roman" panose="02020603050405020304" pitchFamily="18" charset="0"/>
                <a:buNone/>
              </a:pPr>
              <a:t>75</a:t>
            </a:fld>
            <a:endParaRPr lang="en-GB" sz="1200" b="1" dirty="0">
              <a:solidFill>
                <a:schemeClr val="tx1"/>
              </a:solidFill>
              <a:latin typeface="+mn-lt"/>
              <a:cs typeface="Times New Roman" panose="02020603050405020304" pitchFamily="18" charset="0"/>
            </a:endParaRPr>
          </a:p>
        </p:txBody>
      </p:sp>
      <p:pic>
        <p:nvPicPr>
          <p:cNvPr id="29700" name="Picture 6" descr="C:\Documents and Settings\Philda.FSLGH4\Desktop\Design and Branding Materials\Dept LOGOS\logoc3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780" y="5449095"/>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07962" y="639319"/>
            <a:ext cx="8728075" cy="5515420"/>
          </a:xfrm>
        </p:spPr>
        <p:txBody>
          <a:bodyPr>
            <a:noAutofit/>
          </a:bodyPr>
          <a:lstStyle/>
          <a:p>
            <a:pPr marL="0" indent="0" algn="just">
              <a:lnSpc>
                <a:spcPct val="100000"/>
              </a:lnSpc>
              <a:spcBef>
                <a:spcPts val="0"/>
              </a:spcBef>
              <a:buNone/>
            </a:pPr>
            <a:r>
              <a:rPr lang="en-GB" sz="2400" dirty="0">
                <a:latin typeface="Times New Roman" panose="02020603050405020304" pitchFamily="18" charset="0"/>
                <a:cs typeface="Times New Roman" panose="02020603050405020304" pitchFamily="18" charset="0"/>
              </a:rPr>
              <a:t>The Spatial Development Framework (SDF) intends to guide overall spatial distribution of current and desirable land uses within a Municipality in order to give effect to the vision, goals and objectives of the Municipal IDP. The aims of the SDF are to guide decision making; promote sustainable, functional and integrated human settlements; maximise resource efficiency and enhance regional identity and unique character of a place. The technical support is provides to the Municipalities that have the financial ability to appoint a service provider to compile the SDF. Additionally, SDFs are compiled by COGTA on behalf on the Municipalities,</a:t>
            </a:r>
            <a:endParaRPr lang="en-ZA" sz="1800" dirty="0">
              <a:latin typeface="Times New Roman" panose="02020603050405020304" pitchFamily="18" charset="0"/>
              <a:cs typeface="Times New Roman" panose="02020603050405020304" pitchFamily="18" charset="0"/>
            </a:endParaRPr>
          </a:p>
        </p:txBody>
      </p:sp>
      <p:pic>
        <p:nvPicPr>
          <p:cNvPr id="6" name="Picture 5" descr="gold holding shap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55544"/>
            <a:ext cx="9144000" cy="60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6090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39319"/>
          </a:xfrm>
        </p:spPr>
        <p:txBody>
          <a:bodyPr>
            <a:noAutofit/>
          </a:bodyPr>
          <a:lstStyle/>
          <a:p>
            <a:pPr algn="ctr">
              <a:defRPr/>
            </a:pPr>
            <a:r>
              <a:rPr lang="en-US" sz="2400" b="1" cap="all" dirty="0">
                <a:latin typeface="Times New Roman" pitchFamily="18" charset="0"/>
                <a:cs typeface="Times New Roman" pitchFamily="18" charset="0"/>
              </a:rPr>
              <a:t>SPATIAL DEVELOPMENT FRAMEWORK (</a:t>
            </a:r>
            <a:r>
              <a:rPr lang="en-US" sz="2400" b="1" cap="all" dirty="0" err="1">
                <a:latin typeface="Times New Roman" pitchFamily="18" charset="0"/>
                <a:cs typeface="Times New Roman" pitchFamily="18" charset="0"/>
              </a:rPr>
              <a:t>SDf</a:t>
            </a:r>
            <a:r>
              <a:rPr lang="en-US" sz="2400" b="1" cap="all" dirty="0">
                <a:latin typeface="Times New Roman" pitchFamily="18" charset="0"/>
                <a:cs typeface="Times New Roman" pitchFamily="18" charset="0"/>
              </a:rPr>
              <a:t>) (CONT.)</a:t>
            </a:r>
          </a:p>
        </p:txBody>
      </p:sp>
      <p:sp>
        <p:nvSpPr>
          <p:cNvPr id="29701" name="Slide Number Placeholder 2"/>
          <p:cNvSpPr>
            <a:spLocks noGrp="1"/>
          </p:cNvSpPr>
          <p:nvPr>
            <p:ph type="sldNum" sz="quarter" idx="12"/>
          </p:nvPr>
        </p:nvSpPr>
        <p:spPr>
          <a:xfrm>
            <a:off x="6775450" y="588486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mn-lt"/>
                <a:cs typeface="Times New Roman" panose="02020603050405020304" pitchFamily="18" charset="0"/>
              </a:rPr>
              <a:pPr>
                <a:lnSpc>
                  <a:spcPct val="100000"/>
                </a:lnSpc>
                <a:spcBef>
                  <a:spcPct val="0"/>
                </a:spcBef>
                <a:buFont typeface="Times New Roman" panose="02020603050405020304" pitchFamily="18" charset="0"/>
                <a:buNone/>
              </a:pPr>
              <a:t>76</a:t>
            </a:fld>
            <a:endParaRPr lang="en-GB" sz="1200" b="1" dirty="0">
              <a:solidFill>
                <a:schemeClr val="tx1"/>
              </a:solidFill>
              <a:latin typeface="+mn-lt"/>
              <a:cs typeface="Times New Roman" panose="02020603050405020304" pitchFamily="18" charset="0"/>
            </a:endParaRPr>
          </a:p>
        </p:txBody>
      </p:sp>
      <p:pic>
        <p:nvPicPr>
          <p:cNvPr id="29700" name="Picture 6" descr="C:\Documents and Settings\Philda.FSLGH4\Desktop\Design and Branding Materials\Dept LOGOS\logoc3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680" y="5481640"/>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207962" y="639319"/>
            <a:ext cx="8728075" cy="5515420"/>
          </a:xfrm>
        </p:spPr>
        <p:txBody>
          <a:bodyPr>
            <a:noAutofit/>
          </a:bodyPr>
          <a:lstStyle/>
          <a:p>
            <a:pPr mar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Lejweleputswa District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The review of the SDF started in 2018  and the document was tabled before Council but has not yet been adopted. </a:t>
            </a:r>
          </a:p>
          <a:p>
            <a:pPr marL="0" indent="0" algn="just">
              <a:lnSpc>
                <a:spcPct val="100000"/>
              </a:lnSpc>
              <a:spcBef>
                <a:spcPts val="0"/>
              </a:spcBef>
              <a:buNone/>
            </a:pPr>
            <a:endParaRPr lang="en-ZA" sz="18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Matjhabeng Local Municipality</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The review of the SDF started in 2018.  It has not been completed yet. An agreement needs to be reached between the Municipality and the service provider over the payment. </a:t>
            </a:r>
          </a:p>
          <a:p>
            <a:pPr marL="0" lvl="0" indent="0" algn="just">
              <a:lnSpc>
                <a:spcPct val="100000"/>
              </a:lnSpc>
              <a:spcBef>
                <a:spcPts val="0"/>
              </a:spcBef>
              <a:buNone/>
            </a:pPr>
            <a:endParaRPr lang="en-ZA" sz="1800" b="1" dirty="0">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Nala Local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The review of the SDF started in 2018 and the document was tabled before Council.  It has not been approved yet.</a:t>
            </a:r>
          </a:p>
          <a:p>
            <a:pPr marL="0" indent="0" algn="just">
              <a:lnSpc>
                <a:spcPct val="100000"/>
              </a:lnSpc>
              <a:spcBef>
                <a:spcPts val="0"/>
              </a:spcBef>
              <a:buNone/>
            </a:pPr>
            <a:endParaRPr lang="en-ZA" sz="18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Tswelopele Local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COGTA is currently doing the 2021/2022 review.</a:t>
            </a:r>
          </a:p>
          <a:p>
            <a:pPr marL="0" lvl="0" indent="0" algn="just">
              <a:lnSpc>
                <a:spcPct val="100000"/>
              </a:lnSpc>
              <a:spcBef>
                <a:spcPts val="0"/>
              </a:spcBef>
              <a:buNone/>
            </a:pPr>
            <a:endParaRPr lang="en-ZA" sz="1800" b="1" dirty="0">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en-ZA" sz="1800" b="1" dirty="0">
                <a:latin typeface="Times New Roman" panose="02020603050405020304" pitchFamily="18" charset="0"/>
                <a:cs typeface="Times New Roman" panose="02020603050405020304" pitchFamily="18" charset="0"/>
              </a:rPr>
              <a:t>Tokologo Local Municipality </a:t>
            </a:r>
          </a:p>
          <a:p>
            <a:pPr algn="just">
              <a:lnSpc>
                <a:spcPct val="100000"/>
              </a:lnSpc>
              <a:spcBef>
                <a:spcPts val="0"/>
              </a:spcBef>
            </a:pPr>
            <a:r>
              <a:rPr lang="en-ZA" sz="1800" dirty="0">
                <a:latin typeface="Times New Roman" panose="02020603050405020304" pitchFamily="18" charset="0"/>
                <a:cs typeface="Times New Roman" panose="02020603050405020304" pitchFamily="18" charset="0"/>
              </a:rPr>
              <a:t>The review of the SDF started in 2018  and the document was tabled and adopted by Council in 2019. </a:t>
            </a:r>
          </a:p>
        </p:txBody>
      </p:sp>
      <p:pic>
        <p:nvPicPr>
          <p:cNvPr id="6" name="Picture 5" descr="gold holding shap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9990"/>
            <a:ext cx="9144000" cy="61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0471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idx="1"/>
          </p:nvPr>
        </p:nvSpPr>
        <p:spPr>
          <a:xfrm>
            <a:off x="628650" y="860079"/>
            <a:ext cx="7886700" cy="4512021"/>
          </a:xfrm>
        </p:spPr>
        <p:txBody>
          <a:bodyPr>
            <a:normAutofit/>
          </a:bodyPr>
          <a:lstStyle/>
          <a:p>
            <a:pPr algn="just" eaLnBrk="1" hangingPunct="1"/>
            <a:endParaRPr lang="en-US" sz="4800" b="1" dirty="0">
              <a:latin typeface="Times New Roman" panose="02020603050405020304" pitchFamily="18" charset="0"/>
              <a:cs typeface="Times New Roman" panose="02020603050405020304" pitchFamily="18" charset="0"/>
            </a:endParaRPr>
          </a:p>
          <a:p>
            <a:pPr marL="0" indent="0" algn="just" eaLnBrk="1" hangingPunct="1">
              <a:buNone/>
            </a:pPr>
            <a:endParaRPr lang="en-US" sz="4800" b="1" dirty="0">
              <a:latin typeface="Times New Roman" panose="02020603050405020304" pitchFamily="18" charset="0"/>
              <a:cs typeface="Times New Roman" panose="02020603050405020304" pitchFamily="18" charset="0"/>
            </a:endParaRPr>
          </a:p>
          <a:p>
            <a:pPr marL="0" indent="0" algn="ctr" eaLnBrk="1" hangingPunct="1">
              <a:buNone/>
            </a:pPr>
            <a:r>
              <a:rPr lang="en-US" sz="4800" b="1" dirty="0">
                <a:latin typeface="Times New Roman" panose="02020603050405020304" pitchFamily="18" charset="0"/>
                <a:cs typeface="Times New Roman" panose="02020603050405020304" pitchFamily="18" charset="0"/>
              </a:rPr>
              <a:t>Thank you</a:t>
            </a: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a:solidFill>
                  <a:srgbClr val="898989"/>
                </a:solidFill>
              </a:rPr>
              <a:pPr>
                <a:lnSpc>
                  <a:spcPct val="100000"/>
                </a:lnSpc>
                <a:spcBef>
                  <a:spcPct val="0"/>
                </a:spcBef>
                <a:buFont typeface="Times New Roman" panose="02020603050405020304" pitchFamily="18" charset="0"/>
                <a:buNone/>
              </a:pPr>
              <a:t>77</a:t>
            </a:fld>
            <a:endParaRPr lang="en-GB" sz="1200" dirty="0">
              <a:solidFill>
                <a:srgbClr val="898989"/>
              </a:solidFill>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650" y="5129214"/>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6992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715617"/>
          </a:xfrm>
          <a:solidFill>
            <a:schemeClr val="accent3">
              <a:lumMod val="40000"/>
              <a:lumOff val="60000"/>
            </a:schemeClr>
          </a:solidFill>
        </p:spPr>
        <p:txBody>
          <a:bodyPr>
            <a:noAutofit/>
          </a:bodyPr>
          <a:lstStyle/>
          <a:p>
            <a:pPr algn="ctr">
              <a:defRPr/>
            </a:pPr>
            <a:r>
              <a:rPr lang="en-US" sz="2800" b="1" cap="all" dirty="0">
                <a:latin typeface="Times New Roman" pitchFamily="18" charset="0"/>
                <a:cs typeface="Times New Roman" pitchFamily="18" charset="0"/>
              </a:rPr>
              <a:t>QUALIFICATION ON THE REPORT</a:t>
            </a:r>
          </a:p>
        </p:txBody>
      </p:sp>
      <p:sp>
        <p:nvSpPr>
          <p:cNvPr id="29698" name="Rectangle 2"/>
          <p:cNvSpPr>
            <a:spLocks noGrp="1" noChangeArrowheads="1"/>
          </p:cNvSpPr>
          <p:nvPr>
            <p:ph idx="1"/>
          </p:nvPr>
        </p:nvSpPr>
        <p:spPr>
          <a:xfrm>
            <a:off x="236668" y="826936"/>
            <a:ext cx="8649148" cy="5522263"/>
          </a:xfrm>
        </p:spPr>
        <p:txBody>
          <a:bodyPr>
            <a:noAutofit/>
          </a:bodyPr>
          <a:lstStyle/>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Due to the COVID-19 pandemic and the ongoing National Lockdown in the Country, this is the latest financial information available from Municipalities in the Free State Province.  It is to be noted that the information that is reported as submitted by Municipalities is subject to auditing by the Auditor General South Africa.</a:t>
            </a:r>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662461" y="5946352"/>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8</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6208"/>
            <a:ext cx="9144000" cy="80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533" y="5639309"/>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069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a:xfrm>
            <a:off x="0" y="0"/>
            <a:ext cx="9144000" cy="681057"/>
          </a:xfrm>
          <a:solidFill>
            <a:schemeClr val="bg1">
              <a:lumMod val="85000"/>
            </a:schemeClr>
          </a:solidFill>
        </p:spPr>
        <p:txBody>
          <a:bodyPr>
            <a:noAutofit/>
          </a:bodyPr>
          <a:lstStyle/>
          <a:p>
            <a:pPr algn="ctr">
              <a:defRPr/>
            </a:pPr>
            <a:r>
              <a:rPr lang="en-US" sz="2800" b="1" cap="all" dirty="0">
                <a:latin typeface="Times New Roman" pitchFamily="18" charset="0"/>
                <a:cs typeface="Times New Roman" pitchFamily="18" charset="0"/>
              </a:rPr>
              <a:t>OVERVIEW OF FINANCIAL POSITION</a:t>
            </a:r>
          </a:p>
        </p:txBody>
      </p:sp>
      <p:sp>
        <p:nvSpPr>
          <p:cNvPr id="29698" name="Rectangle 2"/>
          <p:cNvSpPr>
            <a:spLocks noGrp="1" noChangeArrowheads="1"/>
          </p:cNvSpPr>
          <p:nvPr>
            <p:ph idx="1"/>
          </p:nvPr>
        </p:nvSpPr>
        <p:spPr>
          <a:xfrm>
            <a:off x="135171" y="681057"/>
            <a:ext cx="8945220" cy="5403831"/>
          </a:xfrm>
        </p:spPr>
        <p:txBody>
          <a:bodyPr>
            <a:noAutofit/>
          </a:bodyPr>
          <a:lstStyle/>
          <a:p>
            <a:pPr marL="0" indent="0" algn="just" eaLnBrk="1" hangingPunct="1">
              <a:buNone/>
            </a:pPr>
            <a:r>
              <a:rPr lang="en-US" sz="2000" b="1" dirty="0">
                <a:latin typeface="Times New Roman" panose="02020603050405020304" pitchFamily="18" charset="0"/>
                <a:cs typeface="Times New Roman" panose="02020603050405020304" pitchFamily="18" charset="0"/>
              </a:rPr>
              <a:t>Lejweleputswa District</a:t>
            </a:r>
          </a:p>
          <a:p>
            <a:r>
              <a:rPr lang="en-US" sz="2000" dirty="0">
                <a:latin typeface="Times New Roman" panose="02020603050405020304" pitchFamily="18" charset="0"/>
                <a:cs typeface="Times New Roman" panose="02020603050405020304" pitchFamily="18" charset="0"/>
              </a:rPr>
              <a:t>Creditors’ Position</a:t>
            </a:r>
          </a:p>
          <a:p>
            <a:pPr marL="0" indent="0" algn="just">
              <a:buNone/>
            </a:pPr>
            <a:r>
              <a:rPr lang="en-US" sz="2000" dirty="0">
                <a:latin typeface="Times New Roman" panose="02020603050405020304" pitchFamily="18" charset="0"/>
                <a:cs typeface="Times New Roman" panose="02020603050405020304" pitchFamily="18" charset="0"/>
              </a:rPr>
              <a:t>Municipalities in the District reported a increase of </a:t>
            </a:r>
            <a:r>
              <a:rPr lang="en-US" sz="2000" b="1" dirty="0">
                <a:latin typeface="Times New Roman" panose="02020603050405020304" pitchFamily="18" charset="0"/>
                <a:cs typeface="Times New Roman" panose="02020603050405020304" pitchFamily="18" charset="0"/>
              </a:rPr>
              <a:t>R1,233,829,687</a:t>
            </a:r>
            <a:r>
              <a:rPr lang="en-US" sz="2000" dirty="0">
                <a:latin typeface="Times New Roman" panose="02020603050405020304" pitchFamily="18" charset="0"/>
                <a:cs typeface="Times New Roman" panose="02020603050405020304" pitchFamily="18" charset="0"/>
              </a:rPr>
              <a:t> on outstanding Creditors from </a:t>
            </a:r>
            <a:r>
              <a:rPr lang="en-US" sz="2000" b="1" dirty="0">
                <a:latin typeface="Times New Roman" panose="02020603050405020304" pitchFamily="18" charset="0"/>
                <a:cs typeface="Times New Roman" panose="02020603050405020304" pitchFamily="18" charset="0"/>
              </a:rPr>
              <a:t>R8,702,630,023  </a:t>
            </a:r>
            <a:r>
              <a:rPr lang="en-US" sz="2000" dirty="0">
                <a:latin typeface="Times New Roman" panose="02020603050405020304" pitchFamily="18" charset="0"/>
                <a:cs typeface="Times New Roman" panose="02020603050405020304" pitchFamily="18" charset="0"/>
              </a:rPr>
              <a:t>as at 31 October 2020 to </a:t>
            </a:r>
            <a:r>
              <a:rPr lang="en-US" sz="2000" b="1" dirty="0">
                <a:latin typeface="Times New Roman" panose="02020603050405020304" pitchFamily="18" charset="0"/>
                <a:cs typeface="Times New Roman" panose="02020603050405020304" pitchFamily="18" charset="0"/>
              </a:rPr>
              <a:t>R9,936,459,710</a:t>
            </a:r>
            <a:r>
              <a:rPr lang="en-US" sz="2000" dirty="0">
                <a:latin typeface="Times New Roman" panose="02020603050405020304" pitchFamily="18" charset="0"/>
                <a:cs typeface="Times New Roman" panose="02020603050405020304" pitchFamily="18" charset="0"/>
              </a:rPr>
              <a:t> as at 31 January 2021</a:t>
            </a:r>
            <a:r>
              <a:rPr lang="en-US" sz="2000" dirty="0"/>
              <a:t>.</a:t>
            </a:r>
            <a:endParaRPr lang="en-ZA" sz="2000" dirty="0"/>
          </a:p>
          <a:p>
            <a:endParaRPr lang="en-ZA" sz="2000" dirty="0">
              <a:latin typeface="Times New Roman" panose="02020603050405020304" pitchFamily="18" charset="0"/>
              <a:cs typeface="Times New Roman" panose="02020603050405020304" pitchFamily="18" charset="0"/>
            </a:endParaRPr>
          </a:p>
          <a:p>
            <a:pPr marL="0" indent="0">
              <a:buNone/>
            </a:pPr>
            <a:endParaRPr lang="en-ZA" sz="2000" dirty="0"/>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a:p>
            <a:pPr algn="just" eaLnBrk="1" hangingPunct="1"/>
            <a:endParaRPr lang="en-US" sz="2000" dirty="0">
              <a:latin typeface="Times New Roman" panose="02020603050405020304" pitchFamily="18" charset="0"/>
              <a:cs typeface="Times New Roman" panose="02020603050405020304" pitchFamily="18" charset="0"/>
            </a:endParaRPr>
          </a:p>
        </p:txBody>
      </p:sp>
      <p:sp>
        <p:nvSpPr>
          <p:cNvPr id="29701" name="Slide Number Placeholder 2"/>
          <p:cNvSpPr>
            <a:spLocks noGrp="1"/>
          </p:cNvSpPr>
          <p:nvPr>
            <p:ph type="sldNum" sz="quarter" idx="12"/>
          </p:nvPr>
        </p:nvSpPr>
        <p:spPr>
          <a:xfrm>
            <a:off x="6651588" y="5947002"/>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lnSpc>
                <a:spcPct val="9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lnSpc>
                <a:spcPct val="9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lnSpc>
                <a:spcPct val="9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nSpc>
                <a:spcPct val="100000"/>
              </a:lnSpc>
              <a:spcBef>
                <a:spcPct val="0"/>
              </a:spcBef>
              <a:buFont typeface="Times New Roman" panose="02020603050405020304" pitchFamily="18" charset="0"/>
              <a:buNone/>
            </a:pPr>
            <a:fld id="{FC203BD2-3848-4CD9-991A-447C04A1C731}" type="slidenum">
              <a:rPr lang="en-GB" sz="1200" b="1">
                <a:solidFill>
                  <a:schemeClr val="tx1"/>
                </a:solidFill>
                <a:latin typeface="Times New Roman" panose="02020603050405020304" pitchFamily="18" charset="0"/>
                <a:cs typeface="Times New Roman" panose="02020603050405020304" pitchFamily="18" charset="0"/>
              </a:rPr>
              <a:pPr>
                <a:lnSpc>
                  <a:spcPct val="100000"/>
                </a:lnSpc>
                <a:spcBef>
                  <a:spcPct val="0"/>
                </a:spcBef>
                <a:buFont typeface="Times New Roman" panose="02020603050405020304" pitchFamily="18" charset="0"/>
                <a:buNone/>
              </a:pPr>
              <a:t>9</a:t>
            </a:fld>
            <a:endParaRPr lang="en-GB" sz="1200" b="1" dirty="0">
              <a:solidFill>
                <a:schemeClr val="tx1"/>
              </a:solidFill>
              <a:latin typeface="Times New Roman" panose="02020603050405020304" pitchFamily="18" charset="0"/>
              <a:cs typeface="Times New Roman" panose="02020603050405020304" pitchFamily="18" charset="0"/>
            </a:endParaRPr>
          </a:p>
        </p:txBody>
      </p:sp>
      <p:pic>
        <p:nvPicPr>
          <p:cNvPr id="29699" name="Picture 5" descr="gold holding sha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62"/>
            <a:ext cx="9144000" cy="6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Documents and Settings\Philda.FSLGH4\Desktop\Design and Branding Materials\Dept LOGOS\logoc3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934" y="5549901"/>
            <a:ext cx="2643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135171" y="2504266"/>
            <a:ext cx="8800599" cy="2013413"/>
          </a:xfrm>
          <a:prstGeom prst="rect">
            <a:avLst/>
          </a:prstGeom>
        </p:spPr>
      </p:pic>
    </p:spTree>
    <p:extLst>
      <p:ext uri="{BB962C8B-B14F-4D97-AF65-F5344CB8AC3E}">
        <p14:creationId xmlns:p14="http://schemas.microsoft.com/office/powerpoint/2010/main" val="7787906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3346</TotalTime>
  <Words>6645</Words>
  <Application>Microsoft Office PowerPoint</Application>
  <PresentationFormat>On-screen Show (4:3)</PresentationFormat>
  <Paragraphs>920</Paragraphs>
  <Slides>77</Slides>
  <Notes>42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77</vt:i4>
      </vt:variant>
    </vt:vector>
  </HeadingPairs>
  <TitlesOfParts>
    <vt:vector size="88" baseType="lpstr">
      <vt:lpstr>ＭＳ Ｐゴシック</vt:lpstr>
      <vt:lpstr>Arial</vt:lpstr>
      <vt:lpstr>Arial Unicode MS</vt:lpstr>
      <vt:lpstr>Calibri</vt:lpstr>
      <vt:lpstr>Calibri Light</vt:lpstr>
      <vt:lpstr>Courier New</vt:lpstr>
      <vt:lpstr>Lucida Sans Unicode</vt:lpstr>
      <vt:lpstr>Tahoma</vt:lpstr>
      <vt:lpstr>Times New Roman</vt:lpstr>
      <vt:lpstr>Wingdings</vt:lpstr>
      <vt:lpstr>Office Theme</vt:lpstr>
      <vt:lpstr> PORTFOLIO COMMITTEE  COGTA AND PT JOINT PRESENTATION ON THE STATUS OF MUNICIPALITIES IN THE LEJWELEPUTSWA DISTRICT       </vt:lpstr>
      <vt:lpstr>LAYOUT OF PRESENTATION</vt:lpstr>
      <vt:lpstr>LAYOUT OF PRESENTATION</vt:lpstr>
      <vt:lpstr>2018/19 AUDIT OUTCOMES</vt:lpstr>
      <vt:lpstr>ASSURANCE PROVIDERS </vt:lpstr>
      <vt:lpstr>ASSURANCE PROVIDERS (CONT.)</vt:lpstr>
      <vt:lpstr>ASSURANCE PROVIDERS (CONT.) </vt:lpstr>
      <vt:lpstr>QUALIFICATION ON THE REPORT</vt:lpstr>
      <vt:lpstr>OVERVIEW OF FINANCIAL POSITION</vt:lpstr>
      <vt:lpstr>OVERVIEW OF FINANCIAL POSITION (CONT.)</vt:lpstr>
      <vt:lpstr>OVERVIEW OF FINANCIAL POSITION (CONT.)</vt:lpstr>
      <vt:lpstr>OVERVIEW OF FINANCIAL POSITION (CONT.)</vt:lpstr>
      <vt:lpstr>OVERVIEW OF FINANCIAL POSITION (CONT.)</vt:lpstr>
      <vt:lpstr>COGTA FINANCIAL SUPPORT TO MUNICIPALITIES</vt:lpstr>
      <vt:lpstr>Generic finance management challenges</vt:lpstr>
      <vt:lpstr>Generic finance management challenges (CONT.)</vt:lpstr>
      <vt:lpstr>Generic finance management challenges (CONT.)</vt:lpstr>
      <vt:lpstr>Generic finance management challenges (CONT.)</vt:lpstr>
      <vt:lpstr>BUDGET &amp; IYM - COMPLIANCE</vt:lpstr>
      <vt:lpstr>BUDGET &amp; IYM – COMPLIANCE (2)</vt:lpstr>
      <vt:lpstr>BUDGET &amp; IYM – COMPLIANCE (3)</vt:lpstr>
      <vt:lpstr>BUDGET &amp; IYM – REPORTING CHALLENGES</vt:lpstr>
      <vt:lpstr>BUDGET &amp; IYM - SUPPORT PROVDED </vt:lpstr>
      <vt:lpstr>BUDGET &amp; IYM - SUPPORT PROVDED (2) </vt:lpstr>
      <vt:lpstr>ACCOUNTING – COMPLIANCE CHALLENGES </vt:lpstr>
      <vt:lpstr>ACCOUNTING - SUPPORT PROVDED </vt:lpstr>
      <vt:lpstr>ACCOUNTING - SUPPORT PROVDED (2) </vt:lpstr>
      <vt:lpstr>SCM – COMPLIANCE CHALLENGES </vt:lpstr>
      <vt:lpstr>SCM – COMPLIANCE CHALLENGES (2) </vt:lpstr>
      <vt:lpstr>SCM – SUPPORT PROVIDED </vt:lpstr>
      <vt:lpstr>SCM – SUPPORT PROVIDED (2) </vt:lpstr>
      <vt:lpstr>MUNICIPAL PROPERTY RATES ACT COMPLIANCE </vt:lpstr>
      <vt:lpstr>MUNICIPAL PROPERTY RATES ACT COMPLIANCE (cont.)</vt:lpstr>
      <vt:lpstr>MUNICIPAL PROPERTY RATES ACT COMPLIANCE (cont.)</vt:lpstr>
      <vt:lpstr>MUNICIPAL PROPERTY RATES ACT COMPLIANCE (cont.)</vt:lpstr>
      <vt:lpstr>MIG allocations and expenditure: 2020/2021 (July 2020 – January 2021)</vt:lpstr>
      <vt:lpstr>MIG unspent and roll over funds: 2019/2020 financial year</vt:lpstr>
      <vt:lpstr>UNSPENT MIG FUNDS: 2019/2020</vt:lpstr>
      <vt:lpstr>MIG MONTHLY TRANSFERS: 2020/2021</vt:lpstr>
      <vt:lpstr>LEJWELEPUTSWA MIG PROJECTS: 2004 TO 2020 (JAN 2021)</vt:lpstr>
      <vt:lpstr>MIG EXPENDITURE SUMMARY: 2020/2021  </vt:lpstr>
      <vt:lpstr>MIG EXPENDITURE SUMMARY: 2020/2021 (CONT.)</vt:lpstr>
      <vt:lpstr>MIG - CHALLENGES</vt:lpstr>
      <vt:lpstr>PROGRESS ON FILLING OF VACANT POSTS </vt:lpstr>
      <vt:lpstr>PROGRESS ON FILLING OF VACANT POSTS </vt:lpstr>
      <vt:lpstr>FREE BASIC SERVICES</vt:lpstr>
      <vt:lpstr>FUNCTIONALITY OF WARD COMMITTEES</vt:lpstr>
      <vt:lpstr>FUNCTIONALITY OF WARD COMMITTEES (CONT.)</vt:lpstr>
      <vt:lpstr>WARD COMMITTEES AND COUNCILLORS  REPORT BACK MEETINGS</vt:lpstr>
      <vt:lpstr>PUBLIC PARTICIPATION</vt:lpstr>
      <vt:lpstr>SERVICE DELIVERY PROTESTS</vt:lpstr>
      <vt:lpstr>SERVICE DELIVERY PROTESTS (CONT.)</vt:lpstr>
      <vt:lpstr>SERVICE DELIVERY PROTESTS (CONT.)</vt:lpstr>
      <vt:lpstr>COMPLAINTS MANAGEMENT SYSTEM</vt:lpstr>
      <vt:lpstr>FORUMS TO INCLUDE VULNERABLE GROUPS IN CORE MUNICIPAL PROCESSES</vt:lpstr>
      <vt:lpstr>FORUMS TO INCLUDE VULNERABLE GROUPS IN CORE MUNICIPAL PROCESSES (CONT.)</vt:lpstr>
      <vt:lpstr>INTEGRATED DEVELOPMENT PLANNING (IDP)</vt:lpstr>
      <vt:lpstr>INTEGRATED DEVELOPMENT PLANNING (IDP) (CONT.)</vt:lpstr>
      <vt:lpstr>INTEGRATED DEVELOPMENT PLANNING (IDP) (CONT.)</vt:lpstr>
      <vt:lpstr>INTEGRATED DEVELOPMENT PLANNING (IDP) (CONT.)</vt:lpstr>
      <vt:lpstr>LOCAL ECONOMIC DEVELOPMENT (LED)</vt:lpstr>
      <vt:lpstr>LOCAL ECONOMIC DEVELOPMENT (LED) (CONT.)</vt:lpstr>
      <vt:lpstr>PROMULGATED BY-LAWS</vt:lpstr>
      <vt:lpstr>PROMULGATED BY-LAWS (CONT.)</vt:lpstr>
      <vt:lpstr>FRAUD AND CORRUPTION CASES REPORTED TO LAW ENFORCEMENT AGENCIES</vt:lpstr>
      <vt:lpstr>MUNICIPAL BY-ELECTIONS</vt:lpstr>
      <vt:lpstr>MUNICIPAL DISASTER RELIEF GRANT</vt:lpstr>
      <vt:lpstr>SPLUMA and Municipal planning tribunals (mpt)</vt:lpstr>
      <vt:lpstr>SPLUMA and Municipal planning tribunals (mpt)(cont.)</vt:lpstr>
      <vt:lpstr>SPLUMA (cont.)</vt:lpstr>
      <vt:lpstr>PowerPoint Presentation</vt:lpstr>
      <vt:lpstr>SPLUMA (cont.)</vt:lpstr>
      <vt:lpstr>LAND USE SCHEMES (LUS)</vt:lpstr>
      <vt:lpstr>LAND USE SCHEMES (LUS) (cont.)</vt:lpstr>
      <vt:lpstr>SPATIAL DEVELOPMENT FRAMEWORK (SDf)</vt:lpstr>
      <vt:lpstr>SPATIAL DEVELOPMENT FRAMEWORK (SDf)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Annatjie</dc:creator>
  <cp:lastModifiedBy>Shereen Cassiem</cp:lastModifiedBy>
  <cp:revision>226</cp:revision>
  <cp:lastPrinted>2019-02-26T07:07:41Z</cp:lastPrinted>
  <dcterms:created xsi:type="dcterms:W3CDTF">2018-05-23T19:16:01Z</dcterms:created>
  <dcterms:modified xsi:type="dcterms:W3CDTF">2021-03-08T10:02:28Z</dcterms:modified>
</cp:coreProperties>
</file>