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539" r:id="rId1"/>
  </p:sldMasterIdLst>
  <p:notesMasterIdLst>
    <p:notesMasterId r:id="rId33"/>
  </p:notesMasterIdLst>
  <p:handoutMasterIdLst>
    <p:handoutMasterId r:id="rId34"/>
  </p:handoutMasterIdLst>
  <p:sldIdLst>
    <p:sldId id="674" r:id="rId2"/>
    <p:sldId id="357" r:id="rId3"/>
    <p:sldId id="273" r:id="rId4"/>
    <p:sldId id="680" r:id="rId5"/>
    <p:sldId id="678" r:id="rId6"/>
    <p:sldId id="679" r:id="rId7"/>
    <p:sldId id="261" r:id="rId8"/>
    <p:sldId id="471" r:id="rId9"/>
    <p:sldId id="264" r:id="rId10"/>
    <p:sldId id="265" r:id="rId11"/>
    <p:sldId id="473" r:id="rId12"/>
    <p:sldId id="474" r:id="rId13"/>
    <p:sldId id="475" r:id="rId14"/>
    <p:sldId id="363" r:id="rId15"/>
    <p:sldId id="376" r:id="rId16"/>
    <p:sldId id="377" r:id="rId17"/>
    <p:sldId id="667" r:id="rId18"/>
    <p:sldId id="669" r:id="rId19"/>
    <p:sldId id="670" r:id="rId20"/>
    <p:sldId id="675" r:id="rId21"/>
    <p:sldId id="297" r:id="rId22"/>
    <p:sldId id="369" r:id="rId23"/>
    <p:sldId id="563" r:id="rId24"/>
    <p:sldId id="655" r:id="rId25"/>
    <p:sldId id="656" r:id="rId26"/>
    <p:sldId id="658" r:id="rId27"/>
    <p:sldId id="666" r:id="rId28"/>
    <p:sldId id="317" r:id="rId29"/>
    <p:sldId id="677" r:id="rId30"/>
    <p:sldId id="370" r:id="rId31"/>
    <p:sldId id="560" r:id="rId32"/>
  </p:sldIdLst>
  <p:sldSz cx="9144000" cy="6858000" type="screen4x3"/>
  <p:notesSz cx="6797675" cy="98567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0" autoAdjust="0"/>
    <p:restoredTop sz="88235" autoAdjust="0"/>
  </p:normalViewPr>
  <p:slideViewPr>
    <p:cSldViewPr>
      <p:cViewPr varScale="1">
        <p:scale>
          <a:sx n="73" d="100"/>
          <a:sy n="73" d="100"/>
        </p:scale>
        <p:origin x="1236"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58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8EDC4EE-4461-494D-B4EB-3130FD39B77F}"/>
              </a:ext>
            </a:extLst>
          </p:cNvPr>
          <p:cNvSpPr>
            <a:spLocks noGrp="1"/>
          </p:cNvSpPr>
          <p:nvPr>
            <p:ph type="hdr" sz="quarter"/>
          </p:nvPr>
        </p:nvSpPr>
        <p:spPr>
          <a:xfrm>
            <a:off x="1" y="0"/>
            <a:ext cx="2944813" cy="493392"/>
          </a:xfrm>
          <a:prstGeom prst="rect">
            <a:avLst/>
          </a:prstGeom>
        </p:spPr>
        <p:txBody>
          <a:bodyPr vert="horz" wrap="square" lIns="91257" tIns="45629" rIns="91257" bIns="45629" numCol="1" anchor="t" anchorCtr="0" compatLnSpc="1">
            <a:prstTxWarp prst="textNoShape">
              <a:avLst/>
            </a:prstTxWarp>
          </a:bodyPr>
          <a:lstStyle>
            <a:lvl1pPr eaLnBrk="1" fontAlgn="auto" hangingPunct="1">
              <a:spcBef>
                <a:spcPts val="0"/>
              </a:spcBef>
              <a:spcAft>
                <a:spcPts val="0"/>
              </a:spcAft>
              <a:defRPr sz="1200">
                <a:latin typeface="+mn-lt"/>
              </a:defRPr>
            </a:lvl1pPr>
          </a:lstStyle>
          <a:p>
            <a:pPr>
              <a:defRPr/>
            </a:pPr>
            <a:endParaRPr lang="en-US" altLang="en-US" dirty="0"/>
          </a:p>
        </p:txBody>
      </p:sp>
      <p:sp>
        <p:nvSpPr>
          <p:cNvPr id="3" name="Date Placeholder 2">
            <a:extLst>
              <a:ext uri="{FF2B5EF4-FFF2-40B4-BE49-F238E27FC236}">
                <a16:creationId xmlns:a16="http://schemas.microsoft.com/office/drawing/2014/main" id="{2BD26C82-0C9B-4959-9E44-C4D09DD019D0}"/>
              </a:ext>
            </a:extLst>
          </p:cNvPr>
          <p:cNvSpPr>
            <a:spLocks noGrp="1"/>
          </p:cNvSpPr>
          <p:nvPr>
            <p:ph type="dt" sz="quarter" idx="1"/>
          </p:nvPr>
        </p:nvSpPr>
        <p:spPr>
          <a:xfrm>
            <a:off x="3851276" y="0"/>
            <a:ext cx="2944813" cy="493392"/>
          </a:xfrm>
          <a:prstGeom prst="rect">
            <a:avLst/>
          </a:prstGeom>
        </p:spPr>
        <p:txBody>
          <a:bodyPr vert="horz" wrap="square" lIns="91257" tIns="45629" rIns="91257" bIns="45629" numCol="1" anchor="t"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fld id="{9D6A1E90-5A9B-4CAC-B54C-FA6221B0A932}" type="datetimeFigureOut">
              <a:rPr lang="en-US" altLang="en-US"/>
              <a:pPr>
                <a:defRPr/>
              </a:pPr>
              <a:t>3/8/2021</a:t>
            </a:fld>
            <a:endParaRPr lang="en-US" altLang="en-US" dirty="0"/>
          </a:p>
        </p:txBody>
      </p:sp>
      <p:sp>
        <p:nvSpPr>
          <p:cNvPr id="4" name="Footer Placeholder 3">
            <a:extLst>
              <a:ext uri="{FF2B5EF4-FFF2-40B4-BE49-F238E27FC236}">
                <a16:creationId xmlns:a16="http://schemas.microsoft.com/office/drawing/2014/main" id="{45297825-2DBC-492A-AFA6-BA7C898CFE58}"/>
              </a:ext>
            </a:extLst>
          </p:cNvPr>
          <p:cNvSpPr>
            <a:spLocks noGrp="1"/>
          </p:cNvSpPr>
          <p:nvPr>
            <p:ph type="ftr" sz="quarter" idx="2"/>
          </p:nvPr>
        </p:nvSpPr>
        <p:spPr>
          <a:xfrm>
            <a:off x="1" y="9363396"/>
            <a:ext cx="2944813" cy="491815"/>
          </a:xfrm>
          <a:prstGeom prst="rect">
            <a:avLst/>
          </a:prstGeom>
        </p:spPr>
        <p:txBody>
          <a:bodyPr vert="horz" wrap="square" lIns="91257" tIns="45629" rIns="91257" bIns="45629" numCol="1" anchor="b" anchorCtr="0" compatLnSpc="1">
            <a:prstTxWarp prst="textNoShape">
              <a:avLst/>
            </a:prstTxWarp>
          </a:bodyPr>
          <a:lstStyle>
            <a:lvl1pPr eaLnBrk="1" fontAlgn="auto" hangingPunct="1">
              <a:spcBef>
                <a:spcPts val="0"/>
              </a:spcBef>
              <a:spcAft>
                <a:spcPts val="0"/>
              </a:spcAft>
              <a:defRPr sz="1200">
                <a:latin typeface="+mn-lt"/>
              </a:defRPr>
            </a:lvl1pPr>
          </a:lstStyle>
          <a:p>
            <a:pPr>
              <a:defRPr/>
            </a:pPr>
            <a:endParaRPr lang="en-US" altLang="en-US" dirty="0"/>
          </a:p>
        </p:txBody>
      </p:sp>
      <p:sp>
        <p:nvSpPr>
          <p:cNvPr id="5" name="Slide Number Placeholder 4">
            <a:extLst>
              <a:ext uri="{FF2B5EF4-FFF2-40B4-BE49-F238E27FC236}">
                <a16:creationId xmlns:a16="http://schemas.microsoft.com/office/drawing/2014/main" id="{05DFDB89-D185-4BEC-B9D6-78BDC3E27216}"/>
              </a:ext>
            </a:extLst>
          </p:cNvPr>
          <p:cNvSpPr>
            <a:spLocks noGrp="1"/>
          </p:cNvSpPr>
          <p:nvPr>
            <p:ph type="sldNum" sz="quarter" idx="3"/>
          </p:nvPr>
        </p:nvSpPr>
        <p:spPr>
          <a:xfrm>
            <a:off x="3851276" y="9363396"/>
            <a:ext cx="2944813" cy="491815"/>
          </a:xfrm>
          <a:prstGeom prst="rect">
            <a:avLst/>
          </a:prstGeom>
        </p:spPr>
        <p:txBody>
          <a:bodyPr vert="horz" wrap="square" lIns="91257" tIns="45629" rIns="91257" bIns="45629" numCol="1" anchor="b" anchorCtr="0" compatLnSpc="1">
            <a:prstTxWarp prst="textNoShape">
              <a:avLst/>
            </a:prstTxWarp>
          </a:bodyPr>
          <a:lstStyle>
            <a:lvl1pPr algn="r" eaLnBrk="1" hangingPunct="1">
              <a:defRPr sz="1200"/>
            </a:lvl1pPr>
          </a:lstStyle>
          <a:p>
            <a:fld id="{9C338679-6003-47CF-BD91-0C90D29C80CF}" type="slidenum">
              <a:rPr lang="en-US" altLang="en-US"/>
              <a:pPr/>
              <a:t>‹#›</a:t>
            </a:fld>
            <a:endParaRPr lang="en-US" alt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1C47964-49F1-4474-8A97-7E19D1B4A5BC}"/>
              </a:ext>
            </a:extLst>
          </p:cNvPr>
          <p:cNvSpPr>
            <a:spLocks noGrp="1"/>
          </p:cNvSpPr>
          <p:nvPr>
            <p:ph type="hdr" sz="quarter"/>
          </p:nvPr>
        </p:nvSpPr>
        <p:spPr>
          <a:xfrm>
            <a:off x="1" y="0"/>
            <a:ext cx="2944813" cy="493392"/>
          </a:xfrm>
          <a:prstGeom prst="rect">
            <a:avLst/>
          </a:prstGeom>
        </p:spPr>
        <p:txBody>
          <a:bodyPr vert="horz" wrap="square" lIns="91257" tIns="45629" rIns="91257" bIns="45629" numCol="1" anchor="t" anchorCtr="0" compatLnSpc="1">
            <a:prstTxWarp prst="textNoShape">
              <a:avLst/>
            </a:prstTxWarp>
          </a:bodyPr>
          <a:lstStyle>
            <a:lvl1pPr eaLnBrk="1" fontAlgn="auto" hangingPunct="1">
              <a:spcBef>
                <a:spcPts val="0"/>
              </a:spcBef>
              <a:spcAft>
                <a:spcPts val="0"/>
              </a:spcAft>
              <a:defRPr sz="1200">
                <a:latin typeface="+mn-lt"/>
              </a:defRPr>
            </a:lvl1pPr>
          </a:lstStyle>
          <a:p>
            <a:pPr>
              <a:defRPr/>
            </a:pPr>
            <a:endParaRPr lang="en-US" altLang="en-US" dirty="0"/>
          </a:p>
        </p:txBody>
      </p:sp>
      <p:sp>
        <p:nvSpPr>
          <p:cNvPr id="3" name="Date Placeholder 2">
            <a:extLst>
              <a:ext uri="{FF2B5EF4-FFF2-40B4-BE49-F238E27FC236}">
                <a16:creationId xmlns:a16="http://schemas.microsoft.com/office/drawing/2014/main" id="{A10ACDBE-1C57-43D2-B12C-DEF95ECF9485}"/>
              </a:ext>
            </a:extLst>
          </p:cNvPr>
          <p:cNvSpPr>
            <a:spLocks noGrp="1"/>
          </p:cNvSpPr>
          <p:nvPr>
            <p:ph type="dt" idx="1"/>
          </p:nvPr>
        </p:nvSpPr>
        <p:spPr>
          <a:xfrm>
            <a:off x="3851276" y="0"/>
            <a:ext cx="2944813" cy="493392"/>
          </a:xfrm>
          <a:prstGeom prst="rect">
            <a:avLst/>
          </a:prstGeom>
        </p:spPr>
        <p:txBody>
          <a:bodyPr vert="horz" wrap="square" lIns="91257" tIns="45629" rIns="91257" bIns="45629" numCol="1" anchor="t"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fld id="{4C80F25C-EF5D-49B3-886A-F5562D14DC9F}" type="datetimeFigureOut">
              <a:rPr lang="en-US" altLang="en-US"/>
              <a:pPr>
                <a:defRPr/>
              </a:pPr>
              <a:t>3/8/2021</a:t>
            </a:fld>
            <a:endParaRPr lang="en-US" altLang="en-US" dirty="0"/>
          </a:p>
        </p:txBody>
      </p:sp>
      <p:sp>
        <p:nvSpPr>
          <p:cNvPr id="4" name="Slide Image Placeholder 3">
            <a:extLst>
              <a:ext uri="{FF2B5EF4-FFF2-40B4-BE49-F238E27FC236}">
                <a16:creationId xmlns:a16="http://schemas.microsoft.com/office/drawing/2014/main" id="{02A4ED2B-C1C5-4A6E-BAB8-FA6AC9F71C10}"/>
              </a:ext>
            </a:extLst>
          </p:cNvPr>
          <p:cNvSpPr>
            <a:spLocks noGrp="1" noRot="1" noChangeAspect="1"/>
          </p:cNvSpPr>
          <p:nvPr>
            <p:ph type="sldImg" idx="2"/>
          </p:nvPr>
        </p:nvSpPr>
        <p:spPr>
          <a:xfrm>
            <a:off x="935038" y="739775"/>
            <a:ext cx="4929187" cy="3695700"/>
          </a:xfrm>
          <a:prstGeom prst="rect">
            <a:avLst/>
          </a:prstGeom>
          <a:noFill/>
          <a:ln w="12700">
            <a:solidFill>
              <a:prstClr val="black"/>
            </a:solidFill>
          </a:ln>
        </p:spPr>
        <p:txBody>
          <a:bodyPr vert="horz" lIns="91257" tIns="45629" rIns="91257" bIns="45629" rtlCol="0" anchor="ctr"/>
          <a:lstStyle/>
          <a:p>
            <a:pPr lvl="0"/>
            <a:endParaRPr lang="en-US" noProof="0" dirty="0"/>
          </a:p>
        </p:txBody>
      </p:sp>
      <p:sp>
        <p:nvSpPr>
          <p:cNvPr id="5" name="Notes Placeholder 4">
            <a:extLst>
              <a:ext uri="{FF2B5EF4-FFF2-40B4-BE49-F238E27FC236}">
                <a16:creationId xmlns:a16="http://schemas.microsoft.com/office/drawing/2014/main" id="{848FE150-F18F-4DA1-8961-709A1C6CEAE2}"/>
              </a:ext>
            </a:extLst>
          </p:cNvPr>
          <p:cNvSpPr>
            <a:spLocks noGrp="1"/>
          </p:cNvSpPr>
          <p:nvPr>
            <p:ph type="body" sz="quarter" idx="3"/>
          </p:nvPr>
        </p:nvSpPr>
        <p:spPr>
          <a:xfrm>
            <a:off x="679451" y="4681700"/>
            <a:ext cx="5438775" cy="4435791"/>
          </a:xfrm>
          <a:prstGeom prst="rect">
            <a:avLst/>
          </a:prstGeom>
        </p:spPr>
        <p:txBody>
          <a:bodyPr vert="horz" lIns="91257" tIns="45629" rIns="91257" bIns="45629"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B8D6656C-446A-4EB0-86E4-098651EBF617}"/>
              </a:ext>
            </a:extLst>
          </p:cNvPr>
          <p:cNvSpPr>
            <a:spLocks noGrp="1"/>
          </p:cNvSpPr>
          <p:nvPr>
            <p:ph type="ftr" sz="quarter" idx="4"/>
          </p:nvPr>
        </p:nvSpPr>
        <p:spPr>
          <a:xfrm>
            <a:off x="1" y="9363396"/>
            <a:ext cx="2944813" cy="491815"/>
          </a:xfrm>
          <a:prstGeom prst="rect">
            <a:avLst/>
          </a:prstGeom>
        </p:spPr>
        <p:txBody>
          <a:bodyPr vert="horz" wrap="square" lIns="91257" tIns="45629" rIns="91257" bIns="45629" numCol="1" anchor="b" anchorCtr="0" compatLnSpc="1">
            <a:prstTxWarp prst="textNoShape">
              <a:avLst/>
            </a:prstTxWarp>
          </a:bodyPr>
          <a:lstStyle>
            <a:lvl1pPr eaLnBrk="1" fontAlgn="auto" hangingPunct="1">
              <a:spcBef>
                <a:spcPts val="0"/>
              </a:spcBef>
              <a:spcAft>
                <a:spcPts val="0"/>
              </a:spcAft>
              <a:defRPr sz="1200">
                <a:latin typeface="+mn-lt"/>
              </a:defRPr>
            </a:lvl1pPr>
          </a:lstStyle>
          <a:p>
            <a:pPr>
              <a:defRPr/>
            </a:pPr>
            <a:endParaRPr lang="en-US" altLang="en-US" dirty="0"/>
          </a:p>
        </p:txBody>
      </p:sp>
      <p:sp>
        <p:nvSpPr>
          <p:cNvPr id="7" name="Slide Number Placeholder 6">
            <a:extLst>
              <a:ext uri="{FF2B5EF4-FFF2-40B4-BE49-F238E27FC236}">
                <a16:creationId xmlns:a16="http://schemas.microsoft.com/office/drawing/2014/main" id="{E005CDB5-95C2-4574-8BD6-B942C6A8ECD9}"/>
              </a:ext>
            </a:extLst>
          </p:cNvPr>
          <p:cNvSpPr>
            <a:spLocks noGrp="1"/>
          </p:cNvSpPr>
          <p:nvPr>
            <p:ph type="sldNum" sz="quarter" idx="5"/>
          </p:nvPr>
        </p:nvSpPr>
        <p:spPr>
          <a:xfrm>
            <a:off x="3851276" y="9363396"/>
            <a:ext cx="2944813" cy="491815"/>
          </a:xfrm>
          <a:prstGeom prst="rect">
            <a:avLst/>
          </a:prstGeom>
        </p:spPr>
        <p:txBody>
          <a:bodyPr vert="horz" wrap="square" lIns="91257" tIns="45629" rIns="91257" bIns="45629" numCol="1" anchor="b" anchorCtr="0" compatLnSpc="1">
            <a:prstTxWarp prst="textNoShape">
              <a:avLst/>
            </a:prstTxWarp>
          </a:bodyPr>
          <a:lstStyle>
            <a:lvl1pPr algn="r" eaLnBrk="1" hangingPunct="1">
              <a:defRPr sz="1200"/>
            </a:lvl1pPr>
          </a:lstStyle>
          <a:p>
            <a:fld id="{51F6886E-AD4F-428F-B8ED-B30B850513B2}" type="slidenum">
              <a:rPr lang="en-US" altLang="en-US"/>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a:extLst>
              <a:ext uri="{FF2B5EF4-FFF2-40B4-BE49-F238E27FC236}">
                <a16:creationId xmlns:a16="http://schemas.microsoft.com/office/drawing/2014/main" id="{5A01233F-08E2-4ACE-82B7-C74E9111675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a:extLst>
              <a:ext uri="{FF2B5EF4-FFF2-40B4-BE49-F238E27FC236}">
                <a16:creationId xmlns:a16="http://schemas.microsoft.com/office/drawing/2014/main" id="{6D7FEF10-17EA-4E61-A5B4-D8A6C2C7B2E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9220" name="Slide Number Placeholder 3">
            <a:extLst>
              <a:ext uri="{FF2B5EF4-FFF2-40B4-BE49-F238E27FC236}">
                <a16:creationId xmlns:a16="http://schemas.microsoft.com/office/drawing/2014/main" id="{5016647F-FDC3-419D-A132-E1E8379981B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1363" indent="-284163">
              <a:spcBef>
                <a:spcPct val="30000"/>
              </a:spcBef>
              <a:defRPr sz="1200">
                <a:solidFill>
                  <a:schemeClr val="tx1"/>
                </a:solidFill>
                <a:latin typeface="Calibri" panose="020F0502020204030204" pitchFamily="34" charset="0"/>
              </a:defRPr>
            </a:lvl2pPr>
            <a:lvl3pPr marL="1139825" indent="-227013">
              <a:spcBef>
                <a:spcPct val="30000"/>
              </a:spcBef>
              <a:defRPr sz="1200">
                <a:solidFill>
                  <a:schemeClr val="tx1"/>
                </a:solidFill>
                <a:latin typeface="Calibri" panose="020F0502020204030204" pitchFamily="34" charset="0"/>
              </a:defRPr>
            </a:lvl3pPr>
            <a:lvl4pPr marL="1595438" indent="-227013">
              <a:spcBef>
                <a:spcPct val="30000"/>
              </a:spcBef>
              <a:defRPr sz="1200">
                <a:solidFill>
                  <a:schemeClr val="tx1"/>
                </a:solidFill>
                <a:latin typeface="Calibri" panose="020F0502020204030204" pitchFamily="34" charset="0"/>
              </a:defRPr>
            </a:lvl4pPr>
            <a:lvl5pPr marL="2052638" indent="-227013">
              <a:spcBef>
                <a:spcPct val="30000"/>
              </a:spcBef>
              <a:defRPr sz="1200">
                <a:solidFill>
                  <a:schemeClr val="tx1"/>
                </a:solidFill>
                <a:latin typeface="Calibri" panose="020F0502020204030204" pitchFamily="34" charset="0"/>
              </a:defRPr>
            </a:lvl5pPr>
            <a:lvl6pPr marL="2509838" indent="-227013" eaLnBrk="0" fontAlgn="base" hangingPunct="0">
              <a:spcBef>
                <a:spcPct val="30000"/>
              </a:spcBef>
              <a:spcAft>
                <a:spcPct val="0"/>
              </a:spcAft>
              <a:defRPr sz="1200">
                <a:solidFill>
                  <a:schemeClr val="tx1"/>
                </a:solidFill>
                <a:latin typeface="Calibri" panose="020F0502020204030204" pitchFamily="34" charset="0"/>
              </a:defRPr>
            </a:lvl6pPr>
            <a:lvl7pPr marL="2967038" indent="-227013" eaLnBrk="0" fontAlgn="base" hangingPunct="0">
              <a:spcBef>
                <a:spcPct val="30000"/>
              </a:spcBef>
              <a:spcAft>
                <a:spcPct val="0"/>
              </a:spcAft>
              <a:defRPr sz="1200">
                <a:solidFill>
                  <a:schemeClr val="tx1"/>
                </a:solidFill>
                <a:latin typeface="Calibri" panose="020F0502020204030204" pitchFamily="34" charset="0"/>
              </a:defRPr>
            </a:lvl7pPr>
            <a:lvl8pPr marL="3424238" indent="-227013" eaLnBrk="0" fontAlgn="base" hangingPunct="0">
              <a:spcBef>
                <a:spcPct val="30000"/>
              </a:spcBef>
              <a:spcAft>
                <a:spcPct val="0"/>
              </a:spcAft>
              <a:defRPr sz="1200">
                <a:solidFill>
                  <a:schemeClr val="tx1"/>
                </a:solidFill>
                <a:latin typeface="Calibri" panose="020F0502020204030204" pitchFamily="34" charset="0"/>
              </a:defRPr>
            </a:lvl8pPr>
            <a:lvl9pPr marL="3881438" indent="-227013"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8E809DA-061D-4479-AF23-EEF8B7D96F99}" type="slidenum">
              <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057784-DD26-4D1D-B8D2-0BE320D21F8E}" type="slidenum">
              <a:rPr kumimoji="0" lang="en-ZA"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kumimoji="0" lang="en-ZA"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2610656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89924CF9-8ABA-40E4-8E87-1080EBFFBE1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8C6F3EA4-A0C6-44AF-ADDD-86A5D895449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ZA" altLang="en-US" dirty="0"/>
          </a:p>
        </p:txBody>
      </p:sp>
      <p:sp>
        <p:nvSpPr>
          <p:cNvPr id="27652" name="Slide Number Placeholder 3">
            <a:extLst>
              <a:ext uri="{FF2B5EF4-FFF2-40B4-BE49-F238E27FC236}">
                <a16:creationId xmlns:a16="http://schemas.microsoft.com/office/drawing/2014/main" id="{68845913-25EE-4B6B-9EBD-8A335E7FBF6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DF442236-8E2D-49C4-A3DC-022DFD0C8828}" type="slidenum">
              <a:rPr lang="en-US" altLang="en-US">
                <a:latin typeface="Arial" panose="020B0604020202020204" pitchFamily="34" charset="0"/>
                <a:cs typeface="Arial" panose="020B0604020202020204" pitchFamily="34" charset="0"/>
              </a:rPr>
              <a:pPr/>
              <a:t>31</a:t>
            </a:fld>
            <a:endParaRPr lang="en-US" altLang="en-US" dirty="0">
              <a:latin typeface="Arial" panose="020B0604020202020204" pitchFamily="34" charset="0"/>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en-US" dirty="0"/>
          </a:p>
        </p:txBody>
      </p:sp>
      <p:sp>
        <p:nvSpPr>
          <p:cNvPr id="5" name="Footer Placeholder 4"/>
          <p:cNvSpPr>
            <a:spLocks noGrp="1"/>
          </p:cNvSpPr>
          <p:nvPr>
            <p:ph type="ftr" sz="quarter" idx="11"/>
          </p:nvPr>
        </p:nvSpPr>
        <p:spPr/>
        <p:txBody>
          <a:bodyPr/>
          <a:lstStyle/>
          <a:p>
            <a:pPr>
              <a:defRPr/>
            </a:pPr>
            <a:r>
              <a:rPr lang="en-ZA" altLang="en-US" dirty="0"/>
              <a:t>Matjhabeng Local Municipality--------------Presentation to the Portfolio Committee of COGTA</a:t>
            </a:r>
            <a:endParaRPr lang="en-US" altLang="en-US" dirty="0"/>
          </a:p>
        </p:txBody>
      </p:sp>
      <p:sp>
        <p:nvSpPr>
          <p:cNvPr id="6" name="Slide Number Placeholder 5"/>
          <p:cNvSpPr>
            <a:spLocks noGrp="1"/>
          </p:cNvSpPr>
          <p:nvPr>
            <p:ph type="sldNum" sz="quarter" idx="12"/>
          </p:nvPr>
        </p:nvSpPr>
        <p:spPr/>
        <p:txBody>
          <a:bodyPr/>
          <a:lstStyle/>
          <a:p>
            <a:fld id="{C21DC1C2-9A08-4F99-BB55-2C6564D26AC0}" type="slidenum">
              <a:rPr lang="en-US" altLang="en-US" smtClean="0"/>
              <a:pPr/>
              <a:t>‹#›</a:t>
            </a:fld>
            <a:endParaRPr lang="en-US" altLang="en-US" dirty="0"/>
          </a:p>
        </p:txBody>
      </p:sp>
    </p:spTree>
    <p:extLst>
      <p:ext uri="{BB962C8B-B14F-4D97-AF65-F5344CB8AC3E}">
        <p14:creationId xmlns:p14="http://schemas.microsoft.com/office/powerpoint/2010/main" val="3249233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ltLang="en-US" dirty="0"/>
          </a:p>
        </p:txBody>
      </p:sp>
      <p:sp>
        <p:nvSpPr>
          <p:cNvPr id="5" name="Footer Placeholder 4"/>
          <p:cNvSpPr>
            <a:spLocks noGrp="1"/>
          </p:cNvSpPr>
          <p:nvPr>
            <p:ph type="ftr" sz="quarter" idx="11"/>
          </p:nvPr>
        </p:nvSpPr>
        <p:spPr/>
        <p:txBody>
          <a:bodyPr/>
          <a:lstStyle/>
          <a:p>
            <a:pPr>
              <a:defRPr/>
            </a:pPr>
            <a:r>
              <a:rPr lang="en-ZA" altLang="en-US" dirty="0"/>
              <a:t>Matjhabeng Local Municipality--------------Presentation to the Portfolio Committee of COGTA</a:t>
            </a:r>
            <a:endParaRPr lang="en-US" altLang="en-US" dirty="0"/>
          </a:p>
        </p:txBody>
      </p:sp>
      <p:sp>
        <p:nvSpPr>
          <p:cNvPr id="6" name="Slide Number Placeholder 5"/>
          <p:cNvSpPr>
            <a:spLocks noGrp="1"/>
          </p:cNvSpPr>
          <p:nvPr>
            <p:ph type="sldNum" sz="quarter" idx="12"/>
          </p:nvPr>
        </p:nvSpPr>
        <p:spPr/>
        <p:txBody>
          <a:bodyPr/>
          <a:lstStyle/>
          <a:p>
            <a:fld id="{CDA387FC-301F-48D1-A1D0-CDBDC7740E4A}" type="slidenum">
              <a:rPr lang="en-US" altLang="en-US" smtClean="0"/>
              <a:pPr/>
              <a:t>‹#›</a:t>
            </a:fld>
            <a:endParaRPr lang="en-US" altLang="en-US" dirty="0"/>
          </a:p>
        </p:txBody>
      </p:sp>
    </p:spTree>
    <p:extLst>
      <p:ext uri="{BB962C8B-B14F-4D97-AF65-F5344CB8AC3E}">
        <p14:creationId xmlns:p14="http://schemas.microsoft.com/office/powerpoint/2010/main" val="2618926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ltLang="en-US" dirty="0"/>
          </a:p>
        </p:txBody>
      </p:sp>
      <p:sp>
        <p:nvSpPr>
          <p:cNvPr id="5" name="Footer Placeholder 4"/>
          <p:cNvSpPr>
            <a:spLocks noGrp="1"/>
          </p:cNvSpPr>
          <p:nvPr>
            <p:ph type="ftr" sz="quarter" idx="11"/>
          </p:nvPr>
        </p:nvSpPr>
        <p:spPr/>
        <p:txBody>
          <a:bodyPr/>
          <a:lstStyle/>
          <a:p>
            <a:pPr>
              <a:defRPr/>
            </a:pPr>
            <a:r>
              <a:rPr lang="en-ZA" altLang="en-US" dirty="0"/>
              <a:t>Matjhabeng Local Municipality--------------Presentation to the Portfolio Committee of COGTA</a:t>
            </a:r>
            <a:endParaRPr lang="en-US" altLang="en-US" dirty="0"/>
          </a:p>
        </p:txBody>
      </p:sp>
      <p:sp>
        <p:nvSpPr>
          <p:cNvPr id="6" name="Slide Number Placeholder 5"/>
          <p:cNvSpPr>
            <a:spLocks noGrp="1"/>
          </p:cNvSpPr>
          <p:nvPr>
            <p:ph type="sldNum" sz="quarter" idx="12"/>
          </p:nvPr>
        </p:nvSpPr>
        <p:spPr/>
        <p:txBody>
          <a:bodyPr/>
          <a:lstStyle/>
          <a:p>
            <a:fld id="{CDA387FC-301F-48D1-A1D0-CDBDC7740E4A}" type="slidenum">
              <a:rPr lang="en-US" altLang="en-US" smtClean="0"/>
              <a:pPr/>
              <a:t>‹#›</a:t>
            </a:fld>
            <a:endParaRPr lang="en-US" alt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353858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ltLang="en-US" dirty="0"/>
          </a:p>
        </p:txBody>
      </p:sp>
      <p:sp>
        <p:nvSpPr>
          <p:cNvPr id="5" name="Footer Placeholder 4"/>
          <p:cNvSpPr>
            <a:spLocks noGrp="1"/>
          </p:cNvSpPr>
          <p:nvPr>
            <p:ph type="ftr" sz="quarter" idx="11"/>
          </p:nvPr>
        </p:nvSpPr>
        <p:spPr/>
        <p:txBody>
          <a:bodyPr/>
          <a:lstStyle/>
          <a:p>
            <a:pPr>
              <a:defRPr/>
            </a:pPr>
            <a:r>
              <a:rPr lang="en-ZA" altLang="en-US" dirty="0"/>
              <a:t>Matjhabeng Local Municipality--------------Presentation to the Portfolio Committee of COGTA</a:t>
            </a:r>
            <a:endParaRPr lang="en-US" altLang="en-US" dirty="0"/>
          </a:p>
        </p:txBody>
      </p:sp>
      <p:sp>
        <p:nvSpPr>
          <p:cNvPr id="6" name="Slide Number Placeholder 5"/>
          <p:cNvSpPr>
            <a:spLocks noGrp="1"/>
          </p:cNvSpPr>
          <p:nvPr>
            <p:ph type="sldNum" sz="quarter" idx="12"/>
          </p:nvPr>
        </p:nvSpPr>
        <p:spPr/>
        <p:txBody>
          <a:bodyPr/>
          <a:lstStyle/>
          <a:p>
            <a:fld id="{CDA387FC-301F-48D1-A1D0-CDBDC7740E4A}" type="slidenum">
              <a:rPr lang="en-US" altLang="en-US" smtClean="0"/>
              <a:pPr/>
              <a:t>‹#›</a:t>
            </a:fld>
            <a:endParaRPr lang="en-US" altLang="en-US" dirty="0"/>
          </a:p>
        </p:txBody>
      </p:sp>
    </p:spTree>
    <p:extLst>
      <p:ext uri="{BB962C8B-B14F-4D97-AF65-F5344CB8AC3E}">
        <p14:creationId xmlns:p14="http://schemas.microsoft.com/office/powerpoint/2010/main" val="32323372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ltLang="en-US" dirty="0"/>
          </a:p>
        </p:txBody>
      </p:sp>
      <p:sp>
        <p:nvSpPr>
          <p:cNvPr id="5" name="Footer Placeholder 4"/>
          <p:cNvSpPr>
            <a:spLocks noGrp="1"/>
          </p:cNvSpPr>
          <p:nvPr>
            <p:ph type="ftr" sz="quarter" idx="11"/>
          </p:nvPr>
        </p:nvSpPr>
        <p:spPr/>
        <p:txBody>
          <a:bodyPr/>
          <a:lstStyle/>
          <a:p>
            <a:pPr>
              <a:defRPr/>
            </a:pPr>
            <a:r>
              <a:rPr lang="en-ZA" altLang="en-US" dirty="0"/>
              <a:t>Matjhabeng Local Municipality--------------Presentation to the Portfolio Committee of COGTA</a:t>
            </a:r>
            <a:endParaRPr lang="en-US" altLang="en-US" dirty="0"/>
          </a:p>
        </p:txBody>
      </p:sp>
      <p:sp>
        <p:nvSpPr>
          <p:cNvPr id="6" name="Slide Number Placeholder 5"/>
          <p:cNvSpPr>
            <a:spLocks noGrp="1"/>
          </p:cNvSpPr>
          <p:nvPr>
            <p:ph type="sldNum" sz="quarter" idx="12"/>
          </p:nvPr>
        </p:nvSpPr>
        <p:spPr/>
        <p:txBody>
          <a:bodyPr/>
          <a:lstStyle/>
          <a:p>
            <a:fld id="{CDA387FC-301F-48D1-A1D0-CDBDC7740E4A}" type="slidenum">
              <a:rPr lang="en-US" altLang="en-US" smtClean="0"/>
              <a:pPr/>
              <a:t>‹#›</a:t>
            </a:fld>
            <a:endParaRPr lang="en-US" alt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176220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ltLang="en-US" dirty="0"/>
          </a:p>
        </p:txBody>
      </p:sp>
      <p:sp>
        <p:nvSpPr>
          <p:cNvPr id="5" name="Footer Placeholder 4"/>
          <p:cNvSpPr>
            <a:spLocks noGrp="1"/>
          </p:cNvSpPr>
          <p:nvPr>
            <p:ph type="ftr" sz="quarter" idx="11"/>
          </p:nvPr>
        </p:nvSpPr>
        <p:spPr/>
        <p:txBody>
          <a:bodyPr/>
          <a:lstStyle/>
          <a:p>
            <a:pPr>
              <a:defRPr/>
            </a:pPr>
            <a:r>
              <a:rPr lang="en-ZA" altLang="en-US" dirty="0"/>
              <a:t>Matjhabeng Local Municipality--------------Presentation to the Portfolio Committee of COGTA</a:t>
            </a:r>
            <a:endParaRPr lang="en-US" altLang="en-US" dirty="0"/>
          </a:p>
        </p:txBody>
      </p:sp>
      <p:sp>
        <p:nvSpPr>
          <p:cNvPr id="6" name="Slide Number Placeholder 5"/>
          <p:cNvSpPr>
            <a:spLocks noGrp="1"/>
          </p:cNvSpPr>
          <p:nvPr>
            <p:ph type="sldNum" sz="quarter" idx="12"/>
          </p:nvPr>
        </p:nvSpPr>
        <p:spPr/>
        <p:txBody>
          <a:bodyPr/>
          <a:lstStyle/>
          <a:p>
            <a:fld id="{CDA387FC-301F-48D1-A1D0-CDBDC7740E4A}" type="slidenum">
              <a:rPr lang="en-US" altLang="en-US" smtClean="0"/>
              <a:pPr/>
              <a:t>‹#›</a:t>
            </a:fld>
            <a:endParaRPr lang="en-US" altLang="en-US" dirty="0"/>
          </a:p>
        </p:txBody>
      </p:sp>
    </p:spTree>
    <p:extLst>
      <p:ext uri="{BB962C8B-B14F-4D97-AF65-F5344CB8AC3E}">
        <p14:creationId xmlns:p14="http://schemas.microsoft.com/office/powerpoint/2010/main" val="34239777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dirty="0"/>
          </a:p>
        </p:txBody>
      </p:sp>
      <p:sp>
        <p:nvSpPr>
          <p:cNvPr id="5" name="Footer Placeholder 4"/>
          <p:cNvSpPr>
            <a:spLocks noGrp="1"/>
          </p:cNvSpPr>
          <p:nvPr>
            <p:ph type="ftr" sz="quarter" idx="11"/>
          </p:nvPr>
        </p:nvSpPr>
        <p:spPr/>
        <p:txBody>
          <a:bodyPr/>
          <a:lstStyle/>
          <a:p>
            <a:pPr>
              <a:defRPr/>
            </a:pPr>
            <a:r>
              <a:rPr lang="en-ZA" altLang="en-US" dirty="0"/>
              <a:t>Matjhabeng Local Municipality--------------Presentation to the Portfolio Committee of COGTA</a:t>
            </a:r>
            <a:endParaRPr lang="en-US" altLang="en-US" dirty="0"/>
          </a:p>
        </p:txBody>
      </p:sp>
      <p:sp>
        <p:nvSpPr>
          <p:cNvPr id="6" name="Slide Number Placeholder 5"/>
          <p:cNvSpPr>
            <a:spLocks noGrp="1"/>
          </p:cNvSpPr>
          <p:nvPr>
            <p:ph type="sldNum" sz="quarter" idx="12"/>
          </p:nvPr>
        </p:nvSpPr>
        <p:spPr/>
        <p:txBody>
          <a:bodyPr/>
          <a:lstStyle/>
          <a:p>
            <a:fld id="{C813E9A4-813A-4CE6-A79B-31F710ADE85B}" type="slidenum">
              <a:rPr lang="en-US" altLang="en-US" smtClean="0"/>
              <a:pPr/>
              <a:t>‹#›</a:t>
            </a:fld>
            <a:endParaRPr lang="en-US" altLang="en-US" dirty="0"/>
          </a:p>
        </p:txBody>
      </p:sp>
    </p:spTree>
    <p:extLst>
      <p:ext uri="{BB962C8B-B14F-4D97-AF65-F5344CB8AC3E}">
        <p14:creationId xmlns:p14="http://schemas.microsoft.com/office/powerpoint/2010/main" val="20265919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dirty="0"/>
          </a:p>
        </p:txBody>
      </p:sp>
      <p:sp>
        <p:nvSpPr>
          <p:cNvPr id="5" name="Footer Placeholder 4"/>
          <p:cNvSpPr>
            <a:spLocks noGrp="1"/>
          </p:cNvSpPr>
          <p:nvPr>
            <p:ph type="ftr" sz="quarter" idx="11"/>
          </p:nvPr>
        </p:nvSpPr>
        <p:spPr/>
        <p:txBody>
          <a:bodyPr/>
          <a:lstStyle/>
          <a:p>
            <a:pPr>
              <a:defRPr/>
            </a:pPr>
            <a:r>
              <a:rPr lang="en-ZA" altLang="en-US" dirty="0"/>
              <a:t>Matjhabeng Local Municipality--------------Presentation to the Portfolio Committee of COGTA</a:t>
            </a:r>
            <a:endParaRPr lang="en-US" altLang="en-US" dirty="0"/>
          </a:p>
        </p:txBody>
      </p:sp>
      <p:sp>
        <p:nvSpPr>
          <p:cNvPr id="6" name="Slide Number Placeholder 5"/>
          <p:cNvSpPr>
            <a:spLocks noGrp="1"/>
          </p:cNvSpPr>
          <p:nvPr>
            <p:ph type="sldNum" sz="quarter" idx="12"/>
          </p:nvPr>
        </p:nvSpPr>
        <p:spPr/>
        <p:txBody>
          <a:bodyPr/>
          <a:lstStyle/>
          <a:p>
            <a:fld id="{C6E293BF-B061-4D25-B24D-BF97B7FF57E1}" type="slidenum">
              <a:rPr lang="en-US" altLang="en-US" smtClean="0"/>
              <a:pPr/>
              <a:t>‹#›</a:t>
            </a:fld>
            <a:endParaRPr lang="en-US" altLang="en-US" dirty="0"/>
          </a:p>
        </p:txBody>
      </p:sp>
    </p:spTree>
    <p:extLst>
      <p:ext uri="{BB962C8B-B14F-4D97-AF65-F5344CB8AC3E}">
        <p14:creationId xmlns:p14="http://schemas.microsoft.com/office/powerpoint/2010/main" val="3053467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dirty="0"/>
          </a:p>
        </p:txBody>
      </p:sp>
      <p:sp>
        <p:nvSpPr>
          <p:cNvPr id="5" name="Footer Placeholder 4"/>
          <p:cNvSpPr>
            <a:spLocks noGrp="1"/>
          </p:cNvSpPr>
          <p:nvPr>
            <p:ph type="ftr" sz="quarter" idx="11"/>
          </p:nvPr>
        </p:nvSpPr>
        <p:spPr/>
        <p:txBody>
          <a:bodyPr/>
          <a:lstStyle/>
          <a:p>
            <a:pPr>
              <a:defRPr/>
            </a:pPr>
            <a:r>
              <a:rPr lang="en-ZA" altLang="en-US" dirty="0"/>
              <a:t>Matjhabeng Local Municipality--------------Presentation to the Portfolio Committee of COGTA</a:t>
            </a:r>
            <a:endParaRPr lang="en-US" altLang="en-US" dirty="0"/>
          </a:p>
        </p:txBody>
      </p:sp>
      <p:sp>
        <p:nvSpPr>
          <p:cNvPr id="6" name="Slide Number Placeholder 5"/>
          <p:cNvSpPr>
            <a:spLocks noGrp="1"/>
          </p:cNvSpPr>
          <p:nvPr>
            <p:ph type="sldNum" sz="quarter" idx="12"/>
          </p:nvPr>
        </p:nvSpPr>
        <p:spPr/>
        <p:txBody>
          <a:bodyPr/>
          <a:lstStyle/>
          <a:p>
            <a:fld id="{A7C750B2-A834-438B-8089-37D22AEA60CA}" type="slidenum">
              <a:rPr lang="en-US" altLang="en-US" smtClean="0"/>
              <a:pPr/>
              <a:t>‹#›</a:t>
            </a:fld>
            <a:endParaRPr lang="en-US" altLang="en-US" dirty="0"/>
          </a:p>
        </p:txBody>
      </p:sp>
    </p:spTree>
    <p:extLst>
      <p:ext uri="{BB962C8B-B14F-4D97-AF65-F5344CB8AC3E}">
        <p14:creationId xmlns:p14="http://schemas.microsoft.com/office/powerpoint/2010/main" val="4014953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ltLang="en-US" dirty="0"/>
          </a:p>
        </p:txBody>
      </p:sp>
      <p:sp>
        <p:nvSpPr>
          <p:cNvPr id="5" name="Footer Placeholder 4"/>
          <p:cNvSpPr>
            <a:spLocks noGrp="1"/>
          </p:cNvSpPr>
          <p:nvPr>
            <p:ph type="ftr" sz="quarter" idx="11"/>
          </p:nvPr>
        </p:nvSpPr>
        <p:spPr/>
        <p:txBody>
          <a:bodyPr/>
          <a:lstStyle/>
          <a:p>
            <a:pPr>
              <a:defRPr/>
            </a:pPr>
            <a:r>
              <a:rPr lang="en-ZA" altLang="en-US" dirty="0"/>
              <a:t>Matjhabeng Local Municipality--------------Presentation to the Portfolio Committee of COGTA</a:t>
            </a:r>
            <a:endParaRPr lang="en-US" altLang="en-US" dirty="0"/>
          </a:p>
        </p:txBody>
      </p:sp>
      <p:sp>
        <p:nvSpPr>
          <p:cNvPr id="6" name="Slide Number Placeholder 5"/>
          <p:cNvSpPr>
            <a:spLocks noGrp="1"/>
          </p:cNvSpPr>
          <p:nvPr>
            <p:ph type="sldNum" sz="quarter" idx="12"/>
          </p:nvPr>
        </p:nvSpPr>
        <p:spPr/>
        <p:txBody>
          <a:bodyPr/>
          <a:lstStyle/>
          <a:p>
            <a:fld id="{0F53F43A-7390-4AAE-A574-72997ED41B9E}" type="slidenum">
              <a:rPr lang="en-US" altLang="en-US" smtClean="0"/>
              <a:pPr/>
              <a:t>‹#›</a:t>
            </a:fld>
            <a:endParaRPr lang="en-US" altLang="en-US" dirty="0"/>
          </a:p>
        </p:txBody>
      </p:sp>
    </p:spTree>
    <p:extLst>
      <p:ext uri="{BB962C8B-B14F-4D97-AF65-F5344CB8AC3E}">
        <p14:creationId xmlns:p14="http://schemas.microsoft.com/office/powerpoint/2010/main" val="1151963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ltLang="en-US" dirty="0"/>
          </a:p>
        </p:txBody>
      </p:sp>
      <p:sp>
        <p:nvSpPr>
          <p:cNvPr id="6" name="Footer Placeholder 5"/>
          <p:cNvSpPr>
            <a:spLocks noGrp="1"/>
          </p:cNvSpPr>
          <p:nvPr>
            <p:ph type="ftr" sz="quarter" idx="11"/>
          </p:nvPr>
        </p:nvSpPr>
        <p:spPr/>
        <p:txBody>
          <a:bodyPr/>
          <a:lstStyle/>
          <a:p>
            <a:pPr>
              <a:defRPr/>
            </a:pPr>
            <a:r>
              <a:rPr lang="en-ZA" altLang="en-US" dirty="0"/>
              <a:t>Matjhabeng Local Municipality--------------Presentation to the Portfolio Committee of COGTA</a:t>
            </a:r>
            <a:endParaRPr lang="en-US" altLang="en-US" dirty="0"/>
          </a:p>
        </p:txBody>
      </p:sp>
      <p:sp>
        <p:nvSpPr>
          <p:cNvPr id="7" name="Slide Number Placeholder 6"/>
          <p:cNvSpPr>
            <a:spLocks noGrp="1"/>
          </p:cNvSpPr>
          <p:nvPr>
            <p:ph type="sldNum" sz="quarter" idx="12"/>
          </p:nvPr>
        </p:nvSpPr>
        <p:spPr/>
        <p:txBody>
          <a:bodyPr/>
          <a:lstStyle/>
          <a:p>
            <a:fld id="{CB787CEC-4863-49E1-8210-A3C83FFA5EDB}" type="slidenum">
              <a:rPr lang="en-US" altLang="en-US" smtClean="0"/>
              <a:pPr/>
              <a:t>‹#›</a:t>
            </a:fld>
            <a:endParaRPr lang="en-US" altLang="en-US" dirty="0"/>
          </a:p>
        </p:txBody>
      </p:sp>
    </p:spTree>
    <p:extLst>
      <p:ext uri="{BB962C8B-B14F-4D97-AF65-F5344CB8AC3E}">
        <p14:creationId xmlns:p14="http://schemas.microsoft.com/office/powerpoint/2010/main" val="2574764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ltLang="en-US" dirty="0"/>
          </a:p>
        </p:txBody>
      </p:sp>
      <p:sp>
        <p:nvSpPr>
          <p:cNvPr id="8" name="Footer Placeholder 7"/>
          <p:cNvSpPr>
            <a:spLocks noGrp="1"/>
          </p:cNvSpPr>
          <p:nvPr>
            <p:ph type="ftr" sz="quarter" idx="11"/>
          </p:nvPr>
        </p:nvSpPr>
        <p:spPr/>
        <p:txBody>
          <a:bodyPr/>
          <a:lstStyle/>
          <a:p>
            <a:pPr>
              <a:defRPr/>
            </a:pPr>
            <a:r>
              <a:rPr lang="en-ZA" altLang="en-US" dirty="0"/>
              <a:t>Matjhabeng Local Municipality--------------Presentation to the Portfolio Committee of COGTA</a:t>
            </a:r>
            <a:endParaRPr lang="en-US" altLang="en-US" dirty="0"/>
          </a:p>
        </p:txBody>
      </p:sp>
      <p:sp>
        <p:nvSpPr>
          <p:cNvPr id="9" name="Slide Number Placeholder 8"/>
          <p:cNvSpPr>
            <a:spLocks noGrp="1"/>
          </p:cNvSpPr>
          <p:nvPr>
            <p:ph type="sldNum" sz="quarter" idx="12"/>
          </p:nvPr>
        </p:nvSpPr>
        <p:spPr/>
        <p:txBody>
          <a:bodyPr/>
          <a:lstStyle/>
          <a:p>
            <a:fld id="{89562810-EF6C-46B9-8D29-784F6704AB85}" type="slidenum">
              <a:rPr lang="en-US" altLang="en-US" smtClean="0"/>
              <a:pPr/>
              <a:t>‹#›</a:t>
            </a:fld>
            <a:endParaRPr lang="en-US" altLang="en-US" dirty="0"/>
          </a:p>
        </p:txBody>
      </p:sp>
    </p:spTree>
    <p:extLst>
      <p:ext uri="{BB962C8B-B14F-4D97-AF65-F5344CB8AC3E}">
        <p14:creationId xmlns:p14="http://schemas.microsoft.com/office/powerpoint/2010/main" val="2768342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dirty="0"/>
          </a:p>
        </p:txBody>
      </p:sp>
      <p:sp>
        <p:nvSpPr>
          <p:cNvPr id="4" name="Footer Placeholder 3"/>
          <p:cNvSpPr>
            <a:spLocks noGrp="1"/>
          </p:cNvSpPr>
          <p:nvPr>
            <p:ph type="ftr" sz="quarter" idx="11"/>
          </p:nvPr>
        </p:nvSpPr>
        <p:spPr/>
        <p:txBody>
          <a:bodyPr/>
          <a:lstStyle/>
          <a:p>
            <a:pPr>
              <a:defRPr/>
            </a:pPr>
            <a:r>
              <a:rPr lang="en-ZA" altLang="en-US" dirty="0"/>
              <a:t>Matjhabeng Local Municipality--------------Presentation to the Portfolio Committee of COGTA</a:t>
            </a:r>
            <a:endParaRPr lang="en-US" altLang="en-US" dirty="0"/>
          </a:p>
        </p:txBody>
      </p:sp>
      <p:sp>
        <p:nvSpPr>
          <p:cNvPr id="5" name="Slide Number Placeholder 4"/>
          <p:cNvSpPr>
            <a:spLocks noGrp="1"/>
          </p:cNvSpPr>
          <p:nvPr>
            <p:ph type="sldNum" sz="quarter" idx="12"/>
          </p:nvPr>
        </p:nvSpPr>
        <p:spPr/>
        <p:txBody>
          <a:bodyPr/>
          <a:lstStyle/>
          <a:p>
            <a:fld id="{A4A48F29-85BF-41ED-9E84-F2CFE1EBD7B3}" type="slidenum">
              <a:rPr lang="en-US" altLang="en-US" smtClean="0"/>
              <a:pPr/>
              <a:t>‹#›</a:t>
            </a:fld>
            <a:endParaRPr lang="en-US" altLang="en-US" dirty="0"/>
          </a:p>
        </p:txBody>
      </p:sp>
    </p:spTree>
    <p:extLst>
      <p:ext uri="{BB962C8B-B14F-4D97-AF65-F5344CB8AC3E}">
        <p14:creationId xmlns:p14="http://schemas.microsoft.com/office/powerpoint/2010/main" val="2580532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en-US" dirty="0"/>
          </a:p>
        </p:txBody>
      </p:sp>
      <p:sp>
        <p:nvSpPr>
          <p:cNvPr id="3" name="Footer Placeholder 2"/>
          <p:cNvSpPr>
            <a:spLocks noGrp="1"/>
          </p:cNvSpPr>
          <p:nvPr>
            <p:ph type="ftr" sz="quarter" idx="11"/>
          </p:nvPr>
        </p:nvSpPr>
        <p:spPr/>
        <p:txBody>
          <a:bodyPr/>
          <a:lstStyle/>
          <a:p>
            <a:pPr>
              <a:defRPr/>
            </a:pPr>
            <a:r>
              <a:rPr lang="en-ZA" altLang="en-US" dirty="0"/>
              <a:t>Matjhabeng Local Municipality--------------Presentation to the Portfolio Committee of COGTA</a:t>
            </a:r>
            <a:endParaRPr lang="en-US" altLang="en-US" dirty="0"/>
          </a:p>
        </p:txBody>
      </p:sp>
      <p:sp>
        <p:nvSpPr>
          <p:cNvPr id="4" name="Slide Number Placeholder 3"/>
          <p:cNvSpPr>
            <a:spLocks noGrp="1"/>
          </p:cNvSpPr>
          <p:nvPr>
            <p:ph type="sldNum" sz="quarter" idx="12"/>
          </p:nvPr>
        </p:nvSpPr>
        <p:spPr/>
        <p:txBody>
          <a:bodyPr/>
          <a:lstStyle/>
          <a:p>
            <a:fld id="{8D1B0F91-18A9-401E-9272-772B71737BCD}" type="slidenum">
              <a:rPr lang="en-US" altLang="en-US" smtClean="0"/>
              <a:pPr/>
              <a:t>‹#›</a:t>
            </a:fld>
            <a:endParaRPr lang="en-US" altLang="en-US" dirty="0"/>
          </a:p>
        </p:txBody>
      </p:sp>
    </p:spTree>
    <p:extLst>
      <p:ext uri="{BB962C8B-B14F-4D97-AF65-F5344CB8AC3E}">
        <p14:creationId xmlns:p14="http://schemas.microsoft.com/office/powerpoint/2010/main" val="193388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ltLang="en-US" dirty="0"/>
          </a:p>
        </p:txBody>
      </p:sp>
      <p:sp>
        <p:nvSpPr>
          <p:cNvPr id="6" name="Footer Placeholder 5"/>
          <p:cNvSpPr>
            <a:spLocks noGrp="1"/>
          </p:cNvSpPr>
          <p:nvPr>
            <p:ph type="ftr" sz="quarter" idx="11"/>
          </p:nvPr>
        </p:nvSpPr>
        <p:spPr/>
        <p:txBody>
          <a:bodyPr/>
          <a:lstStyle/>
          <a:p>
            <a:pPr>
              <a:defRPr/>
            </a:pPr>
            <a:r>
              <a:rPr lang="en-ZA" altLang="en-US" dirty="0"/>
              <a:t>Matjhabeng Local Municipality--------------Presentation to the Portfolio Committee of COGTA</a:t>
            </a:r>
            <a:endParaRPr lang="en-US" altLang="en-US" dirty="0"/>
          </a:p>
        </p:txBody>
      </p:sp>
      <p:sp>
        <p:nvSpPr>
          <p:cNvPr id="7" name="Slide Number Placeholder 6"/>
          <p:cNvSpPr>
            <a:spLocks noGrp="1"/>
          </p:cNvSpPr>
          <p:nvPr>
            <p:ph type="sldNum" sz="quarter" idx="12"/>
          </p:nvPr>
        </p:nvSpPr>
        <p:spPr/>
        <p:txBody>
          <a:bodyPr/>
          <a:lstStyle/>
          <a:p>
            <a:fld id="{403B16DE-F667-4FBE-9487-6DE61DD86E08}" type="slidenum">
              <a:rPr lang="en-US" altLang="en-US" smtClean="0"/>
              <a:pPr/>
              <a:t>‹#›</a:t>
            </a:fld>
            <a:endParaRPr lang="en-US" altLang="en-US" dirty="0"/>
          </a:p>
        </p:txBody>
      </p:sp>
    </p:spTree>
    <p:extLst>
      <p:ext uri="{BB962C8B-B14F-4D97-AF65-F5344CB8AC3E}">
        <p14:creationId xmlns:p14="http://schemas.microsoft.com/office/powerpoint/2010/main" val="870682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ltLang="en-US" dirty="0"/>
          </a:p>
        </p:txBody>
      </p:sp>
      <p:sp>
        <p:nvSpPr>
          <p:cNvPr id="6" name="Footer Placeholder 5"/>
          <p:cNvSpPr>
            <a:spLocks noGrp="1"/>
          </p:cNvSpPr>
          <p:nvPr>
            <p:ph type="ftr" sz="quarter" idx="11"/>
          </p:nvPr>
        </p:nvSpPr>
        <p:spPr/>
        <p:txBody>
          <a:bodyPr/>
          <a:lstStyle/>
          <a:p>
            <a:pPr>
              <a:defRPr/>
            </a:pPr>
            <a:r>
              <a:rPr lang="en-ZA" altLang="en-US" dirty="0"/>
              <a:t>Matjhabeng Local Municipality--------------Presentation to the Portfolio Committee of COGTA</a:t>
            </a:r>
            <a:endParaRPr lang="en-US" altLang="en-US" dirty="0"/>
          </a:p>
        </p:txBody>
      </p:sp>
      <p:sp>
        <p:nvSpPr>
          <p:cNvPr id="7" name="Slide Number Placeholder 6"/>
          <p:cNvSpPr>
            <a:spLocks noGrp="1"/>
          </p:cNvSpPr>
          <p:nvPr>
            <p:ph type="sldNum" sz="quarter" idx="12"/>
          </p:nvPr>
        </p:nvSpPr>
        <p:spPr/>
        <p:txBody>
          <a:bodyPr/>
          <a:lstStyle/>
          <a:p>
            <a:fld id="{9AD20DAB-24C5-4B4F-86EC-1BDCF577ECA1}" type="slidenum">
              <a:rPr lang="en-US" altLang="en-US" smtClean="0"/>
              <a:pPr/>
              <a:t>‹#›</a:t>
            </a:fld>
            <a:endParaRPr lang="en-US" altLang="en-US" dirty="0"/>
          </a:p>
        </p:txBody>
      </p:sp>
    </p:spTree>
    <p:extLst>
      <p:ext uri="{BB962C8B-B14F-4D97-AF65-F5344CB8AC3E}">
        <p14:creationId xmlns:p14="http://schemas.microsoft.com/office/powerpoint/2010/main" val="10051553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endParaRPr lang="en-US" altLang="en-US" dirty="0"/>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r>
              <a:rPr lang="en-ZA" altLang="en-US" dirty="0"/>
              <a:t>Matjhabeng Local Municipality--------------Presentation to the Portfolio Committee of COGTA</a:t>
            </a:r>
            <a:endParaRPr lang="en-US" altLang="en-US"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CDA387FC-301F-48D1-A1D0-CDBDC7740E4A}" type="slidenum">
              <a:rPr lang="en-US" altLang="en-US" smtClean="0"/>
              <a:pPr/>
              <a:t>‹#›</a:t>
            </a:fld>
            <a:endParaRPr lang="en-US" altLang="en-US" dirty="0"/>
          </a:p>
        </p:txBody>
      </p:sp>
    </p:spTree>
    <p:extLst>
      <p:ext uri="{BB962C8B-B14F-4D97-AF65-F5344CB8AC3E}">
        <p14:creationId xmlns:p14="http://schemas.microsoft.com/office/powerpoint/2010/main" val="3945869209"/>
      </p:ext>
    </p:extLst>
  </p:cSld>
  <p:clrMap bg1="lt1" tx1="dk1" bg2="lt2" tx2="dk2" accent1="accent1" accent2="accent2" accent3="accent3" accent4="accent4" accent5="accent5" accent6="accent6" hlink="hlink" folHlink="folHlink"/>
  <p:sldLayoutIdLst>
    <p:sldLayoutId id="2147484540" r:id="rId1"/>
    <p:sldLayoutId id="2147484541" r:id="rId2"/>
    <p:sldLayoutId id="2147484542" r:id="rId3"/>
    <p:sldLayoutId id="2147484543" r:id="rId4"/>
    <p:sldLayoutId id="2147484544" r:id="rId5"/>
    <p:sldLayoutId id="2147484545" r:id="rId6"/>
    <p:sldLayoutId id="2147484546" r:id="rId7"/>
    <p:sldLayoutId id="2147484547" r:id="rId8"/>
    <p:sldLayoutId id="2147484548" r:id="rId9"/>
    <p:sldLayoutId id="2147484549" r:id="rId10"/>
    <p:sldLayoutId id="2147484550" r:id="rId11"/>
    <p:sldLayoutId id="2147484551" r:id="rId12"/>
    <p:sldLayoutId id="2147484552" r:id="rId13"/>
    <p:sldLayoutId id="2147484553" r:id="rId14"/>
    <p:sldLayoutId id="2147484554" r:id="rId15"/>
    <p:sldLayoutId id="2147484555" r:id="rId16"/>
  </p:sldLayoutIdLst>
  <p:hf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http://www.matjhabeng.co.za/images/logo.gif"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http://www.matjhabeng.co.za/images/logo.gi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http://www.matjhabeng.co.za/images/logo.gi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http://www.matjhabeng.co.za/images/logo.gi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http://www.matjhabeng.co.za/images/logo.gi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http://www.matjhabeng.co.za/images/logo.gi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http://www.matjhabeng.co.za/images/logo.gi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http://www.matjhabeng.co.za/images/logo.gi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http://www.matjhabeng.co.za/images/logo.gi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http://www.matjhabeng.co.za/images/logo.gi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http://www.matjhabeng.co.za/images/logo.gi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http://www.matjhabeng.co.za/images/logo.gi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http://www.matjhabeng.co.za/images/logo.gi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http://www.matjhabeng.co.za/images/logo.gi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http://www.matjhabeng.co.za/images/logo.gi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http://www.matjhabeng.co.za/images/logo.gi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http://www.matjhabeng.co.za/images/logo.gi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http://www.matjhabeng.co.za/images/logo.gi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http://www.matjhabeng.co.za/images/logo.gi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http://www.matjhabeng.co.za/images/logo.gi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http://www.matjhabeng.co.za/images/logo.gi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1523257-9D0B-44FC-A57B-E64B6D27DA94}"/>
              </a:ext>
            </a:extLst>
          </p:cNvPr>
          <p:cNvSpPr>
            <a:spLocks noGrp="1"/>
          </p:cNvSpPr>
          <p:nvPr>
            <p:ph type="ctrTitle"/>
          </p:nvPr>
        </p:nvSpPr>
        <p:spPr>
          <a:xfrm>
            <a:off x="2185100" y="1124744"/>
            <a:ext cx="6946778" cy="5328592"/>
          </a:xfrm>
        </p:spPr>
        <p:txBody>
          <a:bodyPr/>
          <a:lstStyle/>
          <a:p>
            <a:pPr algn="ctr" eaLnBrk="1" fontAlgn="auto" hangingPunct="1">
              <a:lnSpc>
                <a:spcPct val="150000"/>
              </a:lnSpc>
              <a:spcBef>
                <a:spcPts val="0"/>
              </a:spcBef>
              <a:spcAft>
                <a:spcPts val="0"/>
              </a:spcAft>
              <a:defRPr/>
            </a:pPr>
            <a:r>
              <a:rPr lang="en-ZA" sz="2000" cap="none" dirty="0">
                <a:ln>
                  <a:noFill/>
                </a:ln>
                <a:solidFill>
                  <a:prstClr val="black"/>
                </a:solidFill>
                <a:latin typeface="Arial" panose="020B0604020202020204" pitchFamily="34" charset="0"/>
                <a:ea typeface="+mn-ea"/>
                <a:cs typeface="Arial" panose="020B0604020202020204" pitchFamily="34" charset="0"/>
              </a:rPr>
              <a:t/>
            </a:r>
            <a:br>
              <a:rPr lang="en-ZA" sz="2000" cap="none" dirty="0">
                <a:ln>
                  <a:noFill/>
                </a:ln>
                <a:solidFill>
                  <a:prstClr val="black"/>
                </a:solidFill>
                <a:latin typeface="Arial" panose="020B0604020202020204" pitchFamily="34" charset="0"/>
                <a:ea typeface="+mn-ea"/>
                <a:cs typeface="Arial" panose="020B0604020202020204" pitchFamily="34" charset="0"/>
              </a:rPr>
            </a:br>
            <a:r>
              <a:rPr lang="en-ZA" sz="2000" cap="none" dirty="0">
                <a:ln>
                  <a:noFill/>
                </a:ln>
                <a:solidFill>
                  <a:prstClr val="black"/>
                </a:solidFill>
                <a:latin typeface="Arial" panose="020B0604020202020204" pitchFamily="34" charset="0"/>
                <a:ea typeface="+mn-ea"/>
                <a:cs typeface="Arial" panose="020B0604020202020204" pitchFamily="34" charset="0"/>
              </a:rPr>
              <a:t>						</a:t>
            </a:r>
            <a:r>
              <a:rPr lang="en-ZA" sz="2000" dirty="0">
                <a:solidFill>
                  <a:prstClr val="black"/>
                </a:solidFill>
                <a:latin typeface="Arial" panose="020B0604020202020204" pitchFamily="34" charset="0"/>
                <a:ea typeface="+mn-ea"/>
                <a:cs typeface="Arial" panose="020B0604020202020204" pitchFamily="34" charset="0"/>
              </a:rPr>
              <a:t>09/03/2021</a:t>
            </a:r>
            <a:r>
              <a:rPr lang="en-ZA" sz="2000" cap="none" dirty="0">
                <a:ln>
                  <a:noFill/>
                </a:ln>
                <a:solidFill>
                  <a:prstClr val="black"/>
                </a:solidFill>
                <a:latin typeface="Arial" panose="020B0604020202020204" pitchFamily="34" charset="0"/>
                <a:ea typeface="+mn-ea"/>
                <a:cs typeface="Arial" panose="020B0604020202020204" pitchFamily="34" charset="0"/>
              </a:rPr>
              <a:t/>
            </a:r>
            <a:br>
              <a:rPr lang="en-ZA" sz="2000" cap="none" dirty="0">
                <a:ln>
                  <a:noFill/>
                </a:ln>
                <a:solidFill>
                  <a:prstClr val="black"/>
                </a:solidFill>
                <a:latin typeface="Arial" panose="020B0604020202020204" pitchFamily="34" charset="0"/>
                <a:ea typeface="+mn-ea"/>
                <a:cs typeface="Arial" panose="020B0604020202020204" pitchFamily="34" charset="0"/>
              </a:rPr>
            </a:br>
            <a:r>
              <a:rPr lang="en-ZA" sz="4000" cap="none" dirty="0">
                <a:ln>
                  <a:noFill/>
                </a:ln>
                <a:solidFill>
                  <a:schemeClr val="tx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t>PRESENTATION TO THE </a:t>
            </a:r>
            <a:r>
              <a:rPr lang="en-ZA" sz="4000" dirty="0">
                <a:solidFill>
                  <a:schemeClr val="tx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t>POTFOLIO COMMITTE OF COGTA</a:t>
            </a:r>
            <a:r>
              <a:rPr lang="en-ZA" sz="4000" cap="none" dirty="0">
                <a:ln>
                  <a:noFill/>
                </a:ln>
                <a:solidFill>
                  <a:schemeClr val="tx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t/>
            </a:r>
            <a:br>
              <a:rPr lang="en-ZA" sz="4000" cap="none" dirty="0">
                <a:ln>
                  <a:noFill/>
                </a:ln>
                <a:solidFill>
                  <a:schemeClr val="tx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br>
            <a:r>
              <a:rPr lang="en-ZA" sz="4000" cap="none" dirty="0">
                <a:ln>
                  <a:noFill/>
                </a:ln>
                <a:solidFill>
                  <a:schemeClr val="tx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t> BY </a:t>
            </a:r>
            <a:br>
              <a:rPr lang="en-ZA" sz="4000" cap="none" dirty="0">
                <a:ln>
                  <a:noFill/>
                </a:ln>
                <a:solidFill>
                  <a:schemeClr val="tx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br>
            <a:r>
              <a:rPr lang="en-ZA" sz="4000" cap="none" dirty="0">
                <a:ln>
                  <a:noFill/>
                </a:ln>
                <a:solidFill>
                  <a:schemeClr val="tx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t>THE EXECUTIVE MAYOR </a:t>
            </a:r>
            <a:br>
              <a:rPr lang="en-ZA" sz="4000" cap="none" dirty="0">
                <a:ln>
                  <a:noFill/>
                </a:ln>
                <a:solidFill>
                  <a:schemeClr val="tx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br>
            <a:r>
              <a:rPr lang="en-ZA" sz="4000" cap="none" dirty="0">
                <a:ln>
                  <a:noFill/>
                </a:ln>
                <a:solidFill>
                  <a:schemeClr val="tx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t>CLLR: N.W  SPEELMAN</a:t>
            </a:r>
            <a:endParaRPr lang="en-US" dirty="0">
              <a:solidFill>
                <a:schemeClr val="tx1"/>
              </a:solidFill>
            </a:endParaRPr>
          </a:p>
        </p:txBody>
      </p:sp>
      <p:pic>
        <p:nvPicPr>
          <p:cNvPr id="8195" name="Picture 2" descr="http://www.matjhabeng.co.za/images/logo.gif">
            <a:extLst>
              <a:ext uri="{FF2B5EF4-FFF2-40B4-BE49-F238E27FC236}">
                <a16:creationId xmlns:a16="http://schemas.microsoft.com/office/drawing/2014/main" id="{3222A873-DE2F-46BE-A1E2-64332A5A7F64}"/>
              </a:ext>
            </a:extLst>
          </p:cNvPr>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0" y="4376738"/>
            <a:ext cx="2411760" cy="2481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43D99F-B2EB-4245-A632-DA6DA6733792}"/>
              </a:ext>
            </a:extLst>
          </p:cNvPr>
          <p:cNvSpPr>
            <a:spLocks noGrp="1"/>
          </p:cNvSpPr>
          <p:nvPr>
            <p:ph type="title"/>
          </p:nvPr>
        </p:nvSpPr>
        <p:spPr>
          <a:xfrm>
            <a:off x="251519" y="27856"/>
            <a:ext cx="7742681" cy="1143000"/>
          </a:xfrm>
          <a:solidFill>
            <a:schemeClr val="bg1"/>
          </a:solidFill>
        </p:spPr>
        <p:txBody>
          <a:bodyPr>
            <a:normAutofit fontScale="90000"/>
          </a:bodyPr>
          <a:lstStyle/>
          <a:p>
            <a:r>
              <a:rPr lang="en-ZA" dirty="0"/>
              <a:t> Audit Findings and Intervention Measures conti..</a:t>
            </a:r>
          </a:p>
        </p:txBody>
      </p:sp>
      <p:graphicFrame>
        <p:nvGraphicFramePr>
          <p:cNvPr id="4" name="Table 4">
            <a:extLst>
              <a:ext uri="{FF2B5EF4-FFF2-40B4-BE49-F238E27FC236}">
                <a16:creationId xmlns:a16="http://schemas.microsoft.com/office/drawing/2014/main" id="{37DE2432-623E-46DB-9DFF-EFC9883B0810}"/>
              </a:ext>
            </a:extLst>
          </p:cNvPr>
          <p:cNvGraphicFramePr>
            <a:graphicFrameLocks noGrp="1"/>
          </p:cNvGraphicFramePr>
          <p:nvPr>
            <p:ph idx="1"/>
            <p:extLst>
              <p:ext uri="{D42A27DB-BD31-4B8C-83A1-F6EECF244321}">
                <p14:modId xmlns:p14="http://schemas.microsoft.com/office/powerpoint/2010/main" val="1787331048"/>
              </p:ext>
            </p:extLst>
          </p:nvPr>
        </p:nvGraphicFramePr>
        <p:xfrm>
          <a:off x="83061" y="1134819"/>
          <a:ext cx="7742681" cy="4779914"/>
        </p:xfrm>
        <a:graphic>
          <a:graphicData uri="http://schemas.openxmlformats.org/drawingml/2006/table">
            <a:tbl>
              <a:tblPr firstRow="1" bandRow="1">
                <a:tableStyleId>{5C22544A-7EE6-4342-B048-85BDC9FD1C3A}</a:tableStyleId>
              </a:tblPr>
              <a:tblGrid>
                <a:gridCol w="2601384">
                  <a:extLst>
                    <a:ext uri="{9D8B030D-6E8A-4147-A177-3AD203B41FA5}">
                      <a16:colId xmlns:a16="http://schemas.microsoft.com/office/drawing/2014/main" val="3611195155"/>
                    </a:ext>
                  </a:extLst>
                </a:gridCol>
                <a:gridCol w="5141297">
                  <a:extLst>
                    <a:ext uri="{9D8B030D-6E8A-4147-A177-3AD203B41FA5}">
                      <a16:colId xmlns:a16="http://schemas.microsoft.com/office/drawing/2014/main" val="3646512870"/>
                    </a:ext>
                  </a:extLst>
                </a:gridCol>
              </a:tblGrid>
              <a:tr h="274629">
                <a:tc>
                  <a:txBody>
                    <a:bodyPr/>
                    <a:lstStyle/>
                    <a:p>
                      <a:pPr algn="just"/>
                      <a:r>
                        <a:rPr lang="en-ZA" sz="1400" dirty="0"/>
                        <a:t>Area of Findings</a:t>
                      </a:r>
                    </a:p>
                  </a:txBody>
                  <a:tcPr marL="68580" marR="68580" marT="34290" marB="34290"/>
                </a:tc>
                <a:tc>
                  <a:txBody>
                    <a:bodyPr/>
                    <a:lstStyle/>
                    <a:p>
                      <a:pPr algn="just"/>
                      <a:r>
                        <a:rPr lang="en-ZA" sz="1400" dirty="0"/>
                        <a:t>Intervention Measures</a:t>
                      </a:r>
                    </a:p>
                  </a:txBody>
                  <a:tcPr marL="68580" marR="68580" marT="34290" marB="34290"/>
                </a:tc>
                <a:extLst>
                  <a:ext uri="{0D108BD9-81ED-4DB2-BD59-A6C34878D82A}">
                    <a16:rowId xmlns:a16="http://schemas.microsoft.com/office/drawing/2014/main" val="1299721255"/>
                  </a:ext>
                </a:extLst>
              </a:tr>
              <a:tr h="2560728">
                <a:tc>
                  <a:txBody>
                    <a:bodyPr/>
                    <a:lstStyle/>
                    <a:p>
                      <a:pPr algn="just"/>
                      <a:r>
                        <a:rPr lang="en-ZA" sz="1400" dirty="0">
                          <a:latin typeface="Arial" panose="020B0604020202020204" pitchFamily="34" charset="0"/>
                          <a:cs typeface="Arial" panose="020B0604020202020204" pitchFamily="34" charset="0"/>
                        </a:rPr>
                        <a:t>2. Trade Payables</a:t>
                      </a:r>
                    </a:p>
                  </a:txBody>
                  <a:tcPr marL="68580" marR="68580" marT="34290" marB="34290">
                    <a:solidFill>
                      <a:schemeClr val="accent1">
                        <a:lumMod val="40000"/>
                        <a:lumOff val="60000"/>
                      </a:schemeClr>
                    </a:solidFill>
                  </a:tcPr>
                </a:tc>
                <a:tc>
                  <a:txBody>
                    <a:bodyPr/>
                    <a:lstStyle/>
                    <a:p>
                      <a:pPr marL="285750" indent="-285750" algn="just">
                        <a:buFont typeface="Arial" panose="020B0604020202020204" pitchFamily="34" charset="0"/>
                        <a:buChar char="•"/>
                      </a:pPr>
                      <a:r>
                        <a:rPr lang="en-ZA" sz="1400" dirty="0">
                          <a:latin typeface="Arial" panose="020B0604020202020204" pitchFamily="34" charset="0"/>
                          <a:cs typeface="Arial" panose="020B0604020202020204" pitchFamily="34" charset="0"/>
                        </a:rPr>
                        <a:t>Performed the pre-audit on all the expenditure incurred, to ensure completeness of expenditure as well as accounting appropriately all the items of expenditure incurred.</a:t>
                      </a:r>
                    </a:p>
                    <a:p>
                      <a:pPr marL="285750" indent="-285750" algn="just">
                        <a:buFont typeface="Arial" panose="020B0604020202020204" pitchFamily="34" charset="0"/>
                        <a:buChar char="•"/>
                      </a:pPr>
                      <a:r>
                        <a:rPr lang="en-ZA" sz="1400" dirty="0">
                          <a:latin typeface="Arial" panose="020B0604020202020204" pitchFamily="34" charset="0"/>
                          <a:cs typeface="Arial" panose="020B0604020202020204" pitchFamily="34" charset="0"/>
                        </a:rPr>
                        <a:t>Corrected opening balance of trade payables for 01 July 2019</a:t>
                      </a:r>
                    </a:p>
                    <a:p>
                      <a:pPr marL="285750" indent="-285750" algn="just">
                        <a:buFont typeface="Arial" panose="020B0604020202020204" pitchFamily="34" charset="0"/>
                        <a:buChar char="•"/>
                      </a:pPr>
                      <a:r>
                        <a:rPr lang="en-ZA" sz="1400" dirty="0">
                          <a:latin typeface="Arial" panose="020B0604020202020204" pitchFamily="34" charset="0"/>
                          <a:cs typeface="Arial" panose="020B0604020202020204" pitchFamily="34" charset="0"/>
                        </a:rPr>
                        <a:t>Restated the trade payables closing balance as at 30 June 2019</a:t>
                      </a:r>
                    </a:p>
                    <a:p>
                      <a:pPr marL="285750" indent="-285750" algn="just">
                        <a:buFont typeface="Arial" panose="020B0604020202020204" pitchFamily="34" charset="0"/>
                        <a:buChar char="•"/>
                      </a:pPr>
                      <a:r>
                        <a:rPr lang="en-ZA" sz="1400" dirty="0">
                          <a:latin typeface="Arial" panose="020B0604020202020204" pitchFamily="34" charset="0"/>
                          <a:cs typeface="Arial" panose="020B0604020202020204" pitchFamily="34" charset="0"/>
                        </a:rPr>
                        <a:t>Reviewed all payments after year-end (sundry payments) to account for all expenditure incurred</a:t>
                      </a:r>
                    </a:p>
                  </a:txBody>
                  <a:tcPr marL="68580" marR="68580" marT="34290" marB="34290">
                    <a:solidFill>
                      <a:schemeClr val="accent1">
                        <a:lumMod val="40000"/>
                        <a:lumOff val="60000"/>
                      </a:schemeClr>
                    </a:solidFill>
                  </a:tcPr>
                </a:tc>
                <a:extLst>
                  <a:ext uri="{0D108BD9-81ED-4DB2-BD59-A6C34878D82A}">
                    <a16:rowId xmlns:a16="http://schemas.microsoft.com/office/drawing/2014/main" val="3965865229"/>
                  </a:ext>
                </a:extLst>
              </a:tr>
              <a:tr h="1937246">
                <a:tc>
                  <a:txBody>
                    <a:bodyPr/>
                    <a:lstStyle/>
                    <a:p>
                      <a:pPr algn="just"/>
                      <a:r>
                        <a:rPr lang="en-ZA" sz="1400" dirty="0">
                          <a:latin typeface="Arial" panose="020B0604020202020204" pitchFamily="34" charset="0"/>
                          <a:cs typeface="Arial" panose="020B0604020202020204" pitchFamily="34" charset="0"/>
                        </a:rPr>
                        <a:t>3. Property Rates</a:t>
                      </a:r>
                    </a:p>
                  </a:txBody>
                  <a:tcPr marL="68580" marR="68580" marT="34290" marB="34290">
                    <a:solidFill>
                      <a:schemeClr val="accent1">
                        <a:lumMod val="40000"/>
                        <a:lumOff val="60000"/>
                      </a:schemeClr>
                    </a:solidFill>
                  </a:tcPr>
                </a:tc>
                <a:tc>
                  <a:txBody>
                    <a:bodyPr/>
                    <a:lstStyle/>
                    <a:p>
                      <a:pPr marL="285750" indent="-285750" algn="just">
                        <a:buFont typeface="Arial" panose="020B0604020202020204" pitchFamily="34" charset="0"/>
                        <a:buChar char="•"/>
                      </a:pPr>
                      <a:r>
                        <a:rPr lang="en-ZA" sz="1400" dirty="0">
                          <a:latin typeface="Arial" panose="020B0604020202020204" pitchFamily="34" charset="0"/>
                          <a:cs typeface="Arial" panose="020B0604020202020204" pitchFamily="34" charset="0"/>
                        </a:rPr>
                        <a:t>Obtained all the correspondence(s) with the Free State Department of Public Works, to validate the agreement taken between the Municipality and Public Works on the valuation of the public properties.</a:t>
                      </a:r>
                    </a:p>
                  </a:txBody>
                  <a:tcPr marL="68580" marR="68580" marT="34290" marB="34290">
                    <a:solidFill>
                      <a:schemeClr val="accent1">
                        <a:lumMod val="40000"/>
                        <a:lumOff val="60000"/>
                      </a:schemeClr>
                    </a:solidFill>
                  </a:tcPr>
                </a:tc>
                <a:extLst>
                  <a:ext uri="{0D108BD9-81ED-4DB2-BD59-A6C34878D82A}">
                    <a16:rowId xmlns:a16="http://schemas.microsoft.com/office/drawing/2014/main" val="1791165451"/>
                  </a:ext>
                </a:extLst>
              </a:tr>
            </a:tbl>
          </a:graphicData>
        </a:graphic>
      </p:graphicFrame>
      <p:sp>
        <p:nvSpPr>
          <p:cNvPr id="6" name="Footer Placeholder 5">
            <a:extLst>
              <a:ext uri="{FF2B5EF4-FFF2-40B4-BE49-F238E27FC236}">
                <a16:creationId xmlns:a16="http://schemas.microsoft.com/office/drawing/2014/main" id="{0A0C6400-1F31-4344-AF8B-B9CAEDF9DBC5}"/>
              </a:ext>
            </a:extLst>
          </p:cNvPr>
          <p:cNvSpPr>
            <a:spLocks noGrp="1"/>
          </p:cNvSpPr>
          <p:nvPr>
            <p:ph type="ftr"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ZA" altLang="en-US" sz="10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Matjhabeng Local Municipality--------------Presentation to the Portfolio Committee of COGTA</a:t>
            </a:r>
            <a:endParaRPr kumimoji="0" lang="en-US" altLang="en-US" sz="10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endParaRPr>
          </a:p>
        </p:txBody>
      </p:sp>
      <p:sp>
        <p:nvSpPr>
          <p:cNvPr id="7" name="Slide Number Placeholder 6">
            <a:extLst>
              <a:ext uri="{FF2B5EF4-FFF2-40B4-BE49-F238E27FC236}">
                <a16:creationId xmlns:a16="http://schemas.microsoft.com/office/drawing/2014/main" id="{079DCCB4-FC59-4F6D-A44C-BE231D75A696}"/>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7C750B2-A834-438B-8089-37D22AEA60CA}" type="slidenum">
              <a:rPr kumimoji="0" lang="en-US" altLang="en-US" sz="1100" b="0" i="0" u="none" strike="noStrike" kern="1200" cap="none" spc="0" normalizeH="0" baseline="0" noProof="0" smtClean="0">
                <a:ln>
                  <a:noFill/>
                </a:ln>
                <a:solidFill>
                  <a:srgbClr val="1F497D"/>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altLang="en-US" sz="11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endParaRPr>
          </a:p>
        </p:txBody>
      </p:sp>
      <p:pic>
        <p:nvPicPr>
          <p:cNvPr id="5" name="Picture 3">
            <a:extLst>
              <a:ext uri="{FF2B5EF4-FFF2-40B4-BE49-F238E27FC236}">
                <a16:creationId xmlns:a16="http://schemas.microsoft.com/office/drawing/2014/main" id="{19AB86CC-1A43-430F-9170-ADFB9BBD894B}"/>
              </a:ext>
            </a:extLst>
          </p:cNvPr>
          <p:cNvPicPr>
            <a:picLocks noChangeAspect="1"/>
          </p:cNvPicPr>
          <p:nvPr/>
        </p:nvPicPr>
        <p:blipFill>
          <a:blip>
            <a:extLst>
              <a:ext uri="{28A0092B-C50C-407E-A947-70E740481C1C}">
                <a14:useLocalDpi xmlns:a14="http://schemas.microsoft.com/office/drawing/2010/main" val="0"/>
              </a:ext>
            </a:extLst>
          </a:blip>
          <a:srcRect/>
          <a:stretch>
            <a:fillRect/>
          </a:stretch>
        </p:blipFill>
        <p:spPr bwMode="auto">
          <a:xfrm>
            <a:off x="8174038" y="5919788"/>
            <a:ext cx="969962" cy="72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descr="http://www.matjhabeng.co.za/images/logo.gif">
            <a:extLst>
              <a:ext uri="{FF2B5EF4-FFF2-40B4-BE49-F238E27FC236}">
                <a16:creationId xmlns:a16="http://schemas.microsoft.com/office/drawing/2014/main" id="{7650222F-AC18-4173-B750-52A715C76F95}"/>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8316913" y="6081713"/>
            <a:ext cx="827087" cy="77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9792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7B7CD-4BF1-40AA-9159-532AB7ACE669}"/>
              </a:ext>
            </a:extLst>
          </p:cNvPr>
          <p:cNvSpPr>
            <a:spLocks noGrp="1"/>
          </p:cNvSpPr>
          <p:nvPr>
            <p:ph type="title"/>
          </p:nvPr>
        </p:nvSpPr>
        <p:spPr>
          <a:xfrm>
            <a:off x="323529" y="332656"/>
            <a:ext cx="7488832" cy="1224136"/>
          </a:xfrm>
          <a:solidFill>
            <a:schemeClr val="bg1"/>
          </a:solidFill>
        </p:spPr>
        <p:txBody>
          <a:bodyPr>
            <a:normAutofit/>
          </a:bodyPr>
          <a:lstStyle/>
          <a:p>
            <a:r>
              <a:rPr lang="en-ZA" dirty="0"/>
              <a:t>Audit Findings and Intervention Measures conti..</a:t>
            </a:r>
          </a:p>
        </p:txBody>
      </p:sp>
      <p:graphicFrame>
        <p:nvGraphicFramePr>
          <p:cNvPr id="4" name="Table 4">
            <a:extLst>
              <a:ext uri="{FF2B5EF4-FFF2-40B4-BE49-F238E27FC236}">
                <a16:creationId xmlns:a16="http://schemas.microsoft.com/office/drawing/2014/main" id="{E807774D-5445-447E-A3E7-31CD988AC483}"/>
              </a:ext>
            </a:extLst>
          </p:cNvPr>
          <p:cNvGraphicFramePr>
            <a:graphicFrameLocks noGrp="1"/>
          </p:cNvGraphicFramePr>
          <p:nvPr>
            <p:ph idx="1"/>
            <p:extLst>
              <p:ext uri="{D42A27DB-BD31-4B8C-83A1-F6EECF244321}">
                <p14:modId xmlns:p14="http://schemas.microsoft.com/office/powerpoint/2010/main" val="561446545"/>
              </p:ext>
            </p:extLst>
          </p:nvPr>
        </p:nvGraphicFramePr>
        <p:xfrm>
          <a:off x="133351" y="1738488"/>
          <a:ext cx="8615113" cy="2168669"/>
        </p:xfrm>
        <a:graphic>
          <a:graphicData uri="http://schemas.openxmlformats.org/drawingml/2006/table">
            <a:tbl>
              <a:tblPr firstRow="1" bandRow="1">
                <a:tableStyleId>{5C22544A-7EE6-4342-B048-85BDC9FD1C3A}</a:tableStyleId>
              </a:tblPr>
              <a:tblGrid>
                <a:gridCol w="3570220">
                  <a:extLst>
                    <a:ext uri="{9D8B030D-6E8A-4147-A177-3AD203B41FA5}">
                      <a16:colId xmlns:a16="http://schemas.microsoft.com/office/drawing/2014/main" val="1200667103"/>
                    </a:ext>
                  </a:extLst>
                </a:gridCol>
                <a:gridCol w="5044893">
                  <a:extLst>
                    <a:ext uri="{9D8B030D-6E8A-4147-A177-3AD203B41FA5}">
                      <a16:colId xmlns:a16="http://schemas.microsoft.com/office/drawing/2014/main" val="1331984338"/>
                    </a:ext>
                  </a:extLst>
                </a:gridCol>
              </a:tblGrid>
              <a:tr h="297188">
                <a:tc>
                  <a:txBody>
                    <a:bodyPr/>
                    <a:lstStyle/>
                    <a:p>
                      <a:pPr algn="just"/>
                      <a:r>
                        <a:rPr lang="en-ZA" sz="1400" dirty="0">
                          <a:latin typeface="Arial" panose="020B0604020202020204" pitchFamily="34" charset="0"/>
                          <a:cs typeface="Arial" panose="020B0604020202020204" pitchFamily="34" charset="0"/>
                        </a:rPr>
                        <a:t>Area of Findings</a:t>
                      </a:r>
                    </a:p>
                  </a:txBody>
                  <a:tcPr marL="68580" marR="68580" marT="34290" marB="34290"/>
                </a:tc>
                <a:tc>
                  <a:txBody>
                    <a:bodyPr/>
                    <a:lstStyle/>
                    <a:p>
                      <a:pPr algn="just"/>
                      <a:r>
                        <a:rPr lang="en-ZA" sz="1400" dirty="0">
                          <a:latin typeface="Arial" panose="020B0604020202020204" pitchFamily="34" charset="0"/>
                          <a:cs typeface="Arial" panose="020B0604020202020204" pitchFamily="34" charset="0"/>
                        </a:rPr>
                        <a:t>Intervention Measures</a:t>
                      </a:r>
                    </a:p>
                  </a:txBody>
                  <a:tcPr marL="68580" marR="68580" marT="34290" marB="34290"/>
                </a:tc>
                <a:extLst>
                  <a:ext uri="{0D108BD9-81ED-4DB2-BD59-A6C34878D82A}">
                    <a16:rowId xmlns:a16="http://schemas.microsoft.com/office/drawing/2014/main" val="57811775"/>
                  </a:ext>
                </a:extLst>
              </a:tr>
              <a:tr h="1871481">
                <a:tc>
                  <a:txBody>
                    <a:bodyPr/>
                    <a:lstStyle/>
                    <a:p>
                      <a:pPr algn="just"/>
                      <a:r>
                        <a:rPr lang="en-ZA" sz="1400" dirty="0">
                          <a:latin typeface="Arial" panose="020B0604020202020204" pitchFamily="34" charset="0"/>
                          <a:cs typeface="Arial" panose="020B0604020202020204" pitchFamily="34" charset="0"/>
                        </a:rPr>
                        <a:t>4. Contracted Services</a:t>
                      </a:r>
                    </a:p>
                  </a:txBody>
                  <a:tcPr marL="68580" marR="68580" marT="34290" marB="34290">
                    <a:solidFill>
                      <a:schemeClr val="accent1">
                        <a:lumMod val="40000"/>
                        <a:lumOff val="60000"/>
                      </a:schemeClr>
                    </a:solidFill>
                  </a:tcPr>
                </a:tc>
                <a:tc>
                  <a:txBody>
                    <a:bodyPr/>
                    <a:lstStyle/>
                    <a:p>
                      <a:pPr marL="285750" indent="-285750" algn="just">
                        <a:buFont typeface="Arial" panose="020B0604020202020204" pitchFamily="34" charset="0"/>
                        <a:buChar char="•"/>
                      </a:pPr>
                      <a:r>
                        <a:rPr lang="en-ZA" sz="1400" dirty="0">
                          <a:latin typeface="Arial" panose="020B0604020202020204" pitchFamily="34" charset="0"/>
                          <a:cs typeface="Arial" panose="020B0604020202020204" pitchFamily="34" charset="0"/>
                        </a:rPr>
                        <a:t>Performed the pre-audit on all the expenditure incurred, to ensure completeness, occurrence and accuracy of expenditure as well as accounting appropriately all the items of expenditure incurred.</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400" dirty="0">
                          <a:latin typeface="Arial" panose="020B0604020202020204" pitchFamily="34" charset="0"/>
                          <a:cs typeface="Arial" panose="020B0604020202020204" pitchFamily="34" charset="0"/>
                        </a:rPr>
                        <a:t>Restated the contracted services figures for the period ended 30 June 2019.</a:t>
                      </a:r>
                    </a:p>
                  </a:txBody>
                  <a:tcPr marL="68580" marR="68580" marT="34290" marB="34290">
                    <a:solidFill>
                      <a:schemeClr val="accent1">
                        <a:lumMod val="40000"/>
                        <a:lumOff val="60000"/>
                      </a:schemeClr>
                    </a:solidFill>
                  </a:tcPr>
                </a:tc>
                <a:extLst>
                  <a:ext uri="{0D108BD9-81ED-4DB2-BD59-A6C34878D82A}">
                    <a16:rowId xmlns:a16="http://schemas.microsoft.com/office/drawing/2014/main" val="2670033431"/>
                  </a:ext>
                </a:extLst>
              </a:tr>
            </a:tbl>
          </a:graphicData>
        </a:graphic>
      </p:graphicFrame>
      <p:sp>
        <p:nvSpPr>
          <p:cNvPr id="6" name="Footer Placeholder 5">
            <a:extLst>
              <a:ext uri="{FF2B5EF4-FFF2-40B4-BE49-F238E27FC236}">
                <a16:creationId xmlns:a16="http://schemas.microsoft.com/office/drawing/2014/main" id="{F3070407-756D-4AA7-B710-FBE97D0F1C46}"/>
              </a:ext>
            </a:extLst>
          </p:cNvPr>
          <p:cNvSpPr>
            <a:spLocks noGrp="1"/>
          </p:cNvSpPr>
          <p:nvPr>
            <p:ph type="ftr"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ZA" altLang="en-US" sz="10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Matjhabeng Local Municipality--------------Presentation to the Portfolio Committee of COGTA</a:t>
            </a:r>
            <a:endParaRPr kumimoji="0" lang="en-US" altLang="en-US" sz="10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endParaRPr>
          </a:p>
        </p:txBody>
      </p:sp>
      <p:sp>
        <p:nvSpPr>
          <p:cNvPr id="7" name="Slide Number Placeholder 6">
            <a:extLst>
              <a:ext uri="{FF2B5EF4-FFF2-40B4-BE49-F238E27FC236}">
                <a16:creationId xmlns:a16="http://schemas.microsoft.com/office/drawing/2014/main" id="{4B4E9A42-C2F0-422B-8CF6-DA1FFA1CC516}"/>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7C750B2-A834-438B-8089-37D22AEA60CA}" type="slidenum">
              <a:rPr kumimoji="0" lang="en-US" altLang="en-US" sz="1100" b="0" i="0" u="none" strike="noStrike" kern="1200" cap="none" spc="0" normalizeH="0" baseline="0" noProof="0" smtClean="0">
                <a:ln>
                  <a:noFill/>
                </a:ln>
                <a:solidFill>
                  <a:srgbClr val="1F497D"/>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altLang="en-US" sz="11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endParaRPr>
          </a:p>
        </p:txBody>
      </p:sp>
      <p:pic>
        <p:nvPicPr>
          <p:cNvPr id="5" name="Picture 3">
            <a:extLst>
              <a:ext uri="{FF2B5EF4-FFF2-40B4-BE49-F238E27FC236}">
                <a16:creationId xmlns:a16="http://schemas.microsoft.com/office/drawing/2014/main" id="{A9F57979-FF4B-42D3-8970-337082FD4E5F}"/>
              </a:ext>
            </a:extLst>
          </p:cNvPr>
          <p:cNvPicPr>
            <a:picLocks noChangeAspect="1"/>
          </p:cNvPicPr>
          <p:nvPr/>
        </p:nvPicPr>
        <p:blipFill>
          <a:blip>
            <a:extLst>
              <a:ext uri="{28A0092B-C50C-407E-A947-70E740481C1C}">
                <a14:useLocalDpi xmlns:a14="http://schemas.microsoft.com/office/drawing/2010/main" val="0"/>
              </a:ext>
            </a:extLst>
          </a:blip>
          <a:srcRect/>
          <a:stretch>
            <a:fillRect/>
          </a:stretch>
        </p:blipFill>
        <p:spPr bwMode="auto">
          <a:xfrm>
            <a:off x="8174038" y="5919788"/>
            <a:ext cx="969962" cy="72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descr="http://www.matjhabeng.co.za/images/logo.gif">
            <a:extLst>
              <a:ext uri="{FF2B5EF4-FFF2-40B4-BE49-F238E27FC236}">
                <a16:creationId xmlns:a16="http://schemas.microsoft.com/office/drawing/2014/main" id="{C7C2E341-AFD3-47AB-A81D-1355DF6DC80D}"/>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8316913" y="6081713"/>
            <a:ext cx="827087" cy="77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965973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55BB3-ECDA-410F-8FD7-C2D0BB5875EF}"/>
              </a:ext>
            </a:extLst>
          </p:cNvPr>
          <p:cNvSpPr>
            <a:spLocks noGrp="1"/>
          </p:cNvSpPr>
          <p:nvPr>
            <p:ph type="title"/>
          </p:nvPr>
        </p:nvSpPr>
        <p:spPr>
          <a:xfrm>
            <a:off x="587895" y="164440"/>
            <a:ext cx="6347713" cy="1320800"/>
          </a:xfrm>
          <a:solidFill>
            <a:schemeClr val="bg1"/>
          </a:solidFill>
        </p:spPr>
        <p:txBody>
          <a:bodyPr>
            <a:normAutofit/>
          </a:bodyPr>
          <a:lstStyle/>
          <a:p>
            <a:r>
              <a:rPr lang="en-ZA" dirty="0"/>
              <a:t>Audit Findings and Intervention Measures conti..</a:t>
            </a:r>
          </a:p>
        </p:txBody>
      </p:sp>
      <p:graphicFrame>
        <p:nvGraphicFramePr>
          <p:cNvPr id="4" name="Table 4">
            <a:extLst>
              <a:ext uri="{FF2B5EF4-FFF2-40B4-BE49-F238E27FC236}">
                <a16:creationId xmlns:a16="http://schemas.microsoft.com/office/drawing/2014/main" id="{3A3BBED8-30DE-40CE-88E1-D6E9308D6FB3}"/>
              </a:ext>
            </a:extLst>
          </p:cNvPr>
          <p:cNvGraphicFramePr>
            <a:graphicFrameLocks noGrp="1"/>
          </p:cNvGraphicFramePr>
          <p:nvPr>
            <p:ph idx="1"/>
            <p:extLst>
              <p:ext uri="{D42A27DB-BD31-4B8C-83A1-F6EECF244321}">
                <p14:modId xmlns:p14="http://schemas.microsoft.com/office/powerpoint/2010/main" val="1976907796"/>
              </p:ext>
            </p:extLst>
          </p:nvPr>
        </p:nvGraphicFramePr>
        <p:xfrm>
          <a:off x="133351" y="1628800"/>
          <a:ext cx="8543105" cy="1844040"/>
        </p:xfrm>
        <a:graphic>
          <a:graphicData uri="http://schemas.openxmlformats.org/drawingml/2006/table">
            <a:tbl>
              <a:tblPr firstRow="1" bandRow="1">
                <a:tableStyleId>{5C22544A-7EE6-4342-B048-85BDC9FD1C3A}</a:tableStyleId>
              </a:tblPr>
              <a:tblGrid>
                <a:gridCol w="3564151">
                  <a:extLst>
                    <a:ext uri="{9D8B030D-6E8A-4147-A177-3AD203B41FA5}">
                      <a16:colId xmlns:a16="http://schemas.microsoft.com/office/drawing/2014/main" val="2945216764"/>
                    </a:ext>
                  </a:extLst>
                </a:gridCol>
                <a:gridCol w="4978954">
                  <a:extLst>
                    <a:ext uri="{9D8B030D-6E8A-4147-A177-3AD203B41FA5}">
                      <a16:colId xmlns:a16="http://schemas.microsoft.com/office/drawing/2014/main" val="2127053738"/>
                    </a:ext>
                  </a:extLst>
                </a:gridCol>
              </a:tblGrid>
              <a:tr h="278130">
                <a:tc>
                  <a:txBody>
                    <a:bodyPr/>
                    <a:lstStyle/>
                    <a:p>
                      <a:pPr algn="just"/>
                      <a:r>
                        <a:rPr lang="en-ZA" sz="1400" dirty="0">
                          <a:latin typeface="Arial" panose="020B0604020202020204" pitchFamily="34" charset="0"/>
                          <a:cs typeface="Arial" panose="020B0604020202020204" pitchFamily="34" charset="0"/>
                        </a:rPr>
                        <a:t>Area of Findings</a:t>
                      </a:r>
                    </a:p>
                  </a:txBody>
                  <a:tcPr marL="68580" marR="68580" marT="34290" marB="34290"/>
                </a:tc>
                <a:tc>
                  <a:txBody>
                    <a:bodyPr/>
                    <a:lstStyle/>
                    <a:p>
                      <a:pPr algn="just"/>
                      <a:r>
                        <a:rPr lang="en-ZA" sz="1400" dirty="0">
                          <a:latin typeface="Arial" panose="020B0604020202020204" pitchFamily="34" charset="0"/>
                          <a:cs typeface="Arial" panose="020B0604020202020204" pitchFamily="34" charset="0"/>
                        </a:rPr>
                        <a:t>Intervention Measures</a:t>
                      </a:r>
                    </a:p>
                  </a:txBody>
                  <a:tcPr marL="68580" marR="68580" marT="34290" marB="34290"/>
                </a:tc>
                <a:extLst>
                  <a:ext uri="{0D108BD9-81ED-4DB2-BD59-A6C34878D82A}">
                    <a16:rowId xmlns:a16="http://schemas.microsoft.com/office/drawing/2014/main" val="2677885219"/>
                  </a:ext>
                </a:extLst>
              </a:tr>
              <a:tr h="982980">
                <a:tc>
                  <a:txBody>
                    <a:bodyPr/>
                    <a:lstStyle/>
                    <a:p>
                      <a:pPr algn="just"/>
                      <a:r>
                        <a:rPr lang="en-ZA" sz="1400" dirty="0">
                          <a:latin typeface="Arial" panose="020B0604020202020204" pitchFamily="34" charset="0"/>
                          <a:cs typeface="Arial" panose="020B0604020202020204" pitchFamily="34" charset="0"/>
                        </a:rPr>
                        <a:t>5. Receivables from Exchange Transaction</a:t>
                      </a:r>
                    </a:p>
                  </a:txBody>
                  <a:tcPr marL="68580" marR="68580" marT="34290" marB="34290">
                    <a:solidFill>
                      <a:schemeClr val="accent1">
                        <a:lumMod val="40000"/>
                        <a:lumOff val="60000"/>
                      </a:schemeClr>
                    </a:solidFill>
                  </a:tcPr>
                </a:tc>
                <a:tc>
                  <a:txBody>
                    <a:bodyPr/>
                    <a:lstStyle/>
                    <a:p>
                      <a:pPr marL="285750" indent="-285750" algn="just">
                        <a:buFont typeface="Arial" panose="020B0604020202020204" pitchFamily="34" charset="0"/>
                        <a:buChar char="•"/>
                      </a:pPr>
                      <a:r>
                        <a:rPr lang="en-ZA" sz="1400" dirty="0">
                          <a:latin typeface="Arial" panose="020B0604020202020204" pitchFamily="34" charset="0"/>
                          <a:cs typeface="Arial" panose="020B0604020202020204" pitchFamily="34" charset="0"/>
                        </a:rPr>
                        <a:t>Reviewed all consumer accounts and updated the billing with interest on overdue accounts</a:t>
                      </a:r>
                    </a:p>
                    <a:p>
                      <a:pPr marL="285750" indent="-285750" algn="just">
                        <a:buFont typeface="Arial" panose="020B0604020202020204" pitchFamily="34" charset="0"/>
                        <a:buChar char="•"/>
                      </a:pPr>
                      <a:r>
                        <a:rPr lang="en-ZA" sz="1400" dirty="0">
                          <a:latin typeface="Arial" panose="020B0604020202020204" pitchFamily="34" charset="0"/>
                          <a:cs typeface="Arial" panose="020B0604020202020204" pitchFamily="34" charset="0"/>
                        </a:rPr>
                        <a:t>Performed an data purification on all the municipal accounts to ensure completeness and accuracy of billing. The process to be completed during the 2020/21 financial year.</a:t>
                      </a:r>
                    </a:p>
                    <a:p>
                      <a:pPr marL="285750" indent="-285750" algn="just">
                        <a:buFont typeface="Arial" panose="020B0604020202020204" pitchFamily="34" charset="0"/>
                        <a:buChar char="•"/>
                      </a:pPr>
                      <a:endParaRPr lang="en-ZA" sz="1400" dirty="0">
                        <a:latin typeface="Arial" panose="020B0604020202020204" pitchFamily="34" charset="0"/>
                        <a:cs typeface="Arial" panose="020B0604020202020204" pitchFamily="34" charset="0"/>
                      </a:endParaRPr>
                    </a:p>
                  </a:txBody>
                  <a:tcPr marL="68580" marR="68580" marT="34290" marB="34290">
                    <a:solidFill>
                      <a:schemeClr val="accent1">
                        <a:lumMod val="40000"/>
                        <a:lumOff val="60000"/>
                      </a:schemeClr>
                    </a:solidFill>
                  </a:tcPr>
                </a:tc>
                <a:extLst>
                  <a:ext uri="{0D108BD9-81ED-4DB2-BD59-A6C34878D82A}">
                    <a16:rowId xmlns:a16="http://schemas.microsoft.com/office/drawing/2014/main" val="2971903452"/>
                  </a:ext>
                </a:extLst>
              </a:tr>
            </a:tbl>
          </a:graphicData>
        </a:graphic>
      </p:graphicFrame>
      <p:sp>
        <p:nvSpPr>
          <p:cNvPr id="6" name="Footer Placeholder 5">
            <a:extLst>
              <a:ext uri="{FF2B5EF4-FFF2-40B4-BE49-F238E27FC236}">
                <a16:creationId xmlns:a16="http://schemas.microsoft.com/office/drawing/2014/main" id="{49183659-A83C-4C9F-8800-798592509983}"/>
              </a:ext>
            </a:extLst>
          </p:cNvPr>
          <p:cNvSpPr>
            <a:spLocks noGrp="1"/>
          </p:cNvSpPr>
          <p:nvPr>
            <p:ph type="ftr"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ZA" altLang="en-US" sz="10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Matjhabeng Local Municipality--------------Presentation to the Portfolio Committee of COGTA</a:t>
            </a:r>
            <a:endParaRPr kumimoji="0" lang="en-US" altLang="en-US" sz="10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endParaRPr>
          </a:p>
        </p:txBody>
      </p:sp>
      <p:sp>
        <p:nvSpPr>
          <p:cNvPr id="7" name="Slide Number Placeholder 6">
            <a:extLst>
              <a:ext uri="{FF2B5EF4-FFF2-40B4-BE49-F238E27FC236}">
                <a16:creationId xmlns:a16="http://schemas.microsoft.com/office/drawing/2014/main" id="{DDDE0D7C-CB1A-4FFC-86CF-150C7DB8BB89}"/>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7C750B2-A834-438B-8089-37D22AEA60CA}" type="slidenum">
              <a:rPr kumimoji="0" lang="en-US" altLang="en-US" sz="1100" b="0" i="0" u="none" strike="noStrike" kern="1200" cap="none" spc="0" normalizeH="0" baseline="0" noProof="0" smtClean="0">
                <a:ln>
                  <a:noFill/>
                </a:ln>
                <a:solidFill>
                  <a:srgbClr val="1F497D"/>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altLang="en-US" sz="11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endParaRPr>
          </a:p>
        </p:txBody>
      </p:sp>
      <p:pic>
        <p:nvPicPr>
          <p:cNvPr id="5" name="Picture 3">
            <a:extLst>
              <a:ext uri="{FF2B5EF4-FFF2-40B4-BE49-F238E27FC236}">
                <a16:creationId xmlns:a16="http://schemas.microsoft.com/office/drawing/2014/main" id="{2623C1BB-AE58-4CD5-BE71-8BBC7B1259F2}"/>
              </a:ext>
            </a:extLst>
          </p:cNvPr>
          <p:cNvPicPr>
            <a:picLocks noChangeAspect="1"/>
          </p:cNvPicPr>
          <p:nvPr/>
        </p:nvPicPr>
        <p:blipFill>
          <a:blip>
            <a:extLst>
              <a:ext uri="{28A0092B-C50C-407E-A947-70E740481C1C}">
                <a14:useLocalDpi xmlns:a14="http://schemas.microsoft.com/office/drawing/2010/main" val="0"/>
              </a:ext>
            </a:extLst>
          </a:blip>
          <a:srcRect/>
          <a:stretch>
            <a:fillRect/>
          </a:stretch>
        </p:blipFill>
        <p:spPr bwMode="auto">
          <a:xfrm>
            <a:off x="8174038" y="5919788"/>
            <a:ext cx="969962" cy="72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descr="http://www.matjhabeng.co.za/images/logo.gif">
            <a:extLst>
              <a:ext uri="{FF2B5EF4-FFF2-40B4-BE49-F238E27FC236}">
                <a16:creationId xmlns:a16="http://schemas.microsoft.com/office/drawing/2014/main" id="{1F9903A3-336B-46C6-99A6-66160F292E26}"/>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8316913" y="6081713"/>
            <a:ext cx="827087" cy="77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877812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B949B-C051-4460-A232-7852702F09B4}"/>
              </a:ext>
            </a:extLst>
          </p:cNvPr>
          <p:cNvSpPr>
            <a:spLocks noGrp="1"/>
          </p:cNvSpPr>
          <p:nvPr>
            <p:ph type="title"/>
          </p:nvPr>
        </p:nvSpPr>
        <p:spPr>
          <a:xfrm>
            <a:off x="133351" y="404664"/>
            <a:ext cx="7239000" cy="1143000"/>
          </a:xfrm>
          <a:solidFill>
            <a:schemeClr val="bg1"/>
          </a:solidFill>
        </p:spPr>
        <p:txBody>
          <a:bodyPr>
            <a:normAutofit fontScale="90000"/>
          </a:bodyPr>
          <a:lstStyle/>
          <a:p>
            <a:r>
              <a:rPr lang="en-ZA" dirty="0"/>
              <a:t>Audit Findings and Intervention Measures conti..</a:t>
            </a:r>
          </a:p>
        </p:txBody>
      </p:sp>
      <p:graphicFrame>
        <p:nvGraphicFramePr>
          <p:cNvPr id="4" name="Table 4">
            <a:extLst>
              <a:ext uri="{FF2B5EF4-FFF2-40B4-BE49-F238E27FC236}">
                <a16:creationId xmlns:a16="http://schemas.microsoft.com/office/drawing/2014/main" id="{EFE1911A-1D37-44FF-9724-A7A4CA38DB36}"/>
              </a:ext>
            </a:extLst>
          </p:cNvPr>
          <p:cNvGraphicFramePr>
            <a:graphicFrameLocks noGrp="1"/>
          </p:cNvGraphicFramePr>
          <p:nvPr>
            <p:ph idx="1"/>
            <p:extLst>
              <p:ext uri="{D42A27DB-BD31-4B8C-83A1-F6EECF244321}">
                <p14:modId xmlns:p14="http://schemas.microsoft.com/office/powerpoint/2010/main" val="3481767985"/>
              </p:ext>
            </p:extLst>
          </p:nvPr>
        </p:nvGraphicFramePr>
        <p:xfrm>
          <a:off x="133351" y="1699013"/>
          <a:ext cx="8183562" cy="3710940"/>
        </p:xfrm>
        <a:graphic>
          <a:graphicData uri="http://schemas.openxmlformats.org/drawingml/2006/table">
            <a:tbl>
              <a:tblPr firstRow="1" bandRow="1">
                <a:tableStyleId>{5C22544A-7EE6-4342-B048-85BDC9FD1C3A}</a:tableStyleId>
              </a:tblPr>
              <a:tblGrid>
                <a:gridCol w="3802186">
                  <a:extLst>
                    <a:ext uri="{9D8B030D-6E8A-4147-A177-3AD203B41FA5}">
                      <a16:colId xmlns:a16="http://schemas.microsoft.com/office/drawing/2014/main" val="531815690"/>
                    </a:ext>
                  </a:extLst>
                </a:gridCol>
                <a:gridCol w="4381376">
                  <a:extLst>
                    <a:ext uri="{9D8B030D-6E8A-4147-A177-3AD203B41FA5}">
                      <a16:colId xmlns:a16="http://schemas.microsoft.com/office/drawing/2014/main" val="625553142"/>
                    </a:ext>
                  </a:extLst>
                </a:gridCol>
              </a:tblGrid>
              <a:tr h="278130">
                <a:tc>
                  <a:txBody>
                    <a:bodyPr/>
                    <a:lstStyle/>
                    <a:p>
                      <a:pPr algn="just"/>
                      <a:r>
                        <a:rPr lang="en-ZA" sz="1400" dirty="0"/>
                        <a:t>Area of Findings</a:t>
                      </a:r>
                    </a:p>
                  </a:txBody>
                  <a:tcPr marL="68580" marR="68580" marT="34290" marB="34290"/>
                </a:tc>
                <a:tc>
                  <a:txBody>
                    <a:bodyPr/>
                    <a:lstStyle/>
                    <a:p>
                      <a:pPr algn="just"/>
                      <a:r>
                        <a:rPr lang="en-ZA" sz="1400" dirty="0"/>
                        <a:t>Intervention Measures</a:t>
                      </a:r>
                    </a:p>
                  </a:txBody>
                  <a:tcPr marL="68580" marR="68580" marT="34290" marB="34290"/>
                </a:tc>
                <a:extLst>
                  <a:ext uri="{0D108BD9-81ED-4DB2-BD59-A6C34878D82A}">
                    <a16:rowId xmlns:a16="http://schemas.microsoft.com/office/drawing/2014/main" val="2092056578"/>
                  </a:ext>
                </a:extLst>
              </a:tr>
              <a:tr h="1920240">
                <a:tc>
                  <a:txBody>
                    <a:bodyPr/>
                    <a:lstStyle/>
                    <a:p>
                      <a:pPr algn="just"/>
                      <a:r>
                        <a:rPr lang="en-ZA" sz="1400" dirty="0">
                          <a:latin typeface="Arial" panose="020B0604020202020204" pitchFamily="34" charset="0"/>
                          <a:cs typeface="Arial" panose="020B0604020202020204" pitchFamily="34" charset="0"/>
                        </a:rPr>
                        <a:t>6. Employee Related Costs - Overtime</a:t>
                      </a:r>
                    </a:p>
                  </a:txBody>
                  <a:tcPr marL="68580" marR="68580" marT="34290" marB="34290">
                    <a:solidFill>
                      <a:schemeClr val="accent1">
                        <a:lumMod val="40000"/>
                        <a:lumOff val="60000"/>
                      </a:schemeClr>
                    </a:solidFill>
                  </a:tcPr>
                </a:tc>
                <a:tc>
                  <a:txBody>
                    <a:bodyPr/>
                    <a:lstStyle/>
                    <a:p>
                      <a:pPr marL="285750" indent="-285750" algn="just">
                        <a:buFont typeface="Arial" panose="020B0604020202020204" pitchFamily="34" charset="0"/>
                        <a:buChar char="•"/>
                      </a:pPr>
                      <a:r>
                        <a:rPr lang="en-US" sz="1400" dirty="0">
                          <a:latin typeface="Arial" panose="020B0604020202020204" pitchFamily="34" charset="0"/>
                          <a:cs typeface="Arial" panose="020B0604020202020204" pitchFamily="34" charset="0"/>
                        </a:rPr>
                        <a:t>Performed the pre-audit on all the overtime incurred to ensure accuracy and completeness of overtime. </a:t>
                      </a:r>
                    </a:p>
                    <a:p>
                      <a:pPr marL="285750" indent="-285750" algn="just">
                        <a:buFont typeface="Arial" panose="020B0604020202020204" pitchFamily="34" charset="0"/>
                        <a:buChar char="•"/>
                      </a:pPr>
                      <a:endParaRPr lang="en-ZA" sz="1400" dirty="0">
                        <a:latin typeface="Arial" panose="020B0604020202020204" pitchFamily="34" charset="0"/>
                        <a:cs typeface="Arial" panose="020B0604020202020204" pitchFamily="34" charset="0"/>
                      </a:endParaRPr>
                    </a:p>
                  </a:txBody>
                  <a:tcPr marL="68580" marR="68580" marT="34290" marB="34290">
                    <a:solidFill>
                      <a:schemeClr val="accent1">
                        <a:lumMod val="40000"/>
                        <a:lumOff val="60000"/>
                      </a:schemeClr>
                    </a:solidFill>
                  </a:tcPr>
                </a:tc>
                <a:extLst>
                  <a:ext uri="{0D108BD9-81ED-4DB2-BD59-A6C34878D82A}">
                    <a16:rowId xmlns:a16="http://schemas.microsoft.com/office/drawing/2014/main" val="4263413512"/>
                  </a:ext>
                </a:extLst>
              </a:tr>
              <a:tr h="1508760">
                <a:tc>
                  <a:txBody>
                    <a:bodyPr/>
                    <a:lstStyle/>
                    <a:p>
                      <a:pPr algn="just"/>
                      <a:r>
                        <a:rPr lang="en-ZA" sz="1400" dirty="0">
                          <a:latin typeface="Arial" panose="020B0604020202020204" pitchFamily="34" charset="0"/>
                          <a:cs typeface="Arial" panose="020B0604020202020204" pitchFamily="34" charset="0"/>
                        </a:rPr>
                        <a:t>7. Payments Received in Advance from Consumer Receivables</a:t>
                      </a:r>
                    </a:p>
                  </a:txBody>
                  <a:tcPr marL="68580" marR="68580" marT="34290" marB="34290">
                    <a:solidFill>
                      <a:schemeClr val="accent1">
                        <a:lumMod val="40000"/>
                        <a:lumOff val="60000"/>
                      </a:schemeClr>
                    </a:solidFill>
                  </a:tcPr>
                </a:tc>
                <a:tc>
                  <a:txBody>
                    <a:bodyPr/>
                    <a:lstStyle/>
                    <a:p>
                      <a:pPr marL="285750" indent="-285750" algn="just">
                        <a:buFont typeface="Arial" panose="020B0604020202020204" pitchFamily="34" charset="0"/>
                        <a:buChar char="•"/>
                      </a:pPr>
                      <a:r>
                        <a:rPr lang="en-ZA" sz="1400" dirty="0">
                          <a:latin typeface="Arial" panose="020B0604020202020204" pitchFamily="34" charset="0"/>
                          <a:cs typeface="Arial" panose="020B0604020202020204" pitchFamily="34" charset="0"/>
                        </a:rPr>
                        <a:t>Disclosure note corrected</a:t>
                      </a:r>
                    </a:p>
                  </a:txBody>
                  <a:tcPr marL="68580" marR="68580" marT="34290" marB="34290">
                    <a:solidFill>
                      <a:schemeClr val="accent1">
                        <a:lumMod val="40000"/>
                        <a:lumOff val="60000"/>
                      </a:schemeClr>
                    </a:solidFill>
                  </a:tcPr>
                </a:tc>
                <a:extLst>
                  <a:ext uri="{0D108BD9-81ED-4DB2-BD59-A6C34878D82A}">
                    <a16:rowId xmlns:a16="http://schemas.microsoft.com/office/drawing/2014/main" val="3994229366"/>
                  </a:ext>
                </a:extLst>
              </a:tr>
            </a:tbl>
          </a:graphicData>
        </a:graphic>
      </p:graphicFrame>
      <p:sp>
        <p:nvSpPr>
          <p:cNvPr id="6" name="Footer Placeholder 5">
            <a:extLst>
              <a:ext uri="{FF2B5EF4-FFF2-40B4-BE49-F238E27FC236}">
                <a16:creationId xmlns:a16="http://schemas.microsoft.com/office/drawing/2014/main" id="{DA539C4B-E83C-42E8-9ECA-046D9C7C1153}"/>
              </a:ext>
            </a:extLst>
          </p:cNvPr>
          <p:cNvSpPr>
            <a:spLocks noGrp="1"/>
          </p:cNvSpPr>
          <p:nvPr>
            <p:ph type="ftr"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ZA" altLang="en-US" sz="10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Matjhabeng Local Municipality--------------Presentation to the Portfolio Committee of COGTA</a:t>
            </a:r>
            <a:endParaRPr kumimoji="0" lang="en-US" altLang="en-US" sz="10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endParaRPr>
          </a:p>
        </p:txBody>
      </p:sp>
      <p:sp>
        <p:nvSpPr>
          <p:cNvPr id="7" name="Slide Number Placeholder 6">
            <a:extLst>
              <a:ext uri="{FF2B5EF4-FFF2-40B4-BE49-F238E27FC236}">
                <a16:creationId xmlns:a16="http://schemas.microsoft.com/office/drawing/2014/main" id="{CE6DE20C-0771-461E-990B-018A4791BF13}"/>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7C750B2-A834-438B-8089-37D22AEA60CA}" type="slidenum">
              <a:rPr kumimoji="0" lang="en-US" altLang="en-US" sz="1100" b="0" i="0" u="none" strike="noStrike" kern="1200" cap="none" spc="0" normalizeH="0" baseline="0" noProof="0" smtClean="0">
                <a:ln>
                  <a:noFill/>
                </a:ln>
                <a:solidFill>
                  <a:srgbClr val="1F497D"/>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altLang="en-US" sz="11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endParaRPr>
          </a:p>
        </p:txBody>
      </p:sp>
      <p:pic>
        <p:nvPicPr>
          <p:cNvPr id="5" name="Picture 3">
            <a:extLst>
              <a:ext uri="{FF2B5EF4-FFF2-40B4-BE49-F238E27FC236}">
                <a16:creationId xmlns:a16="http://schemas.microsoft.com/office/drawing/2014/main" id="{89A97823-9104-4D19-90DC-325904E512FD}"/>
              </a:ext>
            </a:extLst>
          </p:cNvPr>
          <p:cNvPicPr>
            <a:picLocks noChangeAspect="1"/>
          </p:cNvPicPr>
          <p:nvPr/>
        </p:nvPicPr>
        <p:blipFill>
          <a:blip>
            <a:extLst>
              <a:ext uri="{28A0092B-C50C-407E-A947-70E740481C1C}">
                <a14:useLocalDpi xmlns:a14="http://schemas.microsoft.com/office/drawing/2010/main" val="0"/>
              </a:ext>
            </a:extLst>
          </a:blip>
          <a:srcRect/>
          <a:stretch>
            <a:fillRect/>
          </a:stretch>
        </p:blipFill>
        <p:spPr bwMode="auto">
          <a:xfrm>
            <a:off x="8174038" y="5919788"/>
            <a:ext cx="969962" cy="72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descr="http://www.matjhabeng.co.za/images/logo.gif">
            <a:extLst>
              <a:ext uri="{FF2B5EF4-FFF2-40B4-BE49-F238E27FC236}">
                <a16:creationId xmlns:a16="http://schemas.microsoft.com/office/drawing/2014/main" id="{8E54124C-107D-450F-9440-095645C7D00D}"/>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8316913" y="6081713"/>
            <a:ext cx="827087" cy="77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306795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42875"/>
            <a:ext cx="6347713" cy="765840"/>
          </a:xfrm>
        </p:spPr>
        <p:txBody>
          <a:bodyPr/>
          <a:lstStyle/>
          <a:p>
            <a:r>
              <a:rPr lang="en-ZA" dirty="0"/>
              <a:t>financial management</a:t>
            </a:r>
          </a:p>
        </p:txBody>
      </p:sp>
      <p:sp>
        <p:nvSpPr>
          <p:cNvPr id="3" name="Content Placeholder 2"/>
          <p:cNvSpPr>
            <a:spLocks noGrp="1"/>
          </p:cNvSpPr>
          <p:nvPr>
            <p:ph idx="1"/>
          </p:nvPr>
        </p:nvSpPr>
        <p:spPr>
          <a:xfrm>
            <a:off x="457200" y="836712"/>
            <a:ext cx="7239000" cy="4992688"/>
          </a:xfrm>
        </p:spPr>
        <p:txBody>
          <a:bodyPr>
            <a:normAutofit/>
          </a:bodyPr>
          <a:lstStyle/>
          <a:p>
            <a:pPr marL="0" indent="0" algn="just">
              <a:buNone/>
            </a:pPr>
            <a:r>
              <a:rPr lang="en-ZA" sz="2800" b="0" dirty="0">
                <a:latin typeface="Arial" pitchFamily="34" charset="0"/>
                <a:cs typeface="Arial" pitchFamily="34" charset="0"/>
              </a:rPr>
              <a:t>Revenue Collection</a:t>
            </a:r>
            <a:endParaRPr lang="en-ZA" sz="2800" dirty="0">
              <a:latin typeface="Arial" pitchFamily="34" charset="0"/>
              <a:cs typeface="Arial" pitchFamily="34" charset="0"/>
            </a:endParaRPr>
          </a:p>
          <a:p>
            <a:pPr marL="0" indent="0" algn="just">
              <a:buNone/>
            </a:pPr>
            <a:r>
              <a:rPr lang="en-ZA" sz="2800" dirty="0">
                <a:latin typeface="Arial" pitchFamily="34" charset="0"/>
                <a:cs typeface="Arial" pitchFamily="34" charset="0"/>
              </a:rPr>
              <a:t>Actual billing by source vs actual receipt </a:t>
            </a:r>
          </a:p>
          <a:p>
            <a:pPr marL="0" indent="0" algn="just">
              <a:buNone/>
            </a:pPr>
            <a:endParaRPr lang="en-ZA" sz="2800" dirty="0">
              <a:latin typeface="Arial" pitchFamily="34" charset="0"/>
              <a:cs typeface="Arial" pitchFamily="34" charset="0"/>
            </a:endParaRPr>
          </a:p>
          <a:p>
            <a:pPr marL="0" indent="0" algn="just">
              <a:buNone/>
            </a:pPr>
            <a:endParaRPr lang="en-ZA" sz="2800" b="0" dirty="0">
              <a:latin typeface="Arial" pitchFamily="34" charset="0"/>
              <a:cs typeface="Arial" pitchFamily="34" charset="0"/>
            </a:endParaRPr>
          </a:p>
        </p:txBody>
      </p:sp>
      <p:sp>
        <p:nvSpPr>
          <p:cNvPr id="5" name="Footer Placeholder 4">
            <a:extLst>
              <a:ext uri="{FF2B5EF4-FFF2-40B4-BE49-F238E27FC236}">
                <a16:creationId xmlns:a16="http://schemas.microsoft.com/office/drawing/2014/main" id="{B4112377-2F7A-45B4-BA91-415601AEDC53}"/>
              </a:ext>
            </a:extLst>
          </p:cNvPr>
          <p:cNvSpPr>
            <a:spLocks noGrp="1"/>
          </p:cNvSpPr>
          <p:nvPr>
            <p:ph type="ftr"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ZA" altLang="en-US" sz="10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Matjhabeng Local Municipality--------------Presentation to the Portfolio Committee of COGTA</a:t>
            </a:r>
            <a:endParaRPr kumimoji="0" lang="en-US" altLang="en-US" sz="10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endParaRPr>
          </a:p>
        </p:txBody>
      </p:sp>
      <p:sp>
        <p:nvSpPr>
          <p:cNvPr id="6" name="Slide Number Placeholder 5">
            <a:extLst>
              <a:ext uri="{FF2B5EF4-FFF2-40B4-BE49-F238E27FC236}">
                <a16:creationId xmlns:a16="http://schemas.microsoft.com/office/drawing/2014/main" id="{AFA8F192-0FF5-4B55-90FD-FD61CD02DBBA}"/>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7C750B2-A834-438B-8089-37D22AEA60CA}" type="slidenum">
              <a:rPr kumimoji="0" lang="en-US" altLang="en-US" sz="1100" b="0" i="0" u="none" strike="noStrike" kern="1200" cap="none" spc="0" normalizeH="0" baseline="0" noProof="0" smtClean="0">
                <a:ln>
                  <a:noFill/>
                </a:ln>
                <a:solidFill>
                  <a:srgbClr val="1F497D"/>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altLang="en-US" sz="11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endParaRPr>
          </a:p>
        </p:txBody>
      </p:sp>
      <p:pic>
        <p:nvPicPr>
          <p:cNvPr id="4" name="Picture 2" descr="http://www.matjhabeng.co.za/images/logo.gif">
            <a:extLst>
              <a:ext uri="{FF2B5EF4-FFF2-40B4-BE49-F238E27FC236}">
                <a16:creationId xmlns:a16="http://schemas.microsoft.com/office/drawing/2014/main" id="{4E972656-7691-478A-8AB6-2397E67D9616}"/>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8316913" y="6081713"/>
            <a:ext cx="827087" cy="77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7" name="Table 6">
            <a:extLst>
              <a:ext uri="{FF2B5EF4-FFF2-40B4-BE49-F238E27FC236}">
                <a16:creationId xmlns:a16="http://schemas.microsoft.com/office/drawing/2014/main" id="{A1351D4D-778C-4A33-A0A5-CBC145495296}"/>
              </a:ext>
            </a:extLst>
          </p:cNvPr>
          <p:cNvGraphicFramePr>
            <a:graphicFrameLocks noGrp="1"/>
          </p:cNvGraphicFramePr>
          <p:nvPr>
            <p:extLst>
              <p:ext uri="{D42A27DB-BD31-4B8C-83A1-F6EECF244321}">
                <p14:modId xmlns:p14="http://schemas.microsoft.com/office/powerpoint/2010/main" val="4070971736"/>
              </p:ext>
            </p:extLst>
          </p:nvPr>
        </p:nvGraphicFramePr>
        <p:xfrm>
          <a:off x="179513" y="2132856"/>
          <a:ext cx="8137400" cy="3696546"/>
        </p:xfrm>
        <a:graphic>
          <a:graphicData uri="http://schemas.openxmlformats.org/drawingml/2006/table">
            <a:tbl>
              <a:tblPr>
                <a:tableStyleId>{5C22544A-7EE6-4342-B048-85BDC9FD1C3A}</a:tableStyleId>
              </a:tblPr>
              <a:tblGrid>
                <a:gridCol w="2507649">
                  <a:extLst>
                    <a:ext uri="{9D8B030D-6E8A-4147-A177-3AD203B41FA5}">
                      <a16:colId xmlns:a16="http://schemas.microsoft.com/office/drawing/2014/main" val="2096280663"/>
                    </a:ext>
                  </a:extLst>
                </a:gridCol>
                <a:gridCol w="2037118">
                  <a:extLst>
                    <a:ext uri="{9D8B030D-6E8A-4147-A177-3AD203B41FA5}">
                      <a16:colId xmlns:a16="http://schemas.microsoft.com/office/drawing/2014/main" val="2288456307"/>
                    </a:ext>
                  </a:extLst>
                </a:gridCol>
                <a:gridCol w="2280685">
                  <a:extLst>
                    <a:ext uri="{9D8B030D-6E8A-4147-A177-3AD203B41FA5}">
                      <a16:colId xmlns:a16="http://schemas.microsoft.com/office/drawing/2014/main" val="1280405578"/>
                    </a:ext>
                  </a:extLst>
                </a:gridCol>
                <a:gridCol w="1311948">
                  <a:extLst>
                    <a:ext uri="{9D8B030D-6E8A-4147-A177-3AD203B41FA5}">
                      <a16:colId xmlns:a16="http://schemas.microsoft.com/office/drawing/2014/main" val="1456139647"/>
                    </a:ext>
                  </a:extLst>
                </a:gridCol>
              </a:tblGrid>
              <a:tr h="250791">
                <a:tc gridSpan="4">
                  <a:txBody>
                    <a:bodyPr/>
                    <a:lstStyle/>
                    <a:p>
                      <a:pPr algn="ctr" fontAlgn="b"/>
                      <a:r>
                        <a:rPr lang="en-ZA" sz="1400" b="1" u="none" strike="noStrike" dirty="0">
                          <a:solidFill>
                            <a:schemeClr val="bg1"/>
                          </a:solidFill>
                          <a:effectLst/>
                          <a:latin typeface="Arial" panose="020B0604020202020204" pitchFamily="34" charset="0"/>
                          <a:cs typeface="Arial" panose="020B0604020202020204" pitchFamily="34" charset="0"/>
                        </a:rPr>
                        <a:t>ACTUAL BILLING BY SOURCE AGAINST ACTUAL RECEIPTS </a:t>
                      </a:r>
                      <a:endParaRPr lang="en-ZA" sz="1400" b="1" i="0" u="none" strike="noStrike" dirty="0">
                        <a:solidFill>
                          <a:schemeClr val="bg1"/>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3178715870"/>
                  </a:ext>
                </a:extLst>
              </a:tr>
              <a:tr h="250791">
                <a:tc gridSpan="4">
                  <a:txBody>
                    <a:bodyPr/>
                    <a:lstStyle/>
                    <a:p>
                      <a:pPr algn="ctr" fontAlgn="b"/>
                      <a:r>
                        <a:rPr lang="en-ZA" sz="1400" b="1" u="none" strike="noStrike" dirty="0">
                          <a:solidFill>
                            <a:schemeClr val="bg1"/>
                          </a:solidFill>
                          <a:effectLst/>
                          <a:latin typeface="Arial" panose="020B0604020202020204" pitchFamily="34" charset="0"/>
                          <a:cs typeface="Arial" panose="020B0604020202020204" pitchFamily="34" charset="0"/>
                        </a:rPr>
                        <a:t>30 DECEMBER  2020</a:t>
                      </a:r>
                      <a:endParaRPr lang="en-ZA" sz="1400" b="1" i="0" u="none" strike="noStrike" dirty="0">
                        <a:solidFill>
                          <a:schemeClr val="bg1"/>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3372239518"/>
                  </a:ext>
                </a:extLst>
              </a:tr>
              <a:tr h="250791">
                <a:tc>
                  <a:txBody>
                    <a:bodyPr/>
                    <a:lstStyle/>
                    <a:p>
                      <a:pPr algn="l" fontAlgn="b"/>
                      <a:r>
                        <a:rPr lang="en-ZA" sz="1400" u="none" strike="noStrike" dirty="0">
                          <a:effectLst/>
                          <a:latin typeface="Arial" panose="020B0604020202020204" pitchFamily="34" charset="0"/>
                          <a:cs typeface="Arial" panose="020B0604020202020204" pitchFamily="34" charset="0"/>
                        </a:rPr>
                        <a:t> </a:t>
                      </a:r>
                      <a:endParaRPr lang="en-ZA" sz="1400" b="0" i="0" u="none" strike="noStrike" dirty="0">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l" fontAlgn="b"/>
                      <a:endParaRPr lang="en-ZA" sz="1400" b="0" i="0" u="none" strike="noStrike" dirty="0">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l" fontAlgn="b"/>
                      <a:endParaRPr lang="en-ZA" sz="1400" b="0" i="0" u="none" strike="noStrike" dirty="0">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l" fontAlgn="b"/>
                      <a:endParaRPr lang="en-ZA" sz="1400" b="0" i="0" u="none" strike="noStrike" dirty="0">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427357209"/>
                  </a:ext>
                </a:extLst>
              </a:tr>
              <a:tr h="436263">
                <a:tc>
                  <a:txBody>
                    <a:bodyPr/>
                    <a:lstStyle/>
                    <a:p>
                      <a:pPr algn="ctr" fontAlgn="b"/>
                      <a:r>
                        <a:rPr lang="en-ZA" sz="1400" u="none" strike="noStrike" dirty="0">
                          <a:effectLst/>
                          <a:latin typeface="Arial" panose="020B0604020202020204" pitchFamily="34" charset="0"/>
                          <a:cs typeface="Arial" panose="020B0604020202020204" pitchFamily="34" charset="0"/>
                        </a:rPr>
                        <a:t>SOURCE</a:t>
                      </a:r>
                      <a:endParaRPr lang="en-ZA" sz="1400" b="1" i="0" u="none" strike="noStrike" dirty="0">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algn="ctr" fontAlgn="b"/>
                      <a:r>
                        <a:rPr lang="en-ZA" sz="1400" u="none" strike="noStrike" dirty="0">
                          <a:effectLst/>
                          <a:latin typeface="Arial" panose="020B0604020202020204" pitchFamily="34" charset="0"/>
                          <a:cs typeface="Arial" panose="020B0604020202020204" pitchFamily="34" charset="0"/>
                        </a:rPr>
                        <a:t>Billing for year to date</a:t>
                      </a:r>
                      <a:endParaRPr lang="en-ZA" sz="1400" b="1" i="0" u="none" strike="noStrike" dirty="0">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algn="ctr" fontAlgn="b"/>
                      <a:r>
                        <a:rPr lang="en-ZA" sz="1400" u="none" strike="noStrike" dirty="0">
                          <a:effectLst/>
                          <a:latin typeface="Arial" panose="020B0604020202020204" pitchFamily="34" charset="0"/>
                          <a:cs typeface="Arial" panose="020B0604020202020204" pitchFamily="34" charset="0"/>
                        </a:rPr>
                        <a:t>Actual for year to date</a:t>
                      </a:r>
                      <a:endParaRPr lang="en-ZA" sz="1400" b="1" i="0" u="none" strike="noStrike" dirty="0">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fontAlgn="b"/>
                      <a:r>
                        <a:rPr lang="en-ZA" sz="1400" u="none" strike="noStrike" dirty="0">
                          <a:effectLst/>
                          <a:latin typeface="Arial" panose="020B0604020202020204" pitchFamily="34" charset="0"/>
                          <a:cs typeface="Arial" panose="020B0604020202020204" pitchFamily="34" charset="0"/>
                        </a:rPr>
                        <a:t>% Collected</a:t>
                      </a:r>
                      <a:endParaRPr lang="en-ZA" sz="1400" b="1" i="0" u="none" strike="noStrike" dirty="0">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112169076"/>
                  </a:ext>
                </a:extLst>
              </a:tr>
              <a:tr h="250791">
                <a:tc>
                  <a:txBody>
                    <a:bodyPr/>
                    <a:lstStyle/>
                    <a:p>
                      <a:pPr algn="ctr" fontAlgn="b"/>
                      <a:r>
                        <a:rPr lang="en-ZA" sz="1400" u="none" strike="noStrike" dirty="0">
                          <a:effectLst/>
                          <a:latin typeface="Arial" panose="020B0604020202020204" pitchFamily="34" charset="0"/>
                          <a:cs typeface="Arial" panose="020B0604020202020204" pitchFamily="34" charset="0"/>
                        </a:rPr>
                        <a:t> </a:t>
                      </a:r>
                      <a:endParaRPr lang="en-ZA" sz="1400" b="1" i="0" u="none" strike="noStrike" dirty="0">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vMerge="1">
                  <a:txBody>
                    <a:bodyPr/>
                    <a:lstStyle/>
                    <a:p>
                      <a:endParaRPr lang="en-ZA"/>
                    </a:p>
                  </a:txBody>
                  <a:tcPr/>
                </a:tc>
                <a:tc vMerge="1">
                  <a:txBody>
                    <a:bodyPr/>
                    <a:lstStyle/>
                    <a:p>
                      <a:endParaRPr lang="en-ZA"/>
                    </a:p>
                  </a:txBody>
                  <a:tcPr/>
                </a:tc>
                <a:tc>
                  <a:txBody>
                    <a:bodyPr/>
                    <a:lstStyle/>
                    <a:p>
                      <a:pPr algn="ctr" fontAlgn="b"/>
                      <a:r>
                        <a:rPr lang="en-ZA" sz="1400" u="none" strike="noStrike" dirty="0">
                          <a:effectLst/>
                          <a:latin typeface="Arial" panose="020B0604020202020204" pitchFamily="34" charset="0"/>
                          <a:cs typeface="Arial" panose="020B0604020202020204" pitchFamily="34" charset="0"/>
                        </a:rPr>
                        <a:t> </a:t>
                      </a:r>
                      <a:endParaRPr lang="en-ZA" sz="1400" b="1" i="0" u="none" strike="noStrike" dirty="0">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745316504"/>
                  </a:ext>
                </a:extLst>
              </a:tr>
              <a:tr h="250791">
                <a:tc>
                  <a:txBody>
                    <a:bodyPr/>
                    <a:lstStyle/>
                    <a:p>
                      <a:pPr algn="l" fontAlgn="b"/>
                      <a:r>
                        <a:rPr lang="en-ZA" sz="1400" u="none" strike="noStrike" dirty="0">
                          <a:effectLst/>
                          <a:latin typeface="Arial" panose="020B0604020202020204" pitchFamily="34" charset="0"/>
                          <a:cs typeface="Arial" panose="020B0604020202020204" pitchFamily="34" charset="0"/>
                        </a:rPr>
                        <a:t>Assessment rates</a:t>
                      </a:r>
                      <a:endParaRPr lang="en-ZA" sz="1400" b="1" i="0" u="none" strike="noStrike" dirty="0">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r" fontAlgn="b"/>
                      <a:r>
                        <a:rPr lang="en-ZA" sz="1400" u="none" strike="noStrike" dirty="0">
                          <a:effectLst/>
                          <a:latin typeface="Arial" panose="020B0604020202020204" pitchFamily="34" charset="0"/>
                          <a:cs typeface="Arial" panose="020B0604020202020204" pitchFamily="34" charset="0"/>
                        </a:rPr>
                        <a:t>496 569 244</a:t>
                      </a:r>
                      <a:endParaRPr lang="en-ZA" sz="1400" b="0" i="0" u="none" strike="noStrike" dirty="0">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l" fontAlgn="b"/>
                      <a:r>
                        <a:rPr lang="en-ZA" sz="1400" u="none" strike="noStrike" dirty="0">
                          <a:effectLst/>
                          <a:latin typeface="Arial" panose="020B0604020202020204" pitchFamily="34" charset="0"/>
                          <a:cs typeface="Arial" panose="020B0604020202020204" pitchFamily="34" charset="0"/>
                        </a:rPr>
                        <a:t>              218 874 497 </a:t>
                      </a:r>
                      <a:endParaRPr lang="en-ZA" sz="1400" b="0" i="0" u="none" strike="noStrike" dirty="0">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r" fontAlgn="b"/>
                      <a:r>
                        <a:rPr lang="en-ZA" sz="1400" u="none" strike="noStrike" dirty="0">
                          <a:effectLst/>
                          <a:latin typeface="Arial" panose="020B0604020202020204" pitchFamily="34" charset="0"/>
                          <a:cs typeface="Arial" panose="020B0604020202020204" pitchFamily="34" charset="0"/>
                        </a:rPr>
                        <a:t>44%</a:t>
                      </a:r>
                      <a:endParaRPr lang="en-ZA" sz="1400" b="0" i="0" u="none" strike="noStrike" dirty="0">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3001235389"/>
                  </a:ext>
                </a:extLst>
              </a:tr>
              <a:tr h="250791">
                <a:tc>
                  <a:txBody>
                    <a:bodyPr/>
                    <a:lstStyle/>
                    <a:p>
                      <a:pPr algn="l" fontAlgn="b"/>
                      <a:r>
                        <a:rPr lang="en-ZA" sz="1400" u="none" strike="noStrike" dirty="0">
                          <a:effectLst/>
                          <a:latin typeface="Arial" panose="020B0604020202020204" pitchFamily="34" charset="0"/>
                          <a:cs typeface="Arial" panose="020B0604020202020204" pitchFamily="34" charset="0"/>
                        </a:rPr>
                        <a:t>Electricity</a:t>
                      </a:r>
                      <a:endParaRPr lang="en-ZA" sz="1400" b="1" i="0" u="none" strike="noStrike" dirty="0">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r" fontAlgn="b"/>
                      <a:r>
                        <a:rPr lang="en-ZA" sz="1400" u="none" strike="noStrike" dirty="0">
                          <a:effectLst/>
                          <a:latin typeface="Arial" panose="020B0604020202020204" pitchFamily="34" charset="0"/>
                          <a:cs typeface="Arial" panose="020B0604020202020204" pitchFamily="34" charset="0"/>
                        </a:rPr>
                        <a:t>677 964 602</a:t>
                      </a:r>
                      <a:endParaRPr lang="en-ZA" sz="1400" b="0" i="0" u="none" strike="noStrike" dirty="0">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l" fontAlgn="b"/>
                      <a:r>
                        <a:rPr lang="en-ZA" sz="1400" u="none" strike="noStrike" dirty="0">
                          <a:effectLst/>
                          <a:latin typeface="Arial" panose="020B0604020202020204" pitchFamily="34" charset="0"/>
                          <a:cs typeface="Arial" panose="020B0604020202020204" pitchFamily="34" charset="0"/>
                        </a:rPr>
                        <a:t>              682 560 305 </a:t>
                      </a:r>
                      <a:endParaRPr lang="en-ZA" sz="1400" b="0" i="0" u="none" strike="noStrike" dirty="0">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r" fontAlgn="b"/>
                      <a:r>
                        <a:rPr lang="en-ZA" sz="1400" u="none" strike="noStrike" dirty="0">
                          <a:effectLst/>
                          <a:latin typeface="Arial" panose="020B0604020202020204" pitchFamily="34" charset="0"/>
                          <a:cs typeface="Arial" panose="020B0604020202020204" pitchFamily="34" charset="0"/>
                        </a:rPr>
                        <a:t>101%</a:t>
                      </a:r>
                      <a:endParaRPr lang="en-ZA" sz="1400" b="0" i="0" u="none" strike="noStrike" dirty="0">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203253696"/>
                  </a:ext>
                </a:extLst>
              </a:tr>
              <a:tr h="250791">
                <a:tc>
                  <a:txBody>
                    <a:bodyPr/>
                    <a:lstStyle/>
                    <a:p>
                      <a:pPr algn="l" fontAlgn="b"/>
                      <a:r>
                        <a:rPr lang="en-ZA" sz="1400" u="none" strike="noStrike" dirty="0">
                          <a:effectLst/>
                          <a:latin typeface="Arial" panose="020B0604020202020204" pitchFamily="34" charset="0"/>
                          <a:cs typeface="Arial" panose="020B0604020202020204" pitchFamily="34" charset="0"/>
                        </a:rPr>
                        <a:t>Water</a:t>
                      </a:r>
                      <a:endParaRPr lang="en-ZA" sz="1400" b="1" i="0" u="none" strike="noStrike" dirty="0">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r" fontAlgn="b"/>
                      <a:r>
                        <a:rPr lang="en-ZA" sz="1400" u="none" strike="noStrike" dirty="0">
                          <a:effectLst/>
                          <a:latin typeface="Arial" panose="020B0604020202020204" pitchFamily="34" charset="0"/>
                          <a:cs typeface="Arial" panose="020B0604020202020204" pitchFamily="34" charset="0"/>
                        </a:rPr>
                        <a:t>568 998 424</a:t>
                      </a:r>
                      <a:endParaRPr lang="en-ZA" sz="1400" b="0" i="0" u="none" strike="noStrike" dirty="0">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l" fontAlgn="b"/>
                      <a:r>
                        <a:rPr lang="en-ZA" sz="1400" u="none" strike="noStrike" dirty="0">
                          <a:effectLst/>
                          <a:latin typeface="Arial" panose="020B0604020202020204" pitchFamily="34" charset="0"/>
                          <a:cs typeface="Arial" panose="020B0604020202020204" pitchFamily="34" charset="0"/>
                        </a:rPr>
                        <a:t>              126 488 872 </a:t>
                      </a:r>
                      <a:endParaRPr lang="en-ZA" sz="1400" b="0" i="0" u="none" strike="noStrike" dirty="0">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r" fontAlgn="b"/>
                      <a:r>
                        <a:rPr lang="en-ZA" sz="1400" u="none" strike="noStrike" dirty="0">
                          <a:effectLst/>
                          <a:latin typeface="Arial" panose="020B0604020202020204" pitchFamily="34" charset="0"/>
                          <a:cs typeface="Arial" panose="020B0604020202020204" pitchFamily="34" charset="0"/>
                        </a:rPr>
                        <a:t>22%</a:t>
                      </a:r>
                      <a:endParaRPr lang="en-ZA" sz="1400" b="0" i="0" u="none" strike="noStrike" dirty="0">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979858807"/>
                  </a:ext>
                </a:extLst>
              </a:tr>
              <a:tr h="250791">
                <a:tc>
                  <a:txBody>
                    <a:bodyPr/>
                    <a:lstStyle/>
                    <a:p>
                      <a:pPr algn="l" fontAlgn="b"/>
                      <a:r>
                        <a:rPr lang="en-ZA" sz="1400" u="none" strike="noStrike" dirty="0">
                          <a:effectLst/>
                          <a:latin typeface="Arial" panose="020B0604020202020204" pitchFamily="34" charset="0"/>
                          <a:cs typeface="Arial" panose="020B0604020202020204" pitchFamily="34" charset="0"/>
                        </a:rPr>
                        <a:t>Sanitation</a:t>
                      </a:r>
                      <a:endParaRPr lang="en-ZA" sz="1400" b="1" i="0" u="none" strike="noStrike" dirty="0">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r" fontAlgn="b"/>
                      <a:r>
                        <a:rPr lang="en-ZA" sz="1400" u="none" strike="noStrike" dirty="0">
                          <a:effectLst/>
                          <a:latin typeface="Arial" panose="020B0604020202020204" pitchFamily="34" charset="0"/>
                          <a:cs typeface="Arial" panose="020B0604020202020204" pitchFamily="34" charset="0"/>
                        </a:rPr>
                        <a:t>246 338 200</a:t>
                      </a:r>
                      <a:endParaRPr lang="en-ZA" sz="1400" b="0" i="0" u="none" strike="noStrike" dirty="0">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l" fontAlgn="b"/>
                      <a:r>
                        <a:rPr lang="en-ZA" sz="1400" u="none" strike="noStrike" dirty="0">
                          <a:effectLst/>
                          <a:latin typeface="Arial" panose="020B0604020202020204" pitchFamily="34" charset="0"/>
                          <a:cs typeface="Arial" panose="020B0604020202020204" pitchFamily="34" charset="0"/>
                        </a:rPr>
                        <a:t>                63 941 643 </a:t>
                      </a:r>
                      <a:endParaRPr lang="en-ZA" sz="1400" b="0" i="0" u="none" strike="noStrike" dirty="0">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r" fontAlgn="b"/>
                      <a:r>
                        <a:rPr lang="en-ZA" sz="1400" u="none" strike="noStrike" dirty="0">
                          <a:effectLst/>
                          <a:latin typeface="Arial" panose="020B0604020202020204" pitchFamily="34" charset="0"/>
                          <a:cs typeface="Arial" panose="020B0604020202020204" pitchFamily="34" charset="0"/>
                        </a:rPr>
                        <a:t>26%</a:t>
                      </a:r>
                      <a:endParaRPr lang="en-ZA" sz="1400" b="0" i="0" u="none" strike="noStrike" dirty="0">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590802166"/>
                  </a:ext>
                </a:extLst>
              </a:tr>
              <a:tr h="250791">
                <a:tc>
                  <a:txBody>
                    <a:bodyPr/>
                    <a:lstStyle/>
                    <a:p>
                      <a:pPr algn="l" fontAlgn="b"/>
                      <a:r>
                        <a:rPr lang="en-ZA" sz="1400" u="none" strike="noStrike" dirty="0">
                          <a:effectLst/>
                          <a:latin typeface="Arial" panose="020B0604020202020204" pitchFamily="34" charset="0"/>
                          <a:cs typeface="Arial" panose="020B0604020202020204" pitchFamily="34" charset="0"/>
                        </a:rPr>
                        <a:t>Refuse removal</a:t>
                      </a:r>
                      <a:endParaRPr lang="en-ZA" sz="1400" b="1" i="0" u="none" strike="noStrike" dirty="0">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r" fontAlgn="b"/>
                      <a:r>
                        <a:rPr lang="en-ZA" sz="1400" u="none" strike="noStrike" dirty="0">
                          <a:effectLst/>
                          <a:latin typeface="Arial" panose="020B0604020202020204" pitchFamily="34" charset="0"/>
                          <a:cs typeface="Arial" panose="020B0604020202020204" pitchFamily="34" charset="0"/>
                        </a:rPr>
                        <a:t>154 768 645</a:t>
                      </a:r>
                      <a:endParaRPr lang="en-ZA" sz="1400" b="0" i="0" u="none" strike="noStrike" dirty="0">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l" fontAlgn="b"/>
                      <a:r>
                        <a:rPr lang="en-ZA" sz="1400" u="none" strike="noStrike" dirty="0">
                          <a:effectLst/>
                          <a:latin typeface="Arial" panose="020B0604020202020204" pitchFamily="34" charset="0"/>
                          <a:cs typeface="Arial" panose="020B0604020202020204" pitchFamily="34" charset="0"/>
                        </a:rPr>
                        <a:t>                35 401 106 </a:t>
                      </a:r>
                      <a:endParaRPr lang="en-ZA" sz="1400" b="0" i="0" u="none" strike="noStrike" dirty="0">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r" fontAlgn="b"/>
                      <a:r>
                        <a:rPr lang="en-ZA" sz="1400" u="none" strike="noStrike" dirty="0">
                          <a:effectLst/>
                          <a:latin typeface="Arial" panose="020B0604020202020204" pitchFamily="34" charset="0"/>
                          <a:cs typeface="Arial" panose="020B0604020202020204" pitchFamily="34" charset="0"/>
                        </a:rPr>
                        <a:t>23%</a:t>
                      </a:r>
                      <a:endParaRPr lang="en-ZA" sz="1400" b="0" i="0" u="none" strike="noStrike" dirty="0">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77385349"/>
                  </a:ext>
                </a:extLst>
              </a:tr>
              <a:tr h="250791">
                <a:tc>
                  <a:txBody>
                    <a:bodyPr/>
                    <a:lstStyle/>
                    <a:p>
                      <a:pPr algn="l" fontAlgn="b"/>
                      <a:r>
                        <a:rPr lang="en-ZA" sz="1400" u="none" strike="noStrike" dirty="0">
                          <a:effectLst/>
                          <a:latin typeface="Arial" panose="020B0604020202020204" pitchFamily="34" charset="0"/>
                          <a:cs typeface="Arial" panose="020B0604020202020204" pitchFamily="34" charset="0"/>
                        </a:rPr>
                        <a:t>Interest - Debtors</a:t>
                      </a:r>
                      <a:endParaRPr lang="en-ZA" sz="1400" b="1" i="0" u="none" strike="noStrike" dirty="0">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r" fontAlgn="b"/>
                      <a:r>
                        <a:rPr lang="en-ZA" sz="1400" u="none" strike="noStrike" dirty="0">
                          <a:effectLst/>
                          <a:latin typeface="Arial" panose="020B0604020202020204" pitchFamily="34" charset="0"/>
                          <a:cs typeface="Arial" panose="020B0604020202020204" pitchFamily="34" charset="0"/>
                        </a:rPr>
                        <a:t>34 973 244</a:t>
                      </a:r>
                      <a:endParaRPr lang="en-ZA" sz="1400" b="0" i="0" u="none" strike="noStrike" dirty="0">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l" fontAlgn="b"/>
                      <a:r>
                        <a:rPr lang="en-ZA" sz="1400" u="none" strike="noStrike" dirty="0">
                          <a:effectLst/>
                          <a:latin typeface="Arial" panose="020B0604020202020204" pitchFamily="34" charset="0"/>
                          <a:cs typeface="Arial" panose="020B0604020202020204" pitchFamily="34" charset="0"/>
                        </a:rPr>
                        <a:t>                 2 774 743 </a:t>
                      </a:r>
                      <a:endParaRPr lang="en-ZA" sz="1400" b="0" i="0" u="none" strike="noStrike" dirty="0">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r" fontAlgn="b"/>
                      <a:r>
                        <a:rPr lang="en-ZA" sz="1400" u="none" strike="noStrike" dirty="0">
                          <a:effectLst/>
                          <a:latin typeface="Arial" panose="020B0604020202020204" pitchFamily="34" charset="0"/>
                          <a:cs typeface="Arial" panose="020B0604020202020204" pitchFamily="34" charset="0"/>
                        </a:rPr>
                        <a:t>8%</a:t>
                      </a:r>
                      <a:endParaRPr lang="en-ZA" sz="1400" b="0" i="0" u="none" strike="noStrike" dirty="0">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3484407196"/>
                  </a:ext>
                </a:extLst>
              </a:tr>
              <a:tr h="250791">
                <a:tc>
                  <a:txBody>
                    <a:bodyPr/>
                    <a:lstStyle/>
                    <a:p>
                      <a:pPr algn="l" fontAlgn="b"/>
                      <a:r>
                        <a:rPr lang="en-ZA" sz="1400" u="none" strike="noStrike" dirty="0">
                          <a:effectLst/>
                          <a:latin typeface="Arial" panose="020B0604020202020204" pitchFamily="34" charset="0"/>
                          <a:cs typeface="Arial" panose="020B0604020202020204" pitchFamily="34" charset="0"/>
                        </a:rPr>
                        <a:t>Rentals</a:t>
                      </a:r>
                      <a:endParaRPr lang="en-ZA" sz="1400" b="1" i="0" u="none" strike="noStrike" dirty="0">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r" fontAlgn="b"/>
                      <a:r>
                        <a:rPr lang="en-ZA" sz="1400" u="none" strike="noStrike" dirty="0">
                          <a:effectLst/>
                          <a:latin typeface="Arial" panose="020B0604020202020204" pitchFamily="34" charset="0"/>
                          <a:cs typeface="Arial" panose="020B0604020202020204" pitchFamily="34" charset="0"/>
                        </a:rPr>
                        <a:t>8 010 369</a:t>
                      </a:r>
                      <a:endParaRPr lang="en-ZA" sz="1400" b="0" i="0" u="none" strike="noStrike" dirty="0">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l" fontAlgn="b"/>
                      <a:r>
                        <a:rPr lang="en-ZA" sz="1400" u="none" strike="noStrike" dirty="0">
                          <a:effectLst/>
                          <a:latin typeface="Arial" panose="020B0604020202020204" pitchFamily="34" charset="0"/>
                          <a:cs typeface="Arial" panose="020B0604020202020204" pitchFamily="34" charset="0"/>
                        </a:rPr>
                        <a:t>                 4 660 241 </a:t>
                      </a:r>
                      <a:endParaRPr lang="en-ZA" sz="1400" b="0" i="0" u="none" strike="noStrike" dirty="0">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r" fontAlgn="b"/>
                      <a:r>
                        <a:rPr lang="en-ZA" sz="1400" u="none" strike="noStrike" dirty="0">
                          <a:effectLst/>
                          <a:latin typeface="Arial" panose="020B0604020202020204" pitchFamily="34" charset="0"/>
                          <a:cs typeface="Arial" panose="020B0604020202020204" pitchFamily="34" charset="0"/>
                        </a:rPr>
                        <a:t>58%</a:t>
                      </a:r>
                      <a:endParaRPr lang="en-ZA" sz="1400" b="0" i="0" u="none" strike="noStrike" dirty="0">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4091615850"/>
                  </a:ext>
                </a:extLst>
              </a:tr>
              <a:tr h="250791">
                <a:tc>
                  <a:txBody>
                    <a:bodyPr/>
                    <a:lstStyle/>
                    <a:p>
                      <a:pPr algn="l" fontAlgn="b"/>
                      <a:r>
                        <a:rPr lang="en-ZA" sz="1400" u="none" strike="noStrike" dirty="0">
                          <a:effectLst/>
                          <a:latin typeface="Arial" panose="020B0604020202020204" pitchFamily="34" charset="0"/>
                          <a:cs typeface="Arial" panose="020B0604020202020204" pitchFamily="34" charset="0"/>
                        </a:rPr>
                        <a:t>Other Revenue</a:t>
                      </a:r>
                      <a:endParaRPr lang="en-ZA" sz="1400" b="1" i="0" u="none" strike="noStrike" dirty="0">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r" fontAlgn="b"/>
                      <a:r>
                        <a:rPr lang="en-ZA" sz="1400" u="none" strike="noStrike" dirty="0">
                          <a:effectLst/>
                          <a:latin typeface="Arial" panose="020B0604020202020204" pitchFamily="34" charset="0"/>
                          <a:cs typeface="Arial" panose="020B0604020202020204" pitchFamily="34" charset="0"/>
                        </a:rPr>
                        <a:t>7 511 372</a:t>
                      </a:r>
                      <a:endParaRPr lang="en-ZA" sz="1400" b="0" i="0" u="none" strike="noStrike" dirty="0">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l" fontAlgn="b"/>
                      <a:r>
                        <a:rPr lang="en-ZA" sz="1400" u="none" strike="noStrike" dirty="0">
                          <a:effectLst/>
                          <a:latin typeface="Arial" panose="020B0604020202020204" pitchFamily="34" charset="0"/>
                          <a:cs typeface="Arial" panose="020B0604020202020204" pitchFamily="34" charset="0"/>
                        </a:rPr>
                        <a:t>                43 441 514 </a:t>
                      </a:r>
                      <a:endParaRPr lang="en-ZA" sz="1400" b="0" i="0" u="none" strike="noStrike" dirty="0">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r" fontAlgn="b"/>
                      <a:r>
                        <a:rPr lang="en-ZA" sz="1400" u="none" strike="noStrike" dirty="0">
                          <a:effectLst/>
                          <a:latin typeface="Arial" panose="020B0604020202020204" pitchFamily="34" charset="0"/>
                          <a:cs typeface="Arial" panose="020B0604020202020204" pitchFamily="34" charset="0"/>
                        </a:rPr>
                        <a:t>578%</a:t>
                      </a:r>
                      <a:endParaRPr lang="en-ZA" sz="1400" b="0" i="0" u="none" strike="noStrike" dirty="0">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998711104"/>
                  </a:ext>
                </a:extLst>
              </a:tr>
              <a:tr h="250791">
                <a:tc>
                  <a:txBody>
                    <a:bodyPr/>
                    <a:lstStyle/>
                    <a:p>
                      <a:pPr algn="l" fontAlgn="b"/>
                      <a:r>
                        <a:rPr lang="en-ZA" sz="1400" u="none" strike="noStrike" dirty="0">
                          <a:effectLst/>
                          <a:latin typeface="Arial" panose="020B0604020202020204" pitchFamily="34" charset="0"/>
                          <a:cs typeface="Arial" panose="020B0604020202020204" pitchFamily="34" charset="0"/>
                        </a:rPr>
                        <a:t>TOTAL REVENUE</a:t>
                      </a:r>
                      <a:endParaRPr lang="en-ZA" sz="1400" b="1" i="0" u="none" strike="noStrike" dirty="0">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r" fontAlgn="b"/>
                      <a:r>
                        <a:rPr lang="en-ZA" sz="1400" u="none" strike="noStrike" dirty="0">
                          <a:effectLst/>
                          <a:latin typeface="Arial" panose="020B0604020202020204" pitchFamily="34" charset="0"/>
                          <a:cs typeface="Arial" panose="020B0604020202020204" pitchFamily="34" charset="0"/>
                        </a:rPr>
                        <a:t>2 195 134 100</a:t>
                      </a:r>
                      <a:endParaRPr lang="en-ZA" sz="1400" b="1" i="0" u="none" strike="noStrike" dirty="0">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r" fontAlgn="b"/>
                      <a:r>
                        <a:rPr lang="en-ZA" sz="1400" u="none" strike="noStrike" dirty="0">
                          <a:effectLst/>
                          <a:latin typeface="Arial" panose="020B0604020202020204" pitchFamily="34" charset="0"/>
                          <a:cs typeface="Arial" panose="020B0604020202020204" pitchFamily="34" charset="0"/>
                        </a:rPr>
                        <a:t>1 178 142 921</a:t>
                      </a:r>
                      <a:endParaRPr lang="en-ZA" sz="1400" b="1" i="0" u="none" strike="noStrike" dirty="0">
                        <a:solidFill>
                          <a:srgbClr val="FF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r" fontAlgn="b"/>
                      <a:r>
                        <a:rPr lang="en-ZA" sz="1400" u="none" strike="noStrike" dirty="0">
                          <a:effectLst/>
                          <a:latin typeface="Arial" panose="020B0604020202020204" pitchFamily="34" charset="0"/>
                          <a:cs typeface="Arial" panose="020B0604020202020204" pitchFamily="34" charset="0"/>
                        </a:rPr>
                        <a:t>53.67%</a:t>
                      </a:r>
                      <a:endParaRPr lang="en-ZA" sz="1400" b="1" i="0" u="none" strike="noStrike" dirty="0">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2873812106"/>
                  </a:ext>
                </a:extLst>
              </a:tr>
            </a:tbl>
          </a:graphicData>
        </a:graphic>
      </p:graphicFrame>
    </p:spTree>
    <p:extLst>
      <p:ext uri="{BB962C8B-B14F-4D97-AF65-F5344CB8AC3E}">
        <p14:creationId xmlns:p14="http://schemas.microsoft.com/office/powerpoint/2010/main" val="40559127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675"/>
            <a:ext cx="7239000" cy="834999"/>
          </a:xfrm>
        </p:spPr>
        <p:txBody>
          <a:bodyPr>
            <a:normAutofit/>
          </a:bodyPr>
          <a:lstStyle/>
          <a:p>
            <a:r>
              <a:rPr lang="en-ZA" dirty="0"/>
              <a:t>FINANCIAL MANAGEMENT conti..</a:t>
            </a:r>
          </a:p>
        </p:txBody>
      </p:sp>
      <p:sp>
        <p:nvSpPr>
          <p:cNvPr id="3" name="Content Placeholder 2"/>
          <p:cNvSpPr>
            <a:spLocks noGrp="1"/>
          </p:cNvSpPr>
          <p:nvPr>
            <p:ph idx="1"/>
          </p:nvPr>
        </p:nvSpPr>
        <p:spPr>
          <a:xfrm>
            <a:off x="609598" y="973629"/>
            <a:ext cx="7562801" cy="992411"/>
          </a:xfrm>
        </p:spPr>
        <p:txBody>
          <a:bodyPr>
            <a:normAutofit/>
          </a:bodyPr>
          <a:lstStyle/>
          <a:p>
            <a:pPr marL="0" indent="0" algn="just">
              <a:buNone/>
            </a:pPr>
            <a:r>
              <a:rPr lang="en-ZA" sz="2800" dirty="0">
                <a:latin typeface="Arial" pitchFamily="34" charset="0"/>
                <a:cs typeface="Arial" pitchFamily="34" charset="0"/>
              </a:rPr>
              <a:t>Debtors age analysis at </a:t>
            </a:r>
            <a:r>
              <a:rPr lang="en-ZA" sz="2000" dirty="0">
                <a:latin typeface="Arial" pitchFamily="34" charset="0"/>
                <a:cs typeface="Arial" pitchFamily="34" charset="0"/>
              </a:rPr>
              <a:t>30 DECEMBER 2020</a:t>
            </a:r>
          </a:p>
          <a:p>
            <a:pPr marL="0" indent="0" algn="just">
              <a:buNone/>
            </a:pPr>
            <a:endParaRPr lang="en-ZA" sz="2800" b="0" dirty="0">
              <a:latin typeface="Arial" pitchFamily="34" charset="0"/>
              <a:cs typeface="Arial" pitchFamily="34" charset="0"/>
            </a:endParaRPr>
          </a:p>
        </p:txBody>
      </p:sp>
      <p:sp>
        <p:nvSpPr>
          <p:cNvPr id="5" name="Footer Placeholder 4">
            <a:extLst>
              <a:ext uri="{FF2B5EF4-FFF2-40B4-BE49-F238E27FC236}">
                <a16:creationId xmlns:a16="http://schemas.microsoft.com/office/drawing/2014/main" id="{B4112377-2F7A-45B4-BA91-415601AEDC53}"/>
              </a:ext>
            </a:extLst>
          </p:cNvPr>
          <p:cNvSpPr>
            <a:spLocks noGrp="1"/>
          </p:cNvSpPr>
          <p:nvPr>
            <p:ph type="ftr"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ZA" altLang="en-US" sz="10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Matjhabeng Local Municipality--------------Presentation to the Portfolio Committee of COGTA</a:t>
            </a:r>
            <a:endParaRPr kumimoji="0" lang="en-US" altLang="en-US" sz="10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endParaRPr>
          </a:p>
        </p:txBody>
      </p:sp>
      <p:sp>
        <p:nvSpPr>
          <p:cNvPr id="6" name="Slide Number Placeholder 5">
            <a:extLst>
              <a:ext uri="{FF2B5EF4-FFF2-40B4-BE49-F238E27FC236}">
                <a16:creationId xmlns:a16="http://schemas.microsoft.com/office/drawing/2014/main" id="{AFA8F192-0FF5-4B55-90FD-FD61CD02DBBA}"/>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7C750B2-A834-438B-8089-37D22AEA60CA}" type="slidenum">
              <a:rPr kumimoji="0" lang="en-US" altLang="en-US" sz="1100" b="0" i="0" u="none" strike="noStrike" kern="1200" cap="none" spc="0" normalizeH="0" baseline="0" noProof="0" smtClean="0">
                <a:ln>
                  <a:noFill/>
                </a:ln>
                <a:solidFill>
                  <a:srgbClr val="1F497D"/>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altLang="en-US" sz="11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endParaRPr>
          </a:p>
        </p:txBody>
      </p:sp>
      <p:pic>
        <p:nvPicPr>
          <p:cNvPr id="4" name="Picture 2" descr="http://www.matjhabeng.co.za/images/logo.gif">
            <a:extLst>
              <a:ext uri="{FF2B5EF4-FFF2-40B4-BE49-F238E27FC236}">
                <a16:creationId xmlns:a16="http://schemas.microsoft.com/office/drawing/2014/main" id="{4E972656-7691-478A-8AB6-2397E67D9616}"/>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8316913" y="6081713"/>
            <a:ext cx="827087" cy="77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7" name="Table 6">
            <a:extLst>
              <a:ext uri="{FF2B5EF4-FFF2-40B4-BE49-F238E27FC236}">
                <a16:creationId xmlns:a16="http://schemas.microsoft.com/office/drawing/2014/main" id="{140B5B1E-1A7B-41FA-8059-12C5BC1F1304}"/>
              </a:ext>
            </a:extLst>
          </p:cNvPr>
          <p:cNvGraphicFramePr>
            <a:graphicFrameLocks noGrp="1"/>
          </p:cNvGraphicFramePr>
          <p:nvPr>
            <p:extLst>
              <p:ext uri="{D42A27DB-BD31-4B8C-83A1-F6EECF244321}">
                <p14:modId xmlns:p14="http://schemas.microsoft.com/office/powerpoint/2010/main" val="2657410055"/>
              </p:ext>
            </p:extLst>
          </p:nvPr>
        </p:nvGraphicFramePr>
        <p:xfrm>
          <a:off x="323528" y="1607600"/>
          <a:ext cx="8568951" cy="3642800"/>
        </p:xfrm>
        <a:graphic>
          <a:graphicData uri="http://schemas.openxmlformats.org/drawingml/2006/table">
            <a:tbl>
              <a:tblPr>
                <a:tableStyleId>{5C22544A-7EE6-4342-B048-85BDC9FD1C3A}</a:tableStyleId>
              </a:tblPr>
              <a:tblGrid>
                <a:gridCol w="1378268">
                  <a:extLst>
                    <a:ext uri="{9D8B030D-6E8A-4147-A177-3AD203B41FA5}">
                      <a16:colId xmlns:a16="http://schemas.microsoft.com/office/drawing/2014/main" val="3253073238"/>
                    </a:ext>
                  </a:extLst>
                </a:gridCol>
                <a:gridCol w="768814">
                  <a:extLst>
                    <a:ext uri="{9D8B030D-6E8A-4147-A177-3AD203B41FA5}">
                      <a16:colId xmlns:a16="http://schemas.microsoft.com/office/drawing/2014/main" val="3098153056"/>
                    </a:ext>
                  </a:extLst>
                </a:gridCol>
                <a:gridCol w="732205">
                  <a:extLst>
                    <a:ext uri="{9D8B030D-6E8A-4147-A177-3AD203B41FA5}">
                      <a16:colId xmlns:a16="http://schemas.microsoft.com/office/drawing/2014/main" val="2901657062"/>
                    </a:ext>
                  </a:extLst>
                </a:gridCol>
                <a:gridCol w="766662">
                  <a:extLst>
                    <a:ext uri="{9D8B030D-6E8A-4147-A177-3AD203B41FA5}">
                      <a16:colId xmlns:a16="http://schemas.microsoft.com/office/drawing/2014/main" val="2126425730"/>
                    </a:ext>
                  </a:extLst>
                </a:gridCol>
                <a:gridCol w="870032">
                  <a:extLst>
                    <a:ext uri="{9D8B030D-6E8A-4147-A177-3AD203B41FA5}">
                      <a16:colId xmlns:a16="http://schemas.microsoft.com/office/drawing/2014/main" val="3706931482"/>
                    </a:ext>
                  </a:extLst>
                </a:gridCol>
                <a:gridCol w="872185">
                  <a:extLst>
                    <a:ext uri="{9D8B030D-6E8A-4147-A177-3AD203B41FA5}">
                      <a16:colId xmlns:a16="http://schemas.microsoft.com/office/drawing/2014/main" val="3179820408"/>
                    </a:ext>
                  </a:extLst>
                </a:gridCol>
                <a:gridCol w="717130">
                  <a:extLst>
                    <a:ext uri="{9D8B030D-6E8A-4147-A177-3AD203B41FA5}">
                      <a16:colId xmlns:a16="http://schemas.microsoft.com/office/drawing/2014/main" val="3609340543"/>
                    </a:ext>
                  </a:extLst>
                </a:gridCol>
                <a:gridCol w="783891">
                  <a:extLst>
                    <a:ext uri="{9D8B030D-6E8A-4147-A177-3AD203B41FA5}">
                      <a16:colId xmlns:a16="http://schemas.microsoft.com/office/drawing/2014/main" val="1036230367"/>
                    </a:ext>
                  </a:extLst>
                </a:gridCol>
                <a:gridCol w="861418">
                  <a:extLst>
                    <a:ext uri="{9D8B030D-6E8A-4147-A177-3AD203B41FA5}">
                      <a16:colId xmlns:a16="http://schemas.microsoft.com/office/drawing/2014/main" val="858762510"/>
                    </a:ext>
                  </a:extLst>
                </a:gridCol>
                <a:gridCol w="818346">
                  <a:extLst>
                    <a:ext uri="{9D8B030D-6E8A-4147-A177-3AD203B41FA5}">
                      <a16:colId xmlns:a16="http://schemas.microsoft.com/office/drawing/2014/main" val="3116760004"/>
                    </a:ext>
                  </a:extLst>
                </a:gridCol>
              </a:tblGrid>
              <a:tr h="81431">
                <a:tc>
                  <a:txBody>
                    <a:bodyPr/>
                    <a:lstStyle/>
                    <a:p>
                      <a:pPr algn="l" fontAlgn="b"/>
                      <a:r>
                        <a:rPr lang="en-ZA" sz="900" u="none" strike="noStrike" dirty="0">
                          <a:effectLst/>
                        </a:rPr>
                        <a:t> </a:t>
                      </a:r>
                      <a:endParaRPr lang="en-ZA" sz="900" b="0" i="0" u="none" strike="noStrike" dirty="0">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l" fontAlgn="b"/>
                      <a:r>
                        <a:rPr lang="en-ZA" sz="900" u="none" strike="noStrike" dirty="0">
                          <a:effectLst/>
                        </a:rPr>
                        <a:t> </a:t>
                      </a:r>
                      <a:endParaRPr lang="en-ZA" sz="900" b="0" i="0" u="none" strike="noStrike" dirty="0">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l" fontAlgn="b"/>
                      <a:r>
                        <a:rPr lang="en-ZA" sz="900" u="none" strike="noStrike" dirty="0">
                          <a:effectLst/>
                        </a:rPr>
                        <a:t> </a:t>
                      </a:r>
                      <a:endParaRPr lang="en-ZA" sz="900" b="0" i="0" u="none" strike="noStrike" dirty="0">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l" fontAlgn="b"/>
                      <a:r>
                        <a:rPr lang="en-ZA" sz="900" u="none" strike="noStrike" dirty="0">
                          <a:effectLst/>
                        </a:rPr>
                        <a:t> </a:t>
                      </a:r>
                      <a:endParaRPr lang="en-ZA" sz="900" b="0" i="0" u="none" strike="noStrike" dirty="0">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l" fontAlgn="b"/>
                      <a:r>
                        <a:rPr lang="en-ZA" sz="900" u="none" strike="noStrike" dirty="0">
                          <a:effectLst/>
                        </a:rPr>
                        <a:t> </a:t>
                      </a:r>
                      <a:endParaRPr lang="en-ZA" sz="900" b="0" i="0" u="none" strike="noStrike" dirty="0">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l" fontAlgn="b"/>
                      <a:r>
                        <a:rPr lang="en-ZA" sz="900" u="none" strike="noStrike" dirty="0">
                          <a:effectLst/>
                        </a:rPr>
                        <a:t> </a:t>
                      </a:r>
                      <a:endParaRPr lang="en-ZA" sz="900" b="0" i="0" u="none" strike="noStrike" dirty="0">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l" fontAlgn="b"/>
                      <a:r>
                        <a:rPr lang="en-ZA" sz="900" u="none" strike="noStrike" dirty="0">
                          <a:effectLst/>
                        </a:rPr>
                        <a:t> </a:t>
                      </a:r>
                      <a:endParaRPr lang="en-ZA" sz="900" b="0" i="0" u="none" strike="noStrike" dirty="0">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l" fontAlgn="b"/>
                      <a:r>
                        <a:rPr lang="en-ZA" sz="900" u="none" strike="noStrike" dirty="0">
                          <a:effectLst/>
                        </a:rPr>
                        <a:t> </a:t>
                      </a:r>
                      <a:endParaRPr lang="en-ZA" sz="900" b="0" i="0" u="none" strike="noStrike" dirty="0">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l" fontAlgn="b"/>
                      <a:r>
                        <a:rPr lang="en-ZA" sz="900" u="none" strike="noStrike" dirty="0">
                          <a:effectLst/>
                        </a:rPr>
                        <a:t> </a:t>
                      </a:r>
                      <a:endParaRPr lang="en-ZA" sz="900" b="0" i="0" u="none" strike="noStrike" dirty="0">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l" fontAlgn="b"/>
                      <a:endParaRPr lang="en-ZA" sz="900" b="0" i="0" u="none" strike="noStrike" dirty="0">
                        <a:effectLst/>
                        <a:latin typeface="Arial" panose="020B0604020202020204" pitchFamily="34" charset="0"/>
                      </a:endParaRPr>
                    </a:p>
                  </a:txBody>
                  <a:tcPr marL="4790" marR="4790" marT="4790" marB="0" anchor="b">
                    <a:solidFill>
                      <a:schemeClr val="accent1">
                        <a:lumMod val="60000"/>
                        <a:lumOff val="40000"/>
                      </a:schemeClr>
                    </a:solidFill>
                  </a:tcPr>
                </a:tc>
                <a:extLst>
                  <a:ext uri="{0D108BD9-81ED-4DB2-BD59-A6C34878D82A}">
                    <a16:rowId xmlns:a16="http://schemas.microsoft.com/office/drawing/2014/main" val="3906249949"/>
                  </a:ext>
                </a:extLst>
              </a:tr>
              <a:tr h="81431">
                <a:tc gridSpan="8">
                  <a:txBody>
                    <a:bodyPr/>
                    <a:lstStyle/>
                    <a:p>
                      <a:pPr algn="ctr" fontAlgn="b"/>
                      <a:r>
                        <a:rPr lang="en-ZA" sz="900" u="none" strike="noStrike" dirty="0">
                          <a:effectLst/>
                        </a:rPr>
                        <a:t>AGE ANALYSIS OF DEBTORS FOR THE MONTH DECEMBER 2020</a:t>
                      </a:r>
                      <a:endParaRPr lang="en-ZA" sz="900" b="1" i="0" u="none" strike="noStrike" dirty="0">
                        <a:effectLst/>
                        <a:latin typeface="Arial" panose="020B0604020202020204" pitchFamily="34" charset="0"/>
                      </a:endParaRPr>
                    </a:p>
                  </a:txBody>
                  <a:tcPr marL="4790" marR="4790" marT="4790" marB="0" anchor="b">
                    <a:solidFill>
                      <a:schemeClr val="accent1">
                        <a:lumMod val="60000"/>
                        <a:lumOff val="40000"/>
                      </a:schemeClr>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a:txBody>
                    <a:bodyPr/>
                    <a:lstStyle/>
                    <a:p>
                      <a:pPr algn="l" fontAlgn="b"/>
                      <a:r>
                        <a:rPr lang="en-ZA" sz="900" u="none" strike="noStrike" dirty="0">
                          <a:effectLst/>
                        </a:rPr>
                        <a:t> </a:t>
                      </a:r>
                      <a:endParaRPr lang="en-ZA" sz="900" b="0" i="0" u="none" strike="noStrike" dirty="0">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l" fontAlgn="b"/>
                      <a:endParaRPr lang="en-ZA" sz="900" b="0" i="0" u="none" strike="noStrike" dirty="0">
                        <a:effectLst/>
                        <a:latin typeface="Arial" panose="020B0604020202020204" pitchFamily="34" charset="0"/>
                      </a:endParaRPr>
                    </a:p>
                  </a:txBody>
                  <a:tcPr marL="4790" marR="4790" marT="4790" marB="0" anchor="b">
                    <a:solidFill>
                      <a:schemeClr val="accent1">
                        <a:lumMod val="60000"/>
                        <a:lumOff val="40000"/>
                      </a:schemeClr>
                    </a:solidFill>
                  </a:tcPr>
                </a:tc>
                <a:extLst>
                  <a:ext uri="{0D108BD9-81ED-4DB2-BD59-A6C34878D82A}">
                    <a16:rowId xmlns:a16="http://schemas.microsoft.com/office/drawing/2014/main" val="2038129342"/>
                  </a:ext>
                </a:extLst>
              </a:tr>
              <a:tr h="86221">
                <a:tc>
                  <a:txBody>
                    <a:bodyPr/>
                    <a:lstStyle/>
                    <a:p>
                      <a:pPr algn="ctr" fontAlgn="b"/>
                      <a:r>
                        <a:rPr lang="en-ZA" sz="900" u="none" strike="noStrike" dirty="0">
                          <a:effectLst/>
                        </a:rPr>
                        <a:t> </a:t>
                      </a:r>
                      <a:endParaRPr lang="en-ZA" sz="900" b="1" i="0" u="none" strike="noStrike" dirty="0">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ctr" fontAlgn="b"/>
                      <a:r>
                        <a:rPr lang="en-ZA" sz="900" u="none" strike="noStrike" dirty="0">
                          <a:effectLst/>
                        </a:rPr>
                        <a:t> </a:t>
                      </a:r>
                      <a:endParaRPr lang="en-ZA" sz="900" b="1" i="0" u="none" strike="noStrike" dirty="0">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ctr" fontAlgn="b"/>
                      <a:r>
                        <a:rPr lang="en-ZA" sz="900" u="none" strike="noStrike" dirty="0">
                          <a:effectLst/>
                        </a:rPr>
                        <a:t> </a:t>
                      </a:r>
                      <a:endParaRPr lang="en-ZA" sz="900" b="1" i="0" u="none" strike="noStrike" dirty="0">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ctr" fontAlgn="b"/>
                      <a:r>
                        <a:rPr lang="en-ZA" sz="900" u="none" strike="noStrike" dirty="0">
                          <a:effectLst/>
                        </a:rPr>
                        <a:t> </a:t>
                      </a:r>
                      <a:endParaRPr lang="en-ZA" sz="900" b="1" i="0" u="none" strike="noStrike" dirty="0">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ctr" fontAlgn="b"/>
                      <a:r>
                        <a:rPr lang="en-ZA" sz="900" u="none" strike="noStrike" dirty="0">
                          <a:effectLst/>
                        </a:rPr>
                        <a:t> </a:t>
                      </a:r>
                      <a:endParaRPr lang="en-ZA" sz="900" b="1" i="0" u="none" strike="noStrike" dirty="0">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l" fontAlgn="b"/>
                      <a:r>
                        <a:rPr lang="en-ZA" sz="900" u="none" strike="noStrike" dirty="0">
                          <a:effectLst/>
                        </a:rPr>
                        <a:t> </a:t>
                      </a:r>
                      <a:endParaRPr lang="en-ZA" sz="900" b="0" i="0" u="none" strike="noStrike" dirty="0">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l" fontAlgn="b"/>
                      <a:r>
                        <a:rPr lang="en-ZA" sz="900" u="none" strike="noStrike" dirty="0">
                          <a:effectLst/>
                        </a:rPr>
                        <a:t> </a:t>
                      </a:r>
                      <a:endParaRPr lang="en-ZA" sz="900" b="0" i="0" u="none" strike="noStrike" dirty="0">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l" fontAlgn="b"/>
                      <a:r>
                        <a:rPr lang="en-ZA" sz="900" u="none" strike="noStrike" dirty="0">
                          <a:effectLst/>
                        </a:rPr>
                        <a:t> </a:t>
                      </a:r>
                      <a:endParaRPr lang="en-ZA" sz="900" b="0" i="0" u="none" strike="noStrike" dirty="0">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l" fontAlgn="b"/>
                      <a:r>
                        <a:rPr lang="en-ZA" sz="900" u="none" strike="noStrike" dirty="0">
                          <a:effectLst/>
                        </a:rPr>
                        <a:t> </a:t>
                      </a:r>
                      <a:endParaRPr lang="en-ZA" sz="900" b="0" i="0" u="none" strike="noStrike" dirty="0">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l" fontAlgn="b"/>
                      <a:endParaRPr lang="en-ZA" sz="900" b="0" i="0" u="none" strike="noStrike" dirty="0">
                        <a:effectLst/>
                        <a:latin typeface="Arial" panose="020B0604020202020204" pitchFamily="34" charset="0"/>
                      </a:endParaRPr>
                    </a:p>
                  </a:txBody>
                  <a:tcPr marL="4790" marR="4790" marT="4790" marB="0" anchor="b">
                    <a:solidFill>
                      <a:schemeClr val="accent1">
                        <a:lumMod val="60000"/>
                        <a:lumOff val="40000"/>
                      </a:schemeClr>
                    </a:solidFill>
                  </a:tcPr>
                </a:tc>
                <a:extLst>
                  <a:ext uri="{0D108BD9-81ED-4DB2-BD59-A6C34878D82A}">
                    <a16:rowId xmlns:a16="http://schemas.microsoft.com/office/drawing/2014/main" val="2623993497"/>
                  </a:ext>
                </a:extLst>
              </a:tr>
              <a:tr h="86221">
                <a:tc>
                  <a:txBody>
                    <a:bodyPr/>
                    <a:lstStyle/>
                    <a:p>
                      <a:pPr algn="l" fontAlgn="b"/>
                      <a:endParaRPr lang="en-ZA" sz="900" b="0" i="0" u="none" strike="noStrike" dirty="0">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l" fontAlgn="b"/>
                      <a:endParaRPr lang="en-ZA" sz="900" b="0" i="0" u="none" strike="noStrike" dirty="0">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l" fontAlgn="b"/>
                      <a:endParaRPr lang="en-ZA" sz="900" b="0" i="0" u="none" strike="noStrike" dirty="0">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l" fontAlgn="b"/>
                      <a:endParaRPr lang="en-ZA" sz="900" b="0" i="0" u="none" strike="noStrike" dirty="0">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l" fontAlgn="b"/>
                      <a:endParaRPr lang="en-ZA" sz="900" b="0" i="0" u="none" strike="noStrike" dirty="0">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l" fontAlgn="b"/>
                      <a:endParaRPr lang="en-ZA" sz="900" b="0" i="0" u="none" strike="noStrike" dirty="0">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l" fontAlgn="b"/>
                      <a:endParaRPr lang="en-ZA" sz="900" b="0" i="0" u="none" strike="noStrike" dirty="0">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l" fontAlgn="b"/>
                      <a:endParaRPr lang="en-ZA" sz="900" b="0" i="0" u="none" strike="noStrike" dirty="0">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l" fontAlgn="b"/>
                      <a:endParaRPr lang="en-ZA" sz="900" b="0" i="0" u="none" strike="noStrike" dirty="0">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l" fontAlgn="b"/>
                      <a:endParaRPr lang="en-ZA" sz="900" b="0" i="0" u="none" strike="noStrike" dirty="0">
                        <a:effectLst/>
                        <a:latin typeface="Arial" panose="020B0604020202020204" pitchFamily="34" charset="0"/>
                      </a:endParaRPr>
                    </a:p>
                  </a:txBody>
                  <a:tcPr marL="4790" marR="4790" marT="4790" marB="0" anchor="b">
                    <a:solidFill>
                      <a:schemeClr val="accent1">
                        <a:lumMod val="60000"/>
                        <a:lumOff val="40000"/>
                      </a:schemeClr>
                    </a:solidFill>
                  </a:tcPr>
                </a:tc>
                <a:extLst>
                  <a:ext uri="{0D108BD9-81ED-4DB2-BD59-A6C34878D82A}">
                    <a16:rowId xmlns:a16="http://schemas.microsoft.com/office/drawing/2014/main" val="1923029637"/>
                  </a:ext>
                </a:extLst>
              </a:tr>
              <a:tr h="86221">
                <a:tc>
                  <a:txBody>
                    <a:bodyPr/>
                    <a:lstStyle/>
                    <a:p>
                      <a:pPr algn="ctr" fontAlgn="b"/>
                      <a:r>
                        <a:rPr lang="en-ZA" sz="900" u="none" strike="noStrike" dirty="0">
                          <a:effectLst/>
                        </a:rPr>
                        <a:t>Detail</a:t>
                      </a:r>
                      <a:endParaRPr lang="en-ZA" sz="900" b="1" i="0" u="none" strike="noStrike" dirty="0">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ctr" fontAlgn="b"/>
                      <a:r>
                        <a:rPr lang="en-ZA" sz="900" u="none" strike="noStrike" dirty="0">
                          <a:effectLst/>
                        </a:rPr>
                        <a:t>&gt; 30 days</a:t>
                      </a:r>
                      <a:endParaRPr lang="en-ZA" sz="900" b="1" i="0" u="none" strike="noStrike" dirty="0">
                        <a:effectLst/>
                        <a:latin typeface="Calibri" panose="020F0502020204030204" pitchFamily="34" charset="0"/>
                      </a:endParaRPr>
                    </a:p>
                  </a:txBody>
                  <a:tcPr marL="4790" marR="4790" marT="4790" marB="0" anchor="b">
                    <a:solidFill>
                      <a:schemeClr val="accent1">
                        <a:lumMod val="60000"/>
                        <a:lumOff val="40000"/>
                      </a:schemeClr>
                    </a:solidFill>
                  </a:tcPr>
                </a:tc>
                <a:tc>
                  <a:txBody>
                    <a:bodyPr/>
                    <a:lstStyle/>
                    <a:p>
                      <a:pPr algn="ctr" fontAlgn="ctr"/>
                      <a:r>
                        <a:rPr lang="en-ZA" sz="900" u="none" strike="noStrike" dirty="0">
                          <a:effectLst/>
                        </a:rPr>
                        <a:t>&gt;30 &lt;60 days</a:t>
                      </a:r>
                      <a:endParaRPr lang="en-ZA" sz="900" b="1" i="0" u="none" strike="noStrike" dirty="0">
                        <a:effectLst/>
                        <a:latin typeface="Calibri" panose="020F0502020204030204" pitchFamily="34" charset="0"/>
                      </a:endParaRPr>
                    </a:p>
                  </a:txBody>
                  <a:tcPr marL="4790" marR="4790" marT="4790" marB="0" anchor="ctr">
                    <a:solidFill>
                      <a:schemeClr val="accent1">
                        <a:lumMod val="60000"/>
                        <a:lumOff val="40000"/>
                      </a:schemeClr>
                    </a:solidFill>
                  </a:tcPr>
                </a:tc>
                <a:tc>
                  <a:txBody>
                    <a:bodyPr/>
                    <a:lstStyle/>
                    <a:p>
                      <a:pPr algn="ctr" fontAlgn="ctr"/>
                      <a:r>
                        <a:rPr lang="en-ZA" sz="900" u="none" strike="noStrike" dirty="0">
                          <a:effectLst/>
                        </a:rPr>
                        <a:t>&gt; 60 &lt; 90 days</a:t>
                      </a:r>
                      <a:endParaRPr lang="en-ZA" sz="900" b="1" i="0" u="none" strike="noStrike" dirty="0">
                        <a:effectLst/>
                        <a:latin typeface="Arial" panose="020B0604020202020204" pitchFamily="34" charset="0"/>
                      </a:endParaRPr>
                    </a:p>
                  </a:txBody>
                  <a:tcPr marL="4790" marR="4790" marT="4790" marB="0" anchor="ctr">
                    <a:solidFill>
                      <a:schemeClr val="accent1">
                        <a:lumMod val="60000"/>
                        <a:lumOff val="40000"/>
                      </a:schemeClr>
                    </a:solidFill>
                  </a:tcPr>
                </a:tc>
                <a:tc>
                  <a:txBody>
                    <a:bodyPr/>
                    <a:lstStyle/>
                    <a:p>
                      <a:pPr algn="ctr" fontAlgn="ctr"/>
                      <a:r>
                        <a:rPr lang="en-ZA" sz="900" u="none" strike="noStrike" dirty="0">
                          <a:effectLst/>
                        </a:rPr>
                        <a:t>&gt; 90 &lt; 120 days</a:t>
                      </a:r>
                      <a:endParaRPr lang="en-ZA" sz="900" b="1" i="0" u="none" strike="noStrike" dirty="0">
                        <a:effectLst/>
                        <a:latin typeface="Arial" panose="020B0604020202020204" pitchFamily="34" charset="0"/>
                      </a:endParaRPr>
                    </a:p>
                  </a:txBody>
                  <a:tcPr marL="4790" marR="4790" marT="4790" marB="0" anchor="ctr">
                    <a:solidFill>
                      <a:schemeClr val="accent1">
                        <a:lumMod val="60000"/>
                        <a:lumOff val="40000"/>
                      </a:schemeClr>
                    </a:solidFill>
                  </a:tcPr>
                </a:tc>
                <a:tc>
                  <a:txBody>
                    <a:bodyPr/>
                    <a:lstStyle/>
                    <a:p>
                      <a:pPr algn="ctr" fontAlgn="ctr"/>
                      <a:r>
                        <a:rPr lang="en-ZA" sz="900" u="none" strike="noStrike" dirty="0">
                          <a:effectLst/>
                        </a:rPr>
                        <a:t>&gt; 120 &lt; 150 days</a:t>
                      </a:r>
                      <a:endParaRPr lang="en-ZA" sz="900" b="1" i="0" u="none" strike="noStrike" dirty="0">
                        <a:effectLst/>
                        <a:latin typeface="Calibri" panose="020F0502020204030204" pitchFamily="34" charset="0"/>
                      </a:endParaRPr>
                    </a:p>
                  </a:txBody>
                  <a:tcPr marL="4790" marR="4790" marT="4790" marB="0" anchor="ctr">
                    <a:solidFill>
                      <a:schemeClr val="accent1">
                        <a:lumMod val="60000"/>
                        <a:lumOff val="40000"/>
                      </a:schemeClr>
                    </a:solidFill>
                  </a:tcPr>
                </a:tc>
                <a:tc>
                  <a:txBody>
                    <a:bodyPr/>
                    <a:lstStyle/>
                    <a:p>
                      <a:pPr algn="ctr" fontAlgn="ctr"/>
                      <a:r>
                        <a:rPr lang="en-ZA" sz="900" u="none" strike="noStrike" dirty="0">
                          <a:effectLst/>
                        </a:rPr>
                        <a:t>&gt; 150 &lt; 180 days</a:t>
                      </a:r>
                      <a:endParaRPr lang="en-ZA" sz="900" b="1" i="0" u="none" strike="noStrike" dirty="0">
                        <a:effectLst/>
                        <a:latin typeface="Calibri" panose="020F0502020204030204" pitchFamily="34" charset="0"/>
                      </a:endParaRPr>
                    </a:p>
                  </a:txBody>
                  <a:tcPr marL="4790" marR="4790" marT="4790" marB="0" anchor="ctr">
                    <a:solidFill>
                      <a:schemeClr val="accent1">
                        <a:lumMod val="60000"/>
                        <a:lumOff val="40000"/>
                      </a:schemeClr>
                    </a:solidFill>
                  </a:tcPr>
                </a:tc>
                <a:tc>
                  <a:txBody>
                    <a:bodyPr/>
                    <a:lstStyle/>
                    <a:p>
                      <a:pPr algn="ctr" fontAlgn="ctr"/>
                      <a:r>
                        <a:rPr lang="en-ZA" sz="900" u="none" strike="noStrike" dirty="0">
                          <a:effectLst/>
                        </a:rPr>
                        <a:t>&gt; 180 &lt; 1 year</a:t>
                      </a:r>
                      <a:endParaRPr lang="en-ZA" sz="900" b="1" i="0" u="none" strike="noStrike" dirty="0">
                        <a:effectLst/>
                        <a:latin typeface="Arial" panose="020B0604020202020204" pitchFamily="34" charset="0"/>
                      </a:endParaRPr>
                    </a:p>
                  </a:txBody>
                  <a:tcPr marL="4790" marR="4790" marT="4790" marB="0" anchor="ctr">
                    <a:solidFill>
                      <a:schemeClr val="accent1">
                        <a:lumMod val="60000"/>
                        <a:lumOff val="40000"/>
                      </a:schemeClr>
                    </a:solidFill>
                  </a:tcPr>
                </a:tc>
                <a:tc>
                  <a:txBody>
                    <a:bodyPr/>
                    <a:lstStyle/>
                    <a:p>
                      <a:pPr algn="ctr" fontAlgn="ctr"/>
                      <a:r>
                        <a:rPr lang="en-ZA" sz="900" u="none" strike="noStrike" dirty="0">
                          <a:effectLst/>
                        </a:rPr>
                        <a:t>Over 1 year</a:t>
                      </a:r>
                      <a:endParaRPr lang="en-ZA" sz="900" b="1" i="0" u="none" strike="noStrike" dirty="0">
                        <a:effectLst/>
                        <a:latin typeface="Calibri" panose="020F0502020204030204" pitchFamily="34" charset="0"/>
                      </a:endParaRPr>
                    </a:p>
                  </a:txBody>
                  <a:tcPr marL="4790" marR="4790" marT="4790" marB="0" anchor="ctr">
                    <a:solidFill>
                      <a:schemeClr val="accent1">
                        <a:lumMod val="60000"/>
                        <a:lumOff val="40000"/>
                      </a:schemeClr>
                    </a:solidFill>
                  </a:tcPr>
                </a:tc>
                <a:tc>
                  <a:txBody>
                    <a:bodyPr/>
                    <a:lstStyle/>
                    <a:p>
                      <a:pPr algn="ctr" fontAlgn="b"/>
                      <a:r>
                        <a:rPr lang="en-ZA" sz="900" u="none" strike="noStrike" dirty="0">
                          <a:effectLst/>
                        </a:rPr>
                        <a:t>Total</a:t>
                      </a:r>
                      <a:endParaRPr lang="en-ZA" sz="900" b="1" i="0" u="none" strike="noStrike" dirty="0">
                        <a:effectLst/>
                        <a:latin typeface="Arial" panose="020B0604020202020204" pitchFamily="34" charset="0"/>
                      </a:endParaRPr>
                    </a:p>
                  </a:txBody>
                  <a:tcPr marL="4790" marR="4790" marT="4790" marB="0" anchor="b">
                    <a:solidFill>
                      <a:schemeClr val="accent1">
                        <a:lumMod val="60000"/>
                        <a:lumOff val="40000"/>
                      </a:schemeClr>
                    </a:solidFill>
                  </a:tcPr>
                </a:tc>
                <a:extLst>
                  <a:ext uri="{0D108BD9-81ED-4DB2-BD59-A6C34878D82A}">
                    <a16:rowId xmlns:a16="http://schemas.microsoft.com/office/drawing/2014/main" val="1790912183"/>
                  </a:ext>
                </a:extLst>
              </a:tr>
              <a:tr h="86221">
                <a:tc>
                  <a:txBody>
                    <a:bodyPr/>
                    <a:lstStyle/>
                    <a:p>
                      <a:pPr algn="l" fontAlgn="b"/>
                      <a:endParaRPr lang="en-ZA" sz="900" b="0" i="0" u="none" strike="noStrike" dirty="0">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l" fontAlgn="b"/>
                      <a:endParaRPr lang="en-ZA" sz="900" b="0" i="0" u="none" strike="noStrike" dirty="0">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l" fontAlgn="b"/>
                      <a:endParaRPr lang="en-ZA" sz="900" b="0" i="0" u="none" strike="noStrike" dirty="0">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l" fontAlgn="b"/>
                      <a:endParaRPr lang="en-ZA" sz="900" b="0" i="0" u="none" strike="noStrike" dirty="0">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l" fontAlgn="b"/>
                      <a:endParaRPr lang="en-ZA" sz="900" b="0" i="0" u="none" strike="noStrike" dirty="0">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l" fontAlgn="b"/>
                      <a:endParaRPr lang="en-ZA" sz="900" b="0" i="0" u="none" strike="noStrike" dirty="0">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l" fontAlgn="b"/>
                      <a:endParaRPr lang="en-ZA" sz="900" b="0" i="0" u="none" strike="noStrike" dirty="0">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l" fontAlgn="b"/>
                      <a:endParaRPr lang="en-ZA" sz="900" b="0" i="0" u="none" strike="noStrike" dirty="0">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l" fontAlgn="b"/>
                      <a:endParaRPr lang="en-ZA" sz="900" b="0" i="0" u="none" strike="noStrike" dirty="0">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l" fontAlgn="b"/>
                      <a:endParaRPr lang="en-ZA" sz="900" b="0" i="0" u="none" strike="noStrike" dirty="0">
                        <a:effectLst/>
                        <a:latin typeface="Arial" panose="020B0604020202020204" pitchFamily="34" charset="0"/>
                      </a:endParaRPr>
                    </a:p>
                  </a:txBody>
                  <a:tcPr marL="4790" marR="4790" marT="4790" marB="0" anchor="b">
                    <a:solidFill>
                      <a:schemeClr val="accent1">
                        <a:lumMod val="60000"/>
                        <a:lumOff val="40000"/>
                      </a:schemeClr>
                    </a:solidFill>
                  </a:tcPr>
                </a:tc>
                <a:extLst>
                  <a:ext uri="{0D108BD9-81ED-4DB2-BD59-A6C34878D82A}">
                    <a16:rowId xmlns:a16="http://schemas.microsoft.com/office/drawing/2014/main" val="3926131826"/>
                  </a:ext>
                </a:extLst>
              </a:tr>
              <a:tr h="81431">
                <a:tc>
                  <a:txBody>
                    <a:bodyPr/>
                    <a:lstStyle/>
                    <a:p>
                      <a:pPr algn="l" fontAlgn="b"/>
                      <a:r>
                        <a:rPr lang="en-ZA" sz="900" u="none" strike="noStrike" dirty="0">
                          <a:effectLst/>
                        </a:rPr>
                        <a:t>Water</a:t>
                      </a:r>
                      <a:endParaRPr lang="en-ZA" sz="900" b="0" i="0" u="none" strike="noStrike" dirty="0">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r" fontAlgn="b"/>
                      <a:r>
                        <a:rPr lang="en-ZA" sz="900" u="none" strike="noStrike" dirty="0">
                          <a:effectLst/>
                        </a:rPr>
                        <a:t>39 047 334</a:t>
                      </a:r>
                      <a:endParaRPr lang="en-ZA" sz="900" b="0" i="0" u="none" strike="noStrike" dirty="0">
                        <a:solidFill>
                          <a:srgbClr val="000000"/>
                        </a:solidFill>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r" fontAlgn="b"/>
                      <a:r>
                        <a:rPr lang="en-ZA" sz="900" u="none" strike="noStrike" dirty="0">
                          <a:effectLst/>
                        </a:rPr>
                        <a:t>67 576 206</a:t>
                      </a:r>
                      <a:endParaRPr lang="en-ZA" sz="900" b="0" i="0" u="none" strike="noStrike" dirty="0">
                        <a:solidFill>
                          <a:srgbClr val="000000"/>
                        </a:solidFill>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r" fontAlgn="b"/>
                      <a:r>
                        <a:rPr lang="en-ZA" sz="900" u="none" strike="noStrike" dirty="0">
                          <a:effectLst/>
                        </a:rPr>
                        <a:t>46 983 653</a:t>
                      </a:r>
                      <a:endParaRPr lang="en-ZA" sz="900" b="0" i="0" u="none" strike="noStrike" dirty="0">
                        <a:solidFill>
                          <a:srgbClr val="000000"/>
                        </a:solidFill>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r" fontAlgn="b"/>
                      <a:r>
                        <a:rPr lang="en-ZA" sz="900" u="none" strike="noStrike" dirty="0">
                          <a:effectLst/>
                        </a:rPr>
                        <a:t>52 487 626</a:t>
                      </a:r>
                      <a:endParaRPr lang="en-ZA" sz="900" b="0" i="0" u="none" strike="noStrike" dirty="0">
                        <a:solidFill>
                          <a:srgbClr val="000000"/>
                        </a:solidFill>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r" fontAlgn="b"/>
                      <a:r>
                        <a:rPr lang="en-ZA" sz="900" u="none" strike="noStrike" dirty="0">
                          <a:effectLst/>
                        </a:rPr>
                        <a:t>34 234 740</a:t>
                      </a:r>
                      <a:endParaRPr lang="en-ZA" sz="900" b="0" i="0" u="none" strike="noStrike" dirty="0">
                        <a:solidFill>
                          <a:srgbClr val="000000"/>
                        </a:solidFill>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r" fontAlgn="b"/>
                      <a:r>
                        <a:rPr lang="en-ZA" sz="900" u="none" strike="noStrike" dirty="0">
                          <a:effectLst/>
                        </a:rPr>
                        <a:t>37 344 728</a:t>
                      </a:r>
                      <a:endParaRPr lang="en-ZA" sz="900" b="0" i="0" u="none" strike="noStrike" dirty="0">
                        <a:solidFill>
                          <a:srgbClr val="000000"/>
                        </a:solidFill>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r" fontAlgn="b"/>
                      <a:r>
                        <a:rPr lang="en-ZA" sz="900" u="none" strike="noStrike" dirty="0">
                          <a:effectLst/>
                        </a:rPr>
                        <a:t>187 656 160</a:t>
                      </a:r>
                      <a:endParaRPr lang="en-ZA" sz="900" b="0" i="0" u="none" strike="noStrike" dirty="0">
                        <a:solidFill>
                          <a:srgbClr val="000000"/>
                        </a:solidFill>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r" fontAlgn="b"/>
                      <a:r>
                        <a:rPr lang="en-ZA" sz="900" u="none" strike="noStrike" dirty="0">
                          <a:effectLst/>
                        </a:rPr>
                        <a:t>964 051 840</a:t>
                      </a:r>
                      <a:endParaRPr lang="en-ZA" sz="900" b="0" i="0" u="none" strike="noStrike" dirty="0">
                        <a:solidFill>
                          <a:srgbClr val="000000"/>
                        </a:solidFill>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l" fontAlgn="b"/>
                      <a:r>
                        <a:rPr lang="en-ZA" sz="900" u="none" strike="noStrike" dirty="0">
                          <a:effectLst/>
                        </a:rPr>
                        <a:t>        1 429 382 287 </a:t>
                      </a:r>
                      <a:endParaRPr lang="en-ZA" sz="900" b="0" i="0" u="none" strike="noStrike" dirty="0">
                        <a:effectLst/>
                        <a:latin typeface="Arial" panose="020B0604020202020204" pitchFamily="34" charset="0"/>
                      </a:endParaRPr>
                    </a:p>
                  </a:txBody>
                  <a:tcPr marL="4790" marR="4790" marT="4790" marB="0" anchor="b">
                    <a:solidFill>
                      <a:schemeClr val="accent1">
                        <a:lumMod val="60000"/>
                        <a:lumOff val="40000"/>
                      </a:schemeClr>
                    </a:solidFill>
                  </a:tcPr>
                </a:tc>
                <a:extLst>
                  <a:ext uri="{0D108BD9-81ED-4DB2-BD59-A6C34878D82A}">
                    <a16:rowId xmlns:a16="http://schemas.microsoft.com/office/drawing/2014/main" val="1448705700"/>
                  </a:ext>
                </a:extLst>
              </a:tr>
              <a:tr h="81431">
                <a:tc>
                  <a:txBody>
                    <a:bodyPr/>
                    <a:lstStyle/>
                    <a:p>
                      <a:pPr algn="l" fontAlgn="b"/>
                      <a:r>
                        <a:rPr lang="en-ZA" sz="900" u="none" strike="noStrike" dirty="0">
                          <a:effectLst/>
                        </a:rPr>
                        <a:t>Electricity</a:t>
                      </a:r>
                      <a:endParaRPr lang="en-ZA" sz="900" b="0" i="0" u="none" strike="noStrike" dirty="0">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r" fontAlgn="b"/>
                      <a:r>
                        <a:rPr lang="en-ZA" sz="900" u="none" strike="noStrike" dirty="0">
                          <a:effectLst/>
                        </a:rPr>
                        <a:t>46 637 318</a:t>
                      </a:r>
                      <a:endParaRPr lang="en-ZA" sz="900" b="0" i="0" u="none" strike="noStrike" dirty="0">
                        <a:solidFill>
                          <a:srgbClr val="000000"/>
                        </a:solidFill>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r" fontAlgn="b"/>
                      <a:r>
                        <a:rPr lang="en-ZA" sz="900" u="none" strike="noStrike" dirty="0">
                          <a:effectLst/>
                        </a:rPr>
                        <a:t>35 944 299</a:t>
                      </a:r>
                      <a:endParaRPr lang="en-ZA" sz="900" b="0" i="0" u="none" strike="noStrike" dirty="0">
                        <a:solidFill>
                          <a:srgbClr val="000000"/>
                        </a:solidFill>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r" fontAlgn="b"/>
                      <a:r>
                        <a:rPr lang="en-ZA" sz="900" u="none" strike="noStrike" dirty="0">
                          <a:effectLst/>
                        </a:rPr>
                        <a:t>20 126 395</a:t>
                      </a:r>
                      <a:endParaRPr lang="en-ZA" sz="900" b="0" i="0" u="none" strike="noStrike" dirty="0">
                        <a:solidFill>
                          <a:srgbClr val="000000"/>
                        </a:solidFill>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r" fontAlgn="b"/>
                      <a:r>
                        <a:rPr lang="en-ZA" sz="900" u="none" strike="noStrike" dirty="0">
                          <a:effectLst/>
                        </a:rPr>
                        <a:t>17 592 007</a:t>
                      </a:r>
                      <a:endParaRPr lang="en-ZA" sz="900" b="0" i="0" u="none" strike="noStrike" dirty="0">
                        <a:solidFill>
                          <a:srgbClr val="000000"/>
                        </a:solidFill>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r" fontAlgn="b"/>
                      <a:r>
                        <a:rPr lang="en-ZA" sz="900" u="none" strike="noStrike" dirty="0">
                          <a:effectLst/>
                        </a:rPr>
                        <a:t>17 456 998</a:t>
                      </a:r>
                      <a:endParaRPr lang="en-ZA" sz="900" b="0" i="0" u="none" strike="noStrike" dirty="0">
                        <a:solidFill>
                          <a:srgbClr val="000000"/>
                        </a:solidFill>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r" fontAlgn="b"/>
                      <a:r>
                        <a:rPr lang="en-ZA" sz="900" u="none" strike="noStrike" dirty="0">
                          <a:effectLst/>
                        </a:rPr>
                        <a:t>12 243 963</a:t>
                      </a:r>
                      <a:endParaRPr lang="en-ZA" sz="900" b="0" i="0" u="none" strike="noStrike" dirty="0">
                        <a:solidFill>
                          <a:srgbClr val="000000"/>
                        </a:solidFill>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r" fontAlgn="b"/>
                      <a:r>
                        <a:rPr lang="en-ZA" sz="900" u="none" strike="noStrike" dirty="0">
                          <a:effectLst/>
                        </a:rPr>
                        <a:t>52 295 126</a:t>
                      </a:r>
                      <a:endParaRPr lang="en-ZA" sz="900" b="0" i="0" u="none" strike="noStrike" dirty="0">
                        <a:solidFill>
                          <a:srgbClr val="000000"/>
                        </a:solidFill>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r" fontAlgn="b"/>
                      <a:r>
                        <a:rPr lang="en-ZA" sz="900" u="none" strike="noStrike" dirty="0">
                          <a:effectLst/>
                        </a:rPr>
                        <a:t>171 892 957</a:t>
                      </a:r>
                      <a:endParaRPr lang="en-ZA" sz="900" b="0" i="0" u="none" strike="noStrike" dirty="0">
                        <a:solidFill>
                          <a:srgbClr val="000000"/>
                        </a:solidFill>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l" fontAlgn="b"/>
                      <a:r>
                        <a:rPr lang="en-ZA" sz="900" u="none" strike="noStrike" dirty="0">
                          <a:effectLst/>
                        </a:rPr>
                        <a:t>           374 189 062 </a:t>
                      </a:r>
                      <a:endParaRPr lang="en-ZA" sz="900" b="0" i="0" u="none" strike="noStrike" dirty="0">
                        <a:effectLst/>
                        <a:latin typeface="Arial" panose="020B0604020202020204" pitchFamily="34" charset="0"/>
                      </a:endParaRPr>
                    </a:p>
                  </a:txBody>
                  <a:tcPr marL="4790" marR="4790" marT="4790" marB="0" anchor="b">
                    <a:solidFill>
                      <a:schemeClr val="accent1">
                        <a:lumMod val="60000"/>
                        <a:lumOff val="40000"/>
                      </a:schemeClr>
                    </a:solidFill>
                  </a:tcPr>
                </a:tc>
                <a:extLst>
                  <a:ext uri="{0D108BD9-81ED-4DB2-BD59-A6C34878D82A}">
                    <a16:rowId xmlns:a16="http://schemas.microsoft.com/office/drawing/2014/main" val="2052740782"/>
                  </a:ext>
                </a:extLst>
              </a:tr>
              <a:tr h="81431">
                <a:tc>
                  <a:txBody>
                    <a:bodyPr/>
                    <a:lstStyle/>
                    <a:p>
                      <a:pPr algn="l" fontAlgn="b"/>
                      <a:r>
                        <a:rPr lang="en-ZA" sz="900" u="none" strike="noStrike" dirty="0">
                          <a:effectLst/>
                        </a:rPr>
                        <a:t>Property Rates</a:t>
                      </a:r>
                      <a:endParaRPr lang="en-ZA" sz="900" b="0" i="0" u="none" strike="noStrike" dirty="0">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r" fontAlgn="b"/>
                      <a:r>
                        <a:rPr lang="en-ZA" sz="900" u="none" strike="noStrike" dirty="0">
                          <a:effectLst/>
                        </a:rPr>
                        <a:t>28 006 532</a:t>
                      </a:r>
                      <a:endParaRPr lang="en-ZA" sz="900" b="0" i="0" u="none" strike="noStrike" dirty="0">
                        <a:solidFill>
                          <a:srgbClr val="000000"/>
                        </a:solidFill>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r" fontAlgn="b"/>
                      <a:r>
                        <a:rPr lang="en-ZA" sz="900" u="none" strike="noStrike" dirty="0">
                          <a:effectLst/>
                        </a:rPr>
                        <a:t>18 579 863</a:t>
                      </a:r>
                      <a:endParaRPr lang="en-ZA" sz="900" b="0" i="0" u="none" strike="noStrike" dirty="0">
                        <a:solidFill>
                          <a:srgbClr val="000000"/>
                        </a:solidFill>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r" fontAlgn="b"/>
                      <a:r>
                        <a:rPr lang="en-ZA" sz="900" u="none" strike="noStrike" dirty="0">
                          <a:effectLst/>
                        </a:rPr>
                        <a:t>11 519 954</a:t>
                      </a:r>
                      <a:endParaRPr lang="en-ZA" sz="900" b="0" i="0" u="none" strike="noStrike" dirty="0">
                        <a:solidFill>
                          <a:srgbClr val="000000"/>
                        </a:solidFill>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r" fontAlgn="b"/>
                      <a:r>
                        <a:rPr lang="en-ZA" sz="900" u="none" strike="noStrike" dirty="0">
                          <a:effectLst/>
                        </a:rPr>
                        <a:t>10 281 815</a:t>
                      </a:r>
                      <a:endParaRPr lang="en-ZA" sz="900" b="0" i="0" u="none" strike="noStrike" dirty="0">
                        <a:solidFill>
                          <a:srgbClr val="000000"/>
                        </a:solidFill>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r" fontAlgn="b"/>
                      <a:r>
                        <a:rPr lang="en-ZA" sz="900" u="none" strike="noStrike" dirty="0">
                          <a:effectLst/>
                        </a:rPr>
                        <a:t>9 820 838</a:t>
                      </a:r>
                      <a:endParaRPr lang="en-ZA" sz="900" b="0" i="0" u="none" strike="noStrike" dirty="0">
                        <a:solidFill>
                          <a:srgbClr val="000000"/>
                        </a:solidFill>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r" fontAlgn="b"/>
                      <a:r>
                        <a:rPr lang="en-ZA" sz="900" u="none" strike="noStrike" dirty="0">
                          <a:effectLst/>
                        </a:rPr>
                        <a:t>9 080 389</a:t>
                      </a:r>
                      <a:endParaRPr lang="en-ZA" sz="900" b="0" i="0" u="none" strike="noStrike" dirty="0">
                        <a:solidFill>
                          <a:srgbClr val="000000"/>
                        </a:solidFill>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r" fontAlgn="b"/>
                      <a:r>
                        <a:rPr lang="en-ZA" sz="900" u="none" strike="noStrike" dirty="0">
                          <a:effectLst/>
                        </a:rPr>
                        <a:t>48 358 374</a:t>
                      </a:r>
                      <a:endParaRPr lang="en-ZA" sz="900" b="0" i="0" u="none" strike="noStrike" dirty="0">
                        <a:solidFill>
                          <a:srgbClr val="000000"/>
                        </a:solidFill>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r" fontAlgn="b"/>
                      <a:r>
                        <a:rPr lang="en-ZA" sz="900" u="none" strike="noStrike" dirty="0">
                          <a:effectLst/>
                        </a:rPr>
                        <a:t>284 887 062</a:t>
                      </a:r>
                      <a:endParaRPr lang="en-ZA" sz="900" b="0" i="0" u="none" strike="noStrike" dirty="0">
                        <a:solidFill>
                          <a:srgbClr val="000000"/>
                        </a:solidFill>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l" fontAlgn="b"/>
                      <a:r>
                        <a:rPr lang="en-ZA" sz="900" u="none" strike="noStrike" dirty="0">
                          <a:effectLst/>
                        </a:rPr>
                        <a:t>           420 534 828 </a:t>
                      </a:r>
                      <a:endParaRPr lang="en-ZA" sz="900" b="0" i="0" u="none" strike="noStrike" dirty="0">
                        <a:effectLst/>
                        <a:latin typeface="Arial" panose="020B0604020202020204" pitchFamily="34" charset="0"/>
                      </a:endParaRPr>
                    </a:p>
                  </a:txBody>
                  <a:tcPr marL="4790" marR="4790" marT="4790" marB="0" anchor="b">
                    <a:solidFill>
                      <a:schemeClr val="accent1">
                        <a:lumMod val="60000"/>
                        <a:lumOff val="40000"/>
                      </a:schemeClr>
                    </a:solidFill>
                  </a:tcPr>
                </a:tc>
                <a:extLst>
                  <a:ext uri="{0D108BD9-81ED-4DB2-BD59-A6C34878D82A}">
                    <a16:rowId xmlns:a16="http://schemas.microsoft.com/office/drawing/2014/main" val="2664676949"/>
                  </a:ext>
                </a:extLst>
              </a:tr>
              <a:tr h="81431">
                <a:tc>
                  <a:txBody>
                    <a:bodyPr/>
                    <a:lstStyle/>
                    <a:p>
                      <a:pPr algn="l" fontAlgn="b"/>
                      <a:r>
                        <a:rPr lang="en-ZA" sz="900" u="none" strike="noStrike" dirty="0">
                          <a:effectLst/>
                        </a:rPr>
                        <a:t>Sewerage</a:t>
                      </a:r>
                      <a:endParaRPr lang="en-ZA" sz="900" b="0" i="0" u="none" strike="noStrike" dirty="0">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r" fontAlgn="b"/>
                      <a:r>
                        <a:rPr lang="en-ZA" sz="900" u="none" strike="noStrike" dirty="0">
                          <a:effectLst/>
                        </a:rPr>
                        <a:t>13 292 372</a:t>
                      </a:r>
                      <a:endParaRPr lang="en-ZA" sz="900" b="0" i="0" u="none" strike="noStrike" dirty="0">
                        <a:solidFill>
                          <a:srgbClr val="000000"/>
                        </a:solidFill>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r" fontAlgn="b"/>
                      <a:r>
                        <a:rPr lang="en-ZA" sz="900" u="none" strike="noStrike" dirty="0">
                          <a:effectLst/>
                        </a:rPr>
                        <a:t>13 871 642</a:t>
                      </a:r>
                      <a:endParaRPr lang="en-ZA" sz="900" b="0" i="0" u="none" strike="noStrike" dirty="0">
                        <a:solidFill>
                          <a:srgbClr val="000000"/>
                        </a:solidFill>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r" fontAlgn="b"/>
                      <a:r>
                        <a:rPr lang="en-ZA" sz="900" u="none" strike="noStrike" dirty="0">
                          <a:effectLst/>
                        </a:rPr>
                        <a:t>12 474 029</a:t>
                      </a:r>
                      <a:endParaRPr lang="en-ZA" sz="900" b="0" i="0" u="none" strike="noStrike" dirty="0">
                        <a:solidFill>
                          <a:srgbClr val="000000"/>
                        </a:solidFill>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r" fontAlgn="b"/>
                      <a:r>
                        <a:rPr lang="en-ZA" sz="900" u="none" strike="noStrike" dirty="0">
                          <a:effectLst/>
                        </a:rPr>
                        <a:t>12 112 029</a:t>
                      </a:r>
                      <a:endParaRPr lang="en-ZA" sz="900" b="0" i="0" u="none" strike="noStrike" dirty="0">
                        <a:solidFill>
                          <a:srgbClr val="000000"/>
                        </a:solidFill>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r" fontAlgn="b"/>
                      <a:r>
                        <a:rPr lang="en-ZA" sz="900" u="none" strike="noStrike" dirty="0">
                          <a:effectLst/>
                        </a:rPr>
                        <a:t>11 942 433</a:t>
                      </a:r>
                      <a:endParaRPr lang="en-ZA" sz="900" b="0" i="0" u="none" strike="noStrike" dirty="0">
                        <a:solidFill>
                          <a:srgbClr val="000000"/>
                        </a:solidFill>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r" fontAlgn="b"/>
                      <a:r>
                        <a:rPr lang="en-ZA" sz="900" u="none" strike="noStrike" dirty="0">
                          <a:effectLst/>
                        </a:rPr>
                        <a:t>11 233 796</a:t>
                      </a:r>
                      <a:endParaRPr lang="en-ZA" sz="900" b="0" i="0" u="none" strike="noStrike" dirty="0">
                        <a:solidFill>
                          <a:srgbClr val="000000"/>
                        </a:solidFill>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r" fontAlgn="b"/>
                      <a:r>
                        <a:rPr lang="en-ZA" sz="900" u="none" strike="noStrike" dirty="0">
                          <a:effectLst/>
                        </a:rPr>
                        <a:t>70 895 364</a:t>
                      </a:r>
                      <a:endParaRPr lang="en-ZA" sz="900" b="0" i="0" u="none" strike="noStrike" dirty="0">
                        <a:solidFill>
                          <a:srgbClr val="000000"/>
                        </a:solidFill>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r" fontAlgn="b"/>
                      <a:r>
                        <a:rPr lang="en-ZA" sz="900" u="none" strike="noStrike" dirty="0">
                          <a:effectLst/>
                        </a:rPr>
                        <a:t>430 446 115</a:t>
                      </a:r>
                      <a:endParaRPr lang="en-ZA" sz="900" b="0" i="0" u="none" strike="noStrike" dirty="0">
                        <a:solidFill>
                          <a:srgbClr val="000000"/>
                        </a:solidFill>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l" fontAlgn="b"/>
                      <a:r>
                        <a:rPr lang="en-ZA" sz="900" u="none" strike="noStrike" dirty="0">
                          <a:effectLst/>
                        </a:rPr>
                        <a:t>           576 267 781 </a:t>
                      </a:r>
                      <a:endParaRPr lang="en-ZA" sz="900" b="0" i="0" u="none" strike="noStrike" dirty="0">
                        <a:effectLst/>
                        <a:latin typeface="Arial" panose="020B0604020202020204" pitchFamily="34" charset="0"/>
                      </a:endParaRPr>
                    </a:p>
                  </a:txBody>
                  <a:tcPr marL="4790" marR="4790" marT="4790" marB="0" anchor="b">
                    <a:solidFill>
                      <a:schemeClr val="accent1">
                        <a:lumMod val="60000"/>
                        <a:lumOff val="40000"/>
                      </a:schemeClr>
                    </a:solidFill>
                  </a:tcPr>
                </a:tc>
                <a:extLst>
                  <a:ext uri="{0D108BD9-81ED-4DB2-BD59-A6C34878D82A}">
                    <a16:rowId xmlns:a16="http://schemas.microsoft.com/office/drawing/2014/main" val="3949982882"/>
                  </a:ext>
                </a:extLst>
              </a:tr>
              <a:tr h="81431">
                <a:tc>
                  <a:txBody>
                    <a:bodyPr/>
                    <a:lstStyle/>
                    <a:p>
                      <a:pPr algn="l" fontAlgn="b"/>
                      <a:r>
                        <a:rPr lang="en-ZA" sz="900" u="none" strike="noStrike" dirty="0">
                          <a:effectLst/>
                        </a:rPr>
                        <a:t>Refuse</a:t>
                      </a:r>
                      <a:endParaRPr lang="en-ZA" sz="900" b="0" i="0" u="none" strike="noStrike" dirty="0">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r" fontAlgn="b"/>
                      <a:r>
                        <a:rPr lang="en-ZA" sz="900" u="none" strike="noStrike" dirty="0">
                          <a:effectLst/>
                        </a:rPr>
                        <a:t>8 063 082</a:t>
                      </a:r>
                      <a:endParaRPr lang="en-ZA" sz="900" b="0" i="0" u="none" strike="noStrike" dirty="0">
                        <a:solidFill>
                          <a:srgbClr val="000000"/>
                        </a:solidFill>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r" fontAlgn="b"/>
                      <a:r>
                        <a:rPr lang="en-ZA" sz="900" u="none" strike="noStrike" dirty="0">
                          <a:effectLst/>
                        </a:rPr>
                        <a:t>8 227 630</a:t>
                      </a:r>
                      <a:endParaRPr lang="en-ZA" sz="900" b="0" i="0" u="none" strike="noStrike" dirty="0">
                        <a:solidFill>
                          <a:srgbClr val="000000"/>
                        </a:solidFill>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r" fontAlgn="b"/>
                      <a:r>
                        <a:rPr lang="en-ZA" sz="900" u="none" strike="noStrike" dirty="0">
                          <a:effectLst/>
                        </a:rPr>
                        <a:t>7 402 853</a:t>
                      </a:r>
                      <a:endParaRPr lang="en-ZA" sz="900" b="0" i="0" u="none" strike="noStrike" dirty="0">
                        <a:solidFill>
                          <a:srgbClr val="000000"/>
                        </a:solidFill>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r" fontAlgn="b"/>
                      <a:r>
                        <a:rPr lang="en-ZA" sz="900" u="none" strike="noStrike" dirty="0">
                          <a:effectLst/>
                        </a:rPr>
                        <a:t>7 177 986</a:t>
                      </a:r>
                      <a:endParaRPr lang="en-ZA" sz="900" b="0" i="0" u="none" strike="noStrike" dirty="0">
                        <a:solidFill>
                          <a:srgbClr val="000000"/>
                        </a:solidFill>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r" fontAlgn="b"/>
                      <a:r>
                        <a:rPr lang="en-ZA" sz="900" u="none" strike="noStrike" dirty="0">
                          <a:effectLst/>
                        </a:rPr>
                        <a:t>7 068 832</a:t>
                      </a:r>
                      <a:endParaRPr lang="en-ZA" sz="900" b="0" i="0" u="none" strike="noStrike" dirty="0">
                        <a:solidFill>
                          <a:srgbClr val="000000"/>
                        </a:solidFill>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r" fontAlgn="b"/>
                      <a:r>
                        <a:rPr lang="en-ZA" sz="900" u="none" strike="noStrike" dirty="0">
                          <a:effectLst/>
                        </a:rPr>
                        <a:t>6 877 189</a:t>
                      </a:r>
                      <a:endParaRPr lang="en-ZA" sz="900" b="0" i="0" u="none" strike="noStrike" dirty="0">
                        <a:solidFill>
                          <a:srgbClr val="000000"/>
                        </a:solidFill>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r" fontAlgn="b"/>
                      <a:r>
                        <a:rPr lang="en-ZA" sz="900" u="none" strike="noStrike" dirty="0">
                          <a:effectLst/>
                        </a:rPr>
                        <a:t>43 383 155</a:t>
                      </a:r>
                      <a:endParaRPr lang="en-ZA" sz="900" b="0" i="0" u="none" strike="noStrike" dirty="0">
                        <a:solidFill>
                          <a:srgbClr val="000000"/>
                        </a:solidFill>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r" fontAlgn="b"/>
                      <a:r>
                        <a:rPr lang="en-ZA" sz="900" u="none" strike="noStrike" dirty="0">
                          <a:effectLst/>
                        </a:rPr>
                        <a:t>277 267 147</a:t>
                      </a:r>
                      <a:endParaRPr lang="en-ZA" sz="900" b="0" i="0" u="none" strike="noStrike" dirty="0">
                        <a:solidFill>
                          <a:srgbClr val="000000"/>
                        </a:solidFill>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l" fontAlgn="b"/>
                      <a:r>
                        <a:rPr lang="en-ZA" sz="900" u="none" strike="noStrike" dirty="0">
                          <a:effectLst/>
                        </a:rPr>
                        <a:t>           365 467 874 </a:t>
                      </a:r>
                      <a:endParaRPr lang="en-ZA" sz="900" b="0" i="0" u="none" strike="noStrike" dirty="0">
                        <a:effectLst/>
                        <a:latin typeface="Arial" panose="020B0604020202020204" pitchFamily="34" charset="0"/>
                      </a:endParaRPr>
                    </a:p>
                  </a:txBody>
                  <a:tcPr marL="4790" marR="4790" marT="4790" marB="0" anchor="b">
                    <a:solidFill>
                      <a:schemeClr val="accent1">
                        <a:lumMod val="60000"/>
                        <a:lumOff val="40000"/>
                      </a:schemeClr>
                    </a:solidFill>
                  </a:tcPr>
                </a:tc>
                <a:extLst>
                  <a:ext uri="{0D108BD9-81ED-4DB2-BD59-A6C34878D82A}">
                    <a16:rowId xmlns:a16="http://schemas.microsoft.com/office/drawing/2014/main" val="1067365690"/>
                  </a:ext>
                </a:extLst>
              </a:tr>
              <a:tr h="81431">
                <a:tc>
                  <a:txBody>
                    <a:bodyPr/>
                    <a:lstStyle/>
                    <a:p>
                      <a:pPr algn="l" fontAlgn="b"/>
                      <a:r>
                        <a:rPr lang="en-ZA" sz="900" u="none" strike="noStrike" dirty="0">
                          <a:effectLst/>
                        </a:rPr>
                        <a:t>Housing (Rental)</a:t>
                      </a:r>
                      <a:endParaRPr lang="en-ZA" sz="900" b="0" i="0" u="none" strike="noStrike" dirty="0">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r" fontAlgn="b"/>
                      <a:r>
                        <a:rPr lang="en-ZA" sz="900" u="none" strike="noStrike" dirty="0">
                          <a:effectLst/>
                        </a:rPr>
                        <a:t>1 332 455</a:t>
                      </a:r>
                      <a:endParaRPr lang="en-ZA" sz="900" b="0" i="0" u="none" strike="noStrike" dirty="0">
                        <a:solidFill>
                          <a:srgbClr val="000000"/>
                        </a:solidFill>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r" fontAlgn="b"/>
                      <a:r>
                        <a:rPr lang="en-ZA" sz="900" u="none" strike="noStrike" dirty="0">
                          <a:effectLst/>
                        </a:rPr>
                        <a:t>1 322 027</a:t>
                      </a:r>
                      <a:endParaRPr lang="en-ZA" sz="900" b="0" i="0" u="none" strike="noStrike" dirty="0">
                        <a:solidFill>
                          <a:srgbClr val="000000"/>
                        </a:solidFill>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r" fontAlgn="b"/>
                      <a:r>
                        <a:rPr lang="en-ZA" sz="900" u="none" strike="noStrike" dirty="0">
                          <a:effectLst/>
                        </a:rPr>
                        <a:t>1 317 497</a:t>
                      </a:r>
                      <a:endParaRPr lang="en-ZA" sz="900" b="0" i="0" u="none" strike="noStrike" dirty="0">
                        <a:solidFill>
                          <a:srgbClr val="000000"/>
                        </a:solidFill>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r" fontAlgn="b"/>
                      <a:r>
                        <a:rPr lang="en-ZA" sz="900" u="none" strike="noStrike" dirty="0">
                          <a:effectLst/>
                        </a:rPr>
                        <a:t>1 312 898</a:t>
                      </a:r>
                      <a:endParaRPr lang="en-ZA" sz="900" b="0" i="0" u="none" strike="noStrike" dirty="0">
                        <a:solidFill>
                          <a:srgbClr val="000000"/>
                        </a:solidFill>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r" fontAlgn="b"/>
                      <a:r>
                        <a:rPr lang="en-ZA" sz="900" u="none" strike="noStrike" dirty="0">
                          <a:effectLst/>
                        </a:rPr>
                        <a:t>1 311 153</a:t>
                      </a:r>
                      <a:endParaRPr lang="en-ZA" sz="900" b="0" i="0" u="none" strike="noStrike" dirty="0">
                        <a:solidFill>
                          <a:srgbClr val="000000"/>
                        </a:solidFill>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r" fontAlgn="b"/>
                      <a:r>
                        <a:rPr lang="en-ZA" sz="900" u="none" strike="noStrike" dirty="0">
                          <a:effectLst/>
                        </a:rPr>
                        <a:t>1 307 893</a:t>
                      </a:r>
                      <a:endParaRPr lang="en-ZA" sz="900" b="0" i="0" u="none" strike="noStrike" dirty="0">
                        <a:solidFill>
                          <a:srgbClr val="000000"/>
                        </a:solidFill>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r" fontAlgn="b"/>
                      <a:r>
                        <a:rPr lang="en-ZA" sz="900" u="none" strike="noStrike" dirty="0">
                          <a:effectLst/>
                        </a:rPr>
                        <a:t>8 701 471</a:t>
                      </a:r>
                      <a:endParaRPr lang="en-ZA" sz="900" b="0" i="0" u="none" strike="noStrike" dirty="0">
                        <a:solidFill>
                          <a:srgbClr val="000000"/>
                        </a:solidFill>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r" fontAlgn="b"/>
                      <a:r>
                        <a:rPr lang="en-ZA" sz="900" u="none" strike="noStrike" dirty="0">
                          <a:effectLst/>
                        </a:rPr>
                        <a:t>80 830 550</a:t>
                      </a:r>
                      <a:endParaRPr lang="en-ZA" sz="900" b="0" i="0" u="none" strike="noStrike" dirty="0">
                        <a:solidFill>
                          <a:srgbClr val="000000"/>
                        </a:solidFill>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l" fontAlgn="b"/>
                      <a:r>
                        <a:rPr lang="en-ZA" sz="900" u="none" strike="noStrike" dirty="0">
                          <a:effectLst/>
                        </a:rPr>
                        <a:t>             97 435 943 </a:t>
                      </a:r>
                      <a:endParaRPr lang="en-ZA" sz="900" b="0" i="0" u="none" strike="noStrike" dirty="0">
                        <a:effectLst/>
                        <a:latin typeface="Arial" panose="020B0604020202020204" pitchFamily="34" charset="0"/>
                      </a:endParaRPr>
                    </a:p>
                  </a:txBody>
                  <a:tcPr marL="4790" marR="4790" marT="4790" marB="0" anchor="b">
                    <a:solidFill>
                      <a:schemeClr val="accent1">
                        <a:lumMod val="60000"/>
                        <a:lumOff val="40000"/>
                      </a:schemeClr>
                    </a:solidFill>
                  </a:tcPr>
                </a:tc>
                <a:extLst>
                  <a:ext uri="{0D108BD9-81ED-4DB2-BD59-A6C34878D82A}">
                    <a16:rowId xmlns:a16="http://schemas.microsoft.com/office/drawing/2014/main" val="2044665384"/>
                  </a:ext>
                </a:extLst>
              </a:tr>
              <a:tr h="81431">
                <a:tc>
                  <a:txBody>
                    <a:bodyPr/>
                    <a:lstStyle/>
                    <a:p>
                      <a:pPr algn="l" fontAlgn="b"/>
                      <a:r>
                        <a:rPr lang="en-ZA" sz="900" u="none" strike="noStrike" dirty="0">
                          <a:effectLst/>
                        </a:rPr>
                        <a:t>Interest on arrear </a:t>
                      </a:r>
                      <a:endParaRPr lang="en-ZA" sz="900" b="0" i="0" u="none" strike="noStrike" dirty="0">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r" fontAlgn="b"/>
                      <a:r>
                        <a:rPr lang="en-ZA" sz="900" u="none" strike="noStrike" dirty="0">
                          <a:effectLst/>
                        </a:rPr>
                        <a:t>17 000 697</a:t>
                      </a:r>
                      <a:endParaRPr lang="en-ZA" sz="900" b="0" i="0" u="none" strike="noStrike" dirty="0">
                        <a:solidFill>
                          <a:srgbClr val="000000"/>
                        </a:solidFill>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r" fontAlgn="b"/>
                      <a:r>
                        <a:rPr lang="en-ZA" sz="900" u="none" strike="noStrike" dirty="0">
                          <a:effectLst/>
                        </a:rPr>
                        <a:t>16 606 619</a:t>
                      </a:r>
                      <a:endParaRPr lang="en-ZA" sz="900" b="0" i="0" u="none" strike="noStrike" dirty="0">
                        <a:solidFill>
                          <a:srgbClr val="000000"/>
                        </a:solidFill>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r" fontAlgn="b"/>
                      <a:r>
                        <a:rPr lang="en-ZA" sz="900" u="none" strike="noStrike" dirty="0">
                          <a:effectLst/>
                        </a:rPr>
                        <a:t>16 280 904</a:t>
                      </a:r>
                      <a:endParaRPr lang="en-ZA" sz="900" b="0" i="0" u="none" strike="noStrike" dirty="0">
                        <a:solidFill>
                          <a:srgbClr val="000000"/>
                        </a:solidFill>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r" fontAlgn="b"/>
                      <a:r>
                        <a:rPr lang="en-ZA" sz="900" u="none" strike="noStrike" dirty="0">
                          <a:effectLst/>
                        </a:rPr>
                        <a:t>16 050 447</a:t>
                      </a:r>
                      <a:endParaRPr lang="en-ZA" sz="900" b="0" i="0" u="none" strike="noStrike" dirty="0">
                        <a:solidFill>
                          <a:srgbClr val="000000"/>
                        </a:solidFill>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r" fontAlgn="b"/>
                      <a:r>
                        <a:rPr lang="en-ZA" sz="900" u="none" strike="noStrike" dirty="0">
                          <a:effectLst/>
                        </a:rPr>
                        <a:t>15 677 385</a:t>
                      </a:r>
                      <a:endParaRPr lang="en-ZA" sz="900" b="0" i="0" u="none" strike="noStrike" dirty="0">
                        <a:solidFill>
                          <a:srgbClr val="000000"/>
                        </a:solidFill>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r" fontAlgn="b"/>
                      <a:r>
                        <a:rPr lang="en-ZA" sz="900" u="none" strike="noStrike" dirty="0">
                          <a:effectLst/>
                        </a:rPr>
                        <a:t>15 873 574</a:t>
                      </a:r>
                      <a:endParaRPr lang="en-ZA" sz="900" b="0" i="0" u="none" strike="noStrike" dirty="0">
                        <a:solidFill>
                          <a:srgbClr val="000000"/>
                        </a:solidFill>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r" fontAlgn="b"/>
                      <a:r>
                        <a:rPr lang="en-ZA" sz="900" u="none" strike="noStrike" dirty="0">
                          <a:effectLst/>
                        </a:rPr>
                        <a:t>122 371 229</a:t>
                      </a:r>
                      <a:endParaRPr lang="en-ZA" sz="900" b="0" i="0" u="none" strike="noStrike" dirty="0">
                        <a:solidFill>
                          <a:srgbClr val="000000"/>
                        </a:solidFill>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r" fontAlgn="b"/>
                      <a:r>
                        <a:rPr lang="en-ZA" sz="900" u="none" strike="noStrike" dirty="0">
                          <a:effectLst/>
                        </a:rPr>
                        <a:t>851 423 992</a:t>
                      </a:r>
                      <a:endParaRPr lang="en-ZA" sz="900" b="0" i="0" u="none" strike="noStrike" dirty="0">
                        <a:solidFill>
                          <a:srgbClr val="000000"/>
                        </a:solidFill>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l" fontAlgn="b"/>
                      <a:r>
                        <a:rPr lang="en-ZA" sz="900" u="none" strike="noStrike" dirty="0">
                          <a:effectLst/>
                        </a:rPr>
                        <a:t>        1 071 284 848 </a:t>
                      </a:r>
                      <a:endParaRPr lang="en-ZA" sz="900" b="0" i="0" u="none" strike="noStrike" dirty="0">
                        <a:effectLst/>
                        <a:latin typeface="Arial" panose="020B0604020202020204" pitchFamily="34" charset="0"/>
                      </a:endParaRPr>
                    </a:p>
                  </a:txBody>
                  <a:tcPr marL="4790" marR="4790" marT="4790" marB="0" anchor="b">
                    <a:solidFill>
                      <a:schemeClr val="accent1">
                        <a:lumMod val="60000"/>
                        <a:lumOff val="40000"/>
                      </a:schemeClr>
                    </a:solidFill>
                  </a:tcPr>
                </a:tc>
                <a:extLst>
                  <a:ext uri="{0D108BD9-81ED-4DB2-BD59-A6C34878D82A}">
                    <a16:rowId xmlns:a16="http://schemas.microsoft.com/office/drawing/2014/main" val="1513645773"/>
                  </a:ext>
                </a:extLst>
              </a:tr>
              <a:tr h="86221">
                <a:tc>
                  <a:txBody>
                    <a:bodyPr/>
                    <a:lstStyle/>
                    <a:p>
                      <a:pPr algn="l" fontAlgn="b"/>
                      <a:r>
                        <a:rPr lang="en-ZA" sz="900" u="none" strike="noStrike" dirty="0">
                          <a:effectLst/>
                        </a:rPr>
                        <a:t>Other</a:t>
                      </a:r>
                      <a:endParaRPr lang="en-ZA" sz="900" b="0" i="0" u="none" strike="noStrike" dirty="0">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r" fontAlgn="b"/>
                      <a:r>
                        <a:rPr lang="en-ZA" sz="900" u="none" strike="noStrike" dirty="0">
                          <a:effectLst/>
                        </a:rPr>
                        <a:t>306 360</a:t>
                      </a:r>
                      <a:endParaRPr lang="en-ZA" sz="900" b="0" i="0" u="none" strike="noStrike" dirty="0">
                        <a:solidFill>
                          <a:srgbClr val="000000"/>
                        </a:solidFill>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r" fontAlgn="b"/>
                      <a:r>
                        <a:rPr lang="en-ZA" sz="900" u="none" strike="noStrike" dirty="0">
                          <a:effectLst/>
                        </a:rPr>
                        <a:t>1 244 824</a:t>
                      </a:r>
                      <a:endParaRPr lang="en-ZA" sz="900" b="0" i="0" u="none" strike="noStrike" dirty="0">
                        <a:solidFill>
                          <a:srgbClr val="000000"/>
                        </a:solidFill>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r" fontAlgn="b"/>
                      <a:r>
                        <a:rPr lang="en-ZA" sz="900" u="none" strike="noStrike" dirty="0">
                          <a:effectLst/>
                        </a:rPr>
                        <a:t>1 125 041</a:t>
                      </a:r>
                      <a:endParaRPr lang="en-ZA" sz="900" b="0" i="0" u="none" strike="noStrike" dirty="0">
                        <a:solidFill>
                          <a:srgbClr val="000000"/>
                        </a:solidFill>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r" fontAlgn="b"/>
                      <a:r>
                        <a:rPr lang="en-ZA" sz="900" u="none" strike="noStrike" dirty="0">
                          <a:effectLst/>
                        </a:rPr>
                        <a:t>302 588</a:t>
                      </a:r>
                      <a:endParaRPr lang="en-ZA" sz="900" b="0" i="0" u="none" strike="noStrike" dirty="0">
                        <a:solidFill>
                          <a:srgbClr val="000000"/>
                        </a:solidFill>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r" fontAlgn="b"/>
                      <a:r>
                        <a:rPr lang="en-ZA" sz="900" u="none" strike="noStrike" dirty="0">
                          <a:effectLst/>
                        </a:rPr>
                        <a:t>110 295</a:t>
                      </a:r>
                      <a:endParaRPr lang="en-ZA" sz="900" b="0" i="0" u="none" strike="noStrike" dirty="0">
                        <a:solidFill>
                          <a:srgbClr val="000000"/>
                        </a:solidFill>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r" fontAlgn="b"/>
                      <a:r>
                        <a:rPr lang="en-ZA" sz="900" u="none" strike="noStrike" dirty="0">
                          <a:effectLst/>
                        </a:rPr>
                        <a:t>102 021</a:t>
                      </a:r>
                      <a:endParaRPr lang="en-ZA" sz="900" b="0" i="0" u="none" strike="noStrike" dirty="0">
                        <a:solidFill>
                          <a:srgbClr val="000000"/>
                        </a:solidFill>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r" fontAlgn="b"/>
                      <a:r>
                        <a:rPr lang="en-ZA" sz="900" u="none" strike="noStrike" dirty="0">
                          <a:effectLst/>
                        </a:rPr>
                        <a:t>1 794 729</a:t>
                      </a:r>
                      <a:endParaRPr lang="en-ZA" sz="900" b="0" i="0" u="none" strike="noStrike" dirty="0">
                        <a:solidFill>
                          <a:srgbClr val="000000"/>
                        </a:solidFill>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r" fontAlgn="b"/>
                      <a:r>
                        <a:rPr lang="en-ZA" sz="900" u="none" strike="noStrike" dirty="0">
                          <a:effectLst/>
                        </a:rPr>
                        <a:t>3 491 638</a:t>
                      </a:r>
                      <a:endParaRPr lang="en-ZA" sz="900" b="0" i="0" u="none" strike="noStrike" dirty="0">
                        <a:solidFill>
                          <a:srgbClr val="000000"/>
                        </a:solidFill>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l" fontAlgn="b"/>
                      <a:r>
                        <a:rPr lang="en-ZA" sz="900" u="none" strike="noStrike" dirty="0">
                          <a:effectLst/>
                        </a:rPr>
                        <a:t>               8 477 496 </a:t>
                      </a:r>
                      <a:endParaRPr lang="en-ZA" sz="900" b="0" i="0" u="none" strike="noStrike" dirty="0">
                        <a:effectLst/>
                        <a:latin typeface="Arial" panose="020B0604020202020204" pitchFamily="34" charset="0"/>
                      </a:endParaRPr>
                    </a:p>
                  </a:txBody>
                  <a:tcPr marL="4790" marR="4790" marT="4790" marB="0" anchor="b">
                    <a:solidFill>
                      <a:schemeClr val="accent1">
                        <a:lumMod val="60000"/>
                        <a:lumOff val="40000"/>
                      </a:schemeClr>
                    </a:solidFill>
                  </a:tcPr>
                </a:tc>
                <a:extLst>
                  <a:ext uri="{0D108BD9-81ED-4DB2-BD59-A6C34878D82A}">
                    <a16:rowId xmlns:a16="http://schemas.microsoft.com/office/drawing/2014/main" val="1699942638"/>
                  </a:ext>
                </a:extLst>
              </a:tr>
              <a:tr h="91011">
                <a:tc>
                  <a:txBody>
                    <a:bodyPr/>
                    <a:lstStyle/>
                    <a:p>
                      <a:pPr algn="l" fontAlgn="b"/>
                      <a:r>
                        <a:rPr lang="en-ZA" sz="900" u="none" strike="noStrike" dirty="0">
                          <a:effectLst/>
                        </a:rPr>
                        <a:t>Total</a:t>
                      </a:r>
                      <a:endParaRPr lang="en-ZA" sz="900" b="1" i="0" u="none" strike="noStrike" dirty="0">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l" fontAlgn="b"/>
                      <a:r>
                        <a:rPr lang="en-ZA" sz="900" u="none" strike="noStrike" dirty="0">
                          <a:effectLst/>
                        </a:rPr>
                        <a:t>         153 686 150 </a:t>
                      </a:r>
                      <a:endParaRPr lang="en-ZA" sz="900" b="1" i="0" u="none" strike="noStrike" dirty="0">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l" fontAlgn="b"/>
                      <a:r>
                        <a:rPr lang="en-ZA" sz="900" u="none" strike="noStrike" dirty="0">
                          <a:effectLst/>
                        </a:rPr>
                        <a:t>        163 373 111 </a:t>
                      </a:r>
                      <a:endParaRPr lang="en-ZA" sz="900" b="1" i="0" u="none" strike="noStrike" dirty="0">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l" fontAlgn="b"/>
                      <a:r>
                        <a:rPr lang="en-ZA" sz="900" u="none" strike="noStrike" dirty="0">
                          <a:effectLst/>
                        </a:rPr>
                        <a:t>         117 230 325 </a:t>
                      </a:r>
                      <a:endParaRPr lang="en-ZA" sz="900" b="1" i="0" u="none" strike="noStrike" dirty="0">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l" fontAlgn="b"/>
                      <a:r>
                        <a:rPr lang="en-ZA" sz="900" u="none" strike="noStrike" dirty="0">
                          <a:effectLst/>
                        </a:rPr>
                        <a:t>             117 317 396 </a:t>
                      </a:r>
                      <a:endParaRPr lang="en-ZA" sz="900" b="1" i="0" u="none" strike="noStrike" dirty="0">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l" fontAlgn="b"/>
                      <a:r>
                        <a:rPr lang="en-ZA" sz="900" u="none" strike="noStrike" dirty="0">
                          <a:effectLst/>
                        </a:rPr>
                        <a:t>               97 622 674 </a:t>
                      </a:r>
                      <a:endParaRPr lang="en-ZA" sz="900" b="1" i="0" u="none" strike="noStrike" dirty="0">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l" fontAlgn="b"/>
                      <a:r>
                        <a:rPr lang="en-ZA" sz="900" u="none" strike="noStrike" dirty="0">
                          <a:effectLst/>
                        </a:rPr>
                        <a:t>         94 063 552 </a:t>
                      </a:r>
                      <a:endParaRPr lang="en-ZA" sz="900" b="1" i="0" u="none" strike="noStrike" dirty="0">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l" fontAlgn="b"/>
                      <a:r>
                        <a:rPr lang="en-ZA" sz="900" u="none" strike="noStrike" dirty="0">
                          <a:effectLst/>
                        </a:rPr>
                        <a:t>          535 455 608 </a:t>
                      </a:r>
                      <a:endParaRPr lang="en-ZA" sz="900" b="1" i="0" u="none" strike="noStrike" dirty="0">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l" fontAlgn="b"/>
                      <a:r>
                        <a:rPr lang="en-ZA" sz="900" u="none" strike="noStrike" dirty="0">
                          <a:effectLst/>
                        </a:rPr>
                        <a:t>          3 064 291 302 </a:t>
                      </a:r>
                      <a:endParaRPr lang="en-ZA" sz="900" b="1" i="0" u="none" strike="noStrike" dirty="0">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l" fontAlgn="b"/>
                      <a:r>
                        <a:rPr lang="en-ZA" sz="900" u="none" strike="noStrike" dirty="0">
                          <a:effectLst/>
                        </a:rPr>
                        <a:t>        4 343 040 119 </a:t>
                      </a:r>
                      <a:endParaRPr lang="en-ZA" sz="900" b="1" i="0" u="none" strike="noStrike" dirty="0">
                        <a:effectLst/>
                        <a:latin typeface="Arial" panose="020B0604020202020204" pitchFamily="34" charset="0"/>
                      </a:endParaRPr>
                    </a:p>
                  </a:txBody>
                  <a:tcPr marL="4790" marR="4790" marT="4790" marB="0" anchor="b">
                    <a:solidFill>
                      <a:schemeClr val="accent1">
                        <a:lumMod val="60000"/>
                        <a:lumOff val="40000"/>
                      </a:schemeClr>
                    </a:solidFill>
                  </a:tcPr>
                </a:tc>
                <a:extLst>
                  <a:ext uri="{0D108BD9-81ED-4DB2-BD59-A6C34878D82A}">
                    <a16:rowId xmlns:a16="http://schemas.microsoft.com/office/drawing/2014/main" val="1157113454"/>
                  </a:ext>
                </a:extLst>
              </a:tr>
              <a:tr h="91011">
                <a:tc>
                  <a:txBody>
                    <a:bodyPr/>
                    <a:lstStyle/>
                    <a:p>
                      <a:pPr algn="l" fontAlgn="b"/>
                      <a:r>
                        <a:rPr lang="en-ZA" sz="900" u="none" strike="noStrike" dirty="0">
                          <a:effectLst/>
                        </a:rPr>
                        <a:t> </a:t>
                      </a:r>
                      <a:endParaRPr lang="en-ZA" sz="900" b="0" i="0" u="none" strike="noStrike" dirty="0">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l" fontAlgn="b"/>
                      <a:r>
                        <a:rPr lang="en-ZA" sz="900" u="none" strike="noStrike" dirty="0">
                          <a:effectLst/>
                        </a:rPr>
                        <a:t> </a:t>
                      </a:r>
                      <a:endParaRPr lang="en-ZA" sz="900" b="0" i="0" u="none" strike="noStrike" dirty="0">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l" fontAlgn="b"/>
                      <a:r>
                        <a:rPr lang="en-ZA" sz="900" u="none" strike="noStrike" dirty="0">
                          <a:effectLst/>
                        </a:rPr>
                        <a:t> </a:t>
                      </a:r>
                      <a:endParaRPr lang="en-ZA" sz="900" b="0" i="0" u="none" strike="noStrike" dirty="0">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l" fontAlgn="b"/>
                      <a:r>
                        <a:rPr lang="en-ZA" sz="900" u="none" strike="noStrike" dirty="0">
                          <a:effectLst/>
                        </a:rPr>
                        <a:t> </a:t>
                      </a:r>
                      <a:endParaRPr lang="en-ZA" sz="900" b="0" i="0" u="none" strike="noStrike" dirty="0">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l" fontAlgn="b"/>
                      <a:r>
                        <a:rPr lang="en-ZA" sz="900" u="none" strike="noStrike" dirty="0">
                          <a:effectLst/>
                        </a:rPr>
                        <a:t> </a:t>
                      </a:r>
                      <a:endParaRPr lang="en-ZA" sz="900" b="0" i="0" u="none" strike="noStrike" dirty="0">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l" fontAlgn="b"/>
                      <a:r>
                        <a:rPr lang="en-ZA" sz="900" u="none" strike="noStrike" dirty="0">
                          <a:effectLst/>
                        </a:rPr>
                        <a:t> </a:t>
                      </a:r>
                      <a:endParaRPr lang="en-ZA" sz="900" b="0" i="0" u="none" strike="noStrike" dirty="0">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l" fontAlgn="b"/>
                      <a:r>
                        <a:rPr lang="en-ZA" sz="900" u="none" strike="noStrike" dirty="0">
                          <a:effectLst/>
                        </a:rPr>
                        <a:t> </a:t>
                      </a:r>
                      <a:endParaRPr lang="en-ZA" sz="900" b="0" i="0" u="none" strike="noStrike" dirty="0">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l" fontAlgn="b"/>
                      <a:r>
                        <a:rPr lang="en-ZA" sz="900" u="none" strike="noStrike" dirty="0">
                          <a:effectLst/>
                        </a:rPr>
                        <a:t> </a:t>
                      </a:r>
                      <a:endParaRPr lang="en-ZA" sz="900" b="0" i="0" u="none" strike="noStrike" dirty="0">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l" fontAlgn="b"/>
                      <a:r>
                        <a:rPr lang="en-ZA" sz="900" u="none" strike="noStrike" dirty="0">
                          <a:effectLst/>
                        </a:rPr>
                        <a:t> </a:t>
                      </a:r>
                      <a:endParaRPr lang="en-ZA" sz="900" b="0" i="0" u="none" strike="noStrike" dirty="0">
                        <a:effectLst/>
                        <a:latin typeface="Arial" panose="020B0604020202020204" pitchFamily="34" charset="0"/>
                      </a:endParaRPr>
                    </a:p>
                  </a:txBody>
                  <a:tcPr marL="4790" marR="4790" marT="4790" marB="0" anchor="b">
                    <a:solidFill>
                      <a:schemeClr val="accent1">
                        <a:lumMod val="60000"/>
                        <a:lumOff val="40000"/>
                      </a:schemeClr>
                    </a:solidFill>
                  </a:tcPr>
                </a:tc>
                <a:tc>
                  <a:txBody>
                    <a:bodyPr/>
                    <a:lstStyle/>
                    <a:p>
                      <a:pPr algn="l" fontAlgn="b"/>
                      <a:r>
                        <a:rPr lang="en-ZA" sz="900" u="none" strike="noStrike" dirty="0">
                          <a:effectLst/>
                        </a:rPr>
                        <a:t> </a:t>
                      </a:r>
                      <a:endParaRPr lang="en-ZA" sz="900" b="0" i="0" u="none" strike="noStrike" dirty="0">
                        <a:effectLst/>
                        <a:latin typeface="Arial" panose="020B0604020202020204" pitchFamily="34" charset="0"/>
                      </a:endParaRPr>
                    </a:p>
                  </a:txBody>
                  <a:tcPr marL="4790" marR="4790" marT="4790" marB="0" anchor="b">
                    <a:solidFill>
                      <a:schemeClr val="accent1">
                        <a:lumMod val="60000"/>
                        <a:lumOff val="40000"/>
                      </a:schemeClr>
                    </a:solidFill>
                  </a:tcPr>
                </a:tc>
                <a:extLst>
                  <a:ext uri="{0D108BD9-81ED-4DB2-BD59-A6C34878D82A}">
                    <a16:rowId xmlns:a16="http://schemas.microsoft.com/office/drawing/2014/main" val="196743358"/>
                  </a:ext>
                </a:extLst>
              </a:tr>
            </a:tbl>
          </a:graphicData>
        </a:graphic>
      </p:graphicFrame>
    </p:spTree>
    <p:extLst>
      <p:ext uri="{BB962C8B-B14F-4D97-AF65-F5344CB8AC3E}">
        <p14:creationId xmlns:p14="http://schemas.microsoft.com/office/powerpoint/2010/main" val="17041903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234" y="221166"/>
            <a:ext cx="7626166" cy="756900"/>
          </a:xfrm>
        </p:spPr>
        <p:txBody>
          <a:bodyPr>
            <a:normAutofit/>
          </a:bodyPr>
          <a:lstStyle/>
          <a:p>
            <a:r>
              <a:rPr lang="en-ZA" dirty="0"/>
              <a:t>FINANCIAL MANAGEMENT conti..</a:t>
            </a:r>
          </a:p>
        </p:txBody>
      </p:sp>
      <p:sp>
        <p:nvSpPr>
          <p:cNvPr id="3" name="Content Placeholder 2"/>
          <p:cNvSpPr>
            <a:spLocks noGrp="1"/>
          </p:cNvSpPr>
          <p:nvPr>
            <p:ph idx="1"/>
          </p:nvPr>
        </p:nvSpPr>
        <p:spPr>
          <a:xfrm>
            <a:off x="609600" y="881566"/>
            <a:ext cx="6347714" cy="3880773"/>
          </a:xfrm>
        </p:spPr>
        <p:txBody>
          <a:bodyPr>
            <a:normAutofit/>
          </a:bodyPr>
          <a:lstStyle/>
          <a:p>
            <a:pPr marL="0" indent="0" algn="just">
              <a:buNone/>
            </a:pPr>
            <a:r>
              <a:rPr lang="en-ZA" sz="2800" dirty="0">
                <a:latin typeface="Arial" pitchFamily="34" charset="0"/>
                <a:cs typeface="Arial" pitchFamily="34" charset="0"/>
              </a:rPr>
              <a:t>Municipal Debt </a:t>
            </a:r>
          </a:p>
          <a:p>
            <a:pPr marL="0" indent="0" algn="just">
              <a:buNone/>
            </a:pPr>
            <a:endParaRPr lang="en-ZA" sz="2800" b="0" dirty="0">
              <a:latin typeface="Arial" pitchFamily="34" charset="0"/>
              <a:cs typeface="Arial" pitchFamily="34" charset="0"/>
            </a:endParaRPr>
          </a:p>
        </p:txBody>
      </p:sp>
      <p:sp>
        <p:nvSpPr>
          <p:cNvPr id="5" name="Footer Placeholder 4">
            <a:extLst>
              <a:ext uri="{FF2B5EF4-FFF2-40B4-BE49-F238E27FC236}">
                <a16:creationId xmlns:a16="http://schemas.microsoft.com/office/drawing/2014/main" id="{B4112377-2F7A-45B4-BA91-415601AEDC53}"/>
              </a:ext>
            </a:extLst>
          </p:cNvPr>
          <p:cNvSpPr>
            <a:spLocks noGrp="1"/>
          </p:cNvSpPr>
          <p:nvPr>
            <p:ph type="ftr"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ZA" altLang="en-US" sz="10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Matjhabeng Local Municipality--------------Presentation to the Portfolio Committee of COGTA</a:t>
            </a:r>
            <a:endParaRPr kumimoji="0" lang="en-US" altLang="en-US" sz="10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endParaRPr>
          </a:p>
        </p:txBody>
      </p:sp>
      <p:sp>
        <p:nvSpPr>
          <p:cNvPr id="6" name="Slide Number Placeholder 5">
            <a:extLst>
              <a:ext uri="{FF2B5EF4-FFF2-40B4-BE49-F238E27FC236}">
                <a16:creationId xmlns:a16="http://schemas.microsoft.com/office/drawing/2014/main" id="{AFA8F192-0FF5-4B55-90FD-FD61CD02DBBA}"/>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7C750B2-A834-438B-8089-37D22AEA60CA}" type="slidenum">
              <a:rPr kumimoji="0" lang="en-US" altLang="en-US" sz="1100" b="0" i="0" u="none" strike="noStrike" kern="1200" cap="none" spc="0" normalizeH="0" baseline="0" noProof="0" smtClean="0">
                <a:ln>
                  <a:noFill/>
                </a:ln>
                <a:solidFill>
                  <a:srgbClr val="1F497D"/>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US" altLang="en-US" sz="11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endParaRPr>
          </a:p>
        </p:txBody>
      </p:sp>
      <p:pic>
        <p:nvPicPr>
          <p:cNvPr id="4" name="Picture 2" descr="http://www.matjhabeng.co.za/images/logo.gif">
            <a:extLst>
              <a:ext uri="{FF2B5EF4-FFF2-40B4-BE49-F238E27FC236}">
                <a16:creationId xmlns:a16="http://schemas.microsoft.com/office/drawing/2014/main" id="{4E972656-7691-478A-8AB6-2397E67D9616}"/>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8316913" y="6081713"/>
            <a:ext cx="827087" cy="77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8" name="Table 7">
            <a:extLst>
              <a:ext uri="{FF2B5EF4-FFF2-40B4-BE49-F238E27FC236}">
                <a16:creationId xmlns:a16="http://schemas.microsoft.com/office/drawing/2014/main" id="{87CBCFF3-4BCB-4CE5-8686-B6495913BC4B}"/>
              </a:ext>
            </a:extLst>
          </p:cNvPr>
          <p:cNvGraphicFramePr>
            <a:graphicFrameLocks noGrp="1"/>
          </p:cNvGraphicFramePr>
          <p:nvPr>
            <p:extLst>
              <p:ext uri="{D42A27DB-BD31-4B8C-83A1-F6EECF244321}">
                <p14:modId xmlns:p14="http://schemas.microsoft.com/office/powerpoint/2010/main" val="2483797553"/>
              </p:ext>
            </p:extLst>
          </p:nvPr>
        </p:nvGraphicFramePr>
        <p:xfrm>
          <a:off x="179512" y="1412776"/>
          <a:ext cx="8496944" cy="4464499"/>
        </p:xfrm>
        <a:graphic>
          <a:graphicData uri="http://schemas.openxmlformats.org/drawingml/2006/table">
            <a:tbl>
              <a:tblPr>
                <a:tableStyleId>{5C22544A-7EE6-4342-B048-85BDC9FD1C3A}</a:tableStyleId>
              </a:tblPr>
              <a:tblGrid>
                <a:gridCol w="1656184">
                  <a:extLst>
                    <a:ext uri="{9D8B030D-6E8A-4147-A177-3AD203B41FA5}">
                      <a16:colId xmlns:a16="http://schemas.microsoft.com/office/drawing/2014/main" val="3321243858"/>
                    </a:ext>
                  </a:extLst>
                </a:gridCol>
                <a:gridCol w="103061">
                  <a:extLst>
                    <a:ext uri="{9D8B030D-6E8A-4147-A177-3AD203B41FA5}">
                      <a16:colId xmlns:a16="http://schemas.microsoft.com/office/drawing/2014/main" val="940226101"/>
                    </a:ext>
                  </a:extLst>
                </a:gridCol>
                <a:gridCol w="981328">
                  <a:extLst>
                    <a:ext uri="{9D8B030D-6E8A-4147-A177-3AD203B41FA5}">
                      <a16:colId xmlns:a16="http://schemas.microsoft.com/office/drawing/2014/main" val="688596386"/>
                    </a:ext>
                  </a:extLst>
                </a:gridCol>
                <a:gridCol w="152003">
                  <a:extLst>
                    <a:ext uri="{9D8B030D-6E8A-4147-A177-3AD203B41FA5}">
                      <a16:colId xmlns:a16="http://schemas.microsoft.com/office/drawing/2014/main" val="931034760"/>
                    </a:ext>
                  </a:extLst>
                </a:gridCol>
                <a:gridCol w="782596">
                  <a:extLst>
                    <a:ext uri="{9D8B030D-6E8A-4147-A177-3AD203B41FA5}">
                      <a16:colId xmlns:a16="http://schemas.microsoft.com/office/drawing/2014/main" val="1975625307"/>
                    </a:ext>
                  </a:extLst>
                </a:gridCol>
                <a:gridCol w="141252">
                  <a:extLst>
                    <a:ext uri="{9D8B030D-6E8A-4147-A177-3AD203B41FA5}">
                      <a16:colId xmlns:a16="http://schemas.microsoft.com/office/drawing/2014/main" val="3784421808"/>
                    </a:ext>
                  </a:extLst>
                </a:gridCol>
                <a:gridCol w="837329">
                  <a:extLst>
                    <a:ext uri="{9D8B030D-6E8A-4147-A177-3AD203B41FA5}">
                      <a16:colId xmlns:a16="http://schemas.microsoft.com/office/drawing/2014/main" val="2689827878"/>
                    </a:ext>
                  </a:extLst>
                </a:gridCol>
                <a:gridCol w="170783">
                  <a:extLst>
                    <a:ext uri="{9D8B030D-6E8A-4147-A177-3AD203B41FA5}">
                      <a16:colId xmlns:a16="http://schemas.microsoft.com/office/drawing/2014/main" val="3437513554"/>
                    </a:ext>
                  </a:extLst>
                </a:gridCol>
                <a:gridCol w="939741">
                  <a:extLst>
                    <a:ext uri="{9D8B030D-6E8A-4147-A177-3AD203B41FA5}">
                      <a16:colId xmlns:a16="http://schemas.microsoft.com/office/drawing/2014/main" val="3858837444"/>
                    </a:ext>
                  </a:extLst>
                </a:gridCol>
                <a:gridCol w="212387">
                  <a:extLst>
                    <a:ext uri="{9D8B030D-6E8A-4147-A177-3AD203B41FA5}">
                      <a16:colId xmlns:a16="http://schemas.microsoft.com/office/drawing/2014/main" val="615189295"/>
                    </a:ext>
                  </a:extLst>
                </a:gridCol>
                <a:gridCol w="900884">
                  <a:extLst>
                    <a:ext uri="{9D8B030D-6E8A-4147-A177-3AD203B41FA5}">
                      <a16:colId xmlns:a16="http://schemas.microsoft.com/office/drawing/2014/main" val="165326847"/>
                    </a:ext>
                  </a:extLst>
                </a:gridCol>
                <a:gridCol w="395260">
                  <a:extLst>
                    <a:ext uri="{9D8B030D-6E8A-4147-A177-3AD203B41FA5}">
                      <a16:colId xmlns:a16="http://schemas.microsoft.com/office/drawing/2014/main" val="2274197020"/>
                    </a:ext>
                  </a:extLst>
                </a:gridCol>
                <a:gridCol w="1224136">
                  <a:extLst>
                    <a:ext uri="{9D8B030D-6E8A-4147-A177-3AD203B41FA5}">
                      <a16:colId xmlns:a16="http://schemas.microsoft.com/office/drawing/2014/main" val="1935500345"/>
                    </a:ext>
                  </a:extLst>
                </a:gridCol>
              </a:tblGrid>
              <a:tr h="155761">
                <a:tc gridSpan="2">
                  <a:txBody>
                    <a:bodyPr/>
                    <a:lstStyle/>
                    <a:p>
                      <a:pPr algn="l" fontAlgn="b"/>
                      <a:r>
                        <a:rPr lang="en-ZA" sz="900" u="none" strike="noStrike" dirty="0">
                          <a:effectLst/>
                        </a:rPr>
                        <a:t> </a:t>
                      </a:r>
                      <a:endParaRPr lang="en-ZA" sz="900" b="0" i="0" u="none" strike="noStrike" dirty="0">
                        <a:effectLst/>
                        <a:latin typeface="Arial" panose="020B0604020202020204" pitchFamily="34" charset="0"/>
                      </a:endParaRPr>
                    </a:p>
                  </a:txBody>
                  <a:tcPr marL="4790" marR="4790" marT="4790" marB="0" anchor="b">
                    <a:solidFill>
                      <a:schemeClr val="accent1">
                        <a:lumMod val="40000"/>
                        <a:lumOff val="60000"/>
                      </a:schemeClr>
                    </a:solidFill>
                  </a:tcPr>
                </a:tc>
                <a:tc hMerge="1">
                  <a:txBody>
                    <a:bodyPr/>
                    <a:lstStyle/>
                    <a:p>
                      <a:pPr algn="l" fontAlgn="b"/>
                      <a:endParaRPr lang="en-ZA" sz="900" b="0" i="0" u="none" strike="noStrike">
                        <a:effectLst/>
                        <a:latin typeface="Arial" panose="020B0604020202020204" pitchFamily="34" charset="0"/>
                      </a:endParaRPr>
                    </a:p>
                  </a:txBody>
                  <a:tcPr marL="4790" marR="4790" marT="4790" marB="0" anchor="b"/>
                </a:tc>
                <a:tc>
                  <a:txBody>
                    <a:bodyPr/>
                    <a:lstStyle/>
                    <a:p>
                      <a:pPr algn="l" fontAlgn="b"/>
                      <a:r>
                        <a:rPr lang="en-ZA" sz="900" u="none" strike="noStrike" dirty="0">
                          <a:effectLst/>
                        </a:rPr>
                        <a:t> </a:t>
                      </a:r>
                      <a:endParaRPr lang="en-ZA" sz="900" b="0" i="0" u="none" strike="noStrike" dirty="0">
                        <a:effectLst/>
                        <a:latin typeface="Arial" panose="020B0604020202020204" pitchFamily="34" charset="0"/>
                      </a:endParaRPr>
                    </a:p>
                  </a:txBody>
                  <a:tcPr marL="4790" marR="4790" marT="4790" marB="0" anchor="b">
                    <a:solidFill>
                      <a:schemeClr val="accent1">
                        <a:lumMod val="40000"/>
                        <a:lumOff val="60000"/>
                      </a:schemeClr>
                    </a:solidFill>
                  </a:tcPr>
                </a:tc>
                <a:tc gridSpan="2">
                  <a:txBody>
                    <a:bodyPr/>
                    <a:lstStyle/>
                    <a:p>
                      <a:pPr algn="l" fontAlgn="b"/>
                      <a:r>
                        <a:rPr lang="en-ZA" sz="900" u="none" strike="noStrike" dirty="0">
                          <a:effectLst/>
                        </a:rPr>
                        <a:t> </a:t>
                      </a:r>
                      <a:endParaRPr lang="en-ZA" sz="900" b="0" i="0" u="none" strike="noStrike" dirty="0">
                        <a:effectLst/>
                        <a:latin typeface="Arial" panose="020B0604020202020204" pitchFamily="34" charset="0"/>
                      </a:endParaRPr>
                    </a:p>
                  </a:txBody>
                  <a:tcPr marL="4790" marR="4790" marT="4790" marB="0" anchor="b">
                    <a:solidFill>
                      <a:schemeClr val="accent1">
                        <a:lumMod val="40000"/>
                        <a:lumOff val="60000"/>
                      </a:schemeClr>
                    </a:solidFill>
                  </a:tcPr>
                </a:tc>
                <a:tc hMerge="1">
                  <a:txBody>
                    <a:bodyPr/>
                    <a:lstStyle/>
                    <a:p>
                      <a:pPr algn="l" fontAlgn="b"/>
                      <a:endParaRPr lang="en-ZA" sz="900" b="0" i="0" u="none" strike="noStrike">
                        <a:effectLst/>
                        <a:latin typeface="Arial" panose="020B0604020202020204" pitchFamily="34" charset="0"/>
                      </a:endParaRPr>
                    </a:p>
                  </a:txBody>
                  <a:tcPr marL="4790" marR="4790" marT="4790" marB="0" anchor="b"/>
                </a:tc>
                <a:tc gridSpan="2">
                  <a:txBody>
                    <a:bodyPr/>
                    <a:lstStyle/>
                    <a:p>
                      <a:pPr algn="l" fontAlgn="b"/>
                      <a:r>
                        <a:rPr lang="en-ZA" sz="900" u="none" strike="noStrike" dirty="0">
                          <a:effectLst/>
                        </a:rPr>
                        <a:t> </a:t>
                      </a:r>
                      <a:endParaRPr lang="en-ZA" sz="900" b="0" i="0" u="none" strike="noStrike" dirty="0">
                        <a:effectLst/>
                        <a:latin typeface="Arial" panose="020B0604020202020204" pitchFamily="34" charset="0"/>
                      </a:endParaRPr>
                    </a:p>
                  </a:txBody>
                  <a:tcPr marL="4790" marR="4790" marT="4790" marB="0" anchor="b">
                    <a:solidFill>
                      <a:schemeClr val="accent1">
                        <a:lumMod val="40000"/>
                        <a:lumOff val="60000"/>
                      </a:schemeClr>
                    </a:solidFill>
                  </a:tcPr>
                </a:tc>
                <a:tc hMerge="1">
                  <a:txBody>
                    <a:bodyPr/>
                    <a:lstStyle/>
                    <a:p>
                      <a:pPr algn="l" fontAlgn="b"/>
                      <a:endParaRPr lang="en-ZA" sz="900" b="0" i="0" u="none" strike="noStrike">
                        <a:effectLst/>
                        <a:latin typeface="Arial" panose="020B0604020202020204" pitchFamily="34" charset="0"/>
                      </a:endParaRPr>
                    </a:p>
                  </a:txBody>
                  <a:tcPr marL="4790" marR="4790" marT="4790" marB="0" anchor="b"/>
                </a:tc>
                <a:tc gridSpan="2">
                  <a:txBody>
                    <a:bodyPr/>
                    <a:lstStyle/>
                    <a:p>
                      <a:pPr algn="l" fontAlgn="b"/>
                      <a:r>
                        <a:rPr lang="en-ZA" sz="900" u="none" strike="noStrike" dirty="0">
                          <a:effectLst/>
                        </a:rPr>
                        <a:t> </a:t>
                      </a:r>
                      <a:endParaRPr lang="en-ZA" sz="900" b="0" i="0" u="none" strike="noStrike" dirty="0">
                        <a:effectLst/>
                        <a:latin typeface="Arial" panose="020B0604020202020204" pitchFamily="34" charset="0"/>
                      </a:endParaRPr>
                    </a:p>
                  </a:txBody>
                  <a:tcPr marL="4790" marR="4790" marT="4790" marB="0" anchor="b">
                    <a:solidFill>
                      <a:schemeClr val="accent1">
                        <a:lumMod val="40000"/>
                        <a:lumOff val="60000"/>
                      </a:schemeClr>
                    </a:solidFill>
                  </a:tcPr>
                </a:tc>
                <a:tc hMerge="1">
                  <a:txBody>
                    <a:bodyPr/>
                    <a:lstStyle/>
                    <a:p>
                      <a:pPr algn="l" fontAlgn="b"/>
                      <a:endParaRPr lang="en-ZA" sz="900" b="0" i="0" u="none" strike="noStrike">
                        <a:effectLst/>
                        <a:latin typeface="Arial" panose="020B0604020202020204" pitchFamily="34" charset="0"/>
                      </a:endParaRPr>
                    </a:p>
                  </a:txBody>
                  <a:tcPr marL="4790" marR="4790" marT="4790" marB="0" anchor="b"/>
                </a:tc>
                <a:tc gridSpan="2">
                  <a:txBody>
                    <a:bodyPr/>
                    <a:lstStyle/>
                    <a:p>
                      <a:pPr algn="l" fontAlgn="b"/>
                      <a:r>
                        <a:rPr lang="en-ZA" sz="900" u="none" strike="noStrike" dirty="0">
                          <a:effectLst/>
                        </a:rPr>
                        <a:t> </a:t>
                      </a:r>
                      <a:endParaRPr lang="en-ZA" sz="900" b="0" i="0" u="none" strike="noStrike" dirty="0">
                        <a:effectLst/>
                        <a:latin typeface="Arial" panose="020B0604020202020204" pitchFamily="34" charset="0"/>
                      </a:endParaRPr>
                    </a:p>
                  </a:txBody>
                  <a:tcPr marL="4790" marR="4790" marT="4790" marB="0" anchor="b">
                    <a:solidFill>
                      <a:schemeClr val="accent1">
                        <a:lumMod val="40000"/>
                        <a:lumOff val="60000"/>
                      </a:schemeClr>
                    </a:solidFill>
                  </a:tcPr>
                </a:tc>
                <a:tc hMerge="1">
                  <a:txBody>
                    <a:bodyPr/>
                    <a:lstStyle/>
                    <a:p>
                      <a:pPr algn="l" fontAlgn="b"/>
                      <a:endParaRPr lang="en-ZA" sz="900" b="0" i="0" u="none" strike="noStrike">
                        <a:effectLst/>
                        <a:latin typeface="Arial" panose="020B0604020202020204" pitchFamily="34" charset="0"/>
                      </a:endParaRPr>
                    </a:p>
                  </a:txBody>
                  <a:tcPr marL="4790" marR="4790" marT="4790" marB="0" anchor="b"/>
                </a:tc>
                <a:tc>
                  <a:txBody>
                    <a:bodyPr/>
                    <a:lstStyle/>
                    <a:p>
                      <a:pPr algn="l" fontAlgn="b"/>
                      <a:r>
                        <a:rPr lang="en-ZA" sz="900" u="none" strike="noStrike" dirty="0">
                          <a:effectLst/>
                        </a:rPr>
                        <a:t> </a:t>
                      </a:r>
                      <a:endParaRPr lang="en-ZA" sz="900" b="0" i="0" u="none" strike="noStrike" dirty="0">
                        <a:effectLst/>
                        <a:latin typeface="Arial" panose="020B0604020202020204" pitchFamily="34" charset="0"/>
                      </a:endParaRPr>
                    </a:p>
                  </a:txBody>
                  <a:tcPr marL="4790" marR="4790" marT="4790" marB="0" anchor="b">
                    <a:solidFill>
                      <a:schemeClr val="accent1">
                        <a:lumMod val="40000"/>
                        <a:lumOff val="60000"/>
                      </a:schemeClr>
                    </a:solidFill>
                  </a:tcPr>
                </a:tc>
                <a:tc>
                  <a:txBody>
                    <a:bodyPr/>
                    <a:lstStyle/>
                    <a:p>
                      <a:pPr algn="l" fontAlgn="b"/>
                      <a:endParaRPr lang="en-ZA" sz="900" b="0" i="0" u="none" strike="noStrike" dirty="0">
                        <a:effectLst/>
                        <a:latin typeface="Arial" panose="020B0604020202020204" pitchFamily="34" charset="0"/>
                      </a:endParaRPr>
                    </a:p>
                  </a:txBody>
                  <a:tcPr marL="4790" marR="4790" marT="4790" marB="0" anchor="b">
                    <a:solidFill>
                      <a:schemeClr val="accent1">
                        <a:lumMod val="40000"/>
                        <a:lumOff val="60000"/>
                      </a:schemeClr>
                    </a:solidFill>
                  </a:tcPr>
                </a:tc>
                <a:extLst>
                  <a:ext uri="{0D108BD9-81ED-4DB2-BD59-A6C34878D82A}">
                    <a16:rowId xmlns:a16="http://schemas.microsoft.com/office/drawing/2014/main" val="1200129441"/>
                  </a:ext>
                </a:extLst>
              </a:tr>
              <a:tr h="155761">
                <a:tc gridSpan="12">
                  <a:txBody>
                    <a:bodyPr/>
                    <a:lstStyle/>
                    <a:p>
                      <a:pPr algn="ctr" fontAlgn="b"/>
                      <a:r>
                        <a:rPr lang="en-ZA" sz="900" u="none" strike="noStrike" dirty="0">
                          <a:effectLst/>
                        </a:rPr>
                        <a:t>AGE ANALYSIS OF CREDITORS FOR THE MONTH DECEMBER 2020</a:t>
                      </a:r>
                      <a:endParaRPr lang="en-ZA" sz="900" b="1" i="0" u="none" strike="noStrike" dirty="0">
                        <a:effectLst/>
                        <a:latin typeface="Arial" panose="020B0604020202020204" pitchFamily="34" charset="0"/>
                      </a:endParaRPr>
                    </a:p>
                  </a:txBody>
                  <a:tcPr marL="4790" marR="4790" marT="4790" marB="0" anchor="b">
                    <a:solidFill>
                      <a:schemeClr val="accent1">
                        <a:lumMod val="40000"/>
                        <a:lumOff val="60000"/>
                      </a:schemeClr>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a:txBody>
                    <a:bodyPr/>
                    <a:lstStyle/>
                    <a:p>
                      <a:pPr algn="l" fontAlgn="b"/>
                      <a:endParaRPr lang="en-ZA" sz="900" b="0" i="0" u="none" strike="noStrike" dirty="0">
                        <a:effectLst/>
                        <a:latin typeface="Arial" panose="020B0604020202020204" pitchFamily="34" charset="0"/>
                      </a:endParaRPr>
                    </a:p>
                  </a:txBody>
                  <a:tcPr marL="4790" marR="4790" marT="4790" marB="0" anchor="b">
                    <a:solidFill>
                      <a:schemeClr val="accent1">
                        <a:lumMod val="40000"/>
                        <a:lumOff val="60000"/>
                      </a:schemeClr>
                    </a:solidFill>
                  </a:tcPr>
                </a:tc>
                <a:extLst>
                  <a:ext uri="{0D108BD9-81ED-4DB2-BD59-A6C34878D82A}">
                    <a16:rowId xmlns:a16="http://schemas.microsoft.com/office/drawing/2014/main" val="1305903393"/>
                  </a:ext>
                </a:extLst>
              </a:tr>
              <a:tr h="155761">
                <a:tc>
                  <a:txBody>
                    <a:bodyPr/>
                    <a:lstStyle/>
                    <a:p>
                      <a:pPr algn="l" fontAlgn="b"/>
                      <a:r>
                        <a:rPr lang="en-ZA" sz="900" u="none" strike="noStrike" dirty="0">
                          <a:effectLst/>
                        </a:rPr>
                        <a:t> </a:t>
                      </a:r>
                      <a:endParaRPr lang="en-ZA" sz="900" b="0" i="0" u="none" strike="noStrike" dirty="0">
                        <a:effectLst/>
                        <a:latin typeface="Arial" panose="020B0604020202020204" pitchFamily="34" charset="0"/>
                      </a:endParaRPr>
                    </a:p>
                  </a:txBody>
                  <a:tcPr marL="4790" marR="4790" marT="4790" marB="0" anchor="b">
                    <a:solidFill>
                      <a:schemeClr val="accent1">
                        <a:lumMod val="40000"/>
                        <a:lumOff val="60000"/>
                      </a:schemeClr>
                    </a:solidFill>
                  </a:tcPr>
                </a:tc>
                <a:tc gridSpan="3">
                  <a:txBody>
                    <a:bodyPr/>
                    <a:lstStyle/>
                    <a:p>
                      <a:pPr algn="l" fontAlgn="b"/>
                      <a:r>
                        <a:rPr lang="en-ZA" sz="900" u="none" strike="noStrike" dirty="0">
                          <a:effectLst/>
                        </a:rPr>
                        <a:t> </a:t>
                      </a:r>
                      <a:endParaRPr lang="en-ZA" sz="900" b="0" i="0" u="none" strike="noStrike" dirty="0">
                        <a:effectLst/>
                        <a:latin typeface="Arial" panose="020B0604020202020204" pitchFamily="34" charset="0"/>
                      </a:endParaRPr>
                    </a:p>
                  </a:txBody>
                  <a:tcPr marL="4790" marR="4790" marT="4790" marB="0" anchor="b">
                    <a:solidFill>
                      <a:schemeClr val="accent1">
                        <a:lumMod val="40000"/>
                        <a:lumOff val="60000"/>
                      </a:schemeClr>
                    </a:solidFill>
                  </a:tcPr>
                </a:tc>
                <a:tc hMerge="1">
                  <a:txBody>
                    <a:bodyPr/>
                    <a:lstStyle/>
                    <a:p>
                      <a:pPr algn="l" fontAlgn="b"/>
                      <a:r>
                        <a:rPr lang="en-ZA" sz="900" u="none" strike="noStrike">
                          <a:effectLst/>
                        </a:rPr>
                        <a:t> </a:t>
                      </a:r>
                      <a:endParaRPr lang="en-ZA" sz="900" b="0" i="0" u="none" strike="noStrike">
                        <a:effectLst/>
                        <a:latin typeface="Arial" panose="020B0604020202020204" pitchFamily="34" charset="0"/>
                      </a:endParaRPr>
                    </a:p>
                  </a:txBody>
                  <a:tcPr marL="4790" marR="4790" marT="4790" marB="0" anchor="b"/>
                </a:tc>
                <a:tc hMerge="1">
                  <a:txBody>
                    <a:bodyPr/>
                    <a:lstStyle/>
                    <a:p>
                      <a:pPr algn="l" fontAlgn="b"/>
                      <a:r>
                        <a:rPr lang="en-ZA" sz="900" u="none" strike="noStrike">
                          <a:effectLst/>
                        </a:rPr>
                        <a:t> </a:t>
                      </a:r>
                      <a:endParaRPr lang="en-ZA" sz="900" b="0" i="0" u="none" strike="noStrike">
                        <a:effectLst/>
                        <a:latin typeface="Arial" panose="020B0604020202020204" pitchFamily="34" charset="0"/>
                      </a:endParaRPr>
                    </a:p>
                  </a:txBody>
                  <a:tcPr marL="4790" marR="4790" marT="4790" marB="0" anchor="b"/>
                </a:tc>
                <a:tc gridSpan="2">
                  <a:txBody>
                    <a:bodyPr/>
                    <a:lstStyle/>
                    <a:p>
                      <a:pPr algn="l" fontAlgn="b"/>
                      <a:r>
                        <a:rPr lang="en-ZA" sz="900" u="none" strike="noStrike" dirty="0">
                          <a:effectLst/>
                        </a:rPr>
                        <a:t> </a:t>
                      </a:r>
                      <a:endParaRPr lang="en-ZA" sz="900" b="0" i="0" u="none" strike="noStrike" dirty="0">
                        <a:effectLst/>
                        <a:latin typeface="Arial" panose="020B0604020202020204" pitchFamily="34" charset="0"/>
                      </a:endParaRPr>
                    </a:p>
                  </a:txBody>
                  <a:tcPr marL="4790" marR="4790" marT="4790" marB="0" anchor="b">
                    <a:solidFill>
                      <a:schemeClr val="accent1">
                        <a:lumMod val="40000"/>
                        <a:lumOff val="60000"/>
                      </a:schemeClr>
                    </a:solidFill>
                  </a:tcPr>
                </a:tc>
                <a:tc hMerge="1">
                  <a:txBody>
                    <a:bodyPr/>
                    <a:lstStyle/>
                    <a:p>
                      <a:pPr algn="l" fontAlgn="b"/>
                      <a:r>
                        <a:rPr lang="en-ZA" sz="900" u="none" strike="noStrike">
                          <a:effectLst/>
                        </a:rPr>
                        <a:t> </a:t>
                      </a:r>
                      <a:endParaRPr lang="en-ZA" sz="900" b="0" i="0" u="none" strike="noStrike">
                        <a:effectLst/>
                        <a:latin typeface="Arial" panose="020B0604020202020204" pitchFamily="34" charset="0"/>
                      </a:endParaRPr>
                    </a:p>
                  </a:txBody>
                  <a:tcPr marL="4790" marR="4790" marT="4790" marB="0" anchor="b"/>
                </a:tc>
                <a:tc gridSpan="2">
                  <a:txBody>
                    <a:bodyPr/>
                    <a:lstStyle/>
                    <a:p>
                      <a:r>
                        <a:rPr lang="en-ZA" sz="900" u="none" strike="noStrike" dirty="0">
                          <a:effectLst/>
                        </a:rPr>
                        <a:t> </a:t>
                      </a:r>
                      <a:endParaRPr lang="en-ZA" dirty="0"/>
                    </a:p>
                  </a:txBody>
                  <a:tcPr marL="4790" marR="4790" marT="4790" marB="0" anchor="b">
                    <a:solidFill>
                      <a:schemeClr val="accent1">
                        <a:lumMod val="40000"/>
                        <a:lumOff val="60000"/>
                      </a:schemeClr>
                    </a:solidFill>
                  </a:tcPr>
                </a:tc>
                <a:tc hMerge="1">
                  <a:txBody>
                    <a:bodyPr/>
                    <a:lstStyle/>
                    <a:p>
                      <a:pPr algn="l" fontAlgn="b"/>
                      <a:r>
                        <a:rPr lang="en-ZA" sz="900" u="none" strike="noStrike">
                          <a:effectLst/>
                        </a:rPr>
                        <a:t> </a:t>
                      </a:r>
                      <a:endParaRPr lang="en-ZA" sz="900" b="0" i="0" u="none" strike="noStrike">
                        <a:effectLst/>
                        <a:latin typeface="Arial" panose="020B0604020202020204" pitchFamily="34" charset="0"/>
                      </a:endParaRPr>
                    </a:p>
                  </a:txBody>
                  <a:tcPr marL="4790" marR="4790" marT="4790" marB="0" anchor="b"/>
                </a:tc>
                <a:tc gridSpan="2">
                  <a:txBody>
                    <a:bodyPr/>
                    <a:lstStyle/>
                    <a:p>
                      <a:r>
                        <a:rPr lang="en-ZA" sz="900" u="none" strike="noStrike" dirty="0">
                          <a:effectLst/>
                        </a:rPr>
                        <a:t> </a:t>
                      </a:r>
                      <a:endParaRPr lang="en-ZA" dirty="0"/>
                    </a:p>
                  </a:txBody>
                  <a:tcPr marL="4790" marR="4790" marT="4790" marB="0" anchor="b">
                    <a:solidFill>
                      <a:schemeClr val="accent1">
                        <a:lumMod val="40000"/>
                        <a:lumOff val="60000"/>
                      </a:schemeClr>
                    </a:solidFill>
                  </a:tcPr>
                </a:tc>
                <a:tc hMerge="1">
                  <a:txBody>
                    <a:bodyPr/>
                    <a:lstStyle/>
                    <a:p>
                      <a:pPr algn="l" fontAlgn="b"/>
                      <a:r>
                        <a:rPr lang="en-ZA" sz="900" u="none" strike="noStrike">
                          <a:effectLst/>
                        </a:rPr>
                        <a:t> </a:t>
                      </a:r>
                      <a:endParaRPr lang="en-ZA" sz="900" b="0" i="0" u="none" strike="noStrike">
                        <a:effectLst/>
                        <a:latin typeface="Arial" panose="020B0604020202020204" pitchFamily="34" charset="0"/>
                      </a:endParaRPr>
                    </a:p>
                  </a:txBody>
                  <a:tcPr marL="4790" marR="4790" marT="4790" marB="0" anchor="b"/>
                </a:tc>
                <a:tc gridSpan="2">
                  <a:txBody>
                    <a:bodyPr/>
                    <a:lstStyle/>
                    <a:p>
                      <a:r>
                        <a:rPr lang="en-ZA" sz="900" u="none" strike="noStrike" dirty="0">
                          <a:effectLst/>
                        </a:rPr>
                        <a:t> </a:t>
                      </a:r>
                      <a:endParaRPr lang="en-ZA" dirty="0"/>
                    </a:p>
                  </a:txBody>
                  <a:tcPr marL="4790" marR="4790" marT="4790" marB="0" anchor="b">
                    <a:solidFill>
                      <a:schemeClr val="accent1">
                        <a:lumMod val="40000"/>
                        <a:lumOff val="60000"/>
                      </a:schemeClr>
                    </a:solidFill>
                  </a:tcPr>
                </a:tc>
                <a:tc hMerge="1">
                  <a:txBody>
                    <a:bodyPr/>
                    <a:lstStyle/>
                    <a:p>
                      <a:pPr algn="l" fontAlgn="b"/>
                      <a:r>
                        <a:rPr lang="en-ZA" sz="900" u="none" strike="noStrike">
                          <a:effectLst/>
                        </a:rPr>
                        <a:t> </a:t>
                      </a:r>
                      <a:endParaRPr lang="en-ZA" sz="900" b="0" i="0" u="none" strike="noStrike">
                        <a:effectLst/>
                        <a:latin typeface="Arial" panose="020B0604020202020204" pitchFamily="34" charset="0"/>
                      </a:endParaRPr>
                    </a:p>
                  </a:txBody>
                  <a:tcPr marL="4790" marR="4790" marT="4790" marB="0" anchor="b"/>
                </a:tc>
                <a:tc>
                  <a:txBody>
                    <a:bodyPr/>
                    <a:lstStyle/>
                    <a:p>
                      <a:pPr algn="l" fontAlgn="b"/>
                      <a:endParaRPr lang="en-ZA" sz="900" b="0" i="0" u="none" strike="noStrike" dirty="0">
                        <a:effectLst/>
                        <a:latin typeface="Arial" panose="020B0604020202020204" pitchFamily="34" charset="0"/>
                      </a:endParaRPr>
                    </a:p>
                  </a:txBody>
                  <a:tcPr marL="4790" marR="4790" marT="4790" marB="0" anchor="b">
                    <a:solidFill>
                      <a:schemeClr val="accent1">
                        <a:lumMod val="40000"/>
                        <a:lumOff val="60000"/>
                      </a:schemeClr>
                    </a:solidFill>
                  </a:tcPr>
                </a:tc>
                <a:extLst>
                  <a:ext uri="{0D108BD9-81ED-4DB2-BD59-A6C34878D82A}">
                    <a16:rowId xmlns:a16="http://schemas.microsoft.com/office/drawing/2014/main" val="2489106632"/>
                  </a:ext>
                </a:extLst>
              </a:tr>
              <a:tr h="306265">
                <a:tc>
                  <a:txBody>
                    <a:bodyPr/>
                    <a:lstStyle/>
                    <a:p>
                      <a:pPr algn="l" fontAlgn="b"/>
                      <a:endParaRPr lang="en-ZA" sz="900" b="0" i="0" u="none" strike="noStrike" dirty="0">
                        <a:effectLst/>
                        <a:latin typeface="Arial" panose="020B0604020202020204" pitchFamily="34" charset="0"/>
                      </a:endParaRPr>
                    </a:p>
                  </a:txBody>
                  <a:tcPr marL="4790" marR="4790" marT="4790" marB="0" anchor="b">
                    <a:solidFill>
                      <a:schemeClr val="accent1">
                        <a:lumMod val="40000"/>
                        <a:lumOff val="60000"/>
                      </a:schemeClr>
                    </a:solidFill>
                  </a:tcPr>
                </a:tc>
                <a:tc gridSpan="3">
                  <a:txBody>
                    <a:bodyPr/>
                    <a:lstStyle/>
                    <a:p>
                      <a:pPr algn="l" fontAlgn="b"/>
                      <a:endParaRPr lang="en-ZA" sz="900" b="0" i="0" u="none" strike="noStrike" dirty="0">
                        <a:effectLst/>
                        <a:latin typeface="Arial" panose="020B0604020202020204" pitchFamily="34" charset="0"/>
                      </a:endParaRPr>
                    </a:p>
                  </a:txBody>
                  <a:tcPr marL="4790" marR="4790" marT="4790" marB="0" anchor="b">
                    <a:solidFill>
                      <a:schemeClr val="accent1">
                        <a:lumMod val="40000"/>
                        <a:lumOff val="60000"/>
                      </a:schemeClr>
                    </a:solidFill>
                  </a:tcPr>
                </a:tc>
                <a:tc hMerge="1">
                  <a:txBody>
                    <a:bodyPr/>
                    <a:lstStyle/>
                    <a:p>
                      <a:pPr algn="l" fontAlgn="b"/>
                      <a:endParaRPr lang="en-ZA" sz="900" b="0" i="0" u="none" strike="noStrike">
                        <a:effectLst/>
                        <a:latin typeface="Arial" panose="020B0604020202020204" pitchFamily="34" charset="0"/>
                      </a:endParaRPr>
                    </a:p>
                  </a:txBody>
                  <a:tcPr marL="4790" marR="4790" marT="4790" marB="0" anchor="b"/>
                </a:tc>
                <a:tc hMerge="1">
                  <a:txBody>
                    <a:bodyPr/>
                    <a:lstStyle/>
                    <a:p>
                      <a:pPr algn="l" fontAlgn="b"/>
                      <a:endParaRPr lang="en-ZA" sz="900" b="0" i="0" u="none" strike="noStrike">
                        <a:effectLst/>
                        <a:latin typeface="Arial" panose="020B0604020202020204" pitchFamily="34" charset="0"/>
                      </a:endParaRPr>
                    </a:p>
                  </a:txBody>
                  <a:tcPr marL="4790" marR="4790" marT="4790" marB="0" anchor="b"/>
                </a:tc>
                <a:tc gridSpan="2">
                  <a:txBody>
                    <a:bodyPr/>
                    <a:lstStyle/>
                    <a:p>
                      <a:pPr algn="l" fontAlgn="b"/>
                      <a:endParaRPr lang="en-ZA" sz="900" b="0" i="0" u="none" strike="noStrike" dirty="0">
                        <a:effectLst/>
                        <a:latin typeface="Arial" panose="020B0604020202020204" pitchFamily="34" charset="0"/>
                      </a:endParaRPr>
                    </a:p>
                  </a:txBody>
                  <a:tcPr marL="4790" marR="4790" marT="4790" marB="0" anchor="b">
                    <a:solidFill>
                      <a:schemeClr val="accent1">
                        <a:lumMod val="40000"/>
                        <a:lumOff val="60000"/>
                      </a:schemeClr>
                    </a:solidFill>
                  </a:tcPr>
                </a:tc>
                <a:tc hMerge="1">
                  <a:txBody>
                    <a:bodyPr/>
                    <a:lstStyle/>
                    <a:p>
                      <a:pPr algn="l" fontAlgn="b"/>
                      <a:endParaRPr lang="en-ZA" sz="900" b="0" i="0" u="none" strike="noStrike">
                        <a:effectLst/>
                        <a:latin typeface="Arial" panose="020B0604020202020204" pitchFamily="34" charset="0"/>
                      </a:endParaRPr>
                    </a:p>
                  </a:txBody>
                  <a:tcPr marL="4790" marR="4790" marT="4790" marB="0" anchor="b"/>
                </a:tc>
                <a:tc gridSpan="2">
                  <a:txBody>
                    <a:bodyPr/>
                    <a:lstStyle/>
                    <a:p>
                      <a:endParaRPr lang="en-ZA" dirty="0"/>
                    </a:p>
                  </a:txBody>
                  <a:tcPr marL="4790" marR="4790" marT="4790" marB="0" anchor="b">
                    <a:solidFill>
                      <a:schemeClr val="accent1">
                        <a:lumMod val="40000"/>
                        <a:lumOff val="60000"/>
                      </a:schemeClr>
                    </a:solidFill>
                  </a:tcPr>
                </a:tc>
                <a:tc hMerge="1">
                  <a:txBody>
                    <a:bodyPr/>
                    <a:lstStyle/>
                    <a:p>
                      <a:pPr algn="l" fontAlgn="b"/>
                      <a:endParaRPr lang="en-ZA" sz="900" b="0" i="0" u="none" strike="noStrike">
                        <a:effectLst/>
                        <a:latin typeface="Arial" panose="020B0604020202020204" pitchFamily="34" charset="0"/>
                      </a:endParaRPr>
                    </a:p>
                  </a:txBody>
                  <a:tcPr marL="4790" marR="4790" marT="4790" marB="0" anchor="b"/>
                </a:tc>
                <a:tc gridSpan="2">
                  <a:txBody>
                    <a:bodyPr/>
                    <a:lstStyle/>
                    <a:p>
                      <a:endParaRPr lang="en-ZA" dirty="0"/>
                    </a:p>
                  </a:txBody>
                  <a:tcPr marL="4790" marR="4790" marT="4790" marB="0" anchor="b">
                    <a:solidFill>
                      <a:schemeClr val="accent1">
                        <a:lumMod val="40000"/>
                        <a:lumOff val="60000"/>
                      </a:schemeClr>
                    </a:solidFill>
                  </a:tcPr>
                </a:tc>
                <a:tc hMerge="1">
                  <a:txBody>
                    <a:bodyPr/>
                    <a:lstStyle/>
                    <a:p>
                      <a:pPr algn="l" fontAlgn="b"/>
                      <a:endParaRPr lang="en-ZA" sz="900" b="0" i="0" u="none" strike="noStrike">
                        <a:effectLst/>
                        <a:latin typeface="Arial" panose="020B0604020202020204" pitchFamily="34" charset="0"/>
                      </a:endParaRPr>
                    </a:p>
                  </a:txBody>
                  <a:tcPr marL="4790" marR="4790" marT="4790" marB="0" anchor="b"/>
                </a:tc>
                <a:tc gridSpan="2">
                  <a:txBody>
                    <a:bodyPr/>
                    <a:lstStyle/>
                    <a:p>
                      <a:endParaRPr lang="en-ZA" dirty="0"/>
                    </a:p>
                  </a:txBody>
                  <a:tcPr marL="4790" marR="4790" marT="4790" marB="0" anchor="b">
                    <a:solidFill>
                      <a:schemeClr val="accent1">
                        <a:lumMod val="40000"/>
                        <a:lumOff val="60000"/>
                      </a:schemeClr>
                    </a:solidFill>
                  </a:tcPr>
                </a:tc>
                <a:tc hMerge="1">
                  <a:txBody>
                    <a:bodyPr/>
                    <a:lstStyle/>
                    <a:p>
                      <a:pPr algn="l" fontAlgn="b"/>
                      <a:endParaRPr lang="en-ZA" sz="900" b="0" i="0" u="none" strike="noStrike">
                        <a:effectLst/>
                        <a:latin typeface="Arial" panose="020B0604020202020204" pitchFamily="34" charset="0"/>
                      </a:endParaRPr>
                    </a:p>
                  </a:txBody>
                  <a:tcPr marL="4790" marR="4790" marT="4790" marB="0" anchor="b"/>
                </a:tc>
                <a:tc>
                  <a:txBody>
                    <a:bodyPr/>
                    <a:lstStyle/>
                    <a:p>
                      <a:pPr algn="l" fontAlgn="b"/>
                      <a:endParaRPr lang="en-ZA" sz="900" b="0" i="0" u="none" strike="noStrike" dirty="0">
                        <a:effectLst/>
                        <a:latin typeface="Arial" panose="020B0604020202020204" pitchFamily="34" charset="0"/>
                      </a:endParaRPr>
                    </a:p>
                  </a:txBody>
                  <a:tcPr marL="4790" marR="4790" marT="4790" marB="0" anchor="b">
                    <a:solidFill>
                      <a:schemeClr val="accent1">
                        <a:lumMod val="40000"/>
                        <a:lumOff val="60000"/>
                      </a:schemeClr>
                    </a:solidFill>
                  </a:tcPr>
                </a:tc>
                <a:extLst>
                  <a:ext uri="{0D108BD9-81ED-4DB2-BD59-A6C34878D82A}">
                    <a16:rowId xmlns:a16="http://schemas.microsoft.com/office/drawing/2014/main" val="1214591299"/>
                  </a:ext>
                </a:extLst>
              </a:tr>
              <a:tr h="306265">
                <a:tc>
                  <a:txBody>
                    <a:bodyPr/>
                    <a:lstStyle/>
                    <a:p>
                      <a:pPr algn="ctr" fontAlgn="b"/>
                      <a:r>
                        <a:rPr lang="en-ZA" sz="900" u="none" strike="noStrike" dirty="0">
                          <a:effectLst/>
                        </a:rPr>
                        <a:t>Detail</a:t>
                      </a:r>
                      <a:endParaRPr lang="en-ZA" sz="900" b="1" i="0" u="none" strike="noStrike" dirty="0">
                        <a:effectLst/>
                        <a:latin typeface="Arial" panose="020B0604020202020204" pitchFamily="34" charset="0"/>
                      </a:endParaRPr>
                    </a:p>
                  </a:txBody>
                  <a:tcPr marL="4790" marR="4790" marT="4790" marB="0" anchor="b">
                    <a:solidFill>
                      <a:schemeClr val="accent1">
                        <a:lumMod val="40000"/>
                        <a:lumOff val="60000"/>
                      </a:schemeClr>
                    </a:solidFill>
                  </a:tcPr>
                </a:tc>
                <a:tc gridSpan="3">
                  <a:txBody>
                    <a:bodyPr/>
                    <a:lstStyle/>
                    <a:p>
                      <a:pPr algn="ctr" fontAlgn="b"/>
                      <a:r>
                        <a:rPr lang="en-ZA" sz="900" u="none" strike="noStrike" dirty="0">
                          <a:effectLst/>
                        </a:rPr>
                        <a:t>&lt; 0 - 30 days</a:t>
                      </a:r>
                      <a:endParaRPr lang="en-ZA" sz="900" b="1" i="0" u="none" strike="noStrike" dirty="0">
                        <a:effectLst/>
                        <a:latin typeface="Arial" panose="020B0604020202020204" pitchFamily="34" charset="0"/>
                      </a:endParaRPr>
                    </a:p>
                  </a:txBody>
                  <a:tcPr marL="4790" marR="4790" marT="4790" marB="0" anchor="b">
                    <a:solidFill>
                      <a:schemeClr val="accent1">
                        <a:lumMod val="40000"/>
                        <a:lumOff val="60000"/>
                      </a:schemeClr>
                    </a:solidFill>
                  </a:tcPr>
                </a:tc>
                <a:tc hMerge="1">
                  <a:txBody>
                    <a:bodyPr/>
                    <a:lstStyle/>
                    <a:p>
                      <a:pPr algn="ctr" fontAlgn="b"/>
                      <a:r>
                        <a:rPr lang="en-ZA" sz="900" u="none" strike="noStrike">
                          <a:effectLst/>
                        </a:rPr>
                        <a:t>&lt; 0 - 30 days</a:t>
                      </a:r>
                      <a:endParaRPr lang="en-ZA" sz="900" b="1" i="0" u="none" strike="noStrike">
                        <a:effectLst/>
                        <a:latin typeface="Arial" panose="020B0604020202020204" pitchFamily="34" charset="0"/>
                      </a:endParaRPr>
                    </a:p>
                  </a:txBody>
                  <a:tcPr marL="4790" marR="4790" marT="4790" marB="0" anchor="b"/>
                </a:tc>
                <a:tc hMerge="1">
                  <a:txBody>
                    <a:bodyPr/>
                    <a:lstStyle/>
                    <a:p>
                      <a:pPr algn="ctr" fontAlgn="ctr"/>
                      <a:r>
                        <a:rPr lang="en-ZA" sz="900" u="none" strike="noStrike">
                          <a:effectLst/>
                        </a:rPr>
                        <a:t>&gt; 30 &lt; 60 days</a:t>
                      </a:r>
                      <a:endParaRPr lang="en-ZA" sz="900" b="1" i="0" u="none" strike="noStrike">
                        <a:effectLst/>
                        <a:latin typeface="Arial" panose="020B0604020202020204" pitchFamily="34" charset="0"/>
                      </a:endParaRPr>
                    </a:p>
                  </a:txBody>
                  <a:tcPr marL="4790" marR="4790" marT="4790" marB="0" anchor="ctr"/>
                </a:tc>
                <a:tc gridSpan="2">
                  <a:txBody>
                    <a:bodyPr/>
                    <a:lstStyle/>
                    <a:p>
                      <a:pPr algn="ctr" fontAlgn="ctr"/>
                      <a:r>
                        <a:rPr lang="en-ZA" sz="900" u="none" strike="noStrike" dirty="0">
                          <a:effectLst/>
                        </a:rPr>
                        <a:t>&gt; 30 &lt; 60 days</a:t>
                      </a:r>
                      <a:endParaRPr lang="en-ZA" sz="900" b="1" i="0" u="none" strike="noStrike" dirty="0">
                        <a:effectLst/>
                        <a:latin typeface="Arial" panose="020B0604020202020204" pitchFamily="34" charset="0"/>
                      </a:endParaRPr>
                    </a:p>
                  </a:txBody>
                  <a:tcPr marL="4790" marR="4790" marT="4790" marB="0" anchor="ctr">
                    <a:solidFill>
                      <a:schemeClr val="accent1">
                        <a:lumMod val="40000"/>
                        <a:lumOff val="60000"/>
                      </a:schemeClr>
                    </a:solidFill>
                  </a:tcPr>
                </a:tc>
                <a:tc hMerge="1">
                  <a:txBody>
                    <a:bodyPr/>
                    <a:lstStyle/>
                    <a:p>
                      <a:pPr algn="ctr" fontAlgn="ctr"/>
                      <a:r>
                        <a:rPr lang="en-ZA" sz="900" u="none" strike="noStrike">
                          <a:effectLst/>
                        </a:rPr>
                        <a:t>&gt; 60 &lt; 90 days</a:t>
                      </a:r>
                      <a:endParaRPr lang="en-ZA" sz="900" b="1" i="0" u="none" strike="noStrike">
                        <a:effectLst/>
                        <a:latin typeface="Arial" panose="020B0604020202020204" pitchFamily="34" charset="0"/>
                      </a:endParaRPr>
                    </a:p>
                  </a:txBody>
                  <a:tcPr marL="4790" marR="4790" marT="4790" marB="0" anchor="ctr"/>
                </a:tc>
                <a:tc gridSpan="2">
                  <a:txBody>
                    <a:bodyPr/>
                    <a:lstStyle/>
                    <a:p>
                      <a:r>
                        <a:rPr lang="en-ZA" sz="900" u="none" strike="noStrike" dirty="0">
                          <a:effectLst/>
                        </a:rPr>
                        <a:t>&gt; 60 &lt; 90 days</a:t>
                      </a:r>
                      <a:endParaRPr lang="en-ZA" dirty="0"/>
                    </a:p>
                  </a:txBody>
                  <a:tcPr marL="4790" marR="4790" marT="4790" marB="0" anchor="ctr">
                    <a:solidFill>
                      <a:schemeClr val="accent1">
                        <a:lumMod val="40000"/>
                        <a:lumOff val="60000"/>
                      </a:schemeClr>
                    </a:solidFill>
                  </a:tcPr>
                </a:tc>
                <a:tc hMerge="1">
                  <a:txBody>
                    <a:bodyPr/>
                    <a:lstStyle/>
                    <a:p>
                      <a:pPr algn="ctr" fontAlgn="ctr"/>
                      <a:r>
                        <a:rPr lang="en-ZA" sz="900" u="none" strike="noStrike">
                          <a:effectLst/>
                        </a:rPr>
                        <a:t>&gt; 90 &lt; 120 days</a:t>
                      </a:r>
                      <a:endParaRPr lang="en-ZA" sz="900" b="1" i="0" u="none" strike="noStrike">
                        <a:effectLst/>
                        <a:latin typeface="Arial" panose="020B0604020202020204" pitchFamily="34" charset="0"/>
                      </a:endParaRPr>
                    </a:p>
                  </a:txBody>
                  <a:tcPr marL="4790" marR="4790" marT="4790" marB="0" anchor="ctr"/>
                </a:tc>
                <a:tc gridSpan="2">
                  <a:txBody>
                    <a:bodyPr/>
                    <a:lstStyle/>
                    <a:p>
                      <a:r>
                        <a:rPr lang="en-ZA" sz="900" u="none" strike="noStrike" dirty="0">
                          <a:effectLst/>
                        </a:rPr>
                        <a:t>&gt; 90 &lt; 120 days</a:t>
                      </a:r>
                      <a:endParaRPr lang="en-ZA" dirty="0"/>
                    </a:p>
                  </a:txBody>
                  <a:tcPr marL="4790" marR="4790" marT="4790" marB="0" anchor="ctr">
                    <a:solidFill>
                      <a:schemeClr val="accent1">
                        <a:lumMod val="40000"/>
                        <a:lumOff val="60000"/>
                      </a:schemeClr>
                    </a:solidFill>
                  </a:tcPr>
                </a:tc>
                <a:tc hMerge="1">
                  <a:txBody>
                    <a:bodyPr/>
                    <a:lstStyle/>
                    <a:p>
                      <a:pPr algn="ctr" fontAlgn="ctr"/>
                      <a:r>
                        <a:rPr lang="en-ZA" sz="900" u="none" strike="noStrike">
                          <a:effectLst/>
                        </a:rPr>
                        <a:t>&gt; 120 &lt; 150 days</a:t>
                      </a:r>
                      <a:endParaRPr lang="en-ZA" sz="900" b="1" i="0" u="none" strike="noStrike">
                        <a:effectLst/>
                        <a:latin typeface="Calibri" panose="020F0502020204030204" pitchFamily="34" charset="0"/>
                      </a:endParaRPr>
                    </a:p>
                  </a:txBody>
                  <a:tcPr marL="4790" marR="4790" marT="4790" marB="0" anchor="ctr"/>
                </a:tc>
                <a:tc gridSpan="2">
                  <a:txBody>
                    <a:bodyPr/>
                    <a:lstStyle/>
                    <a:p>
                      <a:r>
                        <a:rPr lang="en-ZA" sz="900" u="none" strike="noStrike" dirty="0">
                          <a:effectLst/>
                        </a:rPr>
                        <a:t>&gt; 120 &lt; 150 days</a:t>
                      </a:r>
                      <a:endParaRPr lang="en-ZA" dirty="0"/>
                    </a:p>
                  </a:txBody>
                  <a:tcPr marL="4790" marR="4790" marT="4790" marB="0" anchor="ctr">
                    <a:solidFill>
                      <a:schemeClr val="accent1">
                        <a:lumMod val="40000"/>
                        <a:lumOff val="60000"/>
                      </a:schemeClr>
                    </a:solidFill>
                  </a:tcPr>
                </a:tc>
                <a:tc hMerge="1">
                  <a:txBody>
                    <a:bodyPr/>
                    <a:lstStyle/>
                    <a:p>
                      <a:pPr algn="ctr" fontAlgn="ctr"/>
                      <a:r>
                        <a:rPr lang="en-ZA" sz="900" u="none" strike="noStrike">
                          <a:effectLst/>
                        </a:rPr>
                        <a:t>&gt; 150 &lt; 180 days</a:t>
                      </a:r>
                      <a:endParaRPr lang="en-ZA" sz="900" b="1" i="0" u="none" strike="noStrike">
                        <a:effectLst/>
                        <a:latin typeface="Calibri" panose="020F0502020204030204" pitchFamily="34" charset="0"/>
                      </a:endParaRPr>
                    </a:p>
                  </a:txBody>
                  <a:tcPr marL="4790" marR="4790" marT="4790" marB="0" anchor="ctr"/>
                </a:tc>
                <a:tc>
                  <a:txBody>
                    <a:bodyPr/>
                    <a:lstStyle/>
                    <a:p>
                      <a:pPr algn="ctr" fontAlgn="b"/>
                      <a:r>
                        <a:rPr lang="en-ZA" sz="900" u="none" strike="noStrike" dirty="0">
                          <a:effectLst/>
                        </a:rPr>
                        <a:t>Total</a:t>
                      </a:r>
                      <a:endParaRPr lang="en-ZA" sz="900" b="1" i="0" u="none" strike="noStrike" dirty="0">
                        <a:effectLst/>
                        <a:latin typeface="Arial" panose="020B0604020202020204" pitchFamily="34" charset="0"/>
                      </a:endParaRPr>
                    </a:p>
                  </a:txBody>
                  <a:tcPr marL="4790" marR="4790" marT="4790" marB="0" anchor="b">
                    <a:solidFill>
                      <a:schemeClr val="accent1">
                        <a:lumMod val="40000"/>
                        <a:lumOff val="60000"/>
                      </a:schemeClr>
                    </a:solidFill>
                  </a:tcPr>
                </a:tc>
                <a:extLst>
                  <a:ext uri="{0D108BD9-81ED-4DB2-BD59-A6C34878D82A}">
                    <a16:rowId xmlns:a16="http://schemas.microsoft.com/office/drawing/2014/main" val="1156740582"/>
                  </a:ext>
                </a:extLst>
              </a:tr>
              <a:tr h="306265">
                <a:tc>
                  <a:txBody>
                    <a:bodyPr/>
                    <a:lstStyle/>
                    <a:p>
                      <a:pPr algn="l" fontAlgn="b"/>
                      <a:endParaRPr lang="en-ZA" sz="900" b="0" i="0" u="none" strike="noStrike" dirty="0">
                        <a:effectLst/>
                        <a:latin typeface="Arial" panose="020B0604020202020204" pitchFamily="34" charset="0"/>
                      </a:endParaRPr>
                    </a:p>
                  </a:txBody>
                  <a:tcPr marL="4790" marR="4790" marT="4790" marB="0" anchor="b">
                    <a:solidFill>
                      <a:schemeClr val="accent1">
                        <a:lumMod val="40000"/>
                        <a:lumOff val="60000"/>
                      </a:schemeClr>
                    </a:solidFill>
                  </a:tcPr>
                </a:tc>
                <a:tc gridSpan="3">
                  <a:txBody>
                    <a:bodyPr/>
                    <a:lstStyle/>
                    <a:p>
                      <a:pPr algn="l" fontAlgn="b"/>
                      <a:endParaRPr lang="en-ZA" sz="900" b="0" i="0" u="none" strike="noStrike" dirty="0">
                        <a:effectLst/>
                        <a:latin typeface="Arial" panose="020B0604020202020204" pitchFamily="34" charset="0"/>
                      </a:endParaRPr>
                    </a:p>
                  </a:txBody>
                  <a:tcPr marL="4790" marR="4790" marT="4790" marB="0" anchor="b">
                    <a:solidFill>
                      <a:schemeClr val="accent1">
                        <a:lumMod val="40000"/>
                        <a:lumOff val="60000"/>
                      </a:schemeClr>
                    </a:solidFill>
                  </a:tcPr>
                </a:tc>
                <a:tc hMerge="1">
                  <a:txBody>
                    <a:bodyPr/>
                    <a:lstStyle/>
                    <a:p>
                      <a:pPr algn="l" fontAlgn="b"/>
                      <a:endParaRPr lang="en-ZA" sz="900" b="0" i="0" u="none" strike="noStrike">
                        <a:effectLst/>
                        <a:latin typeface="Arial" panose="020B0604020202020204" pitchFamily="34" charset="0"/>
                      </a:endParaRPr>
                    </a:p>
                  </a:txBody>
                  <a:tcPr marL="4790" marR="4790" marT="4790" marB="0" anchor="b"/>
                </a:tc>
                <a:tc hMerge="1">
                  <a:txBody>
                    <a:bodyPr/>
                    <a:lstStyle/>
                    <a:p>
                      <a:pPr algn="l" fontAlgn="b"/>
                      <a:endParaRPr lang="en-ZA" sz="900" b="0" i="0" u="none" strike="noStrike">
                        <a:effectLst/>
                        <a:latin typeface="Arial" panose="020B0604020202020204" pitchFamily="34" charset="0"/>
                      </a:endParaRPr>
                    </a:p>
                  </a:txBody>
                  <a:tcPr marL="4790" marR="4790" marT="4790" marB="0" anchor="b"/>
                </a:tc>
                <a:tc gridSpan="2">
                  <a:txBody>
                    <a:bodyPr/>
                    <a:lstStyle/>
                    <a:p>
                      <a:pPr algn="l" fontAlgn="b"/>
                      <a:endParaRPr lang="en-ZA" sz="900" b="0" i="0" u="none" strike="noStrike" dirty="0">
                        <a:effectLst/>
                        <a:latin typeface="Arial" panose="020B0604020202020204" pitchFamily="34" charset="0"/>
                      </a:endParaRPr>
                    </a:p>
                  </a:txBody>
                  <a:tcPr marL="4790" marR="4790" marT="4790" marB="0" anchor="b">
                    <a:solidFill>
                      <a:schemeClr val="accent1">
                        <a:lumMod val="40000"/>
                        <a:lumOff val="60000"/>
                      </a:schemeClr>
                    </a:solidFill>
                  </a:tcPr>
                </a:tc>
                <a:tc hMerge="1">
                  <a:txBody>
                    <a:bodyPr/>
                    <a:lstStyle/>
                    <a:p>
                      <a:pPr algn="l" fontAlgn="b"/>
                      <a:endParaRPr lang="en-ZA" sz="900" b="0" i="0" u="none" strike="noStrike">
                        <a:effectLst/>
                        <a:latin typeface="Arial" panose="020B0604020202020204" pitchFamily="34" charset="0"/>
                      </a:endParaRPr>
                    </a:p>
                  </a:txBody>
                  <a:tcPr marL="4790" marR="4790" marT="4790" marB="0" anchor="b"/>
                </a:tc>
                <a:tc gridSpan="2">
                  <a:txBody>
                    <a:bodyPr/>
                    <a:lstStyle/>
                    <a:p>
                      <a:endParaRPr lang="en-ZA" dirty="0"/>
                    </a:p>
                  </a:txBody>
                  <a:tcPr marL="4790" marR="4790" marT="4790" marB="0" anchor="b">
                    <a:solidFill>
                      <a:schemeClr val="accent1">
                        <a:lumMod val="40000"/>
                        <a:lumOff val="60000"/>
                      </a:schemeClr>
                    </a:solidFill>
                  </a:tcPr>
                </a:tc>
                <a:tc hMerge="1">
                  <a:txBody>
                    <a:bodyPr/>
                    <a:lstStyle/>
                    <a:p>
                      <a:pPr algn="l" fontAlgn="b"/>
                      <a:endParaRPr lang="en-ZA" sz="900" b="0" i="0" u="none" strike="noStrike">
                        <a:effectLst/>
                        <a:latin typeface="Arial" panose="020B0604020202020204" pitchFamily="34" charset="0"/>
                      </a:endParaRPr>
                    </a:p>
                  </a:txBody>
                  <a:tcPr marL="4790" marR="4790" marT="4790" marB="0" anchor="b"/>
                </a:tc>
                <a:tc gridSpan="2">
                  <a:txBody>
                    <a:bodyPr/>
                    <a:lstStyle/>
                    <a:p>
                      <a:endParaRPr lang="en-ZA" dirty="0"/>
                    </a:p>
                  </a:txBody>
                  <a:tcPr marL="4790" marR="4790" marT="4790" marB="0" anchor="b">
                    <a:solidFill>
                      <a:schemeClr val="accent1">
                        <a:lumMod val="40000"/>
                        <a:lumOff val="60000"/>
                      </a:schemeClr>
                    </a:solidFill>
                  </a:tcPr>
                </a:tc>
                <a:tc hMerge="1">
                  <a:txBody>
                    <a:bodyPr/>
                    <a:lstStyle/>
                    <a:p>
                      <a:pPr algn="l" fontAlgn="b"/>
                      <a:endParaRPr lang="en-ZA" sz="900" b="0" i="0" u="none" strike="noStrike">
                        <a:effectLst/>
                        <a:latin typeface="Arial" panose="020B0604020202020204" pitchFamily="34" charset="0"/>
                      </a:endParaRPr>
                    </a:p>
                  </a:txBody>
                  <a:tcPr marL="4790" marR="4790" marT="4790" marB="0" anchor="b"/>
                </a:tc>
                <a:tc gridSpan="2">
                  <a:txBody>
                    <a:bodyPr/>
                    <a:lstStyle/>
                    <a:p>
                      <a:endParaRPr lang="en-ZA" dirty="0"/>
                    </a:p>
                  </a:txBody>
                  <a:tcPr marL="4790" marR="4790" marT="4790" marB="0" anchor="b">
                    <a:solidFill>
                      <a:schemeClr val="accent1">
                        <a:lumMod val="40000"/>
                        <a:lumOff val="60000"/>
                      </a:schemeClr>
                    </a:solidFill>
                  </a:tcPr>
                </a:tc>
                <a:tc hMerge="1">
                  <a:txBody>
                    <a:bodyPr/>
                    <a:lstStyle/>
                    <a:p>
                      <a:pPr algn="l" fontAlgn="b"/>
                      <a:endParaRPr lang="en-ZA" sz="900" b="0" i="0" u="none" strike="noStrike">
                        <a:effectLst/>
                        <a:latin typeface="Arial" panose="020B0604020202020204" pitchFamily="34" charset="0"/>
                      </a:endParaRPr>
                    </a:p>
                  </a:txBody>
                  <a:tcPr marL="4790" marR="4790" marT="4790" marB="0" anchor="b"/>
                </a:tc>
                <a:tc>
                  <a:txBody>
                    <a:bodyPr/>
                    <a:lstStyle/>
                    <a:p>
                      <a:pPr algn="l" fontAlgn="b"/>
                      <a:endParaRPr lang="en-ZA" sz="900" b="0" i="0" u="none" strike="noStrike" dirty="0">
                        <a:effectLst/>
                        <a:latin typeface="Arial" panose="020B0604020202020204" pitchFamily="34" charset="0"/>
                      </a:endParaRPr>
                    </a:p>
                  </a:txBody>
                  <a:tcPr marL="4790" marR="4790" marT="4790" marB="0" anchor="b">
                    <a:solidFill>
                      <a:schemeClr val="accent1">
                        <a:lumMod val="40000"/>
                        <a:lumOff val="60000"/>
                      </a:schemeClr>
                    </a:solidFill>
                  </a:tcPr>
                </a:tc>
                <a:extLst>
                  <a:ext uri="{0D108BD9-81ED-4DB2-BD59-A6C34878D82A}">
                    <a16:rowId xmlns:a16="http://schemas.microsoft.com/office/drawing/2014/main" val="1655957664"/>
                  </a:ext>
                </a:extLst>
              </a:tr>
              <a:tr h="306265">
                <a:tc>
                  <a:txBody>
                    <a:bodyPr/>
                    <a:lstStyle/>
                    <a:p>
                      <a:pPr algn="l" fontAlgn="b"/>
                      <a:r>
                        <a:rPr lang="en-ZA" sz="900" u="none" strike="noStrike" dirty="0">
                          <a:effectLst/>
                        </a:rPr>
                        <a:t>Bulk Electricity</a:t>
                      </a:r>
                      <a:endParaRPr lang="en-ZA" sz="900" b="0" i="0" u="none" strike="noStrike" dirty="0">
                        <a:effectLst/>
                        <a:latin typeface="Arial" panose="020B0604020202020204" pitchFamily="34" charset="0"/>
                      </a:endParaRPr>
                    </a:p>
                  </a:txBody>
                  <a:tcPr marL="4790" marR="4790" marT="4790" marB="0" anchor="b">
                    <a:solidFill>
                      <a:schemeClr val="accent1">
                        <a:lumMod val="40000"/>
                        <a:lumOff val="60000"/>
                      </a:schemeClr>
                    </a:solidFill>
                  </a:tcPr>
                </a:tc>
                <a:tc gridSpan="3">
                  <a:txBody>
                    <a:bodyPr/>
                    <a:lstStyle/>
                    <a:p>
                      <a:pPr algn="l" fontAlgn="b"/>
                      <a:r>
                        <a:rPr lang="en-ZA" sz="900" u="none" strike="noStrike" dirty="0">
                          <a:effectLst/>
                        </a:rPr>
                        <a:t>           48 468 678 </a:t>
                      </a:r>
                      <a:endParaRPr lang="en-ZA" sz="900" b="0" i="0" u="none" strike="noStrike" dirty="0">
                        <a:effectLst/>
                        <a:latin typeface="Arial" panose="020B0604020202020204" pitchFamily="34" charset="0"/>
                      </a:endParaRPr>
                    </a:p>
                  </a:txBody>
                  <a:tcPr marL="4790" marR="4790" marT="4790" marB="0" anchor="b">
                    <a:solidFill>
                      <a:schemeClr val="accent1">
                        <a:lumMod val="40000"/>
                        <a:lumOff val="60000"/>
                      </a:schemeClr>
                    </a:solidFill>
                  </a:tcPr>
                </a:tc>
                <a:tc hMerge="1">
                  <a:txBody>
                    <a:bodyPr/>
                    <a:lstStyle/>
                    <a:p>
                      <a:pPr algn="l" fontAlgn="b"/>
                      <a:r>
                        <a:rPr lang="en-ZA" sz="900" u="none" strike="noStrike">
                          <a:effectLst/>
                        </a:rPr>
                        <a:t>           48 468 678 </a:t>
                      </a:r>
                      <a:endParaRPr lang="en-ZA" sz="900" b="0" i="0" u="none" strike="noStrike">
                        <a:effectLst/>
                        <a:latin typeface="Arial" panose="020B0604020202020204" pitchFamily="34" charset="0"/>
                      </a:endParaRPr>
                    </a:p>
                  </a:txBody>
                  <a:tcPr marL="4790" marR="4790" marT="4790" marB="0" anchor="b"/>
                </a:tc>
                <a:tc hMerge="1">
                  <a:txBody>
                    <a:bodyPr/>
                    <a:lstStyle/>
                    <a:p>
                      <a:pPr algn="l" fontAlgn="b"/>
                      <a:r>
                        <a:rPr lang="en-ZA" sz="900" u="none" strike="noStrike">
                          <a:effectLst/>
                        </a:rPr>
                        <a:t>                       -   </a:t>
                      </a:r>
                      <a:endParaRPr lang="en-ZA" sz="900" b="0" i="0" u="none" strike="noStrike">
                        <a:solidFill>
                          <a:srgbClr val="000000"/>
                        </a:solidFill>
                        <a:effectLst/>
                        <a:latin typeface="Arial" panose="020B0604020202020204" pitchFamily="34" charset="0"/>
                      </a:endParaRPr>
                    </a:p>
                  </a:txBody>
                  <a:tcPr marL="4790" marR="4790" marT="4790" marB="0" anchor="b"/>
                </a:tc>
                <a:tc gridSpan="2">
                  <a:txBody>
                    <a:bodyPr/>
                    <a:lstStyle/>
                    <a:p>
                      <a:pPr algn="l" fontAlgn="b"/>
                      <a:r>
                        <a:rPr lang="en-ZA" sz="900" u="none" strike="noStrike" dirty="0">
                          <a:effectLst/>
                        </a:rPr>
                        <a:t>                       -   </a:t>
                      </a:r>
                      <a:endParaRPr lang="en-ZA" sz="900" b="0" i="0" u="none" strike="noStrike" dirty="0">
                        <a:solidFill>
                          <a:srgbClr val="000000"/>
                        </a:solidFill>
                        <a:effectLst/>
                        <a:latin typeface="Arial" panose="020B0604020202020204" pitchFamily="34" charset="0"/>
                      </a:endParaRPr>
                    </a:p>
                  </a:txBody>
                  <a:tcPr marL="4790" marR="4790" marT="4790" marB="0" anchor="b">
                    <a:solidFill>
                      <a:schemeClr val="accent1">
                        <a:lumMod val="40000"/>
                        <a:lumOff val="60000"/>
                      </a:schemeClr>
                    </a:solidFill>
                  </a:tcPr>
                </a:tc>
                <a:tc hMerge="1">
                  <a:txBody>
                    <a:bodyPr/>
                    <a:lstStyle/>
                    <a:p>
                      <a:pPr algn="l" fontAlgn="b"/>
                      <a:r>
                        <a:rPr lang="en-ZA" sz="900" u="none" strike="noStrike">
                          <a:effectLst/>
                        </a:rPr>
                        <a:t>           46 426 147 </a:t>
                      </a:r>
                      <a:endParaRPr lang="en-ZA" sz="900" b="0" i="0" u="none" strike="noStrike">
                        <a:solidFill>
                          <a:srgbClr val="000000"/>
                        </a:solidFill>
                        <a:effectLst/>
                        <a:latin typeface="Arial" panose="020B0604020202020204" pitchFamily="34" charset="0"/>
                      </a:endParaRPr>
                    </a:p>
                  </a:txBody>
                  <a:tcPr marL="4790" marR="4790" marT="4790" marB="0" anchor="b"/>
                </a:tc>
                <a:tc gridSpan="2">
                  <a:txBody>
                    <a:bodyPr/>
                    <a:lstStyle/>
                    <a:p>
                      <a:r>
                        <a:rPr lang="en-ZA" sz="900" u="none" strike="noStrike" dirty="0">
                          <a:effectLst/>
                        </a:rPr>
                        <a:t>           46 426 147 </a:t>
                      </a:r>
                      <a:endParaRPr lang="en-ZA" dirty="0"/>
                    </a:p>
                  </a:txBody>
                  <a:tcPr marL="4790" marR="4790" marT="4790" marB="0" anchor="b">
                    <a:solidFill>
                      <a:schemeClr val="accent1">
                        <a:lumMod val="40000"/>
                        <a:lumOff val="60000"/>
                      </a:schemeClr>
                    </a:solidFill>
                  </a:tcPr>
                </a:tc>
                <a:tc hMerge="1">
                  <a:txBody>
                    <a:bodyPr/>
                    <a:lstStyle/>
                    <a:p>
                      <a:pPr algn="l" fontAlgn="b"/>
                      <a:r>
                        <a:rPr lang="en-ZA" sz="900" u="none" strike="noStrike">
                          <a:effectLst/>
                        </a:rPr>
                        <a:t>               49 254 236 </a:t>
                      </a:r>
                      <a:endParaRPr lang="en-ZA" sz="900" b="0" i="0" u="none" strike="noStrike">
                        <a:effectLst/>
                        <a:latin typeface="Arial" panose="020B0604020202020204" pitchFamily="34" charset="0"/>
                      </a:endParaRPr>
                    </a:p>
                  </a:txBody>
                  <a:tcPr marL="4790" marR="4790" marT="4790" marB="0" anchor="b"/>
                </a:tc>
                <a:tc gridSpan="2">
                  <a:txBody>
                    <a:bodyPr/>
                    <a:lstStyle/>
                    <a:p>
                      <a:r>
                        <a:rPr lang="en-ZA" sz="900" u="none" strike="noStrike" dirty="0">
                          <a:effectLst/>
                        </a:rPr>
                        <a:t>               49 254 236 </a:t>
                      </a:r>
                      <a:endParaRPr lang="en-ZA" dirty="0"/>
                    </a:p>
                  </a:txBody>
                  <a:tcPr marL="4790" marR="4790" marT="4790" marB="0" anchor="b">
                    <a:solidFill>
                      <a:schemeClr val="accent1">
                        <a:lumMod val="40000"/>
                        <a:lumOff val="60000"/>
                      </a:schemeClr>
                    </a:solidFill>
                  </a:tcPr>
                </a:tc>
                <a:tc hMerge="1">
                  <a:txBody>
                    <a:bodyPr/>
                    <a:lstStyle/>
                    <a:p>
                      <a:pPr algn="l" fontAlgn="b"/>
                      <a:r>
                        <a:rPr lang="en-ZA" sz="900" u="none" strike="noStrike">
                          <a:effectLst/>
                        </a:rPr>
                        <a:t>           3 501 421 062 </a:t>
                      </a:r>
                      <a:endParaRPr lang="en-ZA" sz="900" b="0" i="0" u="none" strike="noStrike">
                        <a:effectLst/>
                        <a:latin typeface="Arial" panose="020B0604020202020204" pitchFamily="34" charset="0"/>
                      </a:endParaRPr>
                    </a:p>
                  </a:txBody>
                  <a:tcPr marL="4790" marR="4790" marT="4790" marB="0" anchor="b"/>
                </a:tc>
                <a:tc gridSpan="2">
                  <a:txBody>
                    <a:bodyPr/>
                    <a:lstStyle/>
                    <a:p>
                      <a:r>
                        <a:rPr lang="en-ZA" sz="900" u="none" strike="noStrike" dirty="0">
                          <a:effectLst/>
                        </a:rPr>
                        <a:t>           3 501 421 062 </a:t>
                      </a:r>
                      <a:endParaRPr lang="en-ZA" dirty="0"/>
                    </a:p>
                  </a:txBody>
                  <a:tcPr marL="4790" marR="4790" marT="4790" marB="0" anchor="b">
                    <a:solidFill>
                      <a:schemeClr val="accent1">
                        <a:lumMod val="40000"/>
                        <a:lumOff val="60000"/>
                      </a:schemeClr>
                    </a:solidFill>
                  </a:tcPr>
                </a:tc>
                <a:tc hMerge="1">
                  <a:txBody>
                    <a:bodyPr/>
                    <a:lstStyle/>
                    <a:p>
                      <a:pPr algn="l" fontAlgn="b"/>
                      <a:r>
                        <a:rPr lang="en-ZA" sz="900" u="none" strike="noStrike">
                          <a:effectLst/>
                        </a:rPr>
                        <a:t> </a:t>
                      </a:r>
                      <a:endParaRPr lang="en-ZA" sz="900" b="0" i="0" u="none" strike="noStrike">
                        <a:effectLst/>
                        <a:latin typeface="Arial" panose="020B0604020202020204" pitchFamily="34" charset="0"/>
                      </a:endParaRPr>
                    </a:p>
                  </a:txBody>
                  <a:tcPr marL="4790" marR="4790" marT="4790" marB="0" anchor="b"/>
                </a:tc>
                <a:tc>
                  <a:txBody>
                    <a:bodyPr/>
                    <a:lstStyle/>
                    <a:p>
                      <a:pPr algn="l" fontAlgn="b"/>
                      <a:r>
                        <a:rPr lang="en-ZA" sz="900" u="none" strike="noStrike" dirty="0">
                          <a:effectLst/>
                        </a:rPr>
                        <a:t>        3 645 570 123 </a:t>
                      </a:r>
                      <a:endParaRPr lang="en-ZA" sz="900" b="0" i="0" u="none" strike="noStrike" dirty="0">
                        <a:effectLst/>
                        <a:latin typeface="Arial" panose="020B0604020202020204" pitchFamily="34" charset="0"/>
                      </a:endParaRPr>
                    </a:p>
                  </a:txBody>
                  <a:tcPr marL="4790" marR="4790" marT="4790" marB="0" anchor="b">
                    <a:solidFill>
                      <a:schemeClr val="accent1">
                        <a:lumMod val="40000"/>
                        <a:lumOff val="60000"/>
                      </a:schemeClr>
                    </a:solidFill>
                  </a:tcPr>
                </a:tc>
                <a:extLst>
                  <a:ext uri="{0D108BD9-81ED-4DB2-BD59-A6C34878D82A}">
                    <a16:rowId xmlns:a16="http://schemas.microsoft.com/office/drawing/2014/main" val="2532509892"/>
                  </a:ext>
                </a:extLst>
              </a:tr>
              <a:tr h="306265">
                <a:tc>
                  <a:txBody>
                    <a:bodyPr/>
                    <a:lstStyle/>
                    <a:p>
                      <a:pPr algn="l" fontAlgn="b"/>
                      <a:r>
                        <a:rPr lang="en-ZA" sz="900" u="none" strike="noStrike" dirty="0">
                          <a:effectLst/>
                        </a:rPr>
                        <a:t>Bulk Electricity - FBE</a:t>
                      </a:r>
                      <a:endParaRPr lang="en-ZA" sz="900" b="0" i="0" u="none" strike="noStrike" dirty="0">
                        <a:effectLst/>
                        <a:latin typeface="Arial" panose="020B0604020202020204" pitchFamily="34" charset="0"/>
                      </a:endParaRPr>
                    </a:p>
                  </a:txBody>
                  <a:tcPr marL="4790" marR="4790" marT="4790" marB="0" anchor="b">
                    <a:solidFill>
                      <a:schemeClr val="accent1">
                        <a:lumMod val="40000"/>
                        <a:lumOff val="60000"/>
                      </a:schemeClr>
                    </a:solidFill>
                  </a:tcPr>
                </a:tc>
                <a:tc gridSpan="3">
                  <a:txBody>
                    <a:bodyPr/>
                    <a:lstStyle/>
                    <a:p>
                      <a:pPr algn="l" fontAlgn="b"/>
                      <a:r>
                        <a:rPr lang="en-ZA" sz="900" u="none" strike="noStrike" dirty="0">
                          <a:effectLst/>
                        </a:rPr>
                        <a:t>                766 012 </a:t>
                      </a:r>
                      <a:endParaRPr lang="en-ZA" sz="900" b="0" i="0" u="none" strike="noStrike" dirty="0">
                        <a:effectLst/>
                        <a:latin typeface="Arial" panose="020B0604020202020204" pitchFamily="34" charset="0"/>
                      </a:endParaRPr>
                    </a:p>
                  </a:txBody>
                  <a:tcPr marL="4790" marR="4790" marT="4790" marB="0" anchor="b">
                    <a:solidFill>
                      <a:schemeClr val="accent1">
                        <a:lumMod val="40000"/>
                        <a:lumOff val="60000"/>
                      </a:schemeClr>
                    </a:solidFill>
                  </a:tcPr>
                </a:tc>
                <a:tc hMerge="1">
                  <a:txBody>
                    <a:bodyPr/>
                    <a:lstStyle/>
                    <a:p>
                      <a:pPr algn="l" fontAlgn="b"/>
                      <a:r>
                        <a:rPr lang="en-ZA" sz="900" u="none" strike="noStrike">
                          <a:effectLst/>
                        </a:rPr>
                        <a:t>                766 012 </a:t>
                      </a:r>
                      <a:endParaRPr lang="en-ZA" sz="900" b="0" i="0" u="none" strike="noStrike">
                        <a:effectLst/>
                        <a:latin typeface="Arial" panose="020B0604020202020204" pitchFamily="34" charset="0"/>
                      </a:endParaRPr>
                    </a:p>
                  </a:txBody>
                  <a:tcPr marL="4790" marR="4790" marT="4790" marB="0" anchor="b"/>
                </a:tc>
                <a:tc hMerge="1">
                  <a:txBody>
                    <a:bodyPr/>
                    <a:lstStyle/>
                    <a:p>
                      <a:pPr algn="l" fontAlgn="b"/>
                      <a:r>
                        <a:rPr lang="en-ZA" sz="900" u="none" strike="noStrike">
                          <a:effectLst/>
                        </a:rPr>
                        <a:t>                       -   </a:t>
                      </a:r>
                      <a:endParaRPr lang="en-ZA" sz="900" b="0" i="0" u="none" strike="noStrike">
                        <a:effectLst/>
                        <a:latin typeface="Arial" panose="020B0604020202020204" pitchFamily="34" charset="0"/>
                      </a:endParaRPr>
                    </a:p>
                  </a:txBody>
                  <a:tcPr marL="4790" marR="4790" marT="4790" marB="0" anchor="b"/>
                </a:tc>
                <a:tc gridSpan="2">
                  <a:txBody>
                    <a:bodyPr/>
                    <a:lstStyle/>
                    <a:p>
                      <a:pPr algn="l" fontAlgn="b"/>
                      <a:r>
                        <a:rPr lang="en-ZA" sz="900" u="none" strike="noStrike" dirty="0">
                          <a:effectLst/>
                        </a:rPr>
                        <a:t>                       -   </a:t>
                      </a:r>
                      <a:endParaRPr lang="en-ZA" sz="900" b="0" i="0" u="none" strike="noStrike" dirty="0">
                        <a:effectLst/>
                        <a:latin typeface="Arial" panose="020B0604020202020204" pitchFamily="34" charset="0"/>
                      </a:endParaRPr>
                    </a:p>
                  </a:txBody>
                  <a:tcPr marL="4790" marR="4790" marT="4790" marB="0" anchor="b">
                    <a:solidFill>
                      <a:schemeClr val="accent1">
                        <a:lumMod val="40000"/>
                        <a:lumOff val="60000"/>
                      </a:schemeClr>
                    </a:solidFill>
                  </a:tcPr>
                </a:tc>
                <a:tc hMerge="1">
                  <a:txBody>
                    <a:bodyPr/>
                    <a:lstStyle/>
                    <a:p>
                      <a:pPr algn="l" fontAlgn="b"/>
                      <a:r>
                        <a:rPr lang="en-ZA" sz="900" u="none" strike="noStrike">
                          <a:effectLst/>
                        </a:rPr>
                        <a:t>               787 153 </a:t>
                      </a:r>
                      <a:endParaRPr lang="en-ZA" sz="900" b="0" i="0" u="none" strike="noStrike">
                        <a:effectLst/>
                        <a:latin typeface="Arial" panose="020B0604020202020204" pitchFamily="34" charset="0"/>
                      </a:endParaRPr>
                    </a:p>
                  </a:txBody>
                  <a:tcPr marL="4790" marR="4790" marT="4790" marB="0" anchor="b"/>
                </a:tc>
                <a:tc gridSpan="2">
                  <a:txBody>
                    <a:bodyPr/>
                    <a:lstStyle/>
                    <a:p>
                      <a:r>
                        <a:rPr lang="en-ZA" sz="900" u="none" strike="noStrike" dirty="0">
                          <a:effectLst/>
                        </a:rPr>
                        <a:t>               787 153 </a:t>
                      </a:r>
                      <a:endParaRPr lang="en-ZA" dirty="0"/>
                    </a:p>
                  </a:txBody>
                  <a:tcPr marL="4790" marR="4790" marT="4790" marB="0" anchor="b">
                    <a:solidFill>
                      <a:schemeClr val="accent1">
                        <a:lumMod val="40000"/>
                        <a:lumOff val="60000"/>
                      </a:schemeClr>
                    </a:solidFill>
                  </a:tcPr>
                </a:tc>
                <a:tc hMerge="1">
                  <a:txBody>
                    <a:bodyPr/>
                    <a:lstStyle/>
                    <a:p>
                      <a:pPr algn="l" fontAlgn="b"/>
                      <a:r>
                        <a:rPr lang="en-ZA" sz="900" u="none" strike="noStrike">
                          <a:effectLst/>
                        </a:rPr>
                        <a:t>                   785 376 </a:t>
                      </a:r>
                      <a:endParaRPr lang="en-ZA" sz="900" b="0" i="0" u="none" strike="noStrike">
                        <a:effectLst/>
                        <a:latin typeface="Arial" panose="020B0604020202020204" pitchFamily="34" charset="0"/>
                      </a:endParaRPr>
                    </a:p>
                  </a:txBody>
                  <a:tcPr marL="4790" marR="4790" marT="4790" marB="0" anchor="b"/>
                </a:tc>
                <a:tc gridSpan="2">
                  <a:txBody>
                    <a:bodyPr/>
                    <a:lstStyle/>
                    <a:p>
                      <a:r>
                        <a:rPr lang="en-ZA" sz="900" u="none" strike="noStrike" dirty="0">
                          <a:effectLst/>
                        </a:rPr>
                        <a:t>                   785 376 </a:t>
                      </a:r>
                      <a:endParaRPr lang="en-ZA" dirty="0"/>
                    </a:p>
                  </a:txBody>
                  <a:tcPr marL="4790" marR="4790" marT="4790" marB="0" anchor="b">
                    <a:solidFill>
                      <a:schemeClr val="accent1">
                        <a:lumMod val="40000"/>
                        <a:lumOff val="60000"/>
                      </a:schemeClr>
                    </a:solidFill>
                  </a:tcPr>
                </a:tc>
                <a:tc hMerge="1">
                  <a:txBody>
                    <a:bodyPr/>
                    <a:lstStyle/>
                    <a:p>
                      <a:pPr algn="l" fontAlgn="b"/>
                      <a:r>
                        <a:rPr lang="en-ZA" sz="900" u="none" strike="noStrike">
                          <a:effectLst/>
                        </a:rPr>
                        <a:t>                    741 139 </a:t>
                      </a:r>
                      <a:endParaRPr lang="en-ZA" sz="900" b="0" i="0" u="none" strike="noStrike">
                        <a:effectLst/>
                        <a:latin typeface="Arial" panose="020B0604020202020204" pitchFamily="34" charset="0"/>
                      </a:endParaRPr>
                    </a:p>
                  </a:txBody>
                  <a:tcPr marL="4790" marR="4790" marT="4790" marB="0" anchor="b"/>
                </a:tc>
                <a:tc gridSpan="2">
                  <a:txBody>
                    <a:bodyPr/>
                    <a:lstStyle/>
                    <a:p>
                      <a:r>
                        <a:rPr lang="en-ZA" sz="900" u="none" strike="noStrike" dirty="0">
                          <a:effectLst/>
                        </a:rPr>
                        <a:t>                    741 139 </a:t>
                      </a:r>
                      <a:endParaRPr lang="en-ZA" dirty="0"/>
                    </a:p>
                  </a:txBody>
                  <a:tcPr marL="4790" marR="4790" marT="4790" marB="0" anchor="b">
                    <a:solidFill>
                      <a:schemeClr val="accent1">
                        <a:lumMod val="40000"/>
                        <a:lumOff val="60000"/>
                      </a:schemeClr>
                    </a:solidFill>
                  </a:tcPr>
                </a:tc>
                <a:tc hMerge="1">
                  <a:txBody>
                    <a:bodyPr/>
                    <a:lstStyle/>
                    <a:p>
                      <a:pPr algn="l" fontAlgn="b"/>
                      <a:r>
                        <a:rPr lang="en-ZA" sz="900" u="none" strike="noStrike">
                          <a:effectLst/>
                        </a:rPr>
                        <a:t> </a:t>
                      </a:r>
                      <a:endParaRPr lang="en-ZA" sz="900" b="0" i="0" u="none" strike="noStrike">
                        <a:effectLst/>
                        <a:latin typeface="Arial" panose="020B0604020202020204" pitchFamily="34" charset="0"/>
                      </a:endParaRPr>
                    </a:p>
                  </a:txBody>
                  <a:tcPr marL="4790" marR="4790" marT="4790" marB="0" anchor="b"/>
                </a:tc>
                <a:tc>
                  <a:txBody>
                    <a:bodyPr/>
                    <a:lstStyle/>
                    <a:p>
                      <a:pPr algn="l" fontAlgn="b"/>
                      <a:r>
                        <a:rPr lang="en-ZA" sz="900" u="none" strike="noStrike" dirty="0">
                          <a:effectLst/>
                        </a:rPr>
                        <a:t> </a:t>
                      </a:r>
                      <a:endParaRPr lang="en-ZA" sz="900" b="0" i="0" u="none" strike="noStrike" dirty="0">
                        <a:effectLst/>
                        <a:latin typeface="Arial" panose="020B0604020202020204" pitchFamily="34" charset="0"/>
                      </a:endParaRPr>
                    </a:p>
                  </a:txBody>
                  <a:tcPr marL="4790" marR="4790" marT="4790" marB="0" anchor="b">
                    <a:solidFill>
                      <a:schemeClr val="accent1">
                        <a:lumMod val="40000"/>
                        <a:lumOff val="60000"/>
                      </a:schemeClr>
                    </a:solidFill>
                  </a:tcPr>
                </a:tc>
                <a:extLst>
                  <a:ext uri="{0D108BD9-81ED-4DB2-BD59-A6C34878D82A}">
                    <a16:rowId xmlns:a16="http://schemas.microsoft.com/office/drawing/2014/main" val="4027876790"/>
                  </a:ext>
                </a:extLst>
              </a:tr>
              <a:tr h="306265">
                <a:tc>
                  <a:txBody>
                    <a:bodyPr/>
                    <a:lstStyle/>
                    <a:p>
                      <a:pPr algn="l" fontAlgn="b"/>
                      <a:r>
                        <a:rPr lang="en-ZA" sz="900" u="none" strike="noStrike" dirty="0">
                          <a:effectLst/>
                        </a:rPr>
                        <a:t>Bulk Electricity - Small Accounts</a:t>
                      </a:r>
                      <a:endParaRPr lang="en-ZA" sz="900" b="0" i="0" u="none" strike="noStrike" dirty="0">
                        <a:effectLst/>
                        <a:latin typeface="Arial" panose="020B0604020202020204" pitchFamily="34" charset="0"/>
                      </a:endParaRPr>
                    </a:p>
                  </a:txBody>
                  <a:tcPr marL="4790" marR="4790" marT="4790" marB="0" anchor="b">
                    <a:solidFill>
                      <a:schemeClr val="accent1">
                        <a:lumMod val="40000"/>
                        <a:lumOff val="60000"/>
                      </a:schemeClr>
                    </a:solidFill>
                  </a:tcPr>
                </a:tc>
                <a:tc gridSpan="3">
                  <a:txBody>
                    <a:bodyPr/>
                    <a:lstStyle/>
                    <a:p>
                      <a:pPr algn="l" fontAlgn="b"/>
                      <a:r>
                        <a:rPr lang="en-ZA" sz="900" u="none" strike="noStrike" dirty="0">
                          <a:effectLst/>
                        </a:rPr>
                        <a:t>                        -   </a:t>
                      </a:r>
                      <a:endParaRPr lang="en-ZA" sz="900" b="0" i="0" u="none" strike="noStrike" dirty="0">
                        <a:effectLst/>
                        <a:latin typeface="Arial" panose="020B0604020202020204" pitchFamily="34" charset="0"/>
                      </a:endParaRPr>
                    </a:p>
                  </a:txBody>
                  <a:tcPr marL="4790" marR="4790" marT="4790" marB="0" anchor="b">
                    <a:solidFill>
                      <a:schemeClr val="accent1">
                        <a:lumMod val="40000"/>
                        <a:lumOff val="60000"/>
                      </a:schemeClr>
                    </a:solidFill>
                  </a:tcPr>
                </a:tc>
                <a:tc hMerge="1">
                  <a:txBody>
                    <a:bodyPr/>
                    <a:lstStyle/>
                    <a:p>
                      <a:pPr algn="l" fontAlgn="b"/>
                      <a:r>
                        <a:rPr lang="en-ZA" sz="900" u="none" strike="noStrike">
                          <a:effectLst/>
                        </a:rPr>
                        <a:t>                        -   </a:t>
                      </a:r>
                      <a:endParaRPr lang="en-ZA" sz="900" b="0" i="0" u="none" strike="noStrike">
                        <a:effectLst/>
                        <a:latin typeface="Arial" panose="020B0604020202020204" pitchFamily="34" charset="0"/>
                      </a:endParaRPr>
                    </a:p>
                  </a:txBody>
                  <a:tcPr marL="4790" marR="4790" marT="4790" marB="0" anchor="b"/>
                </a:tc>
                <a:tc hMerge="1">
                  <a:txBody>
                    <a:bodyPr/>
                    <a:lstStyle/>
                    <a:p>
                      <a:pPr algn="l" fontAlgn="b"/>
                      <a:r>
                        <a:rPr lang="en-ZA" sz="900" u="none" strike="noStrike">
                          <a:effectLst/>
                        </a:rPr>
                        <a:t>                       -   </a:t>
                      </a:r>
                      <a:endParaRPr lang="en-ZA" sz="900" b="0" i="0" u="none" strike="noStrike">
                        <a:effectLst/>
                        <a:latin typeface="Arial" panose="020B0604020202020204" pitchFamily="34" charset="0"/>
                      </a:endParaRPr>
                    </a:p>
                  </a:txBody>
                  <a:tcPr marL="4790" marR="4790" marT="4790" marB="0" anchor="b"/>
                </a:tc>
                <a:tc gridSpan="2">
                  <a:txBody>
                    <a:bodyPr/>
                    <a:lstStyle/>
                    <a:p>
                      <a:pPr algn="l" fontAlgn="b"/>
                      <a:r>
                        <a:rPr lang="en-ZA" sz="900" u="none" strike="noStrike" dirty="0">
                          <a:effectLst/>
                        </a:rPr>
                        <a:t>                       -   </a:t>
                      </a:r>
                      <a:endParaRPr lang="en-ZA" sz="900" b="0" i="0" u="none" strike="noStrike" dirty="0">
                        <a:effectLst/>
                        <a:latin typeface="Arial" panose="020B0604020202020204" pitchFamily="34" charset="0"/>
                      </a:endParaRPr>
                    </a:p>
                  </a:txBody>
                  <a:tcPr marL="4790" marR="4790" marT="4790" marB="0" anchor="b">
                    <a:solidFill>
                      <a:schemeClr val="accent1">
                        <a:lumMod val="40000"/>
                        <a:lumOff val="60000"/>
                      </a:schemeClr>
                    </a:solidFill>
                  </a:tcPr>
                </a:tc>
                <a:tc hMerge="1">
                  <a:txBody>
                    <a:bodyPr/>
                    <a:lstStyle/>
                    <a:p>
                      <a:pPr algn="l" fontAlgn="b"/>
                      <a:r>
                        <a:rPr lang="en-ZA" sz="900" u="none" strike="noStrike">
                          <a:effectLst/>
                        </a:rPr>
                        <a:t>                        -   </a:t>
                      </a:r>
                      <a:endParaRPr lang="en-ZA" sz="900" b="0" i="0" u="none" strike="noStrike">
                        <a:effectLst/>
                        <a:latin typeface="Arial" panose="020B0604020202020204" pitchFamily="34" charset="0"/>
                      </a:endParaRPr>
                    </a:p>
                  </a:txBody>
                  <a:tcPr marL="4790" marR="4790" marT="4790" marB="0" anchor="b"/>
                </a:tc>
                <a:tc gridSpan="2">
                  <a:txBody>
                    <a:bodyPr/>
                    <a:lstStyle/>
                    <a:p>
                      <a:r>
                        <a:rPr lang="en-ZA" sz="900" u="none" strike="noStrike" dirty="0">
                          <a:effectLst/>
                        </a:rPr>
                        <a:t>                        -   </a:t>
                      </a:r>
                      <a:endParaRPr lang="en-ZA" dirty="0"/>
                    </a:p>
                  </a:txBody>
                  <a:tcPr marL="4790" marR="4790" marT="4790" marB="0" anchor="b">
                    <a:solidFill>
                      <a:schemeClr val="accent1">
                        <a:lumMod val="40000"/>
                        <a:lumOff val="60000"/>
                      </a:schemeClr>
                    </a:solidFill>
                  </a:tcPr>
                </a:tc>
                <a:tc hMerge="1">
                  <a:txBody>
                    <a:bodyPr/>
                    <a:lstStyle/>
                    <a:p>
                      <a:pPr algn="l" fontAlgn="b"/>
                      <a:r>
                        <a:rPr lang="en-ZA" sz="900" u="none" strike="noStrike">
                          <a:effectLst/>
                        </a:rPr>
                        <a:t>                            -   </a:t>
                      </a:r>
                      <a:endParaRPr lang="en-ZA" sz="900" b="0" i="0" u="none" strike="noStrike">
                        <a:effectLst/>
                        <a:latin typeface="Arial" panose="020B0604020202020204" pitchFamily="34" charset="0"/>
                      </a:endParaRPr>
                    </a:p>
                  </a:txBody>
                  <a:tcPr marL="4790" marR="4790" marT="4790" marB="0" anchor="b"/>
                </a:tc>
                <a:tc gridSpan="2">
                  <a:txBody>
                    <a:bodyPr/>
                    <a:lstStyle/>
                    <a:p>
                      <a:r>
                        <a:rPr lang="en-ZA" sz="900" u="none" strike="noStrike" dirty="0">
                          <a:effectLst/>
                        </a:rPr>
                        <a:t>                            -   </a:t>
                      </a:r>
                      <a:endParaRPr lang="en-ZA" dirty="0"/>
                    </a:p>
                  </a:txBody>
                  <a:tcPr marL="4790" marR="4790" marT="4790" marB="0" anchor="b">
                    <a:solidFill>
                      <a:schemeClr val="accent1">
                        <a:lumMod val="40000"/>
                        <a:lumOff val="60000"/>
                      </a:schemeClr>
                    </a:solidFill>
                  </a:tcPr>
                </a:tc>
                <a:tc hMerge="1">
                  <a:txBody>
                    <a:bodyPr/>
                    <a:lstStyle/>
                    <a:p>
                      <a:pPr algn="l" fontAlgn="b"/>
                      <a:r>
                        <a:rPr lang="en-ZA" sz="900" u="none" strike="noStrike">
                          <a:effectLst/>
                        </a:rPr>
                        <a:t>                            -   </a:t>
                      </a:r>
                      <a:endParaRPr lang="en-ZA" sz="900" b="0" i="0" u="none" strike="noStrike">
                        <a:effectLst/>
                        <a:latin typeface="Arial" panose="020B0604020202020204" pitchFamily="34" charset="0"/>
                      </a:endParaRPr>
                    </a:p>
                  </a:txBody>
                  <a:tcPr marL="4790" marR="4790" marT="4790" marB="0" anchor="b"/>
                </a:tc>
                <a:tc gridSpan="2">
                  <a:txBody>
                    <a:bodyPr/>
                    <a:lstStyle/>
                    <a:p>
                      <a:r>
                        <a:rPr lang="en-ZA" sz="900" u="none" strike="noStrike" dirty="0">
                          <a:effectLst/>
                        </a:rPr>
                        <a:t>                            -   </a:t>
                      </a:r>
                      <a:endParaRPr lang="en-ZA" dirty="0"/>
                    </a:p>
                  </a:txBody>
                  <a:tcPr marL="4790" marR="4790" marT="4790" marB="0" anchor="b">
                    <a:solidFill>
                      <a:schemeClr val="accent1">
                        <a:lumMod val="40000"/>
                        <a:lumOff val="60000"/>
                      </a:schemeClr>
                    </a:solidFill>
                  </a:tcPr>
                </a:tc>
                <a:tc hMerge="1">
                  <a:txBody>
                    <a:bodyPr/>
                    <a:lstStyle/>
                    <a:p>
                      <a:pPr algn="l" fontAlgn="b"/>
                      <a:r>
                        <a:rPr lang="en-ZA" sz="900" u="none" strike="noStrike">
                          <a:effectLst/>
                        </a:rPr>
                        <a:t> </a:t>
                      </a:r>
                      <a:endParaRPr lang="en-ZA" sz="900" b="0" i="0" u="none" strike="noStrike">
                        <a:effectLst/>
                        <a:latin typeface="Arial" panose="020B0604020202020204" pitchFamily="34" charset="0"/>
                      </a:endParaRPr>
                    </a:p>
                  </a:txBody>
                  <a:tcPr marL="4790" marR="4790" marT="4790" marB="0" anchor="b"/>
                </a:tc>
                <a:tc>
                  <a:txBody>
                    <a:bodyPr/>
                    <a:lstStyle/>
                    <a:p>
                      <a:pPr algn="l" fontAlgn="b"/>
                      <a:r>
                        <a:rPr lang="en-ZA" sz="900" u="none" strike="noStrike" dirty="0">
                          <a:effectLst/>
                        </a:rPr>
                        <a:t> </a:t>
                      </a:r>
                      <a:endParaRPr lang="en-ZA" sz="900" b="0" i="0" u="none" strike="noStrike" dirty="0">
                        <a:effectLst/>
                        <a:latin typeface="Arial" panose="020B0604020202020204" pitchFamily="34" charset="0"/>
                      </a:endParaRPr>
                    </a:p>
                  </a:txBody>
                  <a:tcPr marL="4790" marR="4790" marT="4790" marB="0" anchor="b">
                    <a:solidFill>
                      <a:schemeClr val="accent1">
                        <a:lumMod val="40000"/>
                        <a:lumOff val="60000"/>
                      </a:schemeClr>
                    </a:solidFill>
                  </a:tcPr>
                </a:tc>
                <a:extLst>
                  <a:ext uri="{0D108BD9-81ED-4DB2-BD59-A6C34878D82A}">
                    <a16:rowId xmlns:a16="http://schemas.microsoft.com/office/drawing/2014/main" val="4032739938"/>
                  </a:ext>
                </a:extLst>
              </a:tr>
              <a:tr h="306265">
                <a:tc>
                  <a:txBody>
                    <a:bodyPr/>
                    <a:lstStyle/>
                    <a:p>
                      <a:pPr algn="l" fontAlgn="b"/>
                      <a:r>
                        <a:rPr lang="en-ZA" sz="900" u="none" strike="noStrike" dirty="0">
                          <a:effectLst/>
                        </a:rPr>
                        <a:t>Bulk Water</a:t>
                      </a:r>
                      <a:endParaRPr lang="en-ZA" sz="900" b="0" i="0" u="none" strike="noStrike" dirty="0">
                        <a:effectLst/>
                        <a:latin typeface="Arial" panose="020B0604020202020204" pitchFamily="34" charset="0"/>
                      </a:endParaRPr>
                    </a:p>
                  </a:txBody>
                  <a:tcPr marL="4790" marR="4790" marT="4790" marB="0" anchor="b">
                    <a:solidFill>
                      <a:schemeClr val="accent1">
                        <a:lumMod val="40000"/>
                        <a:lumOff val="60000"/>
                      </a:schemeClr>
                    </a:solidFill>
                  </a:tcPr>
                </a:tc>
                <a:tc gridSpan="3">
                  <a:txBody>
                    <a:bodyPr/>
                    <a:lstStyle/>
                    <a:p>
                      <a:pPr algn="l" fontAlgn="b"/>
                      <a:r>
                        <a:rPr lang="en-ZA" sz="900" u="none" strike="noStrike" dirty="0">
                          <a:effectLst/>
                        </a:rPr>
                        <a:t>           56 369 811 </a:t>
                      </a:r>
                      <a:endParaRPr lang="en-ZA" sz="900" b="0" i="0" u="none" strike="noStrike" dirty="0">
                        <a:effectLst/>
                        <a:latin typeface="Arial" panose="020B0604020202020204" pitchFamily="34" charset="0"/>
                      </a:endParaRPr>
                    </a:p>
                  </a:txBody>
                  <a:tcPr marL="4790" marR="4790" marT="4790" marB="0" anchor="b">
                    <a:solidFill>
                      <a:schemeClr val="accent1">
                        <a:lumMod val="40000"/>
                        <a:lumOff val="60000"/>
                      </a:schemeClr>
                    </a:solidFill>
                  </a:tcPr>
                </a:tc>
                <a:tc hMerge="1">
                  <a:txBody>
                    <a:bodyPr/>
                    <a:lstStyle/>
                    <a:p>
                      <a:pPr algn="l" fontAlgn="b"/>
                      <a:r>
                        <a:rPr lang="en-ZA" sz="900" u="none" strike="noStrike">
                          <a:effectLst/>
                        </a:rPr>
                        <a:t>           56 369 811 </a:t>
                      </a:r>
                      <a:endParaRPr lang="en-ZA" sz="900" b="0" i="0" u="none" strike="noStrike">
                        <a:effectLst/>
                        <a:latin typeface="Arial" panose="020B0604020202020204" pitchFamily="34" charset="0"/>
                      </a:endParaRPr>
                    </a:p>
                  </a:txBody>
                  <a:tcPr marL="4790" marR="4790" marT="4790" marB="0" anchor="b"/>
                </a:tc>
                <a:tc hMerge="1">
                  <a:txBody>
                    <a:bodyPr/>
                    <a:lstStyle/>
                    <a:p>
                      <a:pPr algn="l" fontAlgn="b"/>
                      <a:r>
                        <a:rPr lang="en-ZA" sz="900" u="none" strike="noStrike">
                          <a:effectLst/>
                        </a:rPr>
                        <a:t>          54 001 120 </a:t>
                      </a:r>
                      <a:endParaRPr lang="en-ZA" sz="900" b="0" i="0" u="none" strike="noStrike">
                        <a:effectLst/>
                        <a:latin typeface="Arial" panose="020B0604020202020204" pitchFamily="34" charset="0"/>
                      </a:endParaRPr>
                    </a:p>
                  </a:txBody>
                  <a:tcPr marL="4790" marR="4790" marT="4790" marB="0" anchor="b"/>
                </a:tc>
                <a:tc gridSpan="2">
                  <a:txBody>
                    <a:bodyPr/>
                    <a:lstStyle/>
                    <a:p>
                      <a:pPr algn="l" fontAlgn="b"/>
                      <a:r>
                        <a:rPr lang="en-ZA" sz="900" u="none" strike="noStrike" dirty="0">
                          <a:effectLst/>
                        </a:rPr>
                        <a:t>          54 001 120 </a:t>
                      </a:r>
                      <a:endParaRPr lang="en-ZA" sz="900" b="0" i="0" u="none" strike="noStrike" dirty="0">
                        <a:effectLst/>
                        <a:latin typeface="Arial" panose="020B0604020202020204" pitchFamily="34" charset="0"/>
                      </a:endParaRPr>
                    </a:p>
                  </a:txBody>
                  <a:tcPr marL="4790" marR="4790" marT="4790" marB="0" anchor="b">
                    <a:solidFill>
                      <a:schemeClr val="accent1">
                        <a:lumMod val="40000"/>
                        <a:lumOff val="60000"/>
                      </a:schemeClr>
                    </a:solidFill>
                  </a:tcPr>
                </a:tc>
                <a:tc hMerge="1">
                  <a:txBody>
                    <a:bodyPr/>
                    <a:lstStyle/>
                    <a:p>
                      <a:pPr algn="l" fontAlgn="b"/>
                      <a:r>
                        <a:rPr lang="en-ZA" sz="900" u="none" strike="noStrike">
                          <a:effectLst/>
                        </a:rPr>
                        <a:t>           53 000 000 </a:t>
                      </a:r>
                      <a:endParaRPr lang="en-ZA" sz="900" b="0" i="0" u="none" strike="noStrike">
                        <a:effectLst/>
                        <a:latin typeface="Arial" panose="020B0604020202020204" pitchFamily="34" charset="0"/>
                      </a:endParaRPr>
                    </a:p>
                  </a:txBody>
                  <a:tcPr marL="4790" marR="4790" marT="4790" marB="0" anchor="b"/>
                </a:tc>
                <a:tc gridSpan="2">
                  <a:txBody>
                    <a:bodyPr/>
                    <a:lstStyle/>
                    <a:p>
                      <a:r>
                        <a:rPr lang="en-ZA" sz="900" u="none" strike="noStrike" dirty="0">
                          <a:effectLst/>
                        </a:rPr>
                        <a:t>           53 000 000 </a:t>
                      </a:r>
                      <a:endParaRPr lang="en-ZA" dirty="0"/>
                    </a:p>
                  </a:txBody>
                  <a:tcPr marL="4790" marR="4790" marT="4790" marB="0" anchor="b">
                    <a:solidFill>
                      <a:schemeClr val="accent1">
                        <a:lumMod val="40000"/>
                        <a:lumOff val="60000"/>
                      </a:schemeClr>
                    </a:solidFill>
                  </a:tcPr>
                </a:tc>
                <a:tc hMerge="1">
                  <a:txBody>
                    <a:bodyPr/>
                    <a:lstStyle/>
                    <a:p>
                      <a:pPr algn="l" fontAlgn="b"/>
                      <a:r>
                        <a:rPr lang="en-ZA" sz="900" u="none" strike="noStrike">
                          <a:effectLst/>
                        </a:rPr>
                        <a:t>             186 314 113 </a:t>
                      </a:r>
                      <a:endParaRPr lang="en-ZA" sz="900" b="0" i="0" u="none" strike="noStrike">
                        <a:effectLst/>
                        <a:latin typeface="Arial" panose="020B0604020202020204" pitchFamily="34" charset="0"/>
                      </a:endParaRPr>
                    </a:p>
                  </a:txBody>
                  <a:tcPr marL="4790" marR="4790" marT="4790" marB="0" anchor="b"/>
                </a:tc>
                <a:tc gridSpan="2">
                  <a:txBody>
                    <a:bodyPr/>
                    <a:lstStyle/>
                    <a:p>
                      <a:r>
                        <a:rPr lang="en-ZA" sz="900" u="none" strike="noStrike" dirty="0">
                          <a:effectLst/>
                        </a:rPr>
                        <a:t>             186 314 113 </a:t>
                      </a:r>
                      <a:endParaRPr lang="en-ZA" dirty="0"/>
                    </a:p>
                  </a:txBody>
                  <a:tcPr marL="4790" marR="4790" marT="4790" marB="0" anchor="b">
                    <a:solidFill>
                      <a:schemeClr val="accent1">
                        <a:lumMod val="40000"/>
                        <a:lumOff val="60000"/>
                      </a:schemeClr>
                    </a:solidFill>
                  </a:tcPr>
                </a:tc>
                <a:tc hMerge="1">
                  <a:txBody>
                    <a:bodyPr/>
                    <a:lstStyle/>
                    <a:p>
                      <a:pPr algn="l" fontAlgn="b"/>
                      <a:r>
                        <a:rPr lang="en-ZA" sz="900" u="none" strike="noStrike">
                          <a:effectLst/>
                        </a:rPr>
                        <a:t>           4 656 404 987 </a:t>
                      </a:r>
                      <a:endParaRPr lang="en-ZA" sz="900" b="0" i="0" u="none" strike="noStrike">
                        <a:effectLst/>
                        <a:latin typeface="Arial" panose="020B0604020202020204" pitchFamily="34" charset="0"/>
                      </a:endParaRPr>
                    </a:p>
                  </a:txBody>
                  <a:tcPr marL="4790" marR="4790" marT="4790" marB="0" anchor="b"/>
                </a:tc>
                <a:tc gridSpan="2">
                  <a:txBody>
                    <a:bodyPr/>
                    <a:lstStyle/>
                    <a:p>
                      <a:r>
                        <a:rPr lang="en-ZA" sz="900" u="none" strike="noStrike" dirty="0">
                          <a:effectLst/>
                        </a:rPr>
                        <a:t>           4 656 404 987 </a:t>
                      </a:r>
                      <a:endParaRPr lang="en-ZA" dirty="0"/>
                    </a:p>
                  </a:txBody>
                  <a:tcPr marL="4790" marR="4790" marT="4790" marB="0" anchor="b">
                    <a:solidFill>
                      <a:schemeClr val="accent1">
                        <a:lumMod val="40000"/>
                        <a:lumOff val="60000"/>
                      </a:schemeClr>
                    </a:solidFill>
                  </a:tcPr>
                </a:tc>
                <a:tc hMerge="1">
                  <a:txBody>
                    <a:bodyPr/>
                    <a:lstStyle/>
                    <a:p>
                      <a:pPr algn="l" fontAlgn="b"/>
                      <a:r>
                        <a:rPr lang="en-ZA" sz="900" u="none" strike="noStrike">
                          <a:effectLst/>
                        </a:rPr>
                        <a:t> </a:t>
                      </a:r>
                      <a:endParaRPr lang="en-ZA" sz="900" b="0" i="0" u="none" strike="noStrike">
                        <a:effectLst/>
                        <a:latin typeface="Arial" panose="020B0604020202020204" pitchFamily="34" charset="0"/>
                      </a:endParaRPr>
                    </a:p>
                  </a:txBody>
                  <a:tcPr marL="4790" marR="4790" marT="4790" marB="0" anchor="b"/>
                </a:tc>
                <a:tc>
                  <a:txBody>
                    <a:bodyPr/>
                    <a:lstStyle/>
                    <a:p>
                      <a:pPr algn="l" fontAlgn="b"/>
                      <a:r>
                        <a:rPr lang="en-ZA" sz="900" u="none" strike="noStrike" dirty="0">
                          <a:effectLst/>
                        </a:rPr>
                        <a:t>        5 006 090 030 </a:t>
                      </a:r>
                      <a:endParaRPr lang="en-ZA" sz="900" b="0" i="0" u="none" strike="noStrike" dirty="0">
                        <a:effectLst/>
                        <a:latin typeface="Arial" panose="020B0604020202020204" pitchFamily="34" charset="0"/>
                      </a:endParaRPr>
                    </a:p>
                  </a:txBody>
                  <a:tcPr marL="4790" marR="4790" marT="4790" marB="0" anchor="b">
                    <a:solidFill>
                      <a:schemeClr val="accent1">
                        <a:lumMod val="40000"/>
                        <a:lumOff val="60000"/>
                      </a:schemeClr>
                    </a:solidFill>
                  </a:tcPr>
                </a:tc>
                <a:extLst>
                  <a:ext uri="{0D108BD9-81ED-4DB2-BD59-A6C34878D82A}">
                    <a16:rowId xmlns:a16="http://schemas.microsoft.com/office/drawing/2014/main" val="685146800"/>
                  </a:ext>
                </a:extLst>
              </a:tr>
              <a:tr h="155761">
                <a:tc>
                  <a:txBody>
                    <a:bodyPr/>
                    <a:lstStyle/>
                    <a:p>
                      <a:pPr algn="l" fontAlgn="b"/>
                      <a:r>
                        <a:rPr lang="en-ZA" sz="900" u="none" strike="noStrike" dirty="0">
                          <a:effectLst/>
                        </a:rPr>
                        <a:t>PAYE deductions</a:t>
                      </a:r>
                      <a:endParaRPr lang="en-ZA" sz="900" b="0" i="0" u="none" strike="noStrike" dirty="0">
                        <a:effectLst/>
                        <a:latin typeface="Arial" panose="020B0604020202020204" pitchFamily="34" charset="0"/>
                      </a:endParaRPr>
                    </a:p>
                  </a:txBody>
                  <a:tcPr marL="4790" marR="4790" marT="4790" marB="0" anchor="b">
                    <a:solidFill>
                      <a:schemeClr val="accent1">
                        <a:lumMod val="40000"/>
                        <a:lumOff val="60000"/>
                      </a:schemeClr>
                    </a:solidFill>
                  </a:tcPr>
                </a:tc>
                <a:tc gridSpan="3">
                  <a:txBody>
                    <a:bodyPr/>
                    <a:lstStyle/>
                    <a:p>
                      <a:pPr algn="l" fontAlgn="b"/>
                      <a:r>
                        <a:rPr lang="en-ZA" sz="900" u="none" strike="noStrike" dirty="0">
                          <a:effectLst/>
                        </a:rPr>
                        <a:t>12 276 027</a:t>
                      </a:r>
                      <a:endParaRPr lang="en-ZA" sz="900" b="0" i="0" u="none" strike="noStrike" dirty="0">
                        <a:effectLst/>
                        <a:latin typeface="Arial" panose="020B0604020202020204" pitchFamily="34" charset="0"/>
                      </a:endParaRPr>
                    </a:p>
                  </a:txBody>
                  <a:tcPr marL="4790" marR="4790" marT="4790" marB="0" anchor="b">
                    <a:solidFill>
                      <a:schemeClr val="accent1">
                        <a:lumMod val="40000"/>
                        <a:lumOff val="60000"/>
                      </a:schemeClr>
                    </a:solidFill>
                  </a:tcPr>
                </a:tc>
                <a:tc hMerge="1">
                  <a:txBody>
                    <a:bodyPr/>
                    <a:lstStyle/>
                    <a:p>
                      <a:pPr algn="r" fontAlgn="b"/>
                      <a:r>
                        <a:rPr lang="en-ZA" sz="900" u="none" strike="noStrike">
                          <a:effectLst/>
                        </a:rPr>
                        <a:t>12 276 027</a:t>
                      </a:r>
                      <a:endParaRPr lang="en-ZA" sz="900" b="0" i="0" u="none" strike="noStrike">
                        <a:solidFill>
                          <a:srgbClr val="000000"/>
                        </a:solidFill>
                        <a:effectLst/>
                        <a:latin typeface="Arial" panose="020B0604020202020204" pitchFamily="34" charset="0"/>
                      </a:endParaRPr>
                    </a:p>
                  </a:txBody>
                  <a:tcPr marL="4790" marR="4790" marT="4790" marB="0" anchor="b"/>
                </a:tc>
                <a:tc hMerge="1">
                  <a:txBody>
                    <a:bodyPr/>
                    <a:lstStyle/>
                    <a:p>
                      <a:pPr algn="r" fontAlgn="b"/>
                      <a:r>
                        <a:rPr lang="en-ZA" sz="900" u="none" strike="noStrike">
                          <a:effectLst/>
                        </a:rPr>
                        <a:t>3 000</a:t>
                      </a:r>
                      <a:endParaRPr lang="en-ZA" sz="900" b="0" i="0" u="none" strike="noStrike">
                        <a:solidFill>
                          <a:srgbClr val="000000"/>
                        </a:solidFill>
                        <a:effectLst/>
                        <a:latin typeface="Arial" panose="020B0604020202020204" pitchFamily="34" charset="0"/>
                      </a:endParaRPr>
                    </a:p>
                  </a:txBody>
                  <a:tcPr marL="4790" marR="4790" marT="4790" marB="0" anchor="b"/>
                </a:tc>
                <a:tc gridSpan="2">
                  <a:txBody>
                    <a:bodyPr/>
                    <a:lstStyle/>
                    <a:p>
                      <a:pPr algn="r" fontAlgn="b"/>
                      <a:r>
                        <a:rPr lang="en-ZA" sz="900" u="none" strike="noStrike" dirty="0">
                          <a:effectLst/>
                        </a:rPr>
                        <a:t>3 000</a:t>
                      </a:r>
                      <a:endParaRPr lang="en-ZA" sz="900" b="0" i="0" u="none" strike="noStrike" dirty="0">
                        <a:solidFill>
                          <a:srgbClr val="000000"/>
                        </a:solidFill>
                        <a:effectLst/>
                        <a:latin typeface="Arial" panose="020B0604020202020204" pitchFamily="34" charset="0"/>
                      </a:endParaRPr>
                    </a:p>
                  </a:txBody>
                  <a:tcPr marL="4790" marR="4790" marT="4790" marB="0" anchor="b">
                    <a:solidFill>
                      <a:schemeClr val="accent1">
                        <a:lumMod val="40000"/>
                        <a:lumOff val="60000"/>
                      </a:schemeClr>
                    </a:solidFill>
                  </a:tcPr>
                </a:tc>
                <a:tc hMerge="1">
                  <a:txBody>
                    <a:bodyPr/>
                    <a:lstStyle/>
                    <a:p>
                      <a:pPr algn="r" fontAlgn="b"/>
                      <a:r>
                        <a:rPr lang="en-ZA" sz="900" u="none" strike="noStrike">
                          <a:effectLst/>
                        </a:rPr>
                        <a:t>3 000</a:t>
                      </a:r>
                      <a:endParaRPr lang="en-ZA" sz="900" b="0" i="0" u="none" strike="noStrike">
                        <a:solidFill>
                          <a:srgbClr val="000000"/>
                        </a:solidFill>
                        <a:effectLst/>
                        <a:latin typeface="Arial" panose="020B0604020202020204" pitchFamily="34" charset="0"/>
                      </a:endParaRPr>
                    </a:p>
                  </a:txBody>
                  <a:tcPr marL="4790" marR="4790" marT="4790" marB="0" anchor="b"/>
                </a:tc>
                <a:tc gridSpan="2">
                  <a:txBody>
                    <a:bodyPr/>
                    <a:lstStyle/>
                    <a:p>
                      <a:r>
                        <a:rPr lang="en-ZA" sz="900" u="none" strike="noStrike" dirty="0">
                          <a:effectLst/>
                        </a:rPr>
                        <a:t>3 000</a:t>
                      </a:r>
                      <a:endParaRPr lang="en-ZA" dirty="0"/>
                    </a:p>
                  </a:txBody>
                  <a:tcPr marL="4790" marR="4790" marT="4790" marB="0" anchor="b">
                    <a:solidFill>
                      <a:schemeClr val="accent1">
                        <a:lumMod val="40000"/>
                        <a:lumOff val="60000"/>
                      </a:schemeClr>
                    </a:solidFill>
                  </a:tcPr>
                </a:tc>
                <a:tc hMerge="1">
                  <a:txBody>
                    <a:bodyPr/>
                    <a:lstStyle/>
                    <a:p>
                      <a:pPr algn="r" fontAlgn="b"/>
                      <a:r>
                        <a:rPr lang="en-ZA" sz="900" u="none" strike="noStrike">
                          <a:effectLst/>
                        </a:rPr>
                        <a:t>3 000</a:t>
                      </a:r>
                      <a:endParaRPr lang="en-ZA" sz="900" b="0" i="0" u="none" strike="noStrike">
                        <a:solidFill>
                          <a:srgbClr val="000000"/>
                        </a:solidFill>
                        <a:effectLst/>
                        <a:latin typeface="Arial" panose="020B0604020202020204" pitchFamily="34" charset="0"/>
                      </a:endParaRPr>
                    </a:p>
                  </a:txBody>
                  <a:tcPr marL="4790" marR="4790" marT="4790" marB="0" anchor="b"/>
                </a:tc>
                <a:tc gridSpan="2">
                  <a:txBody>
                    <a:bodyPr/>
                    <a:lstStyle/>
                    <a:p>
                      <a:r>
                        <a:rPr lang="en-ZA" sz="900" u="none" strike="noStrike" dirty="0">
                          <a:effectLst/>
                        </a:rPr>
                        <a:t>3 000</a:t>
                      </a:r>
                      <a:endParaRPr lang="en-ZA" dirty="0"/>
                    </a:p>
                  </a:txBody>
                  <a:tcPr marL="4790" marR="4790" marT="4790" marB="0" anchor="b">
                    <a:solidFill>
                      <a:schemeClr val="accent1">
                        <a:lumMod val="40000"/>
                        <a:lumOff val="60000"/>
                      </a:schemeClr>
                    </a:solidFill>
                  </a:tcPr>
                </a:tc>
                <a:tc hMerge="1">
                  <a:txBody>
                    <a:bodyPr/>
                    <a:lstStyle/>
                    <a:p>
                      <a:pPr algn="r" fontAlgn="b"/>
                      <a:r>
                        <a:rPr lang="en-ZA" sz="900" u="none" strike="noStrike">
                          <a:effectLst/>
                        </a:rPr>
                        <a:t>16 284</a:t>
                      </a:r>
                      <a:endParaRPr lang="en-ZA" sz="900" b="0" i="0" u="none" strike="noStrike">
                        <a:solidFill>
                          <a:srgbClr val="000000"/>
                        </a:solidFill>
                        <a:effectLst/>
                        <a:latin typeface="Arial" panose="020B0604020202020204" pitchFamily="34" charset="0"/>
                      </a:endParaRPr>
                    </a:p>
                  </a:txBody>
                  <a:tcPr marL="4790" marR="4790" marT="4790" marB="0" anchor="b"/>
                </a:tc>
                <a:tc gridSpan="2">
                  <a:txBody>
                    <a:bodyPr/>
                    <a:lstStyle/>
                    <a:p>
                      <a:r>
                        <a:rPr lang="en-ZA" sz="900" u="none" strike="noStrike" dirty="0">
                          <a:effectLst/>
                        </a:rPr>
                        <a:t>16 284</a:t>
                      </a:r>
                      <a:endParaRPr lang="en-ZA" dirty="0"/>
                    </a:p>
                  </a:txBody>
                  <a:tcPr marL="4790" marR="4790" marT="4790" marB="0" anchor="b">
                    <a:solidFill>
                      <a:schemeClr val="accent1">
                        <a:lumMod val="40000"/>
                        <a:lumOff val="60000"/>
                      </a:schemeClr>
                    </a:solidFill>
                  </a:tcPr>
                </a:tc>
                <a:tc hMerge="1">
                  <a:txBody>
                    <a:bodyPr/>
                    <a:lstStyle/>
                    <a:p>
                      <a:pPr algn="r" fontAlgn="b"/>
                      <a:r>
                        <a:rPr lang="en-ZA" sz="900" u="none" strike="noStrike">
                          <a:effectLst/>
                        </a:rPr>
                        <a:t> </a:t>
                      </a:r>
                      <a:endParaRPr lang="en-ZA" sz="900" b="0" i="0" u="none" strike="noStrike">
                        <a:solidFill>
                          <a:srgbClr val="000000"/>
                        </a:solidFill>
                        <a:effectLst/>
                        <a:latin typeface="Arial" panose="020B0604020202020204" pitchFamily="34" charset="0"/>
                      </a:endParaRPr>
                    </a:p>
                  </a:txBody>
                  <a:tcPr marL="4790" marR="4790" marT="4790" marB="0" anchor="b"/>
                </a:tc>
                <a:tc>
                  <a:txBody>
                    <a:bodyPr/>
                    <a:lstStyle/>
                    <a:p>
                      <a:pPr algn="l" fontAlgn="b"/>
                      <a:r>
                        <a:rPr lang="en-ZA" sz="900" u="none" strike="noStrike" dirty="0">
                          <a:effectLst/>
                        </a:rPr>
                        <a:t>             12 301 311 </a:t>
                      </a:r>
                      <a:endParaRPr lang="en-ZA" sz="900" b="0" i="0" u="none" strike="noStrike" dirty="0">
                        <a:effectLst/>
                        <a:latin typeface="Arial" panose="020B0604020202020204" pitchFamily="34" charset="0"/>
                      </a:endParaRPr>
                    </a:p>
                  </a:txBody>
                  <a:tcPr marL="4790" marR="4790" marT="4790" marB="0" anchor="b">
                    <a:solidFill>
                      <a:schemeClr val="accent1">
                        <a:lumMod val="40000"/>
                        <a:lumOff val="60000"/>
                      </a:schemeClr>
                    </a:solidFill>
                  </a:tcPr>
                </a:tc>
                <a:extLst>
                  <a:ext uri="{0D108BD9-81ED-4DB2-BD59-A6C34878D82A}">
                    <a16:rowId xmlns:a16="http://schemas.microsoft.com/office/drawing/2014/main" val="2455268065"/>
                  </a:ext>
                </a:extLst>
              </a:tr>
              <a:tr h="155761">
                <a:tc>
                  <a:txBody>
                    <a:bodyPr/>
                    <a:lstStyle/>
                    <a:p>
                      <a:pPr algn="l" fontAlgn="b"/>
                      <a:r>
                        <a:rPr lang="en-ZA" sz="900" u="none" strike="noStrike" dirty="0">
                          <a:effectLst/>
                        </a:rPr>
                        <a:t>VAT (output less input)</a:t>
                      </a:r>
                      <a:endParaRPr lang="en-ZA" sz="900" b="0" i="0" u="none" strike="noStrike" dirty="0">
                        <a:effectLst/>
                        <a:latin typeface="Arial" panose="020B0604020202020204" pitchFamily="34" charset="0"/>
                      </a:endParaRPr>
                    </a:p>
                  </a:txBody>
                  <a:tcPr marL="4790" marR="4790" marT="4790" marB="0" anchor="b">
                    <a:solidFill>
                      <a:schemeClr val="accent1">
                        <a:lumMod val="40000"/>
                        <a:lumOff val="60000"/>
                      </a:schemeClr>
                    </a:solidFill>
                  </a:tcPr>
                </a:tc>
                <a:tc gridSpan="3">
                  <a:txBody>
                    <a:bodyPr/>
                    <a:lstStyle/>
                    <a:p>
                      <a:pPr algn="l" fontAlgn="b"/>
                      <a:r>
                        <a:rPr lang="en-ZA" sz="900" u="none" strike="noStrike" dirty="0">
                          <a:effectLst/>
                        </a:rPr>
                        <a:t> </a:t>
                      </a:r>
                      <a:endParaRPr lang="en-ZA" sz="900" b="0" i="0" u="none" strike="noStrike" dirty="0">
                        <a:effectLst/>
                        <a:latin typeface="Arial" panose="020B0604020202020204" pitchFamily="34" charset="0"/>
                      </a:endParaRPr>
                    </a:p>
                  </a:txBody>
                  <a:tcPr marL="4790" marR="4790" marT="4790" marB="0" anchor="b">
                    <a:solidFill>
                      <a:schemeClr val="accent1">
                        <a:lumMod val="40000"/>
                        <a:lumOff val="60000"/>
                      </a:schemeClr>
                    </a:solidFill>
                  </a:tcPr>
                </a:tc>
                <a:tc hMerge="1">
                  <a:txBody>
                    <a:bodyPr/>
                    <a:lstStyle/>
                    <a:p>
                      <a:pPr algn="r" fontAlgn="b"/>
                      <a:r>
                        <a:rPr lang="en-ZA" sz="900" u="none" strike="noStrike">
                          <a:effectLst/>
                        </a:rPr>
                        <a:t> </a:t>
                      </a:r>
                      <a:endParaRPr lang="en-ZA" sz="900" b="0" i="0" u="none" strike="noStrike">
                        <a:solidFill>
                          <a:srgbClr val="000000"/>
                        </a:solidFill>
                        <a:effectLst/>
                        <a:latin typeface="Arial" panose="020B0604020202020204" pitchFamily="34" charset="0"/>
                      </a:endParaRPr>
                    </a:p>
                  </a:txBody>
                  <a:tcPr marL="4790" marR="4790" marT="4790" marB="0" anchor="b"/>
                </a:tc>
                <a:tc hMerge="1">
                  <a:txBody>
                    <a:bodyPr/>
                    <a:lstStyle/>
                    <a:p>
                      <a:pPr algn="r" fontAlgn="b"/>
                      <a:r>
                        <a:rPr lang="en-ZA" sz="900" u="none" strike="noStrike">
                          <a:effectLst/>
                        </a:rPr>
                        <a:t> </a:t>
                      </a:r>
                      <a:endParaRPr lang="en-ZA" sz="900" b="0" i="0" u="none" strike="noStrike">
                        <a:solidFill>
                          <a:srgbClr val="000000"/>
                        </a:solidFill>
                        <a:effectLst/>
                        <a:latin typeface="Arial" panose="020B0604020202020204" pitchFamily="34" charset="0"/>
                      </a:endParaRPr>
                    </a:p>
                  </a:txBody>
                  <a:tcPr marL="4790" marR="4790" marT="4790" marB="0" anchor="b"/>
                </a:tc>
                <a:tc gridSpan="2">
                  <a:txBody>
                    <a:bodyPr/>
                    <a:lstStyle/>
                    <a:p>
                      <a:pPr algn="r" fontAlgn="b"/>
                      <a:r>
                        <a:rPr lang="en-ZA" sz="900" u="none" strike="noStrike" dirty="0">
                          <a:effectLst/>
                        </a:rPr>
                        <a:t> </a:t>
                      </a:r>
                      <a:endParaRPr lang="en-ZA" sz="900" b="0" i="0" u="none" strike="noStrike" dirty="0">
                        <a:solidFill>
                          <a:srgbClr val="000000"/>
                        </a:solidFill>
                        <a:effectLst/>
                        <a:latin typeface="Arial" panose="020B0604020202020204" pitchFamily="34" charset="0"/>
                      </a:endParaRPr>
                    </a:p>
                  </a:txBody>
                  <a:tcPr marL="4790" marR="4790" marT="4790" marB="0" anchor="b">
                    <a:solidFill>
                      <a:schemeClr val="accent1">
                        <a:lumMod val="40000"/>
                        <a:lumOff val="60000"/>
                      </a:schemeClr>
                    </a:solidFill>
                  </a:tcPr>
                </a:tc>
                <a:tc hMerge="1">
                  <a:txBody>
                    <a:bodyPr/>
                    <a:lstStyle/>
                    <a:p>
                      <a:pPr algn="r" fontAlgn="b"/>
                      <a:r>
                        <a:rPr lang="en-ZA" sz="900" u="none" strike="noStrike">
                          <a:effectLst/>
                        </a:rPr>
                        <a:t> </a:t>
                      </a:r>
                      <a:endParaRPr lang="en-ZA" sz="900" b="0" i="0" u="none" strike="noStrike">
                        <a:solidFill>
                          <a:srgbClr val="000000"/>
                        </a:solidFill>
                        <a:effectLst/>
                        <a:latin typeface="Arial" panose="020B0604020202020204" pitchFamily="34" charset="0"/>
                      </a:endParaRPr>
                    </a:p>
                  </a:txBody>
                  <a:tcPr marL="4790" marR="4790" marT="4790" marB="0" anchor="b"/>
                </a:tc>
                <a:tc gridSpan="2">
                  <a:txBody>
                    <a:bodyPr/>
                    <a:lstStyle/>
                    <a:p>
                      <a:r>
                        <a:rPr lang="en-ZA" sz="900" u="none" strike="noStrike" dirty="0">
                          <a:effectLst/>
                        </a:rPr>
                        <a:t> </a:t>
                      </a:r>
                      <a:endParaRPr lang="en-ZA" dirty="0"/>
                    </a:p>
                  </a:txBody>
                  <a:tcPr marL="4790" marR="4790" marT="4790" marB="0" anchor="b">
                    <a:solidFill>
                      <a:schemeClr val="accent1">
                        <a:lumMod val="40000"/>
                        <a:lumOff val="60000"/>
                      </a:schemeClr>
                    </a:solidFill>
                  </a:tcPr>
                </a:tc>
                <a:tc hMerge="1">
                  <a:txBody>
                    <a:bodyPr/>
                    <a:lstStyle/>
                    <a:p>
                      <a:pPr algn="r" fontAlgn="b"/>
                      <a:r>
                        <a:rPr lang="en-ZA" sz="900" u="none" strike="noStrike">
                          <a:effectLst/>
                        </a:rPr>
                        <a:t> </a:t>
                      </a:r>
                      <a:endParaRPr lang="en-ZA" sz="900" b="0" i="0" u="none" strike="noStrike">
                        <a:solidFill>
                          <a:srgbClr val="000000"/>
                        </a:solidFill>
                        <a:effectLst/>
                        <a:latin typeface="Arial" panose="020B0604020202020204" pitchFamily="34" charset="0"/>
                      </a:endParaRPr>
                    </a:p>
                  </a:txBody>
                  <a:tcPr marL="4790" marR="4790" marT="4790" marB="0" anchor="b"/>
                </a:tc>
                <a:tc gridSpan="2">
                  <a:txBody>
                    <a:bodyPr/>
                    <a:lstStyle/>
                    <a:p>
                      <a:r>
                        <a:rPr lang="en-ZA" sz="900" u="none" strike="noStrike" dirty="0">
                          <a:effectLst/>
                        </a:rPr>
                        <a:t> </a:t>
                      </a:r>
                      <a:endParaRPr lang="en-ZA" dirty="0"/>
                    </a:p>
                  </a:txBody>
                  <a:tcPr marL="4790" marR="4790" marT="4790" marB="0" anchor="b">
                    <a:solidFill>
                      <a:schemeClr val="accent1">
                        <a:lumMod val="40000"/>
                        <a:lumOff val="60000"/>
                      </a:schemeClr>
                    </a:solidFill>
                  </a:tcPr>
                </a:tc>
                <a:tc hMerge="1">
                  <a:txBody>
                    <a:bodyPr/>
                    <a:lstStyle/>
                    <a:p>
                      <a:pPr algn="r" fontAlgn="b"/>
                      <a:r>
                        <a:rPr lang="en-ZA" sz="900" u="none" strike="noStrike">
                          <a:effectLst/>
                        </a:rPr>
                        <a:t> </a:t>
                      </a:r>
                      <a:endParaRPr lang="en-ZA" sz="900" b="0" i="0" u="none" strike="noStrike">
                        <a:solidFill>
                          <a:srgbClr val="000000"/>
                        </a:solidFill>
                        <a:effectLst/>
                        <a:latin typeface="Arial" panose="020B0604020202020204" pitchFamily="34" charset="0"/>
                      </a:endParaRPr>
                    </a:p>
                  </a:txBody>
                  <a:tcPr marL="4790" marR="4790" marT="4790" marB="0" anchor="b"/>
                </a:tc>
                <a:tc gridSpan="2">
                  <a:txBody>
                    <a:bodyPr/>
                    <a:lstStyle/>
                    <a:p>
                      <a:r>
                        <a:rPr lang="en-ZA" sz="900" u="none" strike="noStrike" dirty="0">
                          <a:effectLst/>
                        </a:rPr>
                        <a:t> </a:t>
                      </a:r>
                      <a:endParaRPr lang="en-ZA" dirty="0"/>
                    </a:p>
                  </a:txBody>
                  <a:tcPr marL="4790" marR="4790" marT="4790" marB="0" anchor="b">
                    <a:solidFill>
                      <a:schemeClr val="accent1">
                        <a:lumMod val="40000"/>
                        <a:lumOff val="60000"/>
                      </a:schemeClr>
                    </a:solidFill>
                  </a:tcPr>
                </a:tc>
                <a:tc hMerge="1">
                  <a:txBody>
                    <a:bodyPr/>
                    <a:lstStyle/>
                    <a:p>
                      <a:pPr algn="r" fontAlgn="b"/>
                      <a:r>
                        <a:rPr lang="en-ZA" sz="900" u="none" strike="noStrike">
                          <a:effectLst/>
                        </a:rPr>
                        <a:t> </a:t>
                      </a:r>
                      <a:endParaRPr lang="en-ZA" sz="900" b="0" i="0" u="none" strike="noStrike">
                        <a:solidFill>
                          <a:srgbClr val="000000"/>
                        </a:solidFill>
                        <a:effectLst/>
                        <a:latin typeface="Arial" panose="020B0604020202020204" pitchFamily="34" charset="0"/>
                      </a:endParaRPr>
                    </a:p>
                  </a:txBody>
                  <a:tcPr marL="4790" marR="4790" marT="4790" marB="0" anchor="b"/>
                </a:tc>
                <a:tc>
                  <a:txBody>
                    <a:bodyPr/>
                    <a:lstStyle/>
                    <a:p>
                      <a:pPr algn="l" fontAlgn="b"/>
                      <a:r>
                        <a:rPr lang="en-ZA" sz="900" u="none" strike="noStrike" dirty="0">
                          <a:effectLst/>
                        </a:rPr>
                        <a:t>                            - </a:t>
                      </a:r>
                      <a:endParaRPr lang="en-ZA" sz="900" b="0" i="0" u="none" strike="noStrike" dirty="0">
                        <a:effectLst/>
                        <a:latin typeface="Arial" panose="020B0604020202020204" pitchFamily="34" charset="0"/>
                      </a:endParaRPr>
                    </a:p>
                  </a:txBody>
                  <a:tcPr marL="4790" marR="4790" marT="4790" marB="0" anchor="b">
                    <a:solidFill>
                      <a:schemeClr val="accent1">
                        <a:lumMod val="40000"/>
                        <a:lumOff val="60000"/>
                      </a:schemeClr>
                    </a:solidFill>
                  </a:tcPr>
                </a:tc>
                <a:extLst>
                  <a:ext uri="{0D108BD9-81ED-4DB2-BD59-A6C34878D82A}">
                    <a16:rowId xmlns:a16="http://schemas.microsoft.com/office/drawing/2014/main" val="3075260881"/>
                  </a:ext>
                </a:extLst>
              </a:tr>
              <a:tr h="155761">
                <a:tc>
                  <a:txBody>
                    <a:bodyPr/>
                    <a:lstStyle/>
                    <a:p>
                      <a:pPr algn="l" fontAlgn="b"/>
                      <a:r>
                        <a:rPr lang="en-ZA" sz="900" u="none" strike="noStrike" dirty="0">
                          <a:effectLst/>
                        </a:rPr>
                        <a:t>Pensions/Retirement</a:t>
                      </a:r>
                      <a:endParaRPr lang="en-ZA" sz="900" b="0" i="0" u="none" strike="noStrike" dirty="0">
                        <a:effectLst/>
                        <a:latin typeface="Arial" panose="020B0604020202020204" pitchFamily="34" charset="0"/>
                      </a:endParaRPr>
                    </a:p>
                  </a:txBody>
                  <a:tcPr marL="4790" marR="4790" marT="4790" marB="0" anchor="b">
                    <a:solidFill>
                      <a:schemeClr val="accent1">
                        <a:lumMod val="40000"/>
                        <a:lumOff val="60000"/>
                      </a:schemeClr>
                    </a:solidFill>
                  </a:tcPr>
                </a:tc>
                <a:tc gridSpan="3">
                  <a:txBody>
                    <a:bodyPr/>
                    <a:lstStyle/>
                    <a:p>
                      <a:pPr algn="l" fontAlgn="b"/>
                      <a:r>
                        <a:rPr lang="en-ZA" sz="900" u="none" strike="noStrike" dirty="0">
                          <a:effectLst/>
                        </a:rPr>
                        <a:t>12 913 380</a:t>
                      </a:r>
                      <a:endParaRPr lang="en-ZA" sz="900" b="0" i="0" u="none" strike="noStrike" dirty="0">
                        <a:effectLst/>
                        <a:latin typeface="Arial" panose="020B0604020202020204" pitchFamily="34" charset="0"/>
                      </a:endParaRPr>
                    </a:p>
                  </a:txBody>
                  <a:tcPr marL="4790" marR="4790" marT="4790" marB="0" anchor="b">
                    <a:solidFill>
                      <a:schemeClr val="accent1">
                        <a:lumMod val="40000"/>
                        <a:lumOff val="60000"/>
                      </a:schemeClr>
                    </a:solidFill>
                  </a:tcPr>
                </a:tc>
                <a:tc hMerge="1">
                  <a:txBody>
                    <a:bodyPr/>
                    <a:lstStyle/>
                    <a:p>
                      <a:pPr algn="r" fontAlgn="b"/>
                      <a:r>
                        <a:rPr lang="en-ZA" sz="900" u="none" strike="noStrike">
                          <a:effectLst/>
                        </a:rPr>
                        <a:t>12 913 380</a:t>
                      </a:r>
                      <a:endParaRPr lang="en-ZA" sz="900" b="0" i="0" u="none" strike="noStrike">
                        <a:solidFill>
                          <a:srgbClr val="000000"/>
                        </a:solidFill>
                        <a:effectLst/>
                        <a:latin typeface="Arial" panose="020B0604020202020204" pitchFamily="34" charset="0"/>
                      </a:endParaRPr>
                    </a:p>
                  </a:txBody>
                  <a:tcPr marL="4790" marR="4790" marT="4790" marB="0" anchor="b"/>
                </a:tc>
                <a:tc hMerge="1">
                  <a:txBody>
                    <a:bodyPr/>
                    <a:lstStyle/>
                    <a:p>
                      <a:pPr algn="r" fontAlgn="b"/>
                      <a:r>
                        <a:rPr lang="en-ZA" sz="900" u="none" strike="noStrike">
                          <a:effectLst/>
                        </a:rPr>
                        <a:t> </a:t>
                      </a:r>
                      <a:endParaRPr lang="en-ZA" sz="900" b="0" i="0" u="none" strike="noStrike">
                        <a:solidFill>
                          <a:srgbClr val="000000"/>
                        </a:solidFill>
                        <a:effectLst/>
                        <a:latin typeface="Arial" panose="020B0604020202020204" pitchFamily="34" charset="0"/>
                      </a:endParaRPr>
                    </a:p>
                  </a:txBody>
                  <a:tcPr marL="4790" marR="4790" marT="4790" marB="0" anchor="b"/>
                </a:tc>
                <a:tc gridSpan="2">
                  <a:txBody>
                    <a:bodyPr/>
                    <a:lstStyle/>
                    <a:p>
                      <a:pPr algn="r" fontAlgn="b"/>
                      <a:r>
                        <a:rPr lang="en-ZA" sz="900" u="none" strike="noStrike" dirty="0">
                          <a:effectLst/>
                        </a:rPr>
                        <a:t> </a:t>
                      </a:r>
                      <a:endParaRPr lang="en-ZA" sz="900" b="0" i="0" u="none" strike="noStrike" dirty="0">
                        <a:solidFill>
                          <a:srgbClr val="000000"/>
                        </a:solidFill>
                        <a:effectLst/>
                        <a:latin typeface="Arial" panose="020B0604020202020204" pitchFamily="34" charset="0"/>
                      </a:endParaRPr>
                    </a:p>
                  </a:txBody>
                  <a:tcPr marL="4790" marR="4790" marT="4790" marB="0" anchor="b">
                    <a:solidFill>
                      <a:schemeClr val="accent1">
                        <a:lumMod val="40000"/>
                        <a:lumOff val="60000"/>
                      </a:schemeClr>
                    </a:solidFill>
                  </a:tcPr>
                </a:tc>
                <a:tc hMerge="1">
                  <a:txBody>
                    <a:bodyPr/>
                    <a:lstStyle/>
                    <a:p>
                      <a:pPr algn="r" fontAlgn="b"/>
                      <a:r>
                        <a:rPr lang="en-ZA" sz="900" u="none" strike="noStrike">
                          <a:effectLst/>
                        </a:rPr>
                        <a:t> </a:t>
                      </a:r>
                      <a:endParaRPr lang="en-ZA" sz="900" b="0" i="0" u="none" strike="noStrike">
                        <a:solidFill>
                          <a:srgbClr val="000000"/>
                        </a:solidFill>
                        <a:effectLst/>
                        <a:latin typeface="Arial" panose="020B0604020202020204" pitchFamily="34" charset="0"/>
                      </a:endParaRPr>
                    </a:p>
                  </a:txBody>
                  <a:tcPr marL="4790" marR="4790" marT="4790" marB="0" anchor="b"/>
                </a:tc>
                <a:tc gridSpan="2">
                  <a:txBody>
                    <a:bodyPr/>
                    <a:lstStyle/>
                    <a:p>
                      <a:r>
                        <a:rPr lang="en-ZA" sz="900" u="none" strike="noStrike" dirty="0">
                          <a:effectLst/>
                        </a:rPr>
                        <a:t> </a:t>
                      </a:r>
                      <a:endParaRPr lang="en-ZA" dirty="0"/>
                    </a:p>
                  </a:txBody>
                  <a:tcPr marL="4790" marR="4790" marT="4790" marB="0" anchor="b">
                    <a:solidFill>
                      <a:schemeClr val="accent1">
                        <a:lumMod val="40000"/>
                        <a:lumOff val="60000"/>
                      </a:schemeClr>
                    </a:solidFill>
                  </a:tcPr>
                </a:tc>
                <a:tc hMerge="1">
                  <a:txBody>
                    <a:bodyPr/>
                    <a:lstStyle/>
                    <a:p>
                      <a:pPr algn="r" fontAlgn="b"/>
                      <a:r>
                        <a:rPr lang="en-ZA" sz="900" u="none" strike="noStrike">
                          <a:effectLst/>
                        </a:rPr>
                        <a:t> </a:t>
                      </a:r>
                      <a:endParaRPr lang="en-ZA" sz="900" b="0" i="0" u="none" strike="noStrike">
                        <a:solidFill>
                          <a:srgbClr val="000000"/>
                        </a:solidFill>
                        <a:effectLst/>
                        <a:latin typeface="Arial" panose="020B0604020202020204" pitchFamily="34" charset="0"/>
                      </a:endParaRPr>
                    </a:p>
                  </a:txBody>
                  <a:tcPr marL="4790" marR="4790" marT="4790" marB="0" anchor="b"/>
                </a:tc>
                <a:tc gridSpan="2">
                  <a:txBody>
                    <a:bodyPr/>
                    <a:lstStyle/>
                    <a:p>
                      <a:r>
                        <a:rPr lang="en-ZA" sz="900" u="none" strike="noStrike" dirty="0">
                          <a:effectLst/>
                        </a:rPr>
                        <a:t> </a:t>
                      </a:r>
                      <a:endParaRPr lang="en-ZA" dirty="0"/>
                    </a:p>
                  </a:txBody>
                  <a:tcPr marL="4790" marR="4790" marT="4790" marB="0" anchor="b">
                    <a:solidFill>
                      <a:schemeClr val="accent1">
                        <a:lumMod val="40000"/>
                        <a:lumOff val="60000"/>
                      </a:schemeClr>
                    </a:solidFill>
                  </a:tcPr>
                </a:tc>
                <a:tc hMerge="1">
                  <a:txBody>
                    <a:bodyPr/>
                    <a:lstStyle/>
                    <a:p>
                      <a:pPr algn="r" fontAlgn="b"/>
                      <a:r>
                        <a:rPr lang="en-ZA" sz="900" u="none" strike="noStrike">
                          <a:effectLst/>
                        </a:rPr>
                        <a:t> </a:t>
                      </a:r>
                      <a:endParaRPr lang="en-ZA" sz="900" b="0" i="0" u="none" strike="noStrike">
                        <a:solidFill>
                          <a:srgbClr val="000000"/>
                        </a:solidFill>
                        <a:effectLst/>
                        <a:latin typeface="Arial" panose="020B0604020202020204" pitchFamily="34" charset="0"/>
                      </a:endParaRPr>
                    </a:p>
                  </a:txBody>
                  <a:tcPr marL="4790" marR="4790" marT="4790" marB="0" anchor="b"/>
                </a:tc>
                <a:tc gridSpan="2">
                  <a:txBody>
                    <a:bodyPr/>
                    <a:lstStyle/>
                    <a:p>
                      <a:r>
                        <a:rPr lang="en-ZA" sz="900" u="none" strike="noStrike" dirty="0">
                          <a:effectLst/>
                        </a:rPr>
                        <a:t> </a:t>
                      </a:r>
                      <a:endParaRPr lang="en-ZA" dirty="0"/>
                    </a:p>
                  </a:txBody>
                  <a:tcPr marL="4790" marR="4790" marT="4790" marB="0" anchor="b">
                    <a:solidFill>
                      <a:schemeClr val="accent1">
                        <a:lumMod val="40000"/>
                        <a:lumOff val="60000"/>
                      </a:schemeClr>
                    </a:solidFill>
                  </a:tcPr>
                </a:tc>
                <a:tc hMerge="1">
                  <a:txBody>
                    <a:bodyPr/>
                    <a:lstStyle/>
                    <a:p>
                      <a:pPr algn="r" fontAlgn="b"/>
                      <a:r>
                        <a:rPr lang="en-ZA" sz="900" u="none" strike="noStrike">
                          <a:effectLst/>
                        </a:rPr>
                        <a:t> </a:t>
                      </a:r>
                      <a:endParaRPr lang="en-ZA" sz="900" b="0" i="0" u="none" strike="noStrike">
                        <a:solidFill>
                          <a:srgbClr val="000000"/>
                        </a:solidFill>
                        <a:effectLst/>
                        <a:latin typeface="Arial" panose="020B0604020202020204" pitchFamily="34" charset="0"/>
                      </a:endParaRPr>
                    </a:p>
                  </a:txBody>
                  <a:tcPr marL="4790" marR="4790" marT="4790" marB="0" anchor="b"/>
                </a:tc>
                <a:tc>
                  <a:txBody>
                    <a:bodyPr/>
                    <a:lstStyle/>
                    <a:p>
                      <a:pPr algn="l" fontAlgn="b"/>
                      <a:r>
                        <a:rPr lang="en-ZA" sz="900" u="none" strike="noStrike" dirty="0">
                          <a:effectLst/>
                        </a:rPr>
                        <a:t>             12 913 380 </a:t>
                      </a:r>
                      <a:endParaRPr lang="en-ZA" sz="900" b="0" i="0" u="none" strike="noStrike" dirty="0">
                        <a:effectLst/>
                        <a:latin typeface="Arial" panose="020B0604020202020204" pitchFamily="34" charset="0"/>
                      </a:endParaRPr>
                    </a:p>
                  </a:txBody>
                  <a:tcPr marL="4790" marR="4790" marT="4790" marB="0" anchor="b">
                    <a:solidFill>
                      <a:schemeClr val="accent1">
                        <a:lumMod val="40000"/>
                        <a:lumOff val="60000"/>
                      </a:schemeClr>
                    </a:solidFill>
                  </a:tcPr>
                </a:tc>
                <a:extLst>
                  <a:ext uri="{0D108BD9-81ED-4DB2-BD59-A6C34878D82A}">
                    <a16:rowId xmlns:a16="http://schemas.microsoft.com/office/drawing/2014/main" val="1510587861"/>
                  </a:ext>
                </a:extLst>
              </a:tr>
              <a:tr h="155761">
                <a:tc>
                  <a:txBody>
                    <a:bodyPr/>
                    <a:lstStyle/>
                    <a:p>
                      <a:pPr algn="l" fontAlgn="b"/>
                      <a:r>
                        <a:rPr lang="en-ZA" sz="900" u="none" strike="noStrike" dirty="0">
                          <a:effectLst/>
                        </a:rPr>
                        <a:t>Loan repayments</a:t>
                      </a:r>
                      <a:endParaRPr lang="en-ZA" sz="900" b="0" i="0" u="none" strike="noStrike" dirty="0">
                        <a:effectLst/>
                        <a:latin typeface="Arial" panose="020B0604020202020204" pitchFamily="34" charset="0"/>
                      </a:endParaRPr>
                    </a:p>
                  </a:txBody>
                  <a:tcPr marL="4790" marR="4790" marT="4790" marB="0" anchor="b">
                    <a:solidFill>
                      <a:schemeClr val="accent1">
                        <a:lumMod val="40000"/>
                        <a:lumOff val="60000"/>
                      </a:schemeClr>
                    </a:solidFill>
                  </a:tcPr>
                </a:tc>
                <a:tc gridSpan="3">
                  <a:txBody>
                    <a:bodyPr/>
                    <a:lstStyle/>
                    <a:p>
                      <a:pPr algn="l" fontAlgn="b"/>
                      <a:r>
                        <a:rPr lang="en-ZA" sz="900" u="none" strike="noStrike" dirty="0">
                          <a:effectLst/>
                        </a:rPr>
                        <a:t> </a:t>
                      </a:r>
                      <a:endParaRPr lang="en-ZA" sz="900" b="0" i="0" u="none" strike="noStrike" dirty="0">
                        <a:effectLst/>
                        <a:latin typeface="Arial" panose="020B0604020202020204" pitchFamily="34" charset="0"/>
                      </a:endParaRPr>
                    </a:p>
                  </a:txBody>
                  <a:tcPr marL="4790" marR="4790" marT="4790" marB="0" anchor="b">
                    <a:solidFill>
                      <a:schemeClr val="accent1">
                        <a:lumMod val="40000"/>
                        <a:lumOff val="60000"/>
                      </a:schemeClr>
                    </a:solidFill>
                  </a:tcPr>
                </a:tc>
                <a:tc hMerge="1">
                  <a:txBody>
                    <a:bodyPr/>
                    <a:lstStyle/>
                    <a:p>
                      <a:pPr algn="r" fontAlgn="b"/>
                      <a:r>
                        <a:rPr lang="en-ZA" sz="900" u="none" strike="noStrike">
                          <a:effectLst/>
                        </a:rPr>
                        <a:t> </a:t>
                      </a:r>
                      <a:endParaRPr lang="en-ZA" sz="900" b="0" i="0" u="none" strike="noStrike">
                        <a:solidFill>
                          <a:srgbClr val="000000"/>
                        </a:solidFill>
                        <a:effectLst/>
                        <a:latin typeface="Arial" panose="020B0604020202020204" pitchFamily="34" charset="0"/>
                      </a:endParaRPr>
                    </a:p>
                  </a:txBody>
                  <a:tcPr marL="4790" marR="4790" marT="4790" marB="0" anchor="b"/>
                </a:tc>
                <a:tc hMerge="1">
                  <a:txBody>
                    <a:bodyPr/>
                    <a:lstStyle/>
                    <a:p>
                      <a:pPr algn="r" fontAlgn="b"/>
                      <a:r>
                        <a:rPr lang="en-ZA" sz="900" u="none" strike="noStrike">
                          <a:effectLst/>
                        </a:rPr>
                        <a:t> </a:t>
                      </a:r>
                      <a:endParaRPr lang="en-ZA" sz="900" b="0" i="0" u="none" strike="noStrike">
                        <a:solidFill>
                          <a:srgbClr val="000000"/>
                        </a:solidFill>
                        <a:effectLst/>
                        <a:latin typeface="Arial" panose="020B0604020202020204" pitchFamily="34" charset="0"/>
                      </a:endParaRPr>
                    </a:p>
                  </a:txBody>
                  <a:tcPr marL="4790" marR="4790" marT="4790" marB="0" anchor="b"/>
                </a:tc>
                <a:tc gridSpan="2">
                  <a:txBody>
                    <a:bodyPr/>
                    <a:lstStyle/>
                    <a:p>
                      <a:pPr algn="r" fontAlgn="b"/>
                      <a:r>
                        <a:rPr lang="en-ZA" sz="900" u="none" strike="noStrike" dirty="0">
                          <a:effectLst/>
                        </a:rPr>
                        <a:t> </a:t>
                      </a:r>
                      <a:endParaRPr lang="en-ZA" sz="900" b="0" i="0" u="none" strike="noStrike" dirty="0">
                        <a:solidFill>
                          <a:srgbClr val="000000"/>
                        </a:solidFill>
                        <a:effectLst/>
                        <a:latin typeface="Arial" panose="020B0604020202020204" pitchFamily="34" charset="0"/>
                      </a:endParaRPr>
                    </a:p>
                  </a:txBody>
                  <a:tcPr marL="4790" marR="4790" marT="4790" marB="0" anchor="b">
                    <a:solidFill>
                      <a:schemeClr val="accent1">
                        <a:lumMod val="40000"/>
                        <a:lumOff val="60000"/>
                      </a:schemeClr>
                    </a:solidFill>
                  </a:tcPr>
                </a:tc>
                <a:tc hMerge="1">
                  <a:txBody>
                    <a:bodyPr/>
                    <a:lstStyle/>
                    <a:p>
                      <a:pPr algn="r" fontAlgn="b"/>
                      <a:r>
                        <a:rPr lang="en-ZA" sz="900" u="none" strike="noStrike">
                          <a:effectLst/>
                        </a:rPr>
                        <a:t> </a:t>
                      </a:r>
                      <a:endParaRPr lang="en-ZA" sz="900" b="0" i="0" u="none" strike="noStrike">
                        <a:solidFill>
                          <a:srgbClr val="000000"/>
                        </a:solidFill>
                        <a:effectLst/>
                        <a:latin typeface="Arial" panose="020B0604020202020204" pitchFamily="34" charset="0"/>
                      </a:endParaRPr>
                    </a:p>
                  </a:txBody>
                  <a:tcPr marL="4790" marR="4790" marT="4790" marB="0" anchor="b"/>
                </a:tc>
                <a:tc gridSpan="2">
                  <a:txBody>
                    <a:bodyPr/>
                    <a:lstStyle/>
                    <a:p>
                      <a:r>
                        <a:rPr lang="en-ZA" sz="900" u="none" strike="noStrike" dirty="0">
                          <a:effectLst/>
                        </a:rPr>
                        <a:t> </a:t>
                      </a:r>
                      <a:endParaRPr lang="en-ZA" dirty="0"/>
                    </a:p>
                  </a:txBody>
                  <a:tcPr marL="4790" marR="4790" marT="4790" marB="0" anchor="b">
                    <a:solidFill>
                      <a:schemeClr val="accent1">
                        <a:lumMod val="40000"/>
                        <a:lumOff val="60000"/>
                      </a:schemeClr>
                    </a:solidFill>
                  </a:tcPr>
                </a:tc>
                <a:tc hMerge="1">
                  <a:txBody>
                    <a:bodyPr/>
                    <a:lstStyle/>
                    <a:p>
                      <a:pPr algn="r" fontAlgn="b"/>
                      <a:r>
                        <a:rPr lang="en-ZA" sz="900" u="none" strike="noStrike">
                          <a:effectLst/>
                        </a:rPr>
                        <a:t> </a:t>
                      </a:r>
                      <a:endParaRPr lang="en-ZA" sz="900" b="0" i="0" u="none" strike="noStrike">
                        <a:solidFill>
                          <a:srgbClr val="000000"/>
                        </a:solidFill>
                        <a:effectLst/>
                        <a:latin typeface="Arial" panose="020B0604020202020204" pitchFamily="34" charset="0"/>
                      </a:endParaRPr>
                    </a:p>
                  </a:txBody>
                  <a:tcPr marL="4790" marR="4790" marT="4790" marB="0" anchor="b"/>
                </a:tc>
                <a:tc gridSpan="2">
                  <a:txBody>
                    <a:bodyPr/>
                    <a:lstStyle/>
                    <a:p>
                      <a:r>
                        <a:rPr lang="en-ZA" sz="900" u="none" strike="noStrike" dirty="0">
                          <a:effectLst/>
                        </a:rPr>
                        <a:t> </a:t>
                      </a:r>
                      <a:endParaRPr lang="en-ZA" dirty="0"/>
                    </a:p>
                  </a:txBody>
                  <a:tcPr marL="4790" marR="4790" marT="4790" marB="0" anchor="b">
                    <a:solidFill>
                      <a:schemeClr val="accent1">
                        <a:lumMod val="40000"/>
                        <a:lumOff val="60000"/>
                      </a:schemeClr>
                    </a:solidFill>
                  </a:tcPr>
                </a:tc>
                <a:tc hMerge="1">
                  <a:txBody>
                    <a:bodyPr/>
                    <a:lstStyle/>
                    <a:p>
                      <a:pPr algn="r" fontAlgn="b"/>
                      <a:r>
                        <a:rPr lang="en-ZA" sz="900" u="none" strike="noStrike">
                          <a:effectLst/>
                        </a:rPr>
                        <a:t> </a:t>
                      </a:r>
                      <a:endParaRPr lang="en-ZA" sz="900" b="0" i="0" u="none" strike="noStrike">
                        <a:solidFill>
                          <a:srgbClr val="000000"/>
                        </a:solidFill>
                        <a:effectLst/>
                        <a:latin typeface="Arial" panose="020B0604020202020204" pitchFamily="34" charset="0"/>
                      </a:endParaRPr>
                    </a:p>
                  </a:txBody>
                  <a:tcPr marL="4790" marR="4790" marT="4790" marB="0" anchor="b"/>
                </a:tc>
                <a:tc gridSpan="2">
                  <a:txBody>
                    <a:bodyPr/>
                    <a:lstStyle/>
                    <a:p>
                      <a:r>
                        <a:rPr lang="en-ZA" sz="900" u="none" strike="noStrike" dirty="0">
                          <a:effectLst/>
                        </a:rPr>
                        <a:t> </a:t>
                      </a:r>
                      <a:endParaRPr lang="en-ZA" dirty="0"/>
                    </a:p>
                  </a:txBody>
                  <a:tcPr marL="4790" marR="4790" marT="4790" marB="0" anchor="b">
                    <a:solidFill>
                      <a:schemeClr val="accent1">
                        <a:lumMod val="40000"/>
                        <a:lumOff val="60000"/>
                      </a:schemeClr>
                    </a:solidFill>
                  </a:tcPr>
                </a:tc>
                <a:tc hMerge="1">
                  <a:txBody>
                    <a:bodyPr/>
                    <a:lstStyle/>
                    <a:p>
                      <a:pPr algn="r" fontAlgn="b"/>
                      <a:r>
                        <a:rPr lang="en-ZA" sz="900" u="none" strike="noStrike">
                          <a:effectLst/>
                        </a:rPr>
                        <a:t> </a:t>
                      </a:r>
                      <a:endParaRPr lang="en-ZA" sz="900" b="0" i="0" u="none" strike="noStrike">
                        <a:solidFill>
                          <a:srgbClr val="000000"/>
                        </a:solidFill>
                        <a:effectLst/>
                        <a:latin typeface="Arial" panose="020B0604020202020204" pitchFamily="34" charset="0"/>
                      </a:endParaRPr>
                    </a:p>
                  </a:txBody>
                  <a:tcPr marL="4790" marR="4790" marT="4790" marB="0" anchor="b"/>
                </a:tc>
                <a:tc>
                  <a:txBody>
                    <a:bodyPr/>
                    <a:lstStyle/>
                    <a:p>
                      <a:pPr algn="l" fontAlgn="b"/>
                      <a:r>
                        <a:rPr lang="en-ZA" sz="900" u="none" strike="noStrike" dirty="0">
                          <a:effectLst/>
                        </a:rPr>
                        <a:t>                            - </a:t>
                      </a:r>
                      <a:endParaRPr lang="en-ZA" sz="900" b="0" i="0" u="none" strike="noStrike" dirty="0">
                        <a:effectLst/>
                        <a:latin typeface="Arial" panose="020B0604020202020204" pitchFamily="34" charset="0"/>
                      </a:endParaRPr>
                    </a:p>
                  </a:txBody>
                  <a:tcPr marL="4790" marR="4790" marT="4790" marB="0" anchor="b">
                    <a:solidFill>
                      <a:schemeClr val="accent1">
                        <a:lumMod val="40000"/>
                        <a:lumOff val="60000"/>
                      </a:schemeClr>
                    </a:solidFill>
                  </a:tcPr>
                </a:tc>
                <a:extLst>
                  <a:ext uri="{0D108BD9-81ED-4DB2-BD59-A6C34878D82A}">
                    <a16:rowId xmlns:a16="http://schemas.microsoft.com/office/drawing/2014/main" val="3585205204"/>
                  </a:ext>
                </a:extLst>
              </a:tr>
              <a:tr h="306265">
                <a:tc>
                  <a:txBody>
                    <a:bodyPr/>
                    <a:lstStyle/>
                    <a:p>
                      <a:pPr algn="l" fontAlgn="b"/>
                      <a:r>
                        <a:rPr lang="en-ZA" sz="900" u="none" strike="noStrike" dirty="0">
                          <a:effectLst/>
                        </a:rPr>
                        <a:t>Trade Creditors</a:t>
                      </a:r>
                      <a:endParaRPr lang="en-ZA" sz="900" b="0" i="0" u="none" strike="noStrike" dirty="0">
                        <a:effectLst/>
                        <a:latin typeface="Arial" panose="020B0604020202020204" pitchFamily="34" charset="0"/>
                      </a:endParaRPr>
                    </a:p>
                  </a:txBody>
                  <a:tcPr marL="4790" marR="4790" marT="4790" marB="0" anchor="b">
                    <a:solidFill>
                      <a:schemeClr val="accent1">
                        <a:lumMod val="40000"/>
                        <a:lumOff val="60000"/>
                      </a:schemeClr>
                    </a:solidFill>
                  </a:tcPr>
                </a:tc>
                <a:tc gridSpan="3">
                  <a:txBody>
                    <a:bodyPr/>
                    <a:lstStyle/>
                    <a:p>
                      <a:pPr algn="l" fontAlgn="b"/>
                      <a:r>
                        <a:rPr lang="en-ZA" sz="900" u="none" strike="noStrike" dirty="0">
                          <a:effectLst/>
                        </a:rPr>
                        <a:t>           70 035 032 </a:t>
                      </a:r>
                      <a:endParaRPr lang="en-ZA" sz="900" b="0" i="0" u="none" strike="noStrike" dirty="0">
                        <a:effectLst/>
                        <a:latin typeface="Arial" panose="020B0604020202020204" pitchFamily="34" charset="0"/>
                      </a:endParaRPr>
                    </a:p>
                  </a:txBody>
                  <a:tcPr marL="4790" marR="4790" marT="4790" marB="0" anchor="b">
                    <a:solidFill>
                      <a:schemeClr val="accent1">
                        <a:lumMod val="40000"/>
                        <a:lumOff val="60000"/>
                      </a:schemeClr>
                    </a:solidFill>
                  </a:tcPr>
                </a:tc>
                <a:tc hMerge="1">
                  <a:txBody>
                    <a:bodyPr/>
                    <a:lstStyle/>
                    <a:p>
                      <a:pPr algn="l" fontAlgn="b"/>
                      <a:r>
                        <a:rPr lang="en-ZA" sz="900" u="none" strike="noStrike">
                          <a:effectLst/>
                        </a:rPr>
                        <a:t>           70 035 032 </a:t>
                      </a:r>
                      <a:endParaRPr lang="en-ZA" sz="900" b="0" i="0" u="none" strike="noStrike">
                        <a:solidFill>
                          <a:srgbClr val="000000"/>
                        </a:solidFill>
                        <a:effectLst/>
                        <a:latin typeface="Arial" panose="020B0604020202020204" pitchFamily="34" charset="0"/>
                      </a:endParaRPr>
                    </a:p>
                  </a:txBody>
                  <a:tcPr marL="4790" marR="4790" marT="4790" marB="0" anchor="b"/>
                </a:tc>
                <a:tc hMerge="1">
                  <a:txBody>
                    <a:bodyPr/>
                    <a:lstStyle/>
                    <a:p>
                      <a:pPr algn="l" fontAlgn="b"/>
                      <a:r>
                        <a:rPr lang="en-ZA" sz="900" u="none" strike="noStrike">
                          <a:effectLst/>
                        </a:rPr>
                        <a:t>          22 065 570 </a:t>
                      </a:r>
                      <a:endParaRPr lang="en-ZA" sz="900" b="0" i="0" u="none" strike="noStrike">
                        <a:solidFill>
                          <a:srgbClr val="000000"/>
                        </a:solidFill>
                        <a:effectLst/>
                        <a:latin typeface="Arial" panose="020B0604020202020204" pitchFamily="34" charset="0"/>
                      </a:endParaRPr>
                    </a:p>
                  </a:txBody>
                  <a:tcPr marL="4790" marR="4790" marT="4790" marB="0" anchor="b"/>
                </a:tc>
                <a:tc gridSpan="2">
                  <a:txBody>
                    <a:bodyPr/>
                    <a:lstStyle/>
                    <a:p>
                      <a:pPr algn="l" fontAlgn="b"/>
                      <a:r>
                        <a:rPr lang="en-ZA" sz="900" u="none" strike="noStrike" dirty="0">
                          <a:effectLst/>
                        </a:rPr>
                        <a:t>          22 065 570 </a:t>
                      </a:r>
                      <a:endParaRPr lang="en-ZA" sz="900" b="0" i="0" u="none" strike="noStrike" dirty="0">
                        <a:solidFill>
                          <a:srgbClr val="000000"/>
                        </a:solidFill>
                        <a:effectLst/>
                        <a:latin typeface="Arial" panose="020B0604020202020204" pitchFamily="34" charset="0"/>
                      </a:endParaRPr>
                    </a:p>
                  </a:txBody>
                  <a:tcPr marL="4790" marR="4790" marT="4790" marB="0" anchor="b">
                    <a:solidFill>
                      <a:schemeClr val="accent1">
                        <a:lumMod val="40000"/>
                        <a:lumOff val="60000"/>
                      </a:schemeClr>
                    </a:solidFill>
                  </a:tcPr>
                </a:tc>
                <a:tc hMerge="1">
                  <a:txBody>
                    <a:bodyPr/>
                    <a:lstStyle/>
                    <a:p>
                      <a:pPr algn="l" fontAlgn="b"/>
                      <a:r>
                        <a:rPr lang="en-ZA" sz="900" u="none" strike="noStrike">
                          <a:effectLst/>
                        </a:rPr>
                        <a:t>           47 722 929 </a:t>
                      </a:r>
                      <a:endParaRPr lang="en-ZA" sz="900" b="0" i="0" u="none" strike="noStrike">
                        <a:solidFill>
                          <a:srgbClr val="000000"/>
                        </a:solidFill>
                        <a:effectLst/>
                        <a:latin typeface="Arial" panose="020B0604020202020204" pitchFamily="34" charset="0"/>
                      </a:endParaRPr>
                    </a:p>
                  </a:txBody>
                  <a:tcPr marL="4790" marR="4790" marT="4790" marB="0" anchor="b"/>
                </a:tc>
                <a:tc gridSpan="2">
                  <a:txBody>
                    <a:bodyPr/>
                    <a:lstStyle/>
                    <a:p>
                      <a:r>
                        <a:rPr lang="en-ZA" sz="900" u="none" strike="noStrike" dirty="0">
                          <a:effectLst/>
                        </a:rPr>
                        <a:t>           47 722 929 </a:t>
                      </a:r>
                      <a:endParaRPr lang="en-ZA" dirty="0"/>
                    </a:p>
                  </a:txBody>
                  <a:tcPr marL="4790" marR="4790" marT="4790" marB="0" anchor="b">
                    <a:solidFill>
                      <a:schemeClr val="accent1">
                        <a:lumMod val="40000"/>
                        <a:lumOff val="60000"/>
                      </a:schemeClr>
                    </a:solidFill>
                  </a:tcPr>
                </a:tc>
                <a:tc hMerge="1">
                  <a:txBody>
                    <a:bodyPr/>
                    <a:lstStyle/>
                    <a:p>
                      <a:pPr algn="l" fontAlgn="b"/>
                      <a:r>
                        <a:rPr lang="en-ZA" sz="900" u="none" strike="noStrike">
                          <a:effectLst/>
                        </a:rPr>
                        <a:t>                 5 989 879 </a:t>
                      </a:r>
                      <a:endParaRPr lang="en-ZA" sz="900" b="0" i="0" u="none" strike="noStrike">
                        <a:solidFill>
                          <a:srgbClr val="000000"/>
                        </a:solidFill>
                        <a:effectLst/>
                        <a:latin typeface="Arial" panose="020B0604020202020204" pitchFamily="34" charset="0"/>
                      </a:endParaRPr>
                    </a:p>
                  </a:txBody>
                  <a:tcPr marL="4790" marR="4790" marT="4790" marB="0" anchor="b"/>
                </a:tc>
                <a:tc gridSpan="2">
                  <a:txBody>
                    <a:bodyPr/>
                    <a:lstStyle/>
                    <a:p>
                      <a:r>
                        <a:rPr lang="en-ZA" sz="900" u="none" strike="noStrike" dirty="0">
                          <a:effectLst/>
                        </a:rPr>
                        <a:t>                 5 989 879 </a:t>
                      </a:r>
                      <a:endParaRPr lang="en-ZA" dirty="0"/>
                    </a:p>
                  </a:txBody>
                  <a:tcPr marL="4790" marR="4790" marT="4790" marB="0" anchor="b">
                    <a:solidFill>
                      <a:schemeClr val="accent1">
                        <a:lumMod val="40000"/>
                        <a:lumOff val="60000"/>
                      </a:schemeClr>
                    </a:solidFill>
                  </a:tcPr>
                </a:tc>
                <a:tc hMerge="1">
                  <a:txBody>
                    <a:bodyPr/>
                    <a:lstStyle/>
                    <a:p>
                      <a:pPr algn="l" fontAlgn="b"/>
                      <a:r>
                        <a:rPr lang="en-ZA" sz="900" u="none" strike="noStrike">
                          <a:effectLst/>
                        </a:rPr>
                        <a:t> </a:t>
                      </a:r>
                      <a:endParaRPr lang="en-ZA" sz="900" b="0" i="0" u="none" strike="noStrike">
                        <a:solidFill>
                          <a:srgbClr val="000000"/>
                        </a:solidFill>
                        <a:effectLst/>
                        <a:latin typeface="Arial" panose="020B0604020202020204" pitchFamily="34" charset="0"/>
                      </a:endParaRPr>
                    </a:p>
                  </a:txBody>
                  <a:tcPr marL="4790" marR="4790" marT="4790" marB="0" anchor="b"/>
                </a:tc>
                <a:tc gridSpan="2">
                  <a:txBody>
                    <a:bodyPr/>
                    <a:lstStyle/>
                    <a:p>
                      <a:r>
                        <a:rPr lang="en-ZA" sz="900" u="none" strike="noStrike" dirty="0">
                          <a:effectLst/>
                        </a:rPr>
                        <a:t> </a:t>
                      </a:r>
                      <a:endParaRPr lang="en-ZA" dirty="0"/>
                    </a:p>
                  </a:txBody>
                  <a:tcPr marL="4790" marR="4790" marT="4790" marB="0" anchor="b">
                    <a:solidFill>
                      <a:schemeClr val="accent1">
                        <a:lumMod val="40000"/>
                        <a:lumOff val="60000"/>
                      </a:schemeClr>
                    </a:solidFill>
                  </a:tcPr>
                </a:tc>
                <a:tc hMerge="1">
                  <a:txBody>
                    <a:bodyPr/>
                    <a:lstStyle/>
                    <a:p>
                      <a:pPr algn="l" fontAlgn="b"/>
                      <a:r>
                        <a:rPr lang="en-ZA" sz="900" u="none" strike="noStrike">
                          <a:effectLst/>
                        </a:rPr>
                        <a:t> </a:t>
                      </a:r>
                      <a:endParaRPr lang="en-ZA" sz="900" b="0" i="0" u="none" strike="noStrike">
                        <a:solidFill>
                          <a:srgbClr val="000000"/>
                        </a:solidFill>
                        <a:effectLst/>
                        <a:latin typeface="Arial" panose="020B0604020202020204" pitchFamily="34" charset="0"/>
                      </a:endParaRPr>
                    </a:p>
                  </a:txBody>
                  <a:tcPr marL="4790" marR="4790" marT="4790" marB="0" anchor="b"/>
                </a:tc>
                <a:tc>
                  <a:txBody>
                    <a:bodyPr/>
                    <a:lstStyle/>
                    <a:p>
                      <a:pPr algn="l" fontAlgn="b"/>
                      <a:r>
                        <a:rPr lang="en-ZA" sz="900" u="none" strike="noStrike" dirty="0">
                          <a:effectLst/>
                        </a:rPr>
                        <a:t>           145 813 409 </a:t>
                      </a:r>
                      <a:endParaRPr lang="en-ZA" sz="900" b="0" i="0" u="none" strike="noStrike" dirty="0">
                        <a:effectLst/>
                        <a:latin typeface="Arial" panose="020B0604020202020204" pitchFamily="34" charset="0"/>
                      </a:endParaRPr>
                    </a:p>
                  </a:txBody>
                  <a:tcPr marL="4790" marR="4790" marT="4790" marB="0" anchor="b">
                    <a:solidFill>
                      <a:schemeClr val="accent1">
                        <a:lumMod val="40000"/>
                        <a:lumOff val="60000"/>
                      </a:schemeClr>
                    </a:solidFill>
                  </a:tcPr>
                </a:tc>
                <a:extLst>
                  <a:ext uri="{0D108BD9-81ED-4DB2-BD59-A6C34878D82A}">
                    <a16:rowId xmlns:a16="http://schemas.microsoft.com/office/drawing/2014/main" val="3010160513"/>
                  </a:ext>
                </a:extLst>
              </a:tr>
              <a:tr h="306265">
                <a:tc>
                  <a:txBody>
                    <a:bodyPr/>
                    <a:lstStyle/>
                    <a:p>
                      <a:pPr algn="l" fontAlgn="b"/>
                      <a:r>
                        <a:rPr lang="en-ZA" sz="900" u="none" strike="noStrike" dirty="0">
                          <a:effectLst/>
                        </a:rPr>
                        <a:t>Auditor General</a:t>
                      </a:r>
                      <a:endParaRPr lang="en-ZA" sz="900" b="0" i="0" u="none" strike="noStrike" dirty="0">
                        <a:effectLst/>
                        <a:latin typeface="Arial" panose="020B0604020202020204" pitchFamily="34" charset="0"/>
                      </a:endParaRPr>
                    </a:p>
                  </a:txBody>
                  <a:tcPr marL="4790" marR="4790" marT="4790" marB="0" anchor="b">
                    <a:solidFill>
                      <a:schemeClr val="accent1">
                        <a:lumMod val="40000"/>
                        <a:lumOff val="60000"/>
                      </a:schemeClr>
                    </a:solidFill>
                  </a:tcPr>
                </a:tc>
                <a:tc gridSpan="3">
                  <a:txBody>
                    <a:bodyPr/>
                    <a:lstStyle/>
                    <a:p>
                      <a:pPr algn="l" fontAlgn="b"/>
                      <a:r>
                        <a:rPr lang="en-ZA" sz="900" u="none" strike="noStrike" dirty="0">
                          <a:effectLst/>
                        </a:rPr>
                        <a:t>             1 567 550 </a:t>
                      </a:r>
                      <a:endParaRPr lang="en-ZA" sz="900" b="0" i="0" u="none" strike="noStrike" dirty="0">
                        <a:effectLst/>
                        <a:latin typeface="Arial" panose="020B0604020202020204" pitchFamily="34" charset="0"/>
                      </a:endParaRPr>
                    </a:p>
                  </a:txBody>
                  <a:tcPr marL="4790" marR="4790" marT="4790" marB="0" anchor="b">
                    <a:solidFill>
                      <a:schemeClr val="accent1">
                        <a:lumMod val="40000"/>
                        <a:lumOff val="60000"/>
                      </a:schemeClr>
                    </a:solidFill>
                  </a:tcPr>
                </a:tc>
                <a:tc hMerge="1">
                  <a:txBody>
                    <a:bodyPr/>
                    <a:lstStyle/>
                    <a:p>
                      <a:pPr algn="l" fontAlgn="b"/>
                      <a:r>
                        <a:rPr lang="en-ZA" sz="900" u="none" strike="noStrike">
                          <a:effectLst/>
                        </a:rPr>
                        <a:t>             1 567 550 </a:t>
                      </a:r>
                      <a:endParaRPr lang="en-ZA" sz="900" b="0" i="0" u="none" strike="noStrike">
                        <a:effectLst/>
                        <a:latin typeface="Arial" panose="020B0604020202020204" pitchFamily="34" charset="0"/>
                      </a:endParaRPr>
                    </a:p>
                  </a:txBody>
                  <a:tcPr marL="4790" marR="4790" marT="4790" marB="0" anchor="b"/>
                </a:tc>
                <a:tc hMerge="1">
                  <a:txBody>
                    <a:bodyPr/>
                    <a:lstStyle/>
                    <a:p>
                      <a:pPr algn="l" fontAlgn="b"/>
                      <a:r>
                        <a:rPr lang="en-ZA" sz="900" u="none" strike="noStrike">
                          <a:effectLst/>
                        </a:rPr>
                        <a:t>              970 391 </a:t>
                      </a:r>
                      <a:endParaRPr lang="en-ZA" sz="900" b="0" i="0" u="none" strike="noStrike">
                        <a:effectLst/>
                        <a:latin typeface="Arial" panose="020B0604020202020204" pitchFamily="34" charset="0"/>
                      </a:endParaRPr>
                    </a:p>
                  </a:txBody>
                  <a:tcPr marL="4790" marR="4790" marT="4790" marB="0" anchor="b"/>
                </a:tc>
                <a:tc gridSpan="2">
                  <a:txBody>
                    <a:bodyPr/>
                    <a:lstStyle/>
                    <a:p>
                      <a:pPr algn="l" fontAlgn="b"/>
                      <a:r>
                        <a:rPr lang="en-ZA" sz="900" u="none" strike="noStrike" dirty="0">
                          <a:effectLst/>
                        </a:rPr>
                        <a:t>              970 391 </a:t>
                      </a:r>
                      <a:endParaRPr lang="en-ZA" sz="900" b="0" i="0" u="none" strike="noStrike" dirty="0">
                        <a:effectLst/>
                        <a:latin typeface="Arial" panose="020B0604020202020204" pitchFamily="34" charset="0"/>
                      </a:endParaRPr>
                    </a:p>
                  </a:txBody>
                  <a:tcPr marL="4790" marR="4790" marT="4790" marB="0" anchor="b">
                    <a:solidFill>
                      <a:schemeClr val="accent1">
                        <a:lumMod val="40000"/>
                        <a:lumOff val="60000"/>
                      </a:schemeClr>
                    </a:solidFill>
                  </a:tcPr>
                </a:tc>
                <a:tc hMerge="1">
                  <a:txBody>
                    <a:bodyPr/>
                    <a:lstStyle/>
                    <a:p>
                      <a:pPr algn="l" fontAlgn="b"/>
                      <a:r>
                        <a:rPr lang="en-ZA" sz="900" u="none" strike="noStrike">
                          <a:effectLst/>
                        </a:rPr>
                        <a:t> </a:t>
                      </a:r>
                      <a:endParaRPr lang="en-ZA" sz="900" b="0" i="0" u="none" strike="noStrike">
                        <a:effectLst/>
                        <a:latin typeface="Arial" panose="020B0604020202020204" pitchFamily="34" charset="0"/>
                      </a:endParaRPr>
                    </a:p>
                  </a:txBody>
                  <a:tcPr marL="4790" marR="4790" marT="4790" marB="0" anchor="b"/>
                </a:tc>
                <a:tc gridSpan="2">
                  <a:txBody>
                    <a:bodyPr/>
                    <a:lstStyle/>
                    <a:p>
                      <a:r>
                        <a:rPr lang="en-ZA" sz="900" u="none" strike="noStrike" dirty="0">
                          <a:effectLst/>
                        </a:rPr>
                        <a:t> </a:t>
                      </a:r>
                      <a:endParaRPr lang="en-ZA" dirty="0"/>
                    </a:p>
                  </a:txBody>
                  <a:tcPr marL="4790" marR="4790" marT="4790" marB="0" anchor="b">
                    <a:solidFill>
                      <a:schemeClr val="accent1">
                        <a:lumMod val="40000"/>
                        <a:lumOff val="60000"/>
                      </a:schemeClr>
                    </a:solidFill>
                  </a:tcPr>
                </a:tc>
                <a:tc hMerge="1">
                  <a:txBody>
                    <a:bodyPr/>
                    <a:lstStyle/>
                    <a:p>
                      <a:pPr algn="l" fontAlgn="b"/>
                      <a:r>
                        <a:rPr lang="en-ZA" sz="900" u="none" strike="noStrike">
                          <a:effectLst/>
                        </a:rPr>
                        <a:t> </a:t>
                      </a:r>
                      <a:endParaRPr lang="en-ZA" sz="900" b="0" i="0" u="none" strike="noStrike">
                        <a:effectLst/>
                        <a:latin typeface="Arial" panose="020B0604020202020204" pitchFamily="34" charset="0"/>
                      </a:endParaRPr>
                    </a:p>
                  </a:txBody>
                  <a:tcPr marL="4790" marR="4790" marT="4790" marB="0" anchor="b"/>
                </a:tc>
                <a:tc gridSpan="2">
                  <a:txBody>
                    <a:bodyPr/>
                    <a:lstStyle/>
                    <a:p>
                      <a:r>
                        <a:rPr lang="en-ZA" sz="900" u="none" strike="noStrike" dirty="0">
                          <a:effectLst/>
                        </a:rPr>
                        <a:t> </a:t>
                      </a:r>
                      <a:endParaRPr lang="en-ZA" dirty="0"/>
                    </a:p>
                  </a:txBody>
                  <a:tcPr marL="4790" marR="4790" marT="4790" marB="0" anchor="b">
                    <a:solidFill>
                      <a:schemeClr val="accent1">
                        <a:lumMod val="40000"/>
                        <a:lumOff val="60000"/>
                      </a:schemeClr>
                    </a:solidFill>
                  </a:tcPr>
                </a:tc>
                <a:tc hMerge="1">
                  <a:txBody>
                    <a:bodyPr/>
                    <a:lstStyle/>
                    <a:p>
                      <a:pPr algn="l" fontAlgn="b"/>
                      <a:r>
                        <a:rPr lang="en-ZA" sz="900" u="none" strike="noStrike">
                          <a:effectLst/>
                        </a:rPr>
                        <a:t> </a:t>
                      </a:r>
                      <a:endParaRPr lang="en-ZA" sz="900" b="0" i="0" u="none" strike="noStrike">
                        <a:effectLst/>
                        <a:latin typeface="Arial" panose="020B0604020202020204" pitchFamily="34" charset="0"/>
                      </a:endParaRPr>
                    </a:p>
                  </a:txBody>
                  <a:tcPr marL="4790" marR="4790" marT="4790" marB="0" anchor="b"/>
                </a:tc>
                <a:tc gridSpan="2">
                  <a:txBody>
                    <a:bodyPr/>
                    <a:lstStyle/>
                    <a:p>
                      <a:r>
                        <a:rPr lang="en-ZA" sz="900" u="none" strike="noStrike" dirty="0">
                          <a:effectLst/>
                        </a:rPr>
                        <a:t> </a:t>
                      </a:r>
                      <a:endParaRPr lang="en-ZA" dirty="0"/>
                    </a:p>
                  </a:txBody>
                  <a:tcPr marL="4790" marR="4790" marT="4790" marB="0" anchor="b">
                    <a:solidFill>
                      <a:schemeClr val="accent1">
                        <a:lumMod val="40000"/>
                        <a:lumOff val="60000"/>
                      </a:schemeClr>
                    </a:solidFill>
                  </a:tcPr>
                </a:tc>
                <a:tc hMerge="1">
                  <a:txBody>
                    <a:bodyPr/>
                    <a:lstStyle/>
                    <a:p>
                      <a:pPr algn="l" fontAlgn="b"/>
                      <a:r>
                        <a:rPr lang="en-ZA" sz="900" u="none" strike="noStrike">
                          <a:effectLst/>
                        </a:rPr>
                        <a:t> </a:t>
                      </a:r>
                      <a:endParaRPr lang="en-ZA" sz="900" b="0" i="0" u="none" strike="noStrike">
                        <a:effectLst/>
                        <a:latin typeface="Arial" panose="020B0604020202020204" pitchFamily="34" charset="0"/>
                      </a:endParaRPr>
                    </a:p>
                  </a:txBody>
                  <a:tcPr marL="4790" marR="4790" marT="4790" marB="0" anchor="b"/>
                </a:tc>
                <a:tc>
                  <a:txBody>
                    <a:bodyPr/>
                    <a:lstStyle/>
                    <a:p>
                      <a:pPr algn="l" fontAlgn="b"/>
                      <a:r>
                        <a:rPr lang="en-ZA" sz="900" u="none" strike="noStrike" dirty="0">
                          <a:effectLst/>
                        </a:rPr>
                        <a:t>               2 537 942 </a:t>
                      </a:r>
                      <a:endParaRPr lang="en-ZA" sz="900" b="0" i="0" u="none" strike="noStrike" dirty="0">
                        <a:effectLst/>
                        <a:latin typeface="Arial" panose="020B0604020202020204" pitchFamily="34" charset="0"/>
                      </a:endParaRPr>
                    </a:p>
                  </a:txBody>
                  <a:tcPr marL="4790" marR="4790" marT="4790" marB="0" anchor="b">
                    <a:solidFill>
                      <a:schemeClr val="accent1">
                        <a:lumMod val="40000"/>
                        <a:lumOff val="60000"/>
                      </a:schemeClr>
                    </a:solidFill>
                  </a:tcPr>
                </a:tc>
                <a:extLst>
                  <a:ext uri="{0D108BD9-81ED-4DB2-BD59-A6C34878D82A}">
                    <a16:rowId xmlns:a16="http://schemas.microsoft.com/office/drawing/2014/main" val="116629200"/>
                  </a:ext>
                </a:extLst>
              </a:tr>
              <a:tr h="155761">
                <a:tc>
                  <a:txBody>
                    <a:bodyPr/>
                    <a:lstStyle/>
                    <a:p>
                      <a:pPr algn="l" fontAlgn="b"/>
                      <a:r>
                        <a:rPr lang="en-ZA" sz="900" u="none" strike="noStrike" dirty="0">
                          <a:effectLst/>
                        </a:rPr>
                        <a:t>Other</a:t>
                      </a:r>
                      <a:endParaRPr lang="en-ZA" sz="900" b="0" i="0" u="none" strike="noStrike" dirty="0">
                        <a:effectLst/>
                        <a:latin typeface="Arial" panose="020B0604020202020204" pitchFamily="34" charset="0"/>
                      </a:endParaRPr>
                    </a:p>
                  </a:txBody>
                  <a:tcPr marL="4790" marR="4790" marT="4790" marB="0" anchor="b">
                    <a:solidFill>
                      <a:schemeClr val="accent1">
                        <a:lumMod val="40000"/>
                        <a:lumOff val="60000"/>
                      </a:schemeClr>
                    </a:solidFill>
                  </a:tcPr>
                </a:tc>
                <a:tc gridSpan="3">
                  <a:txBody>
                    <a:bodyPr/>
                    <a:lstStyle/>
                    <a:p>
                      <a:pPr algn="l" fontAlgn="b"/>
                      <a:r>
                        <a:rPr lang="en-ZA" sz="900" u="none" strike="noStrike" dirty="0">
                          <a:effectLst/>
                        </a:rPr>
                        <a:t> </a:t>
                      </a:r>
                      <a:endParaRPr lang="en-ZA" sz="900" b="0" i="0" u="none" strike="noStrike" dirty="0">
                        <a:effectLst/>
                        <a:latin typeface="Arial" panose="020B0604020202020204" pitchFamily="34" charset="0"/>
                      </a:endParaRPr>
                    </a:p>
                  </a:txBody>
                  <a:tcPr marL="4790" marR="4790" marT="4790" marB="0" anchor="b">
                    <a:solidFill>
                      <a:schemeClr val="accent1">
                        <a:lumMod val="40000"/>
                        <a:lumOff val="60000"/>
                      </a:schemeClr>
                    </a:solidFill>
                  </a:tcPr>
                </a:tc>
                <a:tc hMerge="1">
                  <a:txBody>
                    <a:bodyPr/>
                    <a:lstStyle/>
                    <a:p>
                      <a:pPr algn="r" fontAlgn="b"/>
                      <a:r>
                        <a:rPr lang="en-ZA" sz="900" u="none" strike="noStrike">
                          <a:effectLst/>
                        </a:rPr>
                        <a:t> </a:t>
                      </a:r>
                      <a:endParaRPr lang="en-ZA" sz="900" b="0" i="0" u="none" strike="noStrike">
                        <a:solidFill>
                          <a:srgbClr val="000000"/>
                        </a:solidFill>
                        <a:effectLst/>
                        <a:latin typeface="Arial" panose="020B0604020202020204" pitchFamily="34" charset="0"/>
                      </a:endParaRPr>
                    </a:p>
                  </a:txBody>
                  <a:tcPr marL="4790" marR="4790" marT="4790" marB="0" anchor="b"/>
                </a:tc>
                <a:tc hMerge="1">
                  <a:txBody>
                    <a:bodyPr/>
                    <a:lstStyle/>
                    <a:p>
                      <a:pPr algn="r" fontAlgn="b"/>
                      <a:r>
                        <a:rPr lang="en-ZA" sz="900" u="none" strike="noStrike">
                          <a:effectLst/>
                        </a:rPr>
                        <a:t> </a:t>
                      </a:r>
                      <a:endParaRPr lang="en-ZA" sz="900" b="0" i="0" u="none" strike="noStrike">
                        <a:solidFill>
                          <a:srgbClr val="000000"/>
                        </a:solidFill>
                        <a:effectLst/>
                        <a:latin typeface="Arial" panose="020B0604020202020204" pitchFamily="34" charset="0"/>
                      </a:endParaRPr>
                    </a:p>
                  </a:txBody>
                  <a:tcPr marL="4790" marR="4790" marT="4790" marB="0" anchor="b"/>
                </a:tc>
                <a:tc gridSpan="2">
                  <a:txBody>
                    <a:bodyPr/>
                    <a:lstStyle/>
                    <a:p>
                      <a:pPr algn="r" fontAlgn="b"/>
                      <a:r>
                        <a:rPr lang="en-ZA" sz="900" u="none" strike="noStrike" dirty="0">
                          <a:effectLst/>
                        </a:rPr>
                        <a:t> </a:t>
                      </a:r>
                      <a:endParaRPr lang="en-ZA" sz="900" b="0" i="0" u="none" strike="noStrike" dirty="0">
                        <a:solidFill>
                          <a:srgbClr val="000000"/>
                        </a:solidFill>
                        <a:effectLst/>
                        <a:latin typeface="Arial" panose="020B0604020202020204" pitchFamily="34" charset="0"/>
                      </a:endParaRPr>
                    </a:p>
                  </a:txBody>
                  <a:tcPr marL="4790" marR="4790" marT="4790" marB="0" anchor="b">
                    <a:solidFill>
                      <a:schemeClr val="accent1">
                        <a:lumMod val="40000"/>
                        <a:lumOff val="60000"/>
                      </a:schemeClr>
                    </a:solidFill>
                  </a:tcPr>
                </a:tc>
                <a:tc hMerge="1">
                  <a:txBody>
                    <a:bodyPr/>
                    <a:lstStyle/>
                    <a:p>
                      <a:pPr algn="r" fontAlgn="b"/>
                      <a:r>
                        <a:rPr lang="en-ZA" sz="900" u="none" strike="noStrike">
                          <a:effectLst/>
                        </a:rPr>
                        <a:t> </a:t>
                      </a:r>
                      <a:endParaRPr lang="en-ZA" sz="900" b="0" i="0" u="none" strike="noStrike">
                        <a:solidFill>
                          <a:srgbClr val="000000"/>
                        </a:solidFill>
                        <a:effectLst/>
                        <a:latin typeface="Arial" panose="020B0604020202020204" pitchFamily="34" charset="0"/>
                      </a:endParaRPr>
                    </a:p>
                  </a:txBody>
                  <a:tcPr marL="4790" marR="4790" marT="4790" marB="0" anchor="b"/>
                </a:tc>
                <a:tc gridSpan="2">
                  <a:txBody>
                    <a:bodyPr/>
                    <a:lstStyle/>
                    <a:p>
                      <a:r>
                        <a:rPr lang="en-ZA" sz="900" u="none" strike="noStrike" dirty="0">
                          <a:effectLst/>
                        </a:rPr>
                        <a:t> </a:t>
                      </a:r>
                      <a:endParaRPr lang="en-ZA" dirty="0"/>
                    </a:p>
                  </a:txBody>
                  <a:tcPr marL="4790" marR="4790" marT="4790" marB="0" anchor="b">
                    <a:solidFill>
                      <a:schemeClr val="accent1">
                        <a:lumMod val="40000"/>
                        <a:lumOff val="60000"/>
                      </a:schemeClr>
                    </a:solidFill>
                  </a:tcPr>
                </a:tc>
                <a:tc hMerge="1">
                  <a:txBody>
                    <a:bodyPr/>
                    <a:lstStyle/>
                    <a:p>
                      <a:pPr algn="r" fontAlgn="b"/>
                      <a:r>
                        <a:rPr lang="en-ZA" sz="900" u="none" strike="noStrike">
                          <a:effectLst/>
                        </a:rPr>
                        <a:t> </a:t>
                      </a:r>
                      <a:endParaRPr lang="en-ZA" sz="900" b="0" i="0" u="none" strike="noStrike">
                        <a:solidFill>
                          <a:srgbClr val="000000"/>
                        </a:solidFill>
                        <a:effectLst/>
                        <a:latin typeface="Arial" panose="020B0604020202020204" pitchFamily="34" charset="0"/>
                      </a:endParaRPr>
                    </a:p>
                  </a:txBody>
                  <a:tcPr marL="4790" marR="4790" marT="4790" marB="0" anchor="b"/>
                </a:tc>
                <a:tc gridSpan="2">
                  <a:txBody>
                    <a:bodyPr/>
                    <a:lstStyle/>
                    <a:p>
                      <a:r>
                        <a:rPr lang="en-ZA" sz="900" u="none" strike="noStrike" dirty="0">
                          <a:effectLst/>
                        </a:rPr>
                        <a:t> </a:t>
                      </a:r>
                      <a:endParaRPr lang="en-ZA" dirty="0"/>
                    </a:p>
                  </a:txBody>
                  <a:tcPr marL="4790" marR="4790" marT="4790" marB="0" anchor="b">
                    <a:solidFill>
                      <a:schemeClr val="accent1">
                        <a:lumMod val="40000"/>
                        <a:lumOff val="60000"/>
                      </a:schemeClr>
                    </a:solidFill>
                  </a:tcPr>
                </a:tc>
                <a:tc hMerge="1">
                  <a:txBody>
                    <a:bodyPr/>
                    <a:lstStyle/>
                    <a:p>
                      <a:pPr algn="r" fontAlgn="b"/>
                      <a:r>
                        <a:rPr lang="en-ZA" sz="900" u="none" strike="noStrike">
                          <a:effectLst/>
                        </a:rPr>
                        <a:t> </a:t>
                      </a:r>
                      <a:endParaRPr lang="en-ZA" sz="900" b="0" i="0" u="none" strike="noStrike">
                        <a:solidFill>
                          <a:srgbClr val="000000"/>
                        </a:solidFill>
                        <a:effectLst/>
                        <a:latin typeface="Arial" panose="020B0604020202020204" pitchFamily="34" charset="0"/>
                      </a:endParaRPr>
                    </a:p>
                  </a:txBody>
                  <a:tcPr marL="4790" marR="4790" marT="4790" marB="0" anchor="b"/>
                </a:tc>
                <a:tc gridSpan="2">
                  <a:txBody>
                    <a:bodyPr/>
                    <a:lstStyle/>
                    <a:p>
                      <a:r>
                        <a:rPr lang="en-ZA" sz="900" u="none" strike="noStrike" dirty="0">
                          <a:effectLst/>
                        </a:rPr>
                        <a:t> </a:t>
                      </a:r>
                      <a:endParaRPr lang="en-ZA" dirty="0"/>
                    </a:p>
                  </a:txBody>
                  <a:tcPr marL="4790" marR="4790" marT="4790" marB="0" anchor="b">
                    <a:solidFill>
                      <a:schemeClr val="accent1">
                        <a:lumMod val="40000"/>
                        <a:lumOff val="60000"/>
                      </a:schemeClr>
                    </a:solidFill>
                  </a:tcPr>
                </a:tc>
                <a:tc hMerge="1">
                  <a:txBody>
                    <a:bodyPr/>
                    <a:lstStyle/>
                    <a:p>
                      <a:pPr algn="l" fontAlgn="b"/>
                      <a:r>
                        <a:rPr lang="en-ZA" sz="900" u="none" strike="noStrike">
                          <a:effectLst/>
                        </a:rPr>
                        <a:t> </a:t>
                      </a:r>
                      <a:endParaRPr lang="en-ZA" sz="900" b="0" i="0" u="none" strike="noStrike">
                        <a:effectLst/>
                        <a:latin typeface="Arial" panose="020B0604020202020204" pitchFamily="34" charset="0"/>
                      </a:endParaRPr>
                    </a:p>
                  </a:txBody>
                  <a:tcPr marL="4790" marR="4790" marT="4790" marB="0" anchor="b"/>
                </a:tc>
                <a:tc>
                  <a:txBody>
                    <a:bodyPr/>
                    <a:lstStyle/>
                    <a:p>
                      <a:pPr algn="l" fontAlgn="b"/>
                      <a:r>
                        <a:rPr lang="en-ZA" sz="900" u="none" strike="noStrike" dirty="0">
                          <a:effectLst/>
                        </a:rPr>
                        <a:t>                            - </a:t>
                      </a:r>
                      <a:endParaRPr lang="en-ZA" sz="900" b="0" i="0" u="none" strike="noStrike" dirty="0">
                        <a:effectLst/>
                        <a:latin typeface="Arial" panose="020B0604020202020204" pitchFamily="34" charset="0"/>
                      </a:endParaRPr>
                    </a:p>
                  </a:txBody>
                  <a:tcPr marL="4790" marR="4790" marT="4790" marB="0" anchor="b">
                    <a:solidFill>
                      <a:schemeClr val="accent1">
                        <a:lumMod val="40000"/>
                        <a:lumOff val="60000"/>
                      </a:schemeClr>
                    </a:solidFill>
                  </a:tcPr>
                </a:tc>
                <a:extLst>
                  <a:ext uri="{0D108BD9-81ED-4DB2-BD59-A6C34878D82A}">
                    <a16:rowId xmlns:a16="http://schemas.microsoft.com/office/drawing/2014/main" val="3636849528"/>
                  </a:ext>
                </a:extLst>
              </a:tr>
              <a:tr h="155761">
                <a:tc>
                  <a:txBody>
                    <a:bodyPr/>
                    <a:lstStyle/>
                    <a:p>
                      <a:pPr algn="l" fontAlgn="b"/>
                      <a:r>
                        <a:rPr lang="en-ZA" sz="900" u="none" strike="noStrike" dirty="0">
                          <a:effectLst/>
                        </a:rPr>
                        <a:t> </a:t>
                      </a:r>
                      <a:endParaRPr lang="en-ZA" sz="900" b="0" i="0" u="none" strike="noStrike" dirty="0">
                        <a:effectLst/>
                        <a:latin typeface="Arial" panose="020B0604020202020204" pitchFamily="34" charset="0"/>
                      </a:endParaRPr>
                    </a:p>
                  </a:txBody>
                  <a:tcPr marL="4790" marR="4790" marT="4790" marB="0" anchor="b">
                    <a:solidFill>
                      <a:schemeClr val="accent1">
                        <a:lumMod val="40000"/>
                        <a:lumOff val="60000"/>
                      </a:schemeClr>
                    </a:solidFill>
                  </a:tcPr>
                </a:tc>
                <a:tc gridSpan="3">
                  <a:txBody>
                    <a:bodyPr/>
                    <a:lstStyle/>
                    <a:p>
                      <a:pPr algn="l" fontAlgn="b"/>
                      <a:r>
                        <a:rPr lang="en-ZA" sz="900" u="none" strike="noStrike" dirty="0">
                          <a:effectLst/>
                        </a:rPr>
                        <a:t> </a:t>
                      </a:r>
                      <a:endParaRPr lang="en-ZA" sz="900" b="0" i="0" u="none" strike="noStrike" dirty="0">
                        <a:effectLst/>
                        <a:latin typeface="Arial" panose="020B0604020202020204" pitchFamily="34" charset="0"/>
                      </a:endParaRPr>
                    </a:p>
                  </a:txBody>
                  <a:tcPr marL="4790" marR="4790" marT="4790" marB="0" anchor="b">
                    <a:solidFill>
                      <a:schemeClr val="accent1">
                        <a:lumMod val="40000"/>
                        <a:lumOff val="60000"/>
                      </a:schemeClr>
                    </a:solidFill>
                  </a:tcPr>
                </a:tc>
                <a:tc hMerge="1">
                  <a:txBody>
                    <a:bodyPr/>
                    <a:lstStyle/>
                    <a:p>
                      <a:pPr algn="l" fontAlgn="b"/>
                      <a:r>
                        <a:rPr lang="en-ZA" sz="900" u="none" strike="noStrike">
                          <a:effectLst/>
                        </a:rPr>
                        <a:t> </a:t>
                      </a:r>
                      <a:endParaRPr lang="en-ZA" sz="900" b="0" i="0" u="none" strike="noStrike">
                        <a:effectLst/>
                        <a:latin typeface="Arial" panose="020B0604020202020204" pitchFamily="34" charset="0"/>
                      </a:endParaRPr>
                    </a:p>
                  </a:txBody>
                  <a:tcPr marL="4790" marR="4790" marT="4790" marB="0" anchor="b"/>
                </a:tc>
                <a:tc hMerge="1">
                  <a:txBody>
                    <a:bodyPr/>
                    <a:lstStyle/>
                    <a:p>
                      <a:pPr algn="l" fontAlgn="b"/>
                      <a:r>
                        <a:rPr lang="en-ZA" sz="900" u="none" strike="noStrike">
                          <a:effectLst/>
                        </a:rPr>
                        <a:t> </a:t>
                      </a:r>
                      <a:endParaRPr lang="en-ZA" sz="900" b="0" i="0" u="none" strike="noStrike">
                        <a:effectLst/>
                        <a:latin typeface="Arial" panose="020B0604020202020204" pitchFamily="34" charset="0"/>
                      </a:endParaRPr>
                    </a:p>
                  </a:txBody>
                  <a:tcPr marL="4790" marR="4790" marT="4790" marB="0" anchor="b"/>
                </a:tc>
                <a:tc gridSpan="2">
                  <a:txBody>
                    <a:bodyPr/>
                    <a:lstStyle/>
                    <a:p>
                      <a:pPr algn="l" fontAlgn="b"/>
                      <a:r>
                        <a:rPr lang="en-ZA" sz="900" u="none" strike="noStrike" dirty="0">
                          <a:effectLst/>
                        </a:rPr>
                        <a:t> </a:t>
                      </a:r>
                      <a:endParaRPr lang="en-ZA" sz="900" b="0" i="0" u="none" strike="noStrike" dirty="0">
                        <a:effectLst/>
                        <a:latin typeface="Arial" panose="020B0604020202020204" pitchFamily="34" charset="0"/>
                      </a:endParaRPr>
                    </a:p>
                  </a:txBody>
                  <a:tcPr marL="4790" marR="4790" marT="4790" marB="0" anchor="b">
                    <a:solidFill>
                      <a:schemeClr val="accent1">
                        <a:lumMod val="40000"/>
                        <a:lumOff val="60000"/>
                      </a:schemeClr>
                    </a:solidFill>
                  </a:tcPr>
                </a:tc>
                <a:tc hMerge="1">
                  <a:txBody>
                    <a:bodyPr/>
                    <a:lstStyle/>
                    <a:p>
                      <a:pPr algn="l" fontAlgn="b"/>
                      <a:r>
                        <a:rPr lang="en-ZA" sz="900" u="none" strike="noStrike">
                          <a:effectLst/>
                        </a:rPr>
                        <a:t> </a:t>
                      </a:r>
                      <a:endParaRPr lang="en-ZA" sz="900" b="0" i="0" u="none" strike="noStrike">
                        <a:effectLst/>
                        <a:latin typeface="Arial" panose="020B0604020202020204" pitchFamily="34" charset="0"/>
                      </a:endParaRPr>
                    </a:p>
                  </a:txBody>
                  <a:tcPr marL="4790" marR="4790" marT="4790" marB="0" anchor="b"/>
                </a:tc>
                <a:tc gridSpan="2">
                  <a:txBody>
                    <a:bodyPr/>
                    <a:lstStyle/>
                    <a:p>
                      <a:r>
                        <a:rPr lang="en-ZA" sz="900" u="none" strike="noStrike" dirty="0">
                          <a:effectLst/>
                        </a:rPr>
                        <a:t> </a:t>
                      </a:r>
                      <a:endParaRPr lang="en-ZA" dirty="0"/>
                    </a:p>
                  </a:txBody>
                  <a:tcPr marL="4790" marR="4790" marT="4790" marB="0" anchor="b">
                    <a:solidFill>
                      <a:schemeClr val="accent1">
                        <a:lumMod val="40000"/>
                        <a:lumOff val="60000"/>
                      </a:schemeClr>
                    </a:solidFill>
                  </a:tcPr>
                </a:tc>
                <a:tc hMerge="1">
                  <a:txBody>
                    <a:bodyPr/>
                    <a:lstStyle/>
                    <a:p>
                      <a:pPr algn="l" fontAlgn="b"/>
                      <a:r>
                        <a:rPr lang="en-ZA" sz="900" u="none" strike="noStrike">
                          <a:effectLst/>
                        </a:rPr>
                        <a:t> </a:t>
                      </a:r>
                      <a:endParaRPr lang="en-ZA" sz="900" b="0" i="0" u="none" strike="noStrike">
                        <a:effectLst/>
                        <a:latin typeface="Arial" panose="020B0604020202020204" pitchFamily="34" charset="0"/>
                      </a:endParaRPr>
                    </a:p>
                  </a:txBody>
                  <a:tcPr marL="4790" marR="4790" marT="4790" marB="0" anchor="b"/>
                </a:tc>
                <a:tc gridSpan="2">
                  <a:txBody>
                    <a:bodyPr/>
                    <a:lstStyle/>
                    <a:p>
                      <a:r>
                        <a:rPr lang="en-ZA" sz="900" u="none" strike="noStrike" dirty="0">
                          <a:effectLst/>
                        </a:rPr>
                        <a:t> </a:t>
                      </a:r>
                      <a:endParaRPr lang="en-ZA" dirty="0"/>
                    </a:p>
                  </a:txBody>
                  <a:tcPr marL="4790" marR="4790" marT="4790" marB="0" anchor="b">
                    <a:solidFill>
                      <a:schemeClr val="accent1">
                        <a:lumMod val="40000"/>
                        <a:lumOff val="60000"/>
                      </a:schemeClr>
                    </a:solidFill>
                  </a:tcPr>
                </a:tc>
                <a:tc hMerge="1">
                  <a:txBody>
                    <a:bodyPr/>
                    <a:lstStyle/>
                    <a:p>
                      <a:pPr algn="l" fontAlgn="b"/>
                      <a:r>
                        <a:rPr lang="en-ZA" sz="900" u="none" strike="noStrike">
                          <a:effectLst/>
                        </a:rPr>
                        <a:t> </a:t>
                      </a:r>
                      <a:endParaRPr lang="en-ZA" sz="900" b="0" i="0" u="none" strike="noStrike">
                        <a:effectLst/>
                        <a:latin typeface="Arial" panose="020B0604020202020204" pitchFamily="34" charset="0"/>
                      </a:endParaRPr>
                    </a:p>
                  </a:txBody>
                  <a:tcPr marL="4790" marR="4790" marT="4790" marB="0" anchor="b"/>
                </a:tc>
                <a:tc gridSpan="2">
                  <a:txBody>
                    <a:bodyPr/>
                    <a:lstStyle/>
                    <a:p>
                      <a:r>
                        <a:rPr lang="en-ZA" sz="900" u="none" strike="noStrike" dirty="0">
                          <a:effectLst/>
                        </a:rPr>
                        <a:t> </a:t>
                      </a:r>
                      <a:endParaRPr lang="en-ZA" dirty="0"/>
                    </a:p>
                  </a:txBody>
                  <a:tcPr marL="4790" marR="4790" marT="4790" marB="0" anchor="b">
                    <a:solidFill>
                      <a:schemeClr val="accent1">
                        <a:lumMod val="40000"/>
                        <a:lumOff val="60000"/>
                      </a:schemeClr>
                    </a:solidFill>
                  </a:tcPr>
                </a:tc>
                <a:tc hMerge="1">
                  <a:txBody>
                    <a:bodyPr/>
                    <a:lstStyle/>
                    <a:p>
                      <a:pPr algn="l" fontAlgn="b"/>
                      <a:r>
                        <a:rPr lang="en-ZA" sz="900" u="none" strike="noStrike">
                          <a:effectLst/>
                        </a:rPr>
                        <a:t> </a:t>
                      </a:r>
                      <a:endParaRPr lang="en-ZA" sz="900" b="0" i="0" u="none" strike="noStrike">
                        <a:effectLst/>
                        <a:latin typeface="Arial" panose="020B0604020202020204" pitchFamily="34" charset="0"/>
                      </a:endParaRPr>
                    </a:p>
                  </a:txBody>
                  <a:tcPr marL="4790" marR="4790" marT="4790" marB="0" anchor="b"/>
                </a:tc>
                <a:tc>
                  <a:txBody>
                    <a:bodyPr/>
                    <a:lstStyle/>
                    <a:p>
                      <a:pPr algn="l" fontAlgn="b"/>
                      <a:r>
                        <a:rPr lang="en-ZA" sz="900" u="none" strike="noStrike" dirty="0">
                          <a:effectLst/>
                        </a:rPr>
                        <a:t> </a:t>
                      </a:r>
                      <a:endParaRPr lang="en-ZA" sz="900" b="0" i="0" u="none" strike="noStrike" dirty="0">
                        <a:effectLst/>
                        <a:latin typeface="Arial" panose="020B0604020202020204" pitchFamily="34" charset="0"/>
                      </a:endParaRPr>
                    </a:p>
                  </a:txBody>
                  <a:tcPr marL="4790" marR="4790" marT="4790" marB="0" anchor="b">
                    <a:solidFill>
                      <a:schemeClr val="accent1">
                        <a:lumMod val="40000"/>
                        <a:lumOff val="60000"/>
                      </a:schemeClr>
                    </a:solidFill>
                  </a:tcPr>
                </a:tc>
                <a:extLst>
                  <a:ext uri="{0D108BD9-81ED-4DB2-BD59-A6C34878D82A}">
                    <a16:rowId xmlns:a16="http://schemas.microsoft.com/office/drawing/2014/main" val="742379217"/>
                  </a:ext>
                </a:extLst>
              </a:tr>
              <a:tr h="306265">
                <a:tc>
                  <a:txBody>
                    <a:bodyPr/>
                    <a:lstStyle/>
                    <a:p>
                      <a:pPr algn="l" fontAlgn="b"/>
                      <a:r>
                        <a:rPr lang="en-ZA" sz="900" u="none" strike="noStrike" dirty="0">
                          <a:effectLst/>
                        </a:rPr>
                        <a:t>Total</a:t>
                      </a:r>
                      <a:endParaRPr lang="en-ZA" sz="900" b="1" i="0" u="none" strike="noStrike" dirty="0">
                        <a:effectLst/>
                        <a:latin typeface="Arial" panose="020B0604020202020204" pitchFamily="34" charset="0"/>
                      </a:endParaRPr>
                    </a:p>
                  </a:txBody>
                  <a:tcPr marL="4790" marR="4790" marT="4790" marB="0" anchor="b">
                    <a:solidFill>
                      <a:schemeClr val="accent1">
                        <a:lumMod val="40000"/>
                        <a:lumOff val="60000"/>
                      </a:schemeClr>
                    </a:solidFill>
                  </a:tcPr>
                </a:tc>
                <a:tc gridSpan="3">
                  <a:txBody>
                    <a:bodyPr/>
                    <a:lstStyle/>
                    <a:p>
                      <a:pPr algn="l" fontAlgn="b"/>
                      <a:r>
                        <a:rPr lang="en-ZA" sz="900" u="none" strike="noStrike" dirty="0">
                          <a:effectLst/>
                        </a:rPr>
                        <a:t>         202 396 489 </a:t>
                      </a:r>
                      <a:endParaRPr lang="en-ZA" sz="900" b="1" i="0" u="none" strike="noStrike" dirty="0">
                        <a:effectLst/>
                        <a:latin typeface="Arial" panose="020B0604020202020204" pitchFamily="34" charset="0"/>
                      </a:endParaRPr>
                    </a:p>
                  </a:txBody>
                  <a:tcPr marL="4790" marR="4790" marT="4790" marB="0" anchor="b">
                    <a:solidFill>
                      <a:schemeClr val="accent1">
                        <a:lumMod val="40000"/>
                        <a:lumOff val="60000"/>
                      </a:schemeClr>
                    </a:solidFill>
                  </a:tcPr>
                </a:tc>
                <a:tc hMerge="1">
                  <a:txBody>
                    <a:bodyPr/>
                    <a:lstStyle/>
                    <a:p>
                      <a:pPr algn="l" fontAlgn="b"/>
                      <a:r>
                        <a:rPr lang="en-ZA" sz="900" u="none" strike="noStrike">
                          <a:effectLst/>
                        </a:rPr>
                        <a:t>         202 396 489 </a:t>
                      </a:r>
                      <a:endParaRPr lang="en-ZA" sz="900" b="1" i="0" u="none" strike="noStrike">
                        <a:effectLst/>
                        <a:latin typeface="Arial" panose="020B0604020202020204" pitchFamily="34" charset="0"/>
                      </a:endParaRPr>
                    </a:p>
                  </a:txBody>
                  <a:tcPr marL="4790" marR="4790" marT="4790" marB="0" anchor="b"/>
                </a:tc>
                <a:tc hMerge="1">
                  <a:txBody>
                    <a:bodyPr/>
                    <a:lstStyle/>
                    <a:p>
                      <a:pPr algn="l" fontAlgn="b"/>
                      <a:r>
                        <a:rPr lang="en-ZA" sz="900" u="none" strike="noStrike">
                          <a:effectLst/>
                        </a:rPr>
                        <a:t>          77 040 081 </a:t>
                      </a:r>
                      <a:endParaRPr lang="en-ZA" sz="900" b="1" i="0" u="none" strike="noStrike">
                        <a:effectLst/>
                        <a:latin typeface="Arial" panose="020B0604020202020204" pitchFamily="34" charset="0"/>
                      </a:endParaRPr>
                    </a:p>
                  </a:txBody>
                  <a:tcPr marL="4790" marR="4790" marT="4790" marB="0" anchor="b"/>
                </a:tc>
                <a:tc gridSpan="2">
                  <a:txBody>
                    <a:bodyPr/>
                    <a:lstStyle/>
                    <a:p>
                      <a:pPr algn="l" fontAlgn="b"/>
                      <a:r>
                        <a:rPr lang="en-ZA" sz="900" u="none" strike="noStrike" dirty="0">
                          <a:effectLst/>
                        </a:rPr>
                        <a:t>          77 040 081 </a:t>
                      </a:r>
                      <a:endParaRPr lang="en-ZA" sz="900" b="1" i="0" u="none" strike="noStrike" dirty="0">
                        <a:effectLst/>
                        <a:latin typeface="Arial" panose="020B0604020202020204" pitchFamily="34" charset="0"/>
                      </a:endParaRPr>
                    </a:p>
                  </a:txBody>
                  <a:tcPr marL="4790" marR="4790" marT="4790" marB="0" anchor="b">
                    <a:solidFill>
                      <a:schemeClr val="accent1">
                        <a:lumMod val="40000"/>
                        <a:lumOff val="60000"/>
                      </a:schemeClr>
                    </a:solidFill>
                  </a:tcPr>
                </a:tc>
                <a:tc hMerge="1">
                  <a:txBody>
                    <a:bodyPr/>
                    <a:lstStyle/>
                    <a:p>
                      <a:pPr algn="l" fontAlgn="b"/>
                      <a:r>
                        <a:rPr lang="en-ZA" sz="900" u="none" strike="noStrike">
                          <a:effectLst/>
                        </a:rPr>
                        <a:t>         147 939 229 </a:t>
                      </a:r>
                      <a:endParaRPr lang="en-ZA" sz="900" b="1" i="0" u="none" strike="noStrike">
                        <a:effectLst/>
                        <a:latin typeface="Arial" panose="020B0604020202020204" pitchFamily="34" charset="0"/>
                      </a:endParaRPr>
                    </a:p>
                  </a:txBody>
                  <a:tcPr marL="4790" marR="4790" marT="4790" marB="0" anchor="b"/>
                </a:tc>
                <a:tc gridSpan="2">
                  <a:txBody>
                    <a:bodyPr/>
                    <a:lstStyle/>
                    <a:p>
                      <a:r>
                        <a:rPr lang="en-ZA" sz="900" u="none" strike="noStrike" dirty="0">
                          <a:effectLst/>
                        </a:rPr>
                        <a:t>         147 939 229 </a:t>
                      </a:r>
                      <a:endParaRPr lang="en-ZA" dirty="0"/>
                    </a:p>
                  </a:txBody>
                  <a:tcPr marL="4790" marR="4790" marT="4790" marB="0" anchor="b">
                    <a:solidFill>
                      <a:schemeClr val="accent1">
                        <a:lumMod val="40000"/>
                        <a:lumOff val="60000"/>
                      </a:schemeClr>
                    </a:solidFill>
                  </a:tcPr>
                </a:tc>
                <a:tc hMerge="1">
                  <a:txBody>
                    <a:bodyPr/>
                    <a:lstStyle/>
                    <a:p>
                      <a:pPr algn="l" fontAlgn="b"/>
                      <a:r>
                        <a:rPr lang="en-ZA" sz="900" u="none" strike="noStrike">
                          <a:effectLst/>
                        </a:rPr>
                        <a:t>             242 346 603 </a:t>
                      </a:r>
                      <a:endParaRPr lang="en-ZA" sz="900" b="1" i="0" u="none" strike="noStrike">
                        <a:effectLst/>
                        <a:latin typeface="Arial" panose="020B0604020202020204" pitchFamily="34" charset="0"/>
                      </a:endParaRPr>
                    </a:p>
                  </a:txBody>
                  <a:tcPr marL="4790" marR="4790" marT="4790" marB="0" anchor="b"/>
                </a:tc>
                <a:tc gridSpan="2">
                  <a:txBody>
                    <a:bodyPr/>
                    <a:lstStyle/>
                    <a:p>
                      <a:r>
                        <a:rPr lang="en-ZA" sz="900" u="none" strike="noStrike" dirty="0">
                          <a:effectLst/>
                        </a:rPr>
                        <a:t>             242 346 603 </a:t>
                      </a:r>
                      <a:endParaRPr lang="en-ZA" dirty="0"/>
                    </a:p>
                  </a:txBody>
                  <a:tcPr marL="4790" marR="4790" marT="4790" marB="0" anchor="b">
                    <a:solidFill>
                      <a:schemeClr val="accent1">
                        <a:lumMod val="40000"/>
                        <a:lumOff val="60000"/>
                      </a:schemeClr>
                    </a:solidFill>
                  </a:tcPr>
                </a:tc>
                <a:tc hMerge="1">
                  <a:txBody>
                    <a:bodyPr/>
                    <a:lstStyle/>
                    <a:p>
                      <a:pPr algn="l" fontAlgn="b"/>
                      <a:r>
                        <a:rPr lang="en-ZA" sz="900" u="none" strike="noStrike" dirty="0">
                          <a:effectLst/>
                        </a:rPr>
                        <a:t>           8 158 583 472 </a:t>
                      </a:r>
                      <a:endParaRPr lang="en-ZA" sz="900" b="1" i="0" u="none" strike="noStrike" dirty="0">
                        <a:effectLst/>
                        <a:latin typeface="Arial" panose="020B0604020202020204" pitchFamily="34" charset="0"/>
                      </a:endParaRPr>
                    </a:p>
                  </a:txBody>
                  <a:tcPr marL="4790" marR="4790" marT="4790" marB="0" anchor="b"/>
                </a:tc>
                <a:tc gridSpan="2">
                  <a:txBody>
                    <a:bodyPr/>
                    <a:lstStyle/>
                    <a:p>
                      <a:r>
                        <a:rPr lang="en-ZA" sz="900" u="none" strike="noStrike" dirty="0">
                          <a:effectLst/>
                        </a:rPr>
                        <a:t>           8 158 583 472 </a:t>
                      </a:r>
                      <a:endParaRPr lang="en-ZA" dirty="0"/>
                    </a:p>
                  </a:txBody>
                  <a:tcPr marL="4790" marR="4790" marT="4790" marB="0" anchor="b">
                    <a:solidFill>
                      <a:schemeClr val="accent1">
                        <a:lumMod val="40000"/>
                        <a:lumOff val="60000"/>
                      </a:schemeClr>
                    </a:solidFill>
                  </a:tcPr>
                </a:tc>
                <a:tc hMerge="1">
                  <a:txBody>
                    <a:bodyPr/>
                    <a:lstStyle/>
                    <a:p>
                      <a:pPr algn="l" fontAlgn="b"/>
                      <a:r>
                        <a:rPr lang="en-ZA" sz="900" u="none" strike="noStrike">
                          <a:effectLst/>
                        </a:rPr>
                        <a:t>                        - </a:t>
                      </a:r>
                      <a:endParaRPr lang="en-ZA" sz="900" b="1" i="0" u="none" strike="noStrike">
                        <a:effectLst/>
                        <a:latin typeface="Arial" panose="020B0604020202020204" pitchFamily="34" charset="0"/>
                      </a:endParaRPr>
                    </a:p>
                  </a:txBody>
                  <a:tcPr marL="4790" marR="4790" marT="4790" marB="0" anchor="b"/>
                </a:tc>
                <a:tc>
                  <a:txBody>
                    <a:bodyPr/>
                    <a:lstStyle/>
                    <a:p>
                      <a:pPr algn="l" fontAlgn="b"/>
                      <a:r>
                        <a:rPr lang="en-ZA" sz="900" u="none" strike="noStrike" dirty="0">
                          <a:effectLst/>
                        </a:rPr>
                        <a:t>        8 825 226 194 </a:t>
                      </a:r>
                      <a:endParaRPr lang="en-ZA" sz="900" b="1" i="0" u="none" strike="noStrike" dirty="0">
                        <a:effectLst/>
                        <a:latin typeface="Arial" panose="020B0604020202020204" pitchFamily="34" charset="0"/>
                      </a:endParaRPr>
                    </a:p>
                  </a:txBody>
                  <a:tcPr marL="4790" marR="4790" marT="4790" marB="0" anchor="b">
                    <a:solidFill>
                      <a:schemeClr val="accent1">
                        <a:lumMod val="40000"/>
                        <a:lumOff val="60000"/>
                      </a:schemeClr>
                    </a:solidFill>
                  </a:tcPr>
                </a:tc>
                <a:extLst>
                  <a:ext uri="{0D108BD9-81ED-4DB2-BD59-A6C34878D82A}">
                    <a16:rowId xmlns:a16="http://schemas.microsoft.com/office/drawing/2014/main" val="3642095923"/>
                  </a:ext>
                </a:extLst>
              </a:tr>
            </a:tbl>
          </a:graphicData>
        </a:graphic>
      </p:graphicFrame>
    </p:spTree>
    <p:extLst>
      <p:ext uri="{BB962C8B-B14F-4D97-AF65-F5344CB8AC3E}">
        <p14:creationId xmlns:p14="http://schemas.microsoft.com/office/powerpoint/2010/main" val="12614760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F5EA7-95AA-4B88-95DF-FE4DC69FF3D7}"/>
              </a:ext>
            </a:extLst>
          </p:cNvPr>
          <p:cNvSpPr>
            <a:spLocks noGrp="1"/>
          </p:cNvSpPr>
          <p:nvPr>
            <p:ph type="title"/>
          </p:nvPr>
        </p:nvSpPr>
        <p:spPr>
          <a:xfrm>
            <a:off x="960438" y="620688"/>
            <a:ext cx="7296150" cy="863625"/>
          </a:xfrm>
        </p:spPr>
        <p:txBody>
          <a:bodyPr/>
          <a:lstStyle/>
          <a:p>
            <a:pPr algn="ctr" eaLnBrk="1" fontAlgn="auto" hangingPunct="1">
              <a:spcAft>
                <a:spcPts val="0"/>
              </a:spcAft>
              <a:defRPr/>
            </a:pPr>
            <a:r>
              <a:rPr lang="en-ZA" sz="2400" b="1" dirty="0">
                <a:latin typeface="Arial" panose="020B0604020202020204" pitchFamily="34" charset="0"/>
                <a:ea typeface="Batang" panose="02030600000101010101" pitchFamily="18" charset="-127"/>
                <a:cs typeface="Arial" panose="020B0604020202020204" pitchFamily="34" charset="0"/>
              </a:rPr>
              <a:t>COVID-19 EXPENDITURE </a:t>
            </a:r>
            <a:r>
              <a:rPr lang="en-ZA" sz="2400" dirty="0">
                <a:solidFill>
                  <a:schemeClr val="tx1">
                    <a:lumMod val="75000"/>
                    <a:lumOff val="25000"/>
                  </a:schemeClr>
                </a:solidFill>
                <a:latin typeface="Arial" panose="020B0604020202020204" pitchFamily="34" charset="0"/>
                <a:ea typeface="Batang" panose="02030600000101010101" pitchFamily="18" charset="-127"/>
                <a:cs typeface="Arial" panose="020B0604020202020204" pitchFamily="34" charset="0"/>
              </a:rPr>
              <a:t/>
            </a:r>
            <a:br>
              <a:rPr lang="en-ZA" sz="2400" dirty="0">
                <a:solidFill>
                  <a:schemeClr val="tx1">
                    <a:lumMod val="75000"/>
                    <a:lumOff val="25000"/>
                  </a:schemeClr>
                </a:solidFill>
                <a:latin typeface="Arial" panose="020B0604020202020204" pitchFamily="34" charset="0"/>
                <a:ea typeface="Batang" panose="02030600000101010101" pitchFamily="18" charset="-127"/>
                <a:cs typeface="Arial" panose="020B0604020202020204" pitchFamily="34" charset="0"/>
              </a:rPr>
            </a:br>
            <a:endParaRPr lang="en-ZA" sz="2400" dirty="0">
              <a:solidFill>
                <a:schemeClr val="tx1">
                  <a:lumMod val="75000"/>
                  <a:lumOff val="25000"/>
                </a:schemeClr>
              </a:solidFill>
              <a:latin typeface="Arial" panose="020B0604020202020204" pitchFamily="34" charset="0"/>
              <a:ea typeface="Batang" panose="02030600000101010101" pitchFamily="18" charset="-127"/>
              <a:cs typeface="Arial" panose="020B0604020202020204" pitchFamily="34" charset="0"/>
            </a:endParaRPr>
          </a:p>
        </p:txBody>
      </p:sp>
      <p:sp>
        <p:nvSpPr>
          <p:cNvPr id="11267" name="Content Placeholder 2">
            <a:extLst>
              <a:ext uri="{FF2B5EF4-FFF2-40B4-BE49-F238E27FC236}">
                <a16:creationId xmlns:a16="http://schemas.microsoft.com/office/drawing/2014/main" id="{17583AED-6A4D-4B34-ADA4-44DDA660B63F}"/>
              </a:ext>
            </a:extLst>
          </p:cNvPr>
          <p:cNvSpPr>
            <a:spLocks noGrp="1"/>
          </p:cNvSpPr>
          <p:nvPr>
            <p:ph idx="1"/>
          </p:nvPr>
        </p:nvSpPr>
        <p:spPr>
          <a:xfrm>
            <a:off x="323850" y="1846263"/>
            <a:ext cx="8569325" cy="4022725"/>
          </a:xfrm>
        </p:spPr>
        <p:txBody>
          <a:bodyPr rtlCol="0">
            <a:normAutofit/>
          </a:bodyPr>
          <a:lstStyle/>
          <a:p>
            <a:pPr>
              <a:defRPr/>
            </a:pPr>
            <a:r>
              <a:rPr lang="en-US" sz="2400" dirty="0"/>
              <a:t>Matjhabeng Local Municipality received funding that amounts to R596 000.00 on the 8</a:t>
            </a:r>
            <a:r>
              <a:rPr lang="en-US" sz="2400" baseline="30000" dirty="0"/>
              <a:t>th</a:t>
            </a:r>
            <a:r>
              <a:rPr lang="en-US" sz="2400" dirty="0"/>
              <a:t> May 2020 from the National Treasury for assisting the municipality to combat the COVID 19 pandemic, as declared by the President on the 26</a:t>
            </a:r>
            <a:r>
              <a:rPr lang="en-US" sz="2400" baseline="30000" dirty="0"/>
              <a:t>th</a:t>
            </a:r>
            <a:r>
              <a:rPr lang="en-US" sz="2400" dirty="0"/>
              <a:t> of March 2020. </a:t>
            </a:r>
          </a:p>
          <a:p>
            <a:pPr marL="0" indent="0">
              <a:buNone/>
              <a:defRPr/>
            </a:pPr>
            <a:endParaRPr lang="en-US" sz="2400" dirty="0"/>
          </a:p>
          <a:p>
            <a:pPr>
              <a:defRPr/>
            </a:pPr>
            <a:r>
              <a:rPr lang="en-US" sz="2400" dirty="0"/>
              <a:t>This grant relates to the R 5 billion made available by National Treasury for Municipalities of which expenditure incurred was R 445 841.78.  </a:t>
            </a:r>
            <a:endParaRPr lang="en-ZA" altLang="en-US" sz="2400" dirty="0">
              <a:solidFill>
                <a:schemeClr val="tx1">
                  <a:lumMod val="75000"/>
                  <a:lumOff val="25000"/>
                </a:schemeClr>
              </a:solidFill>
              <a:latin typeface="+mj-lt"/>
              <a:ea typeface="Batang" pitchFamily="18" charset="-127"/>
              <a:cs typeface="Arial" panose="020B0604020202020204" pitchFamily="34" charset="0"/>
            </a:endParaRPr>
          </a:p>
        </p:txBody>
      </p:sp>
      <p:sp>
        <p:nvSpPr>
          <p:cNvPr id="14340" name="Slide Number Placeholder 3">
            <a:extLst>
              <a:ext uri="{FF2B5EF4-FFF2-40B4-BE49-F238E27FC236}">
                <a16:creationId xmlns:a16="http://schemas.microsoft.com/office/drawing/2014/main" id="{B696CB39-16B4-4F69-A4AA-63851DD07A8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EC80F855-459B-4D77-A306-3F64C3170CC5}" type="slidenum">
              <a:rPr kumimoji="0" lang="en-US" altLang="en-US" sz="1000" b="0" i="0" u="none" strike="noStrike" kern="1200" cap="none" spc="0" normalizeH="0" baseline="0" noProof="0" smtClean="0">
                <a:ln>
                  <a:noFill/>
                </a:ln>
                <a:solidFill>
                  <a:srgbClr val="455F51"/>
                </a:solidFill>
                <a:effectLst/>
                <a:uLnTx/>
                <a:uFillTx/>
                <a:latin typeface="Arial" panose="020B0604020202020204" pitchFamily="34" charset="0"/>
                <a:ea typeface="+mn-ea"/>
                <a:cs typeface="Arial" panose="020B0604020202020204" pitchFamily="34" charset="0"/>
              </a:rPr>
              <a:pPr marL="0" marR="0" lvl="0" indent="0" algn="r" defTabSz="457200" rtl="0" eaLnBrk="1" fontAlgn="base" latinLnBrk="0" hangingPunct="1">
                <a:lnSpc>
                  <a:spcPct val="100000"/>
                </a:lnSpc>
                <a:spcBef>
                  <a:spcPct val="0"/>
                </a:spcBef>
                <a:spcAft>
                  <a:spcPct val="0"/>
                </a:spcAft>
                <a:buClrTx/>
                <a:buSzTx/>
                <a:buFontTx/>
                <a:buNone/>
                <a:tabLst/>
                <a:defRPr/>
              </a:pPr>
              <a:t>17</a:t>
            </a:fld>
            <a:endParaRPr kumimoji="0" lang="en-US" altLang="en-US" sz="1000" b="0" i="0" u="none" strike="noStrike" kern="1200" cap="none" spc="0" normalizeH="0" baseline="0" noProof="0" dirty="0">
              <a:ln>
                <a:noFill/>
              </a:ln>
              <a:solidFill>
                <a:srgbClr val="455F51"/>
              </a:solidFill>
              <a:effectLst/>
              <a:uLnTx/>
              <a:uFillTx/>
              <a:latin typeface="Arial" panose="020B0604020202020204" pitchFamily="34" charset="0"/>
              <a:ea typeface="+mn-ea"/>
              <a:cs typeface="Arial" panose="020B0604020202020204" pitchFamily="34" charset="0"/>
            </a:endParaRPr>
          </a:p>
        </p:txBody>
      </p:sp>
      <p:sp>
        <p:nvSpPr>
          <p:cNvPr id="3" name="Footer Placeholder 2">
            <a:extLst>
              <a:ext uri="{FF2B5EF4-FFF2-40B4-BE49-F238E27FC236}">
                <a16:creationId xmlns:a16="http://schemas.microsoft.com/office/drawing/2014/main" id="{CC268187-B66A-4EB9-AD7F-D3EE5FF0C91C}"/>
              </a:ext>
            </a:extLst>
          </p:cNvPr>
          <p:cNvSpPr>
            <a:spLocks noGrp="1"/>
          </p:cNvSpPr>
          <p:nvPr>
            <p:ph type="ftr" sz="quarter" idx="11"/>
          </p:nvPr>
        </p:nvSpPr>
        <p:spPr/>
        <p:txBody>
          <a:bodyPr/>
          <a:lstStyle/>
          <a:p>
            <a:pPr>
              <a:defRPr/>
            </a:pPr>
            <a:r>
              <a:rPr lang="en-ZA" altLang="en-US" dirty="0"/>
              <a:t>Matjhabeng Local Municipality--------------Presentation to the Portfolio Committee of COGTA</a:t>
            </a:r>
            <a:endParaRPr lang="en-US" altLang="en-US" dirty="0"/>
          </a:p>
        </p:txBody>
      </p:sp>
    </p:spTree>
    <p:extLst>
      <p:ext uri="{BB962C8B-B14F-4D97-AF65-F5344CB8AC3E}">
        <p14:creationId xmlns:p14="http://schemas.microsoft.com/office/powerpoint/2010/main" val="7451529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C27D35-E5B8-45C7-BA9C-C937BC129335}"/>
              </a:ext>
            </a:extLst>
          </p:cNvPr>
          <p:cNvSpPr>
            <a:spLocks noGrp="1"/>
          </p:cNvSpPr>
          <p:nvPr>
            <p:ph type="title"/>
          </p:nvPr>
        </p:nvSpPr>
        <p:spPr>
          <a:xfrm>
            <a:off x="960438" y="620688"/>
            <a:ext cx="7296150" cy="936104"/>
          </a:xfrm>
        </p:spPr>
        <p:txBody>
          <a:bodyPr/>
          <a:lstStyle/>
          <a:p>
            <a:pPr algn="ctr" eaLnBrk="1" fontAlgn="auto" hangingPunct="1">
              <a:spcAft>
                <a:spcPts val="0"/>
              </a:spcAft>
              <a:defRPr/>
            </a:pPr>
            <a:r>
              <a:rPr lang="en-ZA" sz="2400" b="1" dirty="0">
                <a:latin typeface="Arial" panose="020B0604020202020204" pitchFamily="34" charset="0"/>
                <a:ea typeface="Batang" panose="02030600000101010101" pitchFamily="18" charset="-127"/>
                <a:cs typeface="Arial" panose="020B0604020202020204" pitchFamily="34" charset="0"/>
              </a:rPr>
              <a:t>COVID-19 EXPENDITURE conti..  </a:t>
            </a:r>
            <a:r>
              <a:rPr lang="en-ZA" sz="2400" dirty="0">
                <a:solidFill>
                  <a:schemeClr val="tx1">
                    <a:lumMod val="75000"/>
                    <a:lumOff val="25000"/>
                  </a:schemeClr>
                </a:solidFill>
                <a:latin typeface="Arial" panose="020B0604020202020204" pitchFamily="34" charset="0"/>
                <a:ea typeface="Batang" panose="02030600000101010101" pitchFamily="18" charset="-127"/>
                <a:cs typeface="Arial" panose="020B0604020202020204" pitchFamily="34" charset="0"/>
              </a:rPr>
              <a:t/>
            </a:r>
            <a:br>
              <a:rPr lang="en-ZA" sz="2400" dirty="0">
                <a:solidFill>
                  <a:schemeClr val="tx1">
                    <a:lumMod val="75000"/>
                    <a:lumOff val="25000"/>
                  </a:schemeClr>
                </a:solidFill>
                <a:latin typeface="Arial" panose="020B0604020202020204" pitchFamily="34" charset="0"/>
                <a:ea typeface="Batang" panose="02030600000101010101" pitchFamily="18" charset="-127"/>
                <a:cs typeface="Arial" panose="020B0604020202020204" pitchFamily="34" charset="0"/>
              </a:rPr>
            </a:br>
            <a:endParaRPr lang="en-ZA" sz="2400" dirty="0">
              <a:solidFill>
                <a:schemeClr val="tx1">
                  <a:lumMod val="75000"/>
                  <a:lumOff val="25000"/>
                </a:schemeClr>
              </a:solidFill>
              <a:latin typeface="Arial" panose="020B0604020202020204" pitchFamily="34" charset="0"/>
              <a:ea typeface="Batang" panose="02030600000101010101" pitchFamily="18" charset="-127"/>
              <a:cs typeface="Arial" panose="020B0604020202020204" pitchFamily="34" charset="0"/>
            </a:endParaRPr>
          </a:p>
        </p:txBody>
      </p:sp>
      <p:sp>
        <p:nvSpPr>
          <p:cNvPr id="16388" name="Content Placeholder 4">
            <a:extLst>
              <a:ext uri="{FF2B5EF4-FFF2-40B4-BE49-F238E27FC236}">
                <a16:creationId xmlns:a16="http://schemas.microsoft.com/office/drawing/2014/main" id="{4156FDB8-E355-43E3-B795-BD8F4FDB9E06}"/>
              </a:ext>
            </a:extLst>
          </p:cNvPr>
          <p:cNvSpPr>
            <a:spLocks noGrp="1" noChangeArrowheads="1"/>
          </p:cNvSpPr>
          <p:nvPr>
            <p:ph idx="1"/>
          </p:nvPr>
        </p:nvSpPr>
        <p:spPr>
          <a:xfrm>
            <a:off x="539552" y="1700808"/>
            <a:ext cx="7128791" cy="4340555"/>
          </a:xfrm>
        </p:spPr>
        <p:txBody>
          <a:bodyPr>
            <a:normAutofit/>
          </a:bodyPr>
          <a:lstStyle/>
          <a:p>
            <a:pPr eaLnBrk="1" hangingPunct="1"/>
            <a:r>
              <a:rPr lang="en-US" altLang="en-US" dirty="0"/>
              <a:t>It needs to be noted that a tender has been advertised for the further procurement of goods and services relating to the combating of the virus. </a:t>
            </a:r>
          </a:p>
          <a:p>
            <a:pPr eaLnBrk="1" hangingPunct="1"/>
            <a:r>
              <a:rPr lang="en-US" altLang="en-US" dirty="0"/>
              <a:t>The goods and services that have been procured so far were done so through deviations, on the basis that it was an emergency and it would’ve have been impractical for us to follow due SCM processes. </a:t>
            </a:r>
          </a:p>
          <a:p>
            <a:pPr eaLnBrk="1" hangingPunct="1"/>
            <a:r>
              <a:rPr lang="en-US" altLang="en-US" dirty="0"/>
              <a:t> Such goods and services were procured before 28 April 2020 before the National Treasury Instruction No. 05 of 2020/21 Emergency Procurement in Response to National State of Disaster took effect.</a:t>
            </a:r>
          </a:p>
          <a:p>
            <a:pPr eaLnBrk="1" hangingPunct="1"/>
            <a:r>
              <a:rPr lang="en-US" altLang="en-US" dirty="0"/>
              <a:t> Refer to Appendix B below for expenditure incurred by the Municipality.</a:t>
            </a:r>
            <a:endParaRPr lang="en-ZA" altLang="en-US" dirty="0"/>
          </a:p>
          <a:p>
            <a:pPr eaLnBrk="1" hangingPunct="1"/>
            <a:endParaRPr lang="en-ZA" altLang="en-US" dirty="0"/>
          </a:p>
        </p:txBody>
      </p:sp>
      <p:sp>
        <p:nvSpPr>
          <p:cNvPr id="16387" name="Slide Number Placeholder 3">
            <a:extLst>
              <a:ext uri="{FF2B5EF4-FFF2-40B4-BE49-F238E27FC236}">
                <a16:creationId xmlns:a16="http://schemas.microsoft.com/office/drawing/2014/main" id="{3BBF4E69-24C6-49CF-BD01-C4CD088DBDA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B07AC609-EA78-4CD2-AB1B-A17E43551115}" type="slidenum">
              <a:rPr kumimoji="0" lang="en-US" altLang="en-US" sz="1000" b="0" i="0" u="none" strike="noStrike" kern="1200" cap="none" spc="0" normalizeH="0" baseline="0" noProof="0" smtClean="0">
                <a:ln>
                  <a:noFill/>
                </a:ln>
                <a:solidFill>
                  <a:srgbClr val="455F51"/>
                </a:solidFill>
                <a:effectLst/>
                <a:uLnTx/>
                <a:uFillTx/>
                <a:latin typeface="Arial" panose="020B0604020202020204" pitchFamily="34" charset="0"/>
                <a:ea typeface="+mn-ea"/>
                <a:cs typeface="Arial" panose="020B0604020202020204" pitchFamily="34" charset="0"/>
              </a:rPr>
              <a:pPr marL="0" marR="0" lvl="0" indent="0" algn="r" defTabSz="457200" rtl="0" eaLnBrk="1" fontAlgn="base" latinLnBrk="0" hangingPunct="1">
                <a:lnSpc>
                  <a:spcPct val="100000"/>
                </a:lnSpc>
                <a:spcBef>
                  <a:spcPct val="0"/>
                </a:spcBef>
                <a:spcAft>
                  <a:spcPct val="0"/>
                </a:spcAft>
                <a:buClrTx/>
                <a:buSzTx/>
                <a:buFontTx/>
                <a:buNone/>
                <a:tabLst/>
                <a:defRPr/>
              </a:pPr>
              <a:t>18</a:t>
            </a:fld>
            <a:endParaRPr kumimoji="0" lang="en-US" altLang="en-US" sz="1000" b="0" i="0" u="none" strike="noStrike" kern="1200" cap="none" spc="0" normalizeH="0" baseline="0" noProof="0" dirty="0">
              <a:ln>
                <a:noFill/>
              </a:ln>
              <a:solidFill>
                <a:srgbClr val="455F51"/>
              </a:solidFill>
              <a:effectLst/>
              <a:uLnTx/>
              <a:uFillTx/>
              <a:latin typeface="Arial" panose="020B0604020202020204" pitchFamily="34" charset="0"/>
              <a:ea typeface="+mn-ea"/>
              <a:cs typeface="Arial" panose="020B0604020202020204" pitchFamily="34" charset="0"/>
            </a:endParaRPr>
          </a:p>
        </p:txBody>
      </p:sp>
      <p:sp>
        <p:nvSpPr>
          <p:cNvPr id="3" name="Footer Placeholder 2">
            <a:extLst>
              <a:ext uri="{FF2B5EF4-FFF2-40B4-BE49-F238E27FC236}">
                <a16:creationId xmlns:a16="http://schemas.microsoft.com/office/drawing/2014/main" id="{4127D905-A0EF-4464-B472-059BFF2A0553}"/>
              </a:ext>
            </a:extLst>
          </p:cNvPr>
          <p:cNvSpPr>
            <a:spLocks noGrp="1"/>
          </p:cNvSpPr>
          <p:nvPr>
            <p:ph type="ftr" sz="quarter" idx="11"/>
          </p:nvPr>
        </p:nvSpPr>
        <p:spPr/>
        <p:txBody>
          <a:bodyPr/>
          <a:lstStyle/>
          <a:p>
            <a:pPr>
              <a:defRPr/>
            </a:pPr>
            <a:r>
              <a:rPr lang="en-ZA" altLang="en-US" dirty="0"/>
              <a:t>Matjhabeng Local Municipality--------------Presentation to the Portfolio Committee of COGTA</a:t>
            </a:r>
            <a:endParaRPr lang="en-US" altLang="en-US" dirty="0"/>
          </a:p>
        </p:txBody>
      </p:sp>
    </p:spTree>
    <p:extLst>
      <p:ext uri="{BB962C8B-B14F-4D97-AF65-F5344CB8AC3E}">
        <p14:creationId xmlns:p14="http://schemas.microsoft.com/office/powerpoint/2010/main" val="28249140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0758A-5968-4289-9100-9D2E2C7A3105}"/>
              </a:ext>
            </a:extLst>
          </p:cNvPr>
          <p:cNvSpPr>
            <a:spLocks noGrp="1"/>
          </p:cNvSpPr>
          <p:nvPr>
            <p:ph type="title"/>
          </p:nvPr>
        </p:nvSpPr>
        <p:spPr>
          <a:xfrm>
            <a:off x="960438" y="33338"/>
            <a:ext cx="7296150" cy="717550"/>
          </a:xfrm>
        </p:spPr>
        <p:txBody>
          <a:bodyPr>
            <a:normAutofit fontScale="90000"/>
          </a:bodyPr>
          <a:lstStyle/>
          <a:p>
            <a:pPr algn="ctr" eaLnBrk="1" fontAlgn="auto" hangingPunct="1">
              <a:spcAft>
                <a:spcPts val="0"/>
              </a:spcAft>
              <a:defRPr/>
            </a:pPr>
            <a:r>
              <a:rPr lang="en-ZA" sz="2400" b="1" dirty="0">
                <a:latin typeface="Arial" panose="020B0604020202020204" pitchFamily="34" charset="0"/>
                <a:ea typeface="Batang" panose="02030600000101010101" pitchFamily="18" charset="-127"/>
                <a:cs typeface="Arial" panose="020B0604020202020204" pitchFamily="34" charset="0"/>
              </a:rPr>
              <a:t>COVID-19 EXPENDITURE conti..  </a:t>
            </a:r>
            <a:r>
              <a:rPr lang="en-ZA" sz="2400" dirty="0">
                <a:solidFill>
                  <a:schemeClr val="tx1">
                    <a:lumMod val="75000"/>
                    <a:lumOff val="25000"/>
                  </a:schemeClr>
                </a:solidFill>
                <a:latin typeface="Arial" panose="020B0604020202020204" pitchFamily="34" charset="0"/>
                <a:ea typeface="Batang" panose="02030600000101010101" pitchFamily="18" charset="-127"/>
                <a:cs typeface="Arial" panose="020B0604020202020204" pitchFamily="34" charset="0"/>
              </a:rPr>
              <a:t/>
            </a:r>
            <a:br>
              <a:rPr lang="en-ZA" sz="2400" dirty="0">
                <a:solidFill>
                  <a:schemeClr val="tx1">
                    <a:lumMod val="75000"/>
                    <a:lumOff val="25000"/>
                  </a:schemeClr>
                </a:solidFill>
                <a:latin typeface="Arial" panose="020B0604020202020204" pitchFamily="34" charset="0"/>
                <a:ea typeface="Batang" panose="02030600000101010101" pitchFamily="18" charset="-127"/>
                <a:cs typeface="Arial" panose="020B0604020202020204" pitchFamily="34" charset="0"/>
              </a:rPr>
            </a:br>
            <a:endParaRPr lang="en-ZA" sz="2400" dirty="0">
              <a:solidFill>
                <a:schemeClr val="tx1">
                  <a:lumMod val="75000"/>
                  <a:lumOff val="25000"/>
                </a:schemeClr>
              </a:solidFill>
              <a:latin typeface="Arial" panose="020B0604020202020204" pitchFamily="34" charset="0"/>
              <a:ea typeface="Batang" panose="02030600000101010101" pitchFamily="18" charset="-127"/>
              <a:cs typeface="Arial" panose="020B0604020202020204" pitchFamily="34" charset="0"/>
            </a:endParaRPr>
          </a:p>
        </p:txBody>
      </p:sp>
      <p:sp>
        <p:nvSpPr>
          <p:cNvPr id="17411" name="Slide Number Placeholder 3">
            <a:extLst>
              <a:ext uri="{FF2B5EF4-FFF2-40B4-BE49-F238E27FC236}">
                <a16:creationId xmlns:a16="http://schemas.microsoft.com/office/drawing/2014/main" id="{077EDA83-9D9C-4368-81D9-4B01760ECA2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4A847D8D-551F-4D04-9E1B-759DCFB29CF0}" type="slidenum">
              <a:rPr kumimoji="0" lang="en-US" altLang="en-US" sz="1000" b="0" i="0" u="none" strike="noStrike" kern="1200" cap="none" spc="0" normalizeH="0" baseline="0" noProof="0" smtClean="0">
                <a:ln>
                  <a:noFill/>
                </a:ln>
                <a:solidFill>
                  <a:srgbClr val="455F51"/>
                </a:solidFill>
                <a:effectLst/>
                <a:uLnTx/>
                <a:uFillTx/>
                <a:latin typeface="Arial" panose="020B0604020202020204" pitchFamily="34" charset="0"/>
                <a:ea typeface="+mn-ea"/>
                <a:cs typeface="Arial" panose="020B0604020202020204" pitchFamily="34" charset="0"/>
              </a:rPr>
              <a:pPr marL="0" marR="0" lvl="0" indent="0" algn="r" defTabSz="457200" rtl="0" eaLnBrk="1" fontAlgn="base" latinLnBrk="0" hangingPunct="1">
                <a:lnSpc>
                  <a:spcPct val="100000"/>
                </a:lnSpc>
                <a:spcBef>
                  <a:spcPct val="0"/>
                </a:spcBef>
                <a:spcAft>
                  <a:spcPct val="0"/>
                </a:spcAft>
                <a:buClrTx/>
                <a:buSzTx/>
                <a:buFontTx/>
                <a:buNone/>
                <a:tabLst/>
                <a:defRPr/>
              </a:pPr>
              <a:t>19</a:t>
            </a:fld>
            <a:endParaRPr kumimoji="0" lang="en-US" altLang="en-US" sz="1000" b="0" i="0" u="none" strike="noStrike" kern="1200" cap="none" spc="0" normalizeH="0" baseline="0" noProof="0" dirty="0">
              <a:ln>
                <a:noFill/>
              </a:ln>
              <a:solidFill>
                <a:srgbClr val="455F51"/>
              </a:solidFill>
              <a:effectLst/>
              <a:uLnTx/>
              <a:uFillTx/>
              <a:latin typeface="Arial" panose="020B0604020202020204" pitchFamily="34" charset="0"/>
              <a:ea typeface="+mn-ea"/>
              <a:cs typeface="Arial" panose="020B0604020202020204" pitchFamily="34" charset="0"/>
            </a:endParaRPr>
          </a:p>
        </p:txBody>
      </p:sp>
      <p:sp>
        <p:nvSpPr>
          <p:cNvPr id="4" name="Footer Placeholder 3">
            <a:extLst>
              <a:ext uri="{FF2B5EF4-FFF2-40B4-BE49-F238E27FC236}">
                <a16:creationId xmlns:a16="http://schemas.microsoft.com/office/drawing/2014/main" id="{FD58EEB9-79D1-4C7A-9A41-53FC879CEF5E}"/>
              </a:ext>
            </a:extLst>
          </p:cNvPr>
          <p:cNvSpPr>
            <a:spLocks noGrp="1"/>
          </p:cNvSpPr>
          <p:nvPr>
            <p:ph type="ftr" sz="quarter" idx="11"/>
          </p:nvPr>
        </p:nvSpPr>
        <p:spPr/>
        <p:txBody>
          <a:bodyPr/>
          <a:lstStyle/>
          <a:p>
            <a:pPr>
              <a:defRPr/>
            </a:pPr>
            <a:r>
              <a:rPr lang="en-ZA" altLang="en-US" dirty="0"/>
              <a:t>Matjhabeng Local Municipality--------------Presentation to the Portfolio Committee of COGTA</a:t>
            </a:r>
            <a:endParaRPr lang="en-US" altLang="en-US" dirty="0"/>
          </a:p>
        </p:txBody>
      </p:sp>
      <p:graphicFrame>
        <p:nvGraphicFramePr>
          <p:cNvPr id="7" name="Content Placeholder 6">
            <a:extLst>
              <a:ext uri="{FF2B5EF4-FFF2-40B4-BE49-F238E27FC236}">
                <a16:creationId xmlns:a16="http://schemas.microsoft.com/office/drawing/2014/main" id="{2E1AEFBA-C937-432B-B622-A5704F108D87}"/>
              </a:ext>
            </a:extLst>
          </p:cNvPr>
          <p:cNvGraphicFramePr>
            <a:graphicFrameLocks noGrp="1"/>
          </p:cNvGraphicFramePr>
          <p:nvPr>
            <p:ph idx="1"/>
            <p:extLst>
              <p:ext uri="{D42A27DB-BD31-4B8C-83A1-F6EECF244321}">
                <p14:modId xmlns:p14="http://schemas.microsoft.com/office/powerpoint/2010/main" val="714149539"/>
              </p:ext>
            </p:extLst>
          </p:nvPr>
        </p:nvGraphicFramePr>
        <p:xfrm>
          <a:off x="251520" y="1124744"/>
          <a:ext cx="8496945" cy="3056976"/>
        </p:xfrm>
        <a:graphic>
          <a:graphicData uri="http://schemas.openxmlformats.org/drawingml/2006/table">
            <a:tbl>
              <a:tblPr>
                <a:tableStyleId>{5C22544A-7EE6-4342-B048-85BDC9FD1C3A}</a:tableStyleId>
              </a:tblPr>
              <a:tblGrid>
                <a:gridCol w="822285">
                  <a:extLst>
                    <a:ext uri="{9D8B030D-6E8A-4147-A177-3AD203B41FA5}">
                      <a16:colId xmlns:a16="http://schemas.microsoft.com/office/drawing/2014/main" val="4010002428"/>
                    </a:ext>
                  </a:extLst>
                </a:gridCol>
                <a:gridCol w="767466">
                  <a:extLst>
                    <a:ext uri="{9D8B030D-6E8A-4147-A177-3AD203B41FA5}">
                      <a16:colId xmlns:a16="http://schemas.microsoft.com/office/drawing/2014/main" val="3268183580"/>
                    </a:ext>
                  </a:extLst>
                </a:gridCol>
                <a:gridCol w="1249873">
                  <a:extLst>
                    <a:ext uri="{9D8B030D-6E8A-4147-A177-3AD203B41FA5}">
                      <a16:colId xmlns:a16="http://schemas.microsoft.com/office/drawing/2014/main" val="1003621377"/>
                    </a:ext>
                  </a:extLst>
                </a:gridCol>
                <a:gridCol w="3172193">
                  <a:extLst>
                    <a:ext uri="{9D8B030D-6E8A-4147-A177-3AD203B41FA5}">
                      <a16:colId xmlns:a16="http://schemas.microsoft.com/office/drawing/2014/main" val="517877943"/>
                    </a:ext>
                  </a:extLst>
                </a:gridCol>
                <a:gridCol w="2485128">
                  <a:extLst>
                    <a:ext uri="{9D8B030D-6E8A-4147-A177-3AD203B41FA5}">
                      <a16:colId xmlns:a16="http://schemas.microsoft.com/office/drawing/2014/main" val="1804170917"/>
                    </a:ext>
                  </a:extLst>
                </a:gridCol>
              </a:tblGrid>
              <a:tr h="163619">
                <a:tc gridSpan="3">
                  <a:txBody>
                    <a:bodyPr/>
                    <a:lstStyle/>
                    <a:p>
                      <a:pPr algn="l" fontAlgn="b"/>
                      <a:r>
                        <a:rPr lang="en-ZA" sz="1200" u="none" strike="noStrike" dirty="0">
                          <a:effectLst/>
                        </a:rPr>
                        <a:t>COVID -19 EXPENDITURE 2019/20</a:t>
                      </a:r>
                      <a:endParaRPr lang="en-ZA" sz="1200" b="1" i="0" u="none" strike="noStrike" dirty="0">
                        <a:solidFill>
                          <a:srgbClr val="000000"/>
                        </a:solidFill>
                        <a:effectLst/>
                        <a:latin typeface="Calibri" panose="020F0502020204030204" pitchFamily="34" charset="0"/>
                      </a:endParaRPr>
                    </a:p>
                  </a:txBody>
                  <a:tcPr marL="8181" marR="8181" marT="8181" marB="0" anchor="b">
                    <a:solidFill>
                      <a:schemeClr val="accent1">
                        <a:lumMod val="40000"/>
                        <a:lumOff val="60000"/>
                      </a:schemeClr>
                    </a:solidFill>
                  </a:tcPr>
                </a:tc>
                <a:tc hMerge="1">
                  <a:txBody>
                    <a:bodyPr/>
                    <a:lstStyle/>
                    <a:p>
                      <a:endParaRPr lang="en-ZA"/>
                    </a:p>
                  </a:txBody>
                  <a:tcPr/>
                </a:tc>
                <a:tc hMerge="1">
                  <a:txBody>
                    <a:bodyPr/>
                    <a:lstStyle/>
                    <a:p>
                      <a:endParaRPr lang="en-ZA"/>
                    </a:p>
                  </a:txBody>
                  <a:tcPr/>
                </a:tc>
                <a:tc>
                  <a:txBody>
                    <a:bodyPr/>
                    <a:lstStyle/>
                    <a:p>
                      <a:pPr algn="l" fontAlgn="b"/>
                      <a:r>
                        <a:rPr lang="en-ZA" sz="1200" u="none" strike="noStrike" dirty="0">
                          <a:effectLst/>
                        </a:rPr>
                        <a:t> </a:t>
                      </a:r>
                      <a:endParaRPr lang="en-ZA" sz="1200" b="1" i="0" u="none" strike="noStrike" dirty="0">
                        <a:solidFill>
                          <a:srgbClr val="000000"/>
                        </a:solidFill>
                        <a:effectLst/>
                        <a:latin typeface="Calibri" panose="020F0502020204030204" pitchFamily="34" charset="0"/>
                      </a:endParaRPr>
                    </a:p>
                  </a:txBody>
                  <a:tcPr marL="8181" marR="8181" marT="8181" marB="0" anchor="b">
                    <a:solidFill>
                      <a:schemeClr val="accent1">
                        <a:lumMod val="40000"/>
                        <a:lumOff val="60000"/>
                      </a:schemeClr>
                    </a:solidFill>
                  </a:tcPr>
                </a:tc>
                <a:tc>
                  <a:txBody>
                    <a:bodyPr/>
                    <a:lstStyle/>
                    <a:p>
                      <a:pPr algn="l" fontAlgn="b"/>
                      <a:r>
                        <a:rPr lang="en-ZA" sz="1200" u="none" strike="noStrike" dirty="0">
                          <a:effectLst/>
                        </a:rPr>
                        <a:t> </a:t>
                      </a:r>
                      <a:endParaRPr lang="en-ZA" sz="1200" b="1" i="0" u="none" strike="noStrike" dirty="0">
                        <a:solidFill>
                          <a:srgbClr val="000000"/>
                        </a:solidFill>
                        <a:effectLst/>
                        <a:latin typeface="Calibri" panose="020F0502020204030204" pitchFamily="34" charset="0"/>
                      </a:endParaRPr>
                    </a:p>
                  </a:txBody>
                  <a:tcPr marL="8181" marR="8181" marT="8181" marB="0" anchor="b">
                    <a:solidFill>
                      <a:schemeClr val="accent1">
                        <a:lumMod val="40000"/>
                        <a:lumOff val="60000"/>
                      </a:schemeClr>
                    </a:solidFill>
                  </a:tcPr>
                </a:tc>
                <a:extLst>
                  <a:ext uri="{0D108BD9-81ED-4DB2-BD59-A6C34878D82A}">
                    <a16:rowId xmlns:a16="http://schemas.microsoft.com/office/drawing/2014/main" val="4200959211"/>
                  </a:ext>
                </a:extLst>
              </a:tr>
              <a:tr h="163619">
                <a:tc>
                  <a:txBody>
                    <a:bodyPr/>
                    <a:lstStyle/>
                    <a:p>
                      <a:pPr algn="l" fontAlgn="b"/>
                      <a:r>
                        <a:rPr lang="en-ZA" sz="1200" u="none" strike="noStrike" dirty="0">
                          <a:effectLst/>
                        </a:rPr>
                        <a:t>DATE</a:t>
                      </a:r>
                      <a:endParaRPr lang="en-ZA" sz="1200" b="1" i="0" u="none" strike="noStrike" dirty="0">
                        <a:solidFill>
                          <a:srgbClr val="000000"/>
                        </a:solidFill>
                        <a:effectLst/>
                        <a:latin typeface="Calibri" panose="020F0502020204030204" pitchFamily="34" charset="0"/>
                      </a:endParaRPr>
                    </a:p>
                  </a:txBody>
                  <a:tcPr marL="8181" marR="8181" marT="8181" marB="0" anchor="b">
                    <a:solidFill>
                      <a:schemeClr val="accent1">
                        <a:lumMod val="40000"/>
                        <a:lumOff val="60000"/>
                      </a:schemeClr>
                    </a:solidFill>
                  </a:tcPr>
                </a:tc>
                <a:tc>
                  <a:txBody>
                    <a:bodyPr/>
                    <a:lstStyle/>
                    <a:p>
                      <a:pPr algn="l" fontAlgn="b"/>
                      <a:r>
                        <a:rPr lang="en-ZA" sz="1200" u="none" strike="noStrike" dirty="0">
                          <a:effectLst/>
                        </a:rPr>
                        <a:t>RECEIPTS</a:t>
                      </a:r>
                      <a:endParaRPr lang="en-ZA" sz="1200" b="1" i="0" u="none" strike="noStrike" dirty="0">
                        <a:solidFill>
                          <a:srgbClr val="000000"/>
                        </a:solidFill>
                        <a:effectLst/>
                        <a:latin typeface="Calibri" panose="020F0502020204030204" pitchFamily="34" charset="0"/>
                      </a:endParaRPr>
                    </a:p>
                  </a:txBody>
                  <a:tcPr marL="8181" marR="8181" marT="8181" marB="0" anchor="b">
                    <a:solidFill>
                      <a:schemeClr val="accent1">
                        <a:lumMod val="40000"/>
                        <a:lumOff val="60000"/>
                      </a:schemeClr>
                    </a:solidFill>
                  </a:tcPr>
                </a:tc>
                <a:tc>
                  <a:txBody>
                    <a:bodyPr/>
                    <a:lstStyle/>
                    <a:p>
                      <a:pPr algn="l" fontAlgn="b"/>
                      <a:r>
                        <a:rPr lang="en-ZA" sz="1200" u="none" strike="noStrike" dirty="0">
                          <a:effectLst/>
                        </a:rPr>
                        <a:t>EXPENDITURE</a:t>
                      </a:r>
                      <a:endParaRPr lang="en-ZA" sz="1200" b="1" i="0" u="none" strike="noStrike" dirty="0">
                        <a:solidFill>
                          <a:srgbClr val="000000"/>
                        </a:solidFill>
                        <a:effectLst/>
                        <a:latin typeface="Calibri" panose="020F0502020204030204" pitchFamily="34" charset="0"/>
                      </a:endParaRPr>
                    </a:p>
                  </a:txBody>
                  <a:tcPr marL="8181" marR="8181" marT="8181" marB="0" anchor="b">
                    <a:solidFill>
                      <a:schemeClr val="accent1">
                        <a:lumMod val="40000"/>
                        <a:lumOff val="60000"/>
                      </a:schemeClr>
                    </a:solidFill>
                  </a:tcPr>
                </a:tc>
                <a:tc>
                  <a:txBody>
                    <a:bodyPr/>
                    <a:lstStyle/>
                    <a:p>
                      <a:pPr algn="l" fontAlgn="b"/>
                      <a:r>
                        <a:rPr lang="en-ZA" sz="1200" u="none" strike="noStrike" dirty="0">
                          <a:effectLst/>
                        </a:rPr>
                        <a:t>PROJECT</a:t>
                      </a:r>
                      <a:endParaRPr lang="en-ZA" sz="1200" b="1" i="0" u="none" strike="noStrike" dirty="0">
                        <a:solidFill>
                          <a:srgbClr val="000000"/>
                        </a:solidFill>
                        <a:effectLst/>
                        <a:latin typeface="Calibri" panose="020F0502020204030204" pitchFamily="34" charset="0"/>
                      </a:endParaRPr>
                    </a:p>
                  </a:txBody>
                  <a:tcPr marL="8181" marR="8181" marT="8181" marB="0" anchor="b">
                    <a:solidFill>
                      <a:schemeClr val="accent1">
                        <a:lumMod val="40000"/>
                        <a:lumOff val="60000"/>
                      </a:schemeClr>
                    </a:solidFill>
                  </a:tcPr>
                </a:tc>
                <a:tc>
                  <a:txBody>
                    <a:bodyPr/>
                    <a:lstStyle/>
                    <a:p>
                      <a:pPr algn="l" fontAlgn="b"/>
                      <a:r>
                        <a:rPr lang="en-ZA" sz="1200" u="none" strike="noStrike" dirty="0">
                          <a:effectLst/>
                        </a:rPr>
                        <a:t>DESCRIPTION</a:t>
                      </a:r>
                      <a:endParaRPr lang="en-ZA" sz="1200" b="1" i="0" u="none" strike="noStrike" dirty="0">
                        <a:solidFill>
                          <a:srgbClr val="000000"/>
                        </a:solidFill>
                        <a:effectLst/>
                        <a:latin typeface="Calibri" panose="020F0502020204030204" pitchFamily="34" charset="0"/>
                      </a:endParaRPr>
                    </a:p>
                  </a:txBody>
                  <a:tcPr marL="8181" marR="8181" marT="8181" marB="0" anchor="b">
                    <a:solidFill>
                      <a:schemeClr val="accent1">
                        <a:lumMod val="40000"/>
                        <a:lumOff val="60000"/>
                      </a:schemeClr>
                    </a:solidFill>
                  </a:tcPr>
                </a:tc>
                <a:extLst>
                  <a:ext uri="{0D108BD9-81ED-4DB2-BD59-A6C34878D82A}">
                    <a16:rowId xmlns:a16="http://schemas.microsoft.com/office/drawing/2014/main" val="3977821922"/>
                  </a:ext>
                </a:extLst>
              </a:tr>
              <a:tr h="163619">
                <a:tc>
                  <a:txBody>
                    <a:bodyPr/>
                    <a:lstStyle/>
                    <a:p>
                      <a:pPr algn="r" fontAlgn="b"/>
                      <a:r>
                        <a:rPr lang="en-ZA" sz="1200" u="none" strike="noStrike" dirty="0">
                          <a:effectLst/>
                        </a:rPr>
                        <a:t>2020/04/29</a:t>
                      </a:r>
                      <a:endParaRPr lang="en-ZA" sz="1200" b="0" i="0" u="none" strike="noStrike" dirty="0">
                        <a:solidFill>
                          <a:srgbClr val="000000"/>
                        </a:solidFill>
                        <a:effectLst/>
                        <a:latin typeface="Calibri" panose="020F0502020204030204" pitchFamily="34" charset="0"/>
                      </a:endParaRPr>
                    </a:p>
                  </a:txBody>
                  <a:tcPr marL="8181" marR="8181" marT="8181" marB="0" anchor="b">
                    <a:solidFill>
                      <a:schemeClr val="accent1">
                        <a:lumMod val="40000"/>
                        <a:lumOff val="60000"/>
                      </a:schemeClr>
                    </a:solidFill>
                  </a:tcPr>
                </a:tc>
                <a:tc>
                  <a:txBody>
                    <a:bodyPr/>
                    <a:lstStyle/>
                    <a:p>
                      <a:pPr algn="l" fontAlgn="b"/>
                      <a:r>
                        <a:rPr lang="en-ZA" sz="1200" u="none" strike="noStrike" dirty="0">
                          <a:effectLst/>
                        </a:rPr>
                        <a:t> </a:t>
                      </a:r>
                      <a:endParaRPr lang="en-ZA" sz="1200" b="0" i="0" u="none" strike="noStrike" dirty="0">
                        <a:solidFill>
                          <a:srgbClr val="000000"/>
                        </a:solidFill>
                        <a:effectLst/>
                        <a:latin typeface="Calibri" panose="020F0502020204030204" pitchFamily="34" charset="0"/>
                      </a:endParaRPr>
                    </a:p>
                  </a:txBody>
                  <a:tcPr marL="8181" marR="8181" marT="8181" marB="0" anchor="b">
                    <a:solidFill>
                      <a:schemeClr val="accent1">
                        <a:lumMod val="40000"/>
                        <a:lumOff val="60000"/>
                      </a:schemeClr>
                    </a:solidFill>
                  </a:tcPr>
                </a:tc>
                <a:tc>
                  <a:txBody>
                    <a:bodyPr/>
                    <a:lstStyle/>
                    <a:p>
                      <a:pPr algn="r" fontAlgn="b"/>
                      <a:r>
                        <a:rPr lang="en-ZA" sz="1200" u="none" strike="noStrike" dirty="0">
                          <a:effectLst/>
                        </a:rPr>
                        <a:t>500 000.00</a:t>
                      </a:r>
                      <a:endParaRPr lang="en-ZA" sz="1200" b="0" i="0" u="none" strike="noStrike" dirty="0">
                        <a:solidFill>
                          <a:srgbClr val="000000"/>
                        </a:solidFill>
                        <a:effectLst/>
                        <a:latin typeface="Calibri" panose="020F0502020204030204" pitchFamily="34" charset="0"/>
                      </a:endParaRPr>
                    </a:p>
                  </a:txBody>
                  <a:tcPr marL="8181" marR="8181" marT="8181" marB="0" anchor="b">
                    <a:solidFill>
                      <a:schemeClr val="accent1">
                        <a:lumMod val="40000"/>
                        <a:lumOff val="60000"/>
                      </a:schemeClr>
                    </a:solidFill>
                  </a:tcPr>
                </a:tc>
                <a:tc>
                  <a:txBody>
                    <a:bodyPr/>
                    <a:lstStyle/>
                    <a:p>
                      <a:pPr algn="l" fontAlgn="b"/>
                      <a:r>
                        <a:rPr lang="en-ZA" sz="1200" u="none" strike="noStrike" dirty="0">
                          <a:effectLst/>
                        </a:rPr>
                        <a:t>COVID-19 PURCHASE OF INVENTORY </a:t>
                      </a:r>
                      <a:endParaRPr lang="en-ZA" sz="1200" b="0" i="0" u="none" strike="noStrike" dirty="0">
                        <a:solidFill>
                          <a:srgbClr val="000000"/>
                        </a:solidFill>
                        <a:effectLst/>
                        <a:latin typeface="Calibri" panose="020F0502020204030204" pitchFamily="34" charset="0"/>
                      </a:endParaRPr>
                    </a:p>
                  </a:txBody>
                  <a:tcPr marL="8181" marR="8181" marT="8181" marB="0" anchor="b">
                    <a:solidFill>
                      <a:schemeClr val="accent1">
                        <a:lumMod val="40000"/>
                        <a:lumOff val="60000"/>
                      </a:schemeClr>
                    </a:solidFill>
                  </a:tcPr>
                </a:tc>
                <a:tc>
                  <a:txBody>
                    <a:bodyPr/>
                    <a:lstStyle/>
                    <a:p>
                      <a:pPr algn="l" fontAlgn="b"/>
                      <a:r>
                        <a:rPr lang="en-ZA" sz="1200" u="none" strike="noStrike" dirty="0">
                          <a:effectLst/>
                        </a:rPr>
                        <a:t>HAND SINITISERS</a:t>
                      </a:r>
                      <a:endParaRPr lang="en-ZA" sz="1200" b="0" i="0" u="none" strike="noStrike" dirty="0">
                        <a:solidFill>
                          <a:srgbClr val="000000"/>
                        </a:solidFill>
                        <a:effectLst/>
                        <a:latin typeface="Calibri" panose="020F0502020204030204" pitchFamily="34" charset="0"/>
                      </a:endParaRPr>
                    </a:p>
                  </a:txBody>
                  <a:tcPr marL="8181" marR="8181" marT="8181" marB="0" anchor="b">
                    <a:solidFill>
                      <a:schemeClr val="accent1">
                        <a:lumMod val="40000"/>
                        <a:lumOff val="60000"/>
                      </a:schemeClr>
                    </a:solidFill>
                  </a:tcPr>
                </a:tc>
                <a:extLst>
                  <a:ext uri="{0D108BD9-81ED-4DB2-BD59-A6C34878D82A}">
                    <a16:rowId xmlns:a16="http://schemas.microsoft.com/office/drawing/2014/main" val="10699275"/>
                  </a:ext>
                </a:extLst>
              </a:tr>
              <a:tr h="163619">
                <a:tc>
                  <a:txBody>
                    <a:bodyPr/>
                    <a:lstStyle/>
                    <a:p>
                      <a:pPr algn="r" fontAlgn="b"/>
                      <a:r>
                        <a:rPr lang="en-ZA" sz="1200" u="none" strike="noStrike" dirty="0">
                          <a:effectLst/>
                        </a:rPr>
                        <a:t>2020/04/29</a:t>
                      </a:r>
                      <a:endParaRPr lang="en-ZA" sz="1200" b="0" i="0" u="none" strike="noStrike" dirty="0">
                        <a:solidFill>
                          <a:srgbClr val="000000"/>
                        </a:solidFill>
                        <a:effectLst/>
                        <a:latin typeface="Calibri" panose="020F0502020204030204" pitchFamily="34" charset="0"/>
                      </a:endParaRPr>
                    </a:p>
                  </a:txBody>
                  <a:tcPr marL="8181" marR="8181" marT="8181" marB="0" anchor="b">
                    <a:solidFill>
                      <a:schemeClr val="accent1">
                        <a:lumMod val="40000"/>
                        <a:lumOff val="60000"/>
                      </a:schemeClr>
                    </a:solidFill>
                  </a:tcPr>
                </a:tc>
                <a:tc>
                  <a:txBody>
                    <a:bodyPr/>
                    <a:lstStyle/>
                    <a:p>
                      <a:pPr algn="l" fontAlgn="b"/>
                      <a:r>
                        <a:rPr lang="en-ZA" sz="1200" u="none" strike="noStrike" dirty="0">
                          <a:effectLst/>
                        </a:rPr>
                        <a:t> </a:t>
                      </a:r>
                      <a:endParaRPr lang="en-ZA" sz="1200" b="0" i="0" u="none" strike="noStrike" dirty="0">
                        <a:solidFill>
                          <a:srgbClr val="000000"/>
                        </a:solidFill>
                        <a:effectLst/>
                        <a:latin typeface="Calibri" panose="020F0502020204030204" pitchFamily="34" charset="0"/>
                      </a:endParaRPr>
                    </a:p>
                  </a:txBody>
                  <a:tcPr marL="8181" marR="8181" marT="8181" marB="0" anchor="b">
                    <a:solidFill>
                      <a:schemeClr val="accent1">
                        <a:lumMod val="40000"/>
                        <a:lumOff val="60000"/>
                      </a:schemeClr>
                    </a:solidFill>
                  </a:tcPr>
                </a:tc>
                <a:tc>
                  <a:txBody>
                    <a:bodyPr/>
                    <a:lstStyle/>
                    <a:p>
                      <a:pPr algn="r" fontAlgn="b"/>
                      <a:r>
                        <a:rPr lang="en-ZA" sz="1200" u="none" strike="noStrike" dirty="0">
                          <a:effectLst/>
                        </a:rPr>
                        <a:t>734 000.00</a:t>
                      </a:r>
                      <a:endParaRPr lang="en-ZA" sz="1200" b="0" i="0" u="none" strike="noStrike" dirty="0">
                        <a:solidFill>
                          <a:srgbClr val="000000"/>
                        </a:solidFill>
                        <a:effectLst/>
                        <a:latin typeface="Calibri" panose="020F0502020204030204" pitchFamily="34" charset="0"/>
                      </a:endParaRPr>
                    </a:p>
                  </a:txBody>
                  <a:tcPr marL="8181" marR="8181" marT="8181" marB="0" anchor="b">
                    <a:solidFill>
                      <a:schemeClr val="accent1">
                        <a:lumMod val="40000"/>
                        <a:lumOff val="60000"/>
                      </a:schemeClr>
                    </a:solidFill>
                  </a:tcPr>
                </a:tc>
                <a:tc>
                  <a:txBody>
                    <a:bodyPr/>
                    <a:lstStyle/>
                    <a:p>
                      <a:pPr algn="l" fontAlgn="b"/>
                      <a:r>
                        <a:rPr lang="en-ZA" sz="1200" u="none" strike="noStrike" dirty="0">
                          <a:effectLst/>
                        </a:rPr>
                        <a:t>COVID-19 SANITISE OFFICE BUILDING</a:t>
                      </a:r>
                      <a:endParaRPr lang="en-ZA" sz="1200" b="0" i="0" u="none" strike="noStrike" dirty="0">
                        <a:solidFill>
                          <a:srgbClr val="000000"/>
                        </a:solidFill>
                        <a:effectLst/>
                        <a:latin typeface="Calibri" panose="020F0502020204030204" pitchFamily="34" charset="0"/>
                      </a:endParaRPr>
                    </a:p>
                  </a:txBody>
                  <a:tcPr marL="8181" marR="8181" marT="8181" marB="0" anchor="b">
                    <a:solidFill>
                      <a:schemeClr val="accent1">
                        <a:lumMod val="40000"/>
                        <a:lumOff val="60000"/>
                      </a:schemeClr>
                    </a:solidFill>
                  </a:tcPr>
                </a:tc>
                <a:tc>
                  <a:txBody>
                    <a:bodyPr/>
                    <a:lstStyle/>
                    <a:p>
                      <a:pPr algn="l" fontAlgn="b"/>
                      <a:r>
                        <a:rPr lang="en-ZA" sz="1200" u="none" strike="noStrike" dirty="0">
                          <a:effectLst/>
                        </a:rPr>
                        <a:t>SANITISE OFFICE BUILDING</a:t>
                      </a:r>
                      <a:endParaRPr lang="en-ZA" sz="1200" b="0" i="0" u="none" strike="noStrike" dirty="0">
                        <a:solidFill>
                          <a:srgbClr val="000000"/>
                        </a:solidFill>
                        <a:effectLst/>
                        <a:latin typeface="Calibri" panose="020F0502020204030204" pitchFamily="34" charset="0"/>
                      </a:endParaRPr>
                    </a:p>
                  </a:txBody>
                  <a:tcPr marL="8181" marR="8181" marT="8181" marB="0" anchor="b">
                    <a:solidFill>
                      <a:schemeClr val="accent1">
                        <a:lumMod val="40000"/>
                        <a:lumOff val="60000"/>
                      </a:schemeClr>
                    </a:solidFill>
                  </a:tcPr>
                </a:tc>
                <a:extLst>
                  <a:ext uri="{0D108BD9-81ED-4DB2-BD59-A6C34878D82A}">
                    <a16:rowId xmlns:a16="http://schemas.microsoft.com/office/drawing/2014/main" val="4280711967"/>
                  </a:ext>
                </a:extLst>
              </a:tr>
              <a:tr h="163619">
                <a:tc>
                  <a:txBody>
                    <a:bodyPr/>
                    <a:lstStyle/>
                    <a:p>
                      <a:pPr algn="r" fontAlgn="b"/>
                      <a:r>
                        <a:rPr lang="en-ZA" sz="1200" u="none" strike="noStrike" dirty="0">
                          <a:effectLst/>
                        </a:rPr>
                        <a:t>2020/04/29</a:t>
                      </a:r>
                      <a:endParaRPr lang="en-ZA" sz="1200" b="0" i="0" u="none" strike="noStrike" dirty="0">
                        <a:solidFill>
                          <a:srgbClr val="000000"/>
                        </a:solidFill>
                        <a:effectLst/>
                        <a:latin typeface="Calibri" panose="020F0502020204030204" pitchFamily="34" charset="0"/>
                      </a:endParaRPr>
                    </a:p>
                  </a:txBody>
                  <a:tcPr marL="8181" marR="8181" marT="8181" marB="0" anchor="b">
                    <a:solidFill>
                      <a:schemeClr val="accent1">
                        <a:lumMod val="40000"/>
                        <a:lumOff val="60000"/>
                      </a:schemeClr>
                    </a:solidFill>
                  </a:tcPr>
                </a:tc>
                <a:tc>
                  <a:txBody>
                    <a:bodyPr/>
                    <a:lstStyle/>
                    <a:p>
                      <a:pPr algn="l" fontAlgn="b"/>
                      <a:r>
                        <a:rPr lang="en-ZA" sz="1200" u="none" strike="noStrike" dirty="0">
                          <a:effectLst/>
                        </a:rPr>
                        <a:t> </a:t>
                      </a:r>
                      <a:endParaRPr lang="en-ZA" sz="1200" b="0" i="0" u="none" strike="noStrike" dirty="0">
                        <a:solidFill>
                          <a:srgbClr val="000000"/>
                        </a:solidFill>
                        <a:effectLst/>
                        <a:latin typeface="Calibri" panose="020F0502020204030204" pitchFamily="34" charset="0"/>
                      </a:endParaRPr>
                    </a:p>
                  </a:txBody>
                  <a:tcPr marL="8181" marR="8181" marT="8181" marB="0" anchor="b">
                    <a:solidFill>
                      <a:schemeClr val="accent1">
                        <a:lumMod val="40000"/>
                        <a:lumOff val="60000"/>
                      </a:schemeClr>
                    </a:solidFill>
                  </a:tcPr>
                </a:tc>
                <a:tc>
                  <a:txBody>
                    <a:bodyPr/>
                    <a:lstStyle/>
                    <a:p>
                      <a:pPr algn="r" fontAlgn="b"/>
                      <a:r>
                        <a:rPr lang="en-ZA" sz="1200" u="none" strike="noStrike" dirty="0">
                          <a:effectLst/>
                        </a:rPr>
                        <a:t>400 000.00</a:t>
                      </a:r>
                      <a:endParaRPr lang="en-ZA" sz="1200" b="0" i="0" u="none" strike="noStrike" dirty="0">
                        <a:solidFill>
                          <a:srgbClr val="000000"/>
                        </a:solidFill>
                        <a:effectLst/>
                        <a:latin typeface="Calibri" panose="020F0502020204030204" pitchFamily="34" charset="0"/>
                      </a:endParaRPr>
                    </a:p>
                  </a:txBody>
                  <a:tcPr marL="8181" marR="8181" marT="8181" marB="0" anchor="b">
                    <a:solidFill>
                      <a:schemeClr val="accent1">
                        <a:lumMod val="40000"/>
                        <a:lumOff val="60000"/>
                      </a:schemeClr>
                    </a:solidFill>
                  </a:tcPr>
                </a:tc>
                <a:tc>
                  <a:txBody>
                    <a:bodyPr/>
                    <a:lstStyle/>
                    <a:p>
                      <a:pPr algn="l" fontAlgn="b"/>
                      <a:r>
                        <a:rPr lang="en-ZA" sz="1200" u="none" strike="noStrike" dirty="0">
                          <a:effectLst/>
                        </a:rPr>
                        <a:t>COVID-19 PROTECTIVE CLOTHING</a:t>
                      </a:r>
                      <a:endParaRPr lang="en-ZA" sz="1200" b="0" i="0" u="none" strike="noStrike" dirty="0">
                        <a:solidFill>
                          <a:srgbClr val="000000"/>
                        </a:solidFill>
                        <a:effectLst/>
                        <a:latin typeface="Calibri" panose="020F0502020204030204" pitchFamily="34" charset="0"/>
                      </a:endParaRPr>
                    </a:p>
                  </a:txBody>
                  <a:tcPr marL="8181" marR="8181" marT="8181" marB="0" anchor="b">
                    <a:solidFill>
                      <a:schemeClr val="accent1">
                        <a:lumMod val="40000"/>
                        <a:lumOff val="60000"/>
                      </a:schemeClr>
                    </a:solidFill>
                  </a:tcPr>
                </a:tc>
                <a:tc>
                  <a:txBody>
                    <a:bodyPr/>
                    <a:lstStyle/>
                    <a:p>
                      <a:pPr algn="l" fontAlgn="b"/>
                      <a:r>
                        <a:rPr lang="en-ZA" sz="1200" u="none" strike="noStrike" dirty="0">
                          <a:effectLst/>
                        </a:rPr>
                        <a:t> PROTECTIVE CLOTHING</a:t>
                      </a:r>
                      <a:endParaRPr lang="en-ZA" sz="1200" b="0" i="0" u="none" strike="noStrike" dirty="0">
                        <a:solidFill>
                          <a:srgbClr val="000000"/>
                        </a:solidFill>
                        <a:effectLst/>
                        <a:latin typeface="Calibri" panose="020F0502020204030204" pitchFamily="34" charset="0"/>
                      </a:endParaRPr>
                    </a:p>
                  </a:txBody>
                  <a:tcPr marL="8181" marR="8181" marT="8181" marB="0" anchor="b">
                    <a:solidFill>
                      <a:schemeClr val="accent1">
                        <a:lumMod val="40000"/>
                        <a:lumOff val="60000"/>
                      </a:schemeClr>
                    </a:solidFill>
                  </a:tcPr>
                </a:tc>
                <a:extLst>
                  <a:ext uri="{0D108BD9-81ED-4DB2-BD59-A6C34878D82A}">
                    <a16:rowId xmlns:a16="http://schemas.microsoft.com/office/drawing/2014/main" val="3973498811"/>
                  </a:ext>
                </a:extLst>
              </a:tr>
              <a:tr h="163619">
                <a:tc>
                  <a:txBody>
                    <a:bodyPr/>
                    <a:lstStyle/>
                    <a:p>
                      <a:pPr algn="r" fontAlgn="b"/>
                      <a:r>
                        <a:rPr lang="en-ZA" sz="1200" u="none" strike="noStrike" dirty="0">
                          <a:effectLst/>
                        </a:rPr>
                        <a:t>2020/05/08</a:t>
                      </a:r>
                      <a:endParaRPr lang="en-ZA" sz="1200" b="0" i="0" u="none" strike="noStrike" dirty="0">
                        <a:solidFill>
                          <a:srgbClr val="000000"/>
                        </a:solidFill>
                        <a:effectLst/>
                        <a:latin typeface="Calibri" panose="020F0502020204030204" pitchFamily="34" charset="0"/>
                      </a:endParaRPr>
                    </a:p>
                  </a:txBody>
                  <a:tcPr marL="8181" marR="8181" marT="8181" marB="0" anchor="b">
                    <a:solidFill>
                      <a:schemeClr val="accent1">
                        <a:lumMod val="40000"/>
                        <a:lumOff val="60000"/>
                      </a:schemeClr>
                    </a:solidFill>
                  </a:tcPr>
                </a:tc>
                <a:tc>
                  <a:txBody>
                    <a:bodyPr/>
                    <a:lstStyle/>
                    <a:p>
                      <a:pPr algn="r" fontAlgn="b"/>
                      <a:r>
                        <a:rPr lang="en-ZA" sz="1200" u="none" strike="noStrike" dirty="0">
                          <a:effectLst/>
                        </a:rPr>
                        <a:t>596 000.00</a:t>
                      </a:r>
                      <a:endParaRPr lang="en-ZA" sz="1200" b="0" i="0" u="none" strike="noStrike" dirty="0">
                        <a:solidFill>
                          <a:srgbClr val="000000"/>
                        </a:solidFill>
                        <a:effectLst/>
                        <a:latin typeface="Calibri" panose="020F0502020204030204" pitchFamily="34" charset="0"/>
                      </a:endParaRPr>
                    </a:p>
                  </a:txBody>
                  <a:tcPr marL="8181" marR="8181" marT="8181" marB="0" anchor="b">
                    <a:solidFill>
                      <a:schemeClr val="accent1">
                        <a:lumMod val="40000"/>
                        <a:lumOff val="60000"/>
                      </a:schemeClr>
                    </a:solidFill>
                  </a:tcPr>
                </a:tc>
                <a:tc>
                  <a:txBody>
                    <a:bodyPr/>
                    <a:lstStyle/>
                    <a:p>
                      <a:pPr algn="l" fontAlgn="b"/>
                      <a:r>
                        <a:rPr lang="en-ZA" sz="1200" u="none" strike="noStrike" dirty="0">
                          <a:effectLst/>
                        </a:rPr>
                        <a:t>                       -  </a:t>
                      </a:r>
                      <a:endParaRPr lang="en-ZA" sz="1200" b="0" i="0" u="none" strike="noStrike" dirty="0">
                        <a:solidFill>
                          <a:srgbClr val="000000"/>
                        </a:solidFill>
                        <a:effectLst/>
                        <a:latin typeface="Calibri" panose="020F0502020204030204" pitchFamily="34" charset="0"/>
                      </a:endParaRPr>
                    </a:p>
                  </a:txBody>
                  <a:tcPr marL="8181" marR="8181" marT="8181" marB="0" anchor="b">
                    <a:solidFill>
                      <a:schemeClr val="accent1">
                        <a:lumMod val="40000"/>
                        <a:lumOff val="60000"/>
                      </a:schemeClr>
                    </a:solidFill>
                  </a:tcPr>
                </a:tc>
                <a:tc>
                  <a:txBody>
                    <a:bodyPr/>
                    <a:lstStyle/>
                    <a:p>
                      <a:pPr algn="l" fontAlgn="b"/>
                      <a:r>
                        <a:rPr lang="en-ZA" sz="1200" u="none" strike="noStrike" dirty="0">
                          <a:effectLst/>
                        </a:rPr>
                        <a:t> </a:t>
                      </a:r>
                      <a:endParaRPr lang="en-ZA" sz="1200" b="0" i="0" u="none" strike="noStrike" dirty="0">
                        <a:solidFill>
                          <a:srgbClr val="000000"/>
                        </a:solidFill>
                        <a:effectLst/>
                        <a:latin typeface="Calibri" panose="020F0502020204030204" pitchFamily="34" charset="0"/>
                      </a:endParaRPr>
                    </a:p>
                  </a:txBody>
                  <a:tcPr marL="8181" marR="8181" marT="8181" marB="0" anchor="b">
                    <a:solidFill>
                      <a:schemeClr val="accent1">
                        <a:lumMod val="40000"/>
                        <a:lumOff val="60000"/>
                      </a:schemeClr>
                    </a:solidFill>
                  </a:tcPr>
                </a:tc>
                <a:tc>
                  <a:txBody>
                    <a:bodyPr/>
                    <a:lstStyle/>
                    <a:p>
                      <a:pPr algn="l" fontAlgn="b"/>
                      <a:r>
                        <a:rPr lang="en-ZA" sz="1200" u="none" strike="noStrike" dirty="0">
                          <a:effectLst/>
                        </a:rPr>
                        <a:t> </a:t>
                      </a:r>
                      <a:endParaRPr lang="en-ZA" sz="1200" b="0" i="0" u="none" strike="noStrike" dirty="0">
                        <a:solidFill>
                          <a:srgbClr val="000000"/>
                        </a:solidFill>
                        <a:effectLst/>
                        <a:latin typeface="Calibri" panose="020F0502020204030204" pitchFamily="34" charset="0"/>
                      </a:endParaRPr>
                    </a:p>
                  </a:txBody>
                  <a:tcPr marL="8181" marR="8181" marT="8181" marB="0" anchor="b">
                    <a:solidFill>
                      <a:schemeClr val="accent1">
                        <a:lumMod val="40000"/>
                        <a:lumOff val="60000"/>
                      </a:schemeClr>
                    </a:solidFill>
                  </a:tcPr>
                </a:tc>
                <a:extLst>
                  <a:ext uri="{0D108BD9-81ED-4DB2-BD59-A6C34878D82A}">
                    <a16:rowId xmlns:a16="http://schemas.microsoft.com/office/drawing/2014/main" val="1740994562"/>
                  </a:ext>
                </a:extLst>
              </a:tr>
              <a:tr h="163619">
                <a:tc>
                  <a:txBody>
                    <a:bodyPr/>
                    <a:lstStyle/>
                    <a:p>
                      <a:pPr algn="r" fontAlgn="b"/>
                      <a:r>
                        <a:rPr lang="en-ZA" sz="1200" u="none" strike="noStrike" dirty="0">
                          <a:effectLst/>
                        </a:rPr>
                        <a:t>2020/05/08</a:t>
                      </a:r>
                      <a:endParaRPr lang="en-ZA" sz="1200" b="0" i="0" u="none" strike="noStrike" dirty="0">
                        <a:solidFill>
                          <a:srgbClr val="000000"/>
                        </a:solidFill>
                        <a:effectLst/>
                        <a:latin typeface="Calibri" panose="020F0502020204030204" pitchFamily="34" charset="0"/>
                      </a:endParaRPr>
                    </a:p>
                  </a:txBody>
                  <a:tcPr marL="8181" marR="8181" marT="8181" marB="0" anchor="b">
                    <a:solidFill>
                      <a:schemeClr val="accent1">
                        <a:lumMod val="40000"/>
                        <a:lumOff val="60000"/>
                      </a:schemeClr>
                    </a:solidFill>
                  </a:tcPr>
                </a:tc>
                <a:tc>
                  <a:txBody>
                    <a:bodyPr/>
                    <a:lstStyle/>
                    <a:p>
                      <a:pPr algn="l" fontAlgn="b"/>
                      <a:r>
                        <a:rPr lang="en-ZA" sz="1200" u="none" strike="noStrike" dirty="0">
                          <a:effectLst/>
                        </a:rPr>
                        <a:t> </a:t>
                      </a:r>
                      <a:endParaRPr lang="en-ZA" sz="1200" b="0" i="0" u="none" strike="noStrike" dirty="0">
                        <a:solidFill>
                          <a:srgbClr val="000000"/>
                        </a:solidFill>
                        <a:effectLst/>
                        <a:latin typeface="Calibri" panose="020F0502020204030204" pitchFamily="34" charset="0"/>
                      </a:endParaRPr>
                    </a:p>
                  </a:txBody>
                  <a:tcPr marL="8181" marR="8181" marT="8181" marB="0" anchor="b">
                    <a:solidFill>
                      <a:schemeClr val="accent1">
                        <a:lumMod val="40000"/>
                        <a:lumOff val="60000"/>
                      </a:schemeClr>
                    </a:solidFill>
                  </a:tcPr>
                </a:tc>
                <a:tc>
                  <a:txBody>
                    <a:bodyPr/>
                    <a:lstStyle/>
                    <a:p>
                      <a:pPr algn="r" fontAlgn="b"/>
                      <a:r>
                        <a:rPr lang="en-ZA" sz="1200" u="none" strike="noStrike" dirty="0">
                          <a:effectLst/>
                        </a:rPr>
                        <a:t>240 000.00</a:t>
                      </a:r>
                      <a:endParaRPr lang="en-ZA" sz="1200" b="0" i="0" u="none" strike="noStrike" dirty="0">
                        <a:solidFill>
                          <a:srgbClr val="000000"/>
                        </a:solidFill>
                        <a:effectLst/>
                        <a:latin typeface="Calibri" panose="020F0502020204030204" pitchFamily="34" charset="0"/>
                      </a:endParaRPr>
                    </a:p>
                  </a:txBody>
                  <a:tcPr marL="8181" marR="8181" marT="8181" marB="0" anchor="b">
                    <a:solidFill>
                      <a:schemeClr val="accent1">
                        <a:lumMod val="40000"/>
                        <a:lumOff val="60000"/>
                      </a:schemeClr>
                    </a:solidFill>
                  </a:tcPr>
                </a:tc>
                <a:tc>
                  <a:txBody>
                    <a:bodyPr/>
                    <a:lstStyle/>
                    <a:p>
                      <a:pPr algn="l" fontAlgn="b"/>
                      <a:r>
                        <a:rPr lang="en-ZA" sz="1200" u="none" strike="noStrike" dirty="0">
                          <a:effectLst/>
                        </a:rPr>
                        <a:t>COVID-19 FEEDING HOMELESS/FOOD DISTRIB</a:t>
                      </a:r>
                      <a:endParaRPr lang="en-ZA" sz="1200" b="0" i="0" u="none" strike="noStrike" dirty="0">
                        <a:solidFill>
                          <a:srgbClr val="000000"/>
                        </a:solidFill>
                        <a:effectLst/>
                        <a:latin typeface="Calibri" panose="020F0502020204030204" pitchFamily="34" charset="0"/>
                      </a:endParaRPr>
                    </a:p>
                  </a:txBody>
                  <a:tcPr marL="8181" marR="8181" marT="8181" marB="0" anchor="b">
                    <a:solidFill>
                      <a:schemeClr val="accent1">
                        <a:lumMod val="40000"/>
                        <a:lumOff val="60000"/>
                      </a:schemeClr>
                    </a:solidFill>
                  </a:tcPr>
                </a:tc>
                <a:tc>
                  <a:txBody>
                    <a:bodyPr/>
                    <a:lstStyle/>
                    <a:p>
                      <a:pPr algn="l" fontAlgn="b"/>
                      <a:r>
                        <a:rPr lang="en-ZA" sz="1200" u="none" strike="noStrike" dirty="0">
                          <a:effectLst/>
                        </a:rPr>
                        <a:t>FOOD DISTRIB</a:t>
                      </a:r>
                      <a:endParaRPr lang="en-ZA" sz="1200" b="0" i="0" u="none" strike="noStrike" dirty="0">
                        <a:solidFill>
                          <a:srgbClr val="000000"/>
                        </a:solidFill>
                        <a:effectLst/>
                        <a:latin typeface="Calibri" panose="020F0502020204030204" pitchFamily="34" charset="0"/>
                      </a:endParaRPr>
                    </a:p>
                  </a:txBody>
                  <a:tcPr marL="8181" marR="8181" marT="8181" marB="0" anchor="b">
                    <a:solidFill>
                      <a:schemeClr val="accent1">
                        <a:lumMod val="40000"/>
                        <a:lumOff val="60000"/>
                      </a:schemeClr>
                    </a:solidFill>
                  </a:tcPr>
                </a:tc>
                <a:extLst>
                  <a:ext uri="{0D108BD9-81ED-4DB2-BD59-A6C34878D82A}">
                    <a16:rowId xmlns:a16="http://schemas.microsoft.com/office/drawing/2014/main" val="2142005725"/>
                  </a:ext>
                </a:extLst>
              </a:tr>
              <a:tr h="163619">
                <a:tc>
                  <a:txBody>
                    <a:bodyPr/>
                    <a:lstStyle/>
                    <a:p>
                      <a:pPr algn="r" fontAlgn="b"/>
                      <a:r>
                        <a:rPr lang="en-ZA" sz="1200" u="none" strike="noStrike" dirty="0">
                          <a:effectLst/>
                        </a:rPr>
                        <a:t>2020/05/08</a:t>
                      </a:r>
                      <a:endParaRPr lang="en-ZA" sz="1200" b="0" i="0" u="none" strike="noStrike" dirty="0">
                        <a:solidFill>
                          <a:srgbClr val="000000"/>
                        </a:solidFill>
                        <a:effectLst/>
                        <a:latin typeface="Calibri" panose="020F0502020204030204" pitchFamily="34" charset="0"/>
                      </a:endParaRPr>
                    </a:p>
                  </a:txBody>
                  <a:tcPr marL="8181" marR="8181" marT="8181" marB="0" anchor="b">
                    <a:solidFill>
                      <a:schemeClr val="accent1">
                        <a:lumMod val="40000"/>
                        <a:lumOff val="60000"/>
                      </a:schemeClr>
                    </a:solidFill>
                  </a:tcPr>
                </a:tc>
                <a:tc>
                  <a:txBody>
                    <a:bodyPr/>
                    <a:lstStyle/>
                    <a:p>
                      <a:pPr algn="l" fontAlgn="b"/>
                      <a:r>
                        <a:rPr lang="en-ZA" sz="1200" u="none" strike="noStrike" dirty="0">
                          <a:effectLst/>
                        </a:rPr>
                        <a:t> </a:t>
                      </a:r>
                      <a:endParaRPr lang="en-ZA" sz="1200" b="0" i="0" u="none" strike="noStrike" dirty="0">
                        <a:solidFill>
                          <a:srgbClr val="000000"/>
                        </a:solidFill>
                        <a:effectLst/>
                        <a:latin typeface="Calibri" panose="020F0502020204030204" pitchFamily="34" charset="0"/>
                      </a:endParaRPr>
                    </a:p>
                  </a:txBody>
                  <a:tcPr marL="8181" marR="8181" marT="8181" marB="0" anchor="b">
                    <a:solidFill>
                      <a:schemeClr val="accent1">
                        <a:lumMod val="40000"/>
                        <a:lumOff val="60000"/>
                      </a:schemeClr>
                    </a:solidFill>
                  </a:tcPr>
                </a:tc>
                <a:tc>
                  <a:txBody>
                    <a:bodyPr/>
                    <a:lstStyle/>
                    <a:p>
                      <a:pPr algn="r" fontAlgn="b"/>
                      <a:r>
                        <a:rPr lang="en-ZA" sz="1200" u="none" strike="noStrike" dirty="0">
                          <a:effectLst/>
                        </a:rPr>
                        <a:t>95 000.00</a:t>
                      </a:r>
                      <a:endParaRPr lang="en-ZA" sz="1200" b="0" i="0" u="none" strike="noStrike" dirty="0">
                        <a:solidFill>
                          <a:srgbClr val="000000"/>
                        </a:solidFill>
                        <a:effectLst/>
                        <a:latin typeface="Calibri" panose="020F0502020204030204" pitchFamily="34" charset="0"/>
                      </a:endParaRPr>
                    </a:p>
                  </a:txBody>
                  <a:tcPr marL="8181" marR="8181" marT="8181" marB="0" anchor="b">
                    <a:solidFill>
                      <a:schemeClr val="accent1">
                        <a:lumMod val="40000"/>
                        <a:lumOff val="60000"/>
                      </a:schemeClr>
                    </a:solidFill>
                  </a:tcPr>
                </a:tc>
                <a:tc>
                  <a:txBody>
                    <a:bodyPr/>
                    <a:lstStyle/>
                    <a:p>
                      <a:pPr algn="l" fontAlgn="b"/>
                      <a:r>
                        <a:rPr lang="en-ZA" sz="1200" u="none" strike="noStrike" dirty="0">
                          <a:effectLst/>
                        </a:rPr>
                        <a:t>COVID-19 PROTECTIVE CLOTHING</a:t>
                      </a:r>
                      <a:endParaRPr lang="en-ZA" sz="1200" b="0" i="0" u="none" strike="noStrike" dirty="0">
                        <a:solidFill>
                          <a:srgbClr val="000000"/>
                        </a:solidFill>
                        <a:effectLst/>
                        <a:latin typeface="Calibri" panose="020F0502020204030204" pitchFamily="34" charset="0"/>
                      </a:endParaRPr>
                    </a:p>
                  </a:txBody>
                  <a:tcPr marL="8181" marR="8181" marT="8181" marB="0" anchor="b">
                    <a:solidFill>
                      <a:schemeClr val="accent1">
                        <a:lumMod val="40000"/>
                        <a:lumOff val="60000"/>
                      </a:schemeClr>
                    </a:solidFill>
                  </a:tcPr>
                </a:tc>
                <a:tc>
                  <a:txBody>
                    <a:bodyPr/>
                    <a:lstStyle/>
                    <a:p>
                      <a:pPr algn="l" fontAlgn="b"/>
                      <a:r>
                        <a:rPr lang="en-ZA" sz="1200" u="none" strike="noStrike" dirty="0">
                          <a:effectLst/>
                        </a:rPr>
                        <a:t> PROTECTIVE CLOTHING</a:t>
                      </a:r>
                      <a:endParaRPr lang="en-ZA" sz="1200" b="0" i="0" u="none" strike="noStrike" dirty="0">
                        <a:solidFill>
                          <a:srgbClr val="000000"/>
                        </a:solidFill>
                        <a:effectLst/>
                        <a:latin typeface="Calibri" panose="020F0502020204030204" pitchFamily="34" charset="0"/>
                      </a:endParaRPr>
                    </a:p>
                  </a:txBody>
                  <a:tcPr marL="8181" marR="8181" marT="8181" marB="0" anchor="b">
                    <a:solidFill>
                      <a:schemeClr val="accent1">
                        <a:lumMod val="40000"/>
                        <a:lumOff val="60000"/>
                      </a:schemeClr>
                    </a:solidFill>
                  </a:tcPr>
                </a:tc>
                <a:extLst>
                  <a:ext uri="{0D108BD9-81ED-4DB2-BD59-A6C34878D82A}">
                    <a16:rowId xmlns:a16="http://schemas.microsoft.com/office/drawing/2014/main" val="1991694942"/>
                  </a:ext>
                </a:extLst>
              </a:tr>
              <a:tr h="163619">
                <a:tc>
                  <a:txBody>
                    <a:bodyPr/>
                    <a:lstStyle/>
                    <a:p>
                      <a:pPr algn="r" fontAlgn="b"/>
                      <a:r>
                        <a:rPr lang="en-ZA" sz="1200" u="none" strike="noStrike" dirty="0">
                          <a:effectLst/>
                        </a:rPr>
                        <a:t>2020/05/21</a:t>
                      </a:r>
                      <a:endParaRPr lang="en-ZA" sz="1200" b="0" i="0" u="none" strike="noStrike" dirty="0">
                        <a:solidFill>
                          <a:srgbClr val="000000"/>
                        </a:solidFill>
                        <a:effectLst/>
                        <a:latin typeface="Calibri" panose="020F0502020204030204" pitchFamily="34" charset="0"/>
                      </a:endParaRPr>
                    </a:p>
                  </a:txBody>
                  <a:tcPr marL="8181" marR="8181" marT="8181" marB="0" anchor="b">
                    <a:solidFill>
                      <a:schemeClr val="accent1">
                        <a:lumMod val="40000"/>
                        <a:lumOff val="60000"/>
                      </a:schemeClr>
                    </a:solidFill>
                  </a:tcPr>
                </a:tc>
                <a:tc>
                  <a:txBody>
                    <a:bodyPr/>
                    <a:lstStyle/>
                    <a:p>
                      <a:pPr algn="l" fontAlgn="b"/>
                      <a:r>
                        <a:rPr lang="en-ZA" sz="1200" u="none" strike="noStrike" dirty="0">
                          <a:effectLst/>
                        </a:rPr>
                        <a:t> </a:t>
                      </a:r>
                      <a:endParaRPr lang="en-ZA" sz="1200" b="0" i="0" u="none" strike="noStrike" dirty="0">
                        <a:solidFill>
                          <a:srgbClr val="000000"/>
                        </a:solidFill>
                        <a:effectLst/>
                        <a:latin typeface="Calibri" panose="020F0502020204030204" pitchFamily="34" charset="0"/>
                      </a:endParaRPr>
                    </a:p>
                  </a:txBody>
                  <a:tcPr marL="8181" marR="8181" marT="8181" marB="0" anchor="b">
                    <a:solidFill>
                      <a:schemeClr val="accent1">
                        <a:lumMod val="40000"/>
                        <a:lumOff val="60000"/>
                      </a:schemeClr>
                    </a:solidFill>
                  </a:tcPr>
                </a:tc>
                <a:tc>
                  <a:txBody>
                    <a:bodyPr/>
                    <a:lstStyle/>
                    <a:p>
                      <a:pPr algn="r" fontAlgn="b"/>
                      <a:r>
                        <a:rPr lang="en-ZA" sz="1200" u="none" strike="noStrike" dirty="0">
                          <a:effectLst/>
                        </a:rPr>
                        <a:t>445 841.00</a:t>
                      </a:r>
                      <a:endParaRPr lang="en-ZA" sz="1200" b="0" i="0" u="none" strike="noStrike" dirty="0">
                        <a:solidFill>
                          <a:srgbClr val="000000"/>
                        </a:solidFill>
                        <a:effectLst/>
                        <a:latin typeface="Calibri" panose="020F0502020204030204" pitchFamily="34" charset="0"/>
                      </a:endParaRPr>
                    </a:p>
                  </a:txBody>
                  <a:tcPr marL="8181" marR="8181" marT="8181" marB="0" anchor="b">
                    <a:solidFill>
                      <a:schemeClr val="accent1">
                        <a:lumMod val="40000"/>
                        <a:lumOff val="60000"/>
                      </a:schemeClr>
                    </a:solidFill>
                  </a:tcPr>
                </a:tc>
                <a:tc>
                  <a:txBody>
                    <a:bodyPr/>
                    <a:lstStyle/>
                    <a:p>
                      <a:pPr algn="l" fontAlgn="b"/>
                      <a:r>
                        <a:rPr lang="en-ZA" sz="1200" u="none" strike="noStrike" dirty="0">
                          <a:effectLst/>
                        </a:rPr>
                        <a:t>COVID-19 PURCHASE OF INVENTORY </a:t>
                      </a:r>
                      <a:endParaRPr lang="en-ZA" sz="1200" b="0" i="0" u="none" strike="noStrike" dirty="0">
                        <a:solidFill>
                          <a:srgbClr val="000000"/>
                        </a:solidFill>
                        <a:effectLst/>
                        <a:latin typeface="Calibri" panose="020F0502020204030204" pitchFamily="34" charset="0"/>
                      </a:endParaRPr>
                    </a:p>
                  </a:txBody>
                  <a:tcPr marL="8181" marR="8181" marT="8181" marB="0" anchor="b">
                    <a:solidFill>
                      <a:schemeClr val="accent1">
                        <a:lumMod val="40000"/>
                        <a:lumOff val="60000"/>
                      </a:schemeClr>
                    </a:solidFill>
                  </a:tcPr>
                </a:tc>
                <a:tc>
                  <a:txBody>
                    <a:bodyPr/>
                    <a:lstStyle/>
                    <a:p>
                      <a:pPr algn="l" fontAlgn="b"/>
                      <a:r>
                        <a:rPr lang="en-ZA" sz="1200" u="none" strike="noStrike" dirty="0">
                          <a:effectLst/>
                        </a:rPr>
                        <a:t>HAND SINITISERS &amp; THEMOMETRES</a:t>
                      </a:r>
                      <a:endParaRPr lang="en-ZA" sz="1200" b="0" i="0" u="none" strike="noStrike" dirty="0">
                        <a:solidFill>
                          <a:srgbClr val="000000"/>
                        </a:solidFill>
                        <a:effectLst/>
                        <a:latin typeface="Calibri" panose="020F0502020204030204" pitchFamily="34" charset="0"/>
                      </a:endParaRPr>
                    </a:p>
                  </a:txBody>
                  <a:tcPr marL="8181" marR="8181" marT="8181" marB="0" anchor="b">
                    <a:solidFill>
                      <a:schemeClr val="accent1">
                        <a:lumMod val="40000"/>
                        <a:lumOff val="60000"/>
                      </a:schemeClr>
                    </a:solidFill>
                  </a:tcPr>
                </a:tc>
                <a:extLst>
                  <a:ext uri="{0D108BD9-81ED-4DB2-BD59-A6C34878D82A}">
                    <a16:rowId xmlns:a16="http://schemas.microsoft.com/office/drawing/2014/main" val="2953903882"/>
                  </a:ext>
                </a:extLst>
              </a:tr>
              <a:tr h="163619">
                <a:tc>
                  <a:txBody>
                    <a:bodyPr/>
                    <a:lstStyle/>
                    <a:p>
                      <a:pPr algn="r" fontAlgn="b"/>
                      <a:r>
                        <a:rPr lang="en-ZA" sz="1200" u="none" strike="noStrike" dirty="0">
                          <a:effectLst/>
                        </a:rPr>
                        <a:t>2020/06/04</a:t>
                      </a:r>
                      <a:endParaRPr lang="en-ZA" sz="1200" b="0" i="0" u="none" strike="noStrike" dirty="0">
                        <a:solidFill>
                          <a:srgbClr val="000000"/>
                        </a:solidFill>
                        <a:effectLst/>
                        <a:latin typeface="Calibri" panose="020F0502020204030204" pitchFamily="34" charset="0"/>
                      </a:endParaRPr>
                    </a:p>
                  </a:txBody>
                  <a:tcPr marL="8181" marR="8181" marT="8181" marB="0" anchor="b">
                    <a:solidFill>
                      <a:schemeClr val="accent1">
                        <a:lumMod val="40000"/>
                        <a:lumOff val="60000"/>
                      </a:schemeClr>
                    </a:solidFill>
                  </a:tcPr>
                </a:tc>
                <a:tc>
                  <a:txBody>
                    <a:bodyPr/>
                    <a:lstStyle/>
                    <a:p>
                      <a:pPr algn="l" fontAlgn="b"/>
                      <a:r>
                        <a:rPr lang="en-ZA" sz="1200" u="none" strike="noStrike" dirty="0">
                          <a:effectLst/>
                        </a:rPr>
                        <a:t> </a:t>
                      </a:r>
                      <a:endParaRPr lang="en-ZA" sz="1200" b="0" i="0" u="none" strike="noStrike" dirty="0">
                        <a:solidFill>
                          <a:srgbClr val="000000"/>
                        </a:solidFill>
                        <a:effectLst/>
                        <a:latin typeface="Calibri" panose="020F0502020204030204" pitchFamily="34" charset="0"/>
                      </a:endParaRPr>
                    </a:p>
                  </a:txBody>
                  <a:tcPr marL="8181" marR="8181" marT="8181" marB="0" anchor="b">
                    <a:solidFill>
                      <a:schemeClr val="accent1">
                        <a:lumMod val="40000"/>
                        <a:lumOff val="60000"/>
                      </a:schemeClr>
                    </a:solidFill>
                  </a:tcPr>
                </a:tc>
                <a:tc>
                  <a:txBody>
                    <a:bodyPr/>
                    <a:lstStyle/>
                    <a:p>
                      <a:pPr algn="r" fontAlgn="b"/>
                      <a:r>
                        <a:rPr lang="en-ZA" sz="1200" u="none" strike="noStrike" dirty="0">
                          <a:effectLst/>
                        </a:rPr>
                        <a:t>663 087.00</a:t>
                      </a:r>
                      <a:endParaRPr lang="en-ZA" sz="1200" b="0" i="0" u="none" strike="noStrike" dirty="0">
                        <a:solidFill>
                          <a:srgbClr val="000000"/>
                        </a:solidFill>
                        <a:effectLst/>
                        <a:latin typeface="Calibri" panose="020F0502020204030204" pitchFamily="34" charset="0"/>
                      </a:endParaRPr>
                    </a:p>
                  </a:txBody>
                  <a:tcPr marL="8181" marR="8181" marT="8181" marB="0" anchor="b">
                    <a:solidFill>
                      <a:schemeClr val="accent1">
                        <a:lumMod val="40000"/>
                        <a:lumOff val="60000"/>
                      </a:schemeClr>
                    </a:solidFill>
                  </a:tcPr>
                </a:tc>
                <a:tc>
                  <a:txBody>
                    <a:bodyPr/>
                    <a:lstStyle/>
                    <a:p>
                      <a:pPr algn="l" fontAlgn="b"/>
                      <a:r>
                        <a:rPr lang="en-ZA" sz="1200" u="none" strike="noStrike" dirty="0">
                          <a:effectLst/>
                        </a:rPr>
                        <a:t>COVID-19 PURCHASE OF INVENTORY </a:t>
                      </a:r>
                      <a:endParaRPr lang="en-ZA" sz="1200" b="0" i="0" u="none" strike="noStrike" dirty="0">
                        <a:solidFill>
                          <a:srgbClr val="000000"/>
                        </a:solidFill>
                        <a:effectLst/>
                        <a:latin typeface="Calibri" panose="020F0502020204030204" pitchFamily="34" charset="0"/>
                      </a:endParaRPr>
                    </a:p>
                  </a:txBody>
                  <a:tcPr marL="8181" marR="8181" marT="8181" marB="0" anchor="b">
                    <a:solidFill>
                      <a:schemeClr val="accent1">
                        <a:lumMod val="40000"/>
                        <a:lumOff val="60000"/>
                      </a:schemeClr>
                    </a:solidFill>
                  </a:tcPr>
                </a:tc>
                <a:tc>
                  <a:txBody>
                    <a:bodyPr/>
                    <a:lstStyle/>
                    <a:p>
                      <a:pPr algn="l" fontAlgn="b"/>
                      <a:r>
                        <a:rPr lang="en-ZA" sz="1200" u="none" strike="noStrike" dirty="0">
                          <a:effectLst/>
                        </a:rPr>
                        <a:t>HAND SINITISERS &amp; OTHERS</a:t>
                      </a:r>
                      <a:endParaRPr lang="en-ZA" sz="1200" b="0" i="0" u="none" strike="noStrike" dirty="0">
                        <a:solidFill>
                          <a:srgbClr val="000000"/>
                        </a:solidFill>
                        <a:effectLst/>
                        <a:latin typeface="Calibri" panose="020F0502020204030204" pitchFamily="34" charset="0"/>
                      </a:endParaRPr>
                    </a:p>
                  </a:txBody>
                  <a:tcPr marL="8181" marR="8181" marT="8181" marB="0" anchor="b">
                    <a:solidFill>
                      <a:schemeClr val="accent1">
                        <a:lumMod val="40000"/>
                        <a:lumOff val="60000"/>
                      </a:schemeClr>
                    </a:solidFill>
                  </a:tcPr>
                </a:tc>
                <a:extLst>
                  <a:ext uri="{0D108BD9-81ED-4DB2-BD59-A6C34878D82A}">
                    <a16:rowId xmlns:a16="http://schemas.microsoft.com/office/drawing/2014/main" val="2179681753"/>
                  </a:ext>
                </a:extLst>
              </a:tr>
              <a:tr h="163619">
                <a:tc>
                  <a:txBody>
                    <a:bodyPr/>
                    <a:lstStyle/>
                    <a:p>
                      <a:pPr algn="r" fontAlgn="b"/>
                      <a:r>
                        <a:rPr lang="en-ZA" sz="1200" u="none" strike="noStrike" dirty="0">
                          <a:effectLst/>
                        </a:rPr>
                        <a:t>2020/06/19</a:t>
                      </a:r>
                      <a:endParaRPr lang="en-ZA" sz="1200" b="0" i="0" u="none" strike="noStrike" dirty="0">
                        <a:solidFill>
                          <a:srgbClr val="000000"/>
                        </a:solidFill>
                        <a:effectLst/>
                        <a:latin typeface="Calibri" panose="020F0502020204030204" pitchFamily="34" charset="0"/>
                      </a:endParaRPr>
                    </a:p>
                  </a:txBody>
                  <a:tcPr marL="8181" marR="8181" marT="8181" marB="0" anchor="b">
                    <a:solidFill>
                      <a:schemeClr val="accent1">
                        <a:lumMod val="40000"/>
                        <a:lumOff val="60000"/>
                      </a:schemeClr>
                    </a:solidFill>
                  </a:tcPr>
                </a:tc>
                <a:tc>
                  <a:txBody>
                    <a:bodyPr/>
                    <a:lstStyle/>
                    <a:p>
                      <a:pPr algn="l" fontAlgn="b"/>
                      <a:r>
                        <a:rPr lang="en-ZA" sz="1200" u="none" strike="noStrike" dirty="0">
                          <a:effectLst/>
                        </a:rPr>
                        <a:t> </a:t>
                      </a:r>
                      <a:endParaRPr lang="en-ZA" sz="1200" b="0" i="0" u="none" strike="noStrike" dirty="0">
                        <a:solidFill>
                          <a:srgbClr val="000000"/>
                        </a:solidFill>
                        <a:effectLst/>
                        <a:latin typeface="Calibri" panose="020F0502020204030204" pitchFamily="34" charset="0"/>
                      </a:endParaRPr>
                    </a:p>
                  </a:txBody>
                  <a:tcPr marL="8181" marR="8181" marT="8181" marB="0" anchor="b">
                    <a:solidFill>
                      <a:schemeClr val="accent1">
                        <a:lumMod val="40000"/>
                        <a:lumOff val="60000"/>
                      </a:schemeClr>
                    </a:solidFill>
                  </a:tcPr>
                </a:tc>
                <a:tc>
                  <a:txBody>
                    <a:bodyPr/>
                    <a:lstStyle/>
                    <a:p>
                      <a:pPr algn="r" fontAlgn="b"/>
                      <a:r>
                        <a:rPr lang="en-ZA" sz="1200" u="none" strike="noStrike" dirty="0">
                          <a:effectLst/>
                        </a:rPr>
                        <a:t>1 221 875.00</a:t>
                      </a:r>
                      <a:endParaRPr lang="en-ZA" sz="1200" b="0" i="0" u="none" strike="noStrike" dirty="0">
                        <a:solidFill>
                          <a:srgbClr val="000000"/>
                        </a:solidFill>
                        <a:effectLst/>
                        <a:latin typeface="Calibri" panose="020F0502020204030204" pitchFamily="34" charset="0"/>
                      </a:endParaRPr>
                    </a:p>
                  </a:txBody>
                  <a:tcPr marL="8181" marR="8181" marT="8181" marB="0" anchor="b">
                    <a:solidFill>
                      <a:schemeClr val="accent1">
                        <a:lumMod val="40000"/>
                        <a:lumOff val="60000"/>
                      </a:schemeClr>
                    </a:solidFill>
                  </a:tcPr>
                </a:tc>
                <a:tc>
                  <a:txBody>
                    <a:bodyPr/>
                    <a:lstStyle/>
                    <a:p>
                      <a:pPr algn="l" fontAlgn="b"/>
                      <a:r>
                        <a:rPr lang="en-ZA" sz="1200" u="none" strike="noStrike" dirty="0">
                          <a:effectLst/>
                        </a:rPr>
                        <a:t>COVID-19 PURCHASE OF INVENTORY </a:t>
                      </a:r>
                      <a:endParaRPr lang="en-ZA" sz="1200" b="0" i="0" u="none" strike="noStrike" dirty="0">
                        <a:solidFill>
                          <a:srgbClr val="000000"/>
                        </a:solidFill>
                        <a:effectLst/>
                        <a:latin typeface="Calibri" panose="020F0502020204030204" pitchFamily="34" charset="0"/>
                      </a:endParaRPr>
                    </a:p>
                  </a:txBody>
                  <a:tcPr marL="8181" marR="8181" marT="8181" marB="0" anchor="b">
                    <a:solidFill>
                      <a:schemeClr val="accent1">
                        <a:lumMod val="40000"/>
                        <a:lumOff val="60000"/>
                      </a:schemeClr>
                    </a:solidFill>
                  </a:tcPr>
                </a:tc>
                <a:tc>
                  <a:txBody>
                    <a:bodyPr/>
                    <a:lstStyle/>
                    <a:p>
                      <a:pPr algn="l" fontAlgn="b"/>
                      <a:r>
                        <a:rPr lang="en-ZA" sz="1200" u="none" strike="noStrike" dirty="0">
                          <a:effectLst/>
                        </a:rPr>
                        <a:t>WATER TANKS</a:t>
                      </a:r>
                      <a:endParaRPr lang="en-ZA" sz="1200" b="0" i="0" u="none" strike="noStrike" dirty="0">
                        <a:solidFill>
                          <a:srgbClr val="000000"/>
                        </a:solidFill>
                        <a:effectLst/>
                        <a:latin typeface="Calibri" panose="020F0502020204030204" pitchFamily="34" charset="0"/>
                      </a:endParaRPr>
                    </a:p>
                  </a:txBody>
                  <a:tcPr marL="8181" marR="8181" marT="8181" marB="0" anchor="b">
                    <a:solidFill>
                      <a:schemeClr val="accent1">
                        <a:lumMod val="40000"/>
                        <a:lumOff val="60000"/>
                      </a:schemeClr>
                    </a:solidFill>
                  </a:tcPr>
                </a:tc>
                <a:extLst>
                  <a:ext uri="{0D108BD9-81ED-4DB2-BD59-A6C34878D82A}">
                    <a16:rowId xmlns:a16="http://schemas.microsoft.com/office/drawing/2014/main" val="3561981314"/>
                  </a:ext>
                </a:extLst>
              </a:tr>
              <a:tr h="163619">
                <a:tc>
                  <a:txBody>
                    <a:bodyPr/>
                    <a:lstStyle/>
                    <a:p>
                      <a:pPr algn="r" fontAlgn="b"/>
                      <a:r>
                        <a:rPr lang="en-ZA" sz="1200" u="none" strike="noStrike" dirty="0">
                          <a:effectLst/>
                        </a:rPr>
                        <a:t>2020/06/19</a:t>
                      </a:r>
                      <a:endParaRPr lang="en-ZA" sz="1200" b="0" i="0" u="none" strike="noStrike" dirty="0">
                        <a:solidFill>
                          <a:srgbClr val="000000"/>
                        </a:solidFill>
                        <a:effectLst/>
                        <a:latin typeface="Calibri" panose="020F0502020204030204" pitchFamily="34" charset="0"/>
                      </a:endParaRPr>
                    </a:p>
                  </a:txBody>
                  <a:tcPr marL="8181" marR="8181" marT="8181" marB="0" anchor="b">
                    <a:solidFill>
                      <a:schemeClr val="accent1">
                        <a:lumMod val="40000"/>
                        <a:lumOff val="60000"/>
                      </a:schemeClr>
                    </a:solidFill>
                  </a:tcPr>
                </a:tc>
                <a:tc>
                  <a:txBody>
                    <a:bodyPr/>
                    <a:lstStyle/>
                    <a:p>
                      <a:pPr algn="l" fontAlgn="b"/>
                      <a:r>
                        <a:rPr lang="en-ZA" sz="1200" u="none" strike="noStrike" dirty="0">
                          <a:effectLst/>
                        </a:rPr>
                        <a:t> </a:t>
                      </a:r>
                      <a:endParaRPr lang="en-ZA" sz="1200" b="0" i="0" u="none" strike="noStrike" dirty="0">
                        <a:solidFill>
                          <a:srgbClr val="000000"/>
                        </a:solidFill>
                        <a:effectLst/>
                        <a:latin typeface="Calibri" panose="020F0502020204030204" pitchFamily="34" charset="0"/>
                      </a:endParaRPr>
                    </a:p>
                  </a:txBody>
                  <a:tcPr marL="8181" marR="8181" marT="8181" marB="0" anchor="b">
                    <a:solidFill>
                      <a:schemeClr val="accent1">
                        <a:lumMod val="40000"/>
                        <a:lumOff val="60000"/>
                      </a:schemeClr>
                    </a:solidFill>
                  </a:tcPr>
                </a:tc>
                <a:tc>
                  <a:txBody>
                    <a:bodyPr/>
                    <a:lstStyle/>
                    <a:p>
                      <a:pPr algn="r" fontAlgn="b"/>
                      <a:r>
                        <a:rPr lang="en-ZA" sz="1200" u="none" strike="noStrike" dirty="0">
                          <a:effectLst/>
                        </a:rPr>
                        <a:t>196 650.00</a:t>
                      </a:r>
                      <a:endParaRPr lang="en-ZA" sz="1200" b="0" i="0" u="none" strike="noStrike" dirty="0">
                        <a:solidFill>
                          <a:srgbClr val="000000"/>
                        </a:solidFill>
                        <a:effectLst/>
                        <a:latin typeface="Calibri" panose="020F0502020204030204" pitchFamily="34" charset="0"/>
                      </a:endParaRPr>
                    </a:p>
                  </a:txBody>
                  <a:tcPr marL="8181" marR="8181" marT="8181" marB="0" anchor="b">
                    <a:solidFill>
                      <a:schemeClr val="accent1">
                        <a:lumMod val="40000"/>
                        <a:lumOff val="60000"/>
                      </a:schemeClr>
                    </a:solidFill>
                  </a:tcPr>
                </a:tc>
                <a:tc>
                  <a:txBody>
                    <a:bodyPr/>
                    <a:lstStyle/>
                    <a:p>
                      <a:pPr algn="l" fontAlgn="b"/>
                      <a:r>
                        <a:rPr lang="en-ZA" sz="1200" u="none" strike="noStrike" dirty="0">
                          <a:effectLst/>
                        </a:rPr>
                        <a:t>COVID-19 PURCHASE OF INVENTORY </a:t>
                      </a:r>
                      <a:endParaRPr lang="en-ZA" sz="1200" b="0" i="0" u="none" strike="noStrike" dirty="0">
                        <a:solidFill>
                          <a:srgbClr val="000000"/>
                        </a:solidFill>
                        <a:effectLst/>
                        <a:latin typeface="Calibri" panose="020F0502020204030204" pitchFamily="34" charset="0"/>
                      </a:endParaRPr>
                    </a:p>
                  </a:txBody>
                  <a:tcPr marL="8181" marR="8181" marT="8181" marB="0" anchor="b">
                    <a:solidFill>
                      <a:schemeClr val="accent1">
                        <a:lumMod val="40000"/>
                        <a:lumOff val="60000"/>
                      </a:schemeClr>
                    </a:solidFill>
                  </a:tcPr>
                </a:tc>
                <a:tc>
                  <a:txBody>
                    <a:bodyPr/>
                    <a:lstStyle/>
                    <a:p>
                      <a:pPr algn="l" fontAlgn="b"/>
                      <a:r>
                        <a:rPr lang="en-ZA" sz="1200" u="none" strike="noStrike" dirty="0">
                          <a:effectLst/>
                        </a:rPr>
                        <a:t>WATER TANKS</a:t>
                      </a:r>
                      <a:endParaRPr lang="en-ZA" sz="1200" b="0" i="0" u="none" strike="noStrike" dirty="0">
                        <a:solidFill>
                          <a:srgbClr val="000000"/>
                        </a:solidFill>
                        <a:effectLst/>
                        <a:latin typeface="Calibri" panose="020F0502020204030204" pitchFamily="34" charset="0"/>
                      </a:endParaRPr>
                    </a:p>
                  </a:txBody>
                  <a:tcPr marL="8181" marR="8181" marT="8181" marB="0" anchor="b">
                    <a:solidFill>
                      <a:schemeClr val="accent1">
                        <a:lumMod val="40000"/>
                        <a:lumOff val="60000"/>
                      </a:schemeClr>
                    </a:solidFill>
                  </a:tcPr>
                </a:tc>
                <a:extLst>
                  <a:ext uri="{0D108BD9-81ED-4DB2-BD59-A6C34878D82A}">
                    <a16:rowId xmlns:a16="http://schemas.microsoft.com/office/drawing/2014/main" val="3253904777"/>
                  </a:ext>
                </a:extLst>
              </a:tr>
              <a:tr h="163619">
                <a:tc>
                  <a:txBody>
                    <a:bodyPr/>
                    <a:lstStyle/>
                    <a:p>
                      <a:pPr algn="r" fontAlgn="b"/>
                      <a:r>
                        <a:rPr lang="en-ZA" sz="1200" u="none" strike="noStrike" dirty="0">
                          <a:effectLst/>
                        </a:rPr>
                        <a:t>2020/06/19</a:t>
                      </a:r>
                      <a:endParaRPr lang="en-ZA" sz="1200" b="0" i="0" u="none" strike="noStrike" dirty="0">
                        <a:solidFill>
                          <a:srgbClr val="000000"/>
                        </a:solidFill>
                        <a:effectLst/>
                        <a:latin typeface="Calibri" panose="020F0502020204030204" pitchFamily="34" charset="0"/>
                      </a:endParaRPr>
                    </a:p>
                  </a:txBody>
                  <a:tcPr marL="8181" marR="8181" marT="8181" marB="0" anchor="b">
                    <a:solidFill>
                      <a:schemeClr val="accent1">
                        <a:lumMod val="40000"/>
                        <a:lumOff val="60000"/>
                      </a:schemeClr>
                    </a:solidFill>
                  </a:tcPr>
                </a:tc>
                <a:tc>
                  <a:txBody>
                    <a:bodyPr/>
                    <a:lstStyle/>
                    <a:p>
                      <a:pPr algn="l" fontAlgn="b"/>
                      <a:r>
                        <a:rPr lang="en-ZA" sz="1200" u="none" strike="noStrike" dirty="0">
                          <a:effectLst/>
                        </a:rPr>
                        <a:t> </a:t>
                      </a:r>
                      <a:endParaRPr lang="en-ZA" sz="1200" b="0" i="0" u="none" strike="noStrike" dirty="0">
                        <a:solidFill>
                          <a:srgbClr val="000000"/>
                        </a:solidFill>
                        <a:effectLst/>
                        <a:latin typeface="Calibri" panose="020F0502020204030204" pitchFamily="34" charset="0"/>
                      </a:endParaRPr>
                    </a:p>
                  </a:txBody>
                  <a:tcPr marL="8181" marR="8181" marT="8181" marB="0" anchor="b">
                    <a:solidFill>
                      <a:schemeClr val="accent1">
                        <a:lumMod val="40000"/>
                        <a:lumOff val="60000"/>
                      </a:schemeClr>
                    </a:solidFill>
                  </a:tcPr>
                </a:tc>
                <a:tc>
                  <a:txBody>
                    <a:bodyPr/>
                    <a:lstStyle/>
                    <a:p>
                      <a:pPr algn="r" fontAlgn="b"/>
                      <a:r>
                        <a:rPr lang="en-ZA" sz="1200" u="none" strike="noStrike" dirty="0">
                          <a:effectLst/>
                        </a:rPr>
                        <a:t>78 660.00</a:t>
                      </a:r>
                      <a:endParaRPr lang="en-ZA" sz="1200" b="0" i="0" u="none" strike="noStrike" dirty="0">
                        <a:solidFill>
                          <a:srgbClr val="000000"/>
                        </a:solidFill>
                        <a:effectLst/>
                        <a:latin typeface="Calibri" panose="020F0502020204030204" pitchFamily="34" charset="0"/>
                      </a:endParaRPr>
                    </a:p>
                  </a:txBody>
                  <a:tcPr marL="8181" marR="8181" marT="8181" marB="0" anchor="b">
                    <a:solidFill>
                      <a:schemeClr val="accent1">
                        <a:lumMod val="40000"/>
                        <a:lumOff val="60000"/>
                      </a:schemeClr>
                    </a:solidFill>
                  </a:tcPr>
                </a:tc>
                <a:tc>
                  <a:txBody>
                    <a:bodyPr/>
                    <a:lstStyle/>
                    <a:p>
                      <a:pPr algn="l" fontAlgn="b"/>
                      <a:r>
                        <a:rPr lang="en-ZA" sz="1200" u="none" strike="noStrike" dirty="0">
                          <a:effectLst/>
                        </a:rPr>
                        <a:t>COVID-19 PURCHASE OF INVENTORY </a:t>
                      </a:r>
                      <a:endParaRPr lang="en-ZA" sz="1200" b="0" i="0" u="none" strike="noStrike" dirty="0">
                        <a:solidFill>
                          <a:srgbClr val="000000"/>
                        </a:solidFill>
                        <a:effectLst/>
                        <a:latin typeface="Calibri" panose="020F0502020204030204" pitchFamily="34" charset="0"/>
                      </a:endParaRPr>
                    </a:p>
                  </a:txBody>
                  <a:tcPr marL="8181" marR="8181" marT="8181" marB="0" anchor="b">
                    <a:solidFill>
                      <a:schemeClr val="accent1">
                        <a:lumMod val="40000"/>
                        <a:lumOff val="60000"/>
                      </a:schemeClr>
                    </a:solidFill>
                  </a:tcPr>
                </a:tc>
                <a:tc>
                  <a:txBody>
                    <a:bodyPr/>
                    <a:lstStyle/>
                    <a:p>
                      <a:pPr algn="l" fontAlgn="b"/>
                      <a:r>
                        <a:rPr lang="en-ZA" sz="1200" u="none" strike="noStrike" dirty="0">
                          <a:effectLst/>
                        </a:rPr>
                        <a:t>WATER TANKS</a:t>
                      </a:r>
                      <a:endParaRPr lang="en-ZA" sz="1200" b="0" i="0" u="none" strike="noStrike" dirty="0">
                        <a:solidFill>
                          <a:srgbClr val="000000"/>
                        </a:solidFill>
                        <a:effectLst/>
                        <a:latin typeface="Calibri" panose="020F0502020204030204" pitchFamily="34" charset="0"/>
                      </a:endParaRPr>
                    </a:p>
                  </a:txBody>
                  <a:tcPr marL="8181" marR="8181" marT="8181" marB="0" anchor="b">
                    <a:solidFill>
                      <a:schemeClr val="accent1">
                        <a:lumMod val="40000"/>
                        <a:lumOff val="60000"/>
                      </a:schemeClr>
                    </a:solidFill>
                  </a:tcPr>
                </a:tc>
                <a:extLst>
                  <a:ext uri="{0D108BD9-81ED-4DB2-BD59-A6C34878D82A}">
                    <a16:rowId xmlns:a16="http://schemas.microsoft.com/office/drawing/2014/main" val="2353459994"/>
                  </a:ext>
                </a:extLst>
              </a:tr>
              <a:tr h="163619">
                <a:tc>
                  <a:txBody>
                    <a:bodyPr/>
                    <a:lstStyle/>
                    <a:p>
                      <a:pPr algn="r" fontAlgn="b"/>
                      <a:r>
                        <a:rPr lang="en-ZA" sz="1200" u="none" strike="noStrike" dirty="0">
                          <a:effectLst/>
                        </a:rPr>
                        <a:t>2020/07/07</a:t>
                      </a:r>
                      <a:endParaRPr lang="en-ZA" sz="1200" b="0" i="0" u="none" strike="noStrike" dirty="0">
                        <a:solidFill>
                          <a:srgbClr val="000000"/>
                        </a:solidFill>
                        <a:effectLst/>
                        <a:latin typeface="Calibri" panose="020F0502020204030204" pitchFamily="34" charset="0"/>
                      </a:endParaRPr>
                    </a:p>
                  </a:txBody>
                  <a:tcPr marL="8181" marR="8181" marT="8181" marB="0" anchor="b">
                    <a:solidFill>
                      <a:schemeClr val="accent1">
                        <a:lumMod val="40000"/>
                        <a:lumOff val="60000"/>
                      </a:schemeClr>
                    </a:solidFill>
                  </a:tcPr>
                </a:tc>
                <a:tc>
                  <a:txBody>
                    <a:bodyPr/>
                    <a:lstStyle/>
                    <a:p>
                      <a:pPr algn="l" fontAlgn="b"/>
                      <a:r>
                        <a:rPr lang="en-ZA" sz="1200" u="none" strike="noStrike" dirty="0">
                          <a:effectLst/>
                        </a:rPr>
                        <a:t> </a:t>
                      </a:r>
                      <a:endParaRPr lang="en-ZA" sz="1200" b="0" i="0" u="none" strike="noStrike" dirty="0">
                        <a:solidFill>
                          <a:srgbClr val="000000"/>
                        </a:solidFill>
                        <a:effectLst/>
                        <a:latin typeface="Calibri" panose="020F0502020204030204" pitchFamily="34" charset="0"/>
                      </a:endParaRPr>
                    </a:p>
                  </a:txBody>
                  <a:tcPr marL="8181" marR="8181" marT="8181" marB="0" anchor="b">
                    <a:solidFill>
                      <a:schemeClr val="accent1">
                        <a:lumMod val="40000"/>
                        <a:lumOff val="60000"/>
                      </a:schemeClr>
                    </a:solidFill>
                  </a:tcPr>
                </a:tc>
                <a:tc>
                  <a:txBody>
                    <a:bodyPr/>
                    <a:lstStyle/>
                    <a:p>
                      <a:pPr algn="r" fontAlgn="b"/>
                      <a:r>
                        <a:rPr lang="en-ZA" sz="1200" u="none" strike="noStrike" dirty="0">
                          <a:effectLst/>
                        </a:rPr>
                        <a:t>798 720.00</a:t>
                      </a:r>
                      <a:endParaRPr lang="en-ZA" sz="1200" b="0" i="0" u="none" strike="noStrike" dirty="0">
                        <a:solidFill>
                          <a:srgbClr val="000000"/>
                        </a:solidFill>
                        <a:effectLst/>
                        <a:latin typeface="Calibri" panose="020F0502020204030204" pitchFamily="34" charset="0"/>
                      </a:endParaRPr>
                    </a:p>
                  </a:txBody>
                  <a:tcPr marL="8181" marR="8181" marT="8181" marB="0" anchor="b">
                    <a:solidFill>
                      <a:schemeClr val="accent1">
                        <a:lumMod val="40000"/>
                        <a:lumOff val="60000"/>
                      </a:schemeClr>
                    </a:solidFill>
                  </a:tcPr>
                </a:tc>
                <a:tc>
                  <a:txBody>
                    <a:bodyPr/>
                    <a:lstStyle/>
                    <a:p>
                      <a:pPr algn="l" fontAlgn="b"/>
                      <a:r>
                        <a:rPr lang="en-ZA" sz="1200" u="none" strike="noStrike" dirty="0">
                          <a:effectLst/>
                        </a:rPr>
                        <a:t>COVID-19 PROTECTIVE CLOTHING</a:t>
                      </a:r>
                      <a:endParaRPr lang="en-ZA" sz="1200" b="0" i="0" u="none" strike="noStrike" dirty="0">
                        <a:solidFill>
                          <a:srgbClr val="000000"/>
                        </a:solidFill>
                        <a:effectLst/>
                        <a:latin typeface="Calibri" panose="020F0502020204030204" pitchFamily="34" charset="0"/>
                      </a:endParaRPr>
                    </a:p>
                  </a:txBody>
                  <a:tcPr marL="8181" marR="8181" marT="8181" marB="0" anchor="b">
                    <a:solidFill>
                      <a:schemeClr val="accent1">
                        <a:lumMod val="40000"/>
                        <a:lumOff val="60000"/>
                      </a:schemeClr>
                    </a:solidFill>
                  </a:tcPr>
                </a:tc>
                <a:tc>
                  <a:txBody>
                    <a:bodyPr/>
                    <a:lstStyle/>
                    <a:p>
                      <a:pPr algn="l" fontAlgn="b"/>
                      <a:r>
                        <a:rPr lang="en-ZA" sz="1200" u="none" strike="noStrike" dirty="0">
                          <a:effectLst/>
                        </a:rPr>
                        <a:t> PROTECTIVE CLOTHING</a:t>
                      </a:r>
                      <a:endParaRPr lang="en-ZA" sz="1200" b="0" i="0" u="none" strike="noStrike" dirty="0">
                        <a:solidFill>
                          <a:srgbClr val="000000"/>
                        </a:solidFill>
                        <a:effectLst/>
                        <a:latin typeface="Calibri" panose="020F0502020204030204" pitchFamily="34" charset="0"/>
                      </a:endParaRPr>
                    </a:p>
                  </a:txBody>
                  <a:tcPr marL="8181" marR="8181" marT="8181" marB="0" anchor="b">
                    <a:solidFill>
                      <a:schemeClr val="accent1">
                        <a:lumMod val="40000"/>
                        <a:lumOff val="60000"/>
                      </a:schemeClr>
                    </a:solidFill>
                  </a:tcPr>
                </a:tc>
                <a:extLst>
                  <a:ext uri="{0D108BD9-81ED-4DB2-BD59-A6C34878D82A}">
                    <a16:rowId xmlns:a16="http://schemas.microsoft.com/office/drawing/2014/main" val="3902659310"/>
                  </a:ext>
                </a:extLst>
              </a:tr>
              <a:tr h="163619">
                <a:tc>
                  <a:txBody>
                    <a:bodyPr/>
                    <a:lstStyle/>
                    <a:p>
                      <a:pPr algn="r" fontAlgn="b"/>
                      <a:r>
                        <a:rPr lang="en-ZA" sz="1200" u="none" strike="noStrike" dirty="0">
                          <a:effectLst/>
                        </a:rPr>
                        <a:t>2020/07/10</a:t>
                      </a:r>
                      <a:endParaRPr lang="en-ZA" sz="1200" b="0" i="0" u="none" strike="noStrike" dirty="0">
                        <a:solidFill>
                          <a:srgbClr val="000000"/>
                        </a:solidFill>
                        <a:effectLst/>
                        <a:latin typeface="Calibri" panose="020F0502020204030204" pitchFamily="34" charset="0"/>
                      </a:endParaRPr>
                    </a:p>
                  </a:txBody>
                  <a:tcPr marL="8181" marR="8181" marT="8181" marB="0" anchor="b">
                    <a:solidFill>
                      <a:schemeClr val="accent1">
                        <a:lumMod val="40000"/>
                        <a:lumOff val="60000"/>
                      </a:schemeClr>
                    </a:solidFill>
                  </a:tcPr>
                </a:tc>
                <a:tc>
                  <a:txBody>
                    <a:bodyPr/>
                    <a:lstStyle/>
                    <a:p>
                      <a:pPr algn="l" fontAlgn="b"/>
                      <a:r>
                        <a:rPr lang="en-ZA" sz="1200" u="none" strike="noStrike" dirty="0">
                          <a:effectLst/>
                        </a:rPr>
                        <a:t> </a:t>
                      </a:r>
                      <a:endParaRPr lang="en-ZA" sz="1200" b="0" i="0" u="none" strike="noStrike" dirty="0">
                        <a:solidFill>
                          <a:srgbClr val="000000"/>
                        </a:solidFill>
                        <a:effectLst/>
                        <a:latin typeface="Calibri" panose="020F0502020204030204" pitchFamily="34" charset="0"/>
                      </a:endParaRPr>
                    </a:p>
                  </a:txBody>
                  <a:tcPr marL="8181" marR="8181" marT="8181" marB="0" anchor="b">
                    <a:solidFill>
                      <a:schemeClr val="accent1">
                        <a:lumMod val="40000"/>
                        <a:lumOff val="60000"/>
                      </a:schemeClr>
                    </a:solidFill>
                  </a:tcPr>
                </a:tc>
                <a:tc>
                  <a:txBody>
                    <a:bodyPr/>
                    <a:lstStyle/>
                    <a:p>
                      <a:pPr algn="r" fontAlgn="b"/>
                      <a:r>
                        <a:rPr lang="en-ZA" sz="1200" u="none" strike="noStrike" dirty="0">
                          <a:effectLst/>
                        </a:rPr>
                        <a:t>1 458 135.00</a:t>
                      </a:r>
                      <a:endParaRPr lang="en-ZA" sz="1200" b="0" i="0" u="none" strike="noStrike" dirty="0">
                        <a:solidFill>
                          <a:srgbClr val="000000"/>
                        </a:solidFill>
                        <a:effectLst/>
                        <a:latin typeface="Calibri" panose="020F0502020204030204" pitchFamily="34" charset="0"/>
                      </a:endParaRPr>
                    </a:p>
                  </a:txBody>
                  <a:tcPr marL="8181" marR="8181" marT="8181" marB="0" anchor="b">
                    <a:solidFill>
                      <a:schemeClr val="accent1">
                        <a:lumMod val="40000"/>
                        <a:lumOff val="60000"/>
                      </a:schemeClr>
                    </a:solidFill>
                  </a:tcPr>
                </a:tc>
                <a:tc>
                  <a:txBody>
                    <a:bodyPr/>
                    <a:lstStyle/>
                    <a:p>
                      <a:pPr algn="l" fontAlgn="b"/>
                      <a:r>
                        <a:rPr lang="en-ZA" sz="1200" u="none" strike="noStrike" dirty="0">
                          <a:effectLst/>
                        </a:rPr>
                        <a:t>COVID-19 SANITISE OFFICE BUILDING</a:t>
                      </a:r>
                      <a:endParaRPr lang="en-ZA" sz="1200" b="0" i="0" u="none" strike="noStrike" dirty="0">
                        <a:solidFill>
                          <a:srgbClr val="000000"/>
                        </a:solidFill>
                        <a:effectLst/>
                        <a:latin typeface="Calibri" panose="020F0502020204030204" pitchFamily="34" charset="0"/>
                      </a:endParaRPr>
                    </a:p>
                  </a:txBody>
                  <a:tcPr marL="8181" marR="8181" marT="8181" marB="0" anchor="b">
                    <a:solidFill>
                      <a:schemeClr val="accent1">
                        <a:lumMod val="40000"/>
                        <a:lumOff val="60000"/>
                      </a:schemeClr>
                    </a:solidFill>
                  </a:tcPr>
                </a:tc>
                <a:tc>
                  <a:txBody>
                    <a:bodyPr/>
                    <a:lstStyle/>
                    <a:p>
                      <a:pPr algn="l" fontAlgn="b"/>
                      <a:r>
                        <a:rPr lang="en-ZA" sz="1200" u="none" strike="noStrike" dirty="0">
                          <a:effectLst/>
                        </a:rPr>
                        <a:t>SANITISE OFFICE BUILDING</a:t>
                      </a:r>
                      <a:endParaRPr lang="en-ZA" sz="1200" b="0" i="0" u="none" strike="noStrike" dirty="0">
                        <a:solidFill>
                          <a:srgbClr val="000000"/>
                        </a:solidFill>
                        <a:effectLst/>
                        <a:latin typeface="Calibri" panose="020F0502020204030204" pitchFamily="34" charset="0"/>
                      </a:endParaRPr>
                    </a:p>
                  </a:txBody>
                  <a:tcPr marL="8181" marR="8181" marT="8181" marB="0" anchor="b">
                    <a:solidFill>
                      <a:schemeClr val="accent1">
                        <a:lumMod val="40000"/>
                        <a:lumOff val="60000"/>
                      </a:schemeClr>
                    </a:solidFill>
                  </a:tcPr>
                </a:tc>
                <a:extLst>
                  <a:ext uri="{0D108BD9-81ED-4DB2-BD59-A6C34878D82A}">
                    <a16:rowId xmlns:a16="http://schemas.microsoft.com/office/drawing/2014/main" val="421361466"/>
                  </a:ext>
                </a:extLst>
              </a:tr>
              <a:tr h="171800">
                <a:tc>
                  <a:txBody>
                    <a:bodyPr/>
                    <a:lstStyle/>
                    <a:p>
                      <a:pPr algn="l" fontAlgn="b"/>
                      <a:r>
                        <a:rPr lang="en-ZA" sz="1200" u="none" strike="noStrike" dirty="0">
                          <a:effectLst/>
                        </a:rPr>
                        <a:t> </a:t>
                      </a:r>
                      <a:endParaRPr lang="en-ZA" sz="1200" b="0" i="0" u="none" strike="noStrike" dirty="0">
                        <a:solidFill>
                          <a:srgbClr val="000000"/>
                        </a:solidFill>
                        <a:effectLst/>
                        <a:latin typeface="Calibri" panose="020F0502020204030204" pitchFamily="34" charset="0"/>
                      </a:endParaRPr>
                    </a:p>
                  </a:txBody>
                  <a:tcPr marL="8181" marR="8181" marT="8181" marB="0" anchor="b">
                    <a:solidFill>
                      <a:schemeClr val="accent1">
                        <a:lumMod val="40000"/>
                        <a:lumOff val="60000"/>
                      </a:schemeClr>
                    </a:solidFill>
                  </a:tcPr>
                </a:tc>
                <a:tc>
                  <a:txBody>
                    <a:bodyPr/>
                    <a:lstStyle/>
                    <a:p>
                      <a:pPr algn="l" fontAlgn="b"/>
                      <a:r>
                        <a:rPr lang="en-ZA" sz="1200" u="none" strike="noStrike" dirty="0">
                          <a:effectLst/>
                        </a:rPr>
                        <a:t> </a:t>
                      </a:r>
                      <a:endParaRPr lang="en-ZA" sz="1200" b="0" i="0" u="none" strike="noStrike" dirty="0">
                        <a:solidFill>
                          <a:srgbClr val="000000"/>
                        </a:solidFill>
                        <a:effectLst/>
                        <a:latin typeface="Calibri" panose="020F0502020204030204" pitchFamily="34" charset="0"/>
                      </a:endParaRPr>
                    </a:p>
                  </a:txBody>
                  <a:tcPr marL="8181" marR="8181" marT="8181" marB="0" anchor="b">
                    <a:solidFill>
                      <a:schemeClr val="accent1">
                        <a:lumMod val="40000"/>
                        <a:lumOff val="60000"/>
                      </a:schemeClr>
                    </a:solidFill>
                  </a:tcPr>
                </a:tc>
                <a:tc>
                  <a:txBody>
                    <a:bodyPr/>
                    <a:lstStyle/>
                    <a:p>
                      <a:pPr algn="r" fontAlgn="b"/>
                      <a:r>
                        <a:rPr lang="en-ZA" sz="1200" u="none" strike="noStrike" dirty="0">
                          <a:effectLst/>
                        </a:rPr>
                        <a:t>6 831 968.00</a:t>
                      </a:r>
                      <a:endParaRPr lang="en-ZA" sz="1200" b="1" i="0" u="none" strike="noStrike" dirty="0">
                        <a:solidFill>
                          <a:srgbClr val="000000"/>
                        </a:solidFill>
                        <a:effectLst/>
                        <a:latin typeface="Calibri" panose="020F0502020204030204" pitchFamily="34" charset="0"/>
                      </a:endParaRPr>
                    </a:p>
                  </a:txBody>
                  <a:tcPr marL="8181" marR="8181" marT="8181" marB="0" anchor="b">
                    <a:solidFill>
                      <a:schemeClr val="accent1">
                        <a:lumMod val="40000"/>
                        <a:lumOff val="60000"/>
                      </a:schemeClr>
                    </a:solidFill>
                  </a:tcPr>
                </a:tc>
                <a:tc>
                  <a:txBody>
                    <a:bodyPr/>
                    <a:lstStyle/>
                    <a:p>
                      <a:pPr algn="l" fontAlgn="b"/>
                      <a:r>
                        <a:rPr lang="en-ZA" sz="1200" u="none" strike="noStrike" dirty="0">
                          <a:effectLst/>
                        </a:rPr>
                        <a:t> </a:t>
                      </a:r>
                      <a:endParaRPr lang="en-ZA" sz="1200" b="0" i="0" u="none" strike="noStrike" dirty="0">
                        <a:solidFill>
                          <a:srgbClr val="000000"/>
                        </a:solidFill>
                        <a:effectLst/>
                        <a:latin typeface="Calibri" panose="020F0502020204030204" pitchFamily="34" charset="0"/>
                      </a:endParaRPr>
                    </a:p>
                  </a:txBody>
                  <a:tcPr marL="8181" marR="8181" marT="8181" marB="0" anchor="b">
                    <a:solidFill>
                      <a:schemeClr val="accent1">
                        <a:lumMod val="40000"/>
                        <a:lumOff val="60000"/>
                      </a:schemeClr>
                    </a:solidFill>
                  </a:tcPr>
                </a:tc>
                <a:tc>
                  <a:txBody>
                    <a:bodyPr/>
                    <a:lstStyle/>
                    <a:p>
                      <a:pPr algn="l" fontAlgn="b"/>
                      <a:r>
                        <a:rPr lang="en-ZA" sz="1200" u="none" strike="noStrike" dirty="0">
                          <a:effectLst/>
                        </a:rPr>
                        <a:t> </a:t>
                      </a:r>
                      <a:endParaRPr lang="en-ZA" sz="1200" b="0" i="0" u="none" strike="noStrike" dirty="0">
                        <a:solidFill>
                          <a:srgbClr val="000000"/>
                        </a:solidFill>
                        <a:effectLst/>
                        <a:latin typeface="Calibri" panose="020F0502020204030204" pitchFamily="34" charset="0"/>
                      </a:endParaRPr>
                    </a:p>
                  </a:txBody>
                  <a:tcPr marL="8181" marR="8181" marT="8181" marB="0" anchor="b">
                    <a:solidFill>
                      <a:schemeClr val="accent1">
                        <a:lumMod val="40000"/>
                        <a:lumOff val="60000"/>
                      </a:schemeClr>
                    </a:solidFill>
                  </a:tcPr>
                </a:tc>
                <a:extLst>
                  <a:ext uri="{0D108BD9-81ED-4DB2-BD59-A6C34878D82A}">
                    <a16:rowId xmlns:a16="http://schemas.microsoft.com/office/drawing/2014/main" val="2075687018"/>
                  </a:ext>
                </a:extLst>
              </a:tr>
            </a:tbl>
          </a:graphicData>
        </a:graphic>
      </p:graphicFrame>
    </p:spTree>
    <p:extLst>
      <p:ext uri="{BB962C8B-B14F-4D97-AF65-F5344CB8AC3E}">
        <p14:creationId xmlns:p14="http://schemas.microsoft.com/office/powerpoint/2010/main" val="2362294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685800"/>
          </a:xfrm>
        </p:spPr>
        <p:txBody>
          <a:bodyPr/>
          <a:lstStyle/>
          <a:p>
            <a:r>
              <a:rPr lang="en-ZA" sz="3200" dirty="0">
                <a:latin typeface="Arial" pitchFamily="34" charset="0"/>
                <a:cs typeface="Arial" pitchFamily="34" charset="0"/>
              </a:rPr>
              <a:t>Presentation outline</a:t>
            </a:r>
            <a:r>
              <a:rPr lang="en-ZA" sz="3200" b="1" dirty="0">
                <a:latin typeface="Arial" pitchFamily="34" charset="0"/>
                <a:cs typeface="Arial" pitchFamily="34" charset="0"/>
              </a:rPr>
              <a:t> </a:t>
            </a:r>
          </a:p>
        </p:txBody>
      </p:sp>
      <p:sp>
        <p:nvSpPr>
          <p:cNvPr id="3" name="Footer Placeholder 2">
            <a:extLst>
              <a:ext uri="{FF2B5EF4-FFF2-40B4-BE49-F238E27FC236}">
                <a16:creationId xmlns:a16="http://schemas.microsoft.com/office/drawing/2014/main" id="{1B4929BF-652F-4567-8AAB-3A6C9F66461F}"/>
              </a:ext>
            </a:extLst>
          </p:cNvPr>
          <p:cNvSpPr>
            <a:spLocks noGrp="1"/>
          </p:cNvSpPr>
          <p:nvPr>
            <p:ph type="ftr"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ZA" altLang="en-US" sz="10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Matjhabeng Local Municipality--------------Presentation to the Portfolio Committee of COGTA</a:t>
            </a:r>
            <a:endParaRPr kumimoji="0" lang="en-US" altLang="en-US" sz="10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endParaRPr>
          </a:p>
        </p:txBody>
      </p:sp>
      <p:sp>
        <p:nvSpPr>
          <p:cNvPr id="5" name="Slide Number Placeholder 4">
            <a:extLst>
              <a:ext uri="{FF2B5EF4-FFF2-40B4-BE49-F238E27FC236}">
                <a16:creationId xmlns:a16="http://schemas.microsoft.com/office/drawing/2014/main" id="{C8DBD841-C4BC-48C0-96D0-9A37D631BC7D}"/>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7C750B2-A834-438B-8089-37D22AEA60CA}" type="slidenum">
              <a:rPr kumimoji="0" lang="en-US" altLang="en-US" sz="1100" b="0" i="0" u="none" strike="noStrike" kern="1200" cap="none" spc="0" normalizeH="0" baseline="0" noProof="0" smtClean="0">
                <a:ln>
                  <a:noFill/>
                </a:ln>
                <a:solidFill>
                  <a:srgbClr val="1F497D"/>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altLang="en-US" sz="11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endParaRPr>
          </a:p>
        </p:txBody>
      </p:sp>
      <p:pic>
        <p:nvPicPr>
          <p:cNvPr id="4" name="Picture 2" descr="http://www.matjhabeng.co.za/images/logo.gif">
            <a:extLst>
              <a:ext uri="{FF2B5EF4-FFF2-40B4-BE49-F238E27FC236}">
                <a16:creationId xmlns:a16="http://schemas.microsoft.com/office/drawing/2014/main" id="{7A03F996-A075-4911-9774-6C113C28E341}"/>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8316913" y="6081713"/>
            <a:ext cx="827087" cy="77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311CBCF1-0D47-4AC8-AA46-B7130BB46C9B}"/>
              </a:ext>
            </a:extLst>
          </p:cNvPr>
          <p:cNvSpPr/>
          <p:nvPr/>
        </p:nvSpPr>
        <p:spPr>
          <a:xfrm>
            <a:off x="379134" y="1196752"/>
            <a:ext cx="7215336" cy="4036426"/>
          </a:xfrm>
          <a:prstGeom prst="rect">
            <a:avLst/>
          </a:prstGeom>
        </p:spPr>
        <p:txBody>
          <a:bodyPr wrap="square">
            <a:spAutoFit/>
          </a:bodyPr>
          <a:lstStyle/>
          <a:p>
            <a:pPr marL="541338" marR="0" lvl="0" indent="-514350" algn="l" defTabSz="914400" rtl="0" eaLnBrk="1" fontAlgn="base" latinLnBrk="0" hangingPunct="1">
              <a:lnSpc>
                <a:spcPct val="150000"/>
              </a:lnSpc>
              <a:spcBef>
                <a:spcPct val="0"/>
              </a:spcBef>
              <a:spcAft>
                <a:spcPct val="0"/>
              </a:spcAft>
              <a:buClrTx/>
              <a:buSzTx/>
              <a:buFontTx/>
              <a:buAutoNum type="arabicPeriod"/>
              <a:tabLst/>
              <a:defRPr/>
            </a:pPr>
            <a:r>
              <a:rPr kumimoji="0" lang="en-US" altLang="en-US" sz="2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MUNICIPAL OVERVIEW</a:t>
            </a:r>
          </a:p>
          <a:p>
            <a:pPr marL="541338" marR="0" lvl="0" indent="-514350" algn="l" defTabSz="914400" rtl="0" eaLnBrk="1" fontAlgn="base" latinLnBrk="0" hangingPunct="1">
              <a:lnSpc>
                <a:spcPct val="150000"/>
              </a:lnSpc>
              <a:spcBef>
                <a:spcPct val="0"/>
              </a:spcBef>
              <a:spcAft>
                <a:spcPct val="0"/>
              </a:spcAft>
              <a:buClrTx/>
              <a:buSzTx/>
              <a:buFontTx/>
              <a:buAutoNum type="arabicPeriod"/>
              <a:tabLst/>
              <a:defRPr/>
            </a:pPr>
            <a:r>
              <a:rPr kumimoji="0" lang="en-US" altLang="en-US" sz="2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MUNICIPAL AUDIT OUTCOMES</a:t>
            </a:r>
          </a:p>
          <a:p>
            <a:pPr marL="541338" marR="0" lvl="0" indent="-514350" algn="l" defTabSz="914400" rtl="0" eaLnBrk="1" fontAlgn="base" latinLnBrk="0" hangingPunct="1">
              <a:lnSpc>
                <a:spcPct val="150000"/>
              </a:lnSpc>
              <a:spcBef>
                <a:spcPct val="0"/>
              </a:spcBef>
              <a:spcAft>
                <a:spcPct val="0"/>
              </a:spcAft>
              <a:buClrTx/>
              <a:buSzTx/>
              <a:buFontTx/>
              <a:buAutoNum type="arabicPeriod"/>
              <a:tabLst/>
              <a:defRPr/>
            </a:pPr>
            <a:r>
              <a:rPr kumimoji="0" lang="en-US" altLang="en-US" sz="2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AUDIT ACTION PLAN</a:t>
            </a:r>
          </a:p>
          <a:p>
            <a:pPr marL="541338" marR="0" lvl="0" indent="-514350" algn="l" defTabSz="914400" rtl="0" eaLnBrk="1" fontAlgn="base" latinLnBrk="0" hangingPunct="1">
              <a:lnSpc>
                <a:spcPct val="100000"/>
              </a:lnSpc>
              <a:spcBef>
                <a:spcPct val="0"/>
              </a:spcBef>
              <a:spcAft>
                <a:spcPct val="0"/>
              </a:spcAft>
              <a:buClrTx/>
              <a:buSzTx/>
              <a:buFontTx/>
              <a:buAutoNum type="arabicPeriod"/>
              <a:tabLst/>
              <a:defRPr/>
            </a:pPr>
            <a:r>
              <a:rPr kumimoji="0" lang="en-US" altLang="en-US" sz="2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FINANCIAL MANAGEMENT</a:t>
            </a:r>
          </a:p>
          <a:p>
            <a:pPr marL="26988"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3.1  REVENUE COLLECTION</a:t>
            </a:r>
          </a:p>
          <a:p>
            <a:pPr marL="26988"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3.2  DEBTORS AGE ANALYSIS</a:t>
            </a:r>
          </a:p>
          <a:p>
            <a:pPr marL="26988"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3.3  MUNICIPAL DEBT</a:t>
            </a:r>
          </a:p>
          <a:p>
            <a:pPr marL="369888" marR="0" lvl="0" indent="-342900" algn="l" defTabSz="914400" rtl="0" eaLnBrk="1" fontAlgn="base" latinLnBrk="0" hangingPunct="1">
              <a:lnSpc>
                <a:spcPct val="150000"/>
              </a:lnSpc>
              <a:spcBef>
                <a:spcPct val="0"/>
              </a:spcBef>
              <a:spcAft>
                <a:spcPct val="0"/>
              </a:spcAft>
              <a:buClrTx/>
              <a:buSzTx/>
              <a:buFontTx/>
              <a:buAutoNum type="arabicPeriod" startAt="4"/>
              <a:tabLst/>
              <a:defRPr/>
            </a:pPr>
            <a:r>
              <a:rPr kumimoji="0" lang="en-US" altLang="en-US" sz="2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UIF EXPENDITURES</a:t>
            </a:r>
          </a:p>
          <a:p>
            <a:pPr marL="369888" marR="0" lvl="0" indent="-342900" algn="l" defTabSz="914400" rtl="0" eaLnBrk="1" fontAlgn="base" latinLnBrk="0" hangingPunct="1">
              <a:lnSpc>
                <a:spcPct val="150000"/>
              </a:lnSpc>
              <a:spcBef>
                <a:spcPct val="0"/>
              </a:spcBef>
              <a:spcAft>
                <a:spcPct val="0"/>
              </a:spcAft>
              <a:buClrTx/>
              <a:buSzTx/>
              <a:buFontTx/>
              <a:buAutoNum type="arabicPeriod" startAt="4"/>
              <a:tabLst/>
              <a:defRPr/>
            </a:pPr>
            <a:r>
              <a:rPr lang="en-US" altLang="en-US" sz="2000" b="1" dirty="0">
                <a:solidFill>
                  <a:prstClr val="black"/>
                </a:solidFill>
                <a:latin typeface="Arial" panose="020B0604020202020204" pitchFamily="34" charset="0"/>
                <a:cs typeface="Arial" panose="020B0604020202020204" pitchFamily="34" charset="0"/>
              </a:rPr>
              <a:t>INSTITUTIONAL CAPACITY</a:t>
            </a:r>
            <a:endParaRPr kumimoji="0" lang="en-US" altLang="en-US" sz="2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369888" marR="0" lvl="0" indent="-342900" algn="l" defTabSz="914400" rtl="0" eaLnBrk="1" fontAlgn="base" latinLnBrk="0" hangingPunct="1">
              <a:lnSpc>
                <a:spcPct val="150000"/>
              </a:lnSpc>
              <a:spcBef>
                <a:spcPct val="0"/>
              </a:spcBef>
              <a:spcAft>
                <a:spcPct val="0"/>
              </a:spcAft>
              <a:buClrTx/>
              <a:buSzTx/>
              <a:buFontTx/>
              <a:buAutoNum type="arabicPeriod" startAt="4"/>
              <a:tabLst/>
              <a:defRPr/>
            </a:pPr>
            <a:r>
              <a:rPr kumimoji="0" lang="en-US" altLang="en-US" sz="2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OVERSIGHT STRUCTURES</a:t>
            </a:r>
          </a:p>
        </p:txBody>
      </p:sp>
    </p:spTree>
    <p:extLst>
      <p:ext uri="{BB962C8B-B14F-4D97-AF65-F5344CB8AC3E}">
        <p14:creationId xmlns:p14="http://schemas.microsoft.com/office/powerpoint/2010/main" val="22846482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0758A-5968-4289-9100-9D2E2C7A3105}"/>
              </a:ext>
            </a:extLst>
          </p:cNvPr>
          <p:cNvSpPr>
            <a:spLocks noGrp="1"/>
          </p:cNvSpPr>
          <p:nvPr>
            <p:ph type="title"/>
          </p:nvPr>
        </p:nvSpPr>
        <p:spPr>
          <a:xfrm>
            <a:off x="960438" y="33338"/>
            <a:ext cx="7296150" cy="1379438"/>
          </a:xfrm>
        </p:spPr>
        <p:txBody>
          <a:bodyPr>
            <a:normAutofit fontScale="90000"/>
          </a:bodyPr>
          <a:lstStyle/>
          <a:p>
            <a:pPr algn="ctr" eaLnBrk="1" fontAlgn="auto" hangingPunct="1">
              <a:spcAft>
                <a:spcPts val="0"/>
              </a:spcAft>
              <a:defRPr/>
            </a:pPr>
            <a:r>
              <a:rPr lang="en-ZA" sz="2400" b="1" dirty="0">
                <a:latin typeface="Arial" panose="020B0604020202020204" pitchFamily="34" charset="0"/>
                <a:ea typeface="Batang" panose="02030600000101010101" pitchFamily="18" charset="-127"/>
                <a:cs typeface="Arial" panose="020B0604020202020204" pitchFamily="34" charset="0"/>
              </a:rPr>
              <a:t>COVID-19 EXPENDITURE conti..</a:t>
            </a:r>
            <a:br>
              <a:rPr lang="en-ZA" sz="2400" b="1" dirty="0">
                <a:latin typeface="Arial" panose="020B0604020202020204" pitchFamily="34" charset="0"/>
                <a:ea typeface="Batang" panose="02030600000101010101" pitchFamily="18" charset="-127"/>
                <a:cs typeface="Arial" panose="020B0604020202020204" pitchFamily="34" charset="0"/>
              </a:rPr>
            </a:br>
            <a:r>
              <a:rPr lang="en-ZA" sz="2400" b="1" dirty="0">
                <a:latin typeface="Arial" panose="020B0604020202020204" pitchFamily="34" charset="0"/>
                <a:ea typeface="Batang" panose="02030600000101010101" pitchFamily="18" charset="-127"/>
                <a:cs typeface="Arial" panose="020B0604020202020204" pitchFamily="34" charset="0"/>
              </a:rPr>
              <a:t/>
            </a:r>
            <a:br>
              <a:rPr lang="en-ZA" sz="2400" b="1" dirty="0">
                <a:latin typeface="Arial" panose="020B0604020202020204" pitchFamily="34" charset="0"/>
                <a:ea typeface="Batang" panose="02030600000101010101" pitchFamily="18" charset="-127"/>
                <a:cs typeface="Arial" panose="020B0604020202020204" pitchFamily="34" charset="0"/>
              </a:rPr>
            </a:br>
            <a:r>
              <a:rPr lang="en-ZA" sz="2400" b="1" dirty="0">
                <a:latin typeface="Arial" panose="020B0604020202020204" pitchFamily="34" charset="0"/>
                <a:ea typeface="Batang" panose="02030600000101010101" pitchFamily="18" charset="-127"/>
                <a:cs typeface="Arial" panose="020B0604020202020204" pitchFamily="34" charset="0"/>
              </a:rPr>
              <a:t/>
            </a:r>
            <a:br>
              <a:rPr lang="en-ZA" sz="2400" b="1" dirty="0">
                <a:latin typeface="Arial" panose="020B0604020202020204" pitchFamily="34" charset="0"/>
                <a:ea typeface="Batang" panose="02030600000101010101" pitchFamily="18" charset="-127"/>
                <a:cs typeface="Arial" panose="020B0604020202020204" pitchFamily="34" charset="0"/>
              </a:rPr>
            </a:br>
            <a:r>
              <a:rPr lang="en-ZA" sz="1600" b="1" dirty="0">
                <a:solidFill>
                  <a:schemeClr val="tx1"/>
                </a:solidFill>
                <a:latin typeface="Arial" panose="020B0604020202020204" pitchFamily="34" charset="0"/>
                <a:ea typeface="Batang" panose="02030600000101010101" pitchFamily="18" charset="-127"/>
                <a:cs typeface="Arial" panose="020B0604020202020204" pitchFamily="34" charset="0"/>
              </a:rPr>
              <a:t> COVID-19 EXPENDITURE 2020/21</a:t>
            </a:r>
            <a:r>
              <a:rPr lang="en-ZA" sz="2400" dirty="0">
                <a:solidFill>
                  <a:schemeClr val="tx1">
                    <a:lumMod val="75000"/>
                    <a:lumOff val="25000"/>
                  </a:schemeClr>
                </a:solidFill>
                <a:latin typeface="Arial" panose="020B0604020202020204" pitchFamily="34" charset="0"/>
                <a:ea typeface="Batang" panose="02030600000101010101" pitchFamily="18" charset="-127"/>
                <a:cs typeface="Arial" panose="020B0604020202020204" pitchFamily="34" charset="0"/>
              </a:rPr>
              <a:t/>
            </a:r>
            <a:br>
              <a:rPr lang="en-ZA" sz="2400" dirty="0">
                <a:solidFill>
                  <a:schemeClr val="tx1">
                    <a:lumMod val="75000"/>
                    <a:lumOff val="25000"/>
                  </a:schemeClr>
                </a:solidFill>
                <a:latin typeface="Arial" panose="020B0604020202020204" pitchFamily="34" charset="0"/>
                <a:ea typeface="Batang" panose="02030600000101010101" pitchFamily="18" charset="-127"/>
                <a:cs typeface="Arial" panose="020B0604020202020204" pitchFamily="34" charset="0"/>
              </a:rPr>
            </a:br>
            <a:endParaRPr lang="en-ZA" sz="2400" dirty="0">
              <a:solidFill>
                <a:schemeClr val="tx1">
                  <a:lumMod val="75000"/>
                  <a:lumOff val="25000"/>
                </a:schemeClr>
              </a:solidFill>
              <a:latin typeface="Arial" panose="020B0604020202020204" pitchFamily="34" charset="0"/>
              <a:ea typeface="Batang" panose="02030600000101010101" pitchFamily="18" charset="-127"/>
              <a:cs typeface="Arial" panose="020B0604020202020204" pitchFamily="34" charset="0"/>
            </a:endParaRPr>
          </a:p>
        </p:txBody>
      </p:sp>
      <p:sp>
        <p:nvSpPr>
          <p:cNvPr id="17411" name="Slide Number Placeholder 3">
            <a:extLst>
              <a:ext uri="{FF2B5EF4-FFF2-40B4-BE49-F238E27FC236}">
                <a16:creationId xmlns:a16="http://schemas.microsoft.com/office/drawing/2014/main" id="{077EDA83-9D9C-4368-81D9-4B01760ECA2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4A847D8D-551F-4D04-9E1B-759DCFB29CF0}" type="slidenum">
              <a:rPr kumimoji="0" lang="en-US" altLang="en-US" sz="1000" b="0" i="0" u="none" strike="noStrike" kern="1200" cap="none" spc="0" normalizeH="0" baseline="0" noProof="0" smtClean="0">
                <a:ln>
                  <a:noFill/>
                </a:ln>
                <a:solidFill>
                  <a:srgbClr val="455F51"/>
                </a:solidFill>
                <a:effectLst/>
                <a:uLnTx/>
                <a:uFillTx/>
                <a:latin typeface="Arial" panose="020B0604020202020204" pitchFamily="34" charset="0"/>
                <a:ea typeface="+mn-ea"/>
                <a:cs typeface="Arial" panose="020B0604020202020204" pitchFamily="34" charset="0"/>
              </a:rPr>
              <a:pPr marL="0" marR="0" lvl="0" indent="0" algn="r" defTabSz="457200" rtl="0" eaLnBrk="1" fontAlgn="base" latinLnBrk="0" hangingPunct="1">
                <a:lnSpc>
                  <a:spcPct val="100000"/>
                </a:lnSpc>
                <a:spcBef>
                  <a:spcPct val="0"/>
                </a:spcBef>
                <a:spcAft>
                  <a:spcPct val="0"/>
                </a:spcAft>
                <a:buClrTx/>
                <a:buSzTx/>
                <a:buFontTx/>
                <a:buNone/>
                <a:tabLst/>
                <a:defRPr/>
              </a:pPr>
              <a:t>20</a:t>
            </a:fld>
            <a:endParaRPr kumimoji="0" lang="en-US" altLang="en-US" sz="1000" b="0" i="0" u="none" strike="noStrike" kern="1200" cap="none" spc="0" normalizeH="0" baseline="0" noProof="0" dirty="0">
              <a:ln>
                <a:noFill/>
              </a:ln>
              <a:solidFill>
                <a:srgbClr val="455F51"/>
              </a:solidFill>
              <a:effectLst/>
              <a:uLnTx/>
              <a:uFillTx/>
              <a:latin typeface="Arial" panose="020B0604020202020204" pitchFamily="34" charset="0"/>
              <a:ea typeface="+mn-ea"/>
              <a:cs typeface="Arial" panose="020B0604020202020204" pitchFamily="34" charset="0"/>
            </a:endParaRPr>
          </a:p>
        </p:txBody>
      </p:sp>
      <p:sp>
        <p:nvSpPr>
          <p:cNvPr id="4" name="Footer Placeholder 3">
            <a:extLst>
              <a:ext uri="{FF2B5EF4-FFF2-40B4-BE49-F238E27FC236}">
                <a16:creationId xmlns:a16="http://schemas.microsoft.com/office/drawing/2014/main" id="{FD58EEB9-79D1-4C7A-9A41-53FC879CEF5E}"/>
              </a:ext>
            </a:extLst>
          </p:cNvPr>
          <p:cNvSpPr>
            <a:spLocks noGrp="1"/>
          </p:cNvSpPr>
          <p:nvPr>
            <p:ph type="ftr" sz="quarter" idx="11"/>
          </p:nvPr>
        </p:nvSpPr>
        <p:spPr/>
        <p:txBody>
          <a:bodyPr/>
          <a:lstStyle/>
          <a:p>
            <a:pPr>
              <a:defRPr/>
            </a:pPr>
            <a:r>
              <a:rPr lang="en-ZA" altLang="en-US" dirty="0"/>
              <a:t>Matjhabeng Local Municipality--------------Presentation to the Portfolio Committee of COGTA</a:t>
            </a:r>
            <a:endParaRPr lang="en-US" altLang="en-US" dirty="0"/>
          </a:p>
        </p:txBody>
      </p:sp>
      <p:graphicFrame>
        <p:nvGraphicFramePr>
          <p:cNvPr id="7" name="Content Placeholder 6">
            <a:extLst>
              <a:ext uri="{FF2B5EF4-FFF2-40B4-BE49-F238E27FC236}">
                <a16:creationId xmlns:a16="http://schemas.microsoft.com/office/drawing/2014/main" id="{9FAB43E0-0DBF-4425-BF59-10024A1DF8B6}"/>
              </a:ext>
            </a:extLst>
          </p:cNvPr>
          <p:cNvGraphicFramePr>
            <a:graphicFrameLocks noGrp="1"/>
          </p:cNvGraphicFramePr>
          <p:nvPr>
            <p:ph idx="1"/>
            <p:extLst>
              <p:ext uri="{D42A27DB-BD31-4B8C-83A1-F6EECF244321}">
                <p14:modId xmlns:p14="http://schemas.microsoft.com/office/powerpoint/2010/main" val="3829019937"/>
              </p:ext>
            </p:extLst>
          </p:nvPr>
        </p:nvGraphicFramePr>
        <p:xfrm>
          <a:off x="0" y="1412776"/>
          <a:ext cx="9144000" cy="4347270"/>
        </p:xfrm>
        <a:graphic>
          <a:graphicData uri="http://schemas.openxmlformats.org/drawingml/2006/table">
            <a:tbl>
              <a:tblPr>
                <a:tableStyleId>{5C22544A-7EE6-4342-B048-85BDC9FD1C3A}</a:tableStyleId>
              </a:tblPr>
              <a:tblGrid>
                <a:gridCol w="612869">
                  <a:extLst>
                    <a:ext uri="{9D8B030D-6E8A-4147-A177-3AD203B41FA5}">
                      <a16:colId xmlns:a16="http://schemas.microsoft.com/office/drawing/2014/main" val="2366769282"/>
                    </a:ext>
                  </a:extLst>
                </a:gridCol>
                <a:gridCol w="937009">
                  <a:extLst>
                    <a:ext uri="{9D8B030D-6E8A-4147-A177-3AD203B41FA5}">
                      <a16:colId xmlns:a16="http://schemas.microsoft.com/office/drawing/2014/main" val="4122315887"/>
                    </a:ext>
                  </a:extLst>
                </a:gridCol>
                <a:gridCol w="5741899">
                  <a:extLst>
                    <a:ext uri="{9D8B030D-6E8A-4147-A177-3AD203B41FA5}">
                      <a16:colId xmlns:a16="http://schemas.microsoft.com/office/drawing/2014/main" val="372618826"/>
                    </a:ext>
                  </a:extLst>
                </a:gridCol>
                <a:gridCol w="1852223">
                  <a:extLst>
                    <a:ext uri="{9D8B030D-6E8A-4147-A177-3AD203B41FA5}">
                      <a16:colId xmlns:a16="http://schemas.microsoft.com/office/drawing/2014/main" val="4254600509"/>
                    </a:ext>
                  </a:extLst>
                </a:gridCol>
              </a:tblGrid>
              <a:tr h="106756">
                <a:tc>
                  <a:txBody>
                    <a:bodyPr/>
                    <a:lstStyle/>
                    <a:p>
                      <a:pPr algn="l" fontAlgn="b"/>
                      <a:r>
                        <a:rPr lang="en-ZA" sz="1000" u="none" strike="noStrike" dirty="0">
                          <a:effectLst/>
                        </a:rPr>
                        <a:t>DATE</a:t>
                      </a:r>
                      <a:endParaRPr lang="en-ZA" sz="1000" b="1" i="0" u="none" strike="noStrike" dirty="0">
                        <a:solidFill>
                          <a:srgbClr val="000000"/>
                        </a:solidFill>
                        <a:effectLst/>
                        <a:latin typeface="Calibri" panose="020F0502020204030204" pitchFamily="34" charset="0"/>
                      </a:endParaRPr>
                    </a:p>
                  </a:txBody>
                  <a:tcPr marL="5338" marR="5338" marT="5338" marB="0" anchor="b">
                    <a:solidFill>
                      <a:schemeClr val="accent1">
                        <a:lumMod val="40000"/>
                        <a:lumOff val="60000"/>
                      </a:schemeClr>
                    </a:solidFill>
                  </a:tcPr>
                </a:tc>
                <a:tc>
                  <a:txBody>
                    <a:bodyPr/>
                    <a:lstStyle/>
                    <a:p>
                      <a:pPr algn="l" fontAlgn="b"/>
                      <a:r>
                        <a:rPr lang="en-ZA" sz="1000" u="none" strike="noStrike" dirty="0">
                          <a:effectLst/>
                        </a:rPr>
                        <a:t>EXPENDITURE</a:t>
                      </a:r>
                      <a:endParaRPr lang="en-ZA" sz="1000" b="1" i="0" u="none" strike="noStrike" dirty="0">
                        <a:solidFill>
                          <a:srgbClr val="000000"/>
                        </a:solidFill>
                        <a:effectLst/>
                        <a:latin typeface="Calibri" panose="020F0502020204030204" pitchFamily="34" charset="0"/>
                      </a:endParaRPr>
                    </a:p>
                  </a:txBody>
                  <a:tcPr marL="5338" marR="5338" marT="5338" marB="0" anchor="b">
                    <a:solidFill>
                      <a:schemeClr val="accent1">
                        <a:lumMod val="40000"/>
                        <a:lumOff val="60000"/>
                      </a:schemeClr>
                    </a:solidFill>
                  </a:tcPr>
                </a:tc>
                <a:tc>
                  <a:txBody>
                    <a:bodyPr/>
                    <a:lstStyle/>
                    <a:p>
                      <a:pPr algn="l" fontAlgn="b"/>
                      <a:r>
                        <a:rPr lang="en-ZA" sz="1000" u="none" strike="noStrike" dirty="0">
                          <a:effectLst/>
                        </a:rPr>
                        <a:t>PROJECT</a:t>
                      </a:r>
                      <a:endParaRPr lang="en-ZA" sz="1000" b="1" i="0" u="none" strike="noStrike" dirty="0">
                        <a:solidFill>
                          <a:srgbClr val="000000"/>
                        </a:solidFill>
                        <a:effectLst/>
                        <a:latin typeface="Calibri" panose="020F0502020204030204" pitchFamily="34" charset="0"/>
                      </a:endParaRPr>
                    </a:p>
                  </a:txBody>
                  <a:tcPr marL="5338" marR="5338" marT="5338" marB="0" anchor="b">
                    <a:solidFill>
                      <a:schemeClr val="accent1">
                        <a:lumMod val="40000"/>
                        <a:lumOff val="60000"/>
                      </a:schemeClr>
                    </a:solidFill>
                  </a:tcPr>
                </a:tc>
                <a:tc>
                  <a:txBody>
                    <a:bodyPr/>
                    <a:lstStyle/>
                    <a:p>
                      <a:pPr algn="l" fontAlgn="b"/>
                      <a:r>
                        <a:rPr lang="en-ZA" sz="1000" u="none" strike="noStrike" dirty="0">
                          <a:effectLst/>
                        </a:rPr>
                        <a:t>DESCRIPTION</a:t>
                      </a:r>
                      <a:endParaRPr lang="en-ZA" sz="1000" b="1" i="0" u="none" strike="noStrike" dirty="0">
                        <a:solidFill>
                          <a:srgbClr val="000000"/>
                        </a:solidFill>
                        <a:effectLst/>
                        <a:latin typeface="Calibri" panose="020F0502020204030204" pitchFamily="34" charset="0"/>
                      </a:endParaRPr>
                    </a:p>
                  </a:txBody>
                  <a:tcPr marL="5338" marR="5338" marT="5338" marB="0" anchor="b">
                    <a:solidFill>
                      <a:schemeClr val="accent1">
                        <a:lumMod val="40000"/>
                        <a:lumOff val="60000"/>
                      </a:schemeClr>
                    </a:solidFill>
                  </a:tcPr>
                </a:tc>
                <a:extLst>
                  <a:ext uri="{0D108BD9-81ED-4DB2-BD59-A6C34878D82A}">
                    <a16:rowId xmlns:a16="http://schemas.microsoft.com/office/drawing/2014/main" val="2095342617"/>
                  </a:ext>
                </a:extLst>
              </a:tr>
              <a:tr h="106756">
                <a:tc>
                  <a:txBody>
                    <a:bodyPr/>
                    <a:lstStyle/>
                    <a:p>
                      <a:pPr algn="r" fontAlgn="b"/>
                      <a:r>
                        <a:rPr lang="en-ZA" sz="1000" u="none" strike="noStrike" dirty="0">
                          <a:effectLst/>
                        </a:rPr>
                        <a:t>2020/08/12</a:t>
                      </a:r>
                      <a:endParaRPr lang="en-ZA" sz="1000" b="0" i="0" u="none" strike="noStrike" dirty="0">
                        <a:solidFill>
                          <a:srgbClr val="000000"/>
                        </a:solidFill>
                        <a:effectLst/>
                        <a:latin typeface="Calibri" panose="020F0502020204030204" pitchFamily="34" charset="0"/>
                      </a:endParaRPr>
                    </a:p>
                  </a:txBody>
                  <a:tcPr marL="5338" marR="5338" marT="5338" marB="0" anchor="b">
                    <a:solidFill>
                      <a:schemeClr val="accent1">
                        <a:lumMod val="40000"/>
                        <a:lumOff val="60000"/>
                      </a:schemeClr>
                    </a:solidFill>
                  </a:tcPr>
                </a:tc>
                <a:tc>
                  <a:txBody>
                    <a:bodyPr/>
                    <a:lstStyle/>
                    <a:p>
                      <a:pPr algn="r" fontAlgn="b"/>
                      <a:r>
                        <a:rPr lang="en-ZA" sz="1000" u="none" strike="noStrike" dirty="0">
                          <a:effectLst/>
                        </a:rPr>
                        <a:t>26 070.50</a:t>
                      </a:r>
                      <a:endParaRPr lang="en-ZA" sz="1000" b="0" i="0" u="none" strike="noStrike" dirty="0">
                        <a:solidFill>
                          <a:srgbClr val="000000"/>
                        </a:solidFill>
                        <a:effectLst/>
                        <a:latin typeface="Calibri" panose="020F0502020204030204" pitchFamily="34" charset="0"/>
                      </a:endParaRPr>
                    </a:p>
                  </a:txBody>
                  <a:tcPr marL="5338" marR="5338" marT="5338" marB="0" anchor="b">
                    <a:solidFill>
                      <a:schemeClr val="accent1">
                        <a:lumMod val="40000"/>
                        <a:lumOff val="60000"/>
                      </a:schemeClr>
                    </a:solidFill>
                  </a:tcPr>
                </a:tc>
                <a:tc>
                  <a:txBody>
                    <a:bodyPr/>
                    <a:lstStyle/>
                    <a:p>
                      <a:pPr algn="l" fontAlgn="b"/>
                      <a:r>
                        <a:rPr lang="en-ZA" sz="1000" u="none" strike="noStrike" dirty="0">
                          <a:effectLst/>
                        </a:rPr>
                        <a:t>INV - CONSUMABLE STORES - STANDARD RATED</a:t>
                      </a:r>
                      <a:endParaRPr lang="en-ZA" sz="1000" b="0" i="0" u="none" strike="noStrike" dirty="0">
                        <a:solidFill>
                          <a:srgbClr val="000000"/>
                        </a:solidFill>
                        <a:effectLst/>
                        <a:latin typeface="Calibri" panose="020F0502020204030204" pitchFamily="34" charset="0"/>
                      </a:endParaRPr>
                    </a:p>
                  </a:txBody>
                  <a:tcPr marL="5338" marR="5338" marT="5338" marB="0" anchor="b">
                    <a:solidFill>
                      <a:schemeClr val="accent1">
                        <a:lumMod val="40000"/>
                        <a:lumOff val="60000"/>
                      </a:schemeClr>
                    </a:solidFill>
                  </a:tcPr>
                </a:tc>
                <a:tc>
                  <a:txBody>
                    <a:bodyPr/>
                    <a:lstStyle/>
                    <a:p>
                      <a:pPr algn="l" fontAlgn="b"/>
                      <a:r>
                        <a:rPr lang="en-ZA" sz="1000" u="none" strike="noStrike" dirty="0">
                          <a:effectLst/>
                        </a:rPr>
                        <a:t>PROTECTIVE SHIELDS</a:t>
                      </a:r>
                      <a:endParaRPr lang="en-ZA" sz="1000" b="0" i="0" u="none" strike="noStrike" dirty="0">
                        <a:solidFill>
                          <a:srgbClr val="000000"/>
                        </a:solidFill>
                        <a:effectLst/>
                        <a:latin typeface="Calibri" panose="020F0502020204030204" pitchFamily="34" charset="0"/>
                      </a:endParaRPr>
                    </a:p>
                  </a:txBody>
                  <a:tcPr marL="5338" marR="5338" marT="5338" marB="0" anchor="b">
                    <a:solidFill>
                      <a:schemeClr val="accent1">
                        <a:lumMod val="40000"/>
                        <a:lumOff val="60000"/>
                      </a:schemeClr>
                    </a:solidFill>
                  </a:tcPr>
                </a:tc>
                <a:extLst>
                  <a:ext uri="{0D108BD9-81ED-4DB2-BD59-A6C34878D82A}">
                    <a16:rowId xmlns:a16="http://schemas.microsoft.com/office/drawing/2014/main" val="1125766498"/>
                  </a:ext>
                </a:extLst>
              </a:tr>
              <a:tr h="106756">
                <a:tc>
                  <a:txBody>
                    <a:bodyPr/>
                    <a:lstStyle/>
                    <a:p>
                      <a:pPr algn="r" fontAlgn="b"/>
                      <a:r>
                        <a:rPr lang="en-ZA" sz="1000" u="none" strike="noStrike" dirty="0">
                          <a:effectLst/>
                        </a:rPr>
                        <a:t>2020/08/12</a:t>
                      </a:r>
                      <a:endParaRPr lang="en-ZA" sz="1000" b="0" i="0" u="none" strike="noStrike" dirty="0">
                        <a:solidFill>
                          <a:srgbClr val="000000"/>
                        </a:solidFill>
                        <a:effectLst/>
                        <a:latin typeface="Calibri" panose="020F0502020204030204" pitchFamily="34" charset="0"/>
                      </a:endParaRPr>
                    </a:p>
                  </a:txBody>
                  <a:tcPr marL="5338" marR="5338" marT="5338" marB="0" anchor="b">
                    <a:solidFill>
                      <a:schemeClr val="accent1">
                        <a:lumMod val="40000"/>
                        <a:lumOff val="60000"/>
                      </a:schemeClr>
                    </a:solidFill>
                  </a:tcPr>
                </a:tc>
                <a:tc>
                  <a:txBody>
                    <a:bodyPr/>
                    <a:lstStyle/>
                    <a:p>
                      <a:pPr algn="r" fontAlgn="b"/>
                      <a:r>
                        <a:rPr lang="en-ZA" sz="1000" u="none" strike="noStrike" dirty="0">
                          <a:effectLst/>
                        </a:rPr>
                        <a:t>18 515.00</a:t>
                      </a:r>
                      <a:endParaRPr lang="en-ZA" sz="1000" b="0" i="0" u="none" strike="noStrike" dirty="0">
                        <a:solidFill>
                          <a:srgbClr val="000000"/>
                        </a:solidFill>
                        <a:effectLst/>
                        <a:latin typeface="Calibri" panose="020F0502020204030204" pitchFamily="34" charset="0"/>
                      </a:endParaRPr>
                    </a:p>
                  </a:txBody>
                  <a:tcPr marL="5338" marR="5338" marT="5338" marB="0" anchor="b">
                    <a:solidFill>
                      <a:schemeClr val="accent1">
                        <a:lumMod val="40000"/>
                        <a:lumOff val="60000"/>
                      </a:schemeClr>
                    </a:solidFill>
                  </a:tcPr>
                </a:tc>
                <a:tc>
                  <a:txBody>
                    <a:bodyPr/>
                    <a:lstStyle/>
                    <a:p>
                      <a:pPr algn="l" fontAlgn="b"/>
                      <a:r>
                        <a:rPr lang="en-ZA" sz="1000" u="none" strike="noStrike" dirty="0">
                          <a:effectLst/>
                        </a:rPr>
                        <a:t>INV - CONSUMABLE STORES - STANDARD RATED</a:t>
                      </a:r>
                      <a:endParaRPr lang="en-ZA" sz="1000" b="0" i="0" u="none" strike="noStrike" dirty="0">
                        <a:solidFill>
                          <a:srgbClr val="000000"/>
                        </a:solidFill>
                        <a:effectLst/>
                        <a:latin typeface="Calibri" panose="020F0502020204030204" pitchFamily="34" charset="0"/>
                      </a:endParaRPr>
                    </a:p>
                  </a:txBody>
                  <a:tcPr marL="5338" marR="5338" marT="5338" marB="0" anchor="b">
                    <a:solidFill>
                      <a:schemeClr val="accent1">
                        <a:lumMod val="40000"/>
                        <a:lumOff val="60000"/>
                      </a:schemeClr>
                    </a:solidFill>
                  </a:tcPr>
                </a:tc>
                <a:tc>
                  <a:txBody>
                    <a:bodyPr/>
                    <a:lstStyle/>
                    <a:p>
                      <a:pPr algn="l" fontAlgn="b"/>
                      <a:r>
                        <a:rPr lang="en-ZA" sz="1000" u="none" strike="noStrike" dirty="0">
                          <a:effectLst/>
                        </a:rPr>
                        <a:t>PROTECTIVE SHIELDS</a:t>
                      </a:r>
                      <a:endParaRPr lang="en-ZA" sz="1000" b="0" i="0" u="none" strike="noStrike" dirty="0">
                        <a:solidFill>
                          <a:srgbClr val="000000"/>
                        </a:solidFill>
                        <a:effectLst/>
                        <a:latin typeface="Calibri" panose="020F0502020204030204" pitchFamily="34" charset="0"/>
                      </a:endParaRPr>
                    </a:p>
                  </a:txBody>
                  <a:tcPr marL="5338" marR="5338" marT="5338" marB="0" anchor="b">
                    <a:solidFill>
                      <a:schemeClr val="accent1">
                        <a:lumMod val="40000"/>
                        <a:lumOff val="60000"/>
                      </a:schemeClr>
                    </a:solidFill>
                  </a:tcPr>
                </a:tc>
                <a:extLst>
                  <a:ext uri="{0D108BD9-81ED-4DB2-BD59-A6C34878D82A}">
                    <a16:rowId xmlns:a16="http://schemas.microsoft.com/office/drawing/2014/main" val="1836519168"/>
                  </a:ext>
                </a:extLst>
              </a:tr>
              <a:tr h="106756">
                <a:tc>
                  <a:txBody>
                    <a:bodyPr/>
                    <a:lstStyle/>
                    <a:p>
                      <a:pPr algn="r" fontAlgn="b"/>
                      <a:r>
                        <a:rPr lang="en-ZA" sz="1000" u="none" strike="noStrike" dirty="0">
                          <a:effectLst/>
                        </a:rPr>
                        <a:t>2020/09/29</a:t>
                      </a:r>
                      <a:endParaRPr lang="en-ZA" sz="1000" b="0" i="0" u="none" strike="noStrike" dirty="0">
                        <a:solidFill>
                          <a:srgbClr val="000000"/>
                        </a:solidFill>
                        <a:effectLst/>
                        <a:latin typeface="Calibri" panose="020F0502020204030204" pitchFamily="34" charset="0"/>
                      </a:endParaRPr>
                    </a:p>
                  </a:txBody>
                  <a:tcPr marL="5338" marR="5338" marT="5338" marB="0" anchor="b">
                    <a:solidFill>
                      <a:schemeClr val="accent1">
                        <a:lumMod val="40000"/>
                        <a:lumOff val="60000"/>
                      </a:schemeClr>
                    </a:solidFill>
                  </a:tcPr>
                </a:tc>
                <a:tc>
                  <a:txBody>
                    <a:bodyPr/>
                    <a:lstStyle/>
                    <a:p>
                      <a:pPr algn="r" fontAlgn="b"/>
                      <a:r>
                        <a:rPr lang="en-ZA" sz="1000" u="none" strike="noStrike" dirty="0">
                          <a:effectLst/>
                        </a:rPr>
                        <a:t>153 295.00</a:t>
                      </a:r>
                      <a:endParaRPr lang="en-ZA" sz="1000" b="0" i="0" u="none" strike="noStrike" dirty="0">
                        <a:solidFill>
                          <a:srgbClr val="000000"/>
                        </a:solidFill>
                        <a:effectLst/>
                        <a:latin typeface="Calibri" panose="020F0502020204030204" pitchFamily="34" charset="0"/>
                      </a:endParaRPr>
                    </a:p>
                  </a:txBody>
                  <a:tcPr marL="5338" marR="5338" marT="5338" marB="0" anchor="b">
                    <a:solidFill>
                      <a:schemeClr val="accent1">
                        <a:lumMod val="40000"/>
                        <a:lumOff val="60000"/>
                      </a:schemeClr>
                    </a:solidFill>
                  </a:tcPr>
                </a:tc>
                <a:tc>
                  <a:txBody>
                    <a:bodyPr/>
                    <a:lstStyle/>
                    <a:p>
                      <a:pPr algn="l" fontAlgn="b"/>
                      <a:r>
                        <a:rPr lang="en-ZA" sz="1000" u="none" strike="noStrike" dirty="0">
                          <a:effectLst/>
                        </a:rPr>
                        <a:t>CONTR:  MAINT OF BUILDINGS &amp; FACILITIES</a:t>
                      </a:r>
                      <a:endParaRPr lang="en-ZA" sz="1000" b="0" i="0" u="none" strike="noStrike" dirty="0">
                        <a:solidFill>
                          <a:srgbClr val="000000"/>
                        </a:solidFill>
                        <a:effectLst/>
                        <a:latin typeface="Calibri" panose="020F0502020204030204" pitchFamily="34" charset="0"/>
                      </a:endParaRPr>
                    </a:p>
                  </a:txBody>
                  <a:tcPr marL="5338" marR="5338" marT="5338" marB="0" anchor="b">
                    <a:solidFill>
                      <a:schemeClr val="accent1">
                        <a:lumMod val="40000"/>
                        <a:lumOff val="60000"/>
                      </a:schemeClr>
                    </a:solidFill>
                  </a:tcPr>
                </a:tc>
                <a:tc>
                  <a:txBody>
                    <a:bodyPr/>
                    <a:lstStyle/>
                    <a:p>
                      <a:pPr algn="l" fontAlgn="b"/>
                      <a:r>
                        <a:rPr lang="en-ZA" sz="1000" u="none" strike="noStrike" dirty="0">
                          <a:effectLst/>
                        </a:rPr>
                        <a:t>DESK SCREENS</a:t>
                      </a:r>
                      <a:endParaRPr lang="en-ZA" sz="1000" b="0" i="0" u="none" strike="noStrike" dirty="0">
                        <a:solidFill>
                          <a:srgbClr val="000000"/>
                        </a:solidFill>
                        <a:effectLst/>
                        <a:latin typeface="Calibri" panose="020F0502020204030204" pitchFamily="34" charset="0"/>
                      </a:endParaRPr>
                    </a:p>
                  </a:txBody>
                  <a:tcPr marL="5338" marR="5338" marT="5338" marB="0" anchor="b">
                    <a:solidFill>
                      <a:schemeClr val="accent1">
                        <a:lumMod val="40000"/>
                        <a:lumOff val="60000"/>
                      </a:schemeClr>
                    </a:solidFill>
                  </a:tcPr>
                </a:tc>
                <a:extLst>
                  <a:ext uri="{0D108BD9-81ED-4DB2-BD59-A6C34878D82A}">
                    <a16:rowId xmlns:a16="http://schemas.microsoft.com/office/drawing/2014/main" val="1356674664"/>
                  </a:ext>
                </a:extLst>
              </a:tr>
              <a:tr h="106756">
                <a:tc>
                  <a:txBody>
                    <a:bodyPr/>
                    <a:lstStyle/>
                    <a:p>
                      <a:pPr algn="r" fontAlgn="b"/>
                      <a:r>
                        <a:rPr lang="en-ZA" sz="1000" u="none" strike="noStrike" dirty="0">
                          <a:effectLst/>
                        </a:rPr>
                        <a:t>2020/10/05</a:t>
                      </a:r>
                      <a:endParaRPr lang="en-ZA" sz="1000" b="0" i="0" u="none" strike="noStrike" dirty="0">
                        <a:solidFill>
                          <a:srgbClr val="000000"/>
                        </a:solidFill>
                        <a:effectLst/>
                        <a:latin typeface="Calibri" panose="020F0502020204030204" pitchFamily="34" charset="0"/>
                      </a:endParaRPr>
                    </a:p>
                  </a:txBody>
                  <a:tcPr marL="5338" marR="5338" marT="5338" marB="0" anchor="b">
                    <a:solidFill>
                      <a:schemeClr val="accent1">
                        <a:lumMod val="40000"/>
                        <a:lumOff val="60000"/>
                      </a:schemeClr>
                    </a:solidFill>
                  </a:tcPr>
                </a:tc>
                <a:tc>
                  <a:txBody>
                    <a:bodyPr/>
                    <a:lstStyle/>
                    <a:p>
                      <a:pPr algn="r" fontAlgn="b"/>
                      <a:r>
                        <a:rPr lang="en-ZA" sz="1000" u="none" strike="noStrike" dirty="0">
                          <a:effectLst/>
                        </a:rPr>
                        <a:t>199 663.00</a:t>
                      </a:r>
                      <a:endParaRPr lang="en-ZA" sz="1000" b="0" i="0" u="none" strike="noStrike" dirty="0">
                        <a:solidFill>
                          <a:srgbClr val="000000"/>
                        </a:solidFill>
                        <a:effectLst/>
                        <a:latin typeface="Calibri" panose="020F0502020204030204" pitchFamily="34" charset="0"/>
                      </a:endParaRPr>
                    </a:p>
                  </a:txBody>
                  <a:tcPr marL="5338" marR="5338" marT="5338" marB="0" anchor="b">
                    <a:solidFill>
                      <a:schemeClr val="accent1">
                        <a:lumMod val="40000"/>
                        <a:lumOff val="60000"/>
                      </a:schemeClr>
                    </a:solidFill>
                  </a:tcPr>
                </a:tc>
                <a:tc>
                  <a:txBody>
                    <a:bodyPr/>
                    <a:lstStyle/>
                    <a:p>
                      <a:pPr algn="l" fontAlgn="b"/>
                      <a:r>
                        <a:rPr lang="en-ZA" sz="1000" u="none" strike="noStrike" dirty="0">
                          <a:effectLst/>
                        </a:rPr>
                        <a:t>INV - CONSUMABLE STORES - STANDARD RATED</a:t>
                      </a:r>
                      <a:endParaRPr lang="en-ZA" sz="1000" b="0" i="0" u="none" strike="noStrike" dirty="0">
                        <a:solidFill>
                          <a:srgbClr val="000000"/>
                        </a:solidFill>
                        <a:effectLst/>
                        <a:latin typeface="Calibri" panose="020F0502020204030204" pitchFamily="34" charset="0"/>
                      </a:endParaRPr>
                    </a:p>
                  </a:txBody>
                  <a:tcPr marL="5338" marR="5338" marT="5338" marB="0" anchor="b">
                    <a:solidFill>
                      <a:schemeClr val="accent1">
                        <a:lumMod val="40000"/>
                        <a:lumOff val="60000"/>
                      </a:schemeClr>
                    </a:solidFill>
                  </a:tcPr>
                </a:tc>
                <a:tc>
                  <a:txBody>
                    <a:bodyPr/>
                    <a:lstStyle/>
                    <a:p>
                      <a:pPr algn="l" fontAlgn="b"/>
                      <a:r>
                        <a:rPr lang="en-ZA" sz="1000" u="none" strike="noStrike" dirty="0">
                          <a:effectLst/>
                        </a:rPr>
                        <a:t>WATER TANKS</a:t>
                      </a:r>
                      <a:endParaRPr lang="en-ZA" sz="1000" b="0" i="0" u="none" strike="noStrike" dirty="0">
                        <a:solidFill>
                          <a:srgbClr val="000000"/>
                        </a:solidFill>
                        <a:effectLst/>
                        <a:latin typeface="Calibri" panose="020F0502020204030204" pitchFamily="34" charset="0"/>
                      </a:endParaRPr>
                    </a:p>
                  </a:txBody>
                  <a:tcPr marL="5338" marR="5338" marT="5338" marB="0" anchor="b">
                    <a:solidFill>
                      <a:schemeClr val="accent1">
                        <a:lumMod val="40000"/>
                        <a:lumOff val="60000"/>
                      </a:schemeClr>
                    </a:solidFill>
                  </a:tcPr>
                </a:tc>
                <a:extLst>
                  <a:ext uri="{0D108BD9-81ED-4DB2-BD59-A6C34878D82A}">
                    <a16:rowId xmlns:a16="http://schemas.microsoft.com/office/drawing/2014/main" val="745860815"/>
                  </a:ext>
                </a:extLst>
              </a:tr>
              <a:tr h="106756">
                <a:tc>
                  <a:txBody>
                    <a:bodyPr/>
                    <a:lstStyle/>
                    <a:p>
                      <a:pPr algn="r" fontAlgn="b"/>
                      <a:r>
                        <a:rPr lang="en-ZA" sz="1000" u="none" strike="noStrike" dirty="0">
                          <a:effectLst/>
                        </a:rPr>
                        <a:t>2020/10/05</a:t>
                      </a:r>
                      <a:endParaRPr lang="en-ZA" sz="1000" b="0" i="0" u="none" strike="noStrike" dirty="0">
                        <a:solidFill>
                          <a:srgbClr val="000000"/>
                        </a:solidFill>
                        <a:effectLst/>
                        <a:latin typeface="Calibri" panose="020F0502020204030204" pitchFamily="34" charset="0"/>
                      </a:endParaRPr>
                    </a:p>
                  </a:txBody>
                  <a:tcPr marL="5338" marR="5338" marT="5338" marB="0" anchor="b">
                    <a:solidFill>
                      <a:schemeClr val="accent1">
                        <a:lumMod val="40000"/>
                        <a:lumOff val="60000"/>
                      </a:schemeClr>
                    </a:solidFill>
                  </a:tcPr>
                </a:tc>
                <a:tc>
                  <a:txBody>
                    <a:bodyPr/>
                    <a:lstStyle/>
                    <a:p>
                      <a:pPr algn="r" fontAlgn="b"/>
                      <a:r>
                        <a:rPr lang="en-ZA" sz="1000" u="none" strike="noStrike" dirty="0">
                          <a:effectLst/>
                        </a:rPr>
                        <a:t>198 858.00</a:t>
                      </a:r>
                      <a:endParaRPr lang="en-ZA" sz="1000" b="0" i="0" u="none" strike="noStrike" dirty="0">
                        <a:solidFill>
                          <a:srgbClr val="000000"/>
                        </a:solidFill>
                        <a:effectLst/>
                        <a:latin typeface="Calibri" panose="020F0502020204030204" pitchFamily="34" charset="0"/>
                      </a:endParaRPr>
                    </a:p>
                  </a:txBody>
                  <a:tcPr marL="5338" marR="5338" marT="5338" marB="0" anchor="b">
                    <a:solidFill>
                      <a:schemeClr val="accent1">
                        <a:lumMod val="40000"/>
                        <a:lumOff val="60000"/>
                      </a:schemeClr>
                    </a:solidFill>
                  </a:tcPr>
                </a:tc>
                <a:tc>
                  <a:txBody>
                    <a:bodyPr/>
                    <a:lstStyle/>
                    <a:p>
                      <a:pPr algn="l" fontAlgn="b"/>
                      <a:r>
                        <a:rPr lang="en-ZA" sz="1000" u="none" strike="noStrike" dirty="0">
                          <a:effectLst/>
                        </a:rPr>
                        <a:t>INV - CONSUMABLE STORES - STANDARD RATED</a:t>
                      </a:r>
                      <a:endParaRPr lang="en-ZA" sz="1000" b="0" i="0" u="none" strike="noStrike" dirty="0">
                        <a:solidFill>
                          <a:srgbClr val="000000"/>
                        </a:solidFill>
                        <a:effectLst/>
                        <a:latin typeface="Calibri" panose="020F0502020204030204" pitchFamily="34" charset="0"/>
                      </a:endParaRPr>
                    </a:p>
                  </a:txBody>
                  <a:tcPr marL="5338" marR="5338" marT="5338" marB="0" anchor="b">
                    <a:solidFill>
                      <a:schemeClr val="accent1">
                        <a:lumMod val="40000"/>
                        <a:lumOff val="60000"/>
                      </a:schemeClr>
                    </a:solidFill>
                  </a:tcPr>
                </a:tc>
                <a:tc>
                  <a:txBody>
                    <a:bodyPr/>
                    <a:lstStyle/>
                    <a:p>
                      <a:pPr algn="l" fontAlgn="b"/>
                      <a:r>
                        <a:rPr lang="en-ZA" sz="1000" u="none" strike="noStrike" dirty="0">
                          <a:effectLst/>
                        </a:rPr>
                        <a:t>WATER TANKS</a:t>
                      </a:r>
                      <a:endParaRPr lang="en-ZA" sz="1000" b="0" i="0" u="none" strike="noStrike" dirty="0">
                        <a:solidFill>
                          <a:srgbClr val="000000"/>
                        </a:solidFill>
                        <a:effectLst/>
                        <a:latin typeface="Calibri" panose="020F0502020204030204" pitchFamily="34" charset="0"/>
                      </a:endParaRPr>
                    </a:p>
                  </a:txBody>
                  <a:tcPr marL="5338" marR="5338" marT="5338" marB="0" anchor="b">
                    <a:solidFill>
                      <a:schemeClr val="accent1">
                        <a:lumMod val="40000"/>
                        <a:lumOff val="60000"/>
                      </a:schemeClr>
                    </a:solidFill>
                  </a:tcPr>
                </a:tc>
                <a:extLst>
                  <a:ext uri="{0D108BD9-81ED-4DB2-BD59-A6C34878D82A}">
                    <a16:rowId xmlns:a16="http://schemas.microsoft.com/office/drawing/2014/main" val="3366753580"/>
                  </a:ext>
                </a:extLst>
              </a:tr>
              <a:tr h="106756">
                <a:tc>
                  <a:txBody>
                    <a:bodyPr/>
                    <a:lstStyle/>
                    <a:p>
                      <a:pPr algn="r" fontAlgn="b"/>
                      <a:r>
                        <a:rPr lang="en-ZA" sz="1000" u="none" strike="noStrike" dirty="0">
                          <a:effectLst/>
                        </a:rPr>
                        <a:t>2020/10/14</a:t>
                      </a:r>
                      <a:endParaRPr lang="en-ZA" sz="1000" b="0" i="0" u="none" strike="noStrike" dirty="0">
                        <a:solidFill>
                          <a:srgbClr val="000000"/>
                        </a:solidFill>
                        <a:effectLst/>
                        <a:latin typeface="Calibri" panose="020F0502020204030204" pitchFamily="34" charset="0"/>
                      </a:endParaRPr>
                    </a:p>
                  </a:txBody>
                  <a:tcPr marL="5338" marR="5338" marT="5338" marB="0" anchor="b">
                    <a:solidFill>
                      <a:schemeClr val="accent1">
                        <a:lumMod val="40000"/>
                        <a:lumOff val="60000"/>
                      </a:schemeClr>
                    </a:solidFill>
                  </a:tcPr>
                </a:tc>
                <a:tc>
                  <a:txBody>
                    <a:bodyPr/>
                    <a:lstStyle/>
                    <a:p>
                      <a:pPr algn="r" fontAlgn="b"/>
                      <a:r>
                        <a:rPr lang="en-ZA" sz="1000" u="none" strike="noStrike" dirty="0">
                          <a:effectLst/>
                        </a:rPr>
                        <a:t>30 000.00</a:t>
                      </a:r>
                      <a:endParaRPr lang="en-ZA" sz="1000" b="0" i="0" u="none" strike="noStrike" dirty="0">
                        <a:solidFill>
                          <a:srgbClr val="000000"/>
                        </a:solidFill>
                        <a:effectLst/>
                        <a:latin typeface="Calibri" panose="020F0502020204030204" pitchFamily="34" charset="0"/>
                      </a:endParaRPr>
                    </a:p>
                  </a:txBody>
                  <a:tcPr marL="5338" marR="5338" marT="5338" marB="0" anchor="b">
                    <a:solidFill>
                      <a:schemeClr val="accent1">
                        <a:lumMod val="40000"/>
                        <a:lumOff val="60000"/>
                      </a:schemeClr>
                    </a:solidFill>
                  </a:tcPr>
                </a:tc>
                <a:tc>
                  <a:txBody>
                    <a:bodyPr/>
                    <a:lstStyle/>
                    <a:p>
                      <a:pPr algn="l" fontAlgn="b"/>
                      <a:r>
                        <a:rPr lang="en-ZA" sz="1000" u="none" strike="noStrike" dirty="0">
                          <a:effectLst/>
                        </a:rPr>
                        <a:t>INV - CONSUMABLE STORES - STANDARD RATED</a:t>
                      </a:r>
                      <a:endParaRPr lang="en-ZA" sz="1000" b="0" i="0" u="none" strike="noStrike" dirty="0">
                        <a:solidFill>
                          <a:srgbClr val="000000"/>
                        </a:solidFill>
                        <a:effectLst/>
                        <a:latin typeface="Calibri" panose="020F0502020204030204" pitchFamily="34" charset="0"/>
                      </a:endParaRPr>
                    </a:p>
                  </a:txBody>
                  <a:tcPr marL="5338" marR="5338" marT="5338" marB="0" anchor="b">
                    <a:solidFill>
                      <a:schemeClr val="accent1">
                        <a:lumMod val="40000"/>
                        <a:lumOff val="60000"/>
                      </a:schemeClr>
                    </a:solidFill>
                  </a:tcPr>
                </a:tc>
                <a:tc>
                  <a:txBody>
                    <a:bodyPr/>
                    <a:lstStyle/>
                    <a:p>
                      <a:pPr algn="l" fontAlgn="b"/>
                      <a:r>
                        <a:rPr lang="en-ZA" sz="1000" u="none" strike="noStrike" dirty="0">
                          <a:effectLst/>
                        </a:rPr>
                        <a:t>TEMPERATURE SCANNER</a:t>
                      </a:r>
                      <a:endParaRPr lang="en-ZA" sz="1000" b="0" i="0" u="none" strike="noStrike" dirty="0">
                        <a:solidFill>
                          <a:srgbClr val="000000"/>
                        </a:solidFill>
                        <a:effectLst/>
                        <a:latin typeface="Calibri" panose="020F0502020204030204" pitchFamily="34" charset="0"/>
                      </a:endParaRPr>
                    </a:p>
                  </a:txBody>
                  <a:tcPr marL="5338" marR="5338" marT="5338" marB="0" anchor="b">
                    <a:solidFill>
                      <a:schemeClr val="accent1">
                        <a:lumMod val="40000"/>
                        <a:lumOff val="60000"/>
                      </a:schemeClr>
                    </a:solidFill>
                  </a:tcPr>
                </a:tc>
                <a:extLst>
                  <a:ext uri="{0D108BD9-81ED-4DB2-BD59-A6C34878D82A}">
                    <a16:rowId xmlns:a16="http://schemas.microsoft.com/office/drawing/2014/main" val="1222176830"/>
                  </a:ext>
                </a:extLst>
              </a:tr>
              <a:tr h="106756">
                <a:tc>
                  <a:txBody>
                    <a:bodyPr/>
                    <a:lstStyle/>
                    <a:p>
                      <a:pPr algn="r" fontAlgn="b"/>
                      <a:r>
                        <a:rPr lang="en-ZA" sz="1000" u="none" strike="noStrike" dirty="0">
                          <a:effectLst/>
                        </a:rPr>
                        <a:t>2020/10/15</a:t>
                      </a:r>
                      <a:endParaRPr lang="en-ZA" sz="1000" b="0" i="0" u="none" strike="noStrike" dirty="0">
                        <a:solidFill>
                          <a:srgbClr val="000000"/>
                        </a:solidFill>
                        <a:effectLst/>
                        <a:latin typeface="Calibri" panose="020F0502020204030204" pitchFamily="34" charset="0"/>
                      </a:endParaRPr>
                    </a:p>
                  </a:txBody>
                  <a:tcPr marL="5338" marR="5338" marT="5338" marB="0" anchor="b">
                    <a:solidFill>
                      <a:schemeClr val="accent1">
                        <a:lumMod val="40000"/>
                        <a:lumOff val="60000"/>
                      </a:schemeClr>
                    </a:solidFill>
                  </a:tcPr>
                </a:tc>
                <a:tc>
                  <a:txBody>
                    <a:bodyPr/>
                    <a:lstStyle/>
                    <a:p>
                      <a:pPr algn="r" fontAlgn="b"/>
                      <a:r>
                        <a:rPr lang="en-ZA" sz="1000" u="none" strike="noStrike" dirty="0">
                          <a:effectLst/>
                        </a:rPr>
                        <a:t>24 725.00</a:t>
                      </a:r>
                      <a:endParaRPr lang="en-ZA" sz="1000" b="0" i="0" u="none" strike="noStrike" dirty="0">
                        <a:solidFill>
                          <a:srgbClr val="000000"/>
                        </a:solidFill>
                        <a:effectLst/>
                        <a:latin typeface="Calibri" panose="020F0502020204030204" pitchFamily="34" charset="0"/>
                      </a:endParaRPr>
                    </a:p>
                  </a:txBody>
                  <a:tcPr marL="5338" marR="5338" marT="5338" marB="0" anchor="b">
                    <a:solidFill>
                      <a:schemeClr val="accent1">
                        <a:lumMod val="40000"/>
                        <a:lumOff val="60000"/>
                      </a:schemeClr>
                    </a:solidFill>
                  </a:tcPr>
                </a:tc>
                <a:tc>
                  <a:txBody>
                    <a:bodyPr/>
                    <a:lstStyle/>
                    <a:p>
                      <a:pPr algn="l" fontAlgn="b"/>
                      <a:r>
                        <a:rPr lang="en-ZA" sz="1000" u="none" strike="noStrike" dirty="0">
                          <a:effectLst/>
                        </a:rPr>
                        <a:t>CONTR:  MAINT OF BUILDINGS &amp; FACILITIES</a:t>
                      </a:r>
                      <a:endParaRPr lang="en-ZA" sz="1000" b="0" i="0" u="none" strike="noStrike" dirty="0">
                        <a:solidFill>
                          <a:srgbClr val="000000"/>
                        </a:solidFill>
                        <a:effectLst/>
                        <a:latin typeface="Calibri" panose="020F0502020204030204" pitchFamily="34" charset="0"/>
                      </a:endParaRPr>
                    </a:p>
                  </a:txBody>
                  <a:tcPr marL="5338" marR="5338" marT="5338" marB="0" anchor="b">
                    <a:solidFill>
                      <a:schemeClr val="accent1">
                        <a:lumMod val="40000"/>
                        <a:lumOff val="60000"/>
                      </a:schemeClr>
                    </a:solidFill>
                  </a:tcPr>
                </a:tc>
                <a:tc>
                  <a:txBody>
                    <a:bodyPr/>
                    <a:lstStyle/>
                    <a:p>
                      <a:pPr algn="l" fontAlgn="b"/>
                      <a:r>
                        <a:rPr lang="en-ZA" sz="1000" u="none" strike="noStrike" dirty="0">
                          <a:effectLst/>
                        </a:rPr>
                        <a:t>DESK SCREENS</a:t>
                      </a:r>
                      <a:endParaRPr lang="en-ZA" sz="1000" b="0" i="0" u="none" strike="noStrike" dirty="0">
                        <a:solidFill>
                          <a:srgbClr val="000000"/>
                        </a:solidFill>
                        <a:effectLst/>
                        <a:latin typeface="Calibri" panose="020F0502020204030204" pitchFamily="34" charset="0"/>
                      </a:endParaRPr>
                    </a:p>
                  </a:txBody>
                  <a:tcPr marL="5338" marR="5338" marT="5338" marB="0" anchor="b">
                    <a:solidFill>
                      <a:schemeClr val="accent1">
                        <a:lumMod val="40000"/>
                        <a:lumOff val="60000"/>
                      </a:schemeClr>
                    </a:solidFill>
                  </a:tcPr>
                </a:tc>
                <a:extLst>
                  <a:ext uri="{0D108BD9-81ED-4DB2-BD59-A6C34878D82A}">
                    <a16:rowId xmlns:a16="http://schemas.microsoft.com/office/drawing/2014/main" val="1224602356"/>
                  </a:ext>
                </a:extLst>
              </a:tr>
              <a:tr h="106756">
                <a:tc>
                  <a:txBody>
                    <a:bodyPr/>
                    <a:lstStyle/>
                    <a:p>
                      <a:pPr algn="r" fontAlgn="b"/>
                      <a:r>
                        <a:rPr lang="en-ZA" sz="1000" u="none" strike="noStrike" dirty="0">
                          <a:effectLst/>
                        </a:rPr>
                        <a:t>2020/10/21</a:t>
                      </a:r>
                      <a:endParaRPr lang="en-ZA" sz="1000" b="0" i="0" u="none" strike="noStrike" dirty="0">
                        <a:solidFill>
                          <a:srgbClr val="000000"/>
                        </a:solidFill>
                        <a:effectLst/>
                        <a:latin typeface="Calibri" panose="020F0502020204030204" pitchFamily="34" charset="0"/>
                      </a:endParaRPr>
                    </a:p>
                  </a:txBody>
                  <a:tcPr marL="5338" marR="5338" marT="5338" marB="0" anchor="b">
                    <a:solidFill>
                      <a:schemeClr val="accent1">
                        <a:lumMod val="40000"/>
                        <a:lumOff val="60000"/>
                      </a:schemeClr>
                    </a:solidFill>
                  </a:tcPr>
                </a:tc>
                <a:tc>
                  <a:txBody>
                    <a:bodyPr/>
                    <a:lstStyle/>
                    <a:p>
                      <a:pPr algn="r" fontAlgn="b"/>
                      <a:r>
                        <a:rPr lang="en-ZA" sz="1000" u="none" strike="noStrike" dirty="0">
                          <a:effectLst/>
                        </a:rPr>
                        <a:t>29 800.00</a:t>
                      </a:r>
                      <a:endParaRPr lang="en-ZA" sz="1000" b="0" i="0" u="none" strike="noStrike" dirty="0">
                        <a:solidFill>
                          <a:srgbClr val="000000"/>
                        </a:solidFill>
                        <a:effectLst/>
                        <a:latin typeface="Calibri" panose="020F0502020204030204" pitchFamily="34" charset="0"/>
                      </a:endParaRPr>
                    </a:p>
                  </a:txBody>
                  <a:tcPr marL="5338" marR="5338" marT="5338" marB="0" anchor="b">
                    <a:solidFill>
                      <a:schemeClr val="accent1">
                        <a:lumMod val="40000"/>
                        <a:lumOff val="60000"/>
                      </a:schemeClr>
                    </a:solidFill>
                  </a:tcPr>
                </a:tc>
                <a:tc>
                  <a:txBody>
                    <a:bodyPr/>
                    <a:lstStyle/>
                    <a:p>
                      <a:pPr algn="l" fontAlgn="b"/>
                      <a:r>
                        <a:rPr lang="en-ZA" sz="1000" u="none" strike="noStrike" dirty="0">
                          <a:effectLst/>
                        </a:rPr>
                        <a:t>INV - CONSUMABLE STORES - STANDARD RATED</a:t>
                      </a:r>
                      <a:endParaRPr lang="en-ZA" sz="1000" b="0" i="0" u="none" strike="noStrike" dirty="0">
                        <a:solidFill>
                          <a:srgbClr val="000000"/>
                        </a:solidFill>
                        <a:effectLst/>
                        <a:latin typeface="Calibri" panose="020F0502020204030204" pitchFamily="34" charset="0"/>
                      </a:endParaRPr>
                    </a:p>
                  </a:txBody>
                  <a:tcPr marL="5338" marR="5338" marT="5338" marB="0" anchor="b">
                    <a:solidFill>
                      <a:schemeClr val="accent1">
                        <a:lumMod val="40000"/>
                        <a:lumOff val="60000"/>
                      </a:schemeClr>
                    </a:solidFill>
                  </a:tcPr>
                </a:tc>
                <a:tc>
                  <a:txBody>
                    <a:bodyPr/>
                    <a:lstStyle/>
                    <a:p>
                      <a:pPr algn="l" fontAlgn="b"/>
                      <a:r>
                        <a:rPr lang="en-ZA" sz="1000" u="none" strike="noStrike" dirty="0">
                          <a:effectLst/>
                        </a:rPr>
                        <a:t>DESK SCREENS</a:t>
                      </a:r>
                      <a:endParaRPr lang="en-ZA" sz="1000" b="0" i="0" u="none" strike="noStrike" dirty="0">
                        <a:solidFill>
                          <a:srgbClr val="000000"/>
                        </a:solidFill>
                        <a:effectLst/>
                        <a:latin typeface="Calibri" panose="020F0502020204030204" pitchFamily="34" charset="0"/>
                      </a:endParaRPr>
                    </a:p>
                  </a:txBody>
                  <a:tcPr marL="5338" marR="5338" marT="5338" marB="0" anchor="b">
                    <a:solidFill>
                      <a:schemeClr val="accent1">
                        <a:lumMod val="40000"/>
                        <a:lumOff val="60000"/>
                      </a:schemeClr>
                    </a:solidFill>
                  </a:tcPr>
                </a:tc>
                <a:extLst>
                  <a:ext uri="{0D108BD9-81ED-4DB2-BD59-A6C34878D82A}">
                    <a16:rowId xmlns:a16="http://schemas.microsoft.com/office/drawing/2014/main" val="3070774440"/>
                  </a:ext>
                </a:extLst>
              </a:tr>
              <a:tr h="106756">
                <a:tc>
                  <a:txBody>
                    <a:bodyPr/>
                    <a:lstStyle/>
                    <a:p>
                      <a:pPr algn="r" fontAlgn="b"/>
                      <a:r>
                        <a:rPr lang="en-ZA" sz="1000" u="none" strike="noStrike" dirty="0">
                          <a:effectLst/>
                        </a:rPr>
                        <a:t>2020/10/21</a:t>
                      </a:r>
                      <a:endParaRPr lang="en-ZA" sz="1000" b="0" i="0" u="none" strike="noStrike" dirty="0">
                        <a:solidFill>
                          <a:srgbClr val="000000"/>
                        </a:solidFill>
                        <a:effectLst/>
                        <a:latin typeface="Calibri" panose="020F0502020204030204" pitchFamily="34" charset="0"/>
                      </a:endParaRPr>
                    </a:p>
                  </a:txBody>
                  <a:tcPr marL="5338" marR="5338" marT="5338" marB="0" anchor="b">
                    <a:solidFill>
                      <a:schemeClr val="accent1">
                        <a:lumMod val="40000"/>
                        <a:lumOff val="60000"/>
                      </a:schemeClr>
                    </a:solidFill>
                  </a:tcPr>
                </a:tc>
                <a:tc>
                  <a:txBody>
                    <a:bodyPr/>
                    <a:lstStyle/>
                    <a:p>
                      <a:pPr algn="r" fontAlgn="b"/>
                      <a:r>
                        <a:rPr lang="en-ZA" sz="1000" u="none" strike="noStrike" dirty="0">
                          <a:effectLst/>
                        </a:rPr>
                        <a:t>29 000.13</a:t>
                      </a:r>
                      <a:endParaRPr lang="en-ZA" sz="1000" b="0" i="0" u="none" strike="noStrike" dirty="0">
                        <a:solidFill>
                          <a:srgbClr val="000000"/>
                        </a:solidFill>
                        <a:effectLst/>
                        <a:latin typeface="Calibri" panose="020F0502020204030204" pitchFamily="34" charset="0"/>
                      </a:endParaRPr>
                    </a:p>
                  </a:txBody>
                  <a:tcPr marL="5338" marR="5338" marT="5338" marB="0" anchor="b">
                    <a:solidFill>
                      <a:schemeClr val="accent1">
                        <a:lumMod val="40000"/>
                        <a:lumOff val="60000"/>
                      </a:schemeClr>
                    </a:solidFill>
                  </a:tcPr>
                </a:tc>
                <a:tc>
                  <a:txBody>
                    <a:bodyPr/>
                    <a:lstStyle/>
                    <a:p>
                      <a:pPr algn="l" fontAlgn="b"/>
                      <a:r>
                        <a:rPr lang="en-ZA" sz="1000" u="none" strike="noStrike" dirty="0">
                          <a:effectLst/>
                        </a:rPr>
                        <a:t>INV - CONSUMABLE STORES - STANDARD RATED</a:t>
                      </a:r>
                      <a:endParaRPr lang="en-ZA" sz="1000" b="0" i="0" u="none" strike="noStrike" dirty="0">
                        <a:solidFill>
                          <a:srgbClr val="000000"/>
                        </a:solidFill>
                        <a:effectLst/>
                        <a:latin typeface="Calibri" panose="020F0502020204030204" pitchFamily="34" charset="0"/>
                      </a:endParaRPr>
                    </a:p>
                  </a:txBody>
                  <a:tcPr marL="5338" marR="5338" marT="5338" marB="0" anchor="b">
                    <a:solidFill>
                      <a:schemeClr val="accent1">
                        <a:lumMod val="40000"/>
                        <a:lumOff val="60000"/>
                      </a:schemeClr>
                    </a:solidFill>
                  </a:tcPr>
                </a:tc>
                <a:tc>
                  <a:txBody>
                    <a:bodyPr/>
                    <a:lstStyle/>
                    <a:p>
                      <a:pPr algn="l" fontAlgn="b"/>
                      <a:r>
                        <a:rPr lang="en-ZA" sz="1000" u="none" strike="noStrike" dirty="0">
                          <a:effectLst/>
                        </a:rPr>
                        <a:t>DESK SCREENS</a:t>
                      </a:r>
                      <a:endParaRPr lang="en-ZA" sz="1000" b="0" i="0" u="none" strike="noStrike" dirty="0">
                        <a:solidFill>
                          <a:srgbClr val="000000"/>
                        </a:solidFill>
                        <a:effectLst/>
                        <a:latin typeface="Calibri" panose="020F0502020204030204" pitchFamily="34" charset="0"/>
                      </a:endParaRPr>
                    </a:p>
                  </a:txBody>
                  <a:tcPr marL="5338" marR="5338" marT="5338" marB="0" anchor="b">
                    <a:solidFill>
                      <a:schemeClr val="accent1">
                        <a:lumMod val="40000"/>
                        <a:lumOff val="60000"/>
                      </a:schemeClr>
                    </a:solidFill>
                  </a:tcPr>
                </a:tc>
                <a:extLst>
                  <a:ext uri="{0D108BD9-81ED-4DB2-BD59-A6C34878D82A}">
                    <a16:rowId xmlns:a16="http://schemas.microsoft.com/office/drawing/2014/main" val="1591508779"/>
                  </a:ext>
                </a:extLst>
              </a:tr>
              <a:tr h="106756">
                <a:tc>
                  <a:txBody>
                    <a:bodyPr/>
                    <a:lstStyle/>
                    <a:p>
                      <a:pPr algn="r" fontAlgn="b"/>
                      <a:r>
                        <a:rPr lang="en-ZA" sz="1000" u="none" strike="noStrike" dirty="0">
                          <a:effectLst/>
                        </a:rPr>
                        <a:t>2020/10/21</a:t>
                      </a:r>
                      <a:endParaRPr lang="en-ZA" sz="1000" b="0" i="0" u="none" strike="noStrike" dirty="0">
                        <a:solidFill>
                          <a:srgbClr val="000000"/>
                        </a:solidFill>
                        <a:effectLst/>
                        <a:latin typeface="Calibri" panose="020F0502020204030204" pitchFamily="34" charset="0"/>
                      </a:endParaRPr>
                    </a:p>
                  </a:txBody>
                  <a:tcPr marL="5338" marR="5338" marT="5338" marB="0" anchor="b">
                    <a:solidFill>
                      <a:schemeClr val="accent1">
                        <a:lumMod val="40000"/>
                        <a:lumOff val="60000"/>
                      </a:schemeClr>
                    </a:solidFill>
                  </a:tcPr>
                </a:tc>
                <a:tc>
                  <a:txBody>
                    <a:bodyPr/>
                    <a:lstStyle/>
                    <a:p>
                      <a:pPr algn="r" fontAlgn="b"/>
                      <a:r>
                        <a:rPr lang="en-ZA" sz="1000" u="none" strike="noStrike" dirty="0">
                          <a:effectLst/>
                        </a:rPr>
                        <a:t>189 152.00</a:t>
                      </a:r>
                      <a:endParaRPr lang="en-ZA" sz="1000" b="0" i="0" u="none" strike="noStrike" dirty="0">
                        <a:solidFill>
                          <a:srgbClr val="000000"/>
                        </a:solidFill>
                        <a:effectLst/>
                        <a:latin typeface="Calibri" panose="020F0502020204030204" pitchFamily="34" charset="0"/>
                      </a:endParaRPr>
                    </a:p>
                  </a:txBody>
                  <a:tcPr marL="5338" marR="5338" marT="5338" marB="0" anchor="b">
                    <a:solidFill>
                      <a:schemeClr val="accent1">
                        <a:lumMod val="40000"/>
                        <a:lumOff val="60000"/>
                      </a:schemeClr>
                    </a:solidFill>
                  </a:tcPr>
                </a:tc>
                <a:tc>
                  <a:txBody>
                    <a:bodyPr/>
                    <a:lstStyle/>
                    <a:p>
                      <a:pPr algn="l" fontAlgn="b"/>
                      <a:r>
                        <a:rPr lang="en-ZA" sz="1000" u="none" strike="noStrike" dirty="0">
                          <a:effectLst/>
                        </a:rPr>
                        <a:t>INV - CONSUMABLE STORES - STANDARD RATED</a:t>
                      </a:r>
                      <a:endParaRPr lang="en-ZA" sz="1000" b="0" i="0" u="none" strike="noStrike" dirty="0">
                        <a:solidFill>
                          <a:srgbClr val="000000"/>
                        </a:solidFill>
                        <a:effectLst/>
                        <a:latin typeface="Calibri" panose="020F0502020204030204" pitchFamily="34" charset="0"/>
                      </a:endParaRPr>
                    </a:p>
                  </a:txBody>
                  <a:tcPr marL="5338" marR="5338" marT="5338" marB="0" anchor="b">
                    <a:solidFill>
                      <a:schemeClr val="accent1">
                        <a:lumMod val="40000"/>
                        <a:lumOff val="60000"/>
                      </a:schemeClr>
                    </a:solidFill>
                  </a:tcPr>
                </a:tc>
                <a:tc>
                  <a:txBody>
                    <a:bodyPr/>
                    <a:lstStyle/>
                    <a:p>
                      <a:pPr algn="l" fontAlgn="b"/>
                      <a:r>
                        <a:rPr lang="en-ZA" sz="1000" u="none" strike="noStrike" dirty="0">
                          <a:effectLst/>
                        </a:rPr>
                        <a:t>WATER TANKS</a:t>
                      </a:r>
                      <a:endParaRPr lang="en-ZA" sz="1000" b="0" i="0" u="none" strike="noStrike" dirty="0">
                        <a:solidFill>
                          <a:srgbClr val="000000"/>
                        </a:solidFill>
                        <a:effectLst/>
                        <a:latin typeface="Calibri" panose="020F0502020204030204" pitchFamily="34" charset="0"/>
                      </a:endParaRPr>
                    </a:p>
                  </a:txBody>
                  <a:tcPr marL="5338" marR="5338" marT="5338" marB="0" anchor="b">
                    <a:solidFill>
                      <a:schemeClr val="accent1">
                        <a:lumMod val="40000"/>
                        <a:lumOff val="60000"/>
                      </a:schemeClr>
                    </a:solidFill>
                  </a:tcPr>
                </a:tc>
                <a:extLst>
                  <a:ext uri="{0D108BD9-81ED-4DB2-BD59-A6C34878D82A}">
                    <a16:rowId xmlns:a16="http://schemas.microsoft.com/office/drawing/2014/main" val="3779678344"/>
                  </a:ext>
                </a:extLst>
              </a:tr>
              <a:tr h="106756">
                <a:tc>
                  <a:txBody>
                    <a:bodyPr/>
                    <a:lstStyle/>
                    <a:p>
                      <a:pPr algn="r" fontAlgn="b"/>
                      <a:r>
                        <a:rPr lang="en-ZA" sz="1000" u="none" strike="noStrike" dirty="0">
                          <a:effectLst/>
                        </a:rPr>
                        <a:t>2020/10/29</a:t>
                      </a:r>
                      <a:endParaRPr lang="en-ZA" sz="1000" b="0" i="0" u="none" strike="noStrike" dirty="0">
                        <a:solidFill>
                          <a:srgbClr val="000000"/>
                        </a:solidFill>
                        <a:effectLst/>
                        <a:latin typeface="Calibri" panose="020F0502020204030204" pitchFamily="34" charset="0"/>
                      </a:endParaRPr>
                    </a:p>
                  </a:txBody>
                  <a:tcPr marL="5338" marR="5338" marT="5338" marB="0" anchor="b">
                    <a:solidFill>
                      <a:schemeClr val="accent1">
                        <a:lumMod val="40000"/>
                        <a:lumOff val="60000"/>
                      </a:schemeClr>
                    </a:solidFill>
                  </a:tcPr>
                </a:tc>
                <a:tc>
                  <a:txBody>
                    <a:bodyPr/>
                    <a:lstStyle/>
                    <a:p>
                      <a:pPr algn="r" fontAlgn="b"/>
                      <a:r>
                        <a:rPr lang="en-ZA" sz="1000" u="none" strike="noStrike" dirty="0">
                          <a:effectLst/>
                        </a:rPr>
                        <a:t>R873 794.89</a:t>
                      </a:r>
                      <a:endParaRPr lang="en-ZA" sz="1000" b="0" i="0" u="none" strike="noStrike" dirty="0">
                        <a:solidFill>
                          <a:srgbClr val="000000"/>
                        </a:solidFill>
                        <a:effectLst/>
                        <a:latin typeface="Calibri" panose="020F0502020204030204" pitchFamily="34" charset="0"/>
                      </a:endParaRPr>
                    </a:p>
                  </a:txBody>
                  <a:tcPr marL="5338" marR="5338" marT="5338" marB="0" anchor="b">
                    <a:solidFill>
                      <a:schemeClr val="accent1">
                        <a:lumMod val="40000"/>
                        <a:lumOff val="60000"/>
                      </a:schemeClr>
                    </a:solidFill>
                  </a:tcPr>
                </a:tc>
                <a:tc>
                  <a:txBody>
                    <a:bodyPr/>
                    <a:lstStyle/>
                    <a:p>
                      <a:pPr algn="l" fontAlgn="b"/>
                      <a:r>
                        <a:rPr lang="en-ZA" sz="1000" u="none" strike="noStrike" dirty="0">
                          <a:effectLst/>
                        </a:rPr>
                        <a:t>MATJHABENG: ALL / REFURBISHMENT OF THABONG PUMP STATION &amp; UPGRADING OUTFALL SEWER (COVID 19)</a:t>
                      </a:r>
                      <a:endParaRPr lang="en-ZA" sz="1000" b="0" i="0" u="none" strike="noStrike" dirty="0">
                        <a:solidFill>
                          <a:srgbClr val="000000"/>
                        </a:solidFill>
                        <a:effectLst/>
                        <a:latin typeface="Calibri" panose="020F0502020204030204" pitchFamily="34" charset="0"/>
                      </a:endParaRPr>
                    </a:p>
                  </a:txBody>
                  <a:tcPr marL="5338" marR="5338" marT="5338" marB="0" anchor="b">
                    <a:solidFill>
                      <a:schemeClr val="accent1">
                        <a:lumMod val="40000"/>
                        <a:lumOff val="60000"/>
                      </a:schemeClr>
                    </a:solidFill>
                  </a:tcPr>
                </a:tc>
                <a:tc>
                  <a:txBody>
                    <a:bodyPr/>
                    <a:lstStyle/>
                    <a:p>
                      <a:pPr algn="l" fontAlgn="b"/>
                      <a:r>
                        <a:rPr lang="en-ZA" sz="1000" u="none" strike="noStrike" dirty="0">
                          <a:effectLst/>
                        </a:rPr>
                        <a:t>MIG</a:t>
                      </a:r>
                      <a:endParaRPr lang="en-ZA" sz="1000" b="0" i="0" u="none" strike="noStrike" dirty="0">
                        <a:solidFill>
                          <a:srgbClr val="000000"/>
                        </a:solidFill>
                        <a:effectLst/>
                        <a:latin typeface="Calibri" panose="020F0502020204030204" pitchFamily="34" charset="0"/>
                      </a:endParaRPr>
                    </a:p>
                  </a:txBody>
                  <a:tcPr marL="5338" marR="5338" marT="5338" marB="0" anchor="b">
                    <a:solidFill>
                      <a:schemeClr val="accent1">
                        <a:lumMod val="40000"/>
                        <a:lumOff val="60000"/>
                      </a:schemeClr>
                    </a:solidFill>
                  </a:tcPr>
                </a:tc>
                <a:extLst>
                  <a:ext uri="{0D108BD9-81ED-4DB2-BD59-A6C34878D82A}">
                    <a16:rowId xmlns:a16="http://schemas.microsoft.com/office/drawing/2014/main" val="597851498"/>
                  </a:ext>
                </a:extLst>
              </a:tr>
              <a:tr h="106756">
                <a:tc>
                  <a:txBody>
                    <a:bodyPr/>
                    <a:lstStyle/>
                    <a:p>
                      <a:pPr algn="r" fontAlgn="b"/>
                      <a:r>
                        <a:rPr lang="en-ZA" sz="1000" u="none" strike="noStrike" dirty="0">
                          <a:effectLst/>
                        </a:rPr>
                        <a:t>2020/10/30</a:t>
                      </a:r>
                      <a:endParaRPr lang="en-ZA" sz="1000" b="0" i="0" u="none" strike="noStrike" dirty="0">
                        <a:solidFill>
                          <a:srgbClr val="000000"/>
                        </a:solidFill>
                        <a:effectLst/>
                        <a:latin typeface="Calibri" panose="020F0502020204030204" pitchFamily="34" charset="0"/>
                      </a:endParaRPr>
                    </a:p>
                  </a:txBody>
                  <a:tcPr marL="5338" marR="5338" marT="5338" marB="0" anchor="b">
                    <a:solidFill>
                      <a:schemeClr val="accent1">
                        <a:lumMod val="40000"/>
                        <a:lumOff val="60000"/>
                      </a:schemeClr>
                    </a:solidFill>
                  </a:tcPr>
                </a:tc>
                <a:tc>
                  <a:txBody>
                    <a:bodyPr/>
                    <a:lstStyle/>
                    <a:p>
                      <a:pPr algn="r" fontAlgn="b"/>
                      <a:r>
                        <a:rPr lang="en-ZA" sz="1000" u="none" strike="noStrike" dirty="0">
                          <a:effectLst/>
                        </a:rPr>
                        <a:t>R2 062 884.38</a:t>
                      </a:r>
                      <a:endParaRPr lang="en-ZA" sz="1000" b="0" i="0" u="none" strike="noStrike" dirty="0">
                        <a:solidFill>
                          <a:srgbClr val="000000"/>
                        </a:solidFill>
                        <a:effectLst/>
                        <a:latin typeface="Calibri" panose="020F0502020204030204" pitchFamily="34" charset="0"/>
                      </a:endParaRPr>
                    </a:p>
                  </a:txBody>
                  <a:tcPr marL="5338" marR="5338" marT="5338" marB="0" anchor="b">
                    <a:solidFill>
                      <a:schemeClr val="accent1">
                        <a:lumMod val="40000"/>
                        <a:lumOff val="60000"/>
                      </a:schemeClr>
                    </a:solidFill>
                  </a:tcPr>
                </a:tc>
                <a:tc>
                  <a:txBody>
                    <a:bodyPr/>
                    <a:lstStyle/>
                    <a:p>
                      <a:pPr algn="l" fontAlgn="b"/>
                      <a:r>
                        <a:rPr lang="en-ZA" sz="1000" u="none" strike="noStrike" dirty="0">
                          <a:effectLst/>
                        </a:rPr>
                        <a:t>MATJHABENG: ALL / REFURBISHMENT OF THABONG PUMP STATION &amp; UPGRADING OUTFALL SEWER (COVID 19)</a:t>
                      </a:r>
                      <a:endParaRPr lang="en-ZA" sz="1000" b="0" i="0" u="none" strike="noStrike" dirty="0">
                        <a:solidFill>
                          <a:srgbClr val="000000"/>
                        </a:solidFill>
                        <a:effectLst/>
                        <a:latin typeface="Calibri" panose="020F0502020204030204" pitchFamily="34" charset="0"/>
                      </a:endParaRPr>
                    </a:p>
                  </a:txBody>
                  <a:tcPr marL="5338" marR="5338" marT="5338" marB="0" anchor="b">
                    <a:solidFill>
                      <a:schemeClr val="accent1">
                        <a:lumMod val="40000"/>
                        <a:lumOff val="60000"/>
                      </a:schemeClr>
                    </a:solidFill>
                  </a:tcPr>
                </a:tc>
                <a:tc>
                  <a:txBody>
                    <a:bodyPr/>
                    <a:lstStyle/>
                    <a:p>
                      <a:pPr algn="l" fontAlgn="b"/>
                      <a:r>
                        <a:rPr lang="en-ZA" sz="1000" u="none" strike="noStrike" dirty="0">
                          <a:effectLst/>
                        </a:rPr>
                        <a:t>MIG</a:t>
                      </a:r>
                      <a:endParaRPr lang="en-ZA" sz="1000" b="0" i="0" u="none" strike="noStrike" dirty="0">
                        <a:solidFill>
                          <a:srgbClr val="000000"/>
                        </a:solidFill>
                        <a:effectLst/>
                        <a:latin typeface="Calibri" panose="020F0502020204030204" pitchFamily="34" charset="0"/>
                      </a:endParaRPr>
                    </a:p>
                  </a:txBody>
                  <a:tcPr marL="5338" marR="5338" marT="5338" marB="0" anchor="b">
                    <a:solidFill>
                      <a:schemeClr val="accent1">
                        <a:lumMod val="40000"/>
                        <a:lumOff val="60000"/>
                      </a:schemeClr>
                    </a:solidFill>
                  </a:tcPr>
                </a:tc>
                <a:extLst>
                  <a:ext uri="{0D108BD9-81ED-4DB2-BD59-A6C34878D82A}">
                    <a16:rowId xmlns:a16="http://schemas.microsoft.com/office/drawing/2014/main" val="758171303"/>
                  </a:ext>
                </a:extLst>
              </a:tr>
              <a:tr h="106756">
                <a:tc>
                  <a:txBody>
                    <a:bodyPr/>
                    <a:lstStyle/>
                    <a:p>
                      <a:pPr algn="r" fontAlgn="b"/>
                      <a:r>
                        <a:rPr lang="en-ZA" sz="1000" u="none" strike="noStrike" dirty="0">
                          <a:effectLst/>
                        </a:rPr>
                        <a:t>2020/10/30</a:t>
                      </a:r>
                      <a:endParaRPr lang="en-ZA" sz="1000" b="0" i="0" u="none" strike="noStrike" dirty="0">
                        <a:solidFill>
                          <a:srgbClr val="000000"/>
                        </a:solidFill>
                        <a:effectLst/>
                        <a:latin typeface="Calibri" panose="020F0502020204030204" pitchFamily="34" charset="0"/>
                      </a:endParaRPr>
                    </a:p>
                  </a:txBody>
                  <a:tcPr marL="5338" marR="5338" marT="5338" marB="0" anchor="b">
                    <a:solidFill>
                      <a:schemeClr val="accent1">
                        <a:lumMod val="40000"/>
                        <a:lumOff val="60000"/>
                      </a:schemeClr>
                    </a:solidFill>
                  </a:tcPr>
                </a:tc>
                <a:tc>
                  <a:txBody>
                    <a:bodyPr/>
                    <a:lstStyle/>
                    <a:p>
                      <a:pPr algn="r" fontAlgn="b"/>
                      <a:r>
                        <a:rPr lang="en-ZA" sz="1000" u="none" strike="noStrike" dirty="0">
                          <a:effectLst/>
                        </a:rPr>
                        <a:t>R1 280 346.75</a:t>
                      </a:r>
                      <a:endParaRPr lang="en-ZA" sz="1000" b="0" i="0" u="none" strike="noStrike" dirty="0">
                        <a:solidFill>
                          <a:srgbClr val="000000"/>
                        </a:solidFill>
                        <a:effectLst/>
                        <a:latin typeface="Calibri" panose="020F0502020204030204" pitchFamily="34" charset="0"/>
                      </a:endParaRPr>
                    </a:p>
                  </a:txBody>
                  <a:tcPr marL="5338" marR="5338" marT="5338" marB="0" anchor="b">
                    <a:solidFill>
                      <a:schemeClr val="accent1">
                        <a:lumMod val="40000"/>
                        <a:lumOff val="60000"/>
                      </a:schemeClr>
                    </a:solidFill>
                  </a:tcPr>
                </a:tc>
                <a:tc>
                  <a:txBody>
                    <a:bodyPr/>
                    <a:lstStyle/>
                    <a:p>
                      <a:pPr algn="l" fontAlgn="b"/>
                      <a:r>
                        <a:rPr lang="en-ZA" sz="1000" u="none" strike="noStrike" dirty="0">
                          <a:effectLst/>
                        </a:rPr>
                        <a:t>MATJHABENG: ALL / REFURBISHMENT OF THABONG PUMP STATION &amp; UPGRADING OUTFALL SEWER (COVID 19)</a:t>
                      </a:r>
                      <a:endParaRPr lang="en-ZA" sz="1000" b="0" i="0" u="none" strike="noStrike" dirty="0">
                        <a:solidFill>
                          <a:srgbClr val="000000"/>
                        </a:solidFill>
                        <a:effectLst/>
                        <a:latin typeface="Calibri" panose="020F0502020204030204" pitchFamily="34" charset="0"/>
                      </a:endParaRPr>
                    </a:p>
                  </a:txBody>
                  <a:tcPr marL="5338" marR="5338" marT="5338" marB="0" anchor="b">
                    <a:solidFill>
                      <a:schemeClr val="accent1">
                        <a:lumMod val="40000"/>
                        <a:lumOff val="60000"/>
                      </a:schemeClr>
                    </a:solidFill>
                  </a:tcPr>
                </a:tc>
                <a:tc>
                  <a:txBody>
                    <a:bodyPr/>
                    <a:lstStyle/>
                    <a:p>
                      <a:pPr algn="l" fontAlgn="b"/>
                      <a:r>
                        <a:rPr lang="en-ZA" sz="1000" u="none" strike="noStrike" dirty="0">
                          <a:effectLst/>
                        </a:rPr>
                        <a:t>MIG</a:t>
                      </a:r>
                      <a:endParaRPr lang="en-ZA" sz="1000" b="0" i="0" u="none" strike="noStrike" dirty="0">
                        <a:solidFill>
                          <a:srgbClr val="000000"/>
                        </a:solidFill>
                        <a:effectLst/>
                        <a:latin typeface="Calibri" panose="020F0502020204030204" pitchFamily="34" charset="0"/>
                      </a:endParaRPr>
                    </a:p>
                  </a:txBody>
                  <a:tcPr marL="5338" marR="5338" marT="5338" marB="0" anchor="b">
                    <a:solidFill>
                      <a:schemeClr val="accent1">
                        <a:lumMod val="40000"/>
                        <a:lumOff val="60000"/>
                      </a:schemeClr>
                    </a:solidFill>
                  </a:tcPr>
                </a:tc>
                <a:extLst>
                  <a:ext uri="{0D108BD9-81ED-4DB2-BD59-A6C34878D82A}">
                    <a16:rowId xmlns:a16="http://schemas.microsoft.com/office/drawing/2014/main" val="1085378854"/>
                  </a:ext>
                </a:extLst>
              </a:tr>
              <a:tr h="112094">
                <a:tc>
                  <a:txBody>
                    <a:bodyPr/>
                    <a:lstStyle/>
                    <a:p>
                      <a:pPr algn="l" fontAlgn="b"/>
                      <a:r>
                        <a:rPr lang="en-ZA" sz="1000" u="none" strike="noStrike" dirty="0">
                          <a:effectLst/>
                        </a:rPr>
                        <a:t> </a:t>
                      </a:r>
                      <a:endParaRPr lang="en-ZA" sz="1000" b="0" i="0" u="none" strike="noStrike" dirty="0">
                        <a:solidFill>
                          <a:srgbClr val="000000"/>
                        </a:solidFill>
                        <a:effectLst/>
                        <a:latin typeface="Calibri" panose="020F0502020204030204" pitchFamily="34" charset="0"/>
                      </a:endParaRPr>
                    </a:p>
                  </a:txBody>
                  <a:tcPr marL="5338" marR="5338" marT="5338" marB="0" anchor="b">
                    <a:solidFill>
                      <a:schemeClr val="accent1">
                        <a:lumMod val="40000"/>
                        <a:lumOff val="60000"/>
                      </a:schemeClr>
                    </a:solidFill>
                  </a:tcPr>
                </a:tc>
                <a:tc>
                  <a:txBody>
                    <a:bodyPr/>
                    <a:lstStyle/>
                    <a:p>
                      <a:pPr algn="r" fontAlgn="b"/>
                      <a:r>
                        <a:rPr lang="en-ZA" sz="1000" u="none" strike="noStrike" dirty="0">
                          <a:effectLst/>
                        </a:rPr>
                        <a:t>5 116 104.65</a:t>
                      </a:r>
                      <a:endParaRPr lang="en-ZA" sz="1000" b="1" i="0" u="none" strike="noStrike" dirty="0">
                        <a:solidFill>
                          <a:srgbClr val="000000"/>
                        </a:solidFill>
                        <a:effectLst/>
                        <a:latin typeface="Calibri" panose="020F0502020204030204" pitchFamily="34" charset="0"/>
                      </a:endParaRPr>
                    </a:p>
                  </a:txBody>
                  <a:tcPr marL="5338" marR="5338" marT="5338" marB="0" anchor="b">
                    <a:solidFill>
                      <a:schemeClr val="accent1">
                        <a:lumMod val="40000"/>
                        <a:lumOff val="60000"/>
                      </a:schemeClr>
                    </a:solidFill>
                  </a:tcPr>
                </a:tc>
                <a:tc>
                  <a:txBody>
                    <a:bodyPr/>
                    <a:lstStyle/>
                    <a:p>
                      <a:pPr algn="l" fontAlgn="b"/>
                      <a:r>
                        <a:rPr lang="en-ZA" sz="1000" u="none" strike="noStrike" dirty="0">
                          <a:effectLst/>
                        </a:rPr>
                        <a:t> </a:t>
                      </a:r>
                      <a:endParaRPr lang="en-ZA" sz="1000" b="0" i="0" u="none" strike="noStrike" dirty="0">
                        <a:solidFill>
                          <a:srgbClr val="000000"/>
                        </a:solidFill>
                        <a:effectLst/>
                        <a:latin typeface="Calibri" panose="020F0502020204030204" pitchFamily="34" charset="0"/>
                      </a:endParaRPr>
                    </a:p>
                  </a:txBody>
                  <a:tcPr marL="5338" marR="5338" marT="5338" marB="0" anchor="b">
                    <a:solidFill>
                      <a:schemeClr val="accent1">
                        <a:lumMod val="40000"/>
                        <a:lumOff val="60000"/>
                      </a:schemeClr>
                    </a:solidFill>
                  </a:tcPr>
                </a:tc>
                <a:tc>
                  <a:txBody>
                    <a:bodyPr/>
                    <a:lstStyle/>
                    <a:p>
                      <a:pPr algn="l" fontAlgn="b"/>
                      <a:r>
                        <a:rPr lang="en-ZA" sz="1000" u="none" strike="noStrike" dirty="0">
                          <a:effectLst/>
                        </a:rPr>
                        <a:t> </a:t>
                      </a:r>
                      <a:endParaRPr lang="en-ZA" sz="1000" b="0" i="0" u="none" strike="noStrike" dirty="0">
                        <a:solidFill>
                          <a:srgbClr val="000000"/>
                        </a:solidFill>
                        <a:effectLst/>
                        <a:latin typeface="Calibri" panose="020F0502020204030204" pitchFamily="34" charset="0"/>
                      </a:endParaRPr>
                    </a:p>
                  </a:txBody>
                  <a:tcPr marL="5338" marR="5338" marT="5338" marB="0" anchor="b">
                    <a:solidFill>
                      <a:schemeClr val="accent1">
                        <a:lumMod val="40000"/>
                        <a:lumOff val="60000"/>
                      </a:schemeClr>
                    </a:solidFill>
                  </a:tcPr>
                </a:tc>
                <a:extLst>
                  <a:ext uri="{0D108BD9-81ED-4DB2-BD59-A6C34878D82A}">
                    <a16:rowId xmlns:a16="http://schemas.microsoft.com/office/drawing/2014/main" val="2706588301"/>
                  </a:ext>
                </a:extLst>
              </a:tr>
            </a:tbl>
          </a:graphicData>
        </a:graphic>
      </p:graphicFrame>
    </p:spTree>
    <p:extLst>
      <p:ext uri="{BB962C8B-B14F-4D97-AF65-F5344CB8AC3E}">
        <p14:creationId xmlns:p14="http://schemas.microsoft.com/office/powerpoint/2010/main" val="2752411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40"/>
            <a:ext cx="8382000" cy="1143000"/>
          </a:xfrm>
        </p:spPr>
        <p:txBody>
          <a:bodyPr/>
          <a:lstStyle/>
          <a:p>
            <a:pPr lvl="0" algn="l"/>
            <a:r>
              <a:rPr lang="en-ZA" sz="2000" b="1" dirty="0">
                <a:latin typeface="Arial Black" pitchFamily="34" charset="0"/>
                <a:cs typeface="Arial" pitchFamily="34"/>
              </a:rPr>
              <a:t>UNAUTHORISED , IRREGULAR, FRUITLESS AND WASTEFUL EXPENDITURE 2017/2018</a:t>
            </a:r>
            <a:endParaRPr lang="en-ZA" sz="2000" dirty="0"/>
          </a:p>
        </p:txBody>
      </p:sp>
      <p:sp>
        <p:nvSpPr>
          <p:cNvPr id="3" name="Footer Placeholder 2">
            <a:extLst>
              <a:ext uri="{FF2B5EF4-FFF2-40B4-BE49-F238E27FC236}">
                <a16:creationId xmlns:a16="http://schemas.microsoft.com/office/drawing/2014/main" id="{95DD4D24-617D-42C6-A0EF-364535596087}"/>
              </a:ext>
            </a:extLst>
          </p:cNvPr>
          <p:cNvSpPr>
            <a:spLocks noGrp="1"/>
          </p:cNvSpPr>
          <p:nvPr>
            <p:ph type="ftr"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ZA" altLang="en-US" sz="10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Matjhabeng Local Municipality--------------Presentation to the Portfolio Committee of COGTA</a:t>
            </a:r>
            <a:endParaRPr kumimoji="0" lang="en-US" altLang="en-US" sz="10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endParaRPr>
          </a:p>
        </p:txBody>
      </p:sp>
      <p:sp>
        <p:nvSpPr>
          <p:cNvPr id="5" name="Slide Number Placeholder 4">
            <a:extLst>
              <a:ext uri="{FF2B5EF4-FFF2-40B4-BE49-F238E27FC236}">
                <a16:creationId xmlns:a16="http://schemas.microsoft.com/office/drawing/2014/main" id="{AB9C3ACD-BACC-4E83-BB30-02DA16D914A6}"/>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7C750B2-A834-438B-8089-37D22AEA60CA}" type="slidenum">
              <a:rPr kumimoji="0" lang="en-US" altLang="en-US" sz="1100" b="0" i="0" u="none" strike="noStrike" kern="1200" cap="none" spc="0" normalizeH="0" baseline="0" noProof="0" smtClean="0">
                <a:ln>
                  <a:noFill/>
                </a:ln>
                <a:solidFill>
                  <a:srgbClr val="1F497D"/>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21</a:t>
            </a:fld>
            <a:endParaRPr kumimoji="0" lang="en-US" altLang="en-US" sz="11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2919438265"/>
              </p:ext>
            </p:extLst>
          </p:nvPr>
        </p:nvGraphicFramePr>
        <p:xfrm>
          <a:off x="323528" y="1916832"/>
          <a:ext cx="7848872" cy="4464495"/>
        </p:xfrm>
        <a:graphic>
          <a:graphicData uri="http://schemas.openxmlformats.org/drawingml/2006/table">
            <a:tbl>
              <a:tblPr firstRow="1" bandRow="1">
                <a:tableStyleId>{5C22544A-7EE6-4342-B048-85BDC9FD1C3A}</a:tableStyleId>
              </a:tblPr>
              <a:tblGrid>
                <a:gridCol w="1644526">
                  <a:extLst>
                    <a:ext uri="{9D8B030D-6E8A-4147-A177-3AD203B41FA5}">
                      <a16:colId xmlns:a16="http://schemas.microsoft.com/office/drawing/2014/main" val="20000"/>
                    </a:ext>
                  </a:extLst>
                </a:gridCol>
                <a:gridCol w="1595834">
                  <a:extLst>
                    <a:ext uri="{9D8B030D-6E8A-4147-A177-3AD203B41FA5}">
                      <a16:colId xmlns:a16="http://schemas.microsoft.com/office/drawing/2014/main" val="20001"/>
                    </a:ext>
                  </a:extLst>
                </a:gridCol>
                <a:gridCol w="1656184">
                  <a:extLst>
                    <a:ext uri="{9D8B030D-6E8A-4147-A177-3AD203B41FA5}">
                      <a16:colId xmlns:a16="http://schemas.microsoft.com/office/drawing/2014/main" val="3495171166"/>
                    </a:ext>
                  </a:extLst>
                </a:gridCol>
                <a:gridCol w="2952328">
                  <a:extLst>
                    <a:ext uri="{9D8B030D-6E8A-4147-A177-3AD203B41FA5}">
                      <a16:colId xmlns:a16="http://schemas.microsoft.com/office/drawing/2014/main" val="2487211762"/>
                    </a:ext>
                  </a:extLst>
                </a:gridCol>
              </a:tblGrid>
              <a:tr h="843828">
                <a:tc>
                  <a:txBody>
                    <a:bodyPr/>
                    <a:lstStyle/>
                    <a:p>
                      <a:r>
                        <a:rPr lang="en-ZA" dirty="0">
                          <a:latin typeface="Arial" pitchFamily="34" charset="0"/>
                          <a:cs typeface="Arial" pitchFamily="34" charset="0"/>
                        </a:rPr>
                        <a:t>Financial</a:t>
                      </a:r>
                      <a:r>
                        <a:rPr lang="en-ZA" baseline="0" dirty="0">
                          <a:latin typeface="Arial" pitchFamily="34" charset="0"/>
                          <a:cs typeface="Arial" pitchFamily="34" charset="0"/>
                        </a:rPr>
                        <a:t> Year</a:t>
                      </a:r>
                      <a:endParaRPr lang="en-ZA"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ZA" dirty="0">
                          <a:latin typeface="Arial" pitchFamily="34" charset="0"/>
                          <a:cs typeface="Arial" pitchFamily="34" charset="0"/>
                        </a:rPr>
                        <a:t>Total Amount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ZA" dirty="0">
                          <a:latin typeface="Arial" pitchFamily="34" charset="0"/>
                          <a:cs typeface="Arial" pitchFamily="34" charset="0"/>
                        </a:rPr>
                        <a:t>Amount Condoned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ZA" dirty="0">
                          <a:latin typeface="Arial" pitchFamily="34" charset="0"/>
                          <a:cs typeface="Arial" pitchFamily="34" charset="0"/>
                        </a:rPr>
                        <a:t>Steps</a:t>
                      </a:r>
                      <a:r>
                        <a:rPr lang="en-ZA" baseline="0" dirty="0">
                          <a:latin typeface="Arial" pitchFamily="34" charset="0"/>
                          <a:cs typeface="Arial" pitchFamily="34" charset="0"/>
                        </a:rPr>
                        <a:t> Taken to address the UIF expenditures</a:t>
                      </a:r>
                      <a:endParaRPr lang="en-ZA"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488884">
                <a:tc gridSpan="4">
                  <a:txBody>
                    <a:bodyPr/>
                    <a:lstStyle/>
                    <a:p>
                      <a:r>
                        <a:rPr lang="en-ZA" sz="1600" dirty="0">
                          <a:latin typeface="Arial" pitchFamily="34" charset="0"/>
                          <a:cs typeface="Arial" pitchFamily="34" charset="0"/>
                        </a:rPr>
                        <a:t>2017/2018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hMerge="1">
                  <a:txBody>
                    <a:bodyPr/>
                    <a:lstStyle/>
                    <a:p>
                      <a:endParaRPr lang="en-ZA"/>
                    </a:p>
                  </a:txBody>
                  <a:tcPr/>
                </a:tc>
                <a:tc hMerge="1">
                  <a:txBody>
                    <a:bodyPr/>
                    <a:lstStyle/>
                    <a:p>
                      <a:endParaRPr lang="en-ZA"/>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ZA" sz="16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660395">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ZA" sz="1600" b="1" dirty="0">
                          <a:latin typeface="Arial" pitchFamily="34" charset="0"/>
                          <a:cs typeface="Arial" pitchFamily="34" charset="0"/>
                        </a:rPr>
                        <a:t>Unauthorised</a:t>
                      </a:r>
                    </a:p>
                    <a:p>
                      <a:r>
                        <a:rPr lang="en-ZA" sz="1600" b="1" dirty="0">
                          <a:latin typeface="Arial" pitchFamily="34" charset="0"/>
                          <a:cs typeface="Arial" pitchFamily="34" charset="0"/>
                        </a:rPr>
                        <a:t>Expenditure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r>
                        <a:rPr lang="en-ZA" b="1" dirty="0"/>
                        <a:t>R1 031 091 788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r>
                        <a:rPr lang="en-ZA" b="1" dirty="0"/>
                        <a:t>R977 994 504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rowSpan="3">
                  <a:txBody>
                    <a:bodyPr/>
                    <a:lstStyle/>
                    <a:p>
                      <a:endParaRPr lang="en-ZA" sz="16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val="10002"/>
                  </a:ext>
                </a:extLst>
              </a:tr>
              <a:tr h="660395">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ZA" sz="1600" b="1" dirty="0">
                          <a:latin typeface="Arial" pitchFamily="34" charset="0"/>
                          <a:cs typeface="Arial" pitchFamily="34" charset="0"/>
                        </a:rPr>
                        <a:t>Fruitless</a:t>
                      </a:r>
                    </a:p>
                    <a:p>
                      <a:pPr marL="0" marR="0" indent="0" defTabSz="914400" eaLnBrk="1" fontAlgn="auto" latinLnBrk="0" hangingPunct="1">
                        <a:lnSpc>
                          <a:spcPct val="100000"/>
                        </a:lnSpc>
                        <a:spcBef>
                          <a:spcPts val="0"/>
                        </a:spcBef>
                        <a:spcAft>
                          <a:spcPts val="0"/>
                        </a:spcAft>
                        <a:buClrTx/>
                        <a:buSzTx/>
                        <a:buFontTx/>
                        <a:buNone/>
                        <a:tabLst/>
                        <a:defRPr/>
                      </a:pPr>
                      <a:r>
                        <a:rPr lang="en-ZA" sz="1600" b="1" dirty="0">
                          <a:latin typeface="Arial" pitchFamily="34" charset="0"/>
                          <a:cs typeface="Arial" pitchFamily="34" charset="0"/>
                        </a:rPr>
                        <a:t>Expenditure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r>
                        <a:rPr lang="en-ZA" b="1" dirty="0"/>
                        <a:t>R194 739,229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r>
                        <a:rPr lang="en-ZA" b="1" dirty="0"/>
                        <a:t>R157 128,450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vMerge="1">
                  <a:txBody>
                    <a:bodyPr/>
                    <a:lstStyle/>
                    <a:p>
                      <a:endParaRPr lang="en-ZA"/>
                    </a:p>
                  </a:txBody>
                  <a:tcPr/>
                </a:tc>
                <a:extLst>
                  <a:ext uri="{0D108BD9-81ED-4DB2-BD59-A6C34878D82A}">
                    <a16:rowId xmlns:a16="http://schemas.microsoft.com/office/drawing/2014/main" val="10003"/>
                  </a:ext>
                </a:extLst>
              </a:tr>
              <a:tr h="1810993">
                <a:tc>
                  <a:txBody>
                    <a:bodyPr/>
                    <a:lstStyle/>
                    <a:p>
                      <a:r>
                        <a:rPr lang="en-ZA" sz="1600" b="1" dirty="0">
                          <a:latin typeface="Arial" pitchFamily="34" charset="0"/>
                          <a:cs typeface="Arial" pitchFamily="34" charset="0"/>
                        </a:rPr>
                        <a:t>Irregular</a:t>
                      </a:r>
                    </a:p>
                    <a:p>
                      <a:r>
                        <a:rPr lang="en-ZA" sz="1600" b="1" dirty="0">
                          <a:latin typeface="Arial" pitchFamily="34" charset="0"/>
                          <a:cs typeface="Arial" pitchFamily="34" charset="0"/>
                        </a:rPr>
                        <a:t>Expenditure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r>
                        <a:rPr lang="en-ZA" b="1" dirty="0"/>
                        <a:t>R480 882, 766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r>
                        <a:rPr lang="en-ZA" b="1" dirty="0"/>
                        <a:t>R422 356,060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vMerge="1">
                  <a:txBody>
                    <a:bodyPr/>
                    <a:lstStyle/>
                    <a:p>
                      <a:endParaRPr lang="en-ZA"/>
                    </a:p>
                  </a:txBody>
                  <a:tcPr/>
                </a:tc>
                <a:extLst>
                  <a:ext uri="{0D108BD9-81ED-4DB2-BD59-A6C34878D82A}">
                    <a16:rowId xmlns:a16="http://schemas.microsoft.com/office/drawing/2014/main" val="10004"/>
                  </a:ext>
                </a:extLst>
              </a:tr>
            </a:tbl>
          </a:graphicData>
        </a:graphic>
      </p:graphicFrame>
      <p:pic>
        <p:nvPicPr>
          <p:cNvPr id="4" name="Picture 2" descr="http://www.matjhabeng.co.za/images/logo.gif">
            <a:extLst>
              <a:ext uri="{FF2B5EF4-FFF2-40B4-BE49-F238E27FC236}">
                <a16:creationId xmlns:a16="http://schemas.microsoft.com/office/drawing/2014/main" id="{2E1468EF-CCDA-4491-B3CB-556016567F62}"/>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8316913" y="6081713"/>
            <a:ext cx="827087" cy="77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590722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40"/>
            <a:ext cx="8763000" cy="1143000"/>
          </a:xfrm>
        </p:spPr>
        <p:txBody>
          <a:bodyPr/>
          <a:lstStyle/>
          <a:p>
            <a:pPr lvl="0" algn="l"/>
            <a:r>
              <a:rPr lang="en-ZA" sz="2000" b="1" dirty="0">
                <a:latin typeface="Arial Black" pitchFamily="34" charset="0"/>
                <a:cs typeface="Arial" pitchFamily="34"/>
              </a:rPr>
              <a:t>UNAUTHORISED , IRREGULAR, FRUITLESS AND WASTEFUL EXPENDITURE 2018/2019 CONTINUE….</a:t>
            </a:r>
            <a:endParaRPr lang="en-ZA" sz="2000" dirty="0">
              <a:latin typeface="Arial Black" pitchFamily="34" charset="0"/>
            </a:endParaRPr>
          </a:p>
        </p:txBody>
      </p:sp>
      <p:sp>
        <p:nvSpPr>
          <p:cNvPr id="3" name="Footer Placeholder 2">
            <a:extLst>
              <a:ext uri="{FF2B5EF4-FFF2-40B4-BE49-F238E27FC236}">
                <a16:creationId xmlns:a16="http://schemas.microsoft.com/office/drawing/2014/main" id="{ED7D43BF-0BFC-4DF3-B247-3F3D40102239}"/>
              </a:ext>
            </a:extLst>
          </p:cNvPr>
          <p:cNvSpPr>
            <a:spLocks noGrp="1"/>
          </p:cNvSpPr>
          <p:nvPr>
            <p:ph type="ftr"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ZA" altLang="en-US" sz="10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Matjhabeng Local Municipality--------------Presentation to the Portfolio Committee of COGTA</a:t>
            </a:r>
            <a:endParaRPr kumimoji="0" lang="en-US" altLang="en-US" sz="10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endParaRPr>
          </a:p>
        </p:txBody>
      </p:sp>
      <p:sp>
        <p:nvSpPr>
          <p:cNvPr id="5" name="Slide Number Placeholder 4">
            <a:extLst>
              <a:ext uri="{FF2B5EF4-FFF2-40B4-BE49-F238E27FC236}">
                <a16:creationId xmlns:a16="http://schemas.microsoft.com/office/drawing/2014/main" id="{D6E28FBC-F431-41A9-B45D-29F586210122}"/>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7C750B2-A834-438B-8089-37D22AEA60CA}" type="slidenum">
              <a:rPr kumimoji="0" lang="en-US" altLang="en-US" sz="1100" b="0" i="0" u="none" strike="noStrike" kern="1200" cap="none" spc="0" normalizeH="0" baseline="0" noProof="0" smtClean="0">
                <a:ln>
                  <a:noFill/>
                </a:ln>
                <a:solidFill>
                  <a:srgbClr val="1F497D"/>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kumimoji="0" lang="en-US" altLang="en-US" sz="11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3297377085"/>
              </p:ext>
            </p:extLst>
          </p:nvPr>
        </p:nvGraphicFramePr>
        <p:xfrm>
          <a:off x="228600" y="1988840"/>
          <a:ext cx="7943800" cy="4392488"/>
        </p:xfrm>
        <a:graphic>
          <a:graphicData uri="http://schemas.openxmlformats.org/drawingml/2006/table">
            <a:tbl>
              <a:tblPr firstRow="1" bandRow="1">
                <a:tableStyleId>{5C22544A-7EE6-4342-B048-85BDC9FD1C3A}</a:tableStyleId>
              </a:tblPr>
              <a:tblGrid>
                <a:gridCol w="1546267">
                  <a:extLst>
                    <a:ext uri="{9D8B030D-6E8A-4147-A177-3AD203B41FA5}">
                      <a16:colId xmlns:a16="http://schemas.microsoft.com/office/drawing/2014/main" val="20000"/>
                    </a:ext>
                  </a:extLst>
                </a:gridCol>
                <a:gridCol w="1645005">
                  <a:extLst>
                    <a:ext uri="{9D8B030D-6E8A-4147-A177-3AD203B41FA5}">
                      <a16:colId xmlns:a16="http://schemas.microsoft.com/office/drawing/2014/main" val="20001"/>
                    </a:ext>
                  </a:extLst>
                </a:gridCol>
                <a:gridCol w="1512168">
                  <a:extLst>
                    <a:ext uri="{9D8B030D-6E8A-4147-A177-3AD203B41FA5}">
                      <a16:colId xmlns:a16="http://schemas.microsoft.com/office/drawing/2014/main" val="4164774600"/>
                    </a:ext>
                  </a:extLst>
                </a:gridCol>
                <a:gridCol w="3240360">
                  <a:extLst>
                    <a:ext uri="{9D8B030D-6E8A-4147-A177-3AD203B41FA5}">
                      <a16:colId xmlns:a16="http://schemas.microsoft.com/office/drawing/2014/main" val="4208231839"/>
                    </a:ext>
                  </a:extLst>
                </a:gridCol>
              </a:tblGrid>
              <a:tr h="849909">
                <a:tc>
                  <a:txBody>
                    <a:bodyPr/>
                    <a:lstStyle/>
                    <a:p>
                      <a:r>
                        <a:rPr lang="en-ZA" sz="1600" dirty="0">
                          <a:latin typeface="Arial" pitchFamily="34" charset="0"/>
                          <a:cs typeface="Arial" pitchFamily="34" charset="0"/>
                        </a:rPr>
                        <a:t>Financial</a:t>
                      </a:r>
                      <a:r>
                        <a:rPr lang="en-ZA" sz="1600" baseline="0" dirty="0">
                          <a:latin typeface="Arial" pitchFamily="34" charset="0"/>
                          <a:cs typeface="Arial" pitchFamily="34" charset="0"/>
                        </a:rPr>
                        <a:t> Year</a:t>
                      </a:r>
                      <a:endParaRPr lang="en-ZA" sz="16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1600" dirty="0">
                          <a:latin typeface="Arial" pitchFamily="34" charset="0"/>
                          <a:cs typeface="Arial" pitchFamily="34" charset="0"/>
                        </a:rPr>
                        <a:t>Total Amount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1600" dirty="0">
                          <a:latin typeface="Arial" pitchFamily="34" charset="0"/>
                          <a:cs typeface="Arial" pitchFamily="34" charset="0"/>
                        </a:rPr>
                        <a:t>Amount Condoned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1600" dirty="0">
                          <a:latin typeface="Arial" pitchFamily="34" charset="0"/>
                          <a:cs typeface="Arial" pitchFamily="34" charset="0"/>
                        </a:rPr>
                        <a:t>Steps</a:t>
                      </a:r>
                      <a:r>
                        <a:rPr lang="en-ZA" sz="1600" baseline="0" dirty="0">
                          <a:latin typeface="Arial" pitchFamily="34" charset="0"/>
                          <a:cs typeface="Arial" pitchFamily="34" charset="0"/>
                        </a:rPr>
                        <a:t> Taken to address the UIF expenditures</a:t>
                      </a:r>
                      <a:endParaRPr lang="en-ZA" sz="16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31060">
                <a:tc gridSpan="4">
                  <a:txBody>
                    <a:bodyPr/>
                    <a:lstStyle/>
                    <a:p>
                      <a:r>
                        <a:rPr lang="en-ZA" sz="1600" b="1" dirty="0">
                          <a:latin typeface="Arial" pitchFamily="34" charset="0"/>
                          <a:cs typeface="Arial" pitchFamily="34" charset="0"/>
                        </a:rPr>
                        <a:t>2018/19: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hMerge="1">
                  <a:txBody>
                    <a:bodyPr/>
                    <a:lstStyle/>
                    <a:p>
                      <a:endParaRPr lang="en-ZA" dirty="0"/>
                    </a:p>
                  </a:txBody>
                  <a:tcPr/>
                </a:tc>
                <a:tc hMerge="1">
                  <a:txBody>
                    <a:bodyPr/>
                    <a:lstStyle/>
                    <a:p>
                      <a:endParaRPr lang="en-ZA"/>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ZA" sz="1600" b="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182251">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ZA" sz="1600" b="1" dirty="0">
                          <a:latin typeface="Arial" pitchFamily="34" charset="0"/>
                          <a:cs typeface="Arial" pitchFamily="34" charset="0"/>
                        </a:rPr>
                        <a:t>Unauthorised</a:t>
                      </a:r>
                    </a:p>
                    <a:p>
                      <a:r>
                        <a:rPr lang="en-ZA" sz="1600" b="1" dirty="0">
                          <a:latin typeface="Arial" pitchFamily="34" charset="0"/>
                          <a:cs typeface="Arial" pitchFamily="34" charset="0"/>
                        </a:rPr>
                        <a:t>Expenditure</a:t>
                      </a:r>
                    </a:p>
                    <a:p>
                      <a:endParaRPr lang="en-ZA" sz="16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r>
                        <a:rPr lang="en-ZA" sz="1600" b="1" dirty="0">
                          <a:latin typeface="Arial" pitchFamily="34" charset="0"/>
                          <a:cs typeface="Arial" pitchFamily="34" charset="0"/>
                        </a:rPr>
                        <a:t>R1 839 056,815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r>
                        <a:rPr lang="en-ZA" sz="1600" b="1" dirty="0">
                          <a:latin typeface="Arial" pitchFamily="34" charset="0"/>
                          <a:cs typeface="Arial" pitchFamily="34" charset="0"/>
                        </a:rPr>
                        <a:t>R965 932,246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1">
                        <a:lumMod val="60000"/>
                        <a:lumOff val="40000"/>
                      </a:schemeClr>
                    </a:solidFill>
                  </a:tcPr>
                </a:tc>
                <a:tc rowSpan="3">
                  <a:txBody>
                    <a:bodyPr/>
                    <a:lstStyle/>
                    <a:p>
                      <a:endParaRPr lang="en-ZA" sz="1600" b="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2"/>
                  </a:ext>
                </a:extLst>
              </a:tr>
              <a:tr h="964634">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ZA" sz="1600" b="1" dirty="0">
                          <a:latin typeface="Arial" pitchFamily="34" charset="0"/>
                          <a:cs typeface="Arial" pitchFamily="34" charset="0"/>
                        </a:rPr>
                        <a:t>Fruitless</a:t>
                      </a:r>
                    </a:p>
                    <a:p>
                      <a:pPr marL="0" marR="0" indent="0" defTabSz="914400" eaLnBrk="1" fontAlgn="auto" latinLnBrk="0" hangingPunct="1">
                        <a:lnSpc>
                          <a:spcPct val="100000"/>
                        </a:lnSpc>
                        <a:spcBef>
                          <a:spcPts val="0"/>
                        </a:spcBef>
                        <a:spcAft>
                          <a:spcPts val="0"/>
                        </a:spcAft>
                        <a:buClrTx/>
                        <a:buSzTx/>
                        <a:buFontTx/>
                        <a:buNone/>
                        <a:tabLst/>
                        <a:defRPr/>
                      </a:pPr>
                      <a:r>
                        <a:rPr lang="en-ZA" sz="1600" b="1" dirty="0">
                          <a:latin typeface="Arial" pitchFamily="34" charset="0"/>
                          <a:cs typeface="Arial" pitchFamily="34" charset="0"/>
                        </a:rPr>
                        <a:t>Expenditure</a:t>
                      </a:r>
                    </a:p>
                    <a:p>
                      <a:endParaRPr lang="en-ZA" sz="16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r>
                        <a:rPr lang="en-ZA" sz="1600" b="1" dirty="0">
                          <a:latin typeface="Arial" pitchFamily="34" charset="0"/>
                          <a:cs typeface="Arial" pitchFamily="34" charset="0"/>
                        </a:rPr>
                        <a:t>R363 928,045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r>
                        <a:rPr lang="en-ZA" sz="1600" b="1" dirty="0">
                          <a:latin typeface="Arial" pitchFamily="34" charset="0"/>
                          <a:cs typeface="Arial" pitchFamily="34" charset="0"/>
                        </a:rPr>
                        <a:t>R257 042,824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vMerge="1">
                  <a:txBody>
                    <a:bodyPr/>
                    <a:lstStyle/>
                    <a:p>
                      <a:endParaRPr lang="en-ZA"/>
                    </a:p>
                  </a:txBody>
                  <a:tcPr/>
                </a:tc>
                <a:extLst>
                  <a:ext uri="{0D108BD9-81ED-4DB2-BD59-A6C34878D82A}">
                    <a16:rowId xmlns:a16="http://schemas.microsoft.com/office/drawing/2014/main" val="10003"/>
                  </a:ext>
                </a:extLst>
              </a:tr>
              <a:tr h="964634">
                <a:tc>
                  <a:txBody>
                    <a:bodyPr/>
                    <a:lstStyle/>
                    <a:p>
                      <a:r>
                        <a:rPr lang="en-ZA" sz="1600" b="1" dirty="0">
                          <a:latin typeface="Arial" pitchFamily="34" charset="0"/>
                          <a:cs typeface="Arial" pitchFamily="34" charset="0"/>
                        </a:rPr>
                        <a:t>Irregular</a:t>
                      </a:r>
                    </a:p>
                    <a:p>
                      <a:r>
                        <a:rPr lang="en-ZA" sz="1600" b="1" dirty="0">
                          <a:latin typeface="Arial" pitchFamily="34" charset="0"/>
                          <a:cs typeface="Arial" pitchFamily="34" charset="0"/>
                        </a:rPr>
                        <a:t>Expenditure</a:t>
                      </a:r>
                    </a:p>
                    <a:p>
                      <a:endParaRPr lang="en-ZA" sz="16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r>
                        <a:rPr lang="en-ZA" sz="1600" b="1" dirty="0">
                          <a:latin typeface="Arial" pitchFamily="34" charset="0"/>
                          <a:cs typeface="Arial" pitchFamily="34" charset="0"/>
                        </a:rPr>
                        <a:t>R715 327,831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r>
                        <a:rPr lang="en-ZA" sz="1600" b="1" dirty="0">
                          <a:latin typeface="Arial" pitchFamily="34" charset="0"/>
                          <a:cs typeface="Arial" pitchFamily="34" charset="0"/>
                        </a:rPr>
                        <a:t>R422 356,060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vMerge="1">
                  <a:txBody>
                    <a:bodyPr/>
                    <a:lstStyle/>
                    <a:p>
                      <a:endParaRPr lang="en-ZA"/>
                    </a:p>
                  </a:txBody>
                  <a:tcPr/>
                </a:tc>
                <a:extLst>
                  <a:ext uri="{0D108BD9-81ED-4DB2-BD59-A6C34878D82A}">
                    <a16:rowId xmlns:a16="http://schemas.microsoft.com/office/drawing/2014/main" val="10004"/>
                  </a:ext>
                </a:extLst>
              </a:tr>
            </a:tbl>
          </a:graphicData>
        </a:graphic>
      </p:graphicFrame>
      <p:pic>
        <p:nvPicPr>
          <p:cNvPr id="4" name="Picture 2" descr="http://www.matjhabeng.co.za/images/logo.gif">
            <a:extLst>
              <a:ext uri="{FF2B5EF4-FFF2-40B4-BE49-F238E27FC236}">
                <a16:creationId xmlns:a16="http://schemas.microsoft.com/office/drawing/2014/main" id="{04292814-8462-42EF-A027-C2F9101BA7F3}"/>
              </a:ext>
            </a:extLst>
          </p:cNvPr>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8316913" y="6081713"/>
            <a:ext cx="827087" cy="77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03431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5731C-2F3E-45C5-9B06-A2E58BC465E4}"/>
              </a:ext>
            </a:extLst>
          </p:cNvPr>
          <p:cNvSpPr>
            <a:spLocks noGrp="1"/>
          </p:cNvSpPr>
          <p:nvPr>
            <p:ph type="title"/>
          </p:nvPr>
        </p:nvSpPr>
        <p:spPr>
          <a:xfrm>
            <a:off x="442913" y="908720"/>
            <a:ext cx="7239000" cy="648618"/>
          </a:xfrm>
        </p:spPr>
        <p:txBody>
          <a:bodyPr/>
          <a:lstStyle/>
          <a:p>
            <a:pPr algn="ctr" eaLnBrk="1" fontAlgn="auto" hangingPunct="1">
              <a:spcAft>
                <a:spcPts val="0"/>
              </a:spcAft>
              <a:defRPr/>
            </a:pPr>
            <a:r>
              <a:rPr lang="en-ZA" sz="2400" b="1" dirty="0">
                <a:latin typeface="Arial" panose="020B0604020202020204" pitchFamily="34" charset="0"/>
                <a:ea typeface="Batang" panose="02030600000101010101" pitchFamily="18" charset="-127"/>
                <a:cs typeface="Arial" panose="020B0604020202020204" pitchFamily="34" charset="0"/>
              </a:rPr>
              <a:t>REVENUE &amp; CREDIT CONTROL</a:t>
            </a:r>
          </a:p>
        </p:txBody>
      </p:sp>
      <p:sp>
        <p:nvSpPr>
          <p:cNvPr id="11267" name="Content Placeholder 2">
            <a:extLst>
              <a:ext uri="{FF2B5EF4-FFF2-40B4-BE49-F238E27FC236}">
                <a16:creationId xmlns:a16="http://schemas.microsoft.com/office/drawing/2014/main" id="{30980C71-9955-4374-BE2E-35D252486E45}"/>
              </a:ext>
            </a:extLst>
          </p:cNvPr>
          <p:cNvSpPr>
            <a:spLocks noGrp="1"/>
          </p:cNvSpPr>
          <p:nvPr>
            <p:ph idx="1"/>
          </p:nvPr>
        </p:nvSpPr>
        <p:spPr/>
        <p:txBody>
          <a:bodyPr rtlCol="0">
            <a:normAutofit lnSpcReduction="10000"/>
          </a:bodyPr>
          <a:lstStyle/>
          <a:p>
            <a:pPr marL="91440" indent="-91440" eaLnBrk="1" fontAlgn="auto" hangingPunct="1">
              <a:defRPr/>
            </a:pPr>
            <a:r>
              <a:rPr lang="en-ZA" b="1" dirty="0">
                <a:solidFill>
                  <a:schemeClr val="tx1">
                    <a:lumMod val="75000"/>
                    <a:lumOff val="25000"/>
                  </a:schemeClr>
                </a:solidFill>
              </a:rPr>
              <a:t>Current Challenges</a:t>
            </a:r>
            <a:endParaRPr lang="en-ZA" dirty="0">
              <a:solidFill>
                <a:schemeClr val="tx1">
                  <a:lumMod val="75000"/>
                  <a:lumOff val="25000"/>
                </a:schemeClr>
              </a:solidFill>
            </a:endParaRPr>
          </a:p>
          <a:p>
            <a:pPr marL="91440" indent="-91440" eaLnBrk="1" fontAlgn="auto" hangingPunct="1">
              <a:defRPr/>
            </a:pPr>
            <a:r>
              <a:rPr lang="en-ZA" dirty="0">
                <a:solidFill>
                  <a:schemeClr val="tx1">
                    <a:lumMod val="75000"/>
                    <a:lumOff val="25000"/>
                  </a:schemeClr>
                </a:solidFill>
              </a:rPr>
              <a:t>Due to Covid-19, our offices are running </a:t>
            </a:r>
            <a:r>
              <a:rPr lang="en-ZA" dirty="0"/>
              <a:t>with</a:t>
            </a:r>
            <a:r>
              <a:rPr lang="en-ZA" dirty="0">
                <a:solidFill>
                  <a:schemeClr val="tx1">
                    <a:lumMod val="75000"/>
                    <a:lumOff val="25000"/>
                  </a:schemeClr>
                </a:solidFill>
              </a:rPr>
              <a:t> the skeleton staff in all units. Since 27/03/2020, the offices were only having limited people to run the credit control and revenue sections of the municipality. We have not embarked on the disconnection of services as per the directive of the Covid-19 regulations. Our collection rate is not satisfactory because of the abovementioned.</a:t>
            </a:r>
          </a:p>
          <a:p>
            <a:pPr marL="91440" indent="-91440" eaLnBrk="1" fontAlgn="auto" hangingPunct="1">
              <a:defRPr/>
            </a:pPr>
            <a:r>
              <a:rPr lang="en-ZA" dirty="0">
                <a:solidFill>
                  <a:schemeClr val="tx1">
                    <a:lumMod val="75000"/>
                    <a:lumOff val="25000"/>
                  </a:schemeClr>
                </a:solidFill>
              </a:rPr>
              <a:t>The office has not gone on a campaign for the indigent registrations. This is basically due to the current state of disaster in the country. Our staff members cannot be risked registering customers in the halls and other congested places to avoid been infected by Coivd-19.</a:t>
            </a:r>
          </a:p>
          <a:p>
            <a:pPr marL="0" indent="0" eaLnBrk="1" fontAlgn="auto" hangingPunct="1">
              <a:buFont typeface="Wingdings 2" panose="05020102010507070707" pitchFamily="18" charset="2"/>
              <a:buNone/>
              <a:defRPr/>
            </a:pPr>
            <a:endParaRPr lang="en-ZA" altLang="en-US" sz="1800" dirty="0">
              <a:solidFill>
                <a:schemeClr val="tx1">
                  <a:lumMod val="75000"/>
                  <a:lumOff val="25000"/>
                </a:schemeClr>
              </a:solidFill>
              <a:latin typeface="+mj-lt"/>
              <a:ea typeface="Batang" pitchFamily="18" charset="-127"/>
              <a:cs typeface="Arial" panose="020B0604020202020204" pitchFamily="34" charset="0"/>
            </a:endParaRPr>
          </a:p>
        </p:txBody>
      </p:sp>
      <p:sp>
        <p:nvSpPr>
          <p:cNvPr id="20484" name="Slide Number Placeholder 3">
            <a:extLst>
              <a:ext uri="{FF2B5EF4-FFF2-40B4-BE49-F238E27FC236}">
                <a16:creationId xmlns:a16="http://schemas.microsoft.com/office/drawing/2014/main" id="{5DBF617B-8895-438A-BD03-D58D5DD80F7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539BBB20-270B-410F-BF56-617A2F8881D3}" type="slidenum">
              <a:rPr lang="en-US" altLang="en-US">
                <a:solidFill>
                  <a:schemeClr val="tx2"/>
                </a:solidFill>
                <a:latin typeface="Arial" panose="020B0604020202020204" pitchFamily="34" charset="0"/>
                <a:cs typeface="Arial" panose="020B0604020202020204" pitchFamily="34" charset="0"/>
              </a:rPr>
              <a:pPr/>
              <a:t>23</a:t>
            </a:fld>
            <a:endParaRPr lang="en-US" altLang="en-US" dirty="0">
              <a:solidFill>
                <a:schemeClr val="tx2"/>
              </a:solidFill>
              <a:latin typeface="Arial" panose="020B0604020202020204" pitchFamily="34" charset="0"/>
              <a:cs typeface="Arial" panose="020B0604020202020204" pitchFamily="34" charset="0"/>
            </a:endParaRPr>
          </a:p>
        </p:txBody>
      </p:sp>
      <p:sp>
        <p:nvSpPr>
          <p:cNvPr id="3" name="Footer Placeholder 2">
            <a:extLst>
              <a:ext uri="{FF2B5EF4-FFF2-40B4-BE49-F238E27FC236}">
                <a16:creationId xmlns:a16="http://schemas.microsoft.com/office/drawing/2014/main" id="{4D34C9E2-74F4-4774-BBD4-327EF5EF256F}"/>
              </a:ext>
            </a:extLst>
          </p:cNvPr>
          <p:cNvSpPr>
            <a:spLocks noGrp="1"/>
          </p:cNvSpPr>
          <p:nvPr>
            <p:ph type="ftr" sz="quarter" idx="11"/>
          </p:nvPr>
        </p:nvSpPr>
        <p:spPr/>
        <p:txBody>
          <a:bodyPr/>
          <a:lstStyle/>
          <a:p>
            <a:pPr>
              <a:defRPr/>
            </a:pPr>
            <a:r>
              <a:rPr lang="en-ZA" altLang="en-US" dirty="0"/>
              <a:t>Matjhabeng Local Municipality--------------Presentation to the Portfolio Committee of COGTA</a:t>
            </a:r>
            <a:endParaRPr lang="en-US"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732EB4-BDB8-43CA-9262-0AE81CFD0514}"/>
              </a:ext>
            </a:extLst>
          </p:cNvPr>
          <p:cNvSpPr>
            <a:spLocks noGrp="1"/>
          </p:cNvSpPr>
          <p:nvPr>
            <p:ph type="title"/>
          </p:nvPr>
        </p:nvSpPr>
        <p:spPr>
          <a:xfrm>
            <a:off x="442913" y="764704"/>
            <a:ext cx="7239000" cy="792634"/>
          </a:xfrm>
        </p:spPr>
        <p:txBody>
          <a:bodyPr/>
          <a:lstStyle/>
          <a:p>
            <a:pPr algn="ctr" eaLnBrk="1" fontAlgn="auto" hangingPunct="1">
              <a:spcAft>
                <a:spcPts val="0"/>
              </a:spcAft>
              <a:defRPr/>
            </a:pPr>
            <a:r>
              <a:rPr lang="en-ZA" sz="2400" b="1" dirty="0">
                <a:latin typeface="Arial" panose="020B0604020202020204" pitchFamily="34" charset="0"/>
                <a:ea typeface="Batang" panose="02030600000101010101" pitchFamily="18" charset="-127"/>
                <a:cs typeface="Arial" panose="020B0604020202020204" pitchFamily="34" charset="0"/>
              </a:rPr>
              <a:t>REVENUE &amp; CREDIT CONTROL</a:t>
            </a:r>
          </a:p>
        </p:txBody>
      </p:sp>
      <p:sp>
        <p:nvSpPr>
          <p:cNvPr id="11267" name="Content Placeholder 2">
            <a:extLst>
              <a:ext uri="{FF2B5EF4-FFF2-40B4-BE49-F238E27FC236}">
                <a16:creationId xmlns:a16="http://schemas.microsoft.com/office/drawing/2014/main" id="{42A38A39-B8C9-4312-860C-C413C1EED710}"/>
              </a:ext>
            </a:extLst>
          </p:cNvPr>
          <p:cNvSpPr>
            <a:spLocks noGrp="1"/>
          </p:cNvSpPr>
          <p:nvPr>
            <p:ph idx="1"/>
          </p:nvPr>
        </p:nvSpPr>
        <p:spPr>
          <a:xfrm>
            <a:off x="323850" y="1557338"/>
            <a:ext cx="8569325" cy="4484025"/>
          </a:xfrm>
        </p:spPr>
        <p:txBody>
          <a:bodyPr rtlCol="0">
            <a:normAutofit/>
          </a:bodyPr>
          <a:lstStyle/>
          <a:p>
            <a:pPr marL="91440" indent="-91440" eaLnBrk="1" fontAlgn="auto" hangingPunct="1">
              <a:defRPr/>
            </a:pPr>
            <a:r>
              <a:rPr lang="en-ZA" b="1" dirty="0">
                <a:solidFill>
                  <a:schemeClr val="tx1">
                    <a:lumMod val="75000"/>
                    <a:lumOff val="25000"/>
                  </a:schemeClr>
                </a:solidFill>
                <a:latin typeface="Arial" panose="020B0604020202020204" pitchFamily="34" charset="0"/>
                <a:cs typeface="Arial" panose="020B0604020202020204" pitchFamily="34" charset="0"/>
              </a:rPr>
              <a:t>Current mitigation action – Indigent Registration</a:t>
            </a:r>
          </a:p>
          <a:p>
            <a:pPr marL="0" indent="0" eaLnBrk="1" fontAlgn="auto" hangingPunct="1">
              <a:buNone/>
              <a:defRPr/>
            </a:pPr>
            <a:endParaRPr lang="en-ZA" dirty="0">
              <a:solidFill>
                <a:schemeClr val="tx1">
                  <a:lumMod val="75000"/>
                  <a:lumOff val="25000"/>
                </a:schemeClr>
              </a:solidFill>
              <a:latin typeface="Arial" panose="020B0604020202020204" pitchFamily="34" charset="0"/>
              <a:cs typeface="Arial" panose="020B0604020202020204" pitchFamily="34" charset="0"/>
            </a:endParaRPr>
          </a:p>
          <a:p>
            <a:pPr marL="91440" indent="-91440" eaLnBrk="1" fontAlgn="auto" hangingPunct="1">
              <a:buFont typeface="Wingdings" panose="05000000000000000000" pitchFamily="2" charset="2"/>
              <a:buChar char="§"/>
              <a:defRPr/>
            </a:pPr>
            <a:r>
              <a:rPr lang="en-ZA" dirty="0">
                <a:solidFill>
                  <a:schemeClr val="tx1">
                    <a:lumMod val="75000"/>
                    <a:lumOff val="25000"/>
                  </a:schemeClr>
                </a:solidFill>
                <a:latin typeface="Arial" panose="020B0604020202020204" pitchFamily="34" charset="0"/>
                <a:cs typeface="Arial" panose="020B0604020202020204" pitchFamily="34" charset="0"/>
              </a:rPr>
              <a:t> The following has been done to mitigate the registration of indigent: </a:t>
            </a:r>
          </a:p>
          <a:p>
            <a:pPr marL="91440" indent="-91440" eaLnBrk="1" fontAlgn="auto" hangingPunct="1">
              <a:buFont typeface="Wingdings" panose="05000000000000000000" pitchFamily="2" charset="2"/>
              <a:buChar char="§"/>
              <a:defRPr/>
            </a:pPr>
            <a:r>
              <a:rPr lang="en-ZA" dirty="0">
                <a:solidFill>
                  <a:schemeClr val="tx1">
                    <a:lumMod val="75000"/>
                    <a:lumOff val="25000"/>
                  </a:schemeClr>
                </a:solidFill>
                <a:latin typeface="Arial" panose="020B0604020202020204" pitchFamily="34" charset="0"/>
                <a:cs typeface="Arial" panose="020B0604020202020204" pitchFamily="34" charset="0"/>
              </a:rPr>
              <a:t> 19/20 indigent list has been transferred to the current financial year 20/21</a:t>
            </a:r>
          </a:p>
          <a:p>
            <a:pPr marL="91440" indent="-91440" eaLnBrk="1" fontAlgn="auto" hangingPunct="1">
              <a:buFont typeface="Wingdings" panose="05000000000000000000" pitchFamily="2" charset="2"/>
              <a:buChar char="§"/>
              <a:defRPr/>
            </a:pPr>
            <a:r>
              <a:rPr lang="en-ZA" dirty="0">
                <a:solidFill>
                  <a:schemeClr val="tx1">
                    <a:lumMod val="75000"/>
                    <a:lumOff val="25000"/>
                  </a:schemeClr>
                </a:solidFill>
                <a:latin typeface="Arial" panose="020B0604020202020204" pitchFamily="34" charset="0"/>
                <a:cs typeface="Arial" panose="020B0604020202020204" pitchFamily="34" charset="0"/>
              </a:rPr>
              <a:t> New indigent forms have been printed for the 20/21</a:t>
            </a:r>
          </a:p>
          <a:p>
            <a:pPr marL="91440" indent="-91440" eaLnBrk="1" fontAlgn="auto" hangingPunct="1">
              <a:buFont typeface="Wingdings" panose="05000000000000000000" pitchFamily="2" charset="2"/>
              <a:buChar char="§"/>
              <a:defRPr/>
            </a:pPr>
            <a:r>
              <a:rPr lang="en-ZA" dirty="0">
                <a:solidFill>
                  <a:schemeClr val="tx1">
                    <a:lumMod val="75000"/>
                    <a:lumOff val="25000"/>
                  </a:schemeClr>
                </a:solidFill>
                <a:latin typeface="Arial" panose="020B0604020202020204" pitchFamily="34" charset="0"/>
                <a:cs typeface="Arial" panose="020B0604020202020204" pitchFamily="34" charset="0"/>
              </a:rPr>
              <a:t> Clients have been requested to come to the office to take forms for registration</a:t>
            </a:r>
          </a:p>
          <a:p>
            <a:pPr marL="91440" indent="-91440" eaLnBrk="1" fontAlgn="auto" hangingPunct="1">
              <a:buFont typeface="Wingdings" panose="05000000000000000000" pitchFamily="2" charset="2"/>
              <a:buChar char="§"/>
              <a:defRPr/>
            </a:pPr>
            <a:r>
              <a:rPr lang="en-ZA" dirty="0">
                <a:solidFill>
                  <a:schemeClr val="tx1">
                    <a:lumMod val="75000"/>
                    <a:lumOff val="25000"/>
                  </a:schemeClr>
                </a:solidFill>
                <a:latin typeface="Arial" panose="020B0604020202020204" pitchFamily="34" charset="0"/>
                <a:cs typeface="Arial" panose="020B0604020202020204" pitchFamily="34" charset="0"/>
              </a:rPr>
              <a:t> The office of the Speaker will be notified in due cause</a:t>
            </a:r>
          </a:p>
          <a:p>
            <a:pPr marL="0" indent="0" eaLnBrk="1" fontAlgn="auto" hangingPunct="1">
              <a:buFont typeface="Wingdings 2" panose="05020102010507070707" pitchFamily="18" charset="2"/>
              <a:buNone/>
              <a:defRPr/>
            </a:pPr>
            <a:endParaRPr lang="en-ZA" altLang="en-US" sz="1800" dirty="0">
              <a:solidFill>
                <a:schemeClr val="tx1">
                  <a:lumMod val="75000"/>
                  <a:lumOff val="25000"/>
                </a:schemeClr>
              </a:solidFill>
              <a:latin typeface="+mj-lt"/>
              <a:ea typeface="Batang" pitchFamily="18" charset="-127"/>
              <a:cs typeface="Arial" panose="020B0604020202020204" pitchFamily="34" charset="0"/>
            </a:endParaRPr>
          </a:p>
        </p:txBody>
      </p:sp>
      <p:sp>
        <p:nvSpPr>
          <p:cNvPr id="21508" name="Slide Number Placeholder 3">
            <a:extLst>
              <a:ext uri="{FF2B5EF4-FFF2-40B4-BE49-F238E27FC236}">
                <a16:creationId xmlns:a16="http://schemas.microsoft.com/office/drawing/2014/main" id="{5221333E-FBC9-491E-8834-E2D6CD2C42F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3C64F9F4-9F77-4F6A-B2A1-9568A791809E}" type="slidenum">
              <a:rPr lang="en-US" altLang="en-US">
                <a:solidFill>
                  <a:schemeClr val="tx2"/>
                </a:solidFill>
                <a:latin typeface="Arial" panose="020B0604020202020204" pitchFamily="34" charset="0"/>
                <a:cs typeface="Arial" panose="020B0604020202020204" pitchFamily="34" charset="0"/>
              </a:rPr>
              <a:pPr/>
              <a:t>24</a:t>
            </a:fld>
            <a:endParaRPr lang="en-US" altLang="en-US" dirty="0">
              <a:solidFill>
                <a:schemeClr val="tx2"/>
              </a:solidFill>
              <a:latin typeface="Arial" panose="020B0604020202020204" pitchFamily="34" charset="0"/>
              <a:cs typeface="Arial" panose="020B0604020202020204" pitchFamily="34" charset="0"/>
            </a:endParaRPr>
          </a:p>
        </p:txBody>
      </p:sp>
      <p:sp>
        <p:nvSpPr>
          <p:cNvPr id="3" name="Footer Placeholder 2">
            <a:extLst>
              <a:ext uri="{FF2B5EF4-FFF2-40B4-BE49-F238E27FC236}">
                <a16:creationId xmlns:a16="http://schemas.microsoft.com/office/drawing/2014/main" id="{48861EE7-ADEB-4E86-84EB-86DAA966B769}"/>
              </a:ext>
            </a:extLst>
          </p:cNvPr>
          <p:cNvSpPr>
            <a:spLocks noGrp="1"/>
          </p:cNvSpPr>
          <p:nvPr>
            <p:ph type="ftr" sz="quarter" idx="11"/>
          </p:nvPr>
        </p:nvSpPr>
        <p:spPr/>
        <p:txBody>
          <a:bodyPr/>
          <a:lstStyle/>
          <a:p>
            <a:pPr>
              <a:defRPr/>
            </a:pPr>
            <a:r>
              <a:rPr lang="en-ZA" altLang="en-US" dirty="0"/>
              <a:t>Matjhabeng Local Municipality--------------Presentation to the Portfolio Committee of COGTA</a:t>
            </a:r>
            <a:endParaRPr lang="en-US"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4D031-3387-41A4-B724-275C4BCFA6F0}"/>
              </a:ext>
            </a:extLst>
          </p:cNvPr>
          <p:cNvSpPr>
            <a:spLocks noGrp="1"/>
          </p:cNvSpPr>
          <p:nvPr>
            <p:ph type="title"/>
          </p:nvPr>
        </p:nvSpPr>
        <p:spPr>
          <a:xfrm>
            <a:off x="442913" y="764704"/>
            <a:ext cx="7239000" cy="792634"/>
          </a:xfrm>
        </p:spPr>
        <p:txBody>
          <a:bodyPr/>
          <a:lstStyle/>
          <a:p>
            <a:pPr algn="ctr" eaLnBrk="1" fontAlgn="auto" hangingPunct="1">
              <a:spcAft>
                <a:spcPts val="0"/>
              </a:spcAft>
              <a:defRPr/>
            </a:pPr>
            <a:r>
              <a:rPr lang="en-ZA" sz="2400" b="1" dirty="0">
                <a:latin typeface="Arial" panose="020B0604020202020204" pitchFamily="34" charset="0"/>
                <a:ea typeface="Batang" panose="02030600000101010101" pitchFamily="18" charset="-127"/>
                <a:cs typeface="Arial" panose="020B0604020202020204" pitchFamily="34" charset="0"/>
              </a:rPr>
              <a:t>REVENUE &amp; CREDIT CONTROL conti..</a:t>
            </a:r>
          </a:p>
        </p:txBody>
      </p:sp>
      <p:sp>
        <p:nvSpPr>
          <p:cNvPr id="11267" name="Content Placeholder 2">
            <a:extLst>
              <a:ext uri="{FF2B5EF4-FFF2-40B4-BE49-F238E27FC236}">
                <a16:creationId xmlns:a16="http://schemas.microsoft.com/office/drawing/2014/main" id="{F873DF02-E9EB-4F3F-B335-84C1A2FA2701}"/>
              </a:ext>
            </a:extLst>
          </p:cNvPr>
          <p:cNvSpPr>
            <a:spLocks noGrp="1"/>
          </p:cNvSpPr>
          <p:nvPr>
            <p:ph idx="1"/>
          </p:nvPr>
        </p:nvSpPr>
        <p:spPr>
          <a:xfrm>
            <a:off x="323850" y="1846263"/>
            <a:ext cx="8569325" cy="4022725"/>
          </a:xfrm>
        </p:spPr>
        <p:txBody>
          <a:bodyPr rtlCol="0">
            <a:normAutofit/>
          </a:bodyPr>
          <a:lstStyle/>
          <a:p>
            <a:pPr marL="91440" indent="-91440" eaLnBrk="1" fontAlgn="auto" hangingPunct="1">
              <a:defRPr/>
            </a:pPr>
            <a:r>
              <a:rPr lang="en-ZA" b="1" dirty="0">
                <a:solidFill>
                  <a:schemeClr val="tx1">
                    <a:lumMod val="75000"/>
                    <a:lumOff val="25000"/>
                  </a:schemeClr>
                </a:solidFill>
                <a:latin typeface="Arial" panose="020B0604020202020204" pitchFamily="34" charset="0"/>
                <a:cs typeface="Arial" panose="020B0604020202020204" pitchFamily="34" charset="0"/>
              </a:rPr>
              <a:t>Proposed Strategy to enhance our performance and challenges</a:t>
            </a:r>
          </a:p>
          <a:p>
            <a:pPr marL="0" indent="0" eaLnBrk="1" fontAlgn="auto" hangingPunct="1">
              <a:buNone/>
              <a:defRPr/>
            </a:pPr>
            <a:endParaRPr lang="en-ZA" dirty="0">
              <a:solidFill>
                <a:schemeClr val="tx1">
                  <a:lumMod val="75000"/>
                  <a:lumOff val="25000"/>
                </a:schemeClr>
              </a:solidFill>
              <a:latin typeface="Arial" panose="020B0604020202020204" pitchFamily="34" charset="0"/>
              <a:cs typeface="Arial" panose="020B0604020202020204" pitchFamily="34" charset="0"/>
            </a:endParaRPr>
          </a:p>
          <a:p>
            <a:pPr marL="91440" indent="-91440" eaLnBrk="1" fontAlgn="auto" hangingPunct="1">
              <a:buFont typeface="Wingdings" panose="05000000000000000000" pitchFamily="2" charset="2"/>
              <a:buChar char="§"/>
              <a:defRPr/>
            </a:pPr>
            <a:r>
              <a:rPr lang="en-ZA" dirty="0">
                <a:solidFill>
                  <a:schemeClr val="tx1">
                    <a:lumMod val="75000"/>
                    <a:lumOff val="25000"/>
                  </a:schemeClr>
                </a:solidFill>
                <a:latin typeface="Arial" panose="020B0604020202020204" pitchFamily="34" charset="0"/>
                <a:cs typeface="Arial" panose="020B0604020202020204" pitchFamily="34" charset="0"/>
              </a:rPr>
              <a:t>The challenges faced by MLM will be addressed through the implementation of  the following revenue enhancement strategy:</a:t>
            </a:r>
          </a:p>
          <a:p>
            <a:pPr marL="91440" indent="-91440" eaLnBrk="1" fontAlgn="auto" hangingPunct="1">
              <a:buFont typeface="Wingdings" panose="05000000000000000000" pitchFamily="2" charset="2"/>
              <a:buChar char="§"/>
              <a:defRPr/>
            </a:pPr>
            <a:r>
              <a:rPr lang="en-ZA" dirty="0">
                <a:solidFill>
                  <a:schemeClr val="tx1">
                    <a:lumMod val="75000"/>
                    <a:lumOff val="25000"/>
                  </a:schemeClr>
                </a:solidFill>
                <a:latin typeface="Arial" panose="020B0604020202020204" pitchFamily="34" charset="0"/>
                <a:cs typeface="Arial" panose="020B0604020202020204" pitchFamily="34" charset="0"/>
              </a:rPr>
              <a:t>Critical to implementing a Revenue Enhancement Strategy </a:t>
            </a:r>
            <a:r>
              <a:rPr lang="en-ZA" dirty="0">
                <a:latin typeface="Arial" panose="020B0604020202020204" pitchFamily="34" charset="0"/>
                <a:cs typeface="Arial" panose="020B0604020202020204" pitchFamily="34" charset="0"/>
              </a:rPr>
              <a:t>by </a:t>
            </a:r>
            <a:r>
              <a:rPr lang="en-ZA" dirty="0">
                <a:solidFill>
                  <a:schemeClr val="tx1">
                    <a:lumMod val="75000"/>
                    <a:lumOff val="25000"/>
                  </a:schemeClr>
                </a:solidFill>
                <a:latin typeface="Arial" panose="020B0604020202020204" pitchFamily="34" charset="0"/>
                <a:cs typeface="Arial" panose="020B0604020202020204" pitchFamily="34" charset="0"/>
              </a:rPr>
              <a:t> developing of a robust revenue protection strategy</a:t>
            </a:r>
          </a:p>
          <a:p>
            <a:pPr marL="91440" indent="-91440" eaLnBrk="1" fontAlgn="auto" hangingPunct="1">
              <a:buFont typeface="Wingdings" panose="05000000000000000000" pitchFamily="2" charset="2"/>
              <a:buChar char="§"/>
              <a:defRPr/>
            </a:pPr>
            <a:r>
              <a:rPr lang="en-ZA" dirty="0">
                <a:solidFill>
                  <a:schemeClr val="tx1">
                    <a:lumMod val="75000"/>
                    <a:lumOff val="25000"/>
                  </a:schemeClr>
                </a:solidFill>
                <a:latin typeface="Arial" panose="020B0604020202020204" pitchFamily="34" charset="0"/>
                <a:cs typeface="Arial" panose="020B0604020202020204" pitchFamily="34" charset="0"/>
              </a:rPr>
              <a:t>Confirm the completeness of revenue - Improved billing processes;</a:t>
            </a:r>
          </a:p>
          <a:p>
            <a:pPr marL="91440" indent="-91440" eaLnBrk="1" fontAlgn="auto" hangingPunct="1">
              <a:buFont typeface="Wingdings" panose="05000000000000000000" pitchFamily="2" charset="2"/>
              <a:buChar char="§"/>
              <a:defRPr/>
            </a:pPr>
            <a:r>
              <a:rPr lang="en-ZA" dirty="0">
                <a:solidFill>
                  <a:schemeClr val="tx1">
                    <a:lumMod val="75000"/>
                    <a:lumOff val="25000"/>
                  </a:schemeClr>
                </a:solidFill>
                <a:latin typeface="Arial" panose="020B0604020202020204" pitchFamily="34" charset="0"/>
                <a:cs typeface="Arial" panose="020B0604020202020204" pitchFamily="34" charset="0"/>
              </a:rPr>
              <a:t>Implement a targeted approach on debt collection of Organs of State;</a:t>
            </a:r>
          </a:p>
          <a:p>
            <a:pPr marL="91440" indent="-91440" eaLnBrk="1" fontAlgn="auto" hangingPunct="1">
              <a:buFont typeface="Wingdings" panose="05000000000000000000" pitchFamily="2" charset="2"/>
              <a:buChar char="§"/>
              <a:defRPr/>
            </a:pPr>
            <a:r>
              <a:rPr lang="en-ZA" dirty="0">
                <a:solidFill>
                  <a:schemeClr val="tx1">
                    <a:lumMod val="75000"/>
                    <a:lumOff val="25000"/>
                  </a:schemeClr>
                </a:solidFill>
                <a:latin typeface="Arial" panose="020B0604020202020204" pitchFamily="34" charset="0"/>
                <a:cs typeface="Arial" panose="020B0604020202020204" pitchFamily="34" charset="0"/>
              </a:rPr>
              <a:t>Implement a targeted approach on debt collection of businesses;</a:t>
            </a:r>
          </a:p>
          <a:p>
            <a:pPr marL="91440" indent="-91440" eaLnBrk="1" fontAlgn="auto" hangingPunct="1">
              <a:buFont typeface="Wingdings" panose="05000000000000000000" pitchFamily="2" charset="2"/>
              <a:buChar char="§"/>
              <a:defRPr/>
            </a:pPr>
            <a:r>
              <a:rPr lang="en-ZA" dirty="0">
                <a:solidFill>
                  <a:schemeClr val="tx1">
                    <a:lumMod val="75000"/>
                    <a:lumOff val="25000"/>
                  </a:schemeClr>
                </a:solidFill>
                <a:latin typeface="Arial" panose="020B0604020202020204" pitchFamily="34" charset="0"/>
                <a:cs typeface="Arial" panose="020B0604020202020204" pitchFamily="34" charset="0"/>
              </a:rPr>
              <a:t>Protect and grow the revenue base – Through sale of new stands;</a:t>
            </a:r>
          </a:p>
          <a:p>
            <a:pPr marL="0" indent="0" eaLnBrk="1" fontAlgn="auto" hangingPunct="1">
              <a:buFont typeface="Wingdings 2" panose="05020102010507070707" pitchFamily="18" charset="2"/>
              <a:buNone/>
              <a:defRPr/>
            </a:pPr>
            <a:endParaRPr lang="en-ZA" altLang="en-US" sz="1800" dirty="0">
              <a:solidFill>
                <a:schemeClr val="tx1">
                  <a:lumMod val="75000"/>
                  <a:lumOff val="25000"/>
                </a:schemeClr>
              </a:solidFill>
              <a:latin typeface="+mj-lt"/>
              <a:ea typeface="Batang" pitchFamily="18" charset="-127"/>
              <a:cs typeface="Arial" panose="020B0604020202020204" pitchFamily="34" charset="0"/>
            </a:endParaRPr>
          </a:p>
        </p:txBody>
      </p:sp>
      <p:sp>
        <p:nvSpPr>
          <p:cNvPr id="22532" name="Slide Number Placeholder 3">
            <a:extLst>
              <a:ext uri="{FF2B5EF4-FFF2-40B4-BE49-F238E27FC236}">
                <a16:creationId xmlns:a16="http://schemas.microsoft.com/office/drawing/2014/main" id="{33DA3F9A-CDCA-4465-B8B0-4BB081E26D8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28FB0B4A-52E5-48F8-AAED-15F493DBCC23}" type="slidenum">
              <a:rPr lang="en-US" altLang="en-US">
                <a:solidFill>
                  <a:schemeClr val="tx2"/>
                </a:solidFill>
                <a:latin typeface="Arial" panose="020B0604020202020204" pitchFamily="34" charset="0"/>
                <a:cs typeface="Arial" panose="020B0604020202020204" pitchFamily="34" charset="0"/>
              </a:rPr>
              <a:pPr/>
              <a:t>25</a:t>
            </a:fld>
            <a:endParaRPr lang="en-US" altLang="en-US" dirty="0">
              <a:solidFill>
                <a:schemeClr val="tx2"/>
              </a:solidFill>
              <a:latin typeface="Arial" panose="020B0604020202020204" pitchFamily="34" charset="0"/>
              <a:cs typeface="Arial" panose="020B0604020202020204" pitchFamily="34" charset="0"/>
            </a:endParaRPr>
          </a:p>
        </p:txBody>
      </p:sp>
      <p:sp>
        <p:nvSpPr>
          <p:cNvPr id="3" name="Footer Placeholder 2">
            <a:extLst>
              <a:ext uri="{FF2B5EF4-FFF2-40B4-BE49-F238E27FC236}">
                <a16:creationId xmlns:a16="http://schemas.microsoft.com/office/drawing/2014/main" id="{CA61F1EA-D9A8-4CD0-9130-E8D0FFC34FBD}"/>
              </a:ext>
            </a:extLst>
          </p:cNvPr>
          <p:cNvSpPr>
            <a:spLocks noGrp="1"/>
          </p:cNvSpPr>
          <p:nvPr>
            <p:ph type="ftr" sz="quarter" idx="11"/>
          </p:nvPr>
        </p:nvSpPr>
        <p:spPr/>
        <p:txBody>
          <a:bodyPr/>
          <a:lstStyle/>
          <a:p>
            <a:pPr>
              <a:defRPr/>
            </a:pPr>
            <a:r>
              <a:rPr lang="en-ZA" altLang="en-US" dirty="0"/>
              <a:t>Matjhabeng Local Municipality--------------Presentation to the Portfolio Committee of COGTA</a:t>
            </a:r>
            <a:endParaRPr lang="en-US" alt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605135-598F-4F01-AF56-C93EC80F7DE8}"/>
              </a:ext>
            </a:extLst>
          </p:cNvPr>
          <p:cNvSpPr>
            <a:spLocks noGrp="1"/>
          </p:cNvSpPr>
          <p:nvPr>
            <p:ph type="title"/>
          </p:nvPr>
        </p:nvSpPr>
        <p:spPr>
          <a:xfrm>
            <a:off x="442913" y="764704"/>
            <a:ext cx="7239000" cy="792634"/>
          </a:xfrm>
        </p:spPr>
        <p:txBody>
          <a:bodyPr/>
          <a:lstStyle/>
          <a:p>
            <a:pPr algn="ctr" eaLnBrk="1" fontAlgn="auto" hangingPunct="1">
              <a:spcAft>
                <a:spcPts val="0"/>
              </a:spcAft>
              <a:defRPr/>
            </a:pPr>
            <a:r>
              <a:rPr lang="en-ZA" sz="2400" b="1" dirty="0">
                <a:latin typeface="Arial" panose="020B0604020202020204" pitchFamily="34" charset="0"/>
                <a:ea typeface="Batang" panose="02030600000101010101" pitchFamily="18" charset="-127"/>
                <a:cs typeface="Arial" panose="020B0604020202020204" pitchFamily="34" charset="0"/>
              </a:rPr>
              <a:t>REVENUE &amp; CREDIT CONTROL conti..</a:t>
            </a:r>
          </a:p>
        </p:txBody>
      </p:sp>
      <p:sp>
        <p:nvSpPr>
          <p:cNvPr id="11267" name="Content Placeholder 2">
            <a:extLst>
              <a:ext uri="{FF2B5EF4-FFF2-40B4-BE49-F238E27FC236}">
                <a16:creationId xmlns:a16="http://schemas.microsoft.com/office/drawing/2014/main" id="{B53C0EA5-61E0-4E29-ADF6-20CE521EC4CC}"/>
              </a:ext>
            </a:extLst>
          </p:cNvPr>
          <p:cNvSpPr>
            <a:spLocks noGrp="1"/>
          </p:cNvSpPr>
          <p:nvPr>
            <p:ph idx="1"/>
          </p:nvPr>
        </p:nvSpPr>
        <p:spPr>
          <a:xfrm>
            <a:off x="323850" y="1340769"/>
            <a:ext cx="8569325" cy="4700594"/>
          </a:xfrm>
        </p:spPr>
        <p:txBody>
          <a:bodyPr rtlCol="0">
            <a:normAutofit fontScale="77500" lnSpcReduction="20000"/>
          </a:bodyPr>
          <a:lstStyle/>
          <a:p>
            <a:pPr marL="91440" indent="-91440" eaLnBrk="1" fontAlgn="auto" hangingPunct="1">
              <a:defRPr/>
            </a:pPr>
            <a:r>
              <a:rPr lang="en-ZA" sz="2300" b="1" dirty="0">
                <a:solidFill>
                  <a:schemeClr val="tx1">
                    <a:lumMod val="75000"/>
                    <a:lumOff val="25000"/>
                  </a:schemeClr>
                </a:solidFill>
                <a:latin typeface="Arial" panose="020B0604020202020204" pitchFamily="34" charset="0"/>
                <a:cs typeface="Arial" panose="020B0604020202020204" pitchFamily="34" charset="0"/>
              </a:rPr>
              <a:t>Proposed Strategy to enhance our performance and challenges (continue)</a:t>
            </a:r>
            <a:endParaRPr lang="en-ZA" sz="2300" dirty="0">
              <a:solidFill>
                <a:schemeClr val="tx1">
                  <a:lumMod val="75000"/>
                  <a:lumOff val="25000"/>
                </a:schemeClr>
              </a:solidFill>
              <a:latin typeface="Arial" panose="020B0604020202020204" pitchFamily="34" charset="0"/>
              <a:cs typeface="Arial" panose="020B0604020202020204" pitchFamily="34" charset="0"/>
            </a:endParaRPr>
          </a:p>
          <a:p>
            <a:pPr marL="91440" indent="-91440" eaLnBrk="1" fontAlgn="auto" hangingPunct="1">
              <a:buFont typeface="Wingdings" panose="05000000000000000000" pitchFamily="2" charset="2"/>
              <a:buChar char="§"/>
              <a:defRPr/>
            </a:pPr>
            <a:r>
              <a:rPr lang="en-ZA" sz="2300" dirty="0">
                <a:solidFill>
                  <a:schemeClr val="tx1">
                    <a:lumMod val="75000"/>
                    <a:lumOff val="25000"/>
                  </a:schemeClr>
                </a:solidFill>
                <a:latin typeface="Arial" panose="020B0604020202020204" pitchFamily="34" charset="0"/>
                <a:cs typeface="Arial" panose="020B0604020202020204" pitchFamily="34" charset="0"/>
              </a:rPr>
              <a:t>Update the indigent register for purpose of an increased equitable share;</a:t>
            </a:r>
          </a:p>
          <a:p>
            <a:pPr marL="91440" indent="-91440" eaLnBrk="1" fontAlgn="auto" hangingPunct="1">
              <a:buFont typeface="Wingdings" panose="05000000000000000000" pitchFamily="2" charset="2"/>
              <a:buChar char="§"/>
              <a:defRPr/>
            </a:pPr>
            <a:r>
              <a:rPr lang="en-ZA" sz="2300" dirty="0">
                <a:solidFill>
                  <a:schemeClr val="tx1">
                    <a:lumMod val="75000"/>
                    <a:lumOff val="25000"/>
                  </a:schemeClr>
                </a:solidFill>
                <a:latin typeface="Arial" panose="020B0604020202020204" pitchFamily="34" charset="0"/>
                <a:cs typeface="Arial" panose="020B0604020202020204" pitchFamily="34" charset="0"/>
              </a:rPr>
              <a:t>Review credit policy; </a:t>
            </a:r>
          </a:p>
          <a:p>
            <a:pPr marL="91440" indent="-91440" eaLnBrk="1" fontAlgn="auto" hangingPunct="1">
              <a:buFont typeface="Wingdings" panose="05000000000000000000" pitchFamily="2" charset="2"/>
              <a:buChar char="§"/>
              <a:defRPr/>
            </a:pPr>
            <a:r>
              <a:rPr lang="en-ZA" sz="2300" dirty="0">
                <a:solidFill>
                  <a:schemeClr val="tx1">
                    <a:lumMod val="75000"/>
                    <a:lumOff val="25000"/>
                  </a:schemeClr>
                </a:solidFill>
                <a:latin typeface="Arial" panose="020B0604020202020204" pitchFamily="34" charset="0"/>
                <a:cs typeface="Arial" panose="020B0604020202020204" pitchFamily="34" charset="0"/>
              </a:rPr>
              <a:t>High level data cleansing;</a:t>
            </a:r>
          </a:p>
          <a:p>
            <a:pPr marL="91440" indent="-91440" eaLnBrk="1" fontAlgn="auto" hangingPunct="1">
              <a:buFont typeface="Wingdings" panose="05000000000000000000" pitchFamily="2" charset="2"/>
              <a:buChar char="§"/>
              <a:defRPr/>
            </a:pPr>
            <a:r>
              <a:rPr lang="en-ZA" sz="2300" dirty="0">
                <a:solidFill>
                  <a:schemeClr val="tx1">
                    <a:lumMod val="75000"/>
                    <a:lumOff val="25000"/>
                  </a:schemeClr>
                </a:solidFill>
                <a:latin typeface="Arial" panose="020B0604020202020204" pitchFamily="34" charset="0"/>
                <a:cs typeface="Arial" panose="020B0604020202020204" pitchFamily="34" charset="0"/>
              </a:rPr>
              <a:t>Resolve issues relating to current valuation roll and property ownership. </a:t>
            </a:r>
          </a:p>
          <a:p>
            <a:pPr marL="91440" indent="-91440" eaLnBrk="1" fontAlgn="auto" hangingPunct="1">
              <a:buFont typeface="Wingdings" panose="05000000000000000000" pitchFamily="2" charset="2"/>
              <a:buChar char="§"/>
              <a:defRPr/>
            </a:pPr>
            <a:r>
              <a:rPr lang="en-ZA" sz="2300" dirty="0">
                <a:solidFill>
                  <a:schemeClr val="tx1">
                    <a:lumMod val="75000"/>
                    <a:lumOff val="25000"/>
                  </a:schemeClr>
                </a:solidFill>
                <a:latin typeface="Arial" panose="020B0604020202020204" pitchFamily="34" charset="0"/>
                <a:cs typeface="Arial" panose="020B0604020202020204" pitchFamily="34" charset="0"/>
              </a:rPr>
              <a:t>Proceed to intensify the debtors in order to encourage them to pay.</a:t>
            </a:r>
          </a:p>
          <a:p>
            <a:pPr marL="91440" indent="-91440" eaLnBrk="1" fontAlgn="auto" hangingPunct="1">
              <a:buFont typeface="Wingdings" panose="05000000000000000000" pitchFamily="2" charset="2"/>
              <a:buChar char="§"/>
              <a:defRPr/>
            </a:pPr>
            <a:r>
              <a:rPr lang="en-ZA" sz="2300" dirty="0">
                <a:solidFill>
                  <a:schemeClr val="tx1">
                    <a:lumMod val="75000"/>
                    <a:lumOff val="25000"/>
                  </a:schemeClr>
                </a:solidFill>
                <a:latin typeface="Arial" panose="020B0604020202020204" pitchFamily="34" charset="0"/>
                <a:cs typeface="Arial" panose="020B0604020202020204" pitchFamily="34" charset="0"/>
              </a:rPr>
              <a:t>Continue to collect monies owed from the Government Departments as well as businesses.</a:t>
            </a:r>
          </a:p>
          <a:p>
            <a:pPr marL="91440" indent="-91440" eaLnBrk="1" fontAlgn="auto" hangingPunct="1">
              <a:buFont typeface="Wingdings" panose="05000000000000000000" pitchFamily="2" charset="2"/>
              <a:buChar char="§"/>
              <a:defRPr/>
            </a:pPr>
            <a:r>
              <a:rPr lang="en-ZA" sz="2300" dirty="0">
                <a:solidFill>
                  <a:schemeClr val="tx1">
                    <a:lumMod val="75000"/>
                    <a:lumOff val="25000"/>
                  </a:schemeClr>
                </a:solidFill>
                <a:latin typeface="Arial" panose="020B0604020202020204" pitchFamily="34" charset="0"/>
                <a:cs typeface="Arial" panose="020B0604020202020204" pitchFamily="34" charset="0"/>
              </a:rPr>
              <a:t>Continue notifying our clients via social media (account statements)</a:t>
            </a:r>
          </a:p>
          <a:p>
            <a:pPr marL="91440" indent="-91440" eaLnBrk="1" fontAlgn="auto" hangingPunct="1">
              <a:buFont typeface="Wingdings" panose="05000000000000000000" pitchFamily="2" charset="2"/>
              <a:buChar char="§"/>
              <a:defRPr/>
            </a:pPr>
            <a:r>
              <a:rPr lang="en-ZA" sz="2300" dirty="0">
                <a:solidFill>
                  <a:schemeClr val="tx1">
                    <a:lumMod val="75000"/>
                    <a:lumOff val="25000"/>
                  </a:schemeClr>
                </a:solidFill>
                <a:latin typeface="Arial" panose="020B0604020202020204" pitchFamily="34" charset="0"/>
                <a:cs typeface="Arial" panose="020B0604020202020204" pitchFamily="34" charset="0"/>
              </a:rPr>
              <a:t>Open safe pay-points and accessible to the clients</a:t>
            </a:r>
          </a:p>
          <a:p>
            <a:pPr marL="91440" indent="-91440" eaLnBrk="1" fontAlgn="auto" hangingPunct="1">
              <a:defRPr/>
            </a:pPr>
            <a:r>
              <a:rPr lang="en-ZA" sz="2300" b="1" dirty="0">
                <a:solidFill>
                  <a:schemeClr val="tx1">
                    <a:lumMod val="75000"/>
                    <a:lumOff val="25000"/>
                  </a:schemeClr>
                </a:solidFill>
                <a:latin typeface="Arial" panose="020B0604020202020204" pitchFamily="34" charset="0"/>
                <a:cs typeface="Arial" panose="020B0604020202020204" pitchFamily="34" charset="0"/>
              </a:rPr>
              <a:t>Currently 4314 consumers registered to view their Matjhabeng Municipality statements.</a:t>
            </a:r>
          </a:p>
          <a:p>
            <a:pPr marL="91440" indent="-91440" eaLnBrk="1" fontAlgn="auto" hangingPunct="1">
              <a:defRPr/>
            </a:pPr>
            <a:r>
              <a:rPr lang="en-ZA" sz="2300" b="1" dirty="0">
                <a:solidFill>
                  <a:schemeClr val="tx1">
                    <a:lumMod val="75000"/>
                    <a:lumOff val="25000"/>
                  </a:schemeClr>
                </a:solidFill>
                <a:latin typeface="Arial" panose="020B0604020202020204" pitchFamily="34" charset="0"/>
                <a:cs typeface="Arial" panose="020B0604020202020204" pitchFamily="34" charset="0"/>
              </a:rPr>
              <a:t>We also sent out 14 984 emails and 15 768 SMS’s.</a:t>
            </a:r>
          </a:p>
          <a:p>
            <a:pPr marL="0" indent="0" eaLnBrk="1" fontAlgn="auto" hangingPunct="1">
              <a:buFont typeface="Wingdings 2" panose="05020102010507070707" pitchFamily="18" charset="2"/>
              <a:buNone/>
              <a:defRPr/>
            </a:pPr>
            <a:endParaRPr lang="en-ZA" altLang="en-US" sz="1800" dirty="0">
              <a:solidFill>
                <a:schemeClr val="tx1">
                  <a:lumMod val="75000"/>
                  <a:lumOff val="25000"/>
                </a:schemeClr>
              </a:solidFill>
              <a:latin typeface="+mj-lt"/>
              <a:ea typeface="Batang" pitchFamily="18" charset="-127"/>
              <a:cs typeface="Arial" panose="020B0604020202020204" pitchFamily="34" charset="0"/>
            </a:endParaRPr>
          </a:p>
        </p:txBody>
      </p:sp>
      <p:sp>
        <p:nvSpPr>
          <p:cNvPr id="23556" name="Slide Number Placeholder 3">
            <a:extLst>
              <a:ext uri="{FF2B5EF4-FFF2-40B4-BE49-F238E27FC236}">
                <a16:creationId xmlns:a16="http://schemas.microsoft.com/office/drawing/2014/main" id="{66511862-FCD8-4DDD-95B3-74F2037D751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E8DAC999-2F4C-434B-A41D-49B2C92C28E6}" type="slidenum">
              <a:rPr lang="en-US" altLang="en-US">
                <a:solidFill>
                  <a:schemeClr val="tx2"/>
                </a:solidFill>
                <a:latin typeface="Arial" panose="020B0604020202020204" pitchFamily="34" charset="0"/>
                <a:cs typeface="Arial" panose="020B0604020202020204" pitchFamily="34" charset="0"/>
              </a:rPr>
              <a:pPr/>
              <a:t>26</a:t>
            </a:fld>
            <a:endParaRPr lang="en-US" altLang="en-US" dirty="0">
              <a:solidFill>
                <a:schemeClr val="tx2"/>
              </a:solidFill>
              <a:latin typeface="Arial" panose="020B0604020202020204" pitchFamily="34" charset="0"/>
              <a:cs typeface="Arial" panose="020B0604020202020204" pitchFamily="34" charset="0"/>
            </a:endParaRPr>
          </a:p>
        </p:txBody>
      </p:sp>
      <p:sp>
        <p:nvSpPr>
          <p:cNvPr id="3" name="Footer Placeholder 2">
            <a:extLst>
              <a:ext uri="{FF2B5EF4-FFF2-40B4-BE49-F238E27FC236}">
                <a16:creationId xmlns:a16="http://schemas.microsoft.com/office/drawing/2014/main" id="{AA8645DE-78F0-4518-8B27-15723CF54A9F}"/>
              </a:ext>
            </a:extLst>
          </p:cNvPr>
          <p:cNvSpPr>
            <a:spLocks noGrp="1"/>
          </p:cNvSpPr>
          <p:nvPr>
            <p:ph type="ftr" sz="quarter" idx="11"/>
          </p:nvPr>
        </p:nvSpPr>
        <p:spPr/>
        <p:txBody>
          <a:bodyPr/>
          <a:lstStyle/>
          <a:p>
            <a:pPr>
              <a:defRPr/>
            </a:pPr>
            <a:r>
              <a:rPr lang="en-ZA" altLang="en-US" dirty="0"/>
              <a:t>Matjhabeng Local Municipality--------------Presentation to the Portfolio Committee of COGTA</a:t>
            </a:r>
            <a:endParaRPr lang="en-US" alt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0FB1A-5F8F-44BB-9F4C-BAA692FE807E}"/>
              </a:ext>
            </a:extLst>
          </p:cNvPr>
          <p:cNvSpPr>
            <a:spLocks noGrp="1"/>
          </p:cNvSpPr>
          <p:nvPr>
            <p:ph type="title"/>
          </p:nvPr>
        </p:nvSpPr>
        <p:spPr>
          <a:xfrm>
            <a:off x="755576" y="332656"/>
            <a:ext cx="7239000" cy="864096"/>
          </a:xfrm>
        </p:spPr>
        <p:txBody>
          <a:bodyPr/>
          <a:lstStyle/>
          <a:p>
            <a:pPr algn="ctr" eaLnBrk="1" fontAlgn="auto" hangingPunct="1">
              <a:spcAft>
                <a:spcPts val="0"/>
              </a:spcAft>
              <a:defRPr/>
            </a:pPr>
            <a:r>
              <a:rPr lang="en-ZA" sz="2400" b="1" dirty="0">
                <a:latin typeface="Arial" panose="020B0604020202020204" pitchFamily="34" charset="0"/>
                <a:ea typeface="Batang" panose="02030600000101010101" pitchFamily="18" charset="-127"/>
                <a:cs typeface="Arial" panose="020B0604020202020204" pitchFamily="34" charset="0"/>
              </a:rPr>
              <a:t>COLLECTION RATE PER SERVICE – ACCUM</a:t>
            </a:r>
            <a:r>
              <a:rPr lang="en-ZA" sz="2400" b="1" dirty="0">
                <a:solidFill>
                  <a:schemeClr val="tx1">
                    <a:lumMod val="75000"/>
                    <a:lumOff val="25000"/>
                  </a:schemeClr>
                </a:solidFill>
                <a:latin typeface="Arial" panose="020B0604020202020204" pitchFamily="34" charset="0"/>
                <a:ea typeface="Batang" panose="02030600000101010101" pitchFamily="18" charset="-127"/>
                <a:cs typeface="Arial" panose="020B0604020202020204" pitchFamily="34" charset="0"/>
              </a:rPr>
              <a:t>.</a:t>
            </a:r>
          </a:p>
        </p:txBody>
      </p:sp>
      <p:sp>
        <p:nvSpPr>
          <p:cNvPr id="25603" name="Slide Number Placeholder 3">
            <a:extLst>
              <a:ext uri="{FF2B5EF4-FFF2-40B4-BE49-F238E27FC236}">
                <a16:creationId xmlns:a16="http://schemas.microsoft.com/office/drawing/2014/main" id="{6B0B1AD9-CA18-40D7-A280-6A4FCF243DB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CD911A6C-1F98-41FE-BEF8-5A7734F96DC4}" type="slidenum">
              <a:rPr lang="en-US" altLang="en-US">
                <a:solidFill>
                  <a:schemeClr val="tx2"/>
                </a:solidFill>
                <a:latin typeface="Arial" panose="020B0604020202020204" pitchFamily="34" charset="0"/>
                <a:cs typeface="Arial" panose="020B0604020202020204" pitchFamily="34" charset="0"/>
              </a:rPr>
              <a:pPr/>
              <a:t>27</a:t>
            </a:fld>
            <a:endParaRPr lang="en-US" altLang="en-US" dirty="0">
              <a:solidFill>
                <a:schemeClr val="tx2"/>
              </a:solidFill>
              <a:latin typeface="Arial" panose="020B0604020202020204" pitchFamily="34" charset="0"/>
              <a:cs typeface="Arial" panose="020B0604020202020204" pitchFamily="34" charset="0"/>
            </a:endParaRPr>
          </a:p>
        </p:txBody>
      </p:sp>
      <p:sp>
        <p:nvSpPr>
          <p:cNvPr id="3" name="Footer Placeholder 2">
            <a:extLst>
              <a:ext uri="{FF2B5EF4-FFF2-40B4-BE49-F238E27FC236}">
                <a16:creationId xmlns:a16="http://schemas.microsoft.com/office/drawing/2014/main" id="{158E8DAC-5C61-44C1-A746-771F079FE118}"/>
              </a:ext>
            </a:extLst>
          </p:cNvPr>
          <p:cNvSpPr>
            <a:spLocks noGrp="1"/>
          </p:cNvSpPr>
          <p:nvPr>
            <p:ph type="ftr" sz="quarter" idx="11"/>
          </p:nvPr>
        </p:nvSpPr>
        <p:spPr/>
        <p:txBody>
          <a:bodyPr/>
          <a:lstStyle/>
          <a:p>
            <a:pPr>
              <a:defRPr/>
            </a:pPr>
            <a:r>
              <a:rPr lang="en-ZA" altLang="en-US" dirty="0"/>
              <a:t>Matjhabeng Local Municipality--------------Presentation to the Portfolio Committee of COGTA</a:t>
            </a:r>
            <a:endParaRPr lang="en-US" altLang="en-US" dirty="0"/>
          </a:p>
        </p:txBody>
      </p:sp>
      <p:graphicFrame>
        <p:nvGraphicFramePr>
          <p:cNvPr id="7" name="Content Placeholder 6">
            <a:extLst>
              <a:ext uri="{FF2B5EF4-FFF2-40B4-BE49-F238E27FC236}">
                <a16:creationId xmlns:a16="http://schemas.microsoft.com/office/drawing/2014/main" id="{7A6E53C8-C514-4053-89CD-2156724A1C8D}"/>
              </a:ext>
            </a:extLst>
          </p:cNvPr>
          <p:cNvGraphicFramePr>
            <a:graphicFrameLocks noGrp="1"/>
          </p:cNvGraphicFramePr>
          <p:nvPr>
            <p:ph idx="1"/>
            <p:extLst>
              <p:ext uri="{D42A27DB-BD31-4B8C-83A1-F6EECF244321}">
                <p14:modId xmlns:p14="http://schemas.microsoft.com/office/powerpoint/2010/main" val="1863777305"/>
              </p:ext>
            </p:extLst>
          </p:nvPr>
        </p:nvGraphicFramePr>
        <p:xfrm>
          <a:off x="755576" y="980728"/>
          <a:ext cx="7848872" cy="3413760"/>
        </p:xfrm>
        <a:graphic>
          <a:graphicData uri="http://schemas.openxmlformats.org/drawingml/2006/table">
            <a:tbl>
              <a:tblPr firstRow="1" firstCol="1" bandRow="1">
                <a:tableStyleId>{5C22544A-7EE6-4342-B048-85BDC9FD1C3A}</a:tableStyleId>
              </a:tblPr>
              <a:tblGrid>
                <a:gridCol w="947249">
                  <a:extLst>
                    <a:ext uri="{9D8B030D-6E8A-4147-A177-3AD203B41FA5}">
                      <a16:colId xmlns:a16="http://schemas.microsoft.com/office/drawing/2014/main" val="4114258093"/>
                    </a:ext>
                  </a:extLst>
                </a:gridCol>
                <a:gridCol w="2653151">
                  <a:extLst>
                    <a:ext uri="{9D8B030D-6E8A-4147-A177-3AD203B41FA5}">
                      <a16:colId xmlns:a16="http://schemas.microsoft.com/office/drawing/2014/main" val="2243206700"/>
                    </a:ext>
                  </a:extLst>
                </a:gridCol>
                <a:gridCol w="1944216">
                  <a:extLst>
                    <a:ext uri="{9D8B030D-6E8A-4147-A177-3AD203B41FA5}">
                      <a16:colId xmlns:a16="http://schemas.microsoft.com/office/drawing/2014/main" val="4029217694"/>
                    </a:ext>
                  </a:extLst>
                </a:gridCol>
                <a:gridCol w="1281394">
                  <a:extLst>
                    <a:ext uri="{9D8B030D-6E8A-4147-A177-3AD203B41FA5}">
                      <a16:colId xmlns:a16="http://schemas.microsoft.com/office/drawing/2014/main" val="2733759033"/>
                    </a:ext>
                  </a:extLst>
                </a:gridCol>
                <a:gridCol w="1022862">
                  <a:extLst>
                    <a:ext uri="{9D8B030D-6E8A-4147-A177-3AD203B41FA5}">
                      <a16:colId xmlns:a16="http://schemas.microsoft.com/office/drawing/2014/main" val="3970677225"/>
                    </a:ext>
                  </a:extLst>
                </a:gridCol>
              </a:tblGrid>
              <a:tr h="190500">
                <a:tc>
                  <a:txBody>
                    <a:bodyPr/>
                    <a:lstStyle/>
                    <a:p>
                      <a:endParaRPr lang="en-ZA" sz="1400" dirty="0">
                        <a:effectLst/>
                        <a:latin typeface="Times New Roman" panose="02020603050405020304" pitchFamily="18" charset="0"/>
                      </a:endParaRPr>
                    </a:p>
                  </a:txBody>
                  <a:tcPr marL="68580" marR="68580" marT="0" marB="0" anchor="b"/>
                </a:tc>
                <a:tc>
                  <a:txBody>
                    <a:bodyPr/>
                    <a:lstStyle/>
                    <a:p>
                      <a:pPr algn="ctr"/>
                      <a:r>
                        <a:rPr lang="en-ZA" sz="1400" dirty="0">
                          <a:effectLst/>
                        </a:rPr>
                        <a:t>Billing </a:t>
                      </a:r>
                      <a:endParaRPr lang="en-ZA"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r>
                        <a:rPr lang="en-ZA" sz="1400" dirty="0">
                          <a:effectLst/>
                        </a:rPr>
                        <a:t>Collection</a:t>
                      </a:r>
                      <a:endParaRPr lang="en-ZA"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endParaRPr lang="en-ZA" sz="1400" dirty="0">
                        <a:effectLst/>
                        <a:latin typeface="Times New Roman" panose="02020603050405020304" pitchFamily="18" charset="0"/>
                      </a:endParaRPr>
                    </a:p>
                  </a:txBody>
                  <a:tcPr marL="68580" marR="68580" marT="0" marB="0" anchor="b"/>
                </a:tc>
                <a:tc>
                  <a:txBody>
                    <a:bodyPr/>
                    <a:lstStyle/>
                    <a:p>
                      <a:endParaRPr lang="en-ZA" sz="1400" dirty="0">
                        <a:effectLst/>
                        <a:latin typeface="Times New Roman" panose="02020603050405020304" pitchFamily="18" charset="0"/>
                      </a:endParaRPr>
                    </a:p>
                  </a:txBody>
                  <a:tcPr marL="68580" marR="68580" marT="0" marB="0" anchor="b"/>
                </a:tc>
                <a:extLst>
                  <a:ext uri="{0D108BD9-81ED-4DB2-BD59-A6C34878D82A}">
                    <a16:rowId xmlns:a16="http://schemas.microsoft.com/office/drawing/2014/main" val="3645930841"/>
                  </a:ext>
                </a:extLst>
              </a:tr>
              <a:tr h="190500">
                <a:tc>
                  <a:txBody>
                    <a:bodyPr/>
                    <a:lstStyle/>
                    <a:p>
                      <a:pPr algn="r"/>
                      <a:r>
                        <a:rPr lang="en-ZA" sz="1400" dirty="0">
                          <a:effectLst/>
                        </a:rPr>
                        <a:t>21-Jan</a:t>
                      </a:r>
                      <a:endParaRPr lang="en-ZA"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r>
                        <a:rPr lang="en-ZA" sz="1400" dirty="0">
                          <a:effectLst/>
                        </a:rPr>
                        <a:t>      181 204 538,60 </a:t>
                      </a:r>
                      <a:endParaRPr lang="en-ZA"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accent1">
                        <a:lumMod val="40000"/>
                        <a:lumOff val="60000"/>
                      </a:schemeClr>
                    </a:solidFill>
                  </a:tcPr>
                </a:tc>
                <a:tc>
                  <a:txBody>
                    <a:bodyPr/>
                    <a:lstStyle/>
                    <a:p>
                      <a:r>
                        <a:rPr lang="en-ZA" sz="1400" dirty="0">
                          <a:effectLst/>
                        </a:rPr>
                        <a:t>   140 455 397,88 </a:t>
                      </a:r>
                      <a:endParaRPr lang="en-ZA"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accent1">
                        <a:lumMod val="40000"/>
                        <a:lumOff val="60000"/>
                      </a:schemeClr>
                    </a:solidFill>
                  </a:tcPr>
                </a:tc>
                <a:tc>
                  <a:txBody>
                    <a:bodyPr/>
                    <a:lstStyle/>
                    <a:p>
                      <a:pPr algn="r"/>
                      <a:r>
                        <a:rPr lang="en-ZA" sz="1400" dirty="0">
                          <a:effectLst/>
                        </a:rPr>
                        <a:t>78%</a:t>
                      </a:r>
                      <a:endParaRPr lang="en-ZA"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accent1">
                        <a:lumMod val="40000"/>
                        <a:lumOff val="60000"/>
                      </a:schemeClr>
                    </a:solidFill>
                  </a:tcPr>
                </a:tc>
                <a:tc>
                  <a:txBody>
                    <a:bodyPr/>
                    <a:lstStyle/>
                    <a:p>
                      <a:endParaRPr lang="en-ZA" sz="1400" dirty="0">
                        <a:effectLst/>
                        <a:latin typeface="Times New Roman" panose="02020603050405020304" pitchFamily="18" charset="0"/>
                      </a:endParaRPr>
                    </a:p>
                  </a:txBody>
                  <a:tcPr marL="68580" marR="68580" marT="0" marB="0" anchor="b">
                    <a:solidFill>
                      <a:schemeClr val="accent1">
                        <a:lumMod val="40000"/>
                        <a:lumOff val="60000"/>
                      </a:schemeClr>
                    </a:solidFill>
                  </a:tcPr>
                </a:tc>
                <a:extLst>
                  <a:ext uri="{0D108BD9-81ED-4DB2-BD59-A6C34878D82A}">
                    <a16:rowId xmlns:a16="http://schemas.microsoft.com/office/drawing/2014/main" val="4259601133"/>
                  </a:ext>
                </a:extLst>
              </a:tr>
              <a:tr h="190500">
                <a:tc>
                  <a:txBody>
                    <a:bodyPr/>
                    <a:lstStyle/>
                    <a:p>
                      <a:pPr algn="r"/>
                      <a:r>
                        <a:rPr lang="en-ZA" sz="1400" dirty="0">
                          <a:effectLst/>
                        </a:rPr>
                        <a:t>20-Dec</a:t>
                      </a:r>
                      <a:endParaRPr lang="en-ZA"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r>
                        <a:rPr lang="en-ZA" sz="1400" dirty="0">
                          <a:effectLst/>
                        </a:rPr>
                        <a:t>      165 977 633,90 </a:t>
                      </a:r>
                      <a:endParaRPr lang="en-ZA"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accent1">
                        <a:lumMod val="40000"/>
                        <a:lumOff val="60000"/>
                      </a:schemeClr>
                    </a:solidFill>
                  </a:tcPr>
                </a:tc>
                <a:tc>
                  <a:txBody>
                    <a:bodyPr/>
                    <a:lstStyle/>
                    <a:p>
                      <a:r>
                        <a:rPr lang="en-ZA" sz="1400" dirty="0">
                          <a:effectLst/>
                        </a:rPr>
                        <a:t>   122 806 512,87 </a:t>
                      </a:r>
                      <a:endParaRPr lang="en-ZA"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accent1">
                        <a:lumMod val="40000"/>
                        <a:lumOff val="60000"/>
                      </a:schemeClr>
                    </a:solidFill>
                  </a:tcPr>
                </a:tc>
                <a:tc>
                  <a:txBody>
                    <a:bodyPr/>
                    <a:lstStyle/>
                    <a:p>
                      <a:pPr algn="r"/>
                      <a:r>
                        <a:rPr lang="en-ZA" sz="1400" dirty="0">
                          <a:effectLst/>
                        </a:rPr>
                        <a:t>74%</a:t>
                      </a:r>
                      <a:endParaRPr lang="en-ZA"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accent1">
                        <a:lumMod val="40000"/>
                        <a:lumOff val="60000"/>
                      </a:schemeClr>
                    </a:solidFill>
                  </a:tcPr>
                </a:tc>
                <a:tc>
                  <a:txBody>
                    <a:bodyPr/>
                    <a:lstStyle/>
                    <a:p>
                      <a:endParaRPr lang="en-ZA" sz="1400" dirty="0">
                        <a:effectLst/>
                        <a:latin typeface="Times New Roman" panose="02020603050405020304" pitchFamily="18" charset="0"/>
                      </a:endParaRPr>
                    </a:p>
                  </a:txBody>
                  <a:tcPr marL="68580" marR="68580" marT="0" marB="0" anchor="b">
                    <a:solidFill>
                      <a:schemeClr val="accent1">
                        <a:lumMod val="40000"/>
                        <a:lumOff val="60000"/>
                      </a:schemeClr>
                    </a:solidFill>
                  </a:tcPr>
                </a:tc>
                <a:extLst>
                  <a:ext uri="{0D108BD9-81ED-4DB2-BD59-A6C34878D82A}">
                    <a16:rowId xmlns:a16="http://schemas.microsoft.com/office/drawing/2014/main" val="1550780289"/>
                  </a:ext>
                </a:extLst>
              </a:tr>
              <a:tr h="190500">
                <a:tc>
                  <a:txBody>
                    <a:bodyPr/>
                    <a:lstStyle/>
                    <a:p>
                      <a:pPr algn="r"/>
                      <a:r>
                        <a:rPr lang="en-ZA" sz="1400" dirty="0">
                          <a:effectLst/>
                        </a:rPr>
                        <a:t>20-Nov</a:t>
                      </a:r>
                      <a:endParaRPr lang="en-ZA"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r>
                        <a:rPr lang="en-ZA" sz="1400" dirty="0">
                          <a:effectLst/>
                        </a:rPr>
                        <a:t>      177 813 266,56 </a:t>
                      </a:r>
                      <a:endParaRPr lang="en-ZA"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accent1">
                        <a:lumMod val="40000"/>
                        <a:lumOff val="60000"/>
                      </a:schemeClr>
                    </a:solidFill>
                  </a:tcPr>
                </a:tc>
                <a:tc>
                  <a:txBody>
                    <a:bodyPr/>
                    <a:lstStyle/>
                    <a:p>
                      <a:r>
                        <a:rPr lang="en-ZA" sz="1400" dirty="0">
                          <a:effectLst/>
                        </a:rPr>
                        <a:t>     52 534 475,13 </a:t>
                      </a:r>
                      <a:endParaRPr lang="en-ZA"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accent1">
                        <a:lumMod val="40000"/>
                        <a:lumOff val="60000"/>
                      </a:schemeClr>
                    </a:solidFill>
                  </a:tcPr>
                </a:tc>
                <a:tc>
                  <a:txBody>
                    <a:bodyPr/>
                    <a:lstStyle/>
                    <a:p>
                      <a:pPr algn="r"/>
                      <a:r>
                        <a:rPr lang="en-ZA" sz="1400" dirty="0">
                          <a:effectLst/>
                        </a:rPr>
                        <a:t>30%</a:t>
                      </a:r>
                      <a:endParaRPr lang="en-ZA"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accent1">
                        <a:lumMod val="40000"/>
                        <a:lumOff val="60000"/>
                      </a:schemeClr>
                    </a:solidFill>
                  </a:tcPr>
                </a:tc>
                <a:tc>
                  <a:txBody>
                    <a:bodyPr/>
                    <a:lstStyle/>
                    <a:p>
                      <a:endParaRPr lang="en-ZA" sz="1400" dirty="0">
                        <a:effectLst/>
                        <a:latin typeface="Times New Roman" panose="02020603050405020304" pitchFamily="18" charset="0"/>
                      </a:endParaRPr>
                    </a:p>
                  </a:txBody>
                  <a:tcPr marL="68580" marR="68580" marT="0" marB="0" anchor="b">
                    <a:solidFill>
                      <a:schemeClr val="accent1">
                        <a:lumMod val="40000"/>
                        <a:lumOff val="60000"/>
                      </a:schemeClr>
                    </a:solidFill>
                  </a:tcPr>
                </a:tc>
                <a:extLst>
                  <a:ext uri="{0D108BD9-81ED-4DB2-BD59-A6C34878D82A}">
                    <a16:rowId xmlns:a16="http://schemas.microsoft.com/office/drawing/2014/main" val="293553422"/>
                  </a:ext>
                </a:extLst>
              </a:tr>
              <a:tr h="190500">
                <a:tc>
                  <a:txBody>
                    <a:bodyPr/>
                    <a:lstStyle/>
                    <a:p>
                      <a:pPr algn="r"/>
                      <a:r>
                        <a:rPr lang="en-ZA" sz="1400" dirty="0">
                          <a:effectLst/>
                        </a:rPr>
                        <a:t>20-Oct</a:t>
                      </a:r>
                      <a:endParaRPr lang="en-ZA"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r>
                        <a:rPr lang="en-ZA" sz="1400" dirty="0">
                          <a:effectLst/>
                        </a:rPr>
                        <a:t>      171 256 402,94 </a:t>
                      </a:r>
                      <a:endParaRPr lang="en-ZA"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accent1">
                        <a:lumMod val="40000"/>
                        <a:lumOff val="60000"/>
                      </a:schemeClr>
                    </a:solidFill>
                  </a:tcPr>
                </a:tc>
                <a:tc>
                  <a:txBody>
                    <a:bodyPr/>
                    <a:lstStyle/>
                    <a:p>
                      <a:r>
                        <a:rPr lang="en-ZA" sz="1400" dirty="0">
                          <a:effectLst/>
                        </a:rPr>
                        <a:t>   112 895 006,19 </a:t>
                      </a:r>
                      <a:endParaRPr lang="en-ZA"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accent1">
                        <a:lumMod val="40000"/>
                        <a:lumOff val="60000"/>
                      </a:schemeClr>
                    </a:solidFill>
                  </a:tcPr>
                </a:tc>
                <a:tc>
                  <a:txBody>
                    <a:bodyPr/>
                    <a:lstStyle/>
                    <a:p>
                      <a:pPr algn="r"/>
                      <a:r>
                        <a:rPr lang="en-ZA" sz="1400" dirty="0">
                          <a:effectLst/>
                        </a:rPr>
                        <a:t>66%</a:t>
                      </a:r>
                      <a:endParaRPr lang="en-ZA"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accent1">
                        <a:lumMod val="40000"/>
                        <a:lumOff val="60000"/>
                      </a:schemeClr>
                    </a:solidFill>
                  </a:tcPr>
                </a:tc>
                <a:tc>
                  <a:txBody>
                    <a:bodyPr/>
                    <a:lstStyle/>
                    <a:p>
                      <a:endParaRPr lang="en-ZA" sz="1400" dirty="0">
                        <a:effectLst/>
                        <a:latin typeface="Times New Roman" panose="02020603050405020304" pitchFamily="18" charset="0"/>
                      </a:endParaRPr>
                    </a:p>
                  </a:txBody>
                  <a:tcPr marL="68580" marR="68580" marT="0" marB="0" anchor="b">
                    <a:solidFill>
                      <a:schemeClr val="accent1">
                        <a:lumMod val="40000"/>
                        <a:lumOff val="60000"/>
                      </a:schemeClr>
                    </a:solidFill>
                  </a:tcPr>
                </a:tc>
                <a:extLst>
                  <a:ext uri="{0D108BD9-81ED-4DB2-BD59-A6C34878D82A}">
                    <a16:rowId xmlns:a16="http://schemas.microsoft.com/office/drawing/2014/main" val="2609778864"/>
                  </a:ext>
                </a:extLst>
              </a:tr>
              <a:tr h="190500">
                <a:tc>
                  <a:txBody>
                    <a:bodyPr/>
                    <a:lstStyle/>
                    <a:p>
                      <a:pPr algn="r"/>
                      <a:r>
                        <a:rPr lang="en-ZA" sz="1400" dirty="0">
                          <a:effectLst/>
                        </a:rPr>
                        <a:t>20-Sep</a:t>
                      </a:r>
                      <a:endParaRPr lang="en-ZA"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r>
                        <a:rPr lang="en-ZA" sz="1400" dirty="0">
                          <a:effectLst/>
                        </a:rPr>
                        <a:t>       185 135 049,59 </a:t>
                      </a:r>
                      <a:endParaRPr lang="en-ZA"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solidFill>
                      <a:schemeClr val="accent1">
                        <a:lumMod val="40000"/>
                        <a:lumOff val="60000"/>
                      </a:schemeClr>
                    </a:solidFill>
                  </a:tcPr>
                </a:tc>
                <a:tc>
                  <a:txBody>
                    <a:bodyPr/>
                    <a:lstStyle/>
                    <a:p>
                      <a:r>
                        <a:rPr lang="en-ZA" sz="1400" dirty="0">
                          <a:effectLst/>
                        </a:rPr>
                        <a:t>      90 014 078,59 </a:t>
                      </a:r>
                      <a:endParaRPr lang="en-ZA"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solidFill>
                      <a:schemeClr val="accent1">
                        <a:lumMod val="40000"/>
                        <a:lumOff val="60000"/>
                      </a:schemeClr>
                    </a:solidFill>
                  </a:tcPr>
                </a:tc>
                <a:tc>
                  <a:txBody>
                    <a:bodyPr/>
                    <a:lstStyle/>
                    <a:p>
                      <a:pPr algn="r"/>
                      <a:r>
                        <a:rPr lang="en-ZA" sz="1400" dirty="0">
                          <a:effectLst/>
                        </a:rPr>
                        <a:t>49%</a:t>
                      </a:r>
                      <a:endParaRPr lang="en-ZA"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accent1">
                        <a:lumMod val="40000"/>
                        <a:lumOff val="60000"/>
                      </a:schemeClr>
                    </a:solidFill>
                  </a:tcPr>
                </a:tc>
                <a:tc>
                  <a:txBody>
                    <a:bodyPr/>
                    <a:lstStyle/>
                    <a:p>
                      <a:endParaRPr lang="en-ZA" sz="1400" dirty="0">
                        <a:effectLst/>
                        <a:latin typeface="Times New Roman" panose="02020603050405020304" pitchFamily="18" charset="0"/>
                      </a:endParaRPr>
                    </a:p>
                  </a:txBody>
                  <a:tcPr marL="68580" marR="68580" marT="0" marB="0" anchor="b">
                    <a:solidFill>
                      <a:schemeClr val="accent1">
                        <a:lumMod val="40000"/>
                        <a:lumOff val="60000"/>
                      </a:schemeClr>
                    </a:solidFill>
                  </a:tcPr>
                </a:tc>
                <a:extLst>
                  <a:ext uri="{0D108BD9-81ED-4DB2-BD59-A6C34878D82A}">
                    <a16:rowId xmlns:a16="http://schemas.microsoft.com/office/drawing/2014/main" val="1336335801"/>
                  </a:ext>
                </a:extLst>
              </a:tr>
              <a:tr h="190500">
                <a:tc>
                  <a:txBody>
                    <a:bodyPr/>
                    <a:lstStyle/>
                    <a:p>
                      <a:pPr algn="r"/>
                      <a:r>
                        <a:rPr lang="en-ZA" sz="1400" dirty="0">
                          <a:effectLst/>
                        </a:rPr>
                        <a:t>20-Aug</a:t>
                      </a:r>
                      <a:endParaRPr lang="en-ZA"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r>
                        <a:rPr lang="en-ZA" sz="1400" dirty="0">
                          <a:effectLst/>
                        </a:rPr>
                        <a:t>184 227 375,78</a:t>
                      </a:r>
                      <a:endParaRPr lang="en-ZA"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solidFill>
                      <a:schemeClr val="accent1">
                        <a:lumMod val="40000"/>
                        <a:lumOff val="60000"/>
                      </a:schemeClr>
                    </a:solidFill>
                  </a:tcPr>
                </a:tc>
                <a:tc>
                  <a:txBody>
                    <a:bodyPr/>
                    <a:lstStyle/>
                    <a:p>
                      <a:pPr algn="r"/>
                      <a:r>
                        <a:rPr lang="en-ZA" sz="1400" dirty="0">
                          <a:effectLst/>
                        </a:rPr>
                        <a:t>107 647 298,50</a:t>
                      </a:r>
                      <a:endParaRPr lang="en-ZA"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solidFill>
                      <a:schemeClr val="accent1">
                        <a:lumMod val="40000"/>
                        <a:lumOff val="60000"/>
                      </a:schemeClr>
                    </a:solidFill>
                  </a:tcPr>
                </a:tc>
                <a:tc>
                  <a:txBody>
                    <a:bodyPr/>
                    <a:lstStyle/>
                    <a:p>
                      <a:pPr algn="r"/>
                      <a:r>
                        <a:rPr lang="en-ZA" sz="1400" dirty="0">
                          <a:effectLst/>
                        </a:rPr>
                        <a:t>58%</a:t>
                      </a:r>
                      <a:endParaRPr lang="en-ZA"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accent1">
                        <a:lumMod val="40000"/>
                        <a:lumOff val="60000"/>
                      </a:schemeClr>
                    </a:solidFill>
                  </a:tcPr>
                </a:tc>
                <a:tc>
                  <a:txBody>
                    <a:bodyPr/>
                    <a:lstStyle/>
                    <a:p>
                      <a:endParaRPr lang="en-ZA" sz="1400" dirty="0">
                        <a:effectLst/>
                        <a:latin typeface="Times New Roman" panose="02020603050405020304" pitchFamily="18" charset="0"/>
                      </a:endParaRPr>
                    </a:p>
                  </a:txBody>
                  <a:tcPr marL="68580" marR="68580" marT="0" marB="0" anchor="b">
                    <a:solidFill>
                      <a:schemeClr val="accent1">
                        <a:lumMod val="40000"/>
                        <a:lumOff val="60000"/>
                      </a:schemeClr>
                    </a:solidFill>
                  </a:tcPr>
                </a:tc>
                <a:extLst>
                  <a:ext uri="{0D108BD9-81ED-4DB2-BD59-A6C34878D82A}">
                    <a16:rowId xmlns:a16="http://schemas.microsoft.com/office/drawing/2014/main" val="1440528261"/>
                  </a:ext>
                </a:extLst>
              </a:tr>
              <a:tr h="190500">
                <a:tc>
                  <a:txBody>
                    <a:bodyPr/>
                    <a:lstStyle/>
                    <a:p>
                      <a:pPr algn="r"/>
                      <a:r>
                        <a:rPr lang="en-ZA" sz="1400" dirty="0">
                          <a:effectLst/>
                        </a:rPr>
                        <a:t>20-Jul</a:t>
                      </a:r>
                      <a:endParaRPr lang="en-ZA"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r>
                        <a:rPr lang="en-ZA" sz="1400" dirty="0">
                          <a:effectLst/>
                        </a:rPr>
                        <a:t>       184 737 401,53 </a:t>
                      </a:r>
                      <a:endParaRPr lang="en-ZA"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accent1">
                        <a:lumMod val="40000"/>
                        <a:lumOff val="60000"/>
                      </a:schemeClr>
                    </a:solidFill>
                  </a:tcPr>
                </a:tc>
                <a:tc>
                  <a:txBody>
                    <a:bodyPr/>
                    <a:lstStyle/>
                    <a:p>
                      <a:pPr algn="ctr"/>
                      <a:r>
                        <a:rPr lang="en-ZA" sz="1400" dirty="0">
                          <a:effectLst/>
                        </a:rPr>
                        <a:t>      68 198 457,74 </a:t>
                      </a:r>
                      <a:endParaRPr lang="en-ZA"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accent1">
                        <a:lumMod val="40000"/>
                        <a:lumOff val="60000"/>
                      </a:schemeClr>
                    </a:solidFill>
                  </a:tcPr>
                </a:tc>
                <a:tc>
                  <a:txBody>
                    <a:bodyPr/>
                    <a:lstStyle/>
                    <a:p>
                      <a:pPr algn="r"/>
                      <a:r>
                        <a:rPr lang="en-ZA" sz="1400" dirty="0">
                          <a:effectLst/>
                        </a:rPr>
                        <a:t>37%</a:t>
                      </a:r>
                      <a:endParaRPr lang="en-ZA"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accent1">
                        <a:lumMod val="40000"/>
                        <a:lumOff val="60000"/>
                      </a:schemeClr>
                    </a:solidFill>
                  </a:tcPr>
                </a:tc>
                <a:tc>
                  <a:txBody>
                    <a:bodyPr/>
                    <a:lstStyle/>
                    <a:p>
                      <a:endParaRPr lang="en-ZA" sz="1400" dirty="0">
                        <a:effectLst/>
                        <a:latin typeface="Times New Roman" panose="02020603050405020304" pitchFamily="18" charset="0"/>
                      </a:endParaRPr>
                    </a:p>
                  </a:txBody>
                  <a:tcPr marL="68580" marR="68580" marT="0" marB="0" anchor="b">
                    <a:solidFill>
                      <a:schemeClr val="accent1">
                        <a:lumMod val="40000"/>
                        <a:lumOff val="60000"/>
                      </a:schemeClr>
                    </a:solidFill>
                  </a:tcPr>
                </a:tc>
                <a:extLst>
                  <a:ext uri="{0D108BD9-81ED-4DB2-BD59-A6C34878D82A}">
                    <a16:rowId xmlns:a16="http://schemas.microsoft.com/office/drawing/2014/main" val="1136666"/>
                  </a:ext>
                </a:extLst>
              </a:tr>
              <a:tr h="190500">
                <a:tc>
                  <a:txBody>
                    <a:bodyPr/>
                    <a:lstStyle/>
                    <a:p>
                      <a:pPr algn="r"/>
                      <a:r>
                        <a:rPr lang="en-ZA" sz="1400" dirty="0">
                          <a:effectLst/>
                        </a:rPr>
                        <a:t>20-Jun</a:t>
                      </a:r>
                      <a:endParaRPr lang="en-ZA"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r>
                        <a:rPr lang="en-ZA" sz="1400" dirty="0">
                          <a:effectLst/>
                        </a:rPr>
                        <a:t>       148 211 124,18 </a:t>
                      </a:r>
                      <a:endParaRPr lang="en-ZA"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accent1">
                        <a:lumMod val="40000"/>
                        <a:lumOff val="60000"/>
                      </a:schemeClr>
                    </a:solidFill>
                  </a:tcPr>
                </a:tc>
                <a:tc>
                  <a:txBody>
                    <a:bodyPr/>
                    <a:lstStyle/>
                    <a:p>
                      <a:pPr algn="ctr"/>
                      <a:r>
                        <a:rPr lang="en-ZA" sz="1400" dirty="0">
                          <a:effectLst/>
                        </a:rPr>
                        <a:t>    111 484 288,10 </a:t>
                      </a:r>
                      <a:endParaRPr lang="en-ZA"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accent1">
                        <a:lumMod val="40000"/>
                        <a:lumOff val="60000"/>
                      </a:schemeClr>
                    </a:solidFill>
                  </a:tcPr>
                </a:tc>
                <a:tc>
                  <a:txBody>
                    <a:bodyPr/>
                    <a:lstStyle/>
                    <a:p>
                      <a:pPr algn="r"/>
                      <a:r>
                        <a:rPr lang="en-ZA" sz="1400" dirty="0">
                          <a:effectLst/>
                        </a:rPr>
                        <a:t>75%</a:t>
                      </a:r>
                      <a:endParaRPr lang="en-ZA"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accent1">
                        <a:lumMod val="40000"/>
                        <a:lumOff val="60000"/>
                      </a:schemeClr>
                    </a:solidFill>
                  </a:tcPr>
                </a:tc>
                <a:tc>
                  <a:txBody>
                    <a:bodyPr/>
                    <a:lstStyle/>
                    <a:p>
                      <a:endParaRPr lang="en-ZA" sz="1400" dirty="0">
                        <a:effectLst/>
                        <a:latin typeface="Times New Roman" panose="02020603050405020304" pitchFamily="18" charset="0"/>
                      </a:endParaRPr>
                    </a:p>
                  </a:txBody>
                  <a:tcPr marL="68580" marR="68580" marT="0" marB="0" anchor="b">
                    <a:solidFill>
                      <a:schemeClr val="accent1">
                        <a:lumMod val="40000"/>
                        <a:lumOff val="60000"/>
                      </a:schemeClr>
                    </a:solidFill>
                  </a:tcPr>
                </a:tc>
                <a:extLst>
                  <a:ext uri="{0D108BD9-81ED-4DB2-BD59-A6C34878D82A}">
                    <a16:rowId xmlns:a16="http://schemas.microsoft.com/office/drawing/2014/main" val="3745813858"/>
                  </a:ext>
                </a:extLst>
              </a:tr>
              <a:tr h="190500">
                <a:tc>
                  <a:txBody>
                    <a:bodyPr/>
                    <a:lstStyle/>
                    <a:p>
                      <a:pPr algn="r"/>
                      <a:r>
                        <a:rPr lang="en-ZA" sz="1400" dirty="0">
                          <a:effectLst/>
                        </a:rPr>
                        <a:t>20-May</a:t>
                      </a:r>
                      <a:endParaRPr lang="en-ZA"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r>
                        <a:rPr lang="en-ZA" sz="1400" dirty="0">
                          <a:effectLst/>
                        </a:rPr>
                        <a:t>       173 389 215,58 </a:t>
                      </a:r>
                      <a:endParaRPr lang="en-ZA"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accent1">
                        <a:lumMod val="40000"/>
                        <a:lumOff val="60000"/>
                      </a:schemeClr>
                    </a:solidFill>
                  </a:tcPr>
                </a:tc>
                <a:tc>
                  <a:txBody>
                    <a:bodyPr/>
                    <a:lstStyle/>
                    <a:p>
                      <a:pPr algn="ctr"/>
                      <a:r>
                        <a:rPr lang="en-ZA" sz="1400" dirty="0">
                          <a:effectLst/>
                        </a:rPr>
                        <a:t>    107 420 419,20 </a:t>
                      </a:r>
                      <a:endParaRPr lang="en-ZA"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accent1">
                        <a:lumMod val="40000"/>
                        <a:lumOff val="60000"/>
                      </a:schemeClr>
                    </a:solidFill>
                  </a:tcPr>
                </a:tc>
                <a:tc>
                  <a:txBody>
                    <a:bodyPr/>
                    <a:lstStyle/>
                    <a:p>
                      <a:pPr algn="r"/>
                      <a:r>
                        <a:rPr lang="en-ZA" sz="1400" dirty="0">
                          <a:effectLst/>
                        </a:rPr>
                        <a:t>62%</a:t>
                      </a:r>
                      <a:endParaRPr lang="en-ZA"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accent1">
                        <a:lumMod val="40000"/>
                        <a:lumOff val="60000"/>
                      </a:schemeClr>
                    </a:solidFill>
                  </a:tcPr>
                </a:tc>
                <a:tc>
                  <a:txBody>
                    <a:bodyPr/>
                    <a:lstStyle/>
                    <a:p>
                      <a:endParaRPr lang="en-ZA" sz="1400" dirty="0">
                        <a:effectLst/>
                        <a:latin typeface="Times New Roman" panose="02020603050405020304" pitchFamily="18" charset="0"/>
                      </a:endParaRPr>
                    </a:p>
                  </a:txBody>
                  <a:tcPr marL="68580" marR="68580" marT="0" marB="0" anchor="b">
                    <a:solidFill>
                      <a:schemeClr val="accent1">
                        <a:lumMod val="40000"/>
                        <a:lumOff val="60000"/>
                      </a:schemeClr>
                    </a:solidFill>
                  </a:tcPr>
                </a:tc>
                <a:extLst>
                  <a:ext uri="{0D108BD9-81ED-4DB2-BD59-A6C34878D82A}">
                    <a16:rowId xmlns:a16="http://schemas.microsoft.com/office/drawing/2014/main" val="574515219"/>
                  </a:ext>
                </a:extLst>
              </a:tr>
              <a:tr h="190500">
                <a:tc>
                  <a:txBody>
                    <a:bodyPr/>
                    <a:lstStyle/>
                    <a:p>
                      <a:pPr algn="r"/>
                      <a:r>
                        <a:rPr lang="en-ZA" sz="1400" dirty="0">
                          <a:effectLst/>
                        </a:rPr>
                        <a:t>20-Apr</a:t>
                      </a:r>
                      <a:endParaRPr lang="en-ZA"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r>
                        <a:rPr lang="en-ZA" sz="1400" dirty="0">
                          <a:effectLst/>
                        </a:rPr>
                        <a:t>       158 668 982,41 </a:t>
                      </a:r>
                      <a:endParaRPr lang="en-ZA"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accent1">
                        <a:lumMod val="40000"/>
                        <a:lumOff val="60000"/>
                      </a:schemeClr>
                    </a:solidFill>
                  </a:tcPr>
                </a:tc>
                <a:tc>
                  <a:txBody>
                    <a:bodyPr/>
                    <a:lstStyle/>
                    <a:p>
                      <a:pPr algn="ctr"/>
                      <a:r>
                        <a:rPr lang="en-ZA" sz="1400" dirty="0">
                          <a:effectLst/>
                        </a:rPr>
                        <a:t>      58 782 323,24 </a:t>
                      </a:r>
                      <a:endParaRPr lang="en-ZA"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accent1">
                        <a:lumMod val="40000"/>
                        <a:lumOff val="60000"/>
                      </a:schemeClr>
                    </a:solidFill>
                  </a:tcPr>
                </a:tc>
                <a:tc>
                  <a:txBody>
                    <a:bodyPr/>
                    <a:lstStyle/>
                    <a:p>
                      <a:pPr algn="r"/>
                      <a:r>
                        <a:rPr lang="en-ZA" sz="1400" dirty="0">
                          <a:effectLst/>
                        </a:rPr>
                        <a:t>37%</a:t>
                      </a:r>
                      <a:endParaRPr lang="en-ZA"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accent1">
                        <a:lumMod val="40000"/>
                        <a:lumOff val="60000"/>
                      </a:schemeClr>
                    </a:solidFill>
                  </a:tcPr>
                </a:tc>
                <a:tc>
                  <a:txBody>
                    <a:bodyPr/>
                    <a:lstStyle/>
                    <a:p>
                      <a:endParaRPr lang="en-ZA" sz="1400" dirty="0">
                        <a:effectLst/>
                        <a:latin typeface="Times New Roman" panose="02020603050405020304" pitchFamily="18" charset="0"/>
                      </a:endParaRPr>
                    </a:p>
                  </a:txBody>
                  <a:tcPr marL="68580" marR="68580" marT="0" marB="0" anchor="b">
                    <a:solidFill>
                      <a:schemeClr val="accent1">
                        <a:lumMod val="40000"/>
                        <a:lumOff val="60000"/>
                      </a:schemeClr>
                    </a:solidFill>
                  </a:tcPr>
                </a:tc>
                <a:extLst>
                  <a:ext uri="{0D108BD9-81ED-4DB2-BD59-A6C34878D82A}">
                    <a16:rowId xmlns:a16="http://schemas.microsoft.com/office/drawing/2014/main" val="3429519741"/>
                  </a:ext>
                </a:extLst>
              </a:tr>
              <a:tr h="190500">
                <a:tc>
                  <a:txBody>
                    <a:bodyPr/>
                    <a:lstStyle/>
                    <a:p>
                      <a:pPr algn="r"/>
                      <a:r>
                        <a:rPr lang="en-ZA" sz="1400" dirty="0">
                          <a:effectLst/>
                        </a:rPr>
                        <a:t>20-Mar</a:t>
                      </a:r>
                      <a:endParaRPr lang="en-ZA"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r>
                        <a:rPr lang="en-ZA" sz="1400" dirty="0">
                          <a:effectLst/>
                        </a:rPr>
                        <a:t>       165 949 673,16 </a:t>
                      </a:r>
                      <a:endParaRPr lang="en-ZA"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accent1">
                        <a:lumMod val="40000"/>
                        <a:lumOff val="60000"/>
                      </a:schemeClr>
                    </a:solidFill>
                  </a:tcPr>
                </a:tc>
                <a:tc>
                  <a:txBody>
                    <a:bodyPr/>
                    <a:lstStyle/>
                    <a:p>
                      <a:pPr algn="ctr"/>
                      <a:r>
                        <a:rPr lang="en-ZA" sz="1400" dirty="0">
                          <a:effectLst/>
                        </a:rPr>
                        <a:t>114 538 025,46</a:t>
                      </a:r>
                      <a:endParaRPr lang="en-ZA"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accent1">
                        <a:lumMod val="40000"/>
                        <a:lumOff val="60000"/>
                      </a:schemeClr>
                    </a:solidFill>
                  </a:tcPr>
                </a:tc>
                <a:tc>
                  <a:txBody>
                    <a:bodyPr/>
                    <a:lstStyle/>
                    <a:p>
                      <a:pPr algn="r"/>
                      <a:r>
                        <a:rPr lang="en-ZA" sz="1400" dirty="0">
                          <a:effectLst/>
                        </a:rPr>
                        <a:t>37%</a:t>
                      </a:r>
                      <a:endParaRPr lang="en-ZA"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accent1">
                        <a:lumMod val="40000"/>
                        <a:lumOff val="60000"/>
                      </a:schemeClr>
                    </a:solidFill>
                  </a:tcPr>
                </a:tc>
                <a:tc>
                  <a:txBody>
                    <a:bodyPr/>
                    <a:lstStyle/>
                    <a:p>
                      <a:endParaRPr lang="en-ZA" sz="1400" dirty="0">
                        <a:effectLst/>
                        <a:latin typeface="Times New Roman" panose="02020603050405020304" pitchFamily="18" charset="0"/>
                      </a:endParaRPr>
                    </a:p>
                  </a:txBody>
                  <a:tcPr marL="68580" marR="68580" marT="0" marB="0" anchor="b">
                    <a:solidFill>
                      <a:schemeClr val="accent1">
                        <a:lumMod val="40000"/>
                        <a:lumOff val="60000"/>
                      </a:schemeClr>
                    </a:solidFill>
                  </a:tcPr>
                </a:tc>
                <a:extLst>
                  <a:ext uri="{0D108BD9-81ED-4DB2-BD59-A6C34878D82A}">
                    <a16:rowId xmlns:a16="http://schemas.microsoft.com/office/drawing/2014/main" val="117921440"/>
                  </a:ext>
                </a:extLst>
              </a:tr>
              <a:tr h="190500">
                <a:tc>
                  <a:txBody>
                    <a:bodyPr/>
                    <a:lstStyle/>
                    <a:p>
                      <a:pPr algn="r"/>
                      <a:r>
                        <a:rPr lang="en-ZA" sz="1400" dirty="0">
                          <a:effectLst/>
                        </a:rPr>
                        <a:t>20-Feb</a:t>
                      </a:r>
                      <a:endParaRPr lang="en-ZA"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r>
                        <a:rPr lang="en-ZA" sz="1400" dirty="0">
                          <a:effectLst/>
                        </a:rPr>
                        <a:t>       168 900 326,20 </a:t>
                      </a:r>
                      <a:endParaRPr lang="en-ZA"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accent1">
                        <a:lumMod val="40000"/>
                        <a:lumOff val="60000"/>
                      </a:schemeClr>
                    </a:solidFill>
                  </a:tcPr>
                </a:tc>
                <a:tc>
                  <a:txBody>
                    <a:bodyPr/>
                    <a:lstStyle/>
                    <a:p>
                      <a:pPr algn="ctr"/>
                      <a:r>
                        <a:rPr lang="en-ZA" sz="1400" dirty="0">
                          <a:effectLst/>
                        </a:rPr>
                        <a:t>92 213 126,41</a:t>
                      </a:r>
                      <a:endParaRPr lang="en-ZA"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accent1">
                        <a:lumMod val="40000"/>
                        <a:lumOff val="60000"/>
                      </a:schemeClr>
                    </a:solidFill>
                  </a:tcPr>
                </a:tc>
                <a:tc>
                  <a:txBody>
                    <a:bodyPr/>
                    <a:lstStyle/>
                    <a:p>
                      <a:pPr algn="r"/>
                      <a:r>
                        <a:rPr lang="en-ZA" sz="1400" dirty="0">
                          <a:effectLst/>
                        </a:rPr>
                        <a:t>55%</a:t>
                      </a:r>
                      <a:endParaRPr lang="en-ZA"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accent1">
                        <a:lumMod val="40000"/>
                        <a:lumOff val="60000"/>
                      </a:schemeClr>
                    </a:solidFill>
                  </a:tcPr>
                </a:tc>
                <a:tc>
                  <a:txBody>
                    <a:bodyPr/>
                    <a:lstStyle/>
                    <a:p>
                      <a:endParaRPr lang="en-ZA" sz="1400" dirty="0">
                        <a:effectLst/>
                        <a:latin typeface="Times New Roman" panose="02020603050405020304" pitchFamily="18" charset="0"/>
                      </a:endParaRPr>
                    </a:p>
                  </a:txBody>
                  <a:tcPr marL="68580" marR="68580" marT="0" marB="0" anchor="b">
                    <a:solidFill>
                      <a:schemeClr val="accent1">
                        <a:lumMod val="40000"/>
                        <a:lumOff val="60000"/>
                      </a:schemeClr>
                    </a:solidFill>
                  </a:tcPr>
                </a:tc>
                <a:extLst>
                  <a:ext uri="{0D108BD9-81ED-4DB2-BD59-A6C34878D82A}">
                    <a16:rowId xmlns:a16="http://schemas.microsoft.com/office/drawing/2014/main" val="3860090047"/>
                  </a:ext>
                </a:extLst>
              </a:tr>
              <a:tr h="190500">
                <a:tc>
                  <a:txBody>
                    <a:bodyPr/>
                    <a:lstStyle/>
                    <a:p>
                      <a:endParaRPr lang="en-ZA" sz="1400" dirty="0">
                        <a:effectLst/>
                        <a:latin typeface="Times New Roman" panose="02020603050405020304" pitchFamily="18" charset="0"/>
                      </a:endParaRPr>
                    </a:p>
                  </a:txBody>
                  <a:tcPr marL="68580" marR="68580" marT="0" marB="0" anchor="b"/>
                </a:tc>
                <a:tc>
                  <a:txBody>
                    <a:bodyPr/>
                    <a:lstStyle/>
                    <a:p>
                      <a:r>
                        <a:rPr lang="en-ZA" sz="1400" dirty="0">
                          <a:effectLst/>
                        </a:rPr>
                        <a:t>   1 369 219 148,43 </a:t>
                      </a:r>
                      <a:endParaRPr lang="en-ZA"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accent1">
                        <a:lumMod val="40000"/>
                        <a:lumOff val="60000"/>
                      </a:schemeClr>
                    </a:solidFill>
                  </a:tcPr>
                </a:tc>
                <a:tc>
                  <a:txBody>
                    <a:bodyPr/>
                    <a:lstStyle/>
                    <a:p>
                      <a:r>
                        <a:rPr lang="en-ZA" sz="1400" dirty="0">
                          <a:effectLst/>
                        </a:rPr>
                        <a:t>    750 298 017,24 </a:t>
                      </a:r>
                      <a:endParaRPr lang="en-ZA"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accent1">
                        <a:lumMod val="40000"/>
                        <a:lumOff val="60000"/>
                      </a:schemeClr>
                    </a:solidFill>
                  </a:tcPr>
                </a:tc>
                <a:tc>
                  <a:txBody>
                    <a:bodyPr/>
                    <a:lstStyle/>
                    <a:p>
                      <a:pPr algn="r"/>
                      <a:r>
                        <a:rPr lang="en-ZA" sz="1400" dirty="0">
                          <a:effectLst/>
                        </a:rPr>
                        <a:t>55%</a:t>
                      </a:r>
                      <a:endParaRPr lang="en-ZA"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accent1">
                        <a:lumMod val="40000"/>
                        <a:lumOff val="60000"/>
                      </a:schemeClr>
                    </a:solidFill>
                  </a:tcPr>
                </a:tc>
                <a:tc>
                  <a:txBody>
                    <a:bodyPr/>
                    <a:lstStyle/>
                    <a:p>
                      <a:r>
                        <a:rPr lang="en-ZA" sz="1400" dirty="0">
                          <a:effectLst/>
                        </a:rPr>
                        <a:t>Average percentage </a:t>
                      </a:r>
                      <a:endParaRPr lang="en-ZA"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accent1">
                        <a:lumMod val="40000"/>
                        <a:lumOff val="60000"/>
                      </a:schemeClr>
                    </a:solidFill>
                  </a:tcPr>
                </a:tc>
                <a:extLst>
                  <a:ext uri="{0D108BD9-81ED-4DB2-BD59-A6C34878D82A}">
                    <a16:rowId xmlns:a16="http://schemas.microsoft.com/office/drawing/2014/main" val="3707874758"/>
                  </a:ext>
                </a:extLst>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76" y="195733"/>
            <a:ext cx="8229600" cy="678589"/>
          </a:xfrm>
        </p:spPr>
        <p:txBody>
          <a:bodyPr>
            <a:normAutofit/>
          </a:bodyPr>
          <a:lstStyle/>
          <a:p>
            <a:pPr algn="ctr"/>
            <a:r>
              <a:rPr lang="en-US" sz="2400" dirty="0">
                <a:latin typeface="Arial Black" pitchFamily="34" charset="0"/>
              </a:rPr>
              <a:t>INSTITUTIONAL CAPACITY</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120596"/>
              </p:ext>
            </p:extLst>
          </p:nvPr>
        </p:nvGraphicFramePr>
        <p:xfrm>
          <a:off x="179512" y="908720"/>
          <a:ext cx="8354889" cy="5677036"/>
        </p:xfrm>
        <a:graphic>
          <a:graphicData uri="http://schemas.openxmlformats.org/drawingml/2006/table">
            <a:tbl>
              <a:tblPr firstRow="1" bandRow="1">
                <a:tableStyleId>{5C22544A-7EE6-4342-B048-85BDC9FD1C3A}</a:tableStyleId>
              </a:tblPr>
              <a:tblGrid>
                <a:gridCol w="3024337">
                  <a:extLst>
                    <a:ext uri="{9D8B030D-6E8A-4147-A177-3AD203B41FA5}">
                      <a16:colId xmlns:a16="http://schemas.microsoft.com/office/drawing/2014/main" val="20000"/>
                    </a:ext>
                  </a:extLst>
                </a:gridCol>
                <a:gridCol w="1539629">
                  <a:extLst>
                    <a:ext uri="{9D8B030D-6E8A-4147-A177-3AD203B41FA5}">
                      <a16:colId xmlns:a16="http://schemas.microsoft.com/office/drawing/2014/main" val="20001"/>
                    </a:ext>
                  </a:extLst>
                </a:gridCol>
                <a:gridCol w="1484954">
                  <a:extLst>
                    <a:ext uri="{9D8B030D-6E8A-4147-A177-3AD203B41FA5}">
                      <a16:colId xmlns:a16="http://schemas.microsoft.com/office/drawing/2014/main" val="20002"/>
                    </a:ext>
                  </a:extLst>
                </a:gridCol>
                <a:gridCol w="2305969">
                  <a:extLst>
                    <a:ext uri="{9D8B030D-6E8A-4147-A177-3AD203B41FA5}">
                      <a16:colId xmlns:a16="http://schemas.microsoft.com/office/drawing/2014/main" val="20003"/>
                    </a:ext>
                  </a:extLst>
                </a:gridCol>
              </a:tblGrid>
              <a:tr h="701275">
                <a:tc>
                  <a:txBody>
                    <a:bodyPr/>
                    <a:lstStyle/>
                    <a:p>
                      <a:r>
                        <a:rPr lang="en-US" sz="1400" dirty="0">
                          <a:latin typeface="Arial Black" pitchFamily="34" charset="0"/>
                        </a:rPr>
                        <a:t>POSITION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latin typeface="Arial Black" pitchFamily="34" charset="0"/>
                        </a:rPr>
                        <a:t>DATE FILLED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latin typeface="Arial Black" pitchFamily="34" charset="0"/>
                        </a:rPr>
                        <a:t>VACANT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latin typeface="Arial Black" pitchFamily="34" charset="0"/>
                        </a:rPr>
                        <a:t>NAME OF THE INCUMBENT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82570">
                <a:tc>
                  <a:txBody>
                    <a:bodyPr/>
                    <a:lstStyle/>
                    <a:p>
                      <a:r>
                        <a:rPr lang="en-US" sz="1600" b="0" dirty="0">
                          <a:latin typeface="Arial" pitchFamily="34" charset="0"/>
                          <a:cs typeface="Arial" pitchFamily="34" charset="0"/>
                        </a:rPr>
                        <a:t>MUNICIPAL MANAGER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r>
                        <a:rPr lang="en-US" sz="1600" b="0" dirty="0">
                          <a:latin typeface="Arial" pitchFamily="34" charset="0"/>
                          <a:cs typeface="Arial" pitchFamily="34" charset="0"/>
                        </a:rPr>
                        <a:t>15 AUG 2020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l"/>
                      <a:endParaRPr lang="en-US" sz="1600" b="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r>
                        <a:rPr lang="en-US" sz="1600" b="0" dirty="0">
                          <a:latin typeface="Arial" pitchFamily="34" charset="0"/>
                          <a:cs typeface="Arial" pitchFamily="34" charset="0"/>
                        </a:rPr>
                        <a:t>Ms Zingisa Tindleni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1"/>
                  </a:ext>
                </a:extLst>
              </a:tr>
              <a:tr h="482570">
                <a:tc>
                  <a:txBody>
                    <a:bodyPr/>
                    <a:lstStyle/>
                    <a:p>
                      <a:r>
                        <a:rPr lang="en-US" sz="1600" b="0" dirty="0">
                          <a:latin typeface="Arial" pitchFamily="34" charset="0"/>
                          <a:cs typeface="Arial" pitchFamily="34" charset="0"/>
                        </a:rPr>
                        <a:t>CHIEF FINANCE OFFICER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r>
                        <a:rPr lang="en-US" sz="1600" b="0" dirty="0">
                          <a:latin typeface="Arial" pitchFamily="34" charset="0"/>
                          <a:cs typeface="Arial" pitchFamily="34" charset="0"/>
                        </a:rPr>
                        <a:t>01 DEC 2017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l"/>
                      <a:endParaRPr lang="en-US" sz="1600" b="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r>
                        <a:rPr lang="en-US" sz="1600" b="0" dirty="0">
                          <a:latin typeface="Arial" pitchFamily="34" charset="0"/>
                          <a:cs typeface="Arial" pitchFamily="34" charset="0"/>
                        </a:rPr>
                        <a:t>Mr Thabo Panyani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2"/>
                  </a:ext>
                </a:extLst>
              </a:tr>
              <a:tr h="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EXECUTIVE DIRECTOR STRATEGIC SUPPORT </a:t>
                      </a:r>
                    </a:p>
                    <a:p>
                      <a:endParaRPr lang="en-US" sz="1600" b="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r>
                        <a:rPr lang="en-US" sz="1600" b="0" dirty="0">
                          <a:latin typeface="Arial" pitchFamily="34" charset="0"/>
                          <a:cs typeface="Arial" pitchFamily="34" charset="0"/>
                        </a:rPr>
                        <a:t>01 FEB 2015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l"/>
                      <a:endParaRPr lang="en-US" sz="1600" b="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r>
                        <a:rPr lang="en-US" sz="1600" b="0" dirty="0">
                          <a:latin typeface="Arial" pitchFamily="34" charset="0"/>
                          <a:cs typeface="Arial" pitchFamily="34" charset="0"/>
                        </a:rPr>
                        <a:t>Mr Tumelo Makofane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299487180"/>
                  </a:ext>
                </a:extLst>
              </a:tr>
              <a:tr h="649148">
                <a:tc>
                  <a:txBody>
                    <a:bodyPr/>
                    <a:lstStyle/>
                    <a:p>
                      <a:r>
                        <a:rPr lang="en-US" sz="1600" b="0" dirty="0">
                          <a:latin typeface="Arial" pitchFamily="34" charset="0"/>
                          <a:cs typeface="Arial" pitchFamily="34" charset="0"/>
                        </a:rPr>
                        <a:t>EXECUTIVE DIRECTOR TECHNICAL SERVICES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r>
                        <a:rPr lang="en-US" sz="1600" b="0" dirty="0">
                          <a:latin typeface="Arial" pitchFamily="34" charset="0"/>
                          <a:cs typeface="Arial" pitchFamily="34" charset="0"/>
                        </a:rPr>
                        <a:t>01 FEB 2020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l"/>
                      <a:endParaRPr lang="en-US" sz="1600" b="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r>
                        <a:rPr lang="en-US" sz="1600" b="0" dirty="0">
                          <a:latin typeface="Arial" pitchFamily="34" charset="0"/>
                          <a:cs typeface="Arial" pitchFamily="34" charset="0"/>
                        </a:rPr>
                        <a:t>Mr Ntoampe Thobela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3"/>
                  </a:ext>
                </a:extLst>
              </a:tr>
              <a:tr h="623423">
                <a:tc>
                  <a:txBody>
                    <a:bodyPr/>
                    <a:lstStyle/>
                    <a:p>
                      <a:r>
                        <a:rPr lang="en-US" sz="1600" b="0" dirty="0">
                          <a:latin typeface="Arial" pitchFamily="34" charset="0"/>
                          <a:cs typeface="Arial" pitchFamily="34" charset="0"/>
                        </a:rPr>
                        <a:t>EXECUTIVE DIRECTOR COMMUNITY SERVICES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r>
                        <a:rPr lang="en-US" sz="1600" b="0" dirty="0">
                          <a:latin typeface="Arial" pitchFamily="34" charset="0"/>
                          <a:cs typeface="Arial" pitchFamily="34" charset="0"/>
                        </a:rPr>
                        <a:t>05 MAR 2021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l"/>
                      <a:endParaRPr lang="en-US" sz="1600" b="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r>
                        <a:rPr lang="en-US" sz="1600" b="0" dirty="0">
                          <a:latin typeface="Arial" pitchFamily="34" charset="0"/>
                          <a:cs typeface="Arial" pitchFamily="34" charset="0"/>
                        </a:rPr>
                        <a:t>Adv Lauretta Van Wyk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3104867116"/>
                  </a:ext>
                </a:extLst>
              </a:tr>
              <a:tr h="79342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EXECUTIVE DIRECTOR CORPORATE SERVICES</a:t>
                      </a:r>
                    </a:p>
                    <a:p>
                      <a:endParaRPr lang="en-US" sz="1600" b="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endParaRPr lang="en-US" sz="1600" b="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l"/>
                      <a:r>
                        <a:rPr lang="en-US" sz="1600" b="0" dirty="0">
                          <a:solidFill>
                            <a:schemeClr val="tx1"/>
                          </a:solidFill>
                          <a:latin typeface="Arial" pitchFamily="34" charset="0"/>
                          <a:cs typeface="Arial" pitchFamily="34" charset="0"/>
                        </a:rPr>
                        <a:t>Vacant since 01 April 2020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endParaRPr lang="en-US" sz="1600" b="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2637268872"/>
                  </a:ext>
                </a:extLst>
              </a:tr>
              <a:tr h="109213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EXECUTIVE DIRECTOR LED/PLANNING AND HUMAN SETTLEMENT</a:t>
                      </a:r>
                    </a:p>
                    <a:p>
                      <a:endParaRPr lang="en-US" sz="1600" b="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endParaRPr lang="en-US" sz="1600" b="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l"/>
                      <a:r>
                        <a:rPr lang="en-US" sz="1600" b="0" dirty="0">
                          <a:solidFill>
                            <a:schemeClr val="tx1"/>
                          </a:solidFill>
                          <a:latin typeface="Arial" pitchFamily="34" charset="0"/>
                          <a:cs typeface="Arial" pitchFamily="34" charset="0"/>
                        </a:rPr>
                        <a:t>Vacant since 01 Jan 2017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endParaRPr lang="en-US" sz="1600" b="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3160823301"/>
                  </a:ext>
                </a:extLst>
              </a:tr>
            </a:tbl>
          </a:graphicData>
        </a:graphic>
      </p:graphicFrame>
      <p:sp>
        <p:nvSpPr>
          <p:cNvPr id="3" name="Footer Placeholder 2">
            <a:extLst>
              <a:ext uri="{FF2B5EF4-FFF2-40B4-BE49-F238E27FC236}">
                <a16:creationId xmlns:a16="http://schemas.microsoft.com/office/drawing/2014/main" id="{AB497773-7B27-4ECA-AF05-AE8B9C2ADFA6}"/>
              </a:ext>
            </a:extLst>
          </p:cNvPr>
          <p:cNvSpPr>
            <a:spLocks noGrp="1"/>
          </p:cNvSpPr>
          <p:nvPr>
            <p:ph type="ftr"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ZA" altLang="en-US" sz="10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Matjhabeng Local Municipality--------------Presentation to the Portfolio Committee of COGTA</a:t>
            </a:r>
            <a:endParaRPr kumimoji="0" lang="en-US" altLang="en-US" sz="10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endParaRPr>
          </a:p>
        </p:txBody>
      </p:sp>
      <p:sp>
        <p:nvSpPr>
          <p:cNvPr id="6" name="Slide Number Placeholder 5">
            <a:extLst>
              <a:ext uri="{FF2B5EF4-FFF2-40B4-BE49-F238E27FC236}">
                <a16:creationId xmlns:a16="http://schemas.microsoft.com/office/drawing/2014/main" id="{4C5DCF13-F4BC-4D02-AC2B-EEBE1D658D90}"/>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7C750B2-A834-438B-8089-37D22AEA60CA}" type="slidenum">
              <a:rPr kumimoji="0" lang="en-US" altLang="en-US" sz="1100" b="0" i="0" u="none" strike="noStrike" kern="1200" cap="none" spc="0" normalizeH="0" baseline="0" noProof="0" smtClean="0">
                <a:ln>
                  <a:noFill/>
                </a:ln>
                <a:solidFill>
                  <a:srgbClr val="1F497D"/>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28</a:t>
            </a:fld>
            <a:endParaRPr kumimoji="0" lang="en-US" altLang="en-US" sz="11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endParaRPr>
          </a:p>
        </p:txBody>
      </p:sp>
      <p:pic>
        <p:nvPicPr>
          <p:cNvPr id="5" name="Picture 2" descr="http://www.matjhabeng.co.za/images/logo.gif">
            <a:extLst>
              <a:ext uri="{FF2B5EF4-FFF2-40B4-BE49-F238E27FC236}">
                <a16:creationId xmlns:a16="http://schemas.microsoft.com/office/drawing/2014/main" id="{D7E6AE40-0796-4CD0-AFA0-DAC760A85C35}"/>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8316913" y="6081713"/>
            <a:ext cx="827087" cy="77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407167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559" y="214056"/>
            <a:ext cx="8229600" cy="715962"/>
          </a:xfrm>
        </p:spPr>
        <p:txBody>
          <a:bodyPr>
            <a:normAutofit/>
          </a:bodyPr>
          <a:lstStyle/>
          <a:p>
            <a:pPr algn="ctr"/>
            <a:r>
              <a:rPr lang="en-US" sz="2400" dirty="0">
                <a:latin typeface="Arial Black" pitchFamily="34" charset="0"/>
              </a:rPr>
              <a:t>OVERSIGHT STRUCTURES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66805114"/>
              </p:ext>
            </p:extLst>
          </p:nvPr>
        </p:nvGraphicFramePr>
        <p:xfrm>
          <a:off x="34304" y="1016493"/>
          <a:ext cx="8458200" cy="5303520"/>
        </p:xfrm>
        <a:graphic>
          <a:graphicData uri="http://schemas.openxmlformats.org/drawingml/2006/table">
            <a:tbl>
              <a:tblPr firstRow="1" bandRow="1">
                <a:tableStyleId>{5C22544A-7EE6-4342-B048-85BDC9FD1C3A}</a:tableStyleId>
              </a:tblPr>
              <a:tblGrid>
                <a:gridCol w="1297336">
                  <a:extLst>
                    <a:ext uri="{9D8B030D-6E8A-4147-A177-3AD203B41FA5}">
                      <a16:colId xmlns:a16="http://schemas.microsoft.com/office/drawing/2014/main" val="20000"/>
                    </a:ext>
                  </a:extLst>
                </a:gridCol>
                <a:gridCol w="1224136">
                  <a:extLst>
                    <a:ext uri="{9D8B030D-6E8A-4147-A177-3AD203B41FA5}">
                      <a16:colId xmlns:a16="http://schemas.microsoft.com/office/drawing/2014/main" val="20001"/>
                    </a:ext>
                  </a:extLst>
                </a:gridCol>
                <a:gridCol w="2448784">
                  <a:extLst>
                    <a:ext uri="{9D8B030D-6E8A-4147-A177-3AD203B41FA5}">
                      <a16:colId xmlns:a16="http://schemas.microsoft.com/office/drawing/2014/main" val="20002"/>
                    </a:ext>
                  </a:extLst>
                </a:gridCol>
                <a:gridCol w="1354727">
                  <a:extLst>
                    <a:ext uri="{9D8B030D-6E8A-4147-A177-3AD203B41FA5}">
                      <a16:colId xmlns:a16="http://schemas.microsoft.com/office/drawing/2014/main" val="20003"/>
                    </a:ext>
                  </a:extLst>
                </a:gridCol>
                <a:gridCol w="2133217">
                  <a:extLst>
                    <a:ext uri="{9D8B030D-6E8A-4147-A177-3AD203B41FA5}">
                      <a16:colId xmlns:a16="http://schemas.microsoft.com/office/drawing/2014/main" val="20004"/>
                    </a:ext>
                  </a:extLst>
                </a:gridCol>
              </a:tblGrid>
              <a:tr h="121920">
                <a:tc>
                  <a:txBody>
                    <a:bodyPr/>
                    <a:lstStyle/>
                    <a:p>
                      <a:r>
                        <a:rPr lang="en-US" sz="1400" dirty="0">
                          <a:latin typeface="Arial Black" pitchFamily="34" charset="0"/>
                        </a:rPr>
                        <a:t>Structure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latin typeface="Arial Black" pitchFamily="34" charset="0"/>
                        </a:rPr>
                        <a:t>Functionality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latin typeface="Arial Black" pitchFamily="34" charset="0"/>
                        </a:rPr>
                        <a:t>role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latin typeface="Arial Black" pitchFamily="34" charset="0"/>
                        </a:rPr>
                        <a:t>Reporting structure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latin typeface="Arial Black" pitchFamily="34" charset="0"/>
                        </a:rPr>
                        <a:t>Challenges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r>
                        <a:rPr lang="en-US" sz="1600" b="0" dirty="0">
                          <a:latin typeface="Arial" pitchFamily="34" charset="0"/>
                          <a:cs typeface="Arial" pitchFamily="34" charset="0"/>
                        </a:rPr>
                        <a:t>Audit Committee</a:t>
                      </a:r>
                      <a:r>
                        <a:rPr lang="en-US" sz="1600" b="0" baseline="0" dirty="0">
                          <a:latin typeface="Arial" pitchFamily="34" charset="0"/>
                          <a:cs typeface="Arial" pitchFamily="34" charset="0"/>
                        </a:rPr>
                        <a:t> </a:t>
                      </a:r>
                      <a:endParaRPr lang="en-US" sz="1600" b="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r>
                        <a:rPr lang="en-US" sz="1600" b="0" dirty="0">
                          <a:latin typeface="Arial" pitchFamily="34" charset="0"/>
                          <a:cs typeface="Arial" pitchFamily="34" charset="0"/>
                        </a:rPr>
                        <a:t> Not Functional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l"/>
                      <a:r>
                        <a:rPr lang="en-US" sz="1600" b="0" dirty="0">
                          <a:solidFill>
                            <a:schemeClr val="tx1"/>
                          </a:solidFill>
                          <a:latin typeface="Arial" pitchFamily="34" charset="0"/>
                          <a:cs typeface="Arial" pitchFamily="34" charset="0"/>
                        </a:rPr>
                        <a:t>Oversees organisational governance,</a:t>
                      </a:r>
                      <a:r>
                        <a:rPr lang="en-US" sz="1600" b="0" baseline="0" dirty="0">
                          <a:solidFill>
                            <a:schemeClr val="tx1"/>
                          </a:solidFill>
                          <a:latin typeface="Arial" pitchFamily="34" charset="0"/>
                          <a:cs typeface="Arial" pitchFamily="34" charset="0"/>
                        </a:rPr>
                        <a:t> risk management, performance and make  recommendations on the compliance matters</a:t>
                      </a:r>
                      <a:endParaRPr lang="en-US" sz="1600" b="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r>
                        <a:rPr lang="en-US" sz="1600" b="0" dirty="0">
                          <a:latin typeface="Arial" pitchFamily="34" charset="0"/>
                          <a:cs typeface="Arial" pitchFamily="34" charset="0"/>
                        </a:rPr>
                        <a:t>Council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r>
                        <a:rPr lang="en-US" sz="1600" b="0" dirty="0">
                          <a:latin typeface="Arial" pitchFamily="34" charset="0"/>
                          <a:cs typeface="Arial" pitchFamily="34" charset="0"/>
                        </a:rPr>
                        <a:t>The Advert went out for the appointment of the Audit Committee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1"/>
                  </a:ext>
                </a:extLst>
              </a:tr>
              <a:tr h="370840">
                <a:tc>
                  <a:txBody>
                    <a:bodyPr/>
                    <a:lstStyle/>
                    <a:p>
                      <a:r>
                        <a:rPr lang="en-US" sz="1600" b="0" dirty="0">
                          <a:latin typeface="Arial" pitchFamily="34" charset="0"/>
                          <a:cs typeface="Arial" pitchFamily="34" charset="0"/>
                        </a:rPr>
                        <a:t>MPAC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r>
                        <a:rPr lang="en-US" sz="1600" b="0" dirty="0">
                          <a:latin typeface="Arial" pitchFamily="34" charset="0"/>
                          <a:cs typeface="Arial" pitchFamily="34" charset="0"/>
                        </a:rPr>
                        <a:t>Functional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l"/>
                      <a:r>
                        <a:rPr lang="en-US" sz="1600" b="0" dirty="0">
                          <a:solidFill>
                            <a:schemeClr val="tx1"/>
                          </a:solidFill>
                          <a:latin typeface="Arial" pitchFamily="34" charset="0"/>
                          <a:cs typeface="Arial" pitchFamily="34" charset="0"/>
                        </a:rPr>
                        <a:t>Validate</a:t>
                      </a:r>
                      <a:r>
                        <a:rPr lang="en-US" sz="1600" b="0" baseline="0" dirty="0">
                          <a:solidFill>
                            <a:schemeClr val="tx1"/>
                          </a:solidFill>
                          <a:latin typeface="Arial" pitchFamily="34" charset="0"/>
                          <a:cs typeface="Arial" pitchFamily="34" charset="0"/>
                        </a:rPr>
                        <a:t> </a:t>
                      </a:r>
                      <a:r>
                        <a:rPr lang="en-US" sz="1600" b="0" dirty="0">
                          <a:solidFill>
                            <a:schemeClr val="tx1"/>
                          </a:solidFill>
                          <a:latin typeface="Arial" pitchFamily="34" charset="0"/>
                          <a:cs typeface="Arial" pitchFamily="34" charset="0"/>
                        </a:rPr>
                        <a:t>performance</a:t>
                      </a:r>
                      <a:r>
                        <a:rPr lang="en-US" sz="1600" b="0" baseline="0" dirty="0">
                          <a:solidFill>
                            <a:schemeClr val="tx1"/>
                          </a:solidFill>
                          <a:latin typeface="Arial" pitchFamily="34" charset="0"/>
                          <a:cs typeface="Arial" pitchFamily="34" charset="0"/>
                        </a:rPr>
                        <a:t> report of the municipality and conduct or recommends investigations on Unauthorized irregular expenditure</a:t>
                      </a:r>
                      <a:endParaRPr lang="en-US" sz="1600" b="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r>
                        <a:rPr lang="en-US" sz="1600" b="0" dirty="0">
                          <a:latin typeface="Arial" pitchFamily="34" charset="0"/>
                          <a:cs typeface="Arial" pitchFamily="34" charset="0"/>
                        </a:rPr>
                        <a:t>Council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r>
                        <a:rPr lang="en-US" sz="1600" b="0" dirty="0">
                          <a:latin typeface="Arial" pitchFamily="34" charset="0"/>
                          <a:cs typeface="Arial" pitchFamily="34" charset="0"/>
                        </a:rPr>
                        <a:t>No research capacity</a:t>
                      </a:r>
                      <a:r>
                        <a:rPr lang="en-US" sz="1600" b="0" baseline="0" dirty="0">
                          <a:latin typeface="Arial" pitchFamily="34" charset="0"/>
                          <a:cs typeface="Arial" pitchFamily="34" charset="0"/>
                        </a:rPr>
                        <a:t> to strengthen knowledge of the structure</a:t>
                      </a:r>
                      <a:endParaRPr lang="en-US" sz="1600" b="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2"/>
                  </a:ext>
                </a:extLst>
              </a:tr>
              <a:tr h="1432560">
                <a:tc>
                  <a:txBody>
                    <a:bodyPr/>
                    <a:lstStyle/>
                    <a:p>
                      <a:r>
                        <a:rPr lang="en-US" sz="1600" b="0" dirty="0">
                          <a:latin typeface="Arial" pitchFamily="34" charset="0"/>
                          <a:cs typeface="Arial" pitchFamily="34" charset="0"/>
                        </a:rPr>
                        <a:t>Risk management committee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a:latin typeface="Arial" pitchFamily="34" charset="0"/>
                          <a:cs typeface="Arial" pitchFamily="34" charset="0"/>
                        </a:rPr>
                        <a:t>Partially  Functional</a:t>
                      </a:r>
                    </a:p>
                    <a:p>
                      <a:endParaRPr lang="en-US" sz="1600" b="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l"/>
                      <a:r>
                        <a:rPr lang="en-US" sz="1600" b="0" dirty="0">
                          <a:solidFill>
                            <a:schemeClr val="tx1"/>
                          </a:solidFill>
                          <a:latin typeface="Arial" pitchFamily="34" charset="0"/>
                          <a:cs typeface="Arial" pitchFamily="34" charset="0"/>
                        </a:rPr>
                        <a:t>Assist management to oversee municipal risk management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r>
                        <a:rPr lang="en-US" sz="1600" b="0" dirty="0">
                          <a:latin typeface="Arial" pitchFamily="34" charset="0"/>
                          <a:cs typeface="Arial" pitchFamily="34" charset="0"/>
                        </a:rPr>
                        <a:t>Senior</a:t>
                      </a:r>
                      <a:r>
                        <a:rPr lang="en-US" sz="1600" b="0" baseline="0" dirty="0">
                          <a:latin typeface="Arial" pitchFamily="34" charset="0"/>
                          <a:cs typeface="Arial" pitchFamily="34" charset="0"/>
                        </a:rPr>
                        <a:t> Management</a:t>
                      </a:r>
                      <a:endParaRPr lang="en-US" sz="1600" b="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baseline="0" dirty="0">
                          <a:latin typeface="Arial" pitchFamily="34" charset="0"/>
                          <a:cs typeface="Arial" pitchFamily="34" charset="0"/>
                        </a:rPr>
                        <a:t>Risk Management Committee resolutions not implemented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3"/>
                  </a:ext>
                </a:extLst>
              </a:tr>
            </a:tbl>
          </a:graphicData>
        </a:graphic>
      </p:graphicFrame>
      <p:sp>
        <p:nvSpPr>
          <p:cNvPr id="3" name="Footer Placeholder 2">
            <a:extLst>
              <a:ext uri="{FF2B5EF4-FFF2-40B4-BE49-F238E27FC236}">
                <a16:creationId xmlns:a16="http://schemas.microsoft.com/office/drawing/2014/main" id="{AB497773-7B27-4ECA-AF05-AE8B9C2ADFA6}"/>
              </a:ext>
            </a:extLst>
          </p:cNvPr>
          <p:cNvSpPr>
            <a:spLocks noGrp="1"/>
          </p:cNvSpPr>
          <p:nvPr>
            <p:ph type="ftr"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ZA" altLang="en-US" sz="10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Matjhabeng Local Municipality--------------Presentation to the Portfolio Committee of COGTA</a:t>
            </a:r>
            <a:endParaRPr kumimoji="0" lang="en-US" altLang="en-US" sz="10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endParaRPr>
          </a:p>
        </p:txBody>
      </p:sp>
      <p:sp>
        <p:nvSpPr>
          <p:cNvPr id="6" name="Slide Number Placeholder 5">
            <a:extLst>
              <a:ext uri="{FF2B5EF4-FFF2-40B4-BE49-F238E27FC236}">
                <a16:creationId xmlns:a16="http://schemas.microsoft.com/office/drawing/2014/main" id="{4C5DCF13-F4BC-4D02-AC2B-EEBE1D658D90}"/>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7C750B2-A834-438B-8089-37D22AEA60CA}" type="slidenum">
              <a:rPr kumimoji="0" lang="en-US" altLang="en-US" sz="1100" b="0" i="0" u="none" strike="noStrike" kern="1200" cap="none" spc="0" normalizeH="0" baseline="0" noProof="0" smtClean="0">
                <a:ln>
                  <a:noFill/>
                </a:ln>
                <a:solidFill>
                  <a:srgbClr val="1F497D"/>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29</a:t>
            </a:fld>
            <a:endParaRPr kumimoji="0" lang="en-US" altLang="en-US" sz="11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endParaRPr>
          </a:p>
        </p:txBody>
      </p:sp>
      <p:pic>
        <p:nvPicPr>
          <p:cNvPr id="5" name="Picture 2" descr="http://www.matjhabeng.co.za/images/logo.gif">
            <a:extLst>
              <a:ext uri="{FF2B5EF4-FFF2-40B4-BE49-F238E27FC236}">
                <a16:creationId xmlns:a16="http://schemas.microsoft.com/office/drawing/2014/main" id="{D7E6AE40-0796-4CD0-AFA0-DAC760A85C35}"/>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8316913" y="6081713"/>
            <a:ext cx="827087" cy="77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576951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D79CA-C14B-41D4-9AD5-19A78A53360D}"/>
              </a:ext>
            </a:extLst>
          </p:cNvPr>
          <p:cNvSpPr>
            <a:spLocks noGrp="1"/>
          </p:cNvSpPr>
          <p:nvPr>
            <p:ph type="title"/>
          </p:nvPr>
        </p:nvSpPr>
        <p:spPr>
          <a:xfrm>
            <a:off x="0" y="0"/>
            <a:ext cx="8100392" cy="899592"/>
          </a:xfrm>
          <a:solidFill>
            <a:schemeClr val="bg1"/>
          </a:solidFill>
        </p:spPr>
        <p:txBody>
          <a:bodyPr/>
          <a:lstStyle/>
          <a:p>
            <a:pPr algn="ctr">
              <a:defRPr/>
            </a:pPr>
            <a:r>
              <a:rPr lang="en-ZA" sz="2800" b="1" dirty="0"/>
              <a:t>Municipal overview</a:t>
            </a:r>
          </a:p>
        </p:txBody>
      </p:sp>
      <p:sp>
        <p:nvSpPr>
          <p:cNvPr id="10243" name="Content Placeholder 2">
            <a:extLst>
              <a:ext uri="{FF2B5EF4-FFF2-40B4-BE49-F238E27FC236}">
                <a16:creationId xmlns:a16="http://schemas.microsoft.com/office/drawing/2014/main" id="{37A3C31F-B61E-4450-924B-812D9BDB704C}"/>
              </a:ext>
            </a:extLst>
          </p:cNvPr>
          <p:cNvSpPr>
            <a:spLocks noGrp="1"/>
          </p:cNvSpPr>
          <p:nvPr>
            <p:ph idx="1"/>
          </p:nvPr>
        </p:nvSpPr>
        <p:spPr>
          <a:xfrm>
            <a:off x="339726" y="899592"/>
            <a:ext cx="7239000" cy="5885383"/>
          </a:xfrm>
        </p:spPr>
        <p:txBody>
          <a:bodyPr>
            <a:normAutofit/>
          </a:bodyPr>
          <a:lstStyle/>
          <a:p>
            <a:pPr>
              <a:defRPr/>
            </a:pPr>
            <a:r>
              <a:rPr lang="en-ZA" sz="2000" b="1" dirty="0">
                <a:latin typeface="Arial" panose="020B0604020202020204" pitchFamily="34" charset="0"/>
                <a:cs typeface="Arial" panose="020B0604020202020204" pitchFamily="34" charset="0"/>
              </a:rPr>
              <a:t>State of the Municipality</a:t>
            </a:r>
          </a:p>
          <a:p>
            <a:pPr lvl="1">
              <a:defRPr/>
            </a:pPr>
            <a:r>
              <a:rPr lang="en-GB" sz="1800" dirty="0">
                <a:solidFill>
                  <a:schemeClr val="tx1"/>
                </a:solidFill>
                <a:latin typeface="Arial" panose="020B0604020202020204" pitchFamily="34" charset="0"/>
                <a:cs typeface="Arial" panose="020B0604020202020204" pitchFamily="34" charset="0"/>
              </a:rPr>
              <a:t>The Municipality serves approximately 115 632 households (Census 2011) in its entire area of jurisdiction comprising of six (6) Towns and six (6) Townships.</a:t>
            </a:r>
          </a:p>
          <a:p>
            <a:r>
              <a:rPr lang="en-ZA" sz="1800" dirty="0">
                <a:latin typeface="Ariel "/>
              </a:rPr>
              <a:t>This presentation is based on the five key performance areas (KPAs) and functions of the Municipality namely:</a:t>
            </a:r>
          </a:p>
          <a:p>
            <a:pPr lvl="1"/>
            <a:r>
              <a:rPr lang="en-ZA" sz="1800" b="1" dirty="0">
                <a:solidFill>
                  <a:schemeClr val="tx1"/>
                </a:solidFill>
                <a:latin typeface="Ariel "/>
              </a:rPr>
              <a:t>KPA 1 – Basic Service Delivery &amp; Infrastructure Investment </a:t>
            </a:r>
          </a:p>
          <a:p>
            <a:pPr lvl="1"/>
            <a:r>
              <a:rPr lang="en-ZA" sz="1800" b="1" dirty="0">
                <a:solidFill>
                  <a:schemeClr val="tx1"/>
                </a:solidFill>
                <a:latin typeface="Ariel "/>
              </a:rPr>
              <a:t>KPA 2 - Municipal Transformation &amp; Institutional Development </a:t>
            </a:r>
          </a:p>
          <a:p>
            <a:pPr lvl="1"/>
            <a:r>
              <a:rPr lang="en-ZA" sz="1800" b="1" dirty="0">
                <a:solidFill>
                  <a:schemeClr val="tx1"/>
                </a:solidFill>
                <a:latin typeface="Ariel "/>
              </a:rPr>
              <a:t>KPA 3 – Municipal Financial Viability &amp; Management </a:t>
            </a:r>
          </a:p>
          <a:p>
            <a:pPr lvl="1"/>
            <a:r>
              <a:rPr lang="en-ZA" sz="1800" b="1" dirty="0">
                <a:solidFill>
                  <a:schemeClr val="tx1"/>
                </a:solidFill>
                <a:latin typeface="Ariel "/>
              </a:rPr>
              <a:t>KPA 4 – Good Governance &amp; Public Participation </a:t>
            </a:r>
          </a:p>
          <a:p>
            <a:pPr lvl="1"/>
            <a:r>
              <a:rPr lang="en-ZA" sz="1800" b="1" dirty="0">
                <a:solidFill>
                  <a:schemeClr val="tx1"/>
                </a:solidFill>
                <a:latin typeface="Ariel "/>
              </a:rPr>
              <a:t>KPA 5 – Local Economic Development</a:t>
            </a:r>
            <a:endParaRPr lang="en-ZA" sz="1800" dirty="0">
              <a:solidFill>
                <a:schemeClr val="tx1"/>
              </a:solidFill>
              <a:latin typeface="Arial" panose="020B0604020202020204" pitchFamily="34" charset="0"/>
              <a:cs typeface="Arial" panose="020B0604020202020204" pitchFamily="34" charset="0"/>
            </a:endParaRPr>
          </a:p>
          <a:p>
            <a:pPr marL="457200" lvl="1" indent="0">
              <a:buNone/>
            </a:pPr>
            <a:endParaRPr lang="en-GB" sz="1800" dirty="0">
              <a:solidFill>
                <a:schemeClr val="tx1"/>
              </a:solidFill>
              <a:latin typeface="Arial" panose="020B0604020202020204" pitchFamily="34" charset="0"/>
              <a:cs typeface="Arial" panose="020B0604020202020204" pitchFamily="34" charset="0"/>
            </a:endParaRPr>
          </a:p>
          <a:p>
            <a:pPr lvl="1"/>
            <a:endParaRPr lang="en-GB" sz="1800" dirty="0">
              <a:solidFill>
                <a:schemeClr val="tx1"/>
              </a:solidFill>
              <a:latin typeface="Arial" panose="020B0604020202020204" pitchFamily="34" charset="0"/>
              <a:cs typeface="Arial" panose="020B0604020202020204" pitchFamily="34" charset="0"/>
            </a:endParaRPr>
          </a:p>
          <a:p>
            <a:pPr marL="0" indent="0">
              <a:buFont typeface="Wingdings 2" panose="05020102010507070707" pitchFamily="18" charset="2"/>
              <a:buNone/>
              <a:defRPr/>
            </a:pPr>
            <a:endParaRPr lang="en-ZA" altLang="en-US" dirty="0"/>
          </a:p>
        </p:txBody>
      </p:sp>
      <p:sp>
        <p:nvSpPr>
          <p:cNvPr id="18467" name="Footer Placeholder 2">
            <a:extLst>
              <a:ext uri="{FF2B5EF4-FFF2-40B4-BE49-F238E27FC236}">
                <a16:creationId xmlns:a16="http://schemas.microsoft.com/office/drawing/2014/main" id="{5C2C724D-0455-4628-A679-59AB70C4E41D}"/>
              </a:ext>
            </a:extLst>
          </p:cNvPr>
          <p:cNvSpPr>
            <a:spLocks noGrp="1"/>
          </p:cNvSpPr>
          <p:nvPr>
            <p:ph type="ftr" sz="quarter" idx="11"/>
          </p:nvPr>
        </p:nvSpPr>
        <p:spPr bwMode="auto">
          <a:xfrm>
            <a:off x="457200" y="6456363"/>
            <a:ext cx="5915025" cy="330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ZA" altLang="en-US" sz="10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Matjhabeng Local Municipality--------------Presentation to the Portfolio Committee of COGTA</a:t>
            </a:r>
            <a:endParaRPr kumimoji="0" lang="en-US" altLang="en-US" sz="10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endParaRPr>
          </a:p>
        </p:txBody>
      </p:sp>
      <p:sp>
        <p:nvSpPr>
          <p:cNvPr id="4" name="Slide Number Placeholder 3">
            <a:extLst>
              <a:ext uri="{FF2B5EF4-FFF2-40B4-BE49-F238E27FC236}">
                <a16:creationId xmlns:a16="http://schemas.microsoft.com/office/drawing/2014/main" id="{AD23C03F-D393-48BD-8721-A63028381745}"/>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7C750B2-A834-438B-8089-37D22AEA60CA}" type="slidenum">
              <a:rPr kumimoji="0" lang="en-US" altLang="en-US" sz="1100" b="0" i="0" u="none" strike="noStrike" kern="1200" cap="none" spc="0" normalizeH="0" baseline="0" noProof="0" smtClean="0">
                <a:ln>
                  <a:noFill/>
                </a:ln>
                <a:solidFill>
                  <a:srgbClr val="1F497D"/>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altLang="en-US" sz="11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endParaRPr>
          </a:p>
        </p:txBody>
      </p:sp>
      <p:pic>
        <p:nvPicPr>
          <p:cNvPr id="18466" name="Picture 2" descr="http://www.matjhabeng.co.za/images/logo.gif">
            <a:extLst>
              <a:ext uri="{FF2B5EF4-FFF2-40B4-BE49-F238E27FC236}">
                <a16:creationId xmlns:a16="http://schemas.microsoft.com/office/drawing/2014/main" id="{F15E5C0C-F0D5-4A1E-8EAB-99AC7BA2877E}"/>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8316913" y="6081713"/>
            <a:ext cx="827087" cy="77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508020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533400"/>
          </a:xfrm>
        </p:spPr>
        <p:txBody>
          <a:bodyPr>
            <a:normAutofit/>
          </a:bodyPr>
          <a:lstStyle/>
          <a:p>
            <a:pPr algn="ctr"/>
            <a:r>
              <a:rPr lang="en-US" sz="2000" dirty="0">
                <a:latin typeface="Arial Black" pitchFamily="34" charset="0"/>
              </a:rPr>
              <a:t>OVERSIGHT STRUCTURES conti….</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9225701"/>
              </p:ext>
            </p:extLst>
          </p:nvPr>
        </p:nvGraphicFramePr>
        <p:xfrm>
          <a:off x="152400" y="762001"/>
          <a:ext cx="8229600" cy="5925654"/>
        </p:xfrm>
        <a:graphic>
          <a:graphicData uri="http://schemas.openxmlformats.org/drawingml/2006/table">
            <a:tbl>
              <a:tblPr firstRow="1" bandRow="1">
                <a:tableStyleId>{5C22544A-7EE6-4342-B048-85BDC9FD1C3A}</a:tableStyleId>
              </a:tblPr>
              <a:tblGrid>
                <a:gridCol w="1255363">
                  <a:extLst>
                    <a:ext uri="{9D8B030D-6E8A-4147-A177-3AD203B41FA5}">
                      <a16:colId xmlns:a16="http://schemas.microsoft.com/office/drawing/2014/main" val="20000"/>
                    </a:ext>
                  </a:extLst>
                </a:gridCol>
                <a:gridCol w="1148013">
                  <a:extLst>
                    <a:ext uri="{9D8B030D-6E8A-4147-A177-3AD203B41FA5}">
                      <a16:colId xmlns:a16="http://schemas.microsoft.com/office/drawing/2014/main" val="20001"/>
                    </a:ext>
                  </a:extLst>
                </a:gridCol>
                <a:gridCol w="2037116">
                  <a:extLst>
                    <a:ext uri="{9D8B030D-6E8A-4147-A177-3AD203B41FA5}">
                      <a16:colId xmlns:a16="http://schemas.microsoft.com/office/drawing/2014/main" val="20002"/>
                    </a:ext>
                  </a:extLst>
                </a:gridCol>
                <a:gridCol w="1384018">
                  <a:extLst>
                    <a:ext uri="{9D8B030D-6E8A-4147-A177-3AD203B41FA5}">
                      <a16:colId xmlns:a16="http://schemas.microsoft.com/office/drawing/2014/main" val="20003"/>
                    </a:ext>
                  </a:extLst>
                </a:gridCol>
                <a:gridCol w="2405090">
                  <a:extLst>
                    <a:ext uri="{9D8B030D-6E8A-4147-A177-3AD203B41FA5}">
                      <a16:colId xmlns:a16="http://schemas.microsoft.com/office/drawing/2014/main" val="20004"/>
                    </a:ext>
                  </a:extLst>
                </a:gridCol>
              </a:tblGrid>
              <a:tr h="612792">
                <a:tc>
                  <a:txBody>
                    <a:bodyPr/>
                    <a:lstStyle/>
                    <a:p>
                      <a:r>
                        <a:rPr lang="en-US" sz="1400" dirty="0">
                          <a:latin typeface="Arial Black" pitchFamily="34" charset="0"/>
                        </a:rPr>
                        <a:t>Structure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latin typeface="Arial Black" pitchFamily="34" charset="0"/>
                        </a:rPr>
                        <a:t>Functionality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latin typeface="Arial Black" pitchFamily="34" charset="0"/>
                        </a:rPr>
                        <a:t>role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latin typeface="Arial Black" pitchFamily="34" charset="0"/>
                        </a:rPr>
                        <a:t>Reporting structure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latin typeface="Arial Black" pitchFamily="34" charset="0"/>
                        </a:rPr>
                        <a:t>Challenges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261631">
                <a:tc>
                  <a:txBody>
                    <a:bodyPr/>
                    <a:lstStyle/>
                    <a:p>
                      <a:r>
                        <a:rPr lang="en-US" sz="1600" b="0" dirty="0">
                          <a:latin typeface="Arial" pitchFamily="34" charset="0"/>
                          <a:cs typeface="Arial" pitchFamily="34" charset="0"/>
                        </a:rPr>
                        <a:t>Audit steering committee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a:latin typeface="Arial" pitchFamily="34" charset="0"/>
                          <a:cs typeface="Arial" pitchFamily="34" charset="0"/>
                        </a:rPr>
                        <a:t>Functional</a:t>
                      </a:r>
                    </a:p>
                    <a:p>
                      <a:endParaRPr lang="en-US" sz="1600" b="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l"/>
                      <a:r>
                        <a:rPr lang="en-US" sz="1600" b="0" dirty="0">
                          <a:solidFill>
                            <a:schemeClr val="tx1"/>
                          </a:solidFill>
                          <a:latin typeface="Arial" pitchFamily="34" charset="0"/>
                          <a:cs typeface="Arial" pitchFamily="34" charset="0"/>
                        </a:rPr>
                        <a:t>Monitor implementation of audit action</a:t>
                      </a:r>
                      <a:r>
                        <a:rPr lang="en-US" sz="1600" b="0" baseline="0" dirty="0">
                          <a:solidFill>
                            <a:schemeClr val="tx1"/>
                          </a:solidFill>
                          <a:latin typeface="Arial" pitchFamily="34" charset="0"/>
                          <a:cs typeface="Arial" pitchFamily="34" charset="0"/>
                        </a:rPr>
                        <a:t> plan</a:t>
                      </a:r>
                      <a:endParaRPr lang="en-US" sz="1600" b="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r>
                        <a:rPr lang="en-US" sz="1600" b="0" dirty="0">
                          <a:latin typeface="Arial" pitchFamily="34" charset="0"/>
                          <a:cs typeface="Arial" pitchFamily="34" charset="0"/>
                        </a:rPr>
                        <a:t>Mayoral Committee</a:t>
                      </a:r>
                      <a:r>
                        <a:rPr lang="en-US" sz="1600" b="0" baseline="0" dirty="0">
                          <a:latin typeface="Arial" pitchFamily="34" charset="0"/>
                          <a:cs typeface="Arial" pitchFamily="34" charset="0"/>
                        </a:rPr>
                        <a:t> </a:t>
                      </a:r>
                    </a:p>
                    <a:p>
                      <a:endParaRPr lang="en-US" sz="1600" b="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r>
                        <a:rPr lang="en-US" sz="1600" b="0" dirty="0">
                          <a:latin typeface="Arial" pitchFamily="34" charset="0"/>
                          <a:cs typeface="Arial" pitchFamily="34" charset="0"/>
                        </a:rPr>
                        <a:t>Audit Steering</a:t>
                      </a:r>
                      <a:r>
                        <a:rPr lang="en-US" sz="1600" b="0" baseline="0" dirty="0">
                          <a:latin typeface="Arial" pitchFamily="34" charset="0"/>
                          <a:cs typeface="Arial" pitchFamily="34" charset="0"/>
                        </a:rPr>
                        <a:t> Committee Mostly Scheduled during Audit Season.</a:t>
                      </a:r>
                      <a:endParaRPr lang="en-US" sz="1600" b="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1"/>
                  </a:ext>
                </a:extLst>
              </a:tr>
              <a:tr h="1740067">
                <a:tc>
                  <a:txBody>
                    <a:bodyPr/>
                    <a:lstStyle/>
                    <a:p>
                      <a:r>
                        <a:rPr lang="en-US" sz="1600" b="0" dirty="0">
                          <a:latin typeface="Arial" pitchFamily="34" charset="0"/>
                          <a:cs typeface="Arial" pitchFamily="34" charset="0"/>
                        </a:rPr>
                        <a:t>Internal Audit</a:t>
                      </a:r>
                      <a:r>
                        <a:rPr lang="en-US" sz="1600" b="0" baseline="0" dirty="0">
                          <a:latin typeface="Arial" pitchFamily="34" charset="0"/>
                          <a:cs typeface="Arial" pitchFamily="34" charset="0"/>
                        </a:rPr>
                        <a:t> </a:t>
                      </a:r>
                      <a:endParaRPr lang="en-US" sz="1600" b="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r>
                        <a:rPr lang="en-US" sz="1600" b="0" dirty="0">
                          <a:latin typeface="Arial" pitchFamily="34" charset="0"/>
                          <a:cs typeface="Arial" pitchFamily="34" charset="0"/>
                        </a:rPr>
                        <a:t>Partly Functional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l"/>
                      <a:r>
                        <a:rPr lang="en-US" sz="1600" b="0" dirty="0">
                          <a:solidFill>
                            <a:schemeClr val="tx1"/>
                          </a:solidFill>
                          <a:latin typeface="Arial" pitchFamily="34" charset="0"/>
                          <a:cs typeface="Arial" pitchFamily="34" charset="0"/>
                        </a:rPr>
                        <a:t>Provides some assurance and consulting services to management on risk management , governance</a:t>
                      </a:r>
                      <a:r>
                        <a:rPr lang="en-US" sz="1600" b="0" baseline="0" dirty="0">
                          <a:solidFill>
                            <a:schemeClr val="tx1"/>
                          </a:solidFill>
                          <a:latin typeface="Arial" pitchFamily="34" charset="0"/>
                          <a:cs typeface="Arial" pitchFamily="34" charset="0"/>
                        </a:rPr>
                        <a:t> and internal controls</a:t>
                      </a:r>
                      <a:endParaRPr lang="en-US" sz="1600" b="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r>
                        <a:rPr lang="en-US" sz="1600" b="0" dirty="0">
                          <a:latin typeface="Arial" pitchFamily="34" charset="0"/>
                          <a:cs typeface="Arial" pitchFamily="34" charset="0"/>
                        </a:rPr>
                        <a:t>Audit Committee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r>
                        <a:rPr lang="en-US" sz="1600" b="0" dirty="0">
                          <a:latin typeface="Arial" pitchFamily="34" charset="0"/>
                          <a:cs typeface="Arial" pitchFamily="34" charset="0"/>
                        </a:rPr>
                        <a:t>Recommendations</a:t>
                      </a:r>
                      <a:r>
                        <a:rPr lang="en-US" sz="1600" b="0" baseline="0" dirty="0">
                          <a:latin typeface="Arial" pitchFamily="34" charset="0"/>
                          <a:cs typeface="Arial" pitchFamily="34" charset="0"/>
                        </a:rPr>
                        <a:t> from Internal Audit not fully implemented.</a:t>
                      </a:r>
                      <a:endParaRPr lang="en-US" sz="1600" b="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2"/>
                  </a:ext>
                </a:extLst>
              </a:tr>
              <a:tr h="2252911">
                <a:tc>
                  <a:txBody>
                    <a:bodyPr/>
                    <a:lstStyle/>
                    <a:p>
                      <a:r>
                        <a:rPr lang="en-US" sz="1600" b="0" dirty="0">
                          <a:latin typeface="Arial" pitchFamily="34" charset="0"/>
                          <a:cs typeface="Arial" pitchFamily="34" charset="0"/>
                        </a:rPr>
                        <a:t>Financial Misconduct board</a:t>
                      </a:r>
                      <a:r>
                        <a:rPr lang="en-US" sz="1600" b="0" baseline="0" dirty="0">
                          <a:latin typeface="Arial" pitchFamily="34" charset="0"/>
                          <a:cs typeface="Arial" pitchFamily="34" charset="0"/>
                        </a:rPr>
                        <a:t> </a:t>
                      </a:r>
                      <a:endParaRPr lang="en-US" sz="1600" b="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r>
                        <a:rPr lang="en-US" sz="1600" b="0" dirty="0">
                          <a:latin typeface="Arial" pitchFamily="34" charset="0"/>
                          <a:cs typeface="Arial" pitchFamily="34" charset="0"/>
                        </a:rPr>
                        <a:t> Not Functional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l"/>
                      <a:r>
                        <a:rPr lang="en-US" sz="1600" b="0" dirty="0">
                          <a:solidFill>
                            <a:schemeClr val="tx1"/>
                          </a:solidFill>
                          <a:latin typeface="Arial" pitchFamily="34" charset="0"/>
                          <a:cs typeface="Arial" pitchFamily="34" charset="0"/>
                        </a:rPr>
                        <a:t>Investigates</a:t>
                      </a:r>
                      <a:r>
                        <a:rPr lang="en-US" sz="1600" b="0" baseline="0" dirty="0">
                          <a:solidFill>
                            <a:schemeClr val="tx1"/>
                          </a:solidFill>
                          <a:latin typeface="Arial" pitchFamily="34" charset="0"/>
                          <a:cs typeface="Arial" pitchFamily="34" charset="0"/>
                        </a:rPr>
                        <a:t> allegations and Adjudicate cases of financial misconduct within the municipality</a:t>
                      </a:r>
                      <a:endParaRPr lang="en-US" sz="1600" b="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r>
                        <a:rPr lang="en-US" sz="1600" b="0" dirty="0">
                          <a:latin typeface="Arial" pitchFamily="34" charset="0"/>
                          <a:cs typeface="Arial" pitchFamily="34" charset="0"/>
                        </a:rPr>
                        <a:t>Council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r>
                        <a:rPr lang="en-US" sz="1600" b="0" dirty="0">
                          <a:latin typeface="Arial" pitchFamily="34" charset="0"/>
                          <a:cs typeface="Arial" pitchFamily="34" charset="0"/>
                        </a:rPr>
                        <a:t>Training</a:t>
                      </a:r>
                      <a:r>
                        <a:rPr lang="en-US" sz="1600" b="0" baseline="0" dirty="0">
                          <a:latin typeface="Arial" pitchFamily="34" charset="0"/>
                          <a:cs typeface="Arial" pitchFamily="34" charset="0"/>
                        </a:rPr>
                        <a:t> and Development of Financial Misconduct Board</a:t>
                      </a:r>
                      <a:endParaRPr lang="en-US" sz="1600" b="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3"/>
                  </a:ext>
                </a:extLst>
              </a:tr>
            </a:tbl>
          </a:graphicData>
        </a:graphic>
      </p:graphicFrame>
      <p:sp>
        <p:nvSpPr>
          <p:cNvPr id="3" name="Footer Placeholder 2">
            <a:extLst>
              <a:ext uri="{FF2B5EF4-FFF2-40B4-BE49-F238E27FC236}">
                <a16:creationId xmlns:a16="http://schemas.microsoft.com/office/drawing/2014/main" id="{3B033E1E-2D51-4EFC-B881-9BD3A6AE28DB}"/>
              </a:ext>
            </a:extLst>
          </p:cNvPr>
          <p:cNvSpPr>
            <a:spLocks noGrp="1"/>
          </p:cNvSpPr>
          <p:nvPr>
            <p:ph type="ftr"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ZA" altLang="en-US" sz="10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Matjhabeng Local Municipality--------------Presentation to the Portfolio Committee of COGTA</a:t>
            </a:r>
            <a:endParaRPr kumimoji="0" lang="en-US" altLang="en-US" sz="10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endParaRPr>
          </a:p>
        </p:txBody>
      </p:sp>
      <p:sp>
        <p:nvSpPr>
          <p:cNvPr id="6" name="Slide Number Placeholder 5">
            <a:extLst>
              <a:ext uri="{FF2B5EF4-FFF2-40B4-BE49-F238E27FC236}">
                <a16:creationId xmlns:a16="http://schemas.microsoft.com/office/drawing/2014/main" id="{6BD849EF-D511-4B5D-BF38-827E2834A996}"/>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7C750B2-A834-438B-8089-37D22AEA60CA}" type="slidenum">
              <a:rPr kumimoji="0" lang="en-US" altLang="en-US" sz="1100" b="0" i="0" u="none" strike="noStrike" kern="1200" cap="none" spc="0" normalizeH="0" baseline="0" noProof="0" smtClean="0">
                <a:ln>
                  <a:noFill/>
                </a:ln>
                <a:solidFill>
                  <a:srgbClr val="1F497D"/>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30</a:t>
            </a:fld>
            <a:endParaRPr kumimoji="0" lang="en-US" altLang="en-US" sz="11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endParaRPr>
          </a:p>
        </p:txBody>
      </p:sp>
      <p:pic>
        <p:nvPicPr>
          <p:cNvPr id="5" name="Picture 2" descr="http://www.matjhabeng.co.za/images/logo.gif">
            <a:extLst>
              <a:ext uri="{FF2B5EF4-FFF2-40B4-BE49-F238E27FC236}">
                <a16:creationId xmlns:a16="http://schemas.microsoft.com/office/drawing/2014/main" id="{CE39D160-A291-4B46-A7C2-019C35BCED4B}"/>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8316913" y="6081713"/>
            <a:ext cx="827087" cy="77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585154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4E4E30-F0A2-45CB-97E6-6B13C0CBFD75}"/>
              </a:ext>
            </a:extLst>
          </p:cNvPr>
          <p:cNvSpPr>
            <a:spLocks noGrp="1"/>
          </p:cNvSpPr>
          <p:nvPr>
            <p:ph idx="1"/>
          </p:nvPr>
        </p:nvSpPr>
        <p:spPr/>
        <p:txBody>
          <a:bodyPr rtlCol="0">
            <a:normAutofit/>
          </a:bodyPr>
          <a:lstStyle/>
          <a:p>
            <a:pPr marL="590550" lvl="1" indent="-342900" eaLnBrk="1" fontAlgn="auto" hangingPunct="1">
              <a:buFont typeface="+mj-lt"/>
              <a:buAutoNum type="arabicPeriod"/>
              <a:defRPr/>
            </a:pPr>
            <a:endParaRPr lang="en-ZA" sz="1500" dirty="0">
              <a:solidFill>
                <a:schemeClr val="tx1">
                  <a:lumMod val="75000"/>
                  <a:lumOff val="25000"/>
                </a:schemeClr>
              </a:solidFill>
            </a:endParaRPr>
          </a:p>
          <a:p>
            <a:pPr marL="247650" lvl="1" indent="0" eaLnBrk="1" fontAlgn="auto" hangingPunct="1">
              <a:buFont typeface="Wingdings 2" panose="05020102010507070707" pitchFamily="18" charset="2"/>
              <a:buNone/>
              <a:defRPr/>
            </a:pPr>
            <a:endParaRPr lang="en-ZA" sz="1500" dirty="0">
              <a:solidFill>
                <a:schemeClr val="tx1">
                  <a:lumMod val="75000"/>
                  <a:lumOff val="25000"/>
                </a:schemeClr>
              </a:solidFill>
            </a:endParaRPr>
          </a:p>
          <a:p>
            <a:pPr marL="0" indent="0" eaLnBrk="1" fontAlgn="auto" hangingPunct="1">
              <a:buFont typeface="Wingdings 2" panose="05020102010507070707" pitchFamily="18" charset="2"/>
              <a:buNone/>
              <a:defRPr/>
            </a:pPr>
            <a:endParaRPr lang="en-ZA" sz="1800" dirty="0">
              <a:solidFill>
                <a:schemeClr val="tx1">
                  <a:lumMod val="75000"/>
                  <a:lumOff val="25000"/>
                </a:schemeClr>
              </a:solidFill>
            </a:endParaRPr>
          </a:p>
          <a:p>
            <a:pPr marL="0" indent="0" algn="ctr" eaLnBrk="1" fontAlgn="auto" hangingPunct="1">
              <a:buFont typeface="Wingdings 2" panose="05020102010507070707" pitchFamily="18" charset="2"/>
              <a:buNone/>
              <a:defRPr/>
            </a:pPr>
            <a:endParaRPr lang="en-ZA" sz="1800" dirty="0">
              <a:solidFill>
                <a:schemeClr val="tx1">
                  <a:lumMod val="75000"/>
                  <a:lumOff val="25000"/>
                </a:schemeClr>
              </a:solidFill>
            </a:endParaRPr>
          </a:p>
          <a:p>
            <a:pPr marL="0" indent="0" algn="ctr" eaLnBrk="1" fontAlgn="auto" hangingPunct="1">
              <a:buFont typeface="Wingdings 2" panose="05020102010507070707" pitchFamily="18" charset="2"/>
              <a:buNone/>
              <a:defRPr/>
            </a:pPr>
            <a:endParaRPr lang="en-ZA" sz="1800" dirty="0">
              <a:solidFill>
                <a:schemeClr val="tx1">
                  <a:lumMod val="75000"/>
                  <a:lumOff val="25000"/>
                </a:schemeClr>
              </a:solidFill>
            </a:endParaRPr>
          </a:p>
          <a:p>
            <a:pPr marL="0" indent="0" algn="ctr" eaLnBrk="1" fontAlgn="auto" hangingPunct="1">
              <a:buFont typeface="Wingdings 2" panose="05020102010507070707" pitchFamily="18" charset="2"/>
              <a:buNone/>
              <a:defRPr/>
            </a:pPr>
            <a:r>
              <a:rPr lang="en-ZA" sz="1800" dirty="0">
                <a:solidFill>
                  <a:schemeClr val="tx1">
                    <a:lumMod val="75000"/>
                    <a:lumOff val="25000"/>
                  </a:schemeClr>
                </a:solidFill>
              </a:rPr>
              <a:t>THANK YOU</a:t>
            </a:r>
          </a:p>
          <a:p>
            <a:pPr marL="0" indent="0" algn="ctr" eaLnBrk="1" fontAlgn="auto" hangingPunct="1">
              <a:buFont typeface="Wingdings 2" panose="05020102010507070707" pitchFamily="18" charset="2"/>
              <a:buNone/>
              <a:defRPr/>
            </a:pPr>
            <a:endParaRPr lang="en-ZA" sz="1800" dirty="0">
              <a:solidFill>
                <a:schemeClr val="tx1">
                  <a:lumMod val="75000"/>
                  <a:lumOff val="25000"/>
                </a:schemeClr>
              </a:solidFill>
            </a:endParaRPr>
          </a:p>
        </p:txBody>
      </p:sp>
      <p:sp>
        <p:nvSpPr>
          <p:cNvPr id="26627" name="Slide Number Placeholder 3">
            <a:extLst>
              <a:ext uri="{FF2B5EF4-FFF2-40B4-BE49-F238E27FC236}">
                <a16:creationId xmlns:a16="http://schemas.microsoft.com/office/drawing/2014/main" id="{86C2B741-FD99-4E24-B056-D7DAC23CEB0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9D77A071-A35E-41DE-9814-07042B0EE7C1}" type="slidenum">
              <a:rPr lang="en-US" altLang="en-US">
                <a:solidFill>
                  <a:schemeClr val="tx2"/>
                </a:solidFill>
                <a:latin typeface="Arial" panose="020B0604020202020204" pitchFamily="34" charset="0"/>
                <a:cs typeface="Arial" panose="020B0604020202020204" pitchFamily="34" charset="0"/>
              </a:rPr>
              <a:pPr/>
              <a:t>31</a:t>
            </a:fld>
            <a:endParaRPr lang="en-US" altLang="en-US" dirty="0">
              <a:solidFill>
                <a:schemeClr val="tx2"/>
              </a:solidFill>
              <a:latin typeface="Arial" panose="020B0604020202020204" pitchFamily="34" charset="0"/>
              <a:cs typeface="Arial" panose="020B0604020202020204" pitchFamily="34" charset="0"/>
            </a:endParaRPr>
          </a:p>
        </p:txBody>
      </p:sp>
      <p:sp>
        <p:nvSpPr>
          <p:cNvPr id="2" name="Footer Placeholder 1">
            <a:extLst>
              <a:ext uri="{FF2B5EF4-FFF2-40B4-BE49-F238E27FC236}">
                <a16:creationId xmlns:a16="http://schemas.microsoft.com/office/drawing/2014/main" id="{E37E3E47-D6B5-4422-8C8D-3C1099DFDFEB}"/>
              </a:ext>
            </a:extLst>
          </p:cNvPr>
          <p:cNvSpPr>
            <a:spLocks noGrp="1"/>
          </p:cNvSpPr>
          <p:nvPr>
            <p:ph type="ftr" sz="quarter" idx="11"/>
          </p:nvPr>
        </p:nvSpPr>
        <p:spPr/>
        <p:txBody>
          <a:bodyPr/>
          <a:lstStyle/>
          <a:p>
            <a:pPr>
              <a:defRPr/>
            </a:pPr>
            <a:r>
              <a:rPr lang="en-ZA" altLang="en-US" dirty="0"/>
              <a:t>Matjhabeng Local Municipality--------------Presentation to the Portfolio Committee of COGTA</a:t>
            </a:r>
            <a:endParaRPr lang="en-US"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D79CA-C14B-41D4-9AD5-19A78A53360D}"/>
              </a:ext>
            </a:extLst>
          </p:cNvPr>
          <p:cNvSpPr>
            <a:spLocks noGrp="1"/>
          </p:cNvSpPr>
          <p:nvPr>
            <p:ph type="title"/>
          </p:nvPr>
        </p:nvSpPr>
        <p:spPr>
          <a:xfrm>
            <a:off x="0" y="0"/>
            <a:ext cx="8100392" cy="899592"/>
          </a:xfrm>
          <a:solidFill>
            <a:schemeClr val="bg1"/>
          </a:solidFill>
        </p:spPr>
        <p:txBody>
          <a:bodyPr/>
          <a:lstStyle/>
          <a:p>
            <a:pPr algn="ctr">
              <a:defRPr/>
            </a:pPr>
            <a:r>
              <a:rPr lang="en-ZA" sz="2800" b="1" dirty="0"/>
              <a:t>Municipal overview</a:t>
            </a:r>
          </a:p>
        </p:txBody>
      </p:sp>
      <p:sp>
        <p:nvSpPr>
          <p:cNvPr id="10243" name="Content Placeholder 2">
            <a:extLst>
              <a:ext uri="{FF2B5EF4-FFF2-40B4-BE49-F238E27FC236}">
                <a16:creationId xmlns:a16="http://schemas.microsoft.com/office/drawing/2014/main" id="{37A3C31F-B61E-4450-924B-812D9BDB704C}"/>
              </a:ext>
            </a:extLst>
          </p:cNvPr>
          <p:cNvSpPr>
            <a:spLocks noGrp="1"/>
          </p:cNvSpPr>
          <p:nvPr>
            <p:ph idx="1"/>
          </p:nvPr>
        </p:nvSpPr>
        <p:spPr>
          <a:xfrm>
            <a:off x="339726" y="899592"/>
            <a:ext cx="7239000" cy="5885383"/>
          </a:xfrm>
        </p:spPr>
        <p:txBody>
          <a:bodyPr>
            <a:normAutofit/>
          </a:bodyPr>
          <a:lstStyle/>
          <a:p>
            <a:pPr>
              <a:defRPr/>
            </a:pPr>
            <a:r>
              <a:rPr lang="en-ZA" sz="2000" b="1" dirty="0">
                <a:latin typeface="Arial" panose="020B0604020202020204" pitchFamily="34" charset="0"/>
                <a:cs typeface="Arial" panose="020B0604020202020204" pitchFamily="34" charset="0"/>
              </a:rPr>
              <a:t>State of the Municipality</a:t>
            </a:r>
          </a:p>
          <a:p>
            <a:pPr marL="457200" lvl="1" indent="0">
              <a:buNone/>
              <a:defRPr/>
            </a:pPr>
            <a:endParaRPr lang="en-ZA" sz="1800" dirty="0">
              <a:solidFill>
                <a:schemeClr val="tx1"/>
              </a:solidFill>
              <a:latin typeface="Arial" panose="020B0604020202020204" pitchFamily="34" charset="0"/>
              <a:cs typeface="Arial" panose="020B0604020202020204" pitchFamily="34" charset="0"/>
            </a:endParaRPr>
          </a:p>
          <a:p>
            <a:pPr lvl="1"/>
            <a:r>
              <a:rPr lang="en-GB" sz="1800" dirty="0">
                <a:solidFill>
                  <a:schemeClr val="tx1"/>
                </a:solidFill>
                <a:latin typeface="Arial" panose="020B0604020202020204" pitchFamily="34" charset="0"/>
                <a:cs typeface="Arial" panose="020B0604020202020204" pitchFamily="34" charset="0"/>
              </a:rPr>
              <a:t>The Sewer network comprises of </a:t>
            </a:r>
            <a:r>
              <a:rPr lang="en-GB" sz="1800" b="1" dirty="0">
                <a:solidFill>
                  <a:schemeClr val="tx1"/>
                </a:solidFill>
                <a:latin typeface="Arial" panose="020B0604020202020204" pitchFamily="34" charset="0"/>
                <a:cs typeface="Arial" panose="020B0604020202020204" pitchFamily="34" charset="0"/>
              </a:rPr>
              <a:t>1 532 782km</a:t>
            </a:r>
            <a:r>
              <a:rPr lang="en-GB" sz="1800" dirty="0">
                <a:solidFill>
                  <a:schemeClr val="tx1"/>
                </a:solidFill>
                <a:latin typeface="Arial" panose="020B0604020202020204" pitchFamily="34" charset="0"/>
                <a:cs typeface="Arial" panose="020B0604020202020204" pitchFamily="34" charset="0"/>
              </a:rPr>
              <a:t> with </a:t>
            </a:r>
            <a:r>
              <a:rPr lang="en-GB" sz="1800" b="1" dirty="0">
                <a:solidFill>
                  <a:schemeClr val="tx1"/>
                </a:solidFill>
                <a:latin typeface="Arial" panose="020B0604020202020204" pitchFamily="34" charset="0"/>
                <a:cs typeface="Arial" panose="020B0604020202020204" pitchFamily="34" charset="0"/>
              </a:rPr>
              <a:t>24 858km outfall sewer </a:t>
            </a:r>
            <a:r>
              <a:rPr lang="en-GB" sz="1800" dirty="0">
                <a:solidFill>
                  <a:schemeClr val="tx1"/>
                </a:solidFill>
                <a:latin typeface="Arial" panose="020B0604020202020204" pitchFamily="34" charset="0"/>
                <a:cs typeface="Arial" panose="020B0604020202020204" pitchFamily="34" charset="0"/>
              </a:rPr>
              <a:t>manholes, </a:t>
            </a:r>
            <a:r>
              <a:rPr lang="en-GB" sz="1800" b="1" dirty="0">
                <a:solidFill>
                  <a:schemeClr val="tx1"/>
                </a:solidFill>
                <a:latin typeface="Arial" panose="020B0604020202020204" pitchFamily="34" charset="0"/>
                <a:cs typeface="Arial" panose="020B0604020202020204" pitchFamily="34" charset="0"/>
              </a:rPr>
              <a:t>57</a:t>
            </a:r>
            <a:r>
              <a:rPr lang="en-GB" sz="1800" dirty="0">
                <a:solidFill>
                  <a:schemeClr val="tx1"/>
                </a:solidFill>
                <a:latin typeface="Arial" panose="020B0604020202020204" pitchFamily="34" charset="0"/>
                <a:cs typeface="Arial" panose="020B0604020202020204" pitchFamily="34" charset="0"/>
              </a:rPr>
              <a:t> pump stations and </a:t>
            </a:r>
            <a:r>
              <a:rPr lang="en-GB" sz="1800" b="1" dirty="0">
                <a:solidFill>
                  <a:schemeClr val="tx1"/>
                </a:solidFill>
                <a:latin typeface="Arial" panose="020B0604020202020204" pitchFamily="34" charset="0"/>
                <a:cs typeface="Arial" panose="020B0604020202020204" pitchFamily="34" charset="0"/>
              </a:rPr>
              <a:t>11</a:t>
            </a:r>
            <a:r>
              <a:rPr lang="en-GB" sz="1800" dirty="0">
                <a:solidFill>
                  <a:schemeClr val="tx1"/>
                </a:solidFill>
                <a:latin typeface="Arial" panose="020B0604020202020204" pitchFamily="34" charset="0"/>
                <a:cs typeface="Arial" panose="020B0604020202020204" pitchFamily="34" charset="0"/>
              </a:rPr>
              <a:t> WWTW.8 of the 11 sewer are non functional and 23 pump stations are out of order.</a:t>
            </a:r>
          </a:p>
          <a:p>
            <a:pPr lvl="1"/>
            <a:r>
              <a:rPr lang="en-GB" sz="1800" dirty="0">
                <a:solidFill>
                  <a:schemeClr val="tx1"/>
                </a:solidFill>
                <a:latin typeface="Arial" panose="020B0604020202020204" pitchFamily="34" charset="0"/>
                <a:cs typeface="Arial" panose="020B0604020202020204" pitchFamily="34" charset="0"/>
              </a:rPr>
              <a:t>It is estimated that the municipality will require R520m to upgrade  and refurbish all the sewer works in line with DWA compliance and standards</a:t>
            </a:r>
          </a:p>
          <a:p>
            <a:pPr lvl="1"/>
            <a:r>
              <a:rPr lang="en-GB" sz="1800" dirty="0">
                <a:solidFill>
                  <a:schemeClr val="tx1"/>
                </a:solidFill>
                <a:latin typeface="Arial" panose="020B0604020202020204" pitchFamily="34" charset="0"/>
                <a:cs typeface="Arial" panose="020B0604020202020204" pitchFamily="34" charset="0"/>
              </a:rPr>
              <a:t>The aging infrastructure which is in excess of 50 years will require R75b for the in internal reticulation and the outfall sewer will require approximately R 17b.</a:t>
            </a:r>
          </a:p>
          <a:p>
            <a:pPr lvl="1"/>
            <a:endParaRPr lang="en-GB" sz="1800" dirty="0">
              <a:solidFill>
                <a:schemeClr val="tx1"/>
              </a:solidFill>
              <a:latin typeface="Arial" panose="020B0604020202020204" pitchFamily="34" charset="0"/>
              <a:cs typeface="Arial" panose="020B0604020202020204" pitchFamily="34" charset="0"/>
            </a:endParaRPr>
          </a:p>
          <a:p>
            <a:pPr marL="0" indent="0">
              <a:buFont typeface="Wingdings 2" panose="05020102010507070707" pitchFamily="18" charset="2"/>
              <a:buNone/>
              <a:defRPr/>
            </a:pPr>
            <a:endParaRPr lang="en-ZA" altLang="en-US" dirty="0"/>
          </a:p>
        </p:txBody>
      </p:sp>
      <p:sp>
        <p:nvSpPr>
          <p:cNvPr id="18467" name="Footer Placeholder 2">
            <a:extLst>
              <a:ext uri="{FF2B5EF4-FFF2-40B4-BE49-F238E27FC236}">
                <a16:creationId xmlns:a16="http://schemas.microsoft.com/office/drawing/2014/main" id="{5C2C724D-0455-4628-A679-59AB70C4E41D}"/>
              </a:ext>
            </a:extLst>
          </p:cNvPr>
          <p:cNvSpPr>
            <a:spLocks noGrp="1"/>
          </p:cNvSpPr>
          <p:nvPr>
            <p:ph type="ftr" sz="quarter" idx="11"/>
          </p:nvPr>
        </p:nvSpPr>
        <p:spPr bwMode="auto">
          <a:xfrm>
            <a:off x="457200" y="6456363"/>
            <a:ext cx="5915025" cy="330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ZA" altLang="en-US" sz="10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Matjhabeng Local Municipality--------------Presentation to the Portfolio Committee of COGTA</a:t>
            </a:r>
            <a:endParaRPr kumimoji="0" lang="en-US" altLang="en-US" sz="10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endParaRPr>
          </a:p>
        </p:txBody>
      </p:sp>
      <p:sp>
        <p:nvSpPr>
          <p:cNvPr id="4" name="Slide Number Placeholder 3">
            <a:extLst>
              <a:ext uri="{FF2B5EF4-FFF2-40B4-BE49-F238E27FC236}">
                <a16:creationId xmlns:a16="http://schemas.microsoft.com/office/drawing/2014/main" id="{AD23C03F-D393-48BD-8721-A63028381745}"/>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7C750B2-A834-438B-8089-37D22AEA60CA}" type="slidenum">
              <a:rPr kumimoji="0" lang="en-US" altLang="en-US" sz="1100" b="0" i="0" u="none" strike="noStrike" kern="1200" cap="none" spc="0" normalizeH="0" baseline="0" noProof="0" smtClean="0">
                <a:ln>
                  <a:noFill/>
                </a:ln>
                <a:solidFill>
                  <a:srgbClr val="1F497D"/>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altLang="en-US" sz="11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endParaRPr>
          </a:p>
        </p:txBody>
      </p:sp>
      <p:pic>
        <p:nvPicPr>
          <p:cNvPr id="18466" name="Picture 2" descr="http://www.matjhabeng.co.za/images/logo.gif">
            <a:extLst>
              <a:ext uri="{FF2B5EF4-FFF2-40B4-BE49-F238E27FC236}">
                <a16:creationId xmlns:a16="http://schemas.microsoft.com/office/drawing/2014/main" id="{F15E5C0C-F0D5-4A1E-8EAB-99AC7BA2877E}"/>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8316913" y="6081713"/>
            <a:ext cx="827087" cy="77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984890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D79CA-C14B-41D4-9AD5-19A78A53360D}"/>
              </a:ext>
            </a:extLst>
          </p:cNvPr>
          <p:cNvSpPr>
            <a:spLocks noGrp="1"/>
          </p:cNvSpPr>
          <p:nvPr>
            <p:ph type="title"/>
          </p:nvPr>
        </p:nvSpPr>
        <p:spPr>
          <a:xfrm>
            <a:off x="0" y="0"/>
            <a:ext cx="8100392" cy="899592"/>
          </a:xfrm>
          <a:solidFill>
            <a:schemeClr val="bg1"/>
          </a:solidFill>
        </p:spPr>
        <p:txBody>
          <a:bodyPr/>
          <a:lstStyle/>
          <a:p>
            <a:pPr algn="ctr">
              <a:defRPr/>
            </a:pPr>
            <a:r>
              <a:rPr lang="en-ZA" sz="2800" b="1" dirty="0"/>
              <a:t>Municipal overview</a:t>
            </a:r>
          </a:p>
        </p:txBody>
      </p:sp>
      <p:sp>
        <p:nvSpPr>
          <p:cNvPr id="10243" name="Content Placeholder 2">
            <a:extLst>
              <a:ext uri="{FF2B5EF4-FFF2-40B4-BE49-F238E27FC236}">
                <a16:creationId xmlns:a16="http://schemas.microsoft.com/office/drawing/2014/main" id="{37A3C31F-B61E-4450-924B-812D9BDB704C}"/>
              </a:ext>
            </a:extLst>
          </p:cNvPr>
          <p:cNvSpPr>
            <a:spLocks noGrp="1"/>
          </p:cNvSpPr>
          <p:nvPr>
            <p:ph idx="1"/>
          </p:nvPr>
        </p:nvSpPr>
        <p:spPr>
          <a:xfrm>
            <a:off x="339726" y="899593"/>
            <a:ext cx="8347074" cy="5506896"/>
          </a:xfrm>
        </p:spPr>
        <p:txBody>
          <a:bodyPr>
            <a:normAutofit/>
          </a:bodyPr>
          <a:lstStyle/>
          <a:p>
            <a:pPr>
              <a:defRPr/>
            </a:pPr>
            <a:r>
              <a:rPr lang="en-ZA" sz="2000" b="1" dirty="0">
                <a:latin typeface="Arial" panose="020B0604020202020204" pitchFamily="34" charset="0"/>
                <a:cs typeface="Arial" panose="020B0604020202020204" pitchFamily="34" charset="0"/>
              </a:rPr>
              <a:t>State of the Municipality (cont…)</a:t>
            </a:r>
            <a:r>
              <a:rPr lang="en-GB" sz="2000" b="1" dirty="0">
                <a:solidFill>
                  <a:schemeClr val="tx1"/>
                </a:solidFill>
                <a:latin typeface="Arial" panose="020B0604020202020204" pitchFamily="34" charset="0"/>
                <a:cs typeface="Arial" panose="020B0604020202020204" pitchFamily="34" charset="0"/>
              </a:rPr>
              <a:t> </a:t>
            </a:r>
          </a:p>
          <a:p>
            <a:pPr lvl="1">
              <a:defRPr/>
            </a:pPr>
            <a:r>
              <a:rPr lang="en-ZA" altLang="en-US" dirty="0">
                <a:latin typeface="Arial" panose="020B0604020202020204" pitchFamily="34" charset="0"/>
                <a:cs typeface="Arial" panose="020B0604020202020204" pitchFamily="34" charset="0"/>
              </a:rPr>
              <a:t>As at 31 December 2020 the respective amounts to our bulk service providers were:</a:t>
            </a:r>
          </a:p>
          <a:p>
            <a:pPr lvl="1">
              <a:defRPr/>
            </a:pPr>
            <a:r>
              <a:rPr lang="en-ZA" altLang="en-US" dirty="0">
                <a:latin typeface="Arial" panose="020B0604020202020204" pitchFamily="34" charset="0"/>
                <a:cs typeface="Arial" panose="020B0604020202020204" pitchFamily="34" charset="0"/>
              </a:rPr>
              <a:t>Sedibeng Water = R 5 006 090 030</a:t>
            </a:r>
          </a:p>
          <a:p>
            <a:pPr lvl="1">
              <a:defRPr/>
            </a:pPr>
            <a:r>
              <a:rPr lang="en-ZA" altLang="en-US" dirty="0">
                <a:latin typeface="Arial" panose="020B0604020202020204" pitchFamily="34" charset="0"/>
                <a:cs typeface="Arial" panose="020B0604020202020204" pitchFamily="34" charset="0"/>
              </a:rPr>
              <a:t>Eskom = R 3 645 570 123</a:t>
            </a:r>
          </a:p>
          <a:p>
            <a:pPr lvl="1">
              <a:defRPr/>
            </a:pPr>
            <a:r>
              <a:rPr lang="en-ZA" altLang="en-US" dirty="0">
                <a:latin typeface="Arial" panose="020B0604020202020204" pitchFamily="34" charset="0"/>
                <a:cs typeface="Arial" panose="020B0604020202020204" pitchFamily="34" charset="0"/>
              </a:rPr>
              <a:t>We are currently in litigation process with Eskom whilst servicing part of the arrears. </a:t>
            </a:r>
          </a:p>
          <a:p>
            <a:pPr lvl="1">
              <a:defRPr/>
            </a:pPr>
            <a:r>
              <a:rPr lang="en-ZA" altLang="en-US" dirty="0">
                <a:latin typeface="Arial" panose="020B0604020202020204" pitchFamily="34" charset="0"/>
                <a:cs typeface="Arial" panose="020B0604020202020204" pitchFamily="34" charset="0"/>
              </a:rPr>
              <a:t>We further consulted sector departments and treasury to assist and intervene concerning issues pertaining to our bulk service providers</a:t>
            </a:r>
            <a:r>
              <a:rPr lang="en-ZA" altLang="en-US" dirty="0"/>
              <a:t>.</a:t>
            </a:r>
          </a:p>
          <a:p>
            <a:pPr lvl="1">
              <a:defRPr/>
            </a:pPr>
            <a:r>
              <a:rPr lang="en-GB" dirty="0">
                <a:solidFill>
                  <a:schemeClr val="tx1"/>
                </a:solidFill>
                <a:latin typeface="Arial" panose="020B0604020202020204" pitchFamily="34" charset="0"/>
                <a:cs typeface="Arial" panose="020B0604020202020204" pitchFamily="34" charset="0"/>
              </a:rPr>
              <a:t>The Municipality is experiencing various challenges such theft and vandalism, illegal mining activities, misuse of sewer, ageing infrastructure, etc that cause ineffective delivery of sanitation services to the Communities that it serves.</a:t>
            </a:r>
            <a:endParaRPr lang="en-ZA" altLang="en-US" dirty="0">
              <a:latin typeface="Arial" panose="020B0604020202020204" pitchFamily="34" charset="0"/>
              <a:cs typeface="Arial" panose="020B0604020202020204" pitchFamily="34" charset="0"/>
            </a:endParaRPr>
          </a:p>
          <a:p>
            <a:pPr lvl="1">
              <a:defRPr/>
            </a:pPr>
            <a:r>
              <a:rPr lang="en-ZA" altLang="en-US" dirty="0">
                <a:latin typeface="Arial" panose="020B0604020202020204" pitchFamily="34" charset="0"/>
                <a:cs typeface="Arial" panose="020B0604020202020204" pitchFamily="34" charset="0"/>
              </a:rPr>
              <a:t>Our aging infrastructure remains a challenge for the municipality, however we are currently undertaking initiatives to obtain funding in order to refurbish our infrastructure. </a:t>
            </a:r>
          </a:p>
          <a:p>
            <a:pPr lvl="1">
              <a:defRPr/>
            </a:pPr>
            <a:r>
              <a:rPr lang="en-ZA" altLang="en-US" dirty="0">
                <a:latin typeface="Arial" panose="020B0604020202020204" pitchFamily="34" charset="0"/>
                <a:cs typeface="Arial" panose="020B0604020202020204" pitchFamily="34" charset="0"/>
              </a:rPr>
              <a:t>Both National Treasury and the Presidency have been alerted of the situation..</a:t>
            </a:r>
          </a:p>
          <a:p>
            <a:pPr marL="457200" lvl="1" indent="0">
              <a:buNone/>
              <a:defRPr/>
            </a:pPr>
            <a:endParaRPr lang="en-ZA" altLang="en-US" dirty="0">
              <a:latin typeface="Arial" panose="020B0604020202020204" pitchFamily="34" charset="0"/>
              <a:cs typeface="Arial" panose="020B0604020202020204" pitchFamily="34" charset="0"/>
            </a:endParaRPr>
          </a:p>
        </p:txBody>
      </p:sp>
      <p:sp>
        <p:nvSpPr>
          <p:cNvPr id="18467" name="Footer Placeholder 2">
            <a:extLst>
              <a:ext uri="{FF2B5EF4-FFF2-40B4-BE49-F238E27FC236}">
                <a16:creationId xmlns:a16="http://schemas.microsoft.com/office/drawing/2014/main" id="{5C2C724D-0455-4628-A679-59AB70C4E41D}"/>
              </a:ext>
            </a:extLst>
          </p:cNvPr>
          <p:cNvSpPr>
            <a:spLocks noGrp="1"/>
          </p:cNvSpPr>
          <p:nvPr>
            <p:ph type="ftr" sz="quarter" idx="11"/>
          </p:nvPr>
        </p:nvSpPr>
        <p:spPr bwMode="auto">
          <a:xfrm>
            <a:off x="457200" y="6456363"/>
            <a:ext cx="5915025" cy="330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ZA" altLang="en-US" sz="10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Matjhabeng Local Municipality--------------Presentation to the Portfolio Committee of COGTA</a:t>
            </a:r>
            <a:endParaRPr kumimoji="0" lang="en-US" altLang="en-US" sz="10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endParaRPr>
          </a:p>
        </p:txBody>
      </p:sp>
      <p:sp>
        <p:nvSpPr>
          <p:cNvPr id="4" name="Slide Number Placeholder 3">
            <a:extLst>
              <a:ext uri="{FF2B5EF4-FFF2-40B4-BE49-F238E27FC236}">
                <a16:creationId xmlns:a16="http://schemas.microsoft.com/office/drawing/2014/main" id="{AD23C03F-D393-48BD-8721-A63028381745}"/>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7C750B2-A834-438B-8089-37D22AEA60CA}" type="slidenum">
              <a:rPr kumimoji="0" lang="en-US" altLang="en-US" sz="1100" b="0" i="0" u="none" strike="noStrike" kern="1200" cap="none" spc="0" normalizeH="0" baseline="0" noProof="0" smtClean="0">
                <a:ln>
                  <a:noFill/>
                </a:ln>
                <a:solidFill>
                  <a:srgbClr val="1F497D"/>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altLang="en-US" sz="11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endParaRPr>
          </a:p>
        </p:txBody>
      </p:sp>
      <p:pic>
        <p:nvPicPr>
          <p:cNvPr id="18466" name="Picture 2" descr="http://www.matjhabeng.co.za/images/logo.gif">
            <a:extLst>
              <a:ext uri="{FF2B5EF4-FFF2-40B4-BE49-F238E27FC236}">
                <a16:creationId xmlns:a16="http://schemas.microsoft.com/office/drawing/2014/main" id="{F15E5C0C-F0D5-4A1E-8EAB-99AC7BA2877E}"/>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8316913" y="6081713"/>
            <a:ext cx="827087" cy="77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775593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D79CA-C14B-41D4-9AD5-19A78A53360D}"/>
              </a:ext>
            </a:extLst>
          </p:cNvPr>
          <p:cNvSpPr>
            <a:spLocks noGrp="1"/>
          </p:cNvSpPr>
          <p:nvPr>
            <p:ph type="title"/>
          </p:nvPr>
        </p:nvSpPr>
        <p:spPr>
          <a:xfrm>
            <a:off x="0" y="0"/>
            <a:ext cx="8100392" cy="899592"/>
          </a:xfrm>
          <a:solidFill>
            <a:schemeClr val="bg1"/>
          </a:solidFill>
        </p:spPr>
        <p:txBody>
          <a:bodyPr/>
          <a:lstStyle/>
          <a:p>
            <a:pPr algn="ctr">
              <a:defRPr/>
            </a:pPr>
            <a:r>
              <a:rPr lang="en-ZA" sz="2800" b="1" dirty="0"/>
              <a:t>Municipal overview</a:t>
            </a:r>
          </a:p>
        </p:txBody>
      </p:sp>
      <p:sp>
        <p:nvSpPr>
          <p:cNvPr id="10243" name="Content Placeholder 2">
            <a:extLst>
              <a:ext uri="{FF2B5EF4-FFF2-40B4-BE49-F238E27FC236}">
                <a16:creationId xmlns:a16="http://schemas.microsoft.com/office/drawing/2014/main" id="{37A3C31F-B61E-4450-924B-812D9BDB704C}"/>
              </a:ext>
            </a:extLst>
          </p:cNvPr>
          <p:cNvSpPr>
            <a:spLocks noGrp="1"/>
          </p:cNvSpPr>
          <p:nvPr>
            <p:ph idx="1"/>
          </p:nvPr>
        </p:nvSpPr>
        <p:spPr>
          <a:xfrm>
            <a:off x="339726" y="899593"/>
            <a:ext cx="8347074" cy="5506896"/>
          </a:xfrm>
        </p:spPr>
        <p:txBody>
          <a:bodyPr>
            <a:normAutofit/>
          </a:bodyPr>
          <a:lstStyle/>
          <a:p>
            <a:pPr>
              <a:defRPr/>
            </a:pPr>
            <a:r>
              <a:rPr lang="en-ZA" sz="2000" b="1" dirty="0">
                <a:latin typeface="Arial" panose="020B0604020202020204" pitchFamily="34" charset="0"/>
                <a:cs typeface="Arial" panose="020B0604020202020204" pitchFamily="34" charset="0"/>
              </a:rPr>
              <a:t>State of the Municipality (cont…)</a:t>
            </a:r>
            <a:r>
              <a:rPr lang="en-GB" sz="2000" b="1" dirty="0">
                <a:solidFill>
                  <a:schemeClr val="tx1"/>
                </a:solidFill>
                <a:latin typeface="Arial" panose="020B0604020202020204" pitchFamily="34" charset="0"/>
                <a:cs typeface="Arial" panose="020B0604020202020204" pitchFamily="34" charset="0"/>
              </a:rPr>
              <a:t> </a:t>
            </a:r>
          </a:p>
          <a:p>
            <a:pPr lvl="1">
              <a:defRPr/>
            </a:pPr>
            <a:r>
              <a:rPr lang="en-ZA" altLang="en-US" dirty="0">
                <a:latin typeface="Arial" panose="020B0604020202020204" pitchFamily="34" charset="0"/>
                <a:cs typeface="Arial" panose="020B0604020202020204" pitchFamily="34" charset="0"/>
              </a:rPr>
              <a:t>Our infrastructure challenges is a major contributing factor to our water and electrical losses. </a:t>
            </a:r>
          </a:p>
          <a:p>
            <a:pPr lvl="1">
              <a:defRPr/>
            </a:pPr>
            <a:r>
              <a:rPr lang="en-ZA" altLang="en-US" dirty="0">
                <a:latin typeface="Arial" panose="020B0604020202020204" pitchFamily="34" charset="0"/>
                <a:cs typeface="Arial" panose="020B0604020202020204" pitchFamily="34" charset="0"/>
              </a:rPr>
              <a:t>Vandalism and theft of our infrastructure results into high level of losses for both electrical and water. </a:t>
            </a:r>
          </a:p>
          <a:p>
            <a:pPr lvl="1">
              <a:defRPr/>
            </a:pPr>
            <a:r>
              <a:rPr lang="en-ZA" altLang="en-US" dirty="0">
                <a:latin typeface="Arial" panose="020B0604020202020204" pitchFamily="34" charset="0"/>
                <a:cs typeface="Arial" panose="020B0604020202020204" pitchFamily="34" charset="0"/>
              </a:rPr>
              <a:t>Water losses (non-technical) for the 2019/20 was recorded as 52%.</a:t>
            </a:r>
          </a:p>
          <a:p>
            <a:pPr lvl="1">
              <a:defRPr/>
            </a:pPr>
            <a:r>
              <a:rPr lang="en-ZA" altLang="en-US" dirty="0">
                <a:latin typeface="Arial" panose="020B0604020202020204" pitchFamily="34" charset="0"/>
                <a:cs typeface="Arial" panose="020B0604020202020204" pitchFamily="34" charset="0"/>
              </a:rPr>
              <a:t>Electricity losses (non-technical) for the 2019/20 was recorded as 30%.</a:t>
            </a:r>
          </a:p>
          <a:p>
            <a:pPr lvl="1">
              <a:defRPr/>
            </a:pPr>
            <a:r>
              <a:rPr lang="en-ZA" altLang="en-US" dirty="0">
                <a:latin typeface="Arial" panose="020B0604020202020204" pitchFamily="34" charset="0"/>
                <a:cs typeface="Arial" panose="020B0604020202020204" pitchFamily="34" charset="0"/>
              </a:rPr>
              <a:t>We identified projects in order to mitigate the impact of the challenges identified above. The projects include replacement of meters in order to enhance revenue generation optimally. </a:t>
            </a:r>
          </a:p>
          <a:p>
            <a:pPr lvl="1">
              <a:defRPr/>
            </a:pPr>
            <a:r>
              <a:rPr lang="en-ZA" altLang="en-US" dirty="0">
                <a:latin typeface="Arial" panose="020B0604020202020204" pitchFamily="34" charset="0"/>
                <a:cs typeface="Arial" panose="020B0604020202020204" pitchFamily="34" charset="0"/>
              </a:rPr>
              <a:t>We are negotiating the possibility of providing electricity in the entire area so that it can assist us in the implementation of credit and debt policy</a:t>
            </a:r>
          </a:p>
        </p:txBody>
      </p:sp>
      <p:sp>
        <p:nvSpPr>
          <p:cNvPr id="18467" name="Footer Placeholder 2">
            <a:extLst>
              <a:ext uri="{FF2B5EF4-FFF2-40B4-BE49-F238E27FC236}">
                <a16:creationId xmlns:a16="http://schemas.microsoft.com/office/drawing/2014/main" id="{5C2C724D-0455-4628-A679-59AB70C4E41D}"/>
              </a:ext>
            </a:extLst>
          </p:cNvPr>
          <p:cNvSpPr>
            <a:spLocks noGrp="1"/>
          </p:cNvSpPr>
          <p:nvPr>
            <p:ph type="ftr" sz="quarter" idx="11"/>
          </p:nvPr>
        </p:nvSpPr>
        <p:spPr bwMode="auto">
          <a:xfrm>
            <a:off x="457200" y="6456363"/>
            <a:ext cx="5915025" cy="330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ZA" altLang="en-US" sz="10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Matjhabeng Local Municipality--------------Presentation to the Portfolio Committee of COGTA</a:t>
            </a:r>
            <a:endParaRPr kumimoji="0" lang="en-US" altLang="en-US" sz="10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endParaRPr>
          </a:p>
        </p:txBody>
      </p:sp>
      <p:sp>
        <p:nvSpPr>
          <p:cNvPr id="4" name="Slide Number Placeholder 3">
            <a:extLst>
              <a:ext uri="{FF2B5EF4-FFF2-40B4-BE49-F238E27FC236}">
                <a16:creationId xmlns:a16="http://schemas.microsoft.com/office/drawing/2014/main" id="{AD23C03F-D393-48BD-8721-A63028381745}"/>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7C750B2-A834-438B-8089-37D22AEA60CA}" type="slidenum">
              <a:rPr kumimoji="0" lang="en-US" altLang="en-US" sz="1100" b="0" i="0" u="none" strike="noStrike" kern="1200" cap="none" spc="0" normalizeH="0" baseline="0" noProof="0" smtClean="0">
                <a:ln>
                  <a:noFill/>
                </a:ln>
                <a:solidFill>
                  <a:srgbClr val="1F497D"/>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altLang="en-US" sz="11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endParaRPr>
          </a:p>
        </p:txBody>
      </p:sp>
      <p:pic>
        <p:nvPicPr>
          <p:cNvPr id="18466" name="Picture 2" descr="http://www.matjhabeng.co.za/images/logo.gif">
            <a:extLst>
              <a:ext uri="{FF2B5EF4-FFF2-40B4-BE49-F238E27FC236}">
                <a16:creationId xmlns:a16="http://schemas.microsoft.com/office/drawing/2014/main" id="{F15E5C0C-F0D5-4A1E-8EAB-99AC7BA2877E}"/>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8316913" y="6081713"/>
            <a:ext cx="827087" cy="77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324449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3"/>
          <p:cNvSpPr txBox="1"/>
          <p:nvPr/>
        </p:nvSpPr>
        <p:spPr>
          <a:xfrm>
            <a:off x="6553203" y="6356351"/>
            <a:ext cx="2133596" cy="365129"/>
          </a:xfrm>
          <a:prstGeom prst="rect">
            <a:avLst/>
          </a:prstGeom>
          <a:noFill/>
          <a:ln>
            <a:noFill/>
          </a:ln>
        </p:spPr>
        <p:txBody>
          <a:bodyPr vert="horz" wrap="square" lIns="91440" tIns="45720" rIns="91440" bIns="45720" anchor="ctr" anchorCtr="0" compatLnSpc="1"/>
          <a:lstStyle/>
          <a:p>
            <a:pPr marL="0" marR="0" lvl="0" indent="0" algn="r" defTabSz="914400" rtl="0" eaLnBrk="0"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endParaRPr kumimoji="0" lang="en-ZA" sz="1200" b="0" i="0" u="none" strike="noStrike" kern="1200" cap="none" spc="0" normalizeH="0" baseline="0" noProof="0" dirty="0">
              <a:ln>
                <a:noFill/>
              </a:ln>
              <a:solidFill>
                <a:srgbClr val="898989"/>
              </a:solidFill>
              <a:effectLst/>
              <a:uLnTx/>
              <a:uFillTx/>
              <a:latin typeface="Calibri"/>
              <a:ea typeface="+mn-ea"/>
              <a:cs typeface="Arial" panose="020B0604020202020204" pitchFamily="34" charset="0"/>
            </a:endParaRPr>
          </a:p>
        </p:txBody>
      </p:sp>
      <p:sp>
        <p:nvSpPr>
          <p:cNvPr id="4" name="Title 5"/>
          <p:cNvSpPr txBox="1">
            <a:spLocks noGrp="1"/>
          </p:cNvSpPr>
          <p:nvPr>
            <p:ph type="title"/>
          </p:nvPr>
        </p:nvSpPr>
        <p:spPr>
          <a:xfrm>
            <a:off x="75480" y="188640"/>
            <a:ext cx="8110661" cy="1008112"/>
          </a:xfrm>
          <a:solidFill>
            <a:schemeClr val="bg1"/>
          </a:solidFill>
        </p:spPr>
        <p:txBody>
          <a:bodyPr>
            <a:normAutofit fontScale="90000"/>
          </a:bodyPr>
          <a:lstStyle/>
          <a:p>
            <a:pPr lvl="0"/>
            <a:r>
              <a:rPr lang="en-US" sz="2700" b="1" dirty="0">
                <a:cs typeface="Arial" pitchFamily="34" charset="0"/>
              </a:rPr>
              <a:t>Municipal AUDIT OUTCOMES FOR THE PAST THREE YEARS</a:t>
            </a:r>
            <a:r>
              <a:rPr lang="en-US" sz="2200" b="1" dirty="0">
                <a:cs typeface="Arial" pitchFamily="34" charset="0"/>
              </a:rPr>
              <a:t/>
            </a:r>
            <a:br>
              <a:rPr lang="en-US" sz="2200" b="1" dirty="0">
                <a:cs typeface="Arial" pitchFamily="34" charset="0"/>
              </a:rPr>
            </a:br>
            <a:endParaRPr lang="en-ZA" sz="2200" b="1" dirty="0">
              <a:cs typeface="Arial" pitchFamily="34" charset="0"/>
            </a:endParaRPr>
          </a:p>
        </p:txBody>
      </p:sp>
      <p:sp>
        <p:nvSpPr>
          <p:cNvPr id="3" name="Footer Placeholder 2">
            <a:extLst>
              <a:ext uri="{FF2B5EF4-FFF2-40B4-BE49-F238E27FC236}">
                <a16:creationId xmlns:a16="http://schemas.microsoft.com/office/drawing/2014/main" id="{7712B534-0527-4B6D-905F-231087A33FD8}"/>
              </a:ext>
            </a:extLst>
          </p:cNvPr>
          <p:cNvSpPr>
            <a:spLocks noGrp="1"/>
          </p:cNvSpPr>
          <p:nvPr>
            <p:ph type="ftr"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ZA" altLang="en-US" sz="10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Matjhabeng Local Municipality--------------Presentation to the Portfolio Committee of COGTA</a:t>
            </a:r>
            <a:endParaRPr kumimoji="0" lang="en-US" altLang="en-US" sz="10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endParaRPr>
          </a:p>
        </p:txBody>
      </p:sp>
      <p:sp>
        <p:nvSpPr>
          <p:cNvPr id="9" name="Slide Number Placeholder 8">
            <a:extLst>
              <a:ext uri="{FF2B5EF4-FFF2-40B4-BE49-F238E27FC236}">
                <a16:creationId xmlns:a16="http://schemas.microsoft.com/office/drawing/2014/main" id="{07AAC53E-40AE-4ECE-B5E0-5137C70DEB64}"/>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7C750B2-A834-438B-8089-37D22AEA60CA}" type="slidenum">
              <a:rPr kumimoji="0" lang="en-US" altLang="en-US" sz="1100" b="0" i="0" u="none" strike="noStrike" kern="1200" cap="none" spc="0" normalizeH="0" baseline="0" noProof="0" smtClean="0">
                <a:ln>
                  <a:noFill/>
                </a:ln>
                <a:solidFill>
                  <a:srgbClr val="1F497D"/>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altLang="en-US" sz="11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1798629006"/>
              </p:ext>
            </p:extLst>
          </p:nvPr>
        </p:nvGraphicFramePr>
        <p:xfrm>
          <a:off x="395536" y="1447800"/>
          <a:ext cx="7790606" cy="4118710"/>
        </p:xfrm>
        <a:graphic>
          <a:graphicData uri="http://schemas.openxmlformats.org/drawingml/2006/table">
            <a:tbl>
              <a:tblPr firstRow="1" bandRow="1">
                <a:tableStyleId>{5C22544A-7EE6-4342-B048-85BDC9FD1C3A}</a:tableStyleId>
              </a:tblPr>
              <a:tblGrid>
                <a:gridCol w="3895303">
                  <a:extLst>
                    <a:ext uri="{9D8B030D-6E8A-4147-A177-3AD203B41FA5}">
                      <a16:colId xmlns:a16="http://schemas.microsoft.com/office/drawing/2014/main" val="20000"/>
                    </a:ext>
                  </a:extLst>
                </a:gridCol>
                <a:gridCol w="3895303">
                  <a:extLst>
                    <a:ext uri="{9D8B030D-6E8A-4147-A177-3AD203B41FA5}">
                      <a16:colId xmlns:a16="http://schemas.microsoft.com/office/drawing/2014/main" val="20001"/>
                    </a:ext>
                  </a:extLst>
                </a:gridCol>
              </a:tblGrid>
              <a:tr h="604964">
                <a:tc>
                  <a:txBody>
                    <a:bodyPr/>
                    <a:lstStyle/>
                    <a:p>
                      <a:r>
                        <a:rPr lang="en-ZA" b="1" dirty="0">
                          <a:latin typeface="Arial" pitchFamily="34" charset="0"/>
                          <a:cs typeface="Arial" pitchFamily="34" charset="0"/>
                        </a:rPr>
                        <a:t>Financial Year</a:t>
                      </a:r>
                    </a:p>
                  </a:txBody>
                  <a:tcPr/>
                </a:tc>
                <a:tc>
                  <a:txBody>
                    <a:bodyPr/>
                    <a:lstStyle/>
                    <a:p>
                      <a:r>
                        <a:rPr lang="en-ZA" b="1" dirty="0">
                          <a:latin typeface="Arial" pitchFamily="34" charset="0"/>
                          <a:cs typeface="Arial" pitchFamily="34" charset="0"/>
                        </a:rPr>
                        <a:t>Opinion</a:t>
                      </a:r>
                    </a:p>
                  </a:txBody>
                  <a:tcPr/>
                </a:tc>
                <a:extLst>
                  <a:ext uri="{0D108BD9-81ED-4DB2-BD59-A6C34878D82A}">
                    <a16:rowId xmlns:a16="http://schemas.microsoft.com/office/drawing/2014/main" val="10000"/>
                  </a:ext>
                </a:extLst>
              </a:tr>
              <a:tr h="699483">
                <a:tc>
                  <a:txBody>
                    <a:bodyPr/>
                    <a:lstStyle/>
                    <a:p>
                      <a:r>
                        <a:rPr lang="en-ZA" sz="3600" b="0" dirty="0">
                          <a:latin typeface="Arial" pitchFamily="34" charset="0"/>
                          <a:cs typeface="Arial" pitchFamily="34" charset="0"/>
                        </a:rPr>
                        <a:t>2016/17</a:t>
                      </a:r>
                    </a:p>
                  </a:txBody>
                  <a:tcPr>
                    <a:solidFill>
                      <a:schemeClr val="accent1">
                        <a:lumMod val="40000"/>
                        <a:lumOff val="60000"/>
                      </a:schemeClr>
                    </a:solidFill>
                  </a:tcPr>
                </a:tc>
                <a:tc>
                  <a:txBody>
                    <a:bodyPr/>
                    <a:lstStyle/>
                    <a:p>
                      <a:r>
                        <a:rPr lang="en-ZA" sz="3600" b="0" dirty="0">
                          <a:latin typeface="Arial" pitchFamily="34" charset="0"/>
                          <a:cs typeface="Arial" pitchFamily="34" charset="0"/>
                        </a:rPr>
                        <a:t>Unqualified</a:t>
                      </a:r>
                    </a:p>
                  </a:txBody>
                  <a:tcPr>
                    <a:solidFill>
                      <a:schemeClr val="accent1">
                        <a:lumMod val="40000"/>
                        <a:lumOff val="60000"/>
                      </a:schemeClr>
                    </a:solidFill>
                  </a:tcPr>
                </a:tc>
                <a:extLst>
                  <a:ext uri="{0D108BD9-81ED-4DB2-BD59-A6C34878D82A}">
                    <a16:rowId xmlns:a16="http://schemas.microsoft.com/office/drawing/2014/main" val="10001"/>
                  </a:ext>
                </a:extLst>
              </a:tr>
              <a:tr h="699483">
                <a:tc>
                  <a:txBody>
                    <a:bodyPr/>
                    <a:lstStyle/>
                    <a:p>
                      <a:r>
                        <a:rPr lang="en-ZA" sz="3600" b="0" dirty="0">
                          <a:latin typeface="Arial" pitchFamily="34" charset="0"/>
                          <a:cs typeface="Arial" pitchFamily="34" charset="0"/>
                        </a:rPr>
                        <a:t>2017/18</a:t>
                      </a:r>
                    </a:p>
                  </a:txBody>
                  <a:tcPr>
                    <a:solidFill>
                      <a:schemeClr val="accent1">
                        <a:lumMod val="40000"/>
                        <a:lumOff val="60000"/>
                      </a:schemeClr>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ZA" sz="3600" b="0" dirty="0">
                          <a:latin typeface="Arial" pitchFamily="34" charset="0"/>
                          <a:cs typeface="Arial" pitchFamily="34" charset="0"/>
                        </a:rPr>
                        <a:t>Qualified</a:t>
                      </a:r>
                    </a:p>
                  </a:txBody>
                  <a:tcPr>
                    <a:solidFill>
                      <a:schemeClr val="accent1">
                        <a:lumMod val="40000"/>
                        <a:lumOff val="60000"/>
                      </a:schemeClr>
                    </a:solidFill>
                  </a:tcPr>
                </a:tc>
                <a:extLst>
                  <a:ext uri="{0D108BD9-81ED-4DB2-BD59-A6C34878D82A}">
                    <a16:rowId xmlns:a16="http://schemas.microsoft.com/office/drawing/2014/main" val="10002"/>
                  </a:ext>
                </a:extLst>
              </a:tr>
              <a:tr h="1057390">
                <a:tc>
                  <a:txBody>
                    <a:bodyPr/>
                    <a:lstStyle/>
                    <a:p>
                      <a:r>
                        <a:rPr lang="en-ZA" sz="3600" b="0" dirty="0">
                          <a:latin typeface="Arial" pitchFamily="34" charset="0"/>
                          <a:cs typeface="Arial" pitchFamily="34" charset="0"/>
                        </a:rPr>
                        <a:t>2018/19</a:t>
                      </a:r>
                    </a:p>
                  </a:txBody>
                  <a:tcPr>
                    <a:solidFill>
                      <a:schemeClr val="accent1">
                        <a:lumMod val="40000"/>
                        <a:lumOff val="60000"/>
                      </a:schemeClr>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ZA" sz="3600" b="0" dirty="0">
                          <a:latin typeface="Arial" pitchFamily="34" charset="0"/>
                          <a:cs typeface="Arial" pitchFamily="34" charset="0"/>
                        </a:rPr>
                        <a:t>Qualified</a:t>
                      </a:r>
                    </a:p>
                  </a:txBody>
                  <a:tcPr>
                    <a:solidFill>
                      <a:schemeClr val="accent1">
                        <a:lumMod val="40000"/>
                        <a:lumOff val="60000"/>
                      </a:schemeClr>
                    </a:solidFill>
                  </a:tcPr>
                </a:tc>
                <a:extLst>
                  <a:ext uri="{0D108BD9-81ED-4DB2-BD59-A6C34878D82A}">
                    <a16:rowId xmlns:a16="http://schemas.microsoft.com/office/drawing/2014/main" val="10003"/>
                  </a:ext>
                </a:extLst>
              </a:tr>
              <a:tr h="1057390">
                <a:tc>
                  <a:txBody>
                    <a:bodyPr/>
                    <a:lstStyle/>
                    <a:p>
                      <a:r>
                        <a:rPr lang="en-ZA" sz="3600" b="0" dirty="0">
                          <a:latin typeface="Arial" pitchFamily="34" charset="0"/>
                          <a:cs typeface="Arial" pitchFamily="34" charset="0"/>
                        </a:rPr>
                        <a:t>2019/2020</a:t>
                      </a:r>
                    </a:p>
                  </a:txBody>
                  <a:tcPr>
                    <a:solidFill>
                      <a:schemeClr val="accent1">
                        <a:lumMod val="40000"/>
                        <a:lumOff val="60000"/>
                      </a:schemeClr>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ZA" sz="3600" b="0" dirty="0">
                          <a:latin typeface="Arial" pitchFamily="34" charset="0"/>
                          <a:cs typeface="Arial" pitchFamily="34" charset="0"/>
                        </a:rPr>
                        <a:t>Audit underway</a:t>
                      </a:r>
                    </a:p>
                  </a:txBody>
                  <a:tcPr>
                    <a:solidFill>
                      <a:schemeClr val="accent1">
                        <a:lumMod val="40000"/>
                        <a:lumOff val="60000"/>
                      </a:schemeClr>
                    </a:solidFill>
                  </a:tcPr>
                </a:tc>
                <a:extLst>
                  <a:ext uri="{0D108BD9-81ED-4DB2-BD59-A6C34878D82A}">
                    <a16:rowId xmlns:a16="http://schemas.microsoft.com/office/drawing/2014/main" val="1910826435"/>
                  </a:ext>
                </a:extLst>
              </a:tr>
            </a:tbl>
          </a:graphicData>
        </a:graphic>
      </p:graphicFrame>
      <p:pic>
        <p:nvPicPr>
          <p:cNvPr id="5" name="Picture 2" descr="http://www.matjhabeng.co.za/images/logo.gif">
            <a:extLst>
              <a:ext uri="{FF2B5EF4-FFF2-40B4-BE49-F238E27FC236}">
                <a16:creationId xmlns:a16="http://schemas.microsoft.com/office/drawing/2014/main" id="{BEABFF80-0AC0-4463-BE3D-09973F13343C}"/>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8316913" y="6081713"/>
            <a:ext cx="827087" cy="77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540635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4EC7D-2B48-478C-A567-F3217C3C0055}"/>
              </a:ext>
            </a:extLst>
          </p:cNvPr>
          <p:cNvSpPr>
            <a:spLocks noGrp="1"/>
          </p:cNvSpPr>
          <p:nvPr>
            <p:ph type="title"/>
          </p:nvPr>
        </p:nvSpPr>
        <p:spPr>
          <a:xfrm>
            <a:off x="179512" y="101181"/>
            <a:ext cx="7955902" cy="1320800"/>
          </a:xfrm>
          <a:solidFill>
            <a:schemeClr val="bg1"/>
          </a:solidFill>
        </p:spPr>
        <p:txBody>
          <a:bodyPr>
            <a:normAutofit/>
          </a:bodyPr>
          <a:lstStyle/>
          <a:p>
            <a:r>
              <a:rPr lang="en-ZA" dirty="0"/>
              <a:t> Audit Findings and Intervention Measures</a:t>
            </a:r>
          </a:p>
        </p:txBody>
      </p:sp>
      <p:sp>
        <p:nvSpPr>
          <p:cNvPr id="5" name="Content Placeholder 4">
            <a:extLst>
              <a:ext uri="{FF2B5EF4-FFF2-40B4-BE49-F238E27FC236}">
                <a16:creationId xmlns:a16="http://schemas.microsoft.com/office/drawing/2014/main" id="{931369A6-89B2-498B-95EB-8645F0678624}"/>
              </a:ext>
            </a:extLst>
          </p:cNvPr>
          <p:cNvSpPr>
            <a:spLocks noGrp="1"/>
          </p:cNvSpPr>
          <p:nvPr>
            <p:ph idx="1"/>
          </p:nvPr>
        </p:nvSpPr>
        <p:spPr>
          <a:xfrm>
            <a:off x="539552" y="1747370"/>
            <a:ext cx="6347714" cy="3880773"/>
          </a:xfrm>
        </p:spPr>
        <p:txBody>
          <a:bodyPr>
            <a:normAutofit/>
          </a:bodyPr>
          <a:lstStyle/>
          <a:p>
            <a:pPr algn="just"/>
            <a:r>
              <a:rPr lang="en-ZA" sz="1500" dirty="0">
                <a:latin typeface="Arial" panose="020B0604020202020204" pitchFamily="34" charset="0"/>
                <a:cs typeface="Arial" panose="020B0604020202020204" pitchFamily="34" charset="0"/>
              </a:rPr>
              <a:t>Matters affecting the audit opinion:</a:t>
            </a:r>
          </a:p>
          <a:p>
            <a:pPr marL="0" indent="0">
              <a:buNone/>
            </a:pPr>
            <a:endParaRPr lang="en-ZA" sz="1500" dirty="0"/>
          </a:p>
        </p:txBody>
      </p:sp>
      <p:sp>
        <p:nvSpPr>
          <p:cNvPr id="4" name="Footer Placeholder 3">
            <a:extLst>
              <a:ext uri="{FF2B5EF4-FFF2-40B4-BE49-F238E27FC236}">
                <a16:creationId xmlns:a16="http://schemas.microsoft.com/office/drawing/2014/main" id="{D5AEB2DF-EB63-4FB3-8DAD-C23E331B94FE}"/>
              </a:ext>
            </a:extLst>
          </p:cNvPr>
          <p:cNvSpPr>
            <a:spLocks noGrp="1"/>
          </p:cNvSpPr>
          <p:nvPr>
            <p:ph type="ftr"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ZA" altLang="en-US" sz="10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Matjhabeng Local Municipality--------------Presentation to the Portfolio Committee of COGTA</a:t>
            </a:r>
            <a:endParaRPr kumimoji="0" lang="en-US" altLang="en-US" sz="10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endParaRPr>
          </a:p>
        </p:txBody>
      </p:sp>
      <p:sp>
        <p:nvSpPr>
          <p:cNvPr id="8" name="Slide Number Placeholder 7">
            <a:extLst>
              <a:ext uri="{FF2B5EF4-FFF2-40B4-BE49-F238E27FC236}">
                <a16:creationId xmlns:a16="http://schemas.microsoft.com/office/drawing/2014/main" id="{4C2C1A6A-F197-4C31-BFB8-C564C238195D}"/>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7C750B2-A834-438B-8089-37D22AEA60CA}" type="slidenum">
              <a:rPr kumimoji="0" lang="en-US" altLang="en-US" sz="1100" b="0" i="0" u="none" strike="noStrike" kern="1200" cap="none" spc="0" normalizeH="0" baseline="0" noProof="0" smtClean="0">
                <a:ln>
                  <a:noFill/>
                </a:ln>
                <a:solidFill>
                  <a:srgbClr val="1F497D"/>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altLang="en-US" sz="11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endParaRPr>
          </a:p>
        </p:txBody>
      </p:sp>
      <p:graphicFrame>
        <p:nvGraphicFramePr>
          <p:cNvPr id="6" name="Table 6">
            <a:extLst>
              <a:ext uri="{FF2B5EF4-FFF2-40B4-BE49-F238E27FC236}">
                <a16:creationId xmlns:a16="http://schemas.microsoft.com/office/drawing/2014/main" id="{EEC06AB1-9E2C-47B7-B84D-C1AC91DDB7F1}"/>
              </a:ext>
            </a:extLst>
          </p:cNvPr>
          <p:cNvGraphicFramePr>
            <a:graphicFrameLocks noGrp="1"/>
          </p:cNvGraphicFramePr>
          <p:nvPr>
            <p:extLst>
              <p:ext uri="{D42A27DB-BD31-4B8C-83A1-F6EECF244321}">
                <p14:modId xmlns:p14="http://schemas.microsoft.com/office/powerpoint/2010/main" val="2227386685"/>
              </p:ext>
            </p:extLst>
          </p:nvPr>
        </p:nvGraphicFramePr>
        <p:xfrm>
          <a:off x="430559" y="2158998"/>
          <a:ext cx="7704855" cy="3888435"/>
        </p:xfrm>
        <a:graphic>
          <a:graphicData uri="http://schemas.openxmlformats.org/drawingml/2006/table">
            <a:tbl>
              <a:tblPr firstRow="1" bandRow="1">
                <a:tableStyleId>{5C22544A-7EE6-4342-B048-85BDC9FD1C3A}</a:tableStyleId>
              </a:tblPr>
              <a:tblGrid>
                <a:gridCol w="2942862">
                  <a:extLst>
                    <a:ext uri="{9D8B030D-6E8A-4147-A177-3AD203B41FA5}">
                      <a16:colId xmlns:a16="http://schemas.microsoft.com/office/drawing/2014/main" val="1978228980"/>
                    </a:ext>
                  </a:extLst>
                </a:gridCol>
                <a:gridCol w="1598668">
                  <a:extLst>
                    <a:ext uri="{9D8B030D-6E8A-4147-A177-3AD203B41FA5}">
                      <a16:colId xmlns:a16="http://schemas.microsoft.com/office/drawing/2014/main" val="4200092605"/>
                    </a:ext>
                  </a:extLst>
                </a:gridCol>
                <a:gridCol w="1473950">
                  <a:extLst>
                    <a:ext uri="{9D8B030D-6E8A-4147-A177-3AD203B41FA5}">
                      <a16:colId xmlns:a16="http://schemas.microsoft.com/office/drawing/2014/main" val="2101804370"/>
                    </a:ext>
                  </a:extLst>
                </a:gridCol>
                <a:gridCol w="1689375">
                  <a:extLst>
                    <a:ext uri="{9D8B030D-6E8A-4147-A177-3AD203B41FA5}">
                      <a16:colId xmlns:a16="http://schemas.microsoft.com/office/drawing/2014/main" val="2915049755"/>
                    </a:ext>
                  </a:extLst>
                </a:gridCol>
              </a:tblGrid>
              <a:tr h="912381">
                <a:tc>
                  <a:txBody>
                    <a:bodyPr/>
                    <a:lstStyle/>
                    <a:p>
                      <a:r>
                        <a:rPr lang="en-ZA" sz="1400" dirty="0">
                          <a:latin typeface="Arial" panose="020B0604020202020204" pitchFamily="34" charset="0"/>
                          <a:cs typeface="Arial" panose="020B0604020202020204" pitchFamily="34" charset="0"/>
                        </a:rPr>
                        <a:t>Category</a:t>
                      </a:r>
                    </a:p>
                  </a:txBody>
                  <a:tcPr marL="68580" marR="68580" marT="34290" marB="34290"/>
                </a:tc>
                <a:tc>
                  <a:txBody>
                    <a:bodyPr/>
                    <a:lstStyle/>
                    <a:p>
                      <a:r>
                        <a:rPr lang="en-ZA" sz="1400" dirty="0">
                          <a:latin typeface="Arial" panose="020B0604020202020204" pitchFamily="34" charset="0"/>
                          <a:cs typeface="Arial" panose="020B0604020202020204" pitchFamily="34" charset="0"/>
                        </a:rPr>
                        <a:t>Issues Raised</a:t>
                      </a:r>
                    </a:p>
                  </a:txBody>
                  <a:tcPr marL="68580" marR="68580" marT="34290" marB="34290"/>
                </a:tc>
                <a:tc>
                  <a:txBody>
                    <a:bodyPr/>
                    <a:lstStyle/>
                    <a:p>
                      <a:r>
                        <a:rPr lang="en-ZA" sz="1400" dirty="0">
                          <a:latin typeface="Arial" panose="020B0604020202020204" pitchFamily="34" charset="0"/>
                          <a:cs typeface="Arial" panose="020B0604020202020204" pitchFamily="34" charset="0"/>
                        </a:rPr>
                        <a:t>Actions Planned</a:t>
                      </a:r>
                    </a:p>
                  </a:txBody>
                  <a:tcPr marL="68580" marR="68580" marT="34290" marB="34290"/>
                </a:tc>
                <a:tc>
                  <a:txBody>
                    <a:bodyPr/>
                    <a:lstStyle/>
                    <a:p>
                      <a:r>
                        <a:rPr lang="en-ZA" sz="1400" dirty="0">
                          <a:latin typeface="Arial" panose="020B0604020202020204" pitchFamily="34" charset="0"/>
                          <a:cs typeface="Arial" panose="020B0604020202020204" pitchFamily="34" charset="0"/>
                        </a:rPr>
                        <a:t>Actions Completed</a:t>
                      </a:r>
                    </a:p>
                  </a:txBody>
                  <a:tcPr marL="68580" marR="68580" marT="34290" marB="34290"/>
                </a:tc>
                <a:extLst>
                  <a:ext uri="{0D108BD9-81ED-4DB2-BD59-A6C34878D82A}">
                    <a16:rowId xmlns:a16="http://schemas.microsoft.com/office/drawing/2014/main" val="2259105949"/>
                  </a:ext>
                </a:extLst>
              </a:tr>
              <a:tr h="305025">
                <a:tc>
                  <a:txBody>
                    <a:bodyPr/>
                    <a:lstStyle/>
                    <a:p>
                      <a:r>
                        <a:rPr lang="en-ZA" sz="1400" dirty="0">
                          <a:latin typeface="Arial" panose="020B0604020202020204" pitchFamily="34" charset="0"/>
                          <a:cs typeface="Arial" panose="020B0604020202020204" pitchFamily="34" charset="0"/>
                        </a:rPr>
                        <a:t>Audit Report Matters</a:t>
                      </a:r>
                    </a:p>
                  </a:txBody>
                  <a:tcPr marL="68580" marR="68580" marT="34290" marB="34290">
                    <a:solidFill>
                      <a:schemeClr val="accent1">
                        <a:lumMod val="40000"/>
                        <a:lumOff val="60000"/>
                      </a:schemeClr>
                    </a:solidFill>
                  </a:tcPr>
                </a:tc>
                <a:tc>
                  <a:txBody>
                    <a:bodyPr/>
                    <a:lstStyle/>
                    <a:p>
                      <a:pPr algn="ctr"/>
                      <a:r>
                        <a:rPr lang="en-US" sz="1400" dirty="0">
                          <a:latin typeface="Arial" panose="020B0604020202020204" pitchFamily="34" charset="0"/>
                          <a:cs typeface="Arial" panose="020B0604020202020204" pitchFamily="34" charset="0"/>
                        </a:rPr>
                        <a:t>1</a:t>
                      </a:r>
                      <a:r>
                        <a:rPr lang="en-ZA" sz="1400" dirty="0">
                          <a:latin typeface="Arial" panose="020B0604020202020204" pitchFamily="34" charset="0"/>
                          <a:cs typeface="Arial" panose="020B0604020202020204" pitchFamily="34" charset="0"/>
                        </a:rPr>
                        <a:t>4</a:t>
                      </a:r>
                    </a:p>
                  </a:txBody>
                  <a:tcPr marL="68580" marR="68580" marT="34290" marB="34290">
                    <a:solidFill>
                      <a:schemeClr val="accent1">
                        <a:lumMod val="40000"/>
                        <a:lumOff val="60000"/>
                      </a:schemeClr>
                    </a:solidFill>
                  </a:tcPr>
                </a:tc>
                <a:tc>
                  <a:txBody>
                    <a:bodyPr/>
                    <a:lstStyle/>
                    <a:p>
                      <a:pPr algn="ctr"/>
                      <a:r>
                        <a:rPr lang="en-ZA" sz="1400" dirty="0">
                          <a:latin typeface="Arial" panose="020B0604020202020204" pitchFamily="34" charset="0"/>
                          <a:cs typeface="Arial" panose="020B0604020202020204" pitchFamily="34" charset="0"/>
                        </a:rPr>
                        <a:t>14</a:t>
                      </a:r>
                    </a:p>
                  </a:txBody>
                  <a:tcPr marL="68580" marR="68580" marT="34290" marB="34290">
                    <a:solidFill>
                      <a:schemeClr val="accent1">
                        <a:lumMod val="40000"/>
                        <a:lumOff val="60000"/>
                      </a:schemeClr>
                    </a:solidFill>
                  </a:tcPr>
                </a:tc>
                <a:tc>
                  <a:txBody>
                    <a:bodyPr/>
                    <a:lstStyle/>
                    <a:p>
                      <a:pPr algn="ctr"/>
                      <a:r>
                        <a:rPr lang="en-ZA" sz="1400" dirty="0">
                          <a:latin typeface="Arial" panose="020B0604020202020204" pitchFamily="34" charset="0"/>
                          <a:cs typeface="Arial" panose="020B0604020202020204" pitchFamily="34" charset="0"/>
                        </a:rPr>
                        <a:t>12</a:t>
                      </a:r>
                    </a:p>
                  </a:txBody>
                  <a:tcPr marL="68580" marR="68580" marT="34290" marB="34290">
                    <a:solidFill>
                      <a:schemeClr val="accent1">
                        <a:lumMod val="40000"/>
                        <a:lumOff val="60000"/>
                      </a:schemeClr>
                    </a:solidFill>
                  </a:tcPr>
                </a:tc>
                <a:extLst>
                  <a:ext uri="{0D108BD9-81ED-4DB2-BD59-A6C34878D82A}">
                    <a16:rowId xmlns:a16="http://schemas.microsoft.com/office/drawing/2014/main" val="903107159"/>
                  </a:ext>
                </a:extLst>
              </a:tr>
              <a:tr h="305025">
                <a:tc>
                  <a:txBody>
                    <a:bodyPr/>
                    <a:lstStyle/>
                    <a:p>
                      <a:r>
                        <a:rPr lang="en-ZA" sz="1400" dirty="0">
                          <a:latin typeface="Arial" panose="020B0604020202020204" pitchFamily="34" charset="0"/>
                          <a:cs typeface="Arial" panose="020B0604020202020204" pitchFamily="34" charset="0"/>
                        </a:rPr>
                        <a:t>Other Material Matters</a:t>
                      </a:r>
                    </a:p>
                  </a:txBody>
                  <a:tcPr marL="68580" marR="68580" marT="34290" marB="34290">
                    <a:solidFill>
                      <a:schemeClr val="accent1">
                        <a:lumMod val="40000"/>
                        <a:lumOff val="60000"/>
                      </a:schemeClr>
                    </a:solidFill>
                  </a:tcPr>
                </a:tc>
                <a:tc>
                  <a:txBody>
                    <a:bodyPr/>
                    <a:lstStyle/>
                    <a:p>
                      <a:pPr algn="ctr"/>
                      <a:r>
                        <a:rPr lang="en-US" sz="1400" dirty="0">
                          <a:latin typeface="Arial" panose="020B0604020202020204" pitchFamily="34" charset="0"/>
                          <a:cs typeface="Arial" panose="020B0604020202020204" pitchFamily="34" charset="0"/>
                        </a:rPr>
                        <a:t>2</a:t>
                      </a:r>
                      <a:r>
                        <a:rPr lang="en-ZA" sz="1400" dirty="0">
                          <a:latin typeface="Arial" panose="020B0604020202020204" pitchFamily="34" charset="0"/>
                          <a:cs typeface="Arial" panose="020B0604020202020204" pitchFamily="34" charset="0"/>
                        </a:rPr>
                        <a:t>7</a:t>
                      </a:r>
                    </a:p>
                  </a:txBody>
                  <a:tcPr marL="68580" marR="68580" marT="34290" marB="34290">
                    <a:solidFill>
                      <a:schemeClr val="accent1">
                        <a:lumMod val="40000"/>
                        <a:lumOff val="60000"/>
                      </a:schemeClr>
                    </a:solidFill>
                  </a:tcPr>
                </a:tc>
                <a:tc>
                  <a:txBody>
                    <a:bodyPr/>
                    <a:lstStyle/>
                    <a:p>
                      <a:pPr algn="ctr"/>
                      <a:r>
                        <a:rPr lang="en-ZA" sz="1400" dirty="0">
                          <a:latin typeface="Arial" panose="020B0604020202020204" pitchFamily="34" charset="0"/>
                          <a:cs typeface="Arial" panose="020B0604020202020204" pitchFamily="34" charset="0"/>
                        </a:rPr>
                        <a:t>27</a:t>
                      </a:r>
                    </a:p>
                  </a:txBody>
                  <a:tcPr marL="68580" marR="68580" marT="34290" marB="34290">
                    <a:solidFill>
                      <a:schemeClr val="accent1">
                        <a:lumMod val="40000"/>
                        <a:lumOff val="60000"/>
                      </a:schemeClr>
                    </a:solidFill>
                  </a:tcPr>
                </a:tc>
                <a:tc>
                  <a:txBody>
                    <a:bodyPr/>
                    <a:lstStyle/>
                    <a:p>
                      <a:pPr algn="ctr"/>
                      <a:r>
                        <a:rPr lang="en-ZA" sz="1400" dirty="0">
                          <a:latin typeface="Arial" panose="020B0604020202020204" pitchFamily="34" charset="0"/>
                          <a:cs typeface="Arial" panose="020B0604020202020204" pitchFamily="34" charset="0"/>
                        </a:rPr>
                        <a:t>27</a:t>
                      </a:r>
                    </a:p>
                  </a:txBody>
                  <a:tcPr marL="68580" marR="68580" marT="34290" marB="34290">
                    <a:solidFill>
                      <a:schemeClr val="accent1">
                        <a:lumMod val="40000"/>
                        <a:lumOff val="60000"/>
                      </a:schemeClr>
                    </a:solidFill>
                  </a:tcPr>
                </a:tc>
                <a:extLst>
                  <a:ext uri="{0D108BD9-81ED-4DB2-BD59-A6C34878D82A}">
                    <a16:rowId xmlns:a16="http://schemas.microsoft.com/office/drawing/2014/main" val="2548808798"/>
                  </a:ext>
                </a:extLst>
              </a:tr>
              <a:tr h="305025">
                <a:tc>
                  <a:txBody>
                    <a:bodyPr/>
                    <a:lstStyle/>
                    <a:p>
                      <a:r>
                        <a:rPr lang="en-ZA" sz="1400" dirty="0">
                          <a:latin typeface="Arial" panose="020B0604020202020204" pitchFamily="34" charset="0"/>
                          <a:cs typeface="Arial" panose="020B0604020202020204" pitchFamily="34" charset="0"/>
                        </a:rPr>
                        <a:t>SCM Matters</a:t>
                      </a:r>
                    </a:p>
                  </a:txBody>
                  <a:tcPr marL="68580" marR="68580" marT="34290" marB="34290">
                    <a:solidFill>
                      <a:schemeClr val="accent1">
                        <a:lumMod val="40000"/>
                        <a:lumOff val="60000"/>
                      </a:schemeClr>
                    </a:solidFill>
                  </a:tcPr>
                </a:tc>
                <a:tc>
                  <a:txBody>
                    <a:bodyPr/>
                    <a:lstStyle/>
                    <a:p>
                      <a:pPr algn="ctr"/>
                      <a:r>
                        <a:rPr lang="en-US" sz="1400" dirty="0">
                          <a:latin typeface="Arial" panose="020B0604020202020204" pitchFamily="34" charset="0"/>
                          <a:cs typeface="Arial" panose="020B0604020202020204" pitchFamily="34" charset="0"/>
                        </a:rPr>
                        <a:t>2</a:t>
                      </a:r>
                      <a:r>
                        <a:rPr lang="en-ZA" sz="1400" dirty="0">
                          <a:latin typeface="Arial" panose="020B0604020202020204" pitchFamily="34" charset="0"/>
                          <a:cs typeface="Arial" panose="020B0604020202020204" pitchFamily="34" charset="0"/>
                        </a:rPr>
                        <a:t>4</a:t>
                      </a:r>
                    </a:p>
                  </a:txBody>
                  <a:tcPr marL="68580" marR="68580" marT="34290" marB="34290">
                    <a:solidFill>
                      <a:schemeClr val="accent1">
                        <a:lumMod val="40000"/>
                        <a:lumOff val="60000"/>
                      </a:schemeClr>
                    </a:solidFill>
                  </a:tcPr>
                </a:tc>
                <a:tc>
                  <a:txBody>
                    <a:bodyPr/>
                    <a:lstStyle/>
                    <a:p>
                      <a:pPr algn="ctr"/>
                      <a:r>
                        <a:rPr lang="en-ZA" sz="1400" dirty="0">
                          <a:latin typeface="Arial" panose="020B0604020202020204" pitchFamily="34" charset="0"/>
                          <a:cs typeface="Arial" panose="020B0604020202020204" pitchFamily="34" charset="0"/>
                        </a:rPr>
                        <a:t>24</a:t>
                      </a:r>
                    </a:p>
                  </a:txBody>
                  <a:tcPr marL="68580" marR="68580" marT="34290" marB="34290">
                    <a:solidFill>
                      <a:schemeClr val="accent1">
                        <a:lumMod val="40000"/>
                        <a:lumOff val="60000"/>
                      </a:schemeClr>
                    </a:solidFill>
                  </a:tcPr>
                </a:tc>
                <a:tc>
                  <a:txBody>
                    <a:bodyPr/>
                    <a:lstStyle/>
                    <a:p>
                      <a:pPr algn="ctr"/>
                      <a:r>
                        <a:rPr lang="en-ZA" sz="1400" dirty="0">
                          <a:latin typeface="Arial" panose="020B0604020202020204" pitchFamily="34" charset="0"/>
                          <a:cs typeface="Arial" panose="020B0604020202020204" pitchFamily="34" charset="0"/>
                        </a:rPr>
                        <a:t>24</a:t>
                      </a:r>
                    </a:p>
                  </a:txBody>
                  <a:tcPr marL="68580" marR="68580" marT="34290" marB="34290">
                    <a:solidFill>
                      <a:schemeClr val="accent1">
                        <a:lumMod val="40000"/>
                        <a:lumOff val="60000"/>
                      </a:schemeClr>
                    </a:solidFill>
                  </a:tcPr>
                </a:tc>
                <a:extLst>
                  <a:ext uri="{0D108BD9-81ED-4DB2-BD59-A6C34878D82A}">
                    <a16:rowId xmlns:a16="http://schemas.microsoft.com/office/drawing/2014/main" val="1828971060"/>
                  </a:ext>
                </a:extLst>
              </a:tr>
              <a:tr h="305025">
                <a:tc>
                  <a:txBody>
                    <a:bodyPr/>
                    <a:lstStyle/>
                    <a:p>
                      <a:r>
                        <a:rPr lang="en-ZA" sz="1400" dirty="0">
                          <a:latin typeface="Arial" panose="020B0604020202020204" pitchFamily="34" charset="0"/>
                          <a:cs typeface="Arial" panose="020B0604020202020204" pitchFamily="34" charset="0"/>
                        </a:rPr>
                        <a:t>Information Technology</a:t>
                      </a:r>
                    </a:p>
                  </a:txBody>
                  <a:tcPr marL="68580" marR="68580" marT="34290" marB="34290">
                    <a:solidFill>
                      <a:schemeClr val="accent1">
                        <a:lumMod val="40000"/>
                        <a:lumOff val="60000"/>
                      </a:schemeClr>
                    </a:solidFill>
                  </a:tcPr>
                </a:tc>
                <a:tc>
                  <a:txBody>
                    <a:bodyPr/>
                    <a:lstStyle/>
                    <a:p>
                      <a:pPr algn="ctr"/>
                      <a:r>
                        <a:rPr lang="en-ZA" sz="1400" dirty="0">
                          <a:latin typeface="Arial" panose="020B0604020202020204" pitchFamily="34" charset="0"/>
                          <a:cs typeface="Arial" panose="020B0604020202020204" pitchFamily="34" charset="0"/>
                        </a:rPr>
                        <a:t>19</a:t>
                      </a:r>
                    </a:p>
                  </a:txBody>
                  <a:tcPr marL="68580" marR="68580" marT="34290" marB="34290">
                    <a:solidFill>
                      <a:schemeClr val="accent1">
                        <a:lumMod val="40000"/>
                        <a:lumOff val="60000"/>
                      </a:schemeClr>
                    </a:solidFill>
                  </a:tcPr>
                </a:tc>
                <a:tc>
                  <a:txBody>
                    <a:bodyPr/>
                    <a:lstStyle/>
                    <a:p>
                      <a:pPr algn="ctr"/>
                      <a:r>
                        <a:rPr lang="en-ZA" sz="1400" dirty="0">
                          <a:latin typeface="Arial" panose="020B0604020202020204" pitchFamily="34" charset="0"/>
                          <a:cs typeface="Arial" panose="020B0604020202020204" pitchFamily="34" charset="0"/>
                        </a:rPr>
                        <a:t>19</a:t>
                      </a:r>
                    </a:p>
                  </a:txBody>
                  <a:tcPr marL="68580" marR="68580" marT="34290" marB="34290">
                    <a:solidFill>
                      <a:schemeClr val="accent1">
                        <a:lumMod val="40000"/>
                        <a:lumOff val="60000"/>
                      </a:schemeClr>
                    </a:solidFill>
                  </a:tcPr>
                </a:tc>
                <a:tc>
                  <a:txBody>
                    <a:bodyPr/>
                    <a:lstStyle/>
                    <a:p>
                      <a:pPr algn="ctr"/>
                      <a:r>
                        <a:rPr lang="en-US" sz="1400" dirty="0">
                          <a:latin typeface="Arial" panose="020B0604020202020204" pitchFamily="34" charset="0"/>
                          <a:cs typeface="Arial" panose="020B0604020202020204" pitchFamily="34" charset="0"/>
                        </a:rPr>
                        <a:t>18</a:t>
                      </a:r>
                      <a:endParaRPr lang="en-ZA" sz="1400" dirty="0">
                        <a:latin typeface="Arial" panose="020B0604020202020204" pitchFamily="34" charset="0"/>
                        <a:cs typeface="Arial" panose="020B0604020202020204" pitchFamily="34" charset="0"/>
                      </a:endParaRPr>
                    </a:p>
                  </a:txBody>
                  <a:tcPr marL="68580" marR="68580" marT="34290" marB="34290">
                    <a:solidFill>
                      <a:schemeClr val="accent1">
                        <a:lumMod val="40000"/>
                        <a:lumOff val="60000"/>
                      </a:schemeClr>
                    </a:solidFill>
                  </a:tcPr>
                </a:tc>
                <a:extLst>
                  <a:ext uri="{0D108BD9-81ED-4DB2-BD59-A6C34878D82A}">
                    <a16:rowId xmlns:a16="http://schemas.microsoft.com/office/drawing/2014/main" val="1897455448"/>
                  </a:ext>
                </a:extLst>
              </a:tr>
              <a:tr h="535854">
                <a:tc>
                  <a:txBody>
                    <a:bodyPr/>
                    <a:lstStyle/>
                    <a:p>
                      <a:r>
                        <a:rPr lang="en-ZA" sz="1400" dirty="0">
                          <a:latin typeface="Arial" panose="020B0604020202020204" pitchFamily="34" charset="0"/>
                          <a:cs typeface="Arial" panose="020B0604020202020204" pitchFamily="34" charset="0"/>
                        </a:rPr>
                        <a:t>Internal Audit and Audit Committee</a:t>
                      </a:r>
                    </a:p>
                  </a:txBody>
                  <a:tcPr marL="68580" marR="68580" marT="34290" marB="34290">
                    <a:solidFill>
                      <a:schemeClr val="accent1">
                        <a:lumMod val="40000"/>
                        <a:lumOff val="60000"/>
                      </a:schemeClr>
                    </a:solidFill>
                  </a:tcPr>
                </a:tc>
                <a:tc>
                  <a:txBody>
                    <a:bodyPr/>
                    <a:lstStyle/>
                    <a:p>
                      <a:pPr algn="ctr"/>
                      <a:r>
                        <a:rPr lang="en-ZA" sz="1400" dirty="0">
                          <a:latin typeface="Arial" panose="020B0604020202020204" pitchFamily="34" charset="0"/>
                          <a:cs typeface="Arial" panose="020B0604020202020204" pitchFamily="34" charset="0"/>
                        </a:rPr>
                        <a:t>3</a:t>
                      </a:r>
                    </a:p>
                  </a:txBody>
                  <a:tcPr marL="68580" marR="68580" marT="34290" marB="34290">
                    <a:solidFill>
                      <a:schemeClr val="accent1">
                        <a:lumMod val="40000"/>
                        <a:lumOff val="60000"/>
                      </a:schemeClr>
                    </a:solidFill>
                  </a:tcPr>
                </a:tc>
                <a:tc>
                  <a:txBody>
                    <a:bodyPr/>
                    <a:lstStyle/>
                    <a:p>
                      <a:pPr algn="ctr"/>
                      <a:r>
                        <a:rPr lang="en-ZA" sz="1400" dirty="0">
                          <a:latin typeface="Arial" panose="020B0604020202020204" pitchFamily="34" charset="0"/>
                          <a:cs typeface="Arial" panose="020B0604020202020204" pitchFamily="34" charset="0"/>
                        </a:rPr>
                        <a:t>3</a:t>
                      </a:r>
                    </a:p>
                  </a:txBody>
                  <a:tcPr marL="68580" marR="68580" marT="34290" marB="34290">
                    <a:solidFill>
                      <a:schemeClr val="accent1">
                        <a:lumMod val="40000"/>
                        <a:lumOff val="60000"/>
                      </a:schemeClr>
                    </a:solidFill>
                  </a:tcPr>
                </a:tc>
                <a:tc>
                  <a:txBody>
                    <a:bodyPr/>
                    <a:lstStyle/>
                    <a:p>
                      <a:pPr algn="ctr"/>
                      <a:r>
                        <a:rPr lang="en-ZA" sz="1400" dirty="0">
                          <a:latin typeface="Arial" panose="020B0604020202020204" pitchFamily="34" charset="0"/>
                          <a:cs typeface="Arial" panose="020B0604020202020204" pitchFamily="34" charset="0"/>
                        </a:rPr>
                        <a:t>0</a:t>
                      </a:r>
                    </a:p>
                  </a:txBody>
                  <a:tcPr marL="68580" marR="68580" marT="34290" marB="34290">
                    <a:solidFill>
                      <a:schemeClr val="accent1">
                        <a:lumMod val="40000"/>
                        <a:lumOff val="60000"/>
                      </a:schemeClr>
                    </a:solidFill>
                  </a:tcPr>
                </a:tc>
                <a:extLst>
                  <a:ext uri="{0D108BD9-81ED-4DB2-BD59-A6C34878D82A}">
                    <a16:rowId xmlns:a16="http://schemas.microsoft.com/office/drawing/2014/main" val="886587999"/>
                  </a:ext>
                </a:extLst>
              </a:tr>
              <a:tr h="305025">
                <a:tc>
                  <a:txBody>
                    <a:bodyPr/>
                    <a:lstStyle/>
                    <a:p>
                      <a:r>
                        <a:rPr lang="en-ZA" sz="1400" dirty="0">
                          <a:latin typeface="Arial" panose="020B0604020202020204" pitchFamily="34" charset="0"/>
                          <a:cs typeface="Arial" panose="020B0604020202020204" pitchFamily="34" charset="0"/>
                        </a:rPr>
                        <a:t>Risk Management</a:t>
                      </a:r>
                    </a:p>
                  </a:txBody>
                  <a:tcPr marL="68580" marR="68580" marT="34290" marB="34290">
                    <a:solidFill>
                      <a:schemeClr val="accent1">
                        <a:lumMod val="40000"/>
                        <a:lumOff val="60000"/>
                      </a:schemeClr>
                    </a:solidFill>
                  </a:tcPr>
                </a:tc>
                <a:tc>
                  <a:txBody>
                    <a:bodyPr/>
                    <a:lstStyle/>
                    <a:p>
                      <a:pPr algn="ctr"/>
                      <a:r>
                        <a:rPr lang="en-US" sz="1400" dirty="0">
                          <a:latin typeface="Arial" panose="020B0604020202020204" pitchFamily="34" charset="0"/>
                          <a:cs typeface="Arial" panose="020B0604020202020204" pitchFamily="34" charset="0"/>
                        </a:rPr>
                        <a:t>2</a:t>
                      </a:r>
                      <a:endParaRPr lang="en-ZA" sz="1400" dirty="0">
                        <a:latin typeface="Arial" panose="020B0604020202020204" pitchFamily="34" charset="0"/>
                        <a:cs typeface="Arial" panose="020B0604020202020204" pitchFamily="34" charset="0"/>
                      </a:endParaRPr>
                    </a:p>
                  </a:txBody>
                  <a:tcPr marL="68580" marR="68580" marT="34290" marB="34290">
                    <a:solidFill>
                      <a:schemeClr val="accent1">
                        <a:lumMod val="40000"/>
                        <a:lumOff val="60000"/>
                      </a:schemeClr>
                    </a:solidFill>
                  </a:tcPr>
                </a:tc>
                <a:tc>
                  <a:txBody>
                    <a:bodyPr/>
                    <a:lstStyle/>
                    <a:p>
                      <a:pPr algn="ctr"/>
                      <a:r>
                        <a:rPr lang="en-US" sz="1400" dirty="0">
                          <a:latin typeface="Arial" panose="020B0604020202020204" pitchFamily="34" charset="0"/>
                          <a:cs typeface="Arial" panose="020B0604020202020204" pitchFamily="34" charset="0"/>
                        </a:rPr>
                        <a:t>2</a:t>
                      </a:r>
                      <a:endParaRPr lang="en-ZA" sz="1400" dirty="0">
                        <a:latin typeface="Arial" panose="020B0604020202020204" pitchFamily="34" charset="0"/>
                        <a:cs typeface="Arial" panose="020B0604020202020204" pitchFamily="34" charset="0"/>
                      </a:endParaRPr>
                    </a:p>
                  </a:txBody>
                  <a:tcPr marL="68580" marR="68580" marT="34290" marB="34290">
                    <a:solidFill>
                      <a:schemeClr val="accent1">
                        <a:lumMod val="40000"/>
                        <a:lumOff val="60000"/>
                      </a:schemeClr>
                    </a:solidFill>
                  </a:tcPr>
                </a:tc>
                <a:tc>
                  <a:txBody>
                    <a:bodyPr/>
                    <a:lstStyle/>
                    <a:p>
                      <a:pPr algn="ctr"/>
                      <a:r>
                        <a:rPr lang="en-US" sz="1400" dirty="0">
                          <a:latin typeface="Arial" panose="020B0604020202020204" pitchFamily="34" charset="0"/>
                          <a:cs typeface="Arial" panose="020B0604020202020204" pitchFamily="34" charset="0"/>
                        </a:rPr>
                        <a:t>2</a:t>
                      </a:r>
                      <a:endParaRPr lang="en-ZA" sz="1400" dirty="0">
                        <a:latin typeface="Arial" panose="020B0604020202020204" pitchFamily="34" charset="0"/>
                        <a:cs typeface="Arial" panose="020B0604020202020204" pitchFamily="34" charset="0"/>
                      </a:endParaRPr>
                    </a:p>
                  </a:txBody>
                  <a:tcPr marL="68580" marR="68580" marT="34290" marB="34290">
                    <a:solidFill>
                      <a:schemeClr val="accent1">
                        <a:lumMod val="40000"/>
                        <a:lumOff val="60000"/>
                      </a:schemeClr>
                    </a:solidFill>
                  </a:tcPr>
                </a:tc>
                <a:extLst>
                  <a:ext uri="{0D108BD9-81ED-4DB2-BD59-A6C34878D82A}">
                    <a16:rowId xmlns:a16="http://schemas.microsoft.com/office/drawing/2014/main" val="3488224740"/>
                  </a:ext>
                </a:extLst>
              </a:tr>
              <a:tr h="305025">
                <a:tc>
                  <a:txBody>
                    <a:bodyPr/>
                    <a:lstStyle/>
                    <a:p>
                      <a:r>
                        <a:rPr lang="en-ZA" sz="1400" dirty="0">
                          <a:latin typeface="Arial" panose="020B0604020202020204" pitchFamily="34" charset="0"/>
                          <a:cs typeface="Arial" panose="020B0604020202020204" pitchFamily="34" charset="0"/>
                        </a:rPr>
                        <a:t>Performance Management System</a:t>
                      </a:r>
                    </a:p>
                  </a:txBody>
                  <a:tcPr marL="68580" marR="68580" marT="34290" marB="34290">
                    <a:solidFill>
                      <a:schemeClr val="accent1">
                        <a:lumMod val="40000"/>
                        <a:lumOff val="60000"/>
                      </a:schemeClr>
                    </a:solidFill>
                  </a:tcPr>
                </a:tc>
                <a:tc>
                  <a:txBody>
                    <a:bodyPr/>
                    <a:lstStyle/>
                    <a:p>
                      <a:pPr algn="ctr"/>
                      <a:r>
                        <a:rPr lang="en-US" sz="1400" dirty="0">
                          <a:latin typeface="Arial" panose="020B0604020202020204" pitchFamily="34" charset="0"/>
                          <a:cs typeface="Arial" panose="020B0604020202020204" pitchFamily="34" charset="0"/>
                        </a:rPr>
                        <a:t>8</a:t>
                      </a:r>
                      <a:endParaRPr lang="en-ZA" sz="1400" dirty="0">
                        <a:latin typeface="Arial" panose="020B0604020202020204" pitchFamily="34" charset="0"/>
                        <a:cs typeface="Arial" panose="020B0604020202020204" pitchFamily="34" charset="0"/>
                      </a:endParaRPr>
                    </a:p>
                  </a:txBody>
                  <a:tcPr marL="68580" marR="68580" marT="34290" marB="34290">
                    <a:solidFill>
                      <a:schemeClr val="accent1">
                        <a:lumMod val="40000"/>
                        <a:lumOff val="60000"/>
                      </a:schemeClr>
                    </a:solidFill>
                  </a:tcPr>
                </a:tc>
                <a:tc>
                  <a:txBody>
                    <a:bodyPr/>
                    <a:lstStyle/>
                    <a:p>
                      <a:pPr algn="ctr"/>
                      <a:r>
                        <a:rPr lang="en-US" sz="1400" dirty="0">
                          <a:latin typeface="Arial" panose="020B0604020202020204" pitchFamily="34" charset="0"/>
                          <a:cs typeface="Arial" panose="020B0604020202020204" pitchFamily="34" charset="0"/>
                        </a:rPr>
                        <a:t>8</a:t>
                      </a:r>
                      <a:endParaRPr lang="en-ZA" sz="1400" dirty="0">
                        <a:latin typeface="Arial" panose="020B0604020202020204" pitchFamily="34" charset="0"/>
                        <a:cs typeface="Arial" panose="020B0604020202020204" pitchFamily="34" charset="0"/>
                      </a:endParaRPr>
                    </a:p>
                  </a:txBody>
                  <a:tcPr marL="68580" marR="68580" marT="34290" marB="34290">
                    <a:solidFill>
                      <a:schemeClr val="accent1">
                        <a:lumMod val="40000"/>
                        <a:lumOff val="60000"/>
                      </a:schemeClr>
                    </a:solidFill>
                  </a:tcPr>
                </a:tc>
                <a:tc>
                  <a:txBody>
                    <a:bodyPr/>
                    <a:lstStyle/>
                    <a:p>
                      <a:pPr algn="ctr"/>
                      <a:r>
                        <a:rPr lang="en-US" sz="1400" dirty="0">
                          <a:latin typeface="Arial" panose="020B0604020202020204" pitchFamily="34" charset="0"/>
                          <a:cs typeface="Arial" panose="020B0604020202020204" pitchFamily="34" charset="0"/>
                        </a:rPr>
                        <a:t>8</a:t>
                      </a:r>
                      <a:endParaRPr lang="en-ZA" sz="1400" dirty="0">
                        <a:latin typeface="Arial" panose="020B0604020202020204" pitchFamily="34" charset="0"/>
                        <a:cs typeface="Arial" panose="020B0604020202020204" pitchFamily="34" charset="0"/>
                      </a:endParaRPr>
                    </a:p>
                  </a:txBody>
                  <a:tcPr marL="68580" marR="68580" marT="34290" marB="34290">
                    <a:solidFill>
                      <a:schemeClr val="accent1">
                        <a:lumMod val="40000"/>
                        <a:lumOff val="60000"/>
                      </a:schemeClr>
                    </a:solidFill>
                  </a:tcPr>
                </a:tc>
                <a:extLst>
                  <a:ext uri="{0D108BD9-81ED-4DB2-BD59-A6C34878D82A}">
                    <a16:rowId xmlns:a16="http://schemas.microsoft.com/office/drawing/2014/main" val="1347142132"/>
                  </a:ext>
                </a:extLst>
              </a:tr>
              <a:tr h="305025">
                <a:tc>
                  <a:txBody>
                    <a:bodyPr/>
                    <a:lstStyle/>
                    <a:p>
                      <a:r>
                        <a:rPr lang="en-ZA" sz="1400" dirty="0">
                          <a:latin typeface="Arial" panose="020B0604020202020204" pitchFamily="34" charset="0"/>
                          <a:cs typeface="Arial" panose="020B0604020202020204" pitchFamily="34" charset="0"/>
                        </a:rPr>
                        <a:t>MPAC</a:t>
                      </a:r>
                    </a:p>
                  </a:txBody>
                  <a:tcPr marL="68580" marR="68580" marT="34290" marB="34290">
                    <a:solidFill>
                      <a:schemeClr val="accent1">
                        <a:lumMod val="40000"/>
                        <a:lumOff val="60000"/>
                      </a:schemeClr>
                    </a:solidFill>
                  </a:tcPr>
                </a:tc>
                <a:tc>
                  <a:txBody>
                    <a:bodyPr/>
                    <a:lstStyle/>
                    <a:p>
                      <a:pPr algn="ctr"/>
                      <a:r>
                        <a:rPr lang="en-ZA" sz="1400" dirty="0">
                          <a:latin typeface="Arial" panose="020B0604020202020204" pitchFamily="34" charset="0"/>
                          <a:cs typeface="Arial" panose="020B0604020202020204" pitchFamily="34" charset="0"/>
                        </a:rPr>
                        <a:t>4</a:t>
                      </a:r>
                    </a:p>
                  </a:txBody>
                  <a:tcPr marL="68580" marR="68580" marT="34290" marB="34290">
                    <a:solidFill>
                      <a:schemeClr val="accent1">
                        <a:lumMod val="40000"/>
                        <a:lumOff val="60000"/>
                      </a:schemeClr>
                    </a:solidFill>
                  </a:tcPr>
                </a:tc>
                <a:tc>
                  <a:txBody>
                    <a:bodyPr/>
                    <a:lstStyle/>
                    <a:p>
                      <a:pPr algn="ctr"/>
                      <a:r>
                        <a:rPr lang="en-ZA" sz="1400" dirty="0">
                          <a:latin typeface="Arial" panose="020B0604020202020204" pitchFamily="34" charset="0"/>
                          <a:cs typeface="Arial" panose="020B0604020202020204" pitchFamily="34" charset="0"/>
                        </a:rPr>
                        <a:t>4</a:t>
                      </a:r>
                    </a:p>
                  </a:txBody>
                  <a:tcPr marL="68580" marR="68580" marT="34290" marB="34290">
                    <a:solidFill>
                      <a:schemeClr val="accent1">
                        <a:lumMod val="40000"/>
                        <a:lumOff val="60000"/>
                      </a:schemeClr>
                    </a:solidFill>
                  </a:tcPr>
                </a:tc>
                <a:tc>
                  <a:txBody>
                    <a:bodyPr/>
                    <a:lstStyle/>
                    <a:p>
                      <a:pPr algn="ctr"/>
                      <a:r>
                        <a:rPr lang="en-ZA" sz="1400" dirty="0">
                          <a:latin typeface="Arial" panose="020B0604020202020204" pitchFamily="34" charset="0"/>
                          <a:cs typeface="Arial" panose="020B0604020202020204" pitchFamily="34" charset="0"/>
                        </a:rPr>
                        <a:t>4</a:t>
                      </a:r>
                    </a:p>
                  </a:txBody>
                  <a:tcPr marL="68580" marR="68580" marT="34290" marB="34290">
                    <a:solidFill>
                      <a:schemeClr val="accent1">
                        <a:lumMod val="40000"/>
                        <a:lumOff val="60000"/>
                      </a:schemeClr>
                    </a:solidFill>
                  </a:tcPr>
                </a:tc>
                <a:extLst>
                  <a:ext uri="{0D108BD9-81ED-4DB2-BD59-A6C34878D82A}">
                    <a16:rowId xmlns:a16="http://schemas.microsoft.com/office/drawing/2014/main" val="3237235289"/>
                  </a:ext>
                </a:extLst>
              </a:tr>
              <a:tr h="305025">
                <a:tc>
                  <a:txBody>
                    <a:bodyPr/>
                    <a:lstStyle/>
                    <a:p>
                      <a:r>
                        <a:rPr lang="en-ZA" sz="1400" b="1" dirty="0">
                          <a:latin typeface="Arial" panose="020B0604020202020204" pitchFamily="34" charset="0"/>
                          <a:cs typeface="Arial" panose="020B0604020202020204" pitchFamily="34" charset="0"/>
                        </a:rPr>
                        <a:t>Totals</a:t>
                      </a:r>
                    </a:p>
                  </a:txBody>
                  <a:tcPr marL="68580" marR="68580" marT="34290" marB="34290">
                    <a:solidFill>
                      <a:schemeClr val="accent1">
                        <a:lumMod val="40000"/>
                        <a:lumOff val="60000"/>
                      </a:schemeClr>
                    </a:solidFill>
                  </a:tcPr>
                </a:tc>
                <a:tc>
                  <a:txBody>
                    <a:bodyPr/>
                    <a:lstStyle/>
                    <a:p>
                      <a:pPr algn="ctr" fontAlgn="b"/>
                      <a:r>
                        <a:rPr lang="en-ZA" sz="1400" b="1" i="0" u="none" strike="noStrike" dirty="0">
                          <a:solidFill>
                            <a:srgbClr val="000000"/>
                          </a:solidFill>
                          <a:effectLst/>
                          <a:latin typeface="Arial" panose="020B0604020202020204" pitchFamily="34" charset="0"/>
                          <a:cs typeface="Arial" panose="020B0604020202020204" pitchFamily="34" charset="0"/>
                        </a:rPr>
                        <a:t>101</a:t>
                      </a:r>
                    </a:p>
                  </a:txBody>
                  <a:tcPr marL="7620" marR="7620" marT="7620" marB="0" anchor="b">
                    <a:solidFill>
                      <a:schemeClr val="accent1">
                        <a:lumMod val="40000"/>
                        <a:lumOff val="60000"/>
                      </a:schemeClr>
                    </a:solidFill>
                  </a:tcPr>
                </a:tc>
                <a:tc>
                  <a:txBody>
                    <a:bodyPr/>
                    <a:lstStyle/>
                    <a:p>
                      <a:pPr algn="ctr" fontAlgn="b"/>
                      <a:r>
                        <a:rPr lang="en-ZA" sz="1400" b="1" i="0" u="none" strike="noStrike" dirty="0">
                          <a:solidFill>
                            <a:srgbClr val="000000"/>
                          </a:solidFill>
                          <a:effectLst/>
                          <a:latin typeface="Arial" panose="020B0604020202020204" pitchFamily="34" charset="0"/>
                          <a:cs typeface="Arial" panose="020B0604020202020204" pitchFamily="34" charset="0"/>
                        </a:rPr>
                        <a:t>101</a:t>
                      </a:r>
                    </a:p>
                  </a:txBody>
                  <a:tcPr marL="7620" marR="7620" marT="7620" marB="0" anchor="b">
                    <a:solidFill>
                      <a:schemeClr val="accent1">
                        <a:lumMod val="40000"/>
                        <a:lumOff val="60000"/>
                      </a:schemeClr>
                    </a:solidFill>
                  </a:tcPr>
                </a:tc>
                <a:tc>
                  <a:txBody>
                    <a:bodyPr/>
                    <a:lstStyle/>
                    <a:p>
                      <a:pPr algn="ctr" fontAlgn="b"/>
                      <a:r>
                        <a:rPr lang="en-ZA" sz="1400" b="1" i="0" u="none" strike="noStrike" dirty="0">
                          <a:solidFill>
                            <a:srgbClr val="000000"/>
                          </a:solidFill>
                          <a:effectLst/>
                          <a:latin typeface="Arial" panose="020B0604020202020204" pitchFamily="34" charset="0"/>
                          <a:cs typeface="Arial" panose="020B0604020202020204" pitchFamily="34" charset="0"/>
                        </a:rPr>
                        <a:t>95</a:t>
                      </a:r>
                    </a:p>
                  </a:txBody>
                  <a:tcPr marL="7620" marR="7620" marT="7620" marB="0" anchor="b">
                    <a:solidFill>
                      <a:schemeClr val="accent1">
                        <a:lumMod val="40000"/>
                        <a:lumOff val="60000"/>
                      </a:schemeClr>
                    </a:solidFill>
                  </a:tcPr>
                </a:tc>
                <a:extLst>
                  <a:ext uri="{0D108BD9-81ED-4DB2-BD59-A6C34878D82A}">
                    <a16:rowId xmlns:a16="http://schemas.microsoft.com/office/drawing/2014/main" val="2558011010"/>
                  </a:ext>
                </a:extLst>
              </a:tr>
            </a:tbl>
          </a:graphicData>
        </a:graphic>
      </p:graphicFrame>
      <p:pic>
        <p:nvPicPr>
          <p:cNvPr id="7" name="Picture 3">
            <a:extLst>
              <a:ext uri="{FF2B5EF4-FFF2-40B4-BE49-F238E27FC236}">
                <a16:creationId xmlns:a16="http://schemas.microsoft.com/office/drawing/2014/main" id="{BE95596E-4169-4BCC-B2D1-6D3E426C647A}"/>
              </a:ext>
            </a:extLst>
          </p:cNvPr>
          <p:cNvPicPr>
            <a:picLocks noChangeAspect="1"/>
          </p:cNvPicPr>
          <p:nvPr/>
        </p:nvPicPr>
        <p:blipFill>
          <a:blip>
            <a:extLst>
              <a:ext uri="{28A0092B-C50C-407E-A947-70E740481C1C}">
                <a14:useLocalDpi xmlns:a14="http://schemas.microsoft.com/office/drawing/2010/main" val="0"/>
              </a:ext>
            </a:extLst>
          </a:blip>
          <a:srcRect/>
          <a:stretch>
            <a:fillRect/>
          </a:stretch>
        </p:blipFill>
        <p:spPr bwMode="auto">
          <a:xfrm>
            <a:off x="8174038" y="5919788"/>
            <a:ext cx="969962" cy="72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2" descr="http://www.matjhabeng.co.za/images/logo.gif">
            <a:extLst>
              <a:ext uri="{FF2B5EF4-FFF2-40B4-BE49-F238E27FC236}">
                <a16:creationId xmlns:a16="http://schemas.microsoft.com/office/drawing/2014/main" id="{921669EF-274E-4669-9332-A222A40AF325}"/>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8316913" y="6081713"/>
            <a:ext cx="827087" cy="77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225245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A32C75-8B7B-42D2-B5C3-B29BCCE9473D}"/>
              </a:ext>
            </a:extLst>
          </p:cNvPr>
          <p:cNvSpPr>
            <a:spLocks noGrp="1"/>
          </p:cNvSpPr>
          <p:nvPr>
            <p:ph type="title"/>
          </p:nvPr>
        </p:nvSpPr>
        <p:spPr>
          <a:xfrm>
            <a:off x="323528" y="260648"/>
            <a:ext cx="7920879" cy="1669752"/>
          </a:xfrm>
          <a:solidFill>
            <a:schemeClr val="bg1"/>
          </a:solidFill>
        </p:spPr>
        <p:txBody>
          <a:bodyPr>
            <a:normAutofit/>
          </a:bodyPr>
          <a:lstStyle/>
          <a:p>
            <a:r>
              <a:rPr lang="en-ZA" dirty="0"/>
              <a:t>Audit Findings and Intervention Measures conti..</a:t>
            </a:r>
          </a:p>
        </p:txBody>
      </p:sp>
      <p:graphicFrame>
        <p:nvGraphicFramePr>
          <p:cNvPr id="4" name="Table 4">
            <a:extLst>
              <a:ext uri="{FF2B5EF4-FFF2-40B4-BE49-F238E27FC236}">
                <a16:creationId xmlns:a16="http://schemas.microsoft.com/office/drawing/2014/main" id="{DBCB9F63-FA3F-41C0-9CF1-BC62370D4782}"/>
              </a:ext>
            </a:extLst>
          </p:cNvPr>
          <p:cNvGraphicFramePr>
            <a:graphicFrameLocks noGrp="1"/>
          </p:cNvGraphicFramePr>
          <p:nvPr>
            <p:ph idx="1"/>
            <p:extLst>
              <p:ext uri="{D42A27DB-BD31-4B8C-83A1-F6EECF244321}">
                <p14:modId xmlns:p14="http://schemas.microsoft.com/office/powerpoint/2010/main" val="1425701698"/>
              </p:ext>
            </p:extLst>
          </p:nvPr>
        </p:nvGraphicFramePr>
        <p:xfrm>
          <a:off x="179512" y="2226468"/>
          <a:ext cx="7632848" cy="3362772"/>
        </p:xfrm>
        <a:graphic>
          <a:graphicData uri="http://schemas.openxmlformats.org/drawingml/2006/table">
            <a:tbl>
              <a:tblPr firstRow="1" bandRow="1">
                <a:tableStyleId>{5C22544A-7EE6-4342-B048-85BDC9FD1C3A}</a:tableStyleId>
              </a:tblPr>
              <a:tblGrid>
                <a:gridCol w="3089738">
                  <a:extLst>
                    <a:ext uri="{9D8B030D-6E8A-4147-A177-3AD203B41FA5}">
                      <a16:colId xmlns:a16="http://schemas.microsoft.com/office/drawing/2014/main" val="1654068614"/>
                    </a:ext>
                  </a:extLst>
                </a:gridCol>
                <a:gridCol w="4543110">
                  <a:extLst>
                    <a:ext uri="{9D8B030D-6E8A-4147-A177-3AD203B41FA5}">
                      <a16:colId xmlns:a16="http://schemas.microsoft.com/office/drawing/2014/main" val="1436555292"/>
                    </a:ext>
                  </a:extLst>
                </a:gridCol>
              </a:tblGrid>
              <a:tr h="335281">
                <a:tc>
                  <a:txBody>
                    <a:bodyPr/>
                    <a:lstStyle/>
                    <a:p>
                      <a:pPr algn="just"/>
                      <a:r>
                        <a:rPr lang="en-ZA" sz="1400" dirty="0">
                          <a:latin typeface="Arial" panose="020B0604020202020204" pitchFamily="34" charset="0"/>
                          <a:cs typeface="Arial" panose="020B0604020202020204" pitchFamily="34" charset="0"/>
                        </a:rPr>
                        <a:t>Area of Findings</a:t>
                      </a:r>
                    </a:p>
                  </a:txBody>
                  <a:tcPr marL="68580" marR="68580" marT="34290" marB="34290"/>
                </a:tc>
                <a:tc>
                  <a:txBody>
                    <a:bodyPr/>
                    <a:lstStyle/>
                    <a:p>
                      <a:pPr algn="just"/>
                      <a:r>
                        <a:rPr lang="en-ZA" sz="1400" dirty="0">
                          <a:latin typeface="Arial" panose="020B0604020202020204" pitchFamily="34" charset="0"/>
                          <a:cs typeface="Arial" panose="020B0604020202020204" pitchFamily="34" charset="0"/>
                        </a:rPr>
                        <a:t>Intervention Measures</a:t>
                      </a:r>
                    </a:p>
                  </a:txBody>
                  <a:tcPr marL="68580" marR="68580" marT="34290" marB="34290"/>
                </a:tc>
                <a:extLst>
                  <a:ext uri="{0D108BD9-81ED-4DB2-BD59-A6C34878D82A}">
                    <a16:rowId xmlns:a16="http://schemas.microsoft.com/office/drawing/2014/main" val="4280949119"/>
                  </a:ext>
                </a:extLst>
              </a:tr>
              <a:tr h="3027491">
                <a:tc>
                  <a:txBody>
                    <a:bodyPr/>
                    <a:lstStyle/>
                    <a:p>
                      <a:pPr algn="just"/>
                      <a:r>
                        <a:rPr lang="en-ZA" sz="1400" dirty="0">
                          <a:latin typeface="Arial" panose="020B0604020202020204" pitchFamily="34" charset="0"/>
                          <a:cs typeface="Arial" panose="020B0604020202020204" pitchFamily="34" charset="0"/>
                        </a:rPr>
                        <a:t>1. Revenue Management</a:t>
                      </a:r>
                    </a:p>
                  </a:txBody>
                  <a:tcPr marL="68580" marR="68580" marT="34290" marB="34290">
                    <a:solidFill>
                      <a:schemeClr val="accent1">
                        <a:lumMod val="40000"/>
                        <a:lumOff val="60000"/>
                      </a:schemeClr>
                    </a:solidFill>
                  </a:tcPr>
                </a:tc>
                <a:tc>
                  <a:txBody>
                    <a:bodyPr/>
                    <a:lstStyle/>
                    <a:p>
                      <a:pPr marL="285750" indent="-285750" algn="just">
                        <a:buFont typeface="Arial" panose="020B0604020202020204" pitchFamily="34" charset="0"/>
                        <a:buChar char="•"/>
                      </a:pPr>
                      <a:r>
                        <a:rPr lang="en-ZA" sz="1400" dirty="0">
                          <a:latin typeface="Arial" panose="020B0604020202020204" pitchFamily="34" charset="0"/>
                          <a:cs typeface="Arial" panose="020B0604020202020204" pitchFamily="34" charset="0"/>
                        </a:rPr>
                        <a:t>Reviewed all consumer accounts and updated the billing with interest on overdue accounts</a:t>
                      </a:r>
                    </a:p>
                    <a:p>
                      <a:pPr marL="285750" indent="-285750" algn="just">
                        <a:buFont typeface="Arial" panose="020B0604020202020204" pitchFamily="34" charset="0"/>
                        <a:buChar char="•"/>
                      </a:pPr>
                      <a:r>
                        <a:rPr lang="en-ZA" sz="1400" dirty="0">
                          <a:latin typeface="Arial" panose="020B0604020202020204" pitchFamily="34" charset="0"/>
                          <a:cs typeface="Arial" panose="020B0604020202020204" pitchFamily="34" charset="0"/>
                        </a:rPr>
                        <a:t>Performed data purification on all the municipal accounts to ensure completeness and accuracy of billing. The process to be completed during the 2020/21 financial year.</a:t>
                      </a:r>
                    </a:p>
                    <a:p>
                      <a:pPr marL="285750" indent="-285750" algn="just">
                        <a:buFont typeface="Arial" panose="020B0604020202020204" pitchFamily="34" charset="0"/>
                        <a:buChar char="•"/>
                      </a:pPr>
                      <a:endParaRPr lang="en-ZA" sz="1400" dirty="0">
                        <a:latin typeface="Arial" panose="020B0604020202020204" pitchFamily="34" charset="0"/>
                        <a:cs typeface="Arial" panose="020B0604020202020204" pitchFamily="34" charset="0"/>
                      </a:endParaRPr>
                    </a:p>
                  </a:txBody>
                  <a:tcPr marL="68580" marR="68580" marT="34290" marB="34290">
                    <a:solidFill>
                      <a:schemeClr val="accent1">
                        <a:lumMod val="40000"/>
                        <a:lumOff val="60000"/>
                      </a:schemeClr>
                    </a:solidFill>
                  </a:tcPr>
                </a:tc>
                <a:extLst>
                  <a:ext uri="{0D108BD9-81ED-4DB2-BD59-A6C34878D82A}">
                    <a16:rowId xmlns:a16="http://schemas.microsoft.com/office/drawing/2014/main" val="1841698967"/>
                  </a:ext>
                </a:extLst>
              </a:tr>
            </a:tbl>
          </a:graphicData>
        </a:graphic>
      </p:graphicFrame>
      <p:sp>
        <p:nvSpPr>
          <p:cNvPr id="6" name="Footer Placeholder 5">
            <a:extLst>
              <a:ext uri="{FF2B5EF4-FFF2-40B4-BE49-F238E27FC236}">
                <a16:creationId xmlns:a16="http://schemas.microsoft.com/office/drawing/2014/main" id="{07D27067-D831-4CDE-9733-B9AC94FCC423}"/>
              </a:ext>
            </a:extLst>
          </p:cNvPr>
          <p:cNvSpPr>
            <a:spLocks noGrp="1"/>
          </p:cNvSpPr>
          <p:nvPr>
            <p:ph type="ftr"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ZA" altLang="en-US" sz="10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Matjhabeng Local Municipality--------------Presentation to the Portfolio Committee of COGTA</a:t>
            </a:r>
            <a:endParaRPr kumimoji="0" lang="en-US" altLang="en-US" sz="10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endParaRPr>
          </a:p>
        </p:txBody>
      </p:sp>
      <p:sp>
        <p:nvSpPr>
          <p:cNvPr id="7" name="Slide Number Placeholder 6">
            <a:extLst>
              <a:ext uri="{FF2B5EF4-FFF2-40B4-BE49-F238E27FC236}">
                <a16:creationId xmlns:a16="http://schemas.microsoft.com/office/drawing/2014/main" id="{2B0238DF-3CC5-48DF-9B02-73013F318147}"/>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7C750B2-A834-438B-8089-37D22AEA60CA}" type="slidenum">
              <a:rPr kumimoji="0" lang="en-US" altLang="en-US" sz="1100" b="0" i="0" u="none" strike="noStrike" kern="1200" cap="none" spc="0" normalizeH="0" baseline="0" noProof="0" smtClean="0">
                <a:ln>
                  <a:noFill/>
                </a:ln>
                <a:solidFill>
                  <a:srgbClr val="1F497D"/>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altLang="en-US" sz="11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endParaRPr>
          </a:p>
        </p:txBody>
      </p:sp>
      <p:pic>
        <p:nvPicPr>
          <p:cNvPr id="5" name="Picture 3">
            <a:extLst>
              <a:ext uri="{FF2B5EF4-FFF2-40B4-BE49-F238E27FC236}">
                <a16:creationId xmlns:a16="http://schemas.microsoft.com/office/drawing/2014/main" id="{351DA518-7B04-4789-953A-8CF753253D81}"/>
              </a:ext>
            </a:extLst>
          </p:cNvPr>
          <p:cNvPicPr>
            <a:picLocks noChangeAspect="1"/>
          </p:cNvPicPr>
          <p:nvPr/>
        </p:nvPicPr>
        <p:blipFill>
          <a:blip>
            <a:extLst>
              <a:ext uri="{28A0092B-C50C-407E-A947-70E740481C1C}">
                <a14:useLocalDpi xmlns:a14="http://schemas.microsoft.com/office/drawing/2010/main" val="0"/>
              </a:ext>
            </a:extLst>
          </a:blip>
          <a:srcRect/>
          <a:stretch>
            <a:fillRect/>
          </a:stretch>
        </p:blipFill>
        <p:spPr bwMode="auto">
          <a:xfrm>
            <a:off x="8174038" y="5919788"/>
            <a:ext cx="969962" cy="72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descr="http://www.matjhabeng.co.za/images/logo.gif">
            <a:extLst>
              <a:ext uri="{FF2B5EF4-FFF2-40B4-BE49-F238E27FC236}">
                <a16:creationId xmlns:a16="http://schemas.microsoft.com/office/drawing/2014/main" id="{C2DC06A3-5C3E-4988-B24C-72F753ED470A}"/>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8316913" y="6081713"/>
            <a:ext cx="827087" cy="77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0650575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13353</TotalTime>
  <Words>3287</Words>
  <Application>Microsoft Office PowerPoint</Application>
  <PresentationFormat>On-screen Show (4:3)</PresentationFormat>
  <Paragraphs>836</Paragraphs>
  <Slides>31</Slides>
  <Notes>3</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31</vt:i4>
      </vt:variant>
    </vt:vector>
  </HeadingPairs>
  <TitlesOfParts>
    <vt:vector size="42" baseType="lpstr">
      <vt:lpstr>Arial</vt:lpstr>
      <vt:lpstr>Arial Black</vt:lpstr>
      <vt:lpstr>Ariel </vt:lpstr>
      <vt:lpstr>Batang</vt:lpstr>
      <vt:lpstr>Calibri</vt:lpstr>
      <vt:lpstr>Times New Roman</vt:lpstr>
      <vt:lpstr>Trebuchet MS</vt:lpstr>
      <vt:lpstr>Wingdings</vt:lpstr>
      <vt:lpstr>Wingdings 2</vt:lpstr>
      <vt:lpstr>Wingdings 3</vt:lpstr>
      <vt:lpstr>Facet</vt:lpstr>
      <vt:lpstr>       09/03/2021 PRESENTATION TO THE POTFOLIO COMMITTE OF COGTA  BY  THE EXECUTIVE MAYOR  CLLR: N.W  SPEELMAN</vt:lpstr>
      <vt:lpstr>Presentation outline </vt:lpstr>
      <vt:lpstr>Municipal overview</vt:lpstr>
      <vt:lpstr>Municipal overview</vt:lpstr>
      <vt:lpstr>Municipal overview</vt:lpstr>
      <vt:lpstr>Municipal overview</vt:lpstr>
      <vt:lpstr>Municipal AUDIT OUTCOMES FOR THE PAST THREE YEARS </vt:lpstr>
      <vt:lpstr> Audit Findings and Intervention Measures</vt:lpstr>
      <vt:lpstr>Audit Findings and Intervention Measures conti..</vt:lpstr>
      <vt:lpstr> Audit Findings and Intervention Measures conti..</vt:lpstr>
      <vt:lpstr>Audit Findings and Intervention Measures conti..</vt:lpstr>
      <vt:lpstr>Audit Findings and Intervention Measures conti..</vt:lpstr>
      <vt:lpstr>Audit Findings and Intervention Measures conti..</vt:lpstr>
      <vt:lpstr>financial management</vt:lpstr>
      <vt:lpstr>FINANCIAL MANAGEMENT conti..</vt:lpstr>
      <vt:lpstr>FINANCIAL MANAGEMENT conti..</vt:lpstr>
      <vt:lpstr>COVID-19 EXPENDITURE  </vt:lpstr>
      <vt:lpstr>COVID-19 EXPENDITURE conti..   </vt:lpstr>
      <vt:lpstr>COVID-19 EXPENDITURE conti..   </vt:lpstr>
      <vt:lpstr>COVID-19 EXPENDITURE conti..    COVID-19 EXPENDITURE 2020/21 </vt:lpstr>
      <vt:lpstr>UNAUTHORISED , IRREGULAR, FRUITLESS AND WASTEFUL EXPENDITURE 2017/2018</vt:lpstr>
      <vt:lpstr>UNAUTHORISED , IRREGULAR, FRUITLESS AND WASTEFUL EXPENDITURE 2018/2019 CONTINUE….</vt:lpstr>
      <vt:lpstr>REVENUE &amp; CREDIT CONTROL</vt:lpstr>
      <vt:lpstr>REVENUE &amp; CREDIT CONTROL</vt:lpstr>
      <vt:lpstr>REVENUE &amp; CREDIT CONTROL conti..</vt:lpstr>
      <vt:lpstr>REVENUE &amp; CREDIT CONTROL conti..</vt:lpstr>
      <vt:lpstr>COLLECTION RATE PER SERVICE – ACCUM.</vt:lpstr>
      <vt:lpstr>INSTITUTIONAL CAPACITY</vt:lpstr>
      <vt:lpstr>OVERSIGHT STRUCTURES</vt:lpstr>
      <vt:lpstr>OVERSIGHT STRUCTURES conti….</vt:lpstr>
      <vt:lpstr>PowerPoint Presentation</vt:lpstr>
    </vt:vector>
  </TitlesOfParts>
  <Company>Matjhabeng Municipality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Progress</dc:title>
  <dc:creator>petrusm</dc:creator>
  <cp:lastModifiedBy>Shereen Cassiem</cp:lastModifiedBy>
  <cp:revision>544</cp:revision>
  <cp:lastPrinted>2019-09-17T06:18:25Z</cp:lastPrinted>
  <dcterms:created xsi:type="dcterms:W3CDTF">2007-09-12T11:13:07Z</dcterms:created>
  <dcterms:modified xsi:type="dcterms:W3CDTF">2021-03-08T15:34:08Z</dcterms:modified>
</cp:coreProperties>
</file>