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1" r:id="rId2"/>
  </p:sldMasterIdLst>
  <p:notesMasterIdLst>
    <p:notesMasterId r:id="rId33"/>
  </p:notesMasterIdLst>
  <p:sldIdLst>
    <p:sldId id="271" r:id="rId3"/>
    <p:sldId id="276" r:id="rId4"/>
    <p:sldId id="277" r:id="rId5"/>
    <p:sldId id="291" r:id="rId6"/>
    <p:sldId id="300" r:id="rId7"/>
    <p:sldId id="302" r:id="rId8"/>
    <p:sldId id="304" r:id="rId9"/>
    <p:sldId id="309" r:id="rId10"/>
    <p:sldId id="306" r:id="rId11"/>
    <p:sldId id="307" r:id="rId12"/>
    <p:sldId id="313" r:id="rId13"/>
    <p:sldId id="316" r:id="rId14"/>
    <p:sldId id="322" r:id="rId15"/>
    <p:sldId id="323" r:id="rId16"/>
    <p:sldId id="314" r:id="rId17"/>
    <p:sldId id="315" r:id="rId18"/>
    <p:sldId id="289" r:id="rId19"/>
    <p:sldId id="317" r:id="rId20"/>
    <p:sldId id="318" r:id="rId21"/>
    <p:sldId id="324" r:id="rId22"/>
    <p:sldId id="320" r:id="rId23"/>
    <p:sldId id="319" r:id="rId24"/>
    <p:sldId id="321" r:id="rId25"/>
    <p:sldId id="310" r:id="rId26"/>
    <p:sldId id="326" r:id="rId27"/>
    <p:sldId id="327" r:id="rId28"/>
    <p:sldId id="328" r:id="rId29"/>
    <p:sldId id="279" r:id="rId30"/>
    <p:sldId id="325" r:id="rId31"/>
    <p:sldId id="269" r:id="rId32"/>
  </p:sldIdLst>
  <p:sldSz cx="12192000" cy="6858000"/>
  <p:notesSz cx="6858000" cy="9144000"/>
  <p:embeddedFontLst>
    <p:embeddedFont>
      <p:font typeface="Calibri Light" panose="020F0302020204030204" pitchFamily="34" charset="0"/>
      <p:regular r:id="rId34"/>
      <p:italic r:id="rId35"/>
    </p:embeddedFont>
    <p:embeddedFont>
      <p:font typeface="Copperplate Gothic Bold" panose="020E0705020206020404" pitchFamily="34" charset="0"/>
      <p:regular r:id="rId36"/>
    </p:embeddedFont>
    <p:embeddedFont>
      <p:font typeface="Calibri" panose="020F0502020204030204" pitchFamily="34" charset="0"/>
      <p:regular r:id="rId37"/>
      <p:bold r:id="rId38"/>
      <p:italic r:id="rId39"/>
      <p:boldItalic r:id="rId40"/>
    </p:embeddedFont>
    <p:embeddedFont>
      <p:font typeface="Gill Sans MT" panose="020B05020201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7" autoAdjust="0"/>
    <p:restoredTop sz="96327"/>
  </p:normalViewPr>
  <p:slideViewPr>
    <p:cSldViewPr snapToGrid="0" snapToObjects="1">
      <p:cViewPr varScale="1">
        <p:scale>
          <a:sx n="73" d="100"/>
          <a:sy n="73"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E81D8-AFD5-4A77-BC50-F08BAD99D444}" type="datetimeFigureOut">
              <a:rPr lang="en-ZA" smtClean="0"/>
              <a:t>2021/03/08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CE902-45BD-434D-9D76-670D6ABBDBC8}" type="slidenum">
              <a:rPr lang="en-ZA" smtClean="0"/>
              <a:t>‹#›</a:t>
            </a:fld>
            <a:endParaRPr lang="en-ZA"/>
          </a:p>
        </p:txBody>
      </p:sp>
    </p:spTree>
    <p:extLst>
      <p:ext uri="{BB962C8B-B14F-4D97-AF65-F5344CB8AC3E}">
        <p14:creationId xmlns:p14="http://schemas.microsoft.com/office/powerpoint/2010/main" val="1130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37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4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570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3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78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3" y="836712"/>
            <a:ext cx="5802875" cy="2088232"/>
          </a:xfrm>
          <a:ln>
            <a:noFill/>
          </a:ln>
        </p:spPr>
        <p:txBody>
          <a:bodyPr anchor="ctr"/>
          <a:lstStyle>
            <a:lvl1pPr algn="ctr" defTabSz="685800" rtl="0" eaLnBrk="0" fontAlgn="base" hangingPunct="0">
              <a:lnSpc>
                <a:spcPct val="90000"/>
              </a:lnSpc>
              <a:spcBef>
                <a:spcPct val="0"/>
              </a:spcBef>
              <a:spcAft>
                <a:spcPct val="0"/>
              </a:spcAft>
              <a:defRPr lang="en-US"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7228" y="3072669"/>
            <a:ext cx="5825067" cy="1368152"/>
          </a:xfrm>
          <a:ln>
            <a:noFill/>
          </a:ln>
        </p:spPr>
        <p:style>
          <a:lnRef idx="2">
            <a:schemeClr val="accent3"/>
          </a:lnRef>
          <a:fillRef idx="1">
            <a:schemeClr val="lt1"/>
          </a:fillRef>
          <a:effectRef idx="0">
            <a:schemeClr val="accent3"/>
          </a:effectRef>
          <a:fontRef idx="none"/>
        </p:style>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459119" y="6205537"/>
            <a:ext cx="27432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AC68EB-0DFE-4EAD-9AB0-6892D02DC9CC}" type="datetime1">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71AC7C-942F-450F-AE9F-48ABDBD49A1A}"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 Placeholder 8"/>
          <p:cNvSpPr txBox="1">
            <a:spLocks/>
          </p:cNvSpPr>
          <p:nvPr userDrawn="1"/>
        </p:nvSpPr>
        <p:spPr>
          <a:xfrm>
            <a:off x="99285" y="4747395"/>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ea typeface="+mn-ea"/>
              <a:cs typeface="Arial" panose="020B0604020202020204" pitchFamily="34" charset="0"/>
            </a:endParaRPr>
          </a:p>
        </p:txBody>
      </p:sp>
      <p:sp>
        <p:nvSpPr>
          <p:cNvPr id="8" name="Text Placeholder 8"/>
          <p:cNvSpPr txBox="1">
            <a:spLocks/>
          </p:cNvSpPr>
          <p:nvPr userDrawn="1"/>
        </p:nvSpPr>
        <p:spPr>
          <a:xfrm>
            <a:off x="-17099" y="4581128"/>
            <a:ext cx="3462867"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Content Placeholder 9"/>
          <p:cNvSpPr>
            <a:spLocks noGrp="1"/>
          </p:cNvSpPr>
          <p:nvPr>
            <p:ph sz="quarter" idx="13" hasCustomPrompt="1"/>
          </p:nvPr>
        </p:nvSpPr>
        <p:spPr>
          <a:xfrm>
            <a:off x="9195" y="4717119"/>
            <a:ext cx="4550635"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762421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defTabSz="685800" rtl="0" eaLnBrk="0" fontAlgn="base" hangingPunct="0">
              <a:lnSpc>
                <a:spcPct val="90000"/>
              </a:lnSpc>
              <a:spcBef>
                <a:spcPct val="0"/>
              </a:spcBef>
              <a:spcAft>
                <a:spcPct val="0"/>
              </a:spcAft>
              <a:defRPr lang="en-ZA" sz="4000" b="1" kern="1200" dirty="0">
                <a:solidFill>
                  <a:srgbClr val="D15900"/>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219C6-9DCD-4B25-8045-661A28C93840}" type="datetime1">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11147954" y="6356350"/>
            <a:ext cx="841309" cy="365125"/>
          </a:xfrm>
        </p:spPr>
        <p:txBody>
          <a:bodyPr/>
          <a:lstStyle>
            <a:lvl1pPr>
              <a:defRPr sz="105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6"/>
          <p:cNvSpPr>
            <a:spLocks noGrp="1"/>
          </p:cNvSpPr>
          <p:nvPr>
            <p:ph sz="quarter" idx="13"/>
          </p:nvPr>
        </p:nvSpPr>
        <p:spPr>
          <a:xfrm>
            <a:off x="838200" y="2060848"/>
            <a:ext cx="10730408"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80239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85763" indent="-385763">
              <a:buFont typeface="+mj-lt"/>
              <a:buAutoNum type="arabicPeriod"/>
              <a:defRPr sz="1500">
                <a:latin typeface="Arial" panose="020B0604020202020204" pitchFamily="34" charset="0"/>
                <a:cs typeface="Arial" panose="020B0604020202020204" pitchFamily="34" charset="0"/>
              </a:defRPr>
            </a:lvl1pPr>
            <a:lvl2pPr marL="685800" indent="-342900">
              <a:buFont typeface="+mj-lt"/>
              <a:buAutoNum type="arabicPeriod"/>
              <a:defRPr sz="1500">
                <a:latin typeface="Arial" panose="020B0604020202020204" pitchFamily="34" charset="0"/>
                <a:cs typeface="Arial" panose="020B0604020202020204" pitchFamily="34" charset="0"/>
              </a:defRPr>
            </a:lvl2pPr>
            <a:lvl3pPr marL="1028700" indent="-342900">
              <a:buFont typeface="+mj-lt"/>
              <a:buAutoNum type="arabicPeriod"/>
              <a:defRPr sz="1500">
                <a:latin typeface="Arial" panose="020B0604020202020204" pitchFamily="34" charset="0"/>
                <a:cs typeface="Arial" panose="020B0604020202020204" pitchFamily="34" charset="0"/>
              </a:defRPr>
            </a:lvl3pPr>
            <a:lvl4pPr marL="1285875" indent="-257175">
              <a:buFont typeface="+mj-lt"/>
              <a:buAutoNum type="arabicPeriod"/>
              <a:defRPr sz="1500">
                <a:latin typeface="Arial" panose="020B0604020202020204" pitchFamily="34" charset="0"/>
                <a:cs typeface="Arial" panose="020B0604020202020204" pitchFamily="34" charset="0"/>
              </a:defRPr>
            </a:lvl4pPr>
            <a:lvl5pPr marL="1628775" indent="-257175">
              <a:buFont typeface="+mj-lt"/>
              <a:buAutoNum type="arabicPeriod"/>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 Placeholder 8"/>
          <p:cNvSpPr>
            <a:spLocks noGrp="1"/>
          </p:cNvSpPr>
          <p:nvPr>
            <p:ph type="body" sz="quarter" idx="13" hasCustomPrompt="1"/>
          </p:nvPr>
        </p:nvSpPr>
        <p:spPr>
          <a:xfrm>
            <a:off x="838200" y="330200"/>
            <a:ext cx="10642600" cy="787400"/>
          </a:xfrm>
        </p:spPr>
        <p:txBody>
          <a:bodyPr anchor="ctr">
            <a:noAutofit/>
          </a:bodyPr>
          <a:lstStyle>
            <a:lvl1pPr marL="0" indent="0" algn="ctr">
              <a:buNone/>
              <a:defRPr sz="1800" b="1">
                <a:solidFill>
                  <a:srgbClr val="F9671C"/>
                </a:solidFill>
                <a:latin typeface="Arial" panose="020B0604020202020204" pitchFamily="34" charset="0"/>
                <a:cs typeface="Arial" panose="020B0604020202020204" pitchFamily="34" charset="0"/>
              </a:defRPr>
            </a:lvl1pPr>
            <a:lvl2pPr marL="342900" indent="0">
              <a:buNone/>
              <a:defRPr sz="1800" b="1">
                <a:solidFill>
                  <a:srgbClr val="EF4718"/>
                </a:solidFill>
                <a:latin typeface="Arial" panose="020B0604020202020204" pitchFamily="34" charset="0"/>
                <a:cs typeface="Arial" panose="020B0604020202020204" pitchFamily="34" charset="0"/>
              </a:defRPr>
            </a:lvl2pPr>
            <a:lvl3pPr marL="685800" indent="0">
              <a:buNone/>
              <a:defRPr sz="1800" b="1">
                <a:solidFill>
                  <a:srgbClr val="EF4718"/>
                </a:solidFill>
                <a:latin typeface="Arial" panose="020B0604020202020204" pitchFamily="34" charset="0"/>
                <a:cs typeface="Arial" panose="020B0604020202020204" pitchFamily="34" charset="0"/>
              </a:defRPr>
            </a:lvl3pPr>
            <a:lvl4pPr marL="1028700" indent="0">
              <a:buNone/>
              <a:defRPr sz="1800" b="1">
                <a:solidFill>
                  <a:srgbClr val="EF4718"/>
                </a:solidFill>
                <a:latin typeface="Arial" panose="020B0604020202020204" pitchFamily="34" charset="0"/>
                <a:cs typeface="Arial" panose="020B0604020202020204" pitchFamily="34" charset="0"/>
              </a:defRPr>
            </a:lvl4pPr>
            <a:lvl5pPr marL="1371600" indent="0">
              <a:buNone/>
              <a:defRPr sz="1800" b="1">
                <a:solidFill>
                  <a:srgbClr val="EF4718"/>
                </a:solidFill>
                <a:latin typeface="Arial" panose="020B0604020202020204" pitchFamily="34" charset="0"/>
                <a:cs typeface="Arial" panose="020B0604020202020204" pitchFamily="34" charset="0"/>
              </a:defRPr>
            </a:lvl5pPr>
          </a:lstStyle>
          <a:p>
            <a:pPr lvl="0"/>
            <a:r>
              <a:rPr lang="en-US" dirty="0"/>
              <a:t>Click to enter Heading</a:t>
            </a:r>
          </a:p>
        </p:txBody>
      </p:sp>
    </p:spTree>
    <p:extLst>
      <p:ext uri="{BB962C8B-B14F-4D97-AF65-F5344CB8AC3E}">
        <p14:creationId xmlns:p14="http://schemas.microsoft.com/office/powerpoint/2010/main" val="189664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77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50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51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3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358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E6AFFD-B276-49F4-84A9-7CF1BAAF550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7549F0-8239-4531-B7DF-F27A6DD383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186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p:txBody>
          <a:bodyPr/>
          <a:lstStyle/>
          <a:p>
            <a:r>
              <a:rPr lang="en-US" dirty="0"/>
              <a:t>PRESENTATION  TO COGTA PORTFOLIO COMMITTEE ON THE STATE OF LEJWELEPUTSWA DISTRICT &amp; ITS LOCAL MUNICIPALITIES</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dirty="0"/>
              <a:t>COGTA PORTFOLIO COMMITTEE – PRESENTER: M Macheli – DATE</a:t>
            </a:r>
            <a:r>
              <a:rPr lang="en-US"/>
              <a:t>: 8 </a:t>
            </a:r>
            <a:r>
              <a:rPr lang="en-US" dirty="0"/>
              <a:t>March 2021 </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6. FINANCIAL MANAGEMENT</a:t>
            </a:r>
          </a:p>
        </p:txBody>
      </p:sp>
      <p:pic>
        <p:nvPicPr>
          <p:cNvPr id="5" name="Content Placeholder 4"/>
          <p:cNvPicPr>
            <a:picLocks noGrp="1" noChangeAspect="1"/>
          </p:cNvPicPr>
          <p:nvPr>
            <p:ph sz="half" idx="2"/>
          </p:nvPr>
        </p:nvPicPr>
        <p:blipFill>
          <a:blip r:embed="rId2"/>
          <a:stretch>
            <a:fillRect/>
          </a:stretch>
        </p:blipFill>
        <p:spPr>
          <a:xfrm>
            <a:off x="655615" y="814388"/>
            <a:ext cx="10891882" cy="5326062"/>
          </a:xfrm>
          <a:prstGeom prst="rect">
            <a:avLst/>
          </a:prstGeom>
        </p:spPr>
      </p:pic>
    </p:spTree>
    <p:extLst>
      <p:ext uri="{BB962C8B-B14F-4D97-AF65-F5344CB8AC3E}">
        <p14:creationId xmlns:p14="http://schemas.microsoft.com/office/powerpoint/2010/main" val="190139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6. FINANCIAL MANAGEMENT</a:t>
            </a:r>
          </a:p>
        </p:txBody>
      </p:sp>
      <p:sp>
        <p:nvSpPr>
          <p:cNvPr id="3" name="Content Placeholder 2"/>
          <p:cNvSpPr>
            <a:spLocks noGrp="1"/>
          </p:cNvSpPr>
          <p:nvPr>
            <p:ph sz="half" idx="2"/>
          </p:nvPr>
        </p:nvSpPr>
        <p:spPr>
          <a:xfrm>
            <a:off x="400050" y="533897"/>
            <a:ext cx="11304270" cy="5354191"/>
          </a:xfrm>
        </p:spPr>
        <p:txBody>
          <a:bodyPr/>
          <a:lstStyle/>
          <a:p>
            <a:pPr marL="342900" lvl="0" indent="-342900" algn="just">
              <a:lnSpc>
                <a:spcPct val="100000"/>
              </a:lnSpc>
              <a:spcBef>
                <a:spcPts val="0"/>
              </a:spcBef>
            </a:pPr>
            <a:r>
              <a:rPr lang="en-ZA" sz="2400" dirty="0">
                <a:solidFill>
                  <a:prstClr val="black"/>
                </a:solidFill>
                <a:latin typeface="Calibri" panose="020F0502020204030204"/>
              </a:rPr>
              <a:t>The District and its local municipalities are highly dependent on transfers for capital expenditure </a:t>
            </a:r>
          </a:p>
          <a:p>
            <a:pPr marL="342900" lvl="0" indent="-342900" algn="just">
              <a:lnSpc>
                <a:spcPct val="100000"/>
              </a:lnSpc>
              <a:spcBef>
                <a:spcPts val="0"/>
              </a:spcBef>
            </a:pPr>
            <a:r>
              <a:rPr lang="en-ZA" sz="2400" b="1" dirty="0">
                <a:solidFill>
                  <a:prstClr val="black"/>
                </a:solidFill>
                <a:latin typeface="Calibri" panose="020F0502020204030204"/>
              </a:rPr>
              <a:t>Revenue collection</a:t>
            </a:r>
            <a:r>
              <a:rPr lang="en-ZA" sz="2400" dirty="0">
                <a:solidFill>
                  <a:prstClr val="black"/>
                </a:solidFill>
                <a:latin typeface="Calibri" panose="020F0502020204030204"/>
              </a:rPr>
              <a:t> as at Dec 2020 - Matjhabeng had the highest collection rate in the province 74%. The revenue collection rate for Tokologo (8,2%), </a:t>
            </a:r>
            <a:r>
              <a:rPr lang="en-ZA" sz="2400" dirty="0" err="1">
                <a:solidFill>
                  <a:prstClr val="black"/>
                </a:solidFill>
                <a:latin typeface="Calibri" panose="020F0502020204030204"/>
              </a:rPr>
              <a:t>Tswelopele</a:t>
            </a:r>
            <a:r>
              <a:rPr lang="en-ZA" sz="2400" dirty="0">
                <a:solidFill>
                  <a:prstClr val="black"/>
                </a:solidFill>
                <a:latin typeface="Calibri" panose="020F0502020204030204"/>
              </a:rPr>
              <a:t> (51,2%), Masilonyana (20,2%) and </a:t>
            </a:r>
            <a:r>
              <a:rPr lang="en-ZA" sz="2400" dirty="0" err="1">
                <a:solidFill>
                  <a:prstClr val="black"/>
                </a:solidFill>
                <a:latin typeface="Calibri" panose="020F0502020204030204"/>
              </a:rPr>
              <a:t>Nala</a:t>
            </a:r>
            <a:r>
              <a:rPr lang="en-ZA" sz="2400" dirty="0">
                <a:solidFill>
                  <a:prstClr val="black"/>
                </a:solidFill>
                <a:latin typeface="Calibri" panose="020F0502020204030204"/>
              </a:rPr>
              <a:t> (not available).</a:t>
            </a:r>
          </a:p>
          <a:p>
            <a:pPr marL="342900" lvl="0" indent="-342900" algn="just">
              <a:lnSpc>
                <a:spcPct val="100000"/>
              </a:lnSpc>
              <a:spcBef>
                <a:spcPts val="0"/>
              </a:spcBef>
            </a:pPr>
            <a:r>
              <a:rPr lang="en-ZA" sz="2400" b="1" dirty="0">
                <a:solidFill>
                  <a:prstClr val="black"/>
                </a:solidFill>
                <a:latin typeface="Calibri" panose="020F0502020204030204"/>
              </a:rPr>
              <a:t>Debtors:</a:t>
            </a:r>
            <a:r>
              <a:rPr lang="en-ZA" sz="2400" dirty="0">
                <a:solidFill>
                  <a:prstClr val="black"/>
                </a:solidFill>
                <a:latin typeface="Calibri" panose="020F0502020204030204"/>
              </a:rPr>
              <a:t> Matjhabeng had the highest outstanding debtors as at end Jan 2021 – approx. R4,3b followed by Masilonyana LM R1,071b (These 2 municipalities are also amongst the top 5 LMs in the province with the highest debtors).</a:t>
            </a:r>
          </a:p>
          <a:p>
            <a:pPr marL="342900" lvl="0" indent="-342900" algn="just">
              <a:lnSpc>
                <a:spcPct val="100000"/>
              </a:lnSpc>
              <a:spcBef>
                <a:spcPts val="0"/>
              </a:spcBef>
            </a:pPr>
            <a:r>
              <a:rPr lang="en-ZA" sz="2400" b="1" dirty="0">
                <a:solidFill>
                  <a:prstClr val="black"/>
                </a:solidFill>
                <a:latin typeface="Calibri" panose="020F0502020204030204"/>
              </a:rPr>
              <a:t>Creditors</a:t>
            </a:r>
            <a:r>
              <a:rPr lang="en-ZA" sz="2400" dirty="0">
                <a:solidFill>
                  <a:prstClr val="black"/>
                </a:solidFill>
                <a:latin typeface="Calibri" panose="020F0502020204030204"/>
              </a:rPr>
              <a:t> – Lejweleputswa District is the district with the highest outstanding creditors in the province amounting to R9,9b as at end Jan 2021.  The bank account of Tokologo LM, which contained R2.3 million was attached in November 2020. The municipality paid R1.5 million after the bank account was released. The total payment received (all the accounts) in December 2020 was R1.5 million (November 2020 total bill &amp; interest was R3.2 million).  Awaiting feedback from attorneys.</a:t>
            </a:r>
          </a:p>
          <a:p>
            <a:pPr marL="0" lvl="0" indent="0" algn="just">
              <a:lnSpc>
                <a:spcPct val="100000"/>
              </a:lnSpc>
              <a:spcBef>
                <a:spcPts val="0"/>
              </a:spcBef>
              <a:buNone/>
            </a:pPr>
            <a:endParaRPr lang="en-ZA" dirty="0">
              <a:solidFill>
                <a:prstClr val="black"/>
              </a:solidFill>
              <a:latin typeface="Calibri" panose="020F0502020204030204"/>
            </a:endParaRPr>
          </a:p>
          <a:p>
            <a:pPr marL="342900" lvl="0" indent="-342900" algn="just">
              <a:lnSpc>
                <a:spcPct val="100000"/>
              </a:lnSpc>
              <a:spcBef>
                <a:spcPts val="0"/>
              </a:spcBef>
            </a:pPr>
            <a:endParaRPr lang="en-ZA" dirty="0">
              <a:solidFill>
                <a:prstClr val="black"/>
              </a:solidFill>
              <a:latin typeface="Calibri" panose="020F0502020204030204"/>
            </a:endParaRPr>
          </a:p>
        </p:txBody>
      </p:sp>
    </p:spTree>
    <p:extLst>
      <p:ext uri="{BB962C8B-B14F-4D97-AF65-F5344CB8AC3E}">
        <p14:creationId xmlns:p14="http://schemas.microsoft.com/office/powerpoint/2010/main" val="291279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6. FINANCIAL MANAGEMENT</a:t>
            </a:r>
          </a:p>
        </p:txBody>
      </p:sp>
      <p:sp>
        <p:nvSpPr>
          <p:cNvPr id="3" name="Content Placeholder 2"/>
          <p:cNvSpPr>
            <a:spLocks noGrp="1"/>
          </p:cNvSpPr>
          <p:nvPr>
            <p:ph sz="half" idx="2"/>
          </p:nvPr>
        </p:nvSpPr>
        <p:spPr>
          <a:xfrm>
            <a:off x="400050" y="681037"/>
            <a:ext cx="11304270" cy="5459291"/>
          </a:xfrm>
        </p:spPr>
        <p:txBody>
          <a:bodyPr/>
          <a:lstStyle/>
          <a:p>
            <a:pPr marL="342900" lvl="0" indent="-342900" algn="just">
              <a:lnSpc>
                <a:spcPct val="100000"/>
              </a:lnSpc>
              <a:spcBef>
                <a:spcPts val="0"/>
              </a:spcBef>
            </a:pPr>
            <a:endParaRPr lang="en-ZA" sz="1800" dirty="0">
              <a:solidFill>
                <a:prstClr val="black"/>
              </a:solidFill>
              <a:latin typeface="Calibri" panose="020F0502020204030204"/>
            </a:endParaRPr>
          </a:p>
          <a:p>
            <a:endParaRPr lang="en-ZA" dirty="0"/>
          </a:p>
        </p:txBody>
      </p:sp>
      <p:sp>
        <p:nvSpPr>
          <p:cNvPr id="4" name="TextBox 3"/>
          <p:cNvSpPr txBox="1"/>
          <p:nvPr/>
        </p:nvSpPr>
        <p:spPr>
          <a:xfrm>
            <a:off x="498684" y="1124607"/>
            <a:ext cx="11409537" cy="3046988"/>
          </a:xfrm>
          <a:prstGeom prst="rect">
            <a:avLst/>
          </a:prstGeom>
          <a:noFill/>
        </p:spPr>
        <p:txBody>
          <a:bodyPr wrap="square" rtlCol="0">
            <a:spAutoFit/>
          </a:bodyPr>
          <a:lstStyle/>
          <a:p>
            <a:r>
              <a:rPr lang="en-ZA" sz="2400" b="1" dirty="0">
                <a:latin typeface="Calibri" panose="020F0502020204030204" pitchFamily="34" charset="0"/>
                <a:cs typeface="Calibri" panose="020F0502020204030204" pitchFamily="34" charset="0"/>
              </a:rPr>
              <a:t>Operating expenditure </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Nala</a:t>
            </a:r>
            <a:r>
              <a:rPr lang="en-ZA" sz="2400" dirty="0">
                <a:latin typeface="Calibri" panose="020F0502020204030204" pitchFamily="34" charset="0"/>
                <a:cs typeface="Calibri" panose="020F0502020204030204" pitchFamily="34" charset="0"/>
              </a:rPr>
              <a:t> LM has utilised approx. 96% of its operating expenditure for payment of salaries followed by </a:t>
            </a:r>
            <a:r>
              <a:rPr lang="en-ZA" sz="2400" dirty="0" err="1">
                <a:latin typeface="Calibri" panose="020F0502020204030204" pitchFamily="34" charset="0"/>
                <a:cs typeface="Calibri" panose="020F0502020204030204" pitchFamily="34" charset="0"/>
              </a:rPr>
              <a:t>Tswelopele</a:t>
            </a:r>
            <a:r>
              <a:rPr lang="en-ZA" sz="2400" dirty="0">
                <a:latin typeface="Calibri" panose="020F0502020204030204" pitchFamily="34" charset="0"/>
                <a:cs typeface="Calibri" panose="020F0502020204030204" pitchFamily="34" charset="0"/>
              </a:rPr>
              <a:t> which utilised 70% of operating expenditure for salaries – as at Jan 2021</a:t>
            </a:r>
          </a:p>
          <a:p>
            <a:r>
              <a:rPr lang="en-ZA" sz="2400" b="1" dirty="0">
                <a:latin typeface="Calibri" panose="020F0502020204030204" pitchFamily="34" charset="0"/>
                <a:cs typeface="Calibri" panose="020F0502020204030204" pitchFamily="34" charset="0"/>
              </a:rPr>
              <a:t>Conditional Grant expenditure </a:t>
            </a:r>
            <a:r>
              <a:rPr lang="en-ZA" sz="2400" dirty="0">
                <a:latin typeface="Calibri" panose="020F0502020204030204" pitchFamily="34" charset="0"/>
                <a:cs typeface="Calibri" panose="020F0502020204030204" pitchFamily="34" charset="0"/>
              </a:rPr>
              <a:t>– Matjhabeng LM total amount of R73m has been transferred with expenditure of R45m or 26,7% as at Dec 2020. Local municipalities in the district have not been performing well to spend conditional grants e.g. Tokologo LM – 9,2%, </a:t>
            </a:r>
            <a:r>
              <a:rPr lang="en-ZA" sz="2400" dirty="0" err="1">
                <a:latin typeface="Calibri" panose="020F0502020204030204" pitchFamily="34" charset="0"/>
                <a:cs typeface="Calibri" panose="020F0502020204030204" pitchFamily="34" charset="0"/>
              </a:rPr>
              <a:t>Nala</a:t>
            </a:r>
            <a:r>
              <a:rPr lang="en-ZA" sz="2400" dirty="0">
                <a:latin typeface="Calibri" panose="020F0502020204030204" pitchFamily="34" charset="0"/>
                <a:cs typeface="Calibri" panose="020F0502020204030204" pitchFamily="34" charset="0"/>
              </a:rPr>
              <a:t>, 7,2%, Masilonyana 0%. Only </a:t>
            </a:r>
            <a:r>
              <a:rPr lang="en-ZA" sz="2400" dirty="0" err="1">
                <a:latin typeface="Calibri" panose="020F0502020204030204" pitchFamily="34" charset="0"/>
                <a:cs typeface="Calibri" panose="020F0502020204030204" pitchFamily="34" charset="0"/>
              </a:rPr>
              <a:t>Tswelopele</a:t>
            </a:r>
            <a:r>
              <a:rPr lang="en-ZA" sz="2400" dirty="0">
                <a:latin typeface="Calibri" panose="020F0502020204030204" pitchFamily="34" charset="0"/>
                <a:cs typeface="Calibri" panose="020F0502020204030204" pitchFamily="34" charset="0"/>
              </a:rPr>
              <a:t> performed well and recorded 71% expenditure.</a:t>
            </a:r>
          </a:p>
        </p:txBody>
      </p:sp>
    </p:spTree>
    <p:extLst>
      <p:ext uri="{BB962C8B-B14F-4D97-AF65-F5344CB8AC3E}">
        <p14:creationId xmlns:p14="http://schemas.microsoft.com/office/powerpoint/2010/main" val="418408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7. INSTITUTIONAL MATTERS OF THE DISTRICT AND ITS LOCALS</a:t>
            </a:r>
          </a:p>
        </p:txBody>
      </p:sp>
      <p:sp>
        <p:nvSpPr>
          <p:cNvPr id="3" name="Content Placeholder 2"/>
          <p:cNvSpPr>
            <a:spLocks noGrp="1"/>
          </p:cNvSpPr>
          <p:nvPr>
            <p:ph sz="half" idx="2"/>
          </p:nvPr>
        </p:nvSpPr>
        <p:spPr>
          <a:xfrm>
            <a:off x="400050" y="681037"/>
            <a:ext cx="11304270" cy="5459291"/>
          </a:xfrm>
        </p:spPr>
        <p:txBody>
          <a:bodyPr/>
          <a:lstStyle/>
          <a:p>
            <a:pPr marL="0" indent="0">
              <a:buNone/>
            </a:pPr>
            <a:r>
              <a:rPr lang="en-US" b="1" dirty="0">
                <a:solidFill>
                  <a:srgbClr val="ED7D31"/>
                </a:solidFill>
                <a:latin typeface="Calibri" panose="020F0502020204030204"/>
              </a:rPr>
              <a:t>MASILONYANA LOCAL MUNICIPALITY</a:t>
            </a:r>
          </a:p>
          <a:p>
            <a:pPr algn="just"/>
            <a:r>
              <a:rPr lang="en-ZA" dirty="0">
                <a:solidFill>
                  <a:prstClr val="black"/>
                </a:solidFill>
                <a:latin typeface="Calibri" panose="020F0502020204030204"/>
              </a:rPr>
              <a:t>There is a need to review the organogram of the municipality in an effort to make it fit for purpose.</a:t>
            </a:r>
          </a:p>
          <a:p>
            <a:pPr algn="just"/>
            <a:r>
              <a:rPr lang="en-ZA" dirty="0">
                <a:solidFill>
                  <a:prstClr val="black"/>
                </a:solidFill>
                <a:latin typeface="Calibri" panose="020F0502020204030204"/>
              </a:rPr>
              <a:t>The municipality does not have a CFO and the position has been vacant since November 2018.</a:t>
            </a:r>
          </a:p>
          <a:p>
            <a:pPr algn="just"/>
            <a:r>
              <a:rPr lang="en-ZA" dirty="0">
                <a:solidFill>
                  <a:prstClr val="black"/>
                </a:solidFill>
                <a:latin typeface="Calibri" panose="020F0502020204030204"/>
              </a:rPr>
              <a:t>The positions of Director: Corporate Services has been vacant since 1 August 2020 and the Director: Planning Services since 30 June 2015.</a:t>
            </a:r>
          </a:p>
          <a:p>
            <a:pPr algn="just"/>
            <a:r>
              <a:rPr lang="en-ZA" dirty="0">
                <a:solidFill>
                  <a:prstClr val="black"/>
                </a:solidFill>
                <a:latin typeface="Calibri" panose="020F0502020204030204"/>
              </a:rPr>
              <a:t> The municipality has an Audit Committee but both the Internal Audit and Risk Management units are not functional due to vacant positions. </a:t>
            </a:r>
          </a:p>
          <a:p>
            <a:pPr marL="0" indent="0">
              <a:buNone/>
            </a:pPr>
            <a:r>
              <a:rPr lang="en-ZA" b="1" dirty="0">
                <a:solidFill>
                  <a:srgbClr val="ED7D31"/>
                </a:solidFill>
                <a:latin typeface="Calibri" panose="020F0502020204030204"/>
              </a:rPr>
              <a:t>TSWELOPELE LOCAL MUNICIPALITY</a:t>
            </a:r>
          </a:p>
          <a:p>
            <a:pPr algn="just"/>
            <a:r>
              <a:rPr lang="en-ZA" dirty="0">
                <a:solidFill>
                  <a:prstClr val="black"/>
                </a:solidFill>
                <a:latin typeface="Calibri" panose="020F0502020204030204"/>
              </a:rPr>
              <a:t>All senior management positions are filled except the Chief Financial Officer position which has been vacant since July 2020.</a:t>
            </a:r>
          </a:p>
          <a:p>
            <a:pPr marL="0" indent="0" algn="just">
              <a:buNone/>
            </a:pPr>
            <a:r>
              <a:rPr lang="en-ZA" b="1" dirty="0">
                <a:solidFill>
                  <a:srgbClr val="ED7D31"/>
                </a:solidFill>
                <a:latin typeface="Calibri" panose="020F0502020204030204"/>
              </a:rPr>
              <a:t>TOKOLOGO LOCAL MUNICIPALITY</a:t>
            </a:r>
          </a:p>
          <a:p>
            <a:pPr algn="just"/>
            <a:r>
              <a:rPr lang="en-ZA" dirty="0">
                <a:solidFill>
                  <a:prstClr val="black"/>
                </a:solidFill>
                <a:latin typeface="Calibri" panose="020F0502020204030204"/>
              </a:rPr>
              <a:t>The municipality is institutionally well capacitated and despite all senior management positions being filled, MISA is not making inroads to adequately support the municipality due to apparent resistance to offers of support.</a:t>
            </a:r>
          </a:p>
          <a:p>
            <a:pPr algn="just"/>
            <a:endParaRPr lang="en-ZA" dirty="0">
              <a:solidFill>
                <a:prstClr val="black"/>
              </a:solidFill>
              <a:latin typeface="Calibri" panose="020F0502020204030204"/>
            </a:endParaRPr>
          </a:p>
          <a:p>
            <a:pPr algn="just"/>
            <a:endParaRPr lang="en-ZA" b="1" dirty="0">
              <a:solidFill>
                <a:srgbClr val="ED7D31"/>
              </a:solidFill>
              <a:latin typeface="Calibri" panose="020F0502020204030204"/>
            </a:endParaRPr>
          </a:p>
          <a:p>
            <a:endParaRPr lang="en-ZA" dirty="0">
              <a:solidFill>
                <a:prstClr val="black"/>
              </a:solidFill>
              <a:latin typeface="Calibri" panose="020F0502020204030204"/>
            </a:endParaRPr>
          </a:p>
          <a:p>
            <a:endParaRPr lang="en-ZA" dirty="0"/>
          </a:p>
        </p:txBody>
      </p:sp>
    </p:spTree>
    <p:extLst>
      <p:ext uri="{BB962C8B-B14F-4D97-AF65-F5344CB8AC3E}">
        <p14:creationId xmlns:p14="http://schemas.microsoft.com/office/powerpoint/2010/main" val="389704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7. INSTITUTIONAL MATTERS OF THE DISTRICT AND ITS LOCALS</a:t>
            </a:r>
          </a:p>
        </p:txBody>
      </p:sp>
      <p:sp>
        <p:nvSpPr>
          <p:cNvPr id="3" name="Content Placeholder 2"/>
          <p:cNvSpPr>
            <a:spLocks noGrp="1"/>
          </p:cNvSpPr>
          <p:nvPr>
            <p:ph sz="half" idx="2"/>
          </p:nvPr>
        </p:nvSpPr>
        <p:spPr>
          <a:xfrm>
            <a:off x="400050" y="681037"/>
            <a:ext cx="11304270" cy="5459291"/>
          </a:xfrm>
        </p:spPr>
        <p:txBody>
          <a:bodyPr/>
          <a:lstStyle/>
          <a:p>
            <a:pPr marL="0" indent="0">
              <a:buNone/>
            </a:pPr>
            <a:r>
              <a:rPr lang="en-US" b="1" dirty="0">
                <a:solidFill>
                  <a:srgbClr val="ED7D31"/>
                </a:solidFill>
                <a:latin typeface="Calibri" panose="020F0502020204030204"/>
              </a:rPr>
              <a:t>MATJHABENG LOCAL MUNICIPALITY</a:t>
            </a:r>
          </a:p>
          <a:p>
            <a:pPr marL="285750" lvl="0" indent="-285750" algn="just">
              <a:lnSpc>
                <a:spcPct val="100000"/>
              </a:lnSpc>
              <a:spcBef>
                <a:spcPts val="0"/>
              </a:spcBef>
              <a:tabLst>
                <a:tab pos="442913" algn="l"/>
              </a:tabLst>
              <a:defRPr/>
            </a:pPr>
            <a:r>
              <a:rPr lang="en-ZA" dirty="0">
                <a:solidFill>
                  <a:prstClr val="black"/>
                </a:solidFill>
                <a:latin typeface="Calibri" panose="020F0502020204030204"/>
              </a:rPr>
              <a:t>The position of the Municipal Manager has been filled with the acting incumbent after the previous Municipal Manager passed on, in January 2020. </a:t>
            </a:r>
          </a:p>
          <a:p>
            <a:pPr marL="285750" lvl="0" indent="-285750" algn="just">
              <a:lnSpc>
                <a:spcPct val="100000"/>
              </a:lnSpc>
              <a:spcBef>
                <a:spcPts val="0"/>
              </a:spcBef>
              <a:tabLst>
                <a:tab pos="442913" algn="l"/>
              </a:tabLst>
              <a:defRPr/>
            </a:pPr>
            <a:r>
              <a:rPr lang="en-ZA" dirty="0">
                <a:solidFill>
                  <a:prstClr val="black"/>
                </a:solidFill>
                <a:latin typeface="Calibri" panose="020F0502020204030204"/>
              </a:rPr>
              <a:t>The following posts are vacant at the municipality: Executive Director: LED &amp; Planning, since January 2017; Executive Director Community Services, since September 2020 and Executive Director Corporate Services, since April 2020. </a:t>
            </a:r>
          </a:p>
          <a:p>
            <a:pPr marL="0" lvl="0" indent="0" algn="just">
              <a:lnSpc>
                <a:spcPct val="100000"/>
              </a:lnSpc>
              <a:spcBef>
                <a:spcPts val="0"/>
              </a:spcBef>
              <a:buNone/>
              <a:defRPr/>
            </a:pPr>
            <a:endParaRPr lang="en-ZA" b="1" dirty="0">
              <a:solidFill>
                <a:srgbClr val="ED7D31"/>
              </a:solidFill>
              <a:latin typeface="Calibri" panose="020F0502020204030204"/>
            </a:endParaRPr>
          </a:p>
          <a:p>
            <a:pPr marL="0" lvl="0" indent="0" algn="just">
              <a:lnSpc>
                <a:spcPct val="100000"/>
              </a:lnSpc>
              <a:spcBef>
                <a:spcPts val="0"/>
              </a:spcBef>
              <a:buNone/>
              <a:defRPr/>
            </a:pPr>
            <a:r>
              <a:rPr lang="en-ZA" b="1" dirty="0">
                <a:solidFill>
                  <a:srgbClr val="ED7D31"/>
                </a:solidFill>
                <a:latin typeface="Calibri" panose="020F0502020204030204"/>
              </a:rPr>
              <a:t>NALA LOCAL MUNICIPALITY</a:t>
            </a:r>
          </a:p>
          <a:p>
            <a:pPr marL="285750" lvl="0" indent="-285750" algn="just">
              <a:lnSpc>
                <a:spcPct val="100000"/>
              </a:lnSpc>
              <a:spcBef>
                <a:spcPts val="0"/>
              </a:spcBef>
              <a:defRPr/>
            </a:pPr>
            <a:r>
              <a:rPr lang="en-ZA" dirty="0">
                <a:solidFill>
                  <a:prstClr val="black"/>
                </a:solidFill>
                <a:latin typeface="Calibri" panose="020F0502020204030204"/>
              </a:rPr>
              <a:t>The Municipal Manager was suspended during December 2020 due to irregularities regarding the appointment of a service provider. </a:t>
            </a:r>
          </a:p>
          <a:p>
            <a:pPr marL="285750" lvl="0" indent="-285750" algn="just">
              <a:lnSpc>
                <a:spcPct val="100000"/>
              </a:lnSpc>
              <a:spcBef>
                <a:spcPts val="0"/>
              </a:spcBef>
              <a:defRPr/>
            </a:pPr>
            <a:r>
              <a:rPr lang="en-ZA" dirty="0">
                <a:solidFill>
                  <a:prstClr val="black"/>
                </a:solidFill>
                <a:latin typeface="Calibri" panose="020F0502020204030204"/>
              </a:rPr>
              <a:t>The position of  the Director: Technical Services has been vacant since July 2016.  </a:t>
            </a:r>
          </a:p>
          <a:p>
            <a:pPr marL="285750" lvl="0" indent="-285750" algn="just">
              <a:lnSpc>
                <a:spcPct val="100000"/>
              </a:lnSpc>
              <a:spcBef>
                <a:spcPts val="0"/>
              </a:spcBef>
              <a:defRPr/>
            </a:pPr>
            <a:r>
              <a:rPr lang="en-ZA" dirty="0">
                <a:solidFill>
                  <a:prstClr val="black"/>
                </a:solidFill>
                <a:latin typeface="Calibri" panose="020F0502020204030204"/>
              </a:rPr>
              <a:t> The FS Provincial CoGTA department deployed an acting Municipal Manager as well as personnel for legal support to the municipality. </a:t>
            </a:r>
          </a:p>
          <a:p>
            <a:pPr marL="0" indent="0" algn="just">
              <a:buNone/>
            </a:pPr>
            <a:endParaRPr lang="en-ZA" dirty="0">
              <a:solidFill>
                <a:prstClr val="black"/>
              </a:solidFill>
              <a:latin typeface="Calibri" panose="020F0502020204030204"/>
            </a:endParaRPr>
          </a:p>
          <a:p>
            <a:pPr algn="just"/>
            <a:endParaRPr lang="en-ZA" b="1" dirty="0">
              <a:solidFill>
                <a:srgbClr val="ED7D31"/>
              </a:solidFill>
              <a:latin typeface="Calibri" panose="020F0502020204030204"/>
            </a:endParaRPr>
          </a:p>
          <a:p>
            <a:endParaRPr lang="en-ZA" dirty="0">
              <a:solidFill>
                <a:prstClr val="black"/>
              </a:solidFill>
              <a:latin typeface="Calibri" panose="020F0502020204030204"/>
            </a:endParaRPr>
          </a:p>
          <a:p>
            <a:endParaRPr lang="en-ZA" dirty="0"/>
          </a:p>
        </p:txBody>
      </p:sp>
    </p:spTree>
    <p:extLst>
      <p:ext uri="{BB962C8B-B14F-4D97-AF65-F5344CB8AC3E}">
        <p14:creationId xmlns:p14="http://schemas.microsoft.com/office/powerpoint/2010/main" val="343795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188641"/>
            <a:ext cx="11204028" cy="687611"/>
          </a:xfrm>
          <a:ln>
            <a:solidFill>
              <a:schemeClr val="tx1"/>
            </a:solidFill>
          </a:ln>
        </p:spPr>
        <p:txBody>
          <a:bodyPr>
            <a:normAutofit/>
          </a:bodyPr>
          <a:lstStyle/>
          <a:p>
            <a:r>
              <a:rPr lang="en-US" sz="2400" dirty="0">
                <a:solidFill>
                  <a:schemeClr val="tx1"/>
                </a:solidFill>
                <a:effectLst/>
              </a:rPr>
              <a:t>8. COVID-19 INTERVENTIONS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p:cNvSpPr>
            <a:spLocks noGrp="1"/>
          </p:cNvSpPr>
          <p:nvPr>
            <p:ph sz="quarter" idx="13"/>
          </p:nvPr>
        </p:nvSpPr>
        <p:spPr>
          <a:xfrm>
            <a:off x="2152650" y="1556792"/>
            <a:ext cx="8047806" cy="4608512"/>
          </a:xfrm>
        </p:spPr>
        <p:txBody>
          <a:bodyPr/>
          <a:lstStyle/>
          <a:p>
            <a:endParaRPr lang="en-US" dirty="0"/>
          </a:p>
          <a:p>
            <a:endParaRPr lang="en-US" dirty="0"/>
          </a:p>
        </p:txBody>
      </p:sp>
      <p:sp>
        <p:nvSpPr>
          <p:cNvPr id="5" name="TextBox 4"/>
          <p:cNvSpPr txBox="1"/>
          <p:nvPr/>
        </p:nvSpPr>
        <p:spPr>
          <a:xfrm>
            <a:off x="462455" y="1132448"/>
            <a:ext cx="11204028" cy="2554545"/>
          </a:xfrm>
          <a:prstGeom prst="rect">
            <a:avLst/>
          </a:prstGeom>
          <a:noFill/>
          <a:ln>
            <a:solidFill>
              <a:schemeClr val="tx1"/>
            </a:solidFill>
          </a:ln>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rPr>
              <a:t>COVID-19 containment strategies are in place in all the municipalities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rPr>
              <a:t>High risk areas are well monitored and mitigation measures implemented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rPr>
              <a:t>COVID-19 interventions (projects) undertaken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rPr>
              <a:t>Reports on of COVID-19 interventions are regularly reported to the province and the command centre of the NDMC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panose="020F0502020204030204"/>
              </a:rPr>
              <a:t>The Lejweleputswa District &amp; its locals spent 100% of allocations provided in terms of the </a:t>
            </a:r>
            <a:r>
              <a:rPr kumimoji="0" lang="en-ZA" sz="2000" b="0" i="0" u="none" strike="noStrike" kern="1200" cap="none" spc="0" normalizeH="0" baseline="0" noProof="0" dirty="0">
                <a:ln>
                  <a:noFill/>
                </a:ln>
                <a:solidFill>
                  <a:prstClr val="black"/>
                </a:solidFill>
                <a:effectLst/>
                <a:uLnTx/>
                <a:uFillTx/>
                <a:latin typeface="Calibri" panose="020F0502020204030204"/>
              </a:rPr>
              <a:t>Municipal Disaster Relief Grant totalling R1 639m.</a:t>
            </a:r>
            <a:r>
              <a:rPr kumimoji="0" lang="en-ZA" sz="2000" b="0" i="0" u="none" strike="noStrike" kern="1200" cap="none" spc="0" normalizeH="0" noProof="0" dirty="0">
                <a:ln>
                  <a:noFill/>
                </a:ln>
                <a:solidFill>
                  <a:prstClr val="black"/>
                </a:solidFill>
                <a:effectLst/>
                <a:uLnTx/>
                <a:uFillTx/>
                <a:latin typeface="Calibri" panose="020F0502020204030204"/>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4032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188641"/>
            <a:ext cx="11204028" cy="687611"/>
          </a:xfrm>
          <a:ln>
            <a:solidFill>
              <a:schemeClr val="tx1"/>
            </a:solidFill>
          </a:ln>
        </p:spPr>
        <p:txBody>
          <a:bodyPr>
            <a:normAutofit/>
          </a:bodyPr>
          <a:lstStyle/>
          <a:p>
            <a:r>
              <a:rPr lang="en-US" sz="2400" dirty="0">
                <a:solidFill>
                  <a:schemeClr val="tx1"/>
                </a:solidFill>
                <a:effectLst/>
              </a:rPr>
              <a:t>8. COVID-19 INTERVENTIONS</a:t>
            </a:r>
            <a:endParaRPr lang="en-US" sz="24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p:cNvSpPr>
            <a:spLocks noGrp="1"/>
          </p:cNvSpPr>
          <p:nvPr>
            <p:ph sz="quarter" idx="13"/>
          </p:nvPr>
        </p:nvSpPr>
        <p:spPr>
          <a:xfrm>
            <a:off x="2152650" y="1556792"/>
            <a:ext cx="8047806" cy="4608512"/>
          </a:xfrm>
        </p:spPr>
        <p:txBody>
          <a:bodyPr/>
          <a:lstStyle/>
          <a:p>
            <a:endParaRPr lang="en-US" dirty="0"/>
          </a:p>
          <a:p>
            <a:endParaRPr lang="en-US" dirty="0"/>
          </a:p>
        </p:txBody>
      </p:sp>
      <p:pic>
        <p:nvPicPr>
          <p:cNvPr id="6" name="Picture 5"/>
          <p:cNvPicPr>
            <a:picLocks noChangeAspect="1"/>
          </p:cNvPicPr>
          <p:nvPr/>
        </p:nvPicPr>
        <p:blipFill>
          <a:blip r:embed="rId2"/>
          <a:stretch>
            <a:fillRect/>
          </a:stretch>
        </p:blipFill>
        <p:spPr>
          <a:xfrm>
            <a:off x="248194" y="1081062"/>
            <a:ext cx="11325497" cy="5559972"/>
          </a:xfrm>
          <a:prstGeom prst="rect">
            <a:avLst/>
          </a:prstGeom>
        </p:spPr>
      </p:pic>
    </p:spTree>
    <p:extLst>
      <p:ext uri="{BB962C8B-B14F-4D97-AF65-F5344CB8AC3E}">
        <p14:creationId xmlns:p14="http://schemas.microsoft.com/office/powerpoint/2010/main" val="21352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a:t>
            </a:r>
          </a:p>
        </p:txBody>
      </p:sp>
      <p:sp>
        <p:nvSpPr>
          <p:cNvPr id="3" name="Content Placeholder 2"/>
          <p:cNvSpPr>
            <a:spLocks noGrp="1"/>
          </p:cNvSpPr>
          <p:nvPr>
            <p:ph sz="half" idx="2"/>
          </p:nvPr>
        </p:nvSpPr>
        <p:spPr>
          <a:xfrm>
            <a:off x="498684" y="681037"/>
            <a:ext cx="11205636" cy="6077116"/>
          </a:xfrm>
        </p:spPr>
        <p:txBody>
          <a:bodyPr/>
          <a:lstStyle/>
          <a:p>
            <a:pPr marL="0" indent="0">
              <a:buNone/>
            </a:pPr>
            <a:r>
              <a:rPr lang="en-ZA" b="1" dirty="0"/>
              <a:t>GOVERNANCE AND FINANCIAL MANAGEMENT</a:t>
            </a:r>
          </a:p>
          <a:p>
            <a:pPr marL="0" indent="0">
              <a:buNone/>
            </a:pPr>
            <a:endParaRPr lang="en-ZA" dirty="0"/>
          </a:p>
          <a:p>
            <a:pPr marL="0" indent="0">
              <a:buNone/>
            </a:pPr>
            <a:endParaRPr lang="en-ZA" dirty="0"/>
          </a:p>
          <a:p>
            <a:pPr marL="0" indent="0">
              <a:buNone/>
            </a:pPr>
            <a:endParaRPr lang="en-ZA" dirty="0"/>
          </a:p>
          <a:p>
            <a:pPr algn="just"/>
            <a:endParaRPr lang="en-ZA" dirty="0"/>
          </a:p>
          <a:p>
            <a:pPr algn="just"/>
            <a:r>
              <a:rPr lang="en-ZA" dirty="0"/>
              <a:t>Governance structures to lead the DDM, are in place in the district. However, processes are still in the planning phase.</a:t>
            </a:r>
          </a:p>
          <a:p>
            <a:pPr algn="just"/>
            <a:r>
              <a:rPr lang="en-ZA" dirty="0"/>
              <a:t>The district champions led by MEC </a:t>
            </a:r>
            <a:r>
              <a:rPr lang="en-ZA" dirty="0" err="1"/>
              <a:t>Qabathe</a:t>
            </a:r>
            <a:r>
              <a:rPr lang="en-ZA" dirty="0"/>
              <a:t> and representation from the office of Minister Zulu convened a meeting in December 2020 to draft a programme of action for the district. The first step of the programme was to convene a DDM Strategic Planning Session which thus took place on, 22 and 23 February 2021.  </a:t>
            </a:r>
          </a:p>
          <a:p>
            <a:pPr algn="just"/>
            <a:r>
              <a:rPr lang="en-ZA" dirty="0"/>
              <a:t>All stakeholders within the small business niche in the Free State including SEDA, the FDC, the National Empowerment Fund, </a:t>
            </a:r>
            <a:r>
              <a:rPr lang="en-ZA" dirty="0" err="1"/>
              <a:t>etc</a:t>
            </a:r>
            <a:r>
              <a:rPr lang="en-ZA" dirty="0"/>
              <a:t> were led by the Department of Small Business Development in a roadshow across the province (including Lejweleputswa) to introduce and implement respective services within the DDM context</a:t>
            </a:r>
          </a:p>
          <a:p>
            <a:pPr algn="just"/>
            <a:r>
              <a:rPr lang="en-ZA" dirty="0"/>
              <a:t>Catalytic projects identified thus far include refurbishment and upgrading of nature reserves in the district, maintenance patch and reseal of roads. </a:t>
            </a:r>
          </a:p>
          <a:p>
            <a:pPr algn="just"/>
            <a:endParaRPr lang="en-ZA" dirty="0"/>
          </a:p>
          <a:p>
            <a:pPr marL="457200" indent="-457200" algn="just">
              <a:buAutoNum type="arabicPeriod"/>
            </a:pPr>
            <a:endParaRPr lang="en-ZA" dirty="0"/>
          </a:p>
          <a:p>
            <a:pPr marL="457200" indent="-457200">
              <a:buAutoNum type="arabicPeriod"/>
            </a:pPr>
            <a:endParaRPr lang="en-ZA" dirty="0"/>
          </a:p>
          <a:p>
            <a:pPr marL="457200" indent="-457200">
              <a:buAutoNum type="arabicPeriod"/>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172124580"/>
              </p:ext>
            </p:extLst>
          </p:nvPr>
        </p:nvGraphicFramePr>
        <p:xfrm>
          <a:off x="767254" y="1252621"/>
          <a:ext cx="10342180" cy="1097280"/>
        </p:xfrm>
        <a:graphic>
          <a:graphicData uri="http://schemas.openxmlformats.org/drawingml/2006/table">
            <a:tbl>
              <a:tblPr firstRow="1" bandRow="1">
                <a:tableStyleId>{5C22544A-7EE6-4342-B048-85BDC9FD1C3A}</a:tableStyleId>
              </a:tblPr>
              <a:tblGrid>
                <a:gridCol w="5171090">
                  <a:extLst>
                    <a:ext uri="{9D8B030D-6E8A-4147-A177-3AD203B41FA5}">
                      <a16:colId xmlns:a16="http://schemas.microsoft.com/office/drawing/2014/main" val="2591918210"/>
                    </a:ext>
                  </a:extLst>
                </a:gridCol>
                <a:gridCol w="5171090">
                  <a:extLst>
                    <a:ext uri="{9D8B030D-6E8A-4147-A177-3AD203B41FA5}">
                      <a16:colId xmlns:a16="http://schemas.microsoft.com/office/drawing/2014/main" val="308912157"/>
                    </a:ext>
                  </a:extLst>
                </a:gridCol>
              </a:tblGrid>
              <a:tr h="365760">
                <a:tc>
                  <a:txBody>
                    <a:bodyPr/>
                    <a:lstStyle/>
                    <a:p>
                      <a:r>
                        <a:rPr lang="en-ZA" dirty="0"/>
                        <a:t>LEJWELEPUTSWA DISTRICT </a:t>
                      </a:r>
                    </a:p>
                  </a:txBody>
                  <a:tcPr/>
                </a:tc>
                <a:tc>
                  <a:txBody>
                    <a:bodyPr/>
                    <a:lstStyle/>
                    <a:p>
                      <a:r>
                        <a:rPr lang="en-ZA" dirty="0"/>
                        <a:t>DDM CHAMPION</a:t>
                      </a:r>
                    </a:p>
                  </a:txBody>
                  <a:tcPr/>
                </a:tc>
                <a:extLst>
                  <a:ext uri="{0D108BD9-81ED-4DB2-BD59-A6C34878D82A}">
                    <a16:rowId xmlns:a16="http://schemas.microsoft.com/office/drawing/2014/main" val="1741336082"/>
                  </a:ext>
                </a:extLst>
              </a:tr>
              <a:tr h="365760">
                <a:tc>
                  <a:txBody>
                    <a:bodyPr/>
                    <a:lstStyle/>
                    <a:p>
                      <a:r>
                        <a:rPr lang="en-ZA" dirty="0"/>
                        <a:t>Minster Lindiwe Zulu </a:t>
                      </a:r>
                    </a:p>
                  </a:txBody>
                  <a:tcPr/>
                </a:tc>
                <a:tc>
                  <a:txBody>
                    <a:bodyPr/>
                    <a:lstStyle/>
                    <a:p>
                      <a:r>
                        <a:rPr lang="en-ZA" dirty="0"/>
                        <a:t>National</a:t>
                      </a:r>
                      <a:r>
                        <a:rPr lang="en-ZA" baseline="0" dirty="0"/>
                        <a:t> Champion</a:t>
                      </a:r>
                      <a:endParaRPr lang="en-ZA" dirty="0"/>
                    </a:p>
                  </a:txBody>
                  <a:tcPr/>
                </a:tc>
                <a:extLst>
                  <a:ext uri="{0D108BD9-81ED-4DB2-BD59-A6C34878D82A}">
                    <a16:rowId xmlns:a16="http://schemas.microsoft.com/office/drawing/2014/main" val="2494928946"/>
                  </a:ext>
                </a:extLst>
              </a:tr>
              <a:tr h="365760">
                <a:tc>
                  <a:txBody>
                    <a:bodyPr/>
                    <a:lstStyle/>
                    <a:p>
                      <a:r>
                        <a:rPr lang="en-ZA" dirty="0"/>
                        <a:t>MEC </a:t>
                      </a:r>
                      <a:r>
                        <a:rPr lang="en-ZA" dirty="0" err="1"/>
                        <a:t>Mamiki</a:t>
                      </a:r>
                      <a:r>
                        <a:rPr lang="en-ZA" dirty="0"/>
                        <a:t> </a:t>
                      </a:r>
                      <a:r>
                        <a:rPr lang="en-ZA" dirty="0" err="1"/>
                        <a:t>Qabathe</a:t>
                      </a:r>
                      <a:endParaRPr lang="en-ZA" dirty="0"/>
                    </a:p>
                  </a:txBody>
                  <a:tcPr/>
                </a:tc>
                <a:tc>
                  <a:txBody>
                    <a:bodyPr/>
                    <a:lstStyle/>
                    <a:p>
                      <a:r>
                        <a:rPr lang="en-ZA" dirty="0"/>
                        <a:t>District Political Champion</a:t>
                      </a:r>
                    </a:p>
                  </a:txBody>
                  <a:tcPr/>
                </a:tc>
                <a:extLst>
                  <a:ext uri="{0D108BD9-81ED-4DB2-BD59-A6C34878D82A}">
                    <a16:rowId xmlns:a16="http://schemas.microsoft.com/office/drawing/2014/main" val="33700179"/>
                  </a:ext>
                </a:extLst>
              </a:tr>
            </a:tbl>
          </a:graphicData>
        </a:graphic>
      </p:graphicFrame>
    </p:spTree>
    <p:extLst>
      <p:ext uri="{BB962C8B-B14F-4D97-AF65-F5344CB8AC3E}">
        <p14:creationId xmlns:p14="http://schemas.microsoft.com/office/powerpoint/2010/main" val="196560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796833"/>
            <a:ext cx="11205636" cy="5961319"/>
          </a:xfrm>
        </p:spPr>
        <p:txBody>
          <a:bodyPr/>
          <a:lstStyle/>
          <a:p>
            <a:pPr marL="0" indent="0" algn="just">
              <a:buNone/>
            </a:pPr>
            <a:r>
              <a:rPr lang="en-ZA" b="1" dirty="0"/>
              <a:t>GOVERNANCE AND FINANCIAL MANAGEMENT cont.</a:t>
            </a:r>
          </a:p>
          <a:p>
            <a:pPr algn="just"/>
            <a:r>
              <a:rPr lang="en-ZA" dirty="0"/>
              <a:t>Sector mobilization in respect of DDM needs to be strengthened</a:t>
            </a:r>
          </a:p>
          <a:p>
            <a:pPr algn="just"/>
            <a:r>
              <a:rPr lang="en-ZA" dirty="0"/>
              <a:t>The Lejweleputswa district and its local municipalities are relatively stable politically, however, revenue streams are limited because the municipalities are mostly rural and highly dependent on agricultural activities. </a:t>
            </a:r>
          </a:p>
          <a:p>
            <a:pPr algn="just"/>
            <a:r>
              <a:rPr lang="en-ZA" dirty="0"/>
              <a:t>Implementation and expenditure of the MIG is weak across the district, especially in Tokologo and Masilonyana due to shortage of skilled and experienced technical personnel and thus delays in procurement processes.</a:t>
            </a:r>
            <a:endParaRPr lang="en-US" dirty="0"/>
          </a:p>
          <a:p>
            <a:pPr algn="just"/>
            <a:r>
              <a:rPr lang="en-ZA" dirty="0"/>
              <a:t>Although the district municipality received an ‘unqualified with findings’, audit opinion, the AG remarked:”</a:t>
            </a:r>
            <a:r>
              <a:rPr lang="en-GB" dirty="0"/>
              <a:t> The support provided by districts to local municipalities or entities in their respective districts mainly relates to tourism, farmer support, disaster management as well as health and environmental matters. District municipalities did not have the capacity and resources to provide technical, administrative, or financial support that could improve accountability and controls as well as service delivery at local municipalities. They also did not transfer any good practices regarding financial and performance management to local municipalities, deal with performance reporting, or monitor compliance with legislation.</a:t>
            </a:r>
          </a:p>
        </p:txBody>
      </p:sp>
    </p:spTree>
    <p:extLst>
      <p:ext uri="{BB962C8B-B14F-4D97-AF65-F5344CB8AC3E}">
        <p14:creationId xmlns:p14="http://schemas.microsoft.com/office/powerpoint/2010/main" val="120446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796833"/>
            <a:ext cx="11205636" cy="5961319"/>
          </a:xfrm>
        </p:spPr>
        <p:txBody>
          <a:bodyPr/>
          <a:lstStyle/>
          <a:p>
            <a:pPr marL="0" indent="0" algn="just">
              <a:buNone/>
            </a:pPr>
            <a:r>
              <a:rPr lang="en-GB" b="1" dirty="0"/>
              <a:t>INFRASTRUCTURE ENGINEERING</a:t>
            </a:r>
            <a:endParaRPr lang="en-ZA" b="1" dirty="0"/>
          </a:p>
          <a:p>
            <a:pPr algn="just"/>
            <a:r>
              <a:rPr lang="en-ZA" dirty="0"/>
              <a:t>Water leaks are prevalent in all local municipalities and are exacerbated by aged infrastructure.</a:t>
            </a:r>
            <a:endParaRPr lang="en-GB" dirty="0"/>
          </a:p>
          <a:p>
            <a:pPr algn="just"/>
            <a:r>
              <a:rPr lang="en-GB" dirty="0"/>
              <a:t>O</a:t>
            </a:r>
            <a:r>
              <a:rPr lang="en-ZA" dirty="0"/>
              <a:t>peration and maintenance of infrastructure lacks e.g., Waste Water Treatments Works. </a:t>
            </a:r>
            <a:endParaRPr lang="en-ZA" dirty="0">
              <a:solidFill>
                <a:srgbClr val="FF0000"/>
              </a:solidFill>
            </a:endParaRPr>
          </a:p>
          <a:p>
            <a:pPr marL="0" indent="0" algn="just">
              <a:buNone/>
            </a:pPr>
            <a:endParaRPr lang="en-ZA" dirty="0">
              <a:solidFill>
                <a:srgbClr val="FF0000"/>
              </a:solidFill>
            </a:endParaRPr>
          </a:p>
          <a:p>
            <a:pPr marL="0" indent="0" algn="just">
              <a:buNone/>
            </a:pPr>
            <a:r>
              <a:rPr lang="en-ZA" b="1" dirty="0"/>
              <a:t>SPATIAL PLANNING</a:t>
            </a:r>
          </a:p>
          <a:p>
            <a:pPr algn="just"/>
            <a:r>
              <a:rPr lang="en-ZA" dirty="0"/>
              <a:t>The District consists of four Local Municipalities which include the Matjhabeng, </a:t>
            </a:r>
            <a:r>
              <a:rPr lang="en-ZA" dirty="0" err="1"/>
              <a:t>Tswelopele</a:t>
            </a:r>
            <a:r>
              <a:rPr lang="en-ZA" dirty="0"/>
              <a:t>, Masilonyana, Tokologo and </a:t>
            </a:r>
            <a:r>
              <a:rPr lang="en-ZA" dirty="0" err="1"/>
              <a:t>Nala</a:t>
            </a:r>
            <a:r>
              <a:rPr lang="en-ZA" dirty="0"/>
              <a:t> Local Municipality and 17 urban centres (towns).  According to the National Spatial Development Framework of 2019, the District Municipality does not fall under either one of the four identified Action Areas of the National Spatial Development Framework (NSDF) (2019), however the District boarders with the Xhariep District Municipality which falls under the Arid Innovation Region. </a:t>
            </a:r>
            <a:endParaRPr lang="en-US" dirty="0"/>
          </a:p>
          <a:p>
            <a:pPr algn="just"/>
            <a:r>
              <a:rPr lang="en-ZA" dirty="0"/>
              <a:t>Nearly 47% of </a:t>
            </a:r>
            <a:r>
              <a:rPr lang="en-ZA" dirty="0" err="1"/>
              <a:t>Tswelopele</a:t>
            </a:r>
            <a:r>
              <a:rPr lang="en-ZA" dirty="0"/>
              <a:t>, which covers an area of 652.04 square kilometres, remains a natural habitat with two formal land-based protected areas. These areas are the </a:t>
            </a:r>
            <a:r>
              <a:rPr lang="en-ZA" dirty="0" err="1"/>
              <a:t>Bloemhof</a:t>
            </a:r>
            <a:r>
              <a:rPr lang="en-ZA" dirty="0"/>
              <a:t> Dam Nature Reserve (632ha) and the </a:t>
            </a:r>
            <a:r>
              <a:rPr lang="en-ZA" dirty="0" err="1"/>
              <a:t>Sandveld</a:t>
            </a:r>
            <a:r>
              <a:rPr lang="en-ZA" dirty="0"/>
              <a:t> Nature Reserve (24 883.5ha). The </a:t>
            </a:r>
            <a:r>
              <a:rPr lang="en-ZA" dirty="0" err="1"/>
              <a:t>Bloemhof</a:t>
            </a:r>
            <a:r>
              <a:rPr lang="en-ZA" dirty="0"/>
              <a:t>, </a:t>
            </a:r>
            <a:r>
              <a:rPr lang="en-ZA" dirty="0" err="1"/>
              <a:t>Erfenis</a:t>
            </a:r>
            <a:r>
              <a:rPr lang="en-ZA" dirty="0"/>
              <a:t> and </a:t>
            </a:r>
            <a:r>
              <a:rPr lang="en-ZA" dirty="0" err="1"/>
              <a:t>Allemanskraal</a:t>
            </a:r>
            <a:r>
              <a:rPr lang="en-ZA" dirty="0"/>
              <a:t> Dams provide drinking water to rural towns, the communities, and farmers in the District Municipality.</a:t>
            </a:r>
            <a:endParaRPr lang="en-US" dirty="0"/>
          </a:p>
          <a:p>
            <a:pPr marL="0" indent="0">
              <a:buNone/>
            </a:pPr>
            <a:endParaRPr lang="en-ZA" dirty="0"/>
          </a:p>
        </p:txBody>
      </p:sp>
    </p:spTree>
    <p:extLst>
      <p:ext uri="{BB962C8B-B14F-4D97-AF65-F5344CB8AC3E}">
        <p14:creationId xmlns:p14="http://schemas.microsoft.com/office/powerpoint/2010/main" val="386200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1. PRESENTATION OUTLINE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452438" indent="-452438">
              <a:buAutoNum type="arabicPeriod"/>
            </a:pPr>
            <a:r>
              <a:rPr lang="en-ZA" dirty="0"/>
              <a:t>Presentation outline</a:t>
            </a:r>
          </a:p>
          <a:p>
            <a:pPr marL="452438" indent="-452438">
              <a:buAutoNum type="arabicPeriod"/>
            </a:pPr>
            <a:r>
              <a:rPr lang="en-ZA" dirty="0"/>
              <a:t>Purpose</a:t>
            </a:r>
          </a:p>
          <a:p>
            <a:pPr marL="452438" indent="-452438">
              <a:buAutoNum type="arabicPeriod"/>
            </a:pPr>
            <a:r>
              <a:rPr lang="en-ZA" dirty="0"/>
              <a:t>Overview of Lejweleputswa District &amp; Locals</a:t>
            </a:r>
          </a:p>
          <a:p>
            <a:pPr marL="452438" indent="-452438">
              <a:buAutoNum type="arabicPeriod"/>
            </a:pPr>
            <a:r>
              <a:rPr lang="en-ZA" dirty="0"/>
              <a:t>Governance</a:t>
            </a:r>
          </a:p>
          <a:p>
            <a:pPr marL="457200" indent="-457200">
              <a:buFont typeface="+mj-lt"/>
              <a:buAutoNum type="arabicPeriod"/>
              <a:tabLst>
                <a:tab pos="452438" algn="l"/>
              </a:tabLst>
            </a:pPr>
            <a:r>
              <a:rPr lang="en-ZA" dirty="0"/>
              <a:t>Service Delivery</a:t>
            </a:r>
          </a:p>
          <a:p>
            <a:pPr marL="452438" indent="-452438">
              <a:buAutoNum type="arabicPeriod"/>
              <a:tabLst>
                <a:tab pos="452438" algn="l"/>
              </a:tabLst>
            </a:pPr>
            <a:r>
              <a:rPr lang="en-ZA" dirty="0"/>
              <a:t>Financial Management</a:t>
            </a:r>
          </a:p>
          <a:p>
            <a:pPr marL="452438" indent="-452438">
              <a:buAutoNum type="arabicPeriod"/>
              <a:tabLst>
                <a:tab pos="452438" algn="l"/>
              </a:tabLst>
            </a:pPr>
            <a:r>
              <a:rPr lang="en-ZA" dirty="0"/>
              <a:t>Institutional matters of Lejweleputswa District &amp; Locals</a:t>
            </a:r>
          </a:p>
          <a:p>
            <a:pPr marL="457200" indent="-457200">
              <a:buFont typeface="+mj-lt"/>
              <a:buAutoNum type="arabicPeriod"/>
              <a:tabLst>
                <a:tab pos="536575" algn="l"/>
              </a:tabLst>
            </a:pPr>
            <a:r>
              <a:rPr lang="en-ZA" dirty="0"/>
              <a:t>COVID-19 Interventions</a:t>
            </a:r>
          </a:p>
          <a:p>
            <a:pPr marL="457200" indent="-457200">
              <a:buFont typeface="+mj-lt"/>
              <a:buAutoNum type="arabicPeriod"/>
              <a:tabLst>
                <a:tab pos="536575" algn="l"/>
              </a:tabLst>
            </a:pPr>
            <a:r>
              <a:rPr lang="en-ZA" dirty="0"/>
              <a:t>DDM: Implementation</a:t>
            </a:r>
          </a:p>
          <a:p>
            <a:pPr marL="457200" indent="-457200">
              <a:buFont typeface="+mj-lt"/>
              <a:buAutoNum type="arabicPeriod"/>
              <a:tabLst>
                <a:tab pos="536575" algn="l"/>
              </a:tabLst>
            </a:pPr>
            <a:r>
              <a:rPr lang="en-ZA" dirty="0"/>
              <a:t>Challenges and support by COGTA</a:t>
            </a:r>
          </a:p>
          <a:p>
            <a:pPr marL="457200" indent="-457200">
              <a:buFont typeface="+mj-lt"/>
              <a:buAutoNum type="arabicPeriod"/>
              <a:tabLst>
                <a:tab pos="536575" algn="l"/>
              </a:tabLst>
            </a:pPr>
            <a:r>
              <a:rPr lang="en-ZA" dirty="0"/>
              <a:t>Conclusion </a:t>
            </a:r>
          </a:p>
          <a:p>
            <a:pPr marL="457200" indent="-457200">
              <a:buFont typeface="+mj-lt"/>
              <a:buAutoNum type="arabicPeriod"/>
              <a:tabLst>
                <a:tab pos="452438" algn="l"/>
              </a:tabLst>
            </a:pPr>
            <a:r>
              <a:rPr lang="en-ZA" dirty="0"/>
              <a:t>Recommendations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7362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796833"/>
            <a:ext cx="11205636" cy="5961319"/>
          </a:xfrm>
        </p:spPr>
        <p:txBody>
          <a:bodyPr/>
          <a:lstStyle/>
          <a:p>
            <a:pPr marL="0" indent="0" algn="just">
              <a:buNone/>
            </a:pPr>
            <a:r>
              <a:rPr lang="en-ZA" b="1" dirty="0"/>
              <a:t>SPATIAL PLANNING cont.</a:t>
            </a:r>
          </a:p>
          <a:p>
            <a:pPr algn="just"/>
            <a:r>
              <a:rPr lang="en-ZA" dirty="0"/>
              <a:t>The Department of Environmental Affairs identified the following challenges:</a:t>
            </a:r>
            <a:endParaRPr lang="en-US" dirty="0"/>
          </a:p>
          <a:p>
            <a:pPr lvl="1" indent="-412750" algn="just">
              <a:buFont typeface="Wingdings" panose="05000000000000000000" pitchFamily="2" charset="2"/>
              <a:buChar char="Ø"/>
            </a:pPr>
            <a:r>
              <a:rPr lang="en-ZA" sz="2000" dirty="0"/>
              <a:t>Abstraction of groundwater and surface water for water allocations have not taken into account the ecological reserve needed to maintain life in rivers and ecosystems.</a:t>
            </a:r>
            <a:endParaRPr lang="en-US" sz="2000" dirty="0"/>
          </a:p>
          <a:p>
            <a:pPr lvl="1" indent="-412750" algn="just">
              <a:buFont typeface="Wingdings" panose="05000000000000000000" pitchFamily="2" charset="2"/>
              <a:buChar char="Ø"/>
            </a:pPr>
            <a:r>
              <a:rPr lang="en-ZA" sz="2000" dirty="0"/>
              <a:t>Poor protection of sensitive habitats and ecosystems such as wetlands and threatened grasslands.</a:t>
            </a:r>
            <a:endParaRPr lang="en-US" sz="2000" dirty="0"/>
          </a:p>
          <a:p>
            <a:pPr lvl="1" indent="-412750" algn="just">
              <a:buFont typeface="Wingdings" panose="05000000000000000000" pitchFamily="2" charset="2"/>
              <a:buChar char="Ø"/>
            </a:pPr>
            <a:r>
              <a:rPr lang="en-ZA" sz="2000" dirty="0"/>
              <a:t>Mining activities affect flows and water quality of river systems.</a:t>
            </a:r>
            <a:endParaRPr lang="en-US" sz="2000" dirty="0"/>
          </a:p>
          <a:p>
            <a:pPr lvl="1" indent="-412750" algn="just">
              <a:buFont typeface="Wingdings" panose="05000000000000000000" pitchFamily="2" charset="2"/>
              <a:buChar char="Ø"/>
            </a:pPr>
            <a:r>
              <a:rPr lang="en-ZA" sz="2000" dirty="0"/>
              <a:t>There is no developed Biodiversity Management Plan in place which defines the biodiversity objectives and targets for the District.</a:t>
            </a:r>
            <a:endParaRPr lang="en-US" sz="2000" dirty="0"/>
          </a:p>
          <a:p>
            <a:pPr algn="just"/>
            <a:r>
              <a:rPr lang="en-ZA" dirty="0"/>
              <a:t>As a result, the number of threatened species and ecosystems have increased and the condition of most of the watercourses remains particularly poor. At the same time, there is minimal overlap between protected areas and ecological resources highlighted as critical to conservation.</a:t>
            </a:r>
            <a:endParaRPr lang="en-US" dirty="0"/>
          </a:p>
          <a:p>
            <a:pPr marL="0" indent="0" algn="just">
              <a:buNone/>
            </a:pPr>
            <a:endParaRPr lang="en-US" dirty="0"/>
          </a:p>
          <a:p>
            <a:pPr marL="0" indent="0">
              <a:buNone/>
            </a:pPr>
            <a:endParaRPr lang="en-ZA" dirty="0"/>
          </a:p>
        </p:txBody>
      </p:sp>
    </p:spTree>
    <p:extLst>
      <p:ext uri="{BB962C8B-B14F-4D97-AF65-F5344CB8AC3E}">
        <p14:creationId xmlns:p14="http://schemas.microsoft.com/office/powerpoint/2010/main" val="164050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796833"/>
            <a:ext cx="11205636" cy="5961319"/>
          </a:xfrm>
        </p:spPr>
        <p:txBody>
          <a:bodyPr/>
          <a:lstStyle/>
          <a:p>
            <a:pPr marL="0" indent="0" algn="just">
              <a:buNone/>
            </a:pPr>
            <a:r>
              <a:rPr lang="en-ZA" b="1" dirty="0"/>
              <a:t>ECONOMIC POSITIONING</a:t>
            </a:r>
          </a:p>
          <a:p>
            <a:pPr algn="just"/>
            <a:r>
              <a:rPr lang="en-ZA" dirty="0"/>
              <a:t>The GDP growth per capita and the employment growth are negative for the period 2009 -2019. The probable reasons/causes for the negative household income growth are:</a:t>
            </a:r>
          </a:p>
          <a:p>
            <a:pPr lvl="1" algn="just">
              <a:buFont typeface="Wingdings" panose="05000000000000000000" pitchFamily="2" charset="2"/>
              <a:buChar char="Ø"/>
            </a:pPr>
            <a:r>
              <a:rPr lang="en-ZA" sz="2000" dirty="0"/>
              <a:t>A declining household population over the period</a:t>
            </a:r>
          </a:p>
          <a:p>
            <a:pPr lvl="1" algn="just">
              <a:buFont typeface="Wingdings" panose="05000000000000000000" pitchFamily="2" charset="2"/>
              <a:buChar char="Ø"/>
            </a:pPr>
            <a:r>
              <a:rPr lang="en-ZA" sz="2000" dirty="0"/>
              <a:t>Increasing social grants.</a:t>
            </a:r>
            <a:endParaRPr lang="en-ZA" dirty="0"/>
          </a:p>
          <a:p>
            <a:pPr algn="just"/>
            <a:r>
              <a:rPr lang="en-ZA" dirty="0"/>
              <a:t>The mining sector is the largest in the District Municipality and accounts for R 11.6 billion or 34.5% of the total GVA in the district municipality's economy. </a:t>
            </a:r>
          </a:p>
          <a:p>
            <a:pPr algn="just"/>
            <a:r>
              <a:rPr lang="en-ZA" dirty="0"/>
              <a:t>The sector that contributes the second most to the GVA of the Lejweleputswa District is the community services sector at 16.5%, followed by the trade sector with 13.2%. </a:t>
            </a:r>
          </a:p>
          <a:p>
            <a:pPr algn="just"/>
            <a:r>
              <a:rPr lang="en-ZA" dirty="0"/>
              <a:t>The sector that contributes the least to the economy of Lejweleputswa District Municipality is the construction sector with a contribution of R 640 million or 1.90% of the total GVA.</a:t>
            </a:r>
            <a:endParaRPr lang="en-US" dirty="0"/>
          </a:p>
          <a:p>
            <a:pPr algn="just"/>
            <a:r>
              <a:rPr lang="en-ZA" dirty="0"/>
              <a:t>Both the agriculture and mining sectors are generally characterised by volatility in growth from 2013 to date.  The share of the primary sector in Lejweleputswa’s GVA has also been on a decline, indicating a shift away from the primary sector to the tertiary sector. </a:t>
            </a:r>
          </a:p>
          <a:p>
            <a:pPr algn="just"/>
            <a:r>
              <a:rPr lang="en-ZA" dirty="0"/>
              <a:t>The community services sector is growing strongly in all of Lejweleputswa’s municipalities and is also forecasted to grow further.</a:t>
            </a:r>
          </a:p>
        </p:txBody>
      </p:sp>
    </p:spTree>
    <p:extLst>
      <p:ext uri="{BB962C8B-B14F-4D97-AF65-F5344CB8AC3E}">
        <p14:creationId xmlns:p14="http://schemas.microsoft.com/office/powerpoint/2010/main" val="123478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587829"/>
            <a:ext cx="11205636" cy="6170323"/>
          </a:xfrm>
        </p:spPr>
        <p:txBody>
          <a:bodyPr/>
          <a:lstStyle/>
          <a:p>
            <a:pPr marL="0" indent="0" algn="just">
              <a:buNone/>
            </a:pPr>
            <a:r>
              <a:rPr lang="en-ZA" b="1" dirty="0"/>
              <a:t>ECONOMIC POSITIONING cont.</a:t>
            </a:r>
          </a:p>
          <a:p>
            <a:pPr algn="just"/>
            <a:r>
              <a:rPr lang="en-ZA" dirty="0" err="1"/>
              <a:t>Matjhabeng</a:t>
            </a:r>
            <a:r>
              <a:rPr lang="en-ZA" dirty="0"/>
              <a:t> generates 72% of the district’s economic output, with towns like Welkom and Virginia being the highest contributors within the District. Most of the mining activities occur within in </a:t>
            </a:r>
            <a:r>
              <a:rPr lang="en-ZA" dirty="0" err="1"/>
              <a:t>Matjhabeng</a:t>
            </a:r>
            <a:r>
              <a:rPr lang="en-ZA" dirty="0"/>
              <a:t> and Masilonyana.  </a:t>
            </a:r>
          </a:p>
          <a:p>
            <a:pPr algn="just"/>
            <a:r>
              <a:rPr lang="en-US" dirty="0"/>
              <a:t>Two considerable gold reserves with an estimated 20-year life span still exist in some parts of </a:t>
            </a:r>
            <a:r>
              <a:rPr lang="en-US" dirty="0" err="1"/>
              <a:t>Matjhabeng</a:t>
            </a:r>
            <a:r>
              <a:rPr lang="en-US" dirty="0"/>
              <a:t> and </a:t>
            </a:r>
            <a:r>
              <a:rPr lang="en-US" dirty="0" err="1"/>
              <a:t>Nala</a:t>
            </a:r>
            <a:r>
              <a:rPr lang="en-US" dirty="0"/>
              <a:t> Local Municipalities (Source: Lejweleputswa IDP 2020-2021).</a:t>
            </a:r>
            <a:endParaRPr lang="en-ZA" dirty="0"/>
          </a:p>
          <a:p>
            <a:pPr algn="just"/>
            <a:r>
              <a:rPr lang="en-ZA" dirty="0"/>
              <a:t>The mining sector is estimated to remain the largest sector within the Lejweleputswa District in 2024, despite the current decline, at an average annual rate of -9.8%, reducing its share to 24.8% of the total GVA (as measured in current prices). </a:t>
            </a:r>
          </a:p>
          <a:p>
            <a:pPr algn="just"/>
            <a:r>
              <a:rPr lang="en-ZA" dirty="0"/>
              <a:t>Lejweleputswa is known as the maize capital of South Africa although the municipality is diverse in farming activities. </a:t>
            </a:r>
            <a:r>
              <a:rPr lang="en-ZA" dirty="0" err="1"/>
              <a:t>Tswelopele</a:t>
            </a:r>
            <a:r>
              <a:rPr lang="en-ZA" dirty="0"/>
              <a:t> and </a:t>
            </a:r>
            <a:r>
              <a:rPr lang="en-ZA" dirty="0" err="1"/>
              <a:t>Nala</a:t>
            </a:r>
            <a:r>
              <a:rPr lang="en-ZA" dirty="0"/>
              <a:t> contribute to 65% of the district’s agricultural output (predominantly maize). Apart from maize, grain, wheat, potatoes, soya beans, cabbage, ground nuts, carrots, ground nuts, </a:t>
            </a:r>
            <a:r>
              <a:rPr lang="en-ZA" dirty="0" err="1"/>
              <a:t>lucerne</a:t>
            </a:r>
            <a:r>
              <a:rPr lang="en-ZA" dirty="0"/>
              <a:t>, sunflower, and pumpkins are produced in the district. </a:t>
            </a:r>
          </a:p>
          <a:p>
            <a:pPr algn="just"/>
            <a:r>
              <a:rPr lang="en-ZA" dirty="0"/>
              <a:t>The </a:t>
            </a:r>
            <a:r>
              <a:rPr lang="en-ZA" b="1" dirty="0"/>
              <a:t>dominance of grain and sunflowers make it suitable as the site for the ethanol plant and a solar energy hub</a:t>
            </a:r>
            <a:r>
              <a:rPr lang="en-ZA" dirty="0"/>
              <a:t>. A focus on the manufacturing industry and encouraging industrial development would be necessary. </a:t>
            </a:r>
            <a:r>
              <a:rPr lang="en-ZA" b="1" dirty="0"/>
              <a:t>Catalytic projects </a:t>
            </a:r>
            <a:r>
              <a:rPr lang="en-ZA" dirty="0"/>
              <a:t>should seek to target the unemployed youth and women that have secondary education and include those that have tertiary education. Skills development in the District should be aligned to strengthen and unlock this potential.</a:t>
            </a:r>
          </a:p>
          <a:p>
            <a:pPr algn="just"/>
            <a:endParaRPr lang="en-ZA" dirty="0"/>
          </a:p>
        </p:txBody>
      </p:sp>
    </p:spTree>
    <p:extLst>
      <p:ext uri="{BB962C8B-B14F-4D97-AF65-F5344CB8AC3E}">
        <p14:creationId xmlns:p14="http://schemas.microsoft.com/office/powerpoint/2010/main" val="267737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9. DDM IMPLEMENTATION &amp; KEY ISSUES CONT  </a:t>
            </a:r>
          </a:p>
        </p:txBody>
      </p:sp>
      <p:sp>
        <p:nvSpPr>
          <p:cNvPr id="3" name="Content Placeholder 2"/>
          <p:cNvSpPr>
            <a:spLocks noGrp="1"/>
          </p:cNvSpPr>
          <p:nvPr>
            <p:ph sz="half" idx="2"/>
          </p:nvPr>
        </p:nvSpPr>
        <p:spPr>
          <a:xfrm>
            <a:off x="498684" y="796833"/>
            <a:ext cx="11205636" cy="5961319"/>
          </a:xfrm>
        </p:spPr>
        <p:txBody>
          <a:bodyPr/>
          <a:lstStyle/>
          <a:p>
            <a:pPr algn="just"/>
            <a:endParaRPr lang="en-US" dirty="0"/>
          </a:p>
          <a:p>
            <a:pPr marL="457200" indent="-457200">
              <a:buAutoNum type="arabicPeriod"/>
            </a:pPr>
            <a:endParaRPr lang="en-ZA" dirty="0"/>
          </a:p>
        </p:txBody>
      </p:sp>
      <p:sp>
        <p:nvSpPr>
          <p:cNvPr id="4" name="Rectangle 3"/>
          <p:cNvSpPr/>
          <p:nvPr/>
        </p:nvSpPr>
        <p:spPr>
          <a:xfrm>
            <a:off x="640080" y="1031966"/>
            <a:ext cx="11064240" cy="2585323"/>
          </a:xfrm>
          <a:prstGeom prst="rect">
            <a:avLst/>
          </a:prstGeom>
        </p:spPr>
        <p:txBody>
          <a:bodyPr wrap="square">
            <a:spAutoFit/>
          </a:bodyPr>
          <a:lstStyle/>
          <a:p>
            <a:pPr algn="just"/>
            <a:r>
              <a:rPr lang="en-ZA" b="1" dirty="0"/>
              <a:t>ECONOMIC POSITIONING cont.</a:t>
            </a:r>
          </a:p>
          <a:p>
            <a:pPr marL="285750" indent="-285750" algn="just">
              <a:buFont typeface="Arial" panose="020B0604020202020204" pitchFamily="34" charset="0"/>
              <a:buChar char="•"/>
            </a:pPr>
            <a:r>
              <a:rPr lang="en-ZA" dirty="0"/>
              <a:t>It is expected that the economy of Lejweleputswa District Municipality will decline at an average annual rate of -3.06% from 2019 to 2024. </a:t>
            </a:r>
          </a:p>
          <a:p>
            <a:pPr marL="285750" indent="-285750" algn="just">
              <a:buFont typeface="Arial" panose="020B0604020202020204" pitchFamily="34" charset="0"/>
              <a:buChar char="•"/>
            </a:pPr>
            <a:r>
              <a:rPr lang="en-ZA" dirty="0"/>
              <a:t>It is expected that from 2019 to 2024 the </a:t>
            </a:r>
            <a:r>
              <a:rPr lang="en-ZA" dirty="0" err="1"/>
              <a:t>Tswelopele</a:t>
            </a:r>
            <a:r>
              <a:rPr lang="en-ZA" dirty="0"/>
              <a:t> Local Municipality will achieve the highest average annual growth rate of 0.06%. All the other local municipalities in the district are expected to have negative growth rates. Masilonyana Local Municipality is projected to perform the poorest relative to the other locals within Lejweleputswa, with a projected average annual growth rate of -4.70%.</a:t>
            </a:r>
          </a:p>
          <a:p>
            <a:pPr algn="just"/>
            <a:endParaRPr lang="en-US" dirty="0"/>
          </a:p>
          <a:p>
            <a:pPr marL="457200" indent="-457200">
              <a:buAutoNum type="arabicPeriod"/>
            </a:pPr>
            <a:endParaRPr lang="en-ZA" dirty="0"/>
          </a:p>
        </p:txBody>
      </p:sp>
    </p:spTree>
    <p:extLst>
      <p:ext uri="{BB962C8B-B14F-4D97-AF65-F5344CB8AC3E}">
        <p14:creationId xmlns:p14="http://schemas.microsoft.com/office/powerpoint/2010/main" val="198083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D84-A3FB-4C50-822D-16219D6CFF06}"/>
              </a:ext>
            </a:extLst>
          </p:cNvPr>
          <p:cNvSpPr>
            <a:spLocks noGrp="1"/>
          </p:cNvSpPr>
          <p:nvPr>
            <p:ph type="title"/>
          </p:nvPr>
        </p:nvSpPr>
        <p:spPr/>
        <p:txBody>
          <a:bodyPr/>
          <a:lstStyle/>
          <a:p>
            <a:r>
              <a:rPr lang="en-US" b="1" dirty="0"/>
              <a:t>10. SUPPORT PROVIDED BY COGTA</a:t>
            </a:r>
          </a:p>
        </p:txBody>
      </p:sp>
      <p:graphicFrame>
        <p:nvGraphicFramePr>
          <p:cNvPr id="8" name="Table 7"/>
          <p:cNvGraphicFramePr>
            <a:graphicFrameLocks noGrp="1"/>
          </p:cNvGraphicFramePr>
          <p:nvPr>
            <p:extLst>
              <p:ext uri="{D42A27DB-BD31-4B8C-83A1-F6EECF244321}">
                <p14:modId xmlns:p14="http://schemas.microsoft.com/office/powerpoint/2010/main" val="1759058452"/>
              </p:ext>
            </p:extLst>
          </p:nvPr>
        </p:nvGraphicFramePr>
        <p:xfrm>
          <a:off x="199697" y="557051"/>
          <a:ext cx="11719033" cy="6295483"/>
        </p:xfrm>
        <a:graphic>
          <a:graphicData uri="http://schemas.openxmlformats.org/drawingml/2006/table">
            <a:tbl>
              <a:tblPr firstRow="1" bandRow="1"/>
              <a:tblGrid>
                <a:gridCol w="3531475">
                  <a:extLst>
                    <a:ext uri="{9D8B030D-6E8A-4147-A177-3AD203B41FA5}">
                      <a16:colId xmlns:a16="http://schemas.microsoft.com/office/drawing/2014/main" val="3827090195"/>
                    </a:ext>
                  </a:extLst>
                </a:gridCol>
                <a:gridCol w="8187558">
                  <a:extLst>
                    <a:ext uri="{9D8B030D-6E8A-4147-A177-3AD203B41FA5}">
                      <a16:colId xmlns:a16="http://schemas.microsoft.com/office/drawing/2014/main" val="153672122"/>
                    </a:ext>
                  </a:extLst>
                </a:gridCol>
              </a:tblGrid>
              <a:tr h="4128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ZA" sz="2000" dirty="0"/>
                        <a:t>CHALLENGES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ZA" sz="2000" b="1" dirty="0">
                          <a:solidFill>
                            <a:schemeClr val="bg1"/>
                          </a:solidFill>
                          <a:latin typeface="Calibri" panose="020F0502020204030204" pitchFamily="34" charset="0"/>
                          <a:cs typeface="Calibri" panose="020F0502020204030204" pitchFamily="34" charset="0"/>
                        </a:rPr>
                        <a:t>SUPPORT PROVIDED</a:t>
                      </a:r>
                      <a:r>
                        <a:rPr lang="en-ZA" sz="2000" b="1" baseline="0" dirty="0">
                          <a:solidFill>
                            <a:schemeClr val="bg1"/>
                          </a:solidFill>
                          <a:latin typeface="Calibri" panose="020F0502020204030204" pitchFamily="34" charset="0"/>
                          <a:cs typeface="Calibri" panose="020F0502020204030204" pitchFamily="34" charset="0"/>
                        </a:rPr>
                        <a:t> BY COGTA / MISA</a:t>
                      </a:r>
                      <a:endParaRPr lang="en-ZA" sz="2000" b="1" dirty="0">
                        <a:solidFill>
                          <a:schemeClr val="bg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830651352"/>
                  </a:ext>
                </a:extLst>
              </a:tr>
              <a:tr h="58040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2000" b="1" dirty="0"/>
                        <a:t>Masilonyana LM</a:t>
                      </a:r>
                    </a:p>
                    <a:p>
                      <a:pPr algn="just"/>
                      <a:r>
                        <a:rPr lang="en-ZA" sz="2000" dirty="0"/>
                        <a:t>Lack of skilled and experienced technical personnel &amp; engineers </a:t>
                      </a:r>
                    </a:p>
                    <a:p>
                      <a:pPr algn="just"/>
                      <a:endParaRPr lang="en-ZA" sz="2000" dirty="0"/>
                    </a:p>
                    <a:p>
                      <a:pPr algn="just"/>
                      <a:r>
                        <a:rPr lang="en-ZA" sz="2000" dirty="0"/>
                        <a:t>Sanitation</a:t>
                      </a:r>
                      <a:r>
                        <a:rPr lang="en-ZA" sz="2000" baseline="0" dirty="0"/>
                        <a:t> challenges</a:t>
                      </a:r>
                    </a:p>
                    <a:p>
                      <a:pPr algn="just"/>
                      <a:endParaRPr lang="en-ZA" sz="2000" baseline="0" dirty="0"/>
                    </a:p>
                    <a:p>
                      <a:pPr algn="just"/>
                      <a:endParaRPr lang="en-ZA" sz="2000" baseline="0" dirty="0"/>
                    </a:p>
                    <a:p>
                      <a:pPr algn="just"/>
                      <a:r>
                        <a:rPr lang="en-ZA" sz="2000" baseline="0" dirty="0"/>
                        <a:t>Slow implementation of Infrastructure Projects</a:t>
                      </a:r>
                    </a:p>
                    <a:p>
                      <a:pPr algn="just"/>
                      <a:endParaRPr lang="en-ZA" sz="2000" baseline="0" dirty="0"/>
                    </a:p>
                    <a:p>
                      <a:pPr algn="just"/>
                      <a:endParaRPr lang="en-ZA" sz="2000" baseline="0" dirty="0"/>
                    </a:p>
                    <a:p>
                      <a:pPr algn="just"/>
                      <a:endParaRPr lang="en-ZA" sz="2000" baseline="0" dirty="0"/>
                    </a:p>
                    <a:p>
                      <a:pPr algn="just"/>
                      <a:r>
                        <a:rPr lang="en-ZA" sz="2000" baseline="0" dirty="0"/>
                        <a:t>Poor Records Management</a:t>
                      </a:r>
                    </a:p>
                    <a:p>
                      <a:pPr algn="just"/>
                      <a:endParaRPr lang="en-ZA" sz="2000" baseline="0" dirty="0"/>
                    </a:p>
                    <a:p>
                      <a:pPr algn="just"/>
                      <a:endParaRPr lang="en-ZA" sz="2000" baseline="0" dirty="0"/>
                    </a:p>
                    <a:p>
                      <a:pPr algn="just"/>
                      <a:endParaRPr lang="en-ZA" sz="2000" baseline="0" dirty="0"/>
                    </a:p>
                    <a:p>
                      <a:pPr algn="just"/>
                      <a:r>
                        <a:rPr lang="en-ZA" sz="2000" baseline="0" dirty="0"/>
                        <a:t>Non-payment for services</a:t>
                      </a:r>
                      <a:endParaRPr lang="en-ZA" sz="2000" dirty="0"/>
                    </a:p>
                    <a:p>
                      <a:pPr algn="just"/>
                      <a:endParaRPr lang="en-ZA"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ZA" sz="2000" dirty="0">
                          <a:latin typeface="Calibri" panose="020F0502020204030204" pitchFamily="34" charset="0"/>
                          <a:cs typeface="Calibri" panose="020F0502020204030204" pitchFamily="34" charset="0"/>
                        </a:rPr>
                        <a:t>MISA support is provided on a fulltime basis since 2018. MISA deployed a team of technical personnel comprised of 1 x Electrical Engineer, 1 x Civil Engineer and 1 x Town Planner.</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MISA conducted a preliminary assessment of the Sanitation Infrastructure in Masilonyana LM</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Masilonyana </a:t>
                      </a:r>
                      <a:r>
                        <a:rPr lang="en-ZA" sz="2000" dirty="0" err="1">
                          <a:latin typeface="Calibri" panose="020F0502020204030204" pitchFamily="34" charset="0"/>
                          <a:cs typeface="Calibri" panose="020F0502020204030204" pitchFamily="34" charset="0"/>
                        </a:rPr>
                        <a:t>repriotised</a:t>
                      </a:r>
                      <a:r>
                        <a:rPr lang="en-ZA" sz="2000" dirty="0">
                          <a:latin typeface="Calibri" panose="020F0502020204030204" pitchFamily="34" charset="0"/>
                          <a:cs typeface="Calibri" panose="020F0502020204030204" pitchFamily="34" charset="0"/>
                        </a:rPr>
                        <a:t> an amount of R6.9 m from their 2020/21 allocation to </a:t>
                      </a:r>
                      <a:r>
                        <a:rPr lang="en-ZA" sz="2000" dirty="0" err="1">
                          <a:latin typeface="Calibri" panose="020F0502020204030204" pitchFamily="34" charset="0"/>
                          <a:cs typeface="Calibri" panose="020F0502020204030204" pitchFamily="34" charset="0"/>
                        </a:rPr>
                        <a:t>Covid</a:t>
                      </a:r>
                      <a:r>
                        <a:rPr lang="en-ZA" sz="2000" dirty="0">
                          <a:latin typeface="Calibri" panose="020F0502020204030204" pitchFamily="34" charset="0"/>
                          <a:cs typeface="Calibri" panose="020F0502020204030204" pitchFamily="34" charset="0"/>
                        </a:rPr>
                        <a:t> 19 projects, the expenditure for this projects only started to show in July 2020. MISA supports the municipality on the implementation of infrastructure projects and there is cooperation</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In 2020/21, the Department intends to support the municipality with records management which aimed at assisting the municipality to have improved records management systems. </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Transversal Campaign- rolling out of a campaign to address culture of non-payment and encourage consumers to pay for municipal services. Municipalities are expected to institutionalize the campaign.</a:t>
                      </a:r>
                      <a:endParaRPr lang="en-ZA" sz="20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656880"/>
                  </a:ext>
                </a:extLst>
              </a:tr>
            </a:tbl>
          </a:graphicData>
        </a:graphic>
      </p:graphicFrame>
    </p:spTree>
    <p:extLst>
      <p:ext uri="{BB962C8B-B14F-4D97-AF65-F5344CB8AC3E}">
        <p14:creationId xmlns:p14="http://schemas.microsoft.com/office/powerpoint/2010/main" val="31351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D84-A3FB-4C50-822D-16219D6CFF06}"/>
              </a:ext>
            </a:extLst>
          </p:cNvPr>
          <p:cNvSpPr>
            <a:spLocks noGrp="1"/>
          </p:cNvSpPr>
          <p:nvPr>
            <p:ph type="title"/>
          </p:nvPr>
        </p:nvSpPr>
        <p:spPr>
          <a:xfrm>
            <a:off x="294290" y="109452"/>
            <a:ext cx="11410030" cy="571585"/>
          </a:xfrm>
        </p:spPr>
        <p:txBody>
          <a:bodyPr/>
          <a:lstStyle/>
          <a:p>
            <a:r>
              <a:rPr lang="en-US" b="1" dirty="0"/>
              <a:t>10. SUPPORT PROVIDED BY COGTA</a:t>
            </a:r>
          </a:p>
        </p:txBody>
      </p:sp>
      <p:graphicFrame>
        <p:nvGraphicFramePr>
          <p:cNvPr id="8" name="Table 7"/>
          <p:cNvGraphicFramePr>
            <a:graphicFrameLocks noGrp="1"/>
          </p:cNvGraphicFramePr>
          <p:nvPr>
            <p:extLst>
              <p:ext uri="{D42A27DB-BD31-4B8C-83A1-F6EECF244321}">
                <p14:modId xmlns:p14="http://schemas.microsoft.com/office/powerpoint/2010/main" val="765911928"/>
              </p:ext>
            </p:extLst>
          </p:nvPr>
        </p:nvGraphicFramePr>
        <p:xfrm>
          <a:off x="199697" y="662151"/>
          <a:ext cx="11719033" cy="5645426"/>
        </p:xfrm>
        <a:graphic>
          <a:graphicData uri="http://schemas.openxmlformats.org/drawingml/2006/table">
            <a:tbl>
              <a:tblPr firstRow="1" bandRow="1"/>
              <a:tblGrid>
                <a:gridCol w="3899337">
                  <a:extLst>
                    <a:ext uri="{9D8B030D-6E8A-4147-A177-3AD203B41FA5}">
                      <a16:colId xmlns:a16="http://schemas.microsoft.com/office/drawing/2014/main" val="3827090195"/>
                    </a:ext>
                  </a:extLst>
                </a:gridCol>
                <a:gridCol w="7819696">
                  <a:extLst>
                    <a:ext uri="{9D8B030D-6E8A-4147-A177-3AD203B41FA5}">
                      <a16:colId xmlns:a16="http://schemas.microsoft.com/office/drawing/2014/main" val="153672122"/>
                    </a:ext>
                  </a:extLst>
                </a:gridCol>
              </a:tblGrid>
              <a:tr h="3738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ZA" sz="2000" dirty="0"/>
                        <a:t>CHALLENGES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ZA" sz="2000" b="1" dirty="0">
                          <a:solidFill>
                            <a:schemeClr val="bg1"/>
                          </a:solidFill>
                          <a:latin typeface="Calibri" panose="020F0502020204030204" pitchFamily="34" charset="0"/>
                          <a:cs typeface="Calibri" panose="020F0502020204030204" pitchFamily="34" charset="0"/>
                        </a:rPr>
                        <a:t>SUPPORT PROVIDED</a:t>
                      </a:r>
                      <a:r>
                        <a:rPr lang="en-ZA" sz="2000" b="1" baseline="0" dirty="0">
                          <a:solidFill>
                            <a:schemeClr val="bg1"/>
                          </a:solidFill>
                          <a:latin typeface="Calibri" panose="020F0502020204030204" pitchFamily="34" charset="0"/>
                          <a:cs typeface="Calibri" panose="020F0502020204030204" pitchFamily="34" charset="0"/>
                        </a:rPr>
                        <a:t> BY COGTA / MISA</a:t>
                      </a:r>
                      <a:endParaRPr lang="en-ZA" sz="2000" b="1" dirty="0">
                        <a:solidFill>
                          <a:schemeClr val="bg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830651352"/>
                  </a:ext>
                </a:extLst>
              </a:tr>
              <a:tr h="52491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2000" b="1" dirty="0"/>
                        <a:t>Matjhabeng LM</a:t>
                      </a:r>
                    </a:p>
                    <a:p>
                      <a:pPr algn="just"/>
                      <a:endParaRPr lang="en-ZA" sz="2000" b="1" dirty="0"/>
                    </a:p>
                    <a:p>
                      <a:pPr algn="just"/>
                      <a:r>
                        <a:rPr lang="en-ZA" sz="2000" b="0" dirty="0"/>
                        <a:t>Lack of skilled and experienced technical personnel &amp; engineers</a:t>
                      </a:r>
                    </a:p>
                    <a:p>
                      <a:pPr algn="just"/>
                      <a:r>
                        <a:rPr lang="en-ZA" sz="2000" b="0" dirty="0"/>
                        <a:t>Poor</a:t>
                      </a:r>
                      <a:r>
                        <a:rPr lang="en-ZA" sz="2000" b="0" baseline="0" dirty="0"/>
                        <a:t> MIG spending (27% as at Dec 2020)</a:t>
                      </a:r>
                      <a:endParaRPr lang="en-ZA" sz="2000" b="0" dirty="0"/>
                    </a:p>
                    <a:p>
                      <a:pPr algn="just"/>
                      <a:endParaRPr lang="en-ZA" sz="2000" b="0" dirty="0"/>
                    </a:p>
                    <a:p>
                      <a:pPr algn="just"/>
                      <a:endParaRPr lang="en-ZA" sz="2000" b="0" dirty="0"/>
                    </a:p>
                    <a:p>
                      <a:pPr algn="just"/>
                      <a:r>
                        <a:rPr lang="en-ZA" sz="2000" b="0" dirty="0"/>
                        <a:t>Tariffs</a:t>
                      </a:r>
                      <a:r>
                        <a:rPr lang="en-ZA" sz="2000" b="0" baseline="0" dirty="0"/>
                        <a:t> for electricity is not cost-reflective</a:t>
                      </a:r>
                    </a:p>
                    <a:p>
                      <a:pPr algn="just"/>
                      <a:endParaRPr lang="en-ZA" sz="2000" b="0" baseline="0" dirty="0"/>
                    </a:p>
                    <a:p>
                      <a:pPr algn="just"/>
                      <a:endParaRPr lang="en-ZA" sz="2000" b="0" baseline="0" dirty="0"/>
                    </a:p>
                    <a:p>
                      <a:pPr algn="just"/>
                      <a:r>
                        <a:rPr lang="en-ZA" sz="2000" b="0" baseline="0" dirty="0"/>
                        <a:t>Non-payment for services</a:t>
                      </a:r>
                      <a:endParaRPr lang="en-ZA" sz="2000" b="0" dirty="0"/>
                    </a:p>
                    <a:p>
                      <a:pPr algn="just"/>
                      <a:endParaRPr lang="en-ZA"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just"/>
                      <a:endParaRPr lang="en-ZA" sz="2000" dirty="0">
                        <a:latin typeface="Calibri" panose="020F0502020204030204" pitchFamily="34" charset="0"/>
                        <a:cs typeface="Calibri" panose="020F0502020204030204" pitchFamily="34" charset="0"/>
                      </a:endParaRP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MISA supports the municipality on an ad-hoc basis whereby 2 x MISA Civil Engineers are assisting with MIG payment verifications. MISA conducted conditional assessments for municipal water infrastructure including refurbishment of water pump stations on the </a:t>
                      </a:r>
                      <a:r>
                        <a:rPr lang="en-ZA" sz="2000" dirty="0" err="1">
                          <a:latin typeface="Calibri" panose="020F0502020204030204" pitchFamily="34" charset="0"/>
                          <a:cs typeface="Calibri" panose="020F0502020204030204" pitchFamily="34" charset="0"/>
                        </a:rPr>
                        <a:t>Theunissen</a:t>
                      </a:r>
                      <a:r>
                        <a:rPr lang="en-ZA" sz="2000" dirty="0">
                          <a:latin typeface="Calibri" panose="020F0502020204030204" pitchFamily="34" charset="0"/>
                          <a:cs typeface="Calibri" panose="020F0502020204030204" pitchFamily="34" charset="0"/>
                        </a:rPr>
                        <a:t> – Brandfort water line, but MISA did not fund it in the 2018/2019  f/y.</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In 2020/21, the Department intends to support the municipality with an electricity cost of supply study which is aimed at assisting the municipality to set cost reflective tariffs.</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Transversal Campaign- rolling out of a campaign to address culture of non-payment and encourage consumers to pay for municipal services. Municipalities are expected to institutionalize the campaign.</a:t>
                      </a:r>
                      <a:endParaRPr lang="en-ZA" sz="20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656880"/>
                  </a:ext>
                </a:extLst>
              </a:tr>
            </a:tbl>
          </a:graphicData>
        </a:graphic>
      </p:graphicFrame>
    </p:spTree>
    <p:extLst>
      <p:ext uri="{BB962C8B-B14F-4D97-AF65-F5344CB8AC3E}">
        <p14:creationId xmlns:p14="http://schemas.microsoft.com/office/powerpoint/2010/main" val="398457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D84-A3FB-4C50-822D-16219D6CFF06}"/>
              </a:ext>
            </a:extLst>
          </p:cNvPr>
          <p:cNvSpPr>
            <a:spLocks noGrp="1"/>
          </p:cNvSpPr>
          <p:nvPr>
            <p:ph type="title"/>
          </p:nvPr>
        </p:nvSpPr>
        <p:spPr/>
        <p:txBody>
          <a:bodyPr/>
          <a:lstStyle/>
          <a:p>
            <a:r>
              <a:rPr lang="en-US" b="1" dirty="0"/>
              <a:t>10. SUPPORT PROVIDED BY COGTA </a:t>
            </a:r>
          </a:p>
        </p:txBody>
      </p:sp>
      <p:graphicFrame>
        <p:nvGraphicFramePr>
          <p:cNvPr id="8" name="Table 7"/>
          <p:cNvGraphicFramePr>
            <a:graphicFrameLocks noGrp="1"/>
          </p:cNvGraphicFramePr>
          <p:nvPr>
            <p:extLst>
              <p:ext uri="{D42A27DB-BD31-4B8C-83A1-F6EECF244321}">
                <p14:modId xmlns:p14="http://schemas.microsoft.com/office/powerpoint/2010/main" val="2173364548"/>
              </p:ext>
            </p:extLst>
          </p:nvPr>
        </p:nvGraphicFramePr>
        <p:xfrm>
          <a:off x="199697" y="662151"/>
          <a:ext cx="11719033" cy="5974080"/>
        </p:xfrm>
        <a:graphic>
          <a:graphicData uri="http://schemas.openxmlformats.org/drawingml/2006/table">
            <a:tbl>
              <a:tblPr firstRow="1" bandRow="1"/>
              <a:tblGrid>
                <a:gridCol w="3899337">
                  <a:extLst>
                    <a:ext uri="{9D8B030D-6E8A-4147-A177-3AD203B41FA5}">
                      <a16:colId xmlns:a16="http://schemas.microsoft.com/office/drawing/2014/main" val="3827090195"/>
                    </a:ext>
                  </a:extLst>
                </a:gridCol>
                <a:gridCol w="7819696">
                  <a:extLst>
                    <a:ext uri="{9D8B030D-6E8A-4147-A177-3AD203B41FA5}">
                      <a16:colId xmlns:a16="http://schemas.microsoft.com/office/drawing/2014/main" val="153672122"/>
                    </a:ext>
                  </a:extLst>
                </a:gridCol>
              </a:tblGrid>
              <a:tr h="37770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ZA" sz="2000" dirty="0"/>
                        <a:t>CHALLENGES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ZA" sz="2000" b="1" dirty="0">
                          <a:solidFill>
                            <a:schemeClr val="bg1"/>
                          </a:solidFill>
                          <a:latin typeface="Calibri" panose="020F0502020204030204" pitchFamily="34" charset="0"/>
                          <a:cs typeface="Calibri" panose="020F0502020204030204" pitchFamily="34" charset="0"/>
                        </a:rPr>
                        <a:t>SUPPORT PROVIDED</a:t>
                      </a:r>
                      <a:r>
                        <a:rPr lang="en-ZA" sz="2000" b="1" baseline="0" dirty="0">
                          <a:solidFill>
                            <a:schemeClr val="bg1"/>
                          </a:solidFill>
                          <a:latin typeface="Calibri" panose="020F0502020204030204" pitchFamily="34" charset="0"/>
                          <a:cs typeface="Calibri" panose="020F0502020204030204" pitchFamily="34" charset="0"/>
                        </a:rPr>
                        <a:t> BY COGTA / MISA</a:t>
                      </a:r>
                      <a:endParaRPr lang="en-ZA" sz="2000" b="1" dirty="0">
                        <a:solidFill>
                          <a:schemeClr val="bg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830651352"/>
                  </a:ext>
                </a:extLst>
              </a:tr>
              <a:tr h="50035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2000" b="1" dirty="0"/>
                        <a:t>Tokologo</a:t>
                      </a:r>
                      <a:r>
                        <a:rPr lang="en-ZA" sz="2000" b="1" baseline="0" dirty="0"/>
                        <a:t> LM: </a:t>
                      </a:r>
                      <a:endParaRPr lang="en-ZA" sz="2000" baseline="0" dirty="0"/>
                    </a:p>
                    <a:p>
                      <a:pPr algn="just"/>
                      <a:r>
                        <a:rPr lang="en-ZA" sz="2000" baseline="0" dirty="0"/>
                        <a:t>Lack of skilled and experienced technical personnel &amp; engineers to implement infrastructure projects </a:t>
                      </a:r>
                    </a:p>
                    <a:p>
                      <a:pPr algn="just"/>
                      <a:r>
                        <a:rPr lang="en-ZA" sz="2000" baseline="0" dirty="0"/>
                        <a:t>MIG expenditure at 0% for 2020/21</a:t>
                      </a:r>
                    </a:p>
                    <a:p>
                      <a:pPr algn="just"/>
                      <a:endParaRPr lang="en-ZA" sz="2000" baseline="0" dirty="0"/>
                    </a:p>
                    <a:p>
                      <a:pPr algn="just"/>
                      <a:endParaRPr lang="en-ZA" sz="2000" baseline="0" dirty="0"/>
                    </a:p>
                    <a:p>
                      <a:pPr algn="just"/>
                      <a:endParaRPr lang="en-ZA" sz="2000" baseline="0" dirty="0"/>
                    </a:p>
                    <a:p>
                      <a:pPr algn="just"/>
                      <a:endParaRPr lang="en-ZA" sz="2000" baseline="0" dirty="0"/>
                    </a:p>
                    <a:p>
                      <a:pPr algn="just"/>
                      <a:endParaRPr lang="en-ZA" sz="2000" baseline="0" dirty="0"/>
                    </a:p>
                    <a:p>
                      <a:pPr algn="just"/>
                      <a:endParaRPr lang="en-ZA" sz="2000" baseline="0" dirty="0"/>
                    </a:p>
                    <a:p>
                      <a:pPr algn="just"/>
                      <a:r>
                        <a:rPr lang="en-ZA" sz="2000" baseline="0" dirty="0"/>
                        <a:t>Poor Records Management</a:t>
                      </a:r>
                    </a:p>
                    <a:p>
                      <a:pPr algn="just"/>
                      <a:endParaRPr lang="en-ZA" sz="2000" baseline="0" dirty="0"/>
                    </a:p>
                    <a:p>
                      <a:pPr algn="just"/>
                      <a:endParaRPr lang="en-ZA" sz="2000" baseline="0" dirty="0"/>
                    </a:p>
                    <a:p>
                      <a:pPr algn="just"/>
                      <a:endParaRPr lang="en-ZA" sz="2000" baseline="0" dirty="0"/>
                    </a:p>
                    <a:p>
                      <a:pPr algn="just"/>
                      <a:endParaRPr lang="en-ZA" sz="2000" baseline="0" dirty="0"/>
                    </a:p>
                    <a:p>
                      <a:pPr algn="just"/>
                      <a:r>
                        <a:rPr lang="en-ZA" sz="2000" baseline="0" dirty="0"/>
                        <a:t>Non-payment for services</a:t>
                      </a:r>
                      <a:endParaRPr lang="en-ZA"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MISA deployed a team of technical personnel comprising of 1 x Electrical Engineer, 1 x Civil Engineer and 1 x Town Planner to provide support on municipal infrastructure engineering and town planning. The municipality completely relies on MISA to oversee infrastructure projects and to provide hands on support; a situation that cannot be sustainable over time, given the workload of engineers assigned to the province. </a:t>
                      </a:r>
                    </a:p>
                    <a:p>
                      <a:pPr algn="just"/>
                      <a:r>
                        <a:rPr lang="en-ZA" sz="2000" dirty="0">
                          <a:latin typeface="Calibri" panose="020F0502020204030204" pitchFamily="34" charset="0"/>
                          <a:cs typeface="Calibri" panose="020F0502020204030204" pitchFamily="34" charset="0"/>
                        </a:rPr>
                        <a:t>CoGTA convened an Intervention meeting with the Municipality on 18 January 2021 which led to improved cooperation from the Municipality and a monthly expenditure report was submitted for January 2021.</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In 2020/21, the Department intends to support the municipality with records management which aimed at assisting the municipality to have improved records management systems.</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Transversal Campaign- rolling out of a campaign to address culture of non-payment and encourage consumers to pay for municipal services. Municipalities are expected to institutionalize the campaign.</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656880"/>
                  </a:ext>
                </a:extLst>
              </a:tr>
            </a:tbl>
          </a:graphicData>
        </a:graphic>
      </p:graphicFrame>
    </p:spTree>
    <p:extLst>
      <p:ext uri="{BB962C8B-B14F-4D97-AF65-F5344CB8AC3E}">
        <p14:creationId xmlns:p14="http://schemas.microsoft.com/office/powerpoint/2010/main" val="126117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D84-A3FB-4C50-822D-16219D6CFF06}"/>
              </a:ext>
            </a:extLst>
          </p:cNvPr>
          <p:cNvSpPr>
            <a:spLocks noGrp="1"/>
          </p:cNvSpPr>
          <p:nvPr>
            <p:ph type="title"/>
          </p:nvPr>
        </p:nvSpPr>
        <p:spPr/>
        <p:txBody>
          <a:bodyPr/>
          <a:lstStyle/>
          <a:p>
            <a:r>
              <a:rPr lang="en-US" b="1" dirty="0"/>
              <a:t>10. SUPPORT PROVIDED BY COGTA</a:t>
            </a:r>
          </a:p>
        </p:txBody>
      </p:sp>
      <p:graphicFrame>
        <p:nvGraphicFramePr>
          <p:cNvPr id="8" name="Table 7"/>
          <p:cNvGraphicFramePr>
            <a:graphicFrameLocks noGrp="1"/>
          </p:cNvGraphicFramePr>
          <p:nvPr>
            <p:extLst>
              <p:ext uri="{D42A27DB-BD31-4B8C-83A1-F6EECF244321}">
                <p14:modId xmlns:p14="http://schemas.microsoft.com/office/powerpoint/2010/main" val="4180555195"/>
              </p:ext>
            </p:extLst>
          </p:nvPr>
        </p:nvGraphicFramePr>
        <p:xfrm>
          <a:off x="199697" y="662151"/>
          <a:ext cx="11719033" cy="5285267"/>
        </p:xfrm>
        <a:graphic>
          <a:graphicData uri="http://schemas.openxmlformats.org/drawingml/2006/table">
            <a:tbl>
              <a:tblPr firstRow="1" bandRow="1"/>
              <a:tblGrid>
                <a:gridCol w="3899337">
                  <a:extLst>
                    <a:ext uri="{9D8B030D-6E8A-4147-A177-3AD203B41FA5}">
                      <a16:colId xmlns:a16="http://schemas.microsoft.com/office/drawing/2014/main" val="3827090195"/>
                    </a:ext>
                  </a:extLst>
                </a:gridCol>
                <a:gridCol w="7819696">
                  <a:extLst>
                    <a:ext uri="{9D8B030D-6E8A-4147-A177-3AD203B41FA5}">
                      <a16:colId xmlns:a16="http://schemas.microsoft.com/office/drawing/2014/main" val="153672122"/>
                    </a:ext>
                  </a:extLst>
                </a:gridCol>
              </a:tblGrid>
              <a:tr h="3871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ZA" sz="2000" dirty="0"/>
                        <a:t>CHALLENGES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lang="en-ZA" sz="2000" b="1" dirty="0">
                          <a:solidFill>
                            <a:schemeClr val="bg1"/>
                          </a:solidFill>
                          <a:latin typeface="Calibri" panose="020F0502020204030204" pitchFamily="34" charset="0"/>
                          <a:cs typeface="Calibri" panose="020F0502020204030204" pitchFamily="34" charset="0"/>
                        </a:rPr>
                        <a:t>SUPPORT PROVIDED</a:t>
                      </a:r>
                      <a:r>
                        <a:rPr lang="en-ZA" sz="2000" b="1" baseline="0" dirty="0">
                          <a:solidFill>
                            <a:schemeClr val="bg1"/>
                          </a:solidFill>
                          <a:latin typeface="Calibri" panose="020F0502020204030204" pitchFamily="34" charset="0"/>
                          <a:cs typeface="Calibri" panose="020F0502020204030204" pitchFamily="34" charset="0"/>
                        </a:rPr>
                        <a:t> BY COGTA / MISA</a:t>
                      </a:r>
                      <a:endParaRPr lang="en-ZA" sz="2000" b="1" dirty="0">
                        <a:solidFill>
                          <a:schemeClr val="bg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830651352"/>
                  </a:ext>
                </a:extLst>
              </a:tr>
              <a:tr h="48890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ZA" sz="2000" b="1" dirty="0" err="1"/>
                        <a:t>Nala</a:t>
                      </a:r>
                      <a:r>
                        <a:rPr lang="en-ZA" sz="2000" b="1" dirty="0"/>
                        <a:t> </a:t>
                      </a:r>
                      <a:r>
                        <a:rPr lang="en-ZA" sz="2000" b="1" baseline="0" dirty="0"/>
                        <a:t>LM: </a:t>
                      </a:r>
                    </a:p>
                    <a:p>
                      <a:pPr algn="just"/>
                      <a:endParaRPr lang="en-ZA" sz="2000" b="1" baseline="0" dirty="0"/>
                    </a:p>
                    <a:p>
                      <a:pPr algn="just"/>
                      <a:r>
                        <a:rPr lang="en-ZA" sz="2000" b="0" baseline="0" dirty="0"/>
                        <a:t>Lack of cost reflective tariffs for electricity</a:t>
                      </a:r>
                    </a:p>
                    <a:p>
                      <a:pPr algn="just"/>
                      <a:endParaRPr lang="en-ZA" sz="2000" b="0" baseline="0" dirty="0"/>
                    </a:p>
                    <a:p>
                      <a:pPr algn="just"/>
                      <a:endParaRPr lang="en-ZA" sz="2000" b="0" baseline="0" dirty="0"/>
                    </a:p>
                    <a:p>
                      <a:pPr algn="just"/>
                      <a:r>
                        <a:rPr lang="en-ZA" sz="2000" b="0" baseline="0" dirty="0"/>
                        <a:t>Non-payment for services</a:t>
                      </a:r>
                    </a:p>
                    <a:p>
                      <a:pPr algn="just"/>
                      <a:endParaRPr lang="en-ZA"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just"/>
                      <a:endParaRPr lang="en-ZA" sz="2000" dirty="0">
                        <a:latin typeface="Calibri" panose="020F0502020204030204" pitchFamily="34" charset="0"/>
                        <a:cs typeface="Calibri" panose="020F0502020204030204" pitchFamily="34" charset="0"/>
                      </a:endParaRP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In 2020/21, the Department intends to support the municipality with electricity cost of supply study which aimed at assisting the municipality to set cost reflective tariffs.</a:t>
                      </a:r>
                    </a:p>
                    <a:p>
                      <a:pPr algn="just"/>
                      <a:endParaRPr lang="en-ZA" sz="2000" dirty="0">
                        <a:latin typeface="Calibri" panose="020F0502020204030204" pitchFamily="34" charset="0"/>
                        <a:cs typeface="Calibri" panose="020F0502020204030204" pitchFamily="34" charset="0"/>
                      </a:endParaRPr>
                    </a:p>
                    <a:p>
                      <a:pPr algn="just"/>
                      <a:r>
                        <a:rPr lang="en-ZA" sz="2000" dirty="0">
                          <a:latin typeface="Calibri" panose="020F0502020204030204" pitchFamily="34" charset="0"/>
                          <a:cs typeface="Calibri" panose="020F0502020204030204" pitchFamily="34" charset="0"/>
                        </a:rPr>
                        <a:t>Transversal Campaign- rolling out of a campaign to address culture of non-payment and encourage consumers to pay for municipal services. Municipalities are expected to institutionalize the campaign.</a:t>
                      </a:r>
                    </a:p>
                    <a:p>
                      <a:pPr algn="just"/>
                      <a:endParaRPr lang="en-ZA" sz="2000"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13656880"/>
                  </a:ext>
                </a:extLst>
              </a:tr>
            </a:tbl>
          </a:graphicData>
        </a:graphic>
      </p:graphicFrame>
    </p:spTree>
    <p:extLst>
      <p:ext uri="{BB962C8B-B14F-4D97-AF65-F5344CB8AC3E}">
        <p14:creationId xmlns:p14="http://schemas.microsoft.com/office/powerpoint/2010/main" val="1777380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11. CONCLUSION</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r>
              <a:rPr lang="en-ZA" sz="2400" dirty="0"/>
              <a:t>The </a:t>
            </a:r>
            <a:r>
              <a:rPr lang="en-ZA" sz="2400" b="1" dirty="0">
                <a:solidFill>
                  <a:schemeClr val="accent2"/>
                </a:solidFill>
              </a:rPr>
              <a:t>Lejweleputswa District and its Local Municipalities </a:t>
            </a:r>
            <a:r>
              <a:rPr lang="en-ZA" sz="2400" dirty="0"/>
              <a:t>are fairly stable with a wealth of opportunities for economic growth and thus good potential for the DDM to thrive. </a:t>
            </a:r>
          </a:p>
          <a:p>
            <a:pPr marL="285750" indent="-285750" algn="just"/>
            <a:r>
              <a:rPr lang="en-ZA" sz="2400" dirty="0"/>
              <a:t>The district has enough natural resources and potential to salvage what is lost through harnessing efforts. Mines can be rehabilitated, new mining opportunities explored and illegal mining dealt with from the root of the problem. Agricultural activities can be enhanced towards commercialisation, agro-tourism and optimising value chains </a:t>
            </a:r>
          </a:p>
          <a:p>
            <a:pPr marL="285750" indent="-285750" algn="just"/>
            <a:r>
              <a:rPr lang="en-ZA" sz="2400" dirty="0"/>
              <a:t>There is a dire need to effectively manage finances across the board and fill critical posts</a:t>
            </a:r>
            <a:endParaRPr lang="en-US" sz="2400" dirty="0"/>
          </a:p>
          <a:p>
            <a:pPr algn="just"/>
            <a:endParaRPr lang="en-US" sz="2400" dirty="0"/>
          </a:p>
          <a:p>
            <a:pPr marL="0" indent="0">
              <a:buNone/>
            </a:pPr>
            <a:endParaRPr lang="en-ZA" sz="2400" dirty="0">
              <a:solidFill>
                <a:schemeClr val="accent2"/>
              </a:solidFill>
            </a:endParaRPr>
          </a:p>
          <a:p>
            <a:pPr marL="0" indent="0">
              <a:buNone/>
            </a:pPr>
            <a:endParaRPr lang="en-ZA" dirty="0"/>
          </a:p>
        </p:txBody>
      </p:sp>
    </p:spTree>
    <p:extLst>
      <p:ext uri="{BB962C8B-B14F-4D97-AF65-F5344CB8AC3E}">
        <p14:creationId xmlns:p14="http://schemas.microsoft.com/office/powerpoint/2010/main" val="224867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12. recommendations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0" indent="0">
              <a:buNone/>
            </a:pPr>
            <a:r>
              <a:rPr lang="en-ZA" sz="2800" dirty="0"/>
              <a:t>The Portfolio Committee on Cooperative Governance and Traditional Affairs (CoGTA) to note the status of </a:t>
            </a:r>
            <a:r>
              <a:rPr lang="en-ZA" sz="2800" b="1" dirty="0">
                <a:solidFill>
                  <a:schemeClr val="accent2"/>
                </a:solidFill>
              </a:rPr>
              <a:t>Lejweleputswa District and its Local Municipalities.</a:t>
            </a:r>
          </a:p>
          <a:p>
            <a:pPr marL="0" indent="0">
              <a:buNone/>
            </a:pPr>
            <a:endParaRPr lang="en-ZA" dirty="0"/>
          </a:p>
        </p:txBody>
      </p:sp>
    </p:spTree>
    <p:extLst>
      <p:ext uri="{BB962C8B-B14F-4D97-AF65-F5344CB8AC3E}">
        <p14:creationId xmlns:p14="http://schemas.microsoft.com/office/powerpoint/2010/main" val="154687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2. PURPOSE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0" indent="0">
              <a:lnSpc>
                <a:spcPct val="100000"/>
              </a:lnSpc>
              <a:buNone/>
            </a:pPr>
            <a:r>
              <a:rPr lang="en-ZA" sz="2800" dirty="0"/>
              <a:t>To brief the Portfolio Committee on Cooperative Governance and Traditional Affairs (CoGTA) on the status of Lejweleputswa District Municipality and its local municipalities:</a:t>
            </a:r>
          </a:p>
          <a:p>
            <a:pPr marL="457200" indent="-457200">
              <a:buFont typeface="+mj-lt"/>
              <a:buAutoNum type="arabicPeriod"/>
            </a:pPr>
            <a:r>
              <a:rPr lang="en-ZA" sz="2800" dirty="0"/>
              <a:t>Masilonyana LM</a:t>
            </a:r>
          </a:p>
          <a:p>
            <a:pPr marL="457200" indent="-457200">
              <a:buFont typeface="+mj-lt"/>
              <a:buAutoNum type="arabicPeriod"/>
            </a:pPr>
            <a:r>
              <a:rPr lang="en-ZA" sz="2800" dirty="0"/>
              <a:t>Tokologo LM</a:t>
            </a:r>
          </a:p>
          <a:p>
            <a:pPr marL="457200" indent="-457200">
              <a:buFont typeface="+mj-lt"/>
              <a:buAutoNum type="arabicPeriod"/>
            </a:pPr>
            <a:r>
              <a:rPr lang="en-ZA" sz="2800" dirty="0" err="1"/>
              <a:t>Tswelopele</a:t>
            </a:r>
            <a:r>
              <a:rPr lang="en-ZA" sz="2800" dirty="0"/>
              <a:t> LM</a:t>
            </a:r>
          </a:p>
          <a:p>
            <a:pPr marL="457200" indent="-457200">
              <a:buFont typeface="+mj-lt"/>
              <a:buAutoNum type="arabicPeriod"/>
            </a:pPr>
            <a:r>
              <a:rPr lang="en-ZA" sz="2800" dirty="0"/>
              <a:t>Matjhabeng LM</a:t>
            </a:r>
          </a:p>
          <a:p>
            <a:pPr marL="457200" indent="-457200">
              <a:buFont typeface="+mj-lt"/>
              <a:buAutoNum type="arabicPeriod"/>
            </a:pPr>
            <a:r>
              <a:rPr lang="en-ZA" sz="2800" dirty="0" err="1"/>
              <a:t>Nala</a:t>
            </a:r>
            <a:r>
              <a:rPr lang="en-ZA" sz="2800" dirty="0"/>
              <a:t> LM.</a:t>
            </a:r>
          </a:p>
          <a:p>
            <a:pPr marL="0" indent="0">
              <a:buNone/>
            </a:pPr>
            <a:endParaRPr lang="en-ZA" dirty="0"/>
          </a:p>
        </p:txBody>
      </p:sp>
    </p:spTree>
    <p:extLst>
      <p:ext uri="{BB962C8B-B14F-4D97-AF65-F5344CB8AC3E}">
        <p14:creationId xmlns:p14="http://schemas.microsoft.com/office/powerpoint/2010/main" val="414177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3. OVERVIEW OF LEJWELEPUTSWA DISTRICT &amp; ITS LOCALS</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498684" y="681037"/>
            <a:ext cx="11205636" cy="5693637"/>
          </a:xfrm>
        </p:spPr>
        <p:txBody>
          <a:bodyPr/>
          <a:lstStyle/>
          <a:p>
            <a:pPr marL="457200" indent="-457200" algn="just">
              <a:buFont typeface="+mj-lt"/>
              <a:buAutoNum type="arabicPeriod"/>
            </a:pPr>
            <a:r>
              <a:rPr lang="en-ZA" dirty="0"/>
              <a:t>The Lejweleputswa District Municipality (DC 18) is </a:t>
            </a:r>
            <a:r>
              <a:rPr lang="en-ZA" b="1" dirty="0"/>
              <a:t>located in the north western part of the Free State province</a:t>
            </a:r>
            <a:r>
              <a:rPr lang="en-ZA" dirty="0"/>
              <a:t> and is about 32 287 square kilometres and makes up almost a third of the province. </a:t>
            </a:r>
          </a:p>
          <a:p>
            <a:pPr marL="457200" indent="-457200" algn="just">
              <a:buFont typeface="+mj-lt"/>
              <a:buAutoNum type="arabicPeriod"/>
            </a:pPr>
            <a:r>
              <a:rPr lang="en-ZA" dirty="0"/>
              <a:t>The district was formed in 2000 and is one of 4 District Municipalities in the Free State province. </a:t>
            </a:r>
          </a:p>
          <a:p>
            <a:pPr marL="457200" indent="-457200" algn="just">
              <a:buFont typeface="+mj-lt"/>
              <a:buAutoNum type="arabicPeriod"/>
            </a:pPr>
            <a:r>
              <a:rPr lang="en-ZA" dirty="0"/>
              <a:t>Lejweleputswa is a category C municipality and borders the North West Province to the north, </a:t>
            </a:r>
            <a:r>
              <a:rPr lang="en-ZA" dirty="0" err="1"/>
              <a:t>Fezile</a:t>
            </a:r>
            <a:r>
              <a:rPr lang="en-ZA" dirty="0"/>
              <a:t> </a:t>
            </a:r>
            <a:r>
              <a:rPr lang="en-ZA" dirty="0" err="1"/>
              <a:t>Dabi</a:t>
            </a:r>
            <a:r>
              <a:rPr lang="en-ZA" dirty="0"/>
              <a:t> and Thabo </a:t>
            </a:r>
            <a:r>
              <a:rPr lang="en-ZA" dirty="0" err="1"/>
              <a:t>Mofutsanyana</a:t>
            </a:r>
            <a:r>
              <a:rPr lang="en-ZA" dirty="0"/>
              <a:t> to the north-east and east respectively, Mangaung and Xhariep to the south, and the Northern Cape Province to the west.  </a:t>
            </a:r>
          </a:p>
          <a:p>
            <a:pPr marL="457200" indent="-457200" algn="just">
              <a:buFont typeface="+mj-lt"/>
              <a:buAutoNum type="arabicPeriod"/>
            </a:pPr>
            <a:r>
              <a:rPr lang="en-ZA" dirty="0"/>
              <a:t>Mining is prominent in Lejweleputswa, particularly in the Goldfields of Matjhabeng, however; it has been reported that the reserves are getting depleted and revenue is lost through illegal mining (</a:t>
            </a:r>
            <a:r>
              <a:rPr lang="en-ZA" dirty="0" err="1"/>
              <a:t>zama</a:t>
            </a:r>
            <a:r>
              <a:rPr lang="en-ZA" dirty="0"/>
              <a:t> </a:t>
            </a:r>
            <a:r>
              <a:rPr lang="en-ZA" dirty="0" err="1"/>
              <a:t>zamas</a:t>
            </a:r>
            <a:r>
              <a:rPr lang="en-ZA" dirty="0"/>
              <a:t>)</a:t>
            </a:r>
          </a:p>
          <a:p>
            <a:pPr marL="457200" indent="-457200" algn="just">
              <a:buFont typeface="+mj-lt"/>
              <a:buAutoNum type="arabicPeriod"/>
            </a:pPr>
            <a:r>
              <a:rPr lang="en-ZA" dirty="0"/>
              <a:t>The Lejweleputswa district is </a:t>
            </a:r>
            <a:r>
              <a:rPr lang="en-ZA" b="1" dirty="0"/>
              <a:t>stable politically/ administratively </a:t>
            </a:r>
            <a:r>
              <a:rPr lang="en-ZA" dirty="0"/>
              <a:t>and is functioning very well.</a:t>
            </a:r>
          </a:p>
          <a:p>
            <a:pPr marL="457200" indent="-457200" algn="just">
              <a:buFont typeface="+mj-lt"/>
              <a:buAutoNum type="arabicPeriod"/>
            </a:pPr>
            <a:r>
              <a:rPr lang="en-ZA" dirty="0"/>
              <a:t>The Lejweleputswa district is the </a:t>
            </a:r>
            <a:r>
              <a:rPr lang="en-ZA" b="1" dirty="0"/>
              <a:t>11th largest of the 52 districts and metros</a:t>
            </a:r>
            <a:r>
              <a:rPr lang="en-ZA" dirty="0"/>
              <a:t> in terms of land size.  It however yields only the 30th largest GDP and employment – this means that the land area is less productive than it could be, in terms of economic return versus land area investment.</a:t>
            </a:r>
          </a:p>
          <a:p>
            <a:pPr marL="457200" indent="-457200" algn="just">
              <a:buFont typeface="+mj-lt"/>
              <a:buAutoNum type="arabicPeriod" startAt="5"/>
            </a:pPr>
            <a:r>
              <a:rPr lang="en-ZA" dirty="0"/>
              <a:t>The district provided financial management support to Masilonyana and Tokologo LMs</a:t>
            </a:r>
            <a:r>
              <a:rPr lang="en-ZA" b="1" dirty="0"/>
              <a:t>.</a:t>
            </a:r>
          </a:p>
          <a:p>
            <a:pPr marL="0" indent="0">
              <a:buNone/>
            </a:pPr>
            <a:endParaRPr lang="en-ZA" dirty="0"/>
          </a:p>
          <a:p>
            <a:pPr marL="457200" indent="-457200" algn="just">
              <a:buFont typeface="+mj-lt"/>
              <a:buAutoNum type="arabicPeriod"/>
            </a:pPr>
            <a:endParaRPr lang="en-ZA" dirty="0"/>
          </a:p>
          <a:p>
            <a:pPr marL="457200" indent="-457200" algn="just">
              <a:buFont typeface="+mj-lt"/>
              <a:buAutoNum type="arabicPeriod"/>
            </a:pPr>
            <a:endParaRPr lang="en-ZA" dirty="0"/>
          </a:p>
          <a:p>
            <a:pPr marL="0" indent="0">
              <a:buNone/>
            </a:pPr>
            <a:endParaRPr lang="en-ZA" dirty="0"/>
          </a:p>
        </p:txBody>
      </p:sp>
    </p:spTree>
    <p:extLst>
      <p:ext uri="{BB962C8B-B14F-4D97-AF65-F5344CB8AC3E}">
        <p14:creationId xmlns:p14="http://schemas.microsoft.com/office/powerpoint/2010/main" val="116221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617976"/>
            <a:ext cx="11205636" cy="6087623"/>
          </a:xfrm>
        </p:spPr>
        <p:txBody>
          <a:bodyPr/>
          <a:lstStyle/>
          <a:p>
            <a:pPr marL="0" lvl="0" indent="0" algn="just">
              <a:lnSpc>
                <a:spcPct val="100000"/>
              </a:lnSpc>
              <a:spcBef>
                <a:spcPts val="0"/>
              </a:spcBef>
              <a:buNone/>
              <a:defRPr/>
            </a:pPr>
            <a:r>
              <a:rPr lang="en-US" b="1" dirty="0">
                <a:solidFill>
                  <a:srgbClr val="ED7D31"/>
                </a:solidFill>
                <a:latin typeface="Calibri" panose="020F0502020204030204"/>
              </a:rPr>
              <a:t>MASILONYANA LOCAL MUNICIPALITY</a:t>
            </a:r>
          </a:p>
          <a:p>
            <a:pPr marL="285750" lvl="0" indent="-285750" algn="just">
              <a:lnSpc>
                <a:spcPct val="100000"/>
              </a:lnSpc>
              <a:spcBef>
                <a:spcPts val="0"/>
              </a:spcBef>
              <a:defRPr/>
            </a:pPr>
            <a:r>
              <a:rPr lang="en-US" dirty="0">
                <a:solidFill>
                  <a:prstClr val="black"/>
                </a:solidFill>
                <a:latin typeface="Calibri" panose="020F0502020204030204"/>
              </a:rPr>
              <a:t>The Masilonyana LM  was closely monitored while it was under administration until the Provincial </a:t>
            </a:r>
            <a:r>
              <a:rPr lang="en-US" dirty="0" err="1">
                <a:solidFill>
                  <a:prstClr val="black"/>
                </a:solidFill>
                <a:latin typeface="Calibri" panose="020F0502020204030204"/>
              </a:rPr>
              <a:t>Exco</a:t>
            </a:r>
            <a:r>
              <a:rPr lang="en-US" dirty="0">
                <a:solidFill>
                  <a:prstClr val="black"/>
                </a:solidFill>
                <a:latin typeface="Calibri" panose="020F0502020204030204"/>
              </a:rPr>
              <a:t> revoked the intervention in September 2019</a:t>
            </a:r>
            <a:r>
              <a:rPr lang="en-ZA" dirty="0">
                <a:solidFill>
                  <a:prstClr val="black"/>
                </a:solidFill>
                <a:latin typeface="Calibri" panose="020F0502020204030204"/>
              </a:rPr>
              <a:t>.</a:t>
            </a:r>
          </a:p>
          <a:p>
            <a:pPr marL="285750" lvl="0" indent="-285750" algn="just">
              <a:lnSpc>
                <a:spcPct val="100000"/>
              </a:lnSpc>
              <a:spcBef>
                <a:spcPts val="0"/>
              </a:spcBef>
              <a:defRPr/>
            </a:pPr>
            <a:r>
              <a:rPr lang="en-ZA" dirty="0">
                <a:solidFill>
                  <a:prstClr val="black"/>
                </a:solidFill>
                <a:latin typeface="Calibri" panose="020F0502020204030204"/>
              </a:rPr>
              <a:t>At the time of the revocation of the section 139(1)(b) intervention, the municipality was still struggling across all B2B pillars was not able to implement its Financial Recovery Plan.</a:t>
            </a:r>
          </a:p>
          <a:p>
            <a:pPr marL="285750" lvl="0" indent="-285750" algn="just">
              <a:lnSpc>
                <a:spcPct val="100000"/>
              </a:lnSpc>
              <a:spcBef>
                <a:spcPts val="0"/>
              </a:spcBef>
              <a:defRPr/>
            </a:pPr>
            <a:r>
              <a:rPr lang="en-US" dirty="0">
                <a:solidFill>
                  <a:prstClr val="black"/>
                </a:solidFill>
                <a:latin typeface="Calibri" panose="020F0502020204030204"/>
              </a:rPr>
              <a:t>The PEC stated that the reasons for the revocation of the intervention (in a letter to the Chairperson of SCOPA on 25 September 2019) were related to progress with </a:t>
            </a:r>
            <a:r>
              <a:rPr lang="en-ZA" dirty="0">
                <a:solidFill>
                  <a:prstClr val="black"/>
                </a:solidFill>
                <a:latin typeface="Calibri" panose="020F0502020204030204"/>
              </a:rPr>
              <a:t>various enhancement strategies to the level where salaries (including third party payments) were paid on time and political stability was restored.</a:t>
            </a:r>
          </a:p>
          <a:p>
            <a:pPr marL="285750" lvl="0" indent="-285750" algn="just">
              <a:lnSpc>
                <a:spcPct val="100000"/>
              </a:lnSpc>
              <a:spcBef>
                <a:spcPts val="0"/>
              </a:spcBef>
              <a:defRPr/>
            </a:pPr>
            <a:r>
              <a:rPr lang="en-ZA" dirty="0">
                <a:solidFill>
                  <a:prstClr val="black"/>
                </a:solidFill>
                <a:latin typeface="Calibri" panose="020F0502020204030204"/>
              </a:rPr>
              <a:t>Justification of the revocation also included the fact that the Audit Steering Committee is sitting consistently to focus on all the matters raised by the AG around Unauthorised, Irregular, Fruitless, Wasteful expenditure. To date, the Minister of CoGTA has not received a formal close out report of the intervention that was revoked in September 2019.</a:t>
            </a:r>
          </a:p>
          <a:p>
            <a:pPr marL="285750" indent="-285750" algn="just">
              <a:lnSpc>
                <a:spcPct val="100000"/>
              </a:lnSpc>
              <a:spcBef>
                <a:spcPts val="0"/>
              </a:spcBef>
              <a:defRPr/>
            </a:pPr>
            <a:r>
              <a:rPr lang="en-ZA" dirty="0">
                <a:solidFill>
                  <a:prstClr val="black"/>
                </a:solidFill>
                <a:latin typeface="Calibri" panose="020F0502020204030204"/>
              </a:rPr>
              <a:t>Litigations are the biggest threat in the municipality, to the extent that in the 2019/20 financial year, the MIG had to be re-gazetted to the district to ensure that funds are not lost to creditors that repeatedly attached the municipality’s bank account</a:t>
            </a:r>
          </a:p>
          <a:p>
            <a:pPr marL="285750" lvl="0" indent="-285750" algn="just">
              <a:lnSpc>
                <a:spcPct val="100000"/>
              </a:lnSpc>
              <a:spcBef>
                <a:spcPts val="0"/>
              </a:spcBef>
              <a:defRPr/>
            </a:pPr>
            <a:r>
              <a:rPr lang="en-ZA" dirty="0">
                <a:solidFill>
                  <a:prstClr val="black"/>
                </a:solidFill>
                <a:latin typeface="Calibri" panose="020F0502020204030204"/>
              </a:rPr>
              <a:t>Although the municipality has an MPAC, it is not efficient in terms of dealing with UIFW matters as evidenced by the ever increasing levels thereof. </a:t>
            </a:r>
          </a:p>
          <a:p>
            <a:pPr marL="285750" lvl="0" indent="-285750" algn="just">
              <a:lnSpc>
                <a:spcPct val="100000"/>
              </a:lnSpc>
              <a:spcBef>
                <a:spcPts val="0"/>
              </a:spcBef>
              <a:defRPr/>
            </a:pPr>
            <a:r>
              <a:rPr lang="en-ZA" dirty="0">
                <a:solidFill>
                  <a:prstClr val="black"/>
                </a:solidFill>
                <a:latin typeface="Calibri" panose="020F0502020204030204"/>
              </a:rPr>
              <a:t>The municipality did not submit its 2018/2019 &amp; 2019/2020 AFS. </a:t>
            </a:r>
          </a:p>
          <a:p>
            <a:pPr marL="285750" indent="-285750" algn="just">
              <a:lnSpc>
                <a:spcPct val="100000"/>
              </a:lnSpc>
              <a:spcBef>
                <a:spcPts val="0"/>
              </a:spcBef>
              <a:defRPr/>
            </a:pPr>
            <a:endParaRPr lang="en-ZA" dirty="0">
              <a:solidFill>
                <a:prstClr val="black"/>
              </a:solidFill>
              <a:latin typeface="Calibri" panose="020F0502020204030204"/>
            </a:endParaRPr>
          </a:p>
          <a:p>
            <a:pPr marL="285750" lvl="0" indent="-285750" algn="just">
              <a:lnSpc>
                <a:spcPct val="100000"/>
              </a:lnSpc>
              <a:spcBef>
                <a:spcPts val="0"/>
              </a:spcBef>
              <a:defRPr/>
            </a:pPr>
            <a:endParaRPr lang="en-ZA" dirty="0">
              <a:solidFill>
                <a:prstClr val="black"/>
              </a:solidFill>
              <a:latin typeface="Calibri" panose="020F0502020204030204"/>
            </a:endParaRPr>
          </a:p>
          <a:p>
            <a:pPr marL="0" indent="0">
              <a:buNone/>
            </a:pPr>
            <a:endParaRPr lang="en-ZA" dirty="0"/>
          </a:p>
        </p:txBody>
      </p:sp>
    </p:spTree>
    <p:extLst>
      <p:ext uri="{BB962C8B-B14F-4D97-AF65-F5344CB8AC3E}">
        <p14:creationId xmlns:p14="http://schemas.microsoft.com/office/powerpoint/2010/main" val="131443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617976"/>
            <a:ext cx="11205636" cy="6087623"/>
          </a:xfrm>
        </p:spPr>
        <p:txBody>
          <a:bodyPr/>
          <a:lstStyle/>
          <a:p>
            <a:pPr marL="0" lvl="0" indent="0" algn="just">
              <a:lnSpc>
                <a:spcPct val="100000"/>
              </a:lnSpc>
              <a:spcBef>
                <a:spcPts val="0"/>
              </a:spcBef>
              <a:buNone/>
            </a:pPr>
            <a:r>
              <a:rPr lang="en-ZA" b="1" dirty="0">
                <a:solidFill>
                  <a:srgbClr val="ED7D31"/>
                </a:solidFill>
                <a:latin typeface="Calibri" panose="020F0502020204030204"/>
              </a:rPr>
              <a:t>TSWELOPELE LOCAL MUNICIPALITY</a:t>
            </a:r>
          </a:p>
          <a:p>
            <a:pPr marL="357188" lvl="0" indent="-357188" algn="just">
              <a:lnSpc>
                <a:spcPct val="100000"/>
              </a:lnSpc>
              <a:spcBef>
                <a:spcPts val="0"/>
              </a:spcBef>
              <a:defRPr/>
            </a:pPr>
            <a:r>
              <a:rPr lang="en-ZA" dirty="0">
                <a:solidFill>
                  <a:prstClr val="black"/>
                </a:solidFill>
                <a:latin typeface="Calibri" panose="020F0502020204030204"/>
              </a:rPr>
              <a:t>The municipality is rural with a low revenue base.</a:t>
            </a:r>
          </a:p>
          <a:p>
            <a:pPr marL="357188" lvl="0" indent="-357188" algn="just">
              <a:lnSpc>
                <a:spcPct val="100000"/>
              </a:lnSpc>
              <a:spcBef>
                <a:spcPts val="0"/>
              </a:spcBef>
              <a:defRPr/>
            </a:pPr>
            <a:r>
              <a:rPr lang="en-ZA" dirty="0">
                <a:solidFill>
                  <a:prstClr val="black"/>
                </a:solidFill>
                <a:latin typeface="Calibri" panose="020F0502020204030204"/>
              </a:rPr>
              <a:t>Political / Administrative interface in the municipality is a challenge which impacts on performance of it’s mandate and specifically spending on conditional grants.</a:t>
            </a:r>
          </a:p>
          <a:p>
            <a:pPr marL="357188" lvl="0" indent="-357188" algn="just">
              <a:lnSpc>
                <a:spcPct val="100000"/>
              </a:lnSpc>
              <a:spcBef>
                <a:spcPts val="0"/>
              </a:spcBef>
              <a:defRPr/>
            </a:pPr>
            <a:r>
              <a:rPr lang="en-ZA" dirty="0">
                <a:solidFill>
                  <a:prstClr val="black"/>
                </a:solidFill>
                <a:latin typeface="Calibri" panose="020F0502020204030204"/>
              </a:rPr>
              <a:t>The municipality does not receive support from MISA on a full-time basis .</a:t>
            </a:r>
          </a:p>
          <a:p>
            <a:pPr marL="357188" lvl="0" indent="-357188" algn="just">
              <a:lnSpc>
                <a:spcPct val="100000"/>
              </a:lnSpc>
              <a:spcBef>
                <a:spcPts val="0"/>
              </a:spcBef>
              <a:defRPr/>
            </a:pPr>
            <a:r>
              <a:rPr lang="en-ZA" dirty="0">
                <a:solidFill>
                  <a:prstClr val="black"/>
                </a:solidFill>
                <a:latin typeface="Calibri" panose="020F0502020204030204"/>
              </a:rPr>
              <a:t>Performance on MIG is very poor and was at 36% by December 2020.</a:t>
            </a:r>
          </a:p>
          <a:p>
            <a:pPr marL="357188" lvl="0" indent="-357188" algn="just">
              <a:lnSpc>
                <a:spcPct val="100000"/>
              </a:lnSpc>
              <a:spcBef>
                <a:spcPts val="0"/>
              </a:spcBef>
              <a:defRPr/>
            </a:pPr>
            <a:r>
              <a:rPr lang="en-ZA" dirty="0">
                <a:solidFill>
                  <a:prstClr val="black"/>
                </a:solidFill>
                <a:latin typeface="Calibri" panose="020F0502020204030204"/>
              </a:rPr>
              <a:t>A rollover of R5 million was requested and has been approved based on commitments already made and readiness to implement.  </a:t>
            </a:r>
          </a:p>
          <a:p>
            <a:pPr marL="0" lvl="0" indent="0" algn="just">
              <a:lnSpc>
                <a:spcPct val="100000"/>
              </a:lnSpc>
              <a:spcBef>
                <a:spcPts val="0"/>
              </a:spcBef>
              <a:buNone/>
              <a:defRPr/>
            </a:pPr>
            <a:endParaRPr lang="en-ZA" dirty="0">
              <a:solidFill>
                <a:prstClr val="black"/>
              </a:solidFill>
              <a:latin typeface="Calibri" panose="020F0502020204030204"/>
            </a:endParaRPr>
          </a:p>
          <a:p>
            <a:pPr marL="0" lvl="0" indent="0" algn="just">
              <a:lnSpc>
                <a:spcPct val="100000"/>
              </a:lnSpc>
              <a:spcBef>
                <a:spcPts val="0"/>
              </a:spcBef>
              <a:buNone/>
              <a:defRPr/>
            </a:pPr>
            <a:r>
              <a:rPr lang="en-ZA" b="1" dirty="0">
                <a:solidFill>
                  <a:srgbClr val="ED7D31"/>
                </a:solidFill>
                <a:latin typeface="Calibri" panose="020F0502020204030204"/>
              </a:rPr>
              <a:t>TOKOLOGO LOCAL MUNICIPALITY</a:t>
            </a:r>
          </a:p>
          <a:p>
            <a:pPr marL="285750" lvl="0" indent="-285750" algn="just">
              <a:lnSpc>
                <a:spcPct val="100000"/>
              </a:lnSpc>
              <a:spcBef>
                <a:spcPts val="0"/>
              </a:spcBef>
              <a:defRPr/>
            </a:pPr>
            <a:r>
              <a:rPr lang="en-ZA" dirty="0">
                <a:solidFill>
                  <a:prstClr val="black"/>
                </a:solidFill>
                <a:latin typeface="Calibri" panose="020F0502020204030204"/>
              </a:rPr>
              <a:t>Tokologo is rural municipality with a low revenue base. </a:t>
            </a:r>
          </a:p>
          <a:p>
            <a:pPr marL="285750" lvl="0" indent="-285750" algn="just">
              <a:lnSpc>
                <a:spcPct val="100000"/>
              </a:lnSpc>
              <a:spcBef>
                <a:spcPts val="0"/>
              </a:spcBef>
              <a:defRPr/>
            </a:pPr>
            <a:r>
              <a:rPr lang="en-ZA" dirty="0">
                <a:solidFill>
                  <a:prstClr val="black"/>
                </a:solidFill>
                <a:latin typeface="Calibri" panose="020F0502020204030204"/>
              </a:rPr>
              <a:t>Political/Administrative challenges exist due to a broken down relationship between the Technical Director and the Municipal Manager which inter alia impact on implementation of the MIG, to the extent that MIG expenditure was at 0% in December 2020 and the MIG rollover was declined by National Treasury. </a:t>
            </a:r>
          </a:p>
          <a:p>
            <a:pPr marL="285750" lvl="0" indent="-285750" algn="just">
              <a:lnSpc>
                <a:spcPct val="100000"/>
              </a:lnSpc>
              <a:spcBef>
                <a:spcPts val="0"/>
              </a:spcBef>
              <a:defRPr/>
            </a:pPr>
            <a:r>
              <a:rPr lang="en-ZA" dirty="0">
                <a:solidFill>
                  <a:prstClr val="black"/>
                </a:solidFill>
                <a:latin typeface="Calibri" panose="020F0502020204030204"/>
              </a:rPr>
              <a:t>Governance functionality has been undermined by the appointment of an Internal Auditor as the Supply Chain Manager even though the same official is responsible for internal audit failures.  </a:t>
            </a:r>
          </a:p>
          <a:p>
            <a:pPr marL="285750" lvl="0" indent="-285750" algn="just">
              <a:lnSpc>
                <a:spcPct val="100000"/>
              </a:lnSpc>
              <a:spcBef>
                <a:spcPts val="0"/>
              </a:spcBef>
              <a:defRPr/>
            </a:pPr>
            <a:r>
              <a:rPr lang="en-ZA" dirty="0">
                <a:solidFill>
                  <a:prstClr val="black"/>
                </a:solidFill>
                <a:latin typeface="Calibri" panose="020F0502020204030204"/>
              </a:rPr>
              <a:t>There is no risk management in the municipality despite existence of an Audit Committee.</a:t>
            </a:r>
          </a:p>
          <a:p>
            <a:pPr marL="285750" lvl="0" indent="-285750" algn="just">
              <a:lnSpc>
                <a:spcPct val="100000"/>
              </a:lnSpc>
              <a:spcBef>
                <a:spcPts val="0"/>
              </a:spcBef>
              <a:defRPr/>
            </a:pPr>
            <a:r>
              <a:rPr lang="en-ZA" dirty="0">
                <a:solidFill>
                  <a:prstClr val="black"/>
                </a:solidFill>
                <a:latin typeface="Calibri" panose="020F0502020204030204"/>
              </a:rPr>
              <a:t>The municipality has not submitted its 2019/2020 AFS. </a:t>
            </a:r>
          </a:p>
          <a:p>
            <a:pPr marL="357188" lvl="0" indent="-357188" algn="just">
              <a:lnSpc>
                <a:spcPct val="100000"/>
              </a:lnSpc>
              <a:spcBef>
                <a:spcPts val="0"/>
              </a:spcBef>
              <a:defRPr/>
            </a:pPr>
            <a:endParaRPr lang="en-ZA" dirty="0">
              <a:solidFill>
                <a:prstClr val="black"/>
              </a:solidFill>
              <a:latin typeface="Calibri" panose="020F0502020204030204"/>
            </a:endParaRPr>
          </a:p>
          <a:p>
            <a:pPr marL="0" indent="0">
              <a:buNone/>
            </a:pPr>
            <a:endParaRPr lang="en-ZA" dirty="0"/>
          </a:p>
        </p:txBody>
      </p:sp>
    </p:spTree>
    <p:extLst>
      <p:ext uri="{BB962C8B-B14F-4D97-AF65-F5344CB8AC3E}">
        <p14:creationId xmlns:p14="http://schemas.microsoft.com/office/powerpoint/2010/main" val="12133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228600" y="617976"/>
            <a:ext cx="11830050" cy="6087623"/>
          </a:xfrm>
        </p:spPr>
        <p:txBody>
          <a:bodyPr/>
          <a:lstStyle/>
          <a:p>
            <a:pPr marL="0" lvl="0" indent="0" algn="just">
              <a:lnSpc>
                <a:spcPct val="100000"/>
              </a:lnSpc>
              <a:spcBef>
                <a:spcPts val="0"/>
              </a:spcBef>
              <a:buNone/>
              <a:tabLst>
                <a:tab pos="442913" algn="l"/>
              </a:tabLst>
              <a:defRPr/>
            </a:pPr>
            <a:r>
              <a:rPr lang="en-ZA" b="1" dirty="0">
                <a:solidFill>
                  <a:srgbClr val="ED7D31"/>
                </a:solidFill>
                <a:latin typeface="Calibri" panose="020F0502020204030204"/>
              </a:rPr>
              <a:t>MATJHABENG</a:t>
            </a:r>
          </a:p>
          <a:p>
            <a:pPr marL="285750" lvl="0" indent="-285750" algn="just">
              <a:lnSpc>
                <a:spcPct val="100000"/>
              </a:lnSpc>
              <a:spcBef>
                <a:spcPts val="0"/>
              </a:spcBef>
              <a:tabLst>
                <a:tab pos="442913" algn="l"/>
              </a:tabLst>
              <a:defRPr/>
            </a:pPr>
            <a:r>
              <a:rPr lang="en-ZA" dirty="0">
                <a:solidFill>
                  <a:prstClr val="black"/>
                </a:solidFill>
                <a:latin typeface="Calibri" panose="020F0502020204030204"/>
              </a:rPr>
              <a:t>The Executive Mayor was suspended but reinstated during August 2020. </a:t>
            </a:r>
          </a:p>
          <a:p>
            <a:pPr marL="285750" lvl="0" indent="-285750" algn="just">
              <a:lnSpc>
                <a:spcPct val="100000"/>
              </a:lnSpc>
              <a:spcBef>
                <a:spcPts val="0"/>
              </a:spcBef>
              <a:defRPr/>
            </a:pPr>
            <a:r>
              <a:rPr lang="en-US" dirty="0">
                <a:solidFill>
                  <a:prstClr val="black"/>
                </a:solidFill>
                <a:latin typeface="Calibri" panose="020F0502020204030204"/>
              </a:rPr>
              <a:t>Performance on the MIG is poor and expenditure at December 2020 was 27%.</a:t>
            </a:r>
          </a:p>
          <a:p>
            <a:pPr marL="285750" lvl="0" indent="-285750" algn="just">
              <a:lnSpc>
                <a:spcPct val="100000"/>
              </a:lnSpc>
              <a:spcBef>
                <a:spcPts val="0"/>
              </a:spcBef>
              <a:defRPr/>
            </a:pPr>
            <a:r>
              <a:rPr lang="en-US" dirty="0">
                <a:solidFill>
                  <a:prstClr val="black"/>
                </a:solidFill>
                <a:latin typeface="Calibri" panose="020F0502020204030204"/>
              </a:rPr>
              <a:t>The municipality is in a financial crisis and is second highest municipality in the province, with respect to debt owed (R3.4 Billion) to Eskom.</a:t>
            </a:r>
          </a:p>
          <a:p>
            <a:pPr marL="285750" lvl="0" indent="-285750" algn="just">
              <a:lnSpc>
                <a:spcPct val="100000"/>
              </a:lnSpc>
              <a:spcBef>
                <a:spcPts val="0"/>
              </a:spcBef>
              <a:defRPr/>
            </a:pPr>
            <a:r>
              <a:rPr lang="en-US" dirty="0">
                <a:solidFill>
                  <a:prstClr val="black"/>
                </a:solidFill>
                <a:latin typeface="Calibri" panose="020F0502020204030204"/>
              </a:rPr>
              <a:t>Pursuant to a court order granted in </a:t>
            </a:r>
            <a:r>
              <a:rPr lang="en-US" dirty="0" err="1">
                <a:solidFill>
                  <a:prstClr val="black"/>
                </a:solidFill>
                <a:latin typeface="Calibri" panose="020F0502020204030204"/>
              </a:rPr>
              <a:t>favour</a:t>
            </a:r>
            <a:r>
              <a:rPr lang="en-US" dirty="0">
                <a:solidFill>
                  <a:prstClr val="black"/>
                </a:solidFill>
                <a:latin typeface="Calibri" panose="020F0502020204030204"/>
              </a:rPr>
              <a:t> of Eskom in 2014, the power utility attached the municipality’s bank account in September 2020, in an attempt to recover some money to service the debt. </a:t>
            </a:r>
          </a:p>
          <a:p>
            <a:pPr marL="285750" lvl="0" indent="-285750" algn="just">
              <a:lnSpc>
                <a:spcPct val="100000"/>
              </a:lnSpc>
              <a:spcBef>
                <a:spcPts val="0"/>
              </a:spcBef>
              <a:defRPr/>
            </a:pPr>
            <a:r>
              <a:rPr lang="en-US" dirty="0">
                <a:solidFill>
                  <a:prstClr val="black"/>
                </a:solidFill>
                <a:latin typeface="Calibri" panose="020F0502020204030204"/>
              </a:rPr>
              <a:t>The municipality surrendered 139 of its farms valued at R2.5 billion to Eskom as security on the debt owed to Eskom.</a:t>
            </a:r>
          </a:p>
          <a:p>
            <a:pPr marL="285750" lvl="0" indent="-285750" algn="just">
              <a:lnSpc>
                <a:spcPct val="100000"/>
              </a:lnSpc>
              <a:spcBef>
                <a:spcPts val="0"/>
              </a:spcBef>
              <a:defRPr/>
            </a:pPr>
            <a:r>
              <a:rPr lang="en-US" dirty="0">
                <a:solidFill>
                  <a:prstClr val="black"/>
                </a:solidFill>
                <a:latin typeface="Calibri" panose="020F0502020204030204"/>
              </a:rPr>
              <a:t>The title deeds of the farms will be endorsed in favour of Eskom until the dispute between Eskom and the municipality is resolved.</a:t>
            </a:r>
          </a:p>
          <a:p>
            <a:pPr marL="0" lvl="0" indent="0" algn="just">
              <a:lnSpc>
                <a:spcPct val="100000"/>
              </a:lnSpc>
              <a:spcBef>
                <a:spcPts val="0"/>
              </a:spcBef>
              <a:buNone/>
              <a:defRPr/>
            </a:pPr>
            <a:endParaRPr lang="en-ZA" b="1" dirty="0">
              <a:solidFill>
                <a:srgbClr val="ED7D31"/>
              </a:solidFill>
              <a:latin typeface="Calibri" panose="020F0502020204030204"/>
            </a:endParaRPr>
          </a:p>
          <a:p>
            <a:pPr marL="0" lvl="0" indent="0" algn="just">
              <a:lnSpc>
                <a:spcPct val="100000"/>
              </a:lnSpc>
              <a:spcBef>
                <a:spcPts val="0"/>
              </a:spcBef>
              <a:buNone/>
              <a:defRPr/>
            </a:pPr>
            <a:r>
              <a:rPr lang="en-ZA" b="1" dirty="0">
                <a:solidFill>
                  <a:srgbClr val="ED7D31"/>
                </a:solidFill>
                <a:latin typeface="Calibri" panose="020F0502020204030204"/>
              </a:rPr>
              <a:t>NALA LOCAL MUNICIPALITY</a:t>
            </a:r>
            <a:endParaRPr lang="en-US" dirty="0">
              <a:solidFill>
                <a:prstClr val="black"/>
              </a:solidFill>
              <a:latin typeface="Calibri" panose="020F0502020204030204"/>
            </a:endParaRPr>
          </a:p>
          <a:p>
            <a:pPr marL="285750" lvl="0" indent="-285750" algn="just">
              <a:lnSpc>
                <a:spcPct val="100000"/>
              </a:lnSpc>
              <a:spcBef>
                <a:spcPts val="0"/>
              </a:spcBef>
              <a:defRPr/>
            </a:pPr>
            <a:r>
              <a:rPr lang="en-ZA" dirty="0">
                <a:solidFill>
                  <a:prstClr val="black"/>
                </a:solidFill>
                <a:latin typeface="Calibri" panose="020F0502020204030204"/>
              </a:rPr>
              <a:t>FS COGTA instituted a section 106 investigation in the municipality in November 2019 due to adverse AG findings and alleged conduct of the suspended MM.   </a:t>
            </a:r>
          </a:p>
          <a:p>
            <a:pPr marL="285750" lvl="0" indent="-285750" algn="just">
              <a:lnSpc>
                <a:spcPct val="100000"/>
              </a:lnSpc>
              <a:spcBef>
                <a:spcPts val="0"/>
              </a:spcBef>
              <a:defRPr/>
            </a:pPr>
            <a:r>
              <a:rPr lang="en-ZA" dirty="0">
                <a:solidFill>
                  <a:prstClr val="black"/>
                </a:solidFill>
                <a:latin typeface="Calibri" panose="020F0502020204030204"/>
              </a:rPr>
              <a:t>There is no Audit Committee and both the internal audit and risk management units are not functional.</a:t>
            </a:r>
          </a:p>
          <a:p>
            <a:pPr marL="285750" lvl="0" indent="-285750" algn="just">
              <a:lnSpc>
                <a:spcPct val="100000"/>
              </a:lnSpc>
              <a:spcBef>
                <a:spcPts val="0"/>
              </a:spcBef>
              <a:defRPr/>
            </a:pPr>
            <a:r>
              <a:rPr lang="en-ZA" dirty="0">
                <a:solidFill>
                  <a:prstClr val="black"/>
                </a:solidFill>
                <a:latin typeface="Calibri" panose="020F0502020204030204"/>
              </a:rPr>
              <a:t>Although MPAC is established and it seems that work is being performed, no consequence management has been reported. </a:t>
            </a:r>
          </a:p>
          <a:p>
            <a:pPr marL="285750" lvl="0" indent="-285750" algn="just">
              <a:lnSpc>
                <a:spcPct val="100000"/>
              </a:lnSpc>
              <a:spcBef>
                <a:spcPts val="0"/>
              </a:spcBef>
              <a:defRPr/>
            </a:pPr>
            <a:r>
              <a:rPr lang="en-ZA" dirty="0">
                <a:solidFill>
                  <a:prstClr val="black"/>
                </a:solidFill>
                <a:latin typeface="Calibri" panose="020F0502020204030204"/>
              </a:rPr>
              <a:t>The municipality owes Sedibeng Water and is unable to pay historical debt and current account.</a:t>
            </a:r>
          </a:p>
          <a:p>
            <a:pPr marL="0" indent="0">
              <a:buNone/>
            </a:pPr>
            <a:endParaRPr lang="en-ZA" dirty="0"/>
          </a:p>
          <a:p>
            <a:pPr marL="285750" lvl="0" indent="-285750" algn="just">
              <a:lnSpc>
                <a:spcPct val="100000"/>
              </a:lnSpc>
              <a:spcBef>
                <a:spcPts val="0"/>
              </a:spcBef>
              <a:defRPr/>
            </a:pPr>
            <a:endParaRPr lang="en-US" dirty="0">
              <a:solidFill>
                <a:prstClr val="black"/>
              </a:solidFill>
              <a:latin typeface="Calibri" panose="020F0502020204030204"/>
            </a:endParaRPr>
          </a:p>
          <a:p>
            <a:pPr marL="0" indent="0">
              <a:buNone/>
            </a:pPr>
            <a:endParaRPr lang="en-ZA" dirty="0"/>
          </a:p>
        </p:txBody>
      </p:sp>
    </p:spTree>
    <p:extLst>
      <p:ext uri="{BB962C8B-B14F-4D97-AF65-F5344CB8AC3E}">
        <p14:creationId xmlns:p14="http://schemas.microsoft.com/office/powerpoint/2010/main" val="261229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SERVICE DELIVERY </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285750" lvl="0" indent="-285750" algn="just">
              <a:lnSpc>
                <a:spcPct val="100000"/>
              </a:lnSpc>
              <a:spcBef>
                <a:spcPts val="0"/>
              </a:spcBef>
            </a:pPr>
            <a:r>
              <a:rPr lang="en-ZA" sz="2400" dirty="0">
                <a:solidFill>
                  <a:prstClr val="black"/>
                </a:solidFill>
                <a:latin typeface="Calibri" panose="020F0502020204030204"/>
              </a:rPr>
              <a:t>The Lejweleputswa District performs the PMU function for implementation of MIG projects on behalf of Masilonyana LM. </a:t>
            </a:r>
          </a:p>
          <a:p>
            <a:pPr marL="285750" lvl="0" indent="-285750" algn="just">
              <a:lnSpc>
                <a:spcPct val="100000"/>
              </a:lnSpc>
              <a:spcBef>
                <a:spcPts val="0"/>
              </a:spcBef>
            </a:pPr>
            <a:r>
              <a:rPr lang="en-ZA" sz="2400" dirty="0">
                <a:solidFill>
                  <a:prstClr val="black"/>
                </a:solidFill>
                <a:latin typeface="Calibri" panose="020F0502020204030204"/>
              </a:rPr>
              <a:t>Supply Chain Management processes are not efficient; </a:t>
            </a:r>
            <a:r>
              <a:rPr lang="en-ZA" sz="2400" dirty="0" err="1">
                <a:solidFill>
                  <a:prstClr val="black"/>
                </a:solidFill>
                <a:latin typeface="Calibri" panose="020F0502020204030204"/>
              </a:rPr>
              <a:t>e.g</a:t>
            </a:r>
            <a:r>
              <a:rPr lang="en-ZA" sz="2400" dirty="0">
                <a:solidFill>
                  <a:prstClr val="black"/>
                </a:solidFill>
                <a:latin typeface="Calibri" panose="020F0502020204030204"/>
              </a:rPr>
              <a:t> delays in adjudicating projects resulting in lack of  compliance with MIG expenditure.</a:t>
            </a:r>
          </a:p>
          <a:p>
            <a:pPr marL="285750" lvl="0" indent="-285750" algn="just">
              <a:lnSpc>
                <a:spcPct val="100000"/>
              </a:lnSpc>
              <a:spcBef>
                <a:spcPts val="0"/>
              </a:spcBef>
            </a:pPr>
            <a:r>
              <a:rPr lang="en-ZA" sz="2400" dirty="0">
                <a:solidFill>
                  <a:prstClr val="black"/>
                </a:solidFill>
                <a:latin typeface="Calibri" panose="020F0502020204030204"/>
              </a:rPr>
              <a:t>Predominant water leaks caused by aged infrastructure.</a:t>
            </a:r>
          </a:p>
          <a:p>
            <a:pPr marL="285750" lvl="0" indent="-285750" algn="just">
              <a:lnSpc>
                <a:spcPct val="100000"/>
              </a:lnSpc>
              <a:spcBef>
                <a:spcPts val="0"/>
              </a:spcBef>
            </a:pPr>
            <a:r>
              <a:rPr lang="en-ZA" sz="2400" dirty="0">
                <a:solidFill>
                  <a:prstClr val="black"/>
                </a:solidFill>
                <a:latin typeface="Calibri" panose="020F0502020204030204"/>
              </a:rPr>
              <a:t>Lack of operation and maintenance of infrastructure </a:t>
            </a:r>
            <a:r>
              <a:rPr lang="en-ZA" sz="2400" dirty="0" err="1">
                <a:solidFill>
                  <a:prstClr val="black"/>
                </a:solidFill>
                <a:latin typeface="Calibri" panose="020F0502020204030204"/>
              </a:rPr>
              <a:t>e.g</a:t>
            </a:r>
            <a:r>
              <a:rPr lang="en-ZA" sz="2400" dirty="0">
                <a:solidFill>
                  <a:prstClr val="black"/>
                </a:solidFill>
                <a:latin typeface="Calibri" panose="020F0502020204030204"/>
              </a:rPr>
              <a:t> Waste Water Treatments Works.</a:t>
            </a:r>
          </a:p>
          <a:p>
            <a:pPr marL="285750" lvl="0" indent="-285750" algn="just">
              <a:lnSpc>
                <a:spcPct val="100000"/>
              </a:lnSpc>
              <a:spcBef>
                <a:spcPts val="0"/>
              </a:spcBef>
            </a:pPr>
            <a:r>
              <a:rPr lang="en-ZA" sz="2400" dirty="0">
                <a:solidFill>
                  <a:prstClr val="black"/>
                </a:solidFill>
                <a:latin typeface="Calibri" panose="020F0502020204030204"/>
              </a:rPr>
              <a:t>Budget Maintenance from MIG allocation impacted on MIG expenditure in Matjhabeng LM. </a:t>
            </a:r>
          </a:p>
          <a:p>
            <a:pPr marL="285750" lvl="0" indent="-285750" algn="just">
              <a:lnSpc>
                <a:spcPct val="100000"/>
              </a:lnSpc>
              <a:spcBef>
                <a:spcPts val="0"/>
              </a:spcBef>
            </a:pPr>
            <a:r>
              <a:rPr lang="en-ZA" sz="2400" dirty="0">
                <a:solidFill>
                  <a:prstClr val="black"/>
                </a:solidFill>
                <a:latin typeface="Calibri" panose="020F0502020204030204"/>
              </a:rPr>
              <a:t>Skilled and experienced technical personnel – lack of engineers in municipalities.</a:t>
            </a:r>
          </a:p>
          <a:p>
            <a:pPr marL="0" lvl="0" indent="0" algn="just">
              <a:lnSpc>
                <a:spcPct val="100000"/>
              </a:lnSpc>
              <a:spcBef>
                <a:spcPts val="0"/>
              </a:spcBef>
              <a:buNone/>
              <a:tabLst>
                <a:tab pos="442913" algn="l"/>
              </a:tabLst>
              <a:defRPr/>
            </a:pPr>
            <a:r>
              <a:rPr lang="en-ZA" sz="2200" dirty="0">
                <a:solidFill>
                  <a:prstClr val="black"/>
                </a:solidFill>
                <a:latin typeface="Calibri" panose="020F0502020204030204"/>
              </a:rPr>
              <a:t> </a:t>
            </a:r>
            <a:endParaRPr lang="en-US" sz="2200" dirty="0">
              <a:solidFill>
                <a:prstClr val="black"/>
              </a:solidFill>
              <a:latin typeface="Calibri" panose="020F0502020204030204"/>
            </a:endParaRPr>
          </a:p>
          <a:p>
            <a:pPr marL="0" indent="0">
              <a:buNone/>
            </a:pPr>
            <a:endParaRPr lang="en-ZA" dirty="0"/>
          </a:p>
          <a:p>
            <a:pPr marL="457200" indent="-457200">
              <a:buFont typeface="+mj-lt"/>
              <a:buAutoNum type="arabicPeriod"/>
            </a:pPr>
            <a:endParaRPr lang="en-ZA" dirty="0"/>
          </a:p>
          <a:p>
            <a:pPr marL="0" indent="0">
              <a:buNone/>
            </a:pPr>
            <a:endParaRPr lang="en-ZA" dirty="0"/>
          </a:p>
          <a:p>
            <a:pPr marL="457200" indent="-457200">
              <a:buFont typeface="+mj-lt"/>
              <a:buAutoNum type="arabicPeriod"/>
            </a:pPr>
            <a:endParaRPr lang="en-ZA" dirty="0"/>
          </a:p>
        </p:txBody>
      </p:sp>
    </p:spTree>
    <p:extLst>
      <p:ext uri="{BB962C8B-B14F-4D97-AF65-F5344CB8AC3E}">
        <p14:creationId xmlns:p14="http://schemas.microsoft.com/office/powerpoint/2010/main" val="215282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SERVICE DELIVERY </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285750" lvl="0" indent="-285750" algn="just">
              <a:lnSpc>
                <a:spcPct val="100000"/>
              </a:lnSpc>
              <a:spcBef>
                <a:spcPts val="0"/>
              </a:spcBef>
              <a:tabLst>
                <a:tab pos="442913" algn="l"/>
              </a:tabLst>
              <a:defRPr/>
            </a:pPr>
            <a:r>
              <a:rPr lang="en-ZA" sz="2400" b="1" dirty="0">
                <a:solidFill>
                  <a:schemeClr val="accent2"/>
                </a:solidFill>
                <a:latin typeface="Calibri" panose="020F0502020204030204"/>
              </a:rPr>
              <a:t>Matjhabeng LM: </a:t>
            </a:r>
            <a:r>
              <a:rPr lang="en-ZA" sz="2400" dirty="0">
                <a:solidFill>
                  <a:prstClr val="black"/>
                </a:solidFill>
                <a:latin typeface="Calibri" panose="020F0502020204030204"/>
              </a:rPr>
              <a:t>All 11 WWTW in the municipality are not functional due to lack of operations &amp; maintenance, vandalism and illegal mining in the area. An assessment of the WWTW was performed by MISA during 2019 but was not implemented by the municipality. DWS has also intervened by upgrading and refurbishing the systems but all efforts are sabotaged by illegal mining activities.</a:t>
            </a:r>
          </a:p>
          <a:p>
            <a:pPr marL="285750" lvl="0" indent="-285750" algn="just">
              <a:lnSpc>
                <a:spcPct val="100000"/>
              </a:lnSpc>
              <a:spcBef>
                <a:spcPts val="0"/>
              </a:spcBef>
              <a:tabLst>
                <a:tab pos="442913" algn="l"/>
              </a:tabLst>
              <a:defRPr/>
            </a:pPr>
            <a:r>
              <a:rPr lang="en-ZA" sz="2400" b="1" dirty="0">
                <a:solidFill>
                  <a:schemeClr val="accent2"/>
                </a:solidFill>
                <a:latin typeface="Calibri" panose="020F0502020204030204"/>
              </a:rPr>
              <a:t>Masilonyana LM</a:t>
            </a:r>
            <a:r>
              <a:rPr lang="en-ZA" sz="2400" dirty="0">
                <a:solidFill>
                  <a:prstClr val="black"/>
                </a:solidFill>
                <a:latin typeface="Calibri" panose="020F0502020204030204"/>
              </a:rPr>
              <a:t>: In order to resolve electricity supply interruptions experienced by communities in the municipality e.g. Verkeerdevlei, Eskom is considering an application by the municipality to increase the Notified Maximum Demand. </a:t>
            </a:r>
          </a:p>
          <a:p>
            <a:pPr marL="285750" lvl="0" indent="-285750" algn="just">
              <a:lnSpc>
                <a:spcPct val="100000"/>
              </a:lnSpc>
              <a:spcBef>
                <a:spcPts val="0"/>
              </a:spcBef>
              <a:tabLst>
                <a:tab pos="442913" algn="l"/>
              </a:tabLst>
              <a:defRPr/>
            </a:pPr>
            <a:r>
              <a:rPr lang="en-ZA" sz="2400" b="1" dirty="0">
                <a:solidFill>
                  <a:schemeClr val="accent2"/>
                </a:solidFill>
                <a:latin typeface="Calibri" panose="020F0502020204030204"/>
              </a:rPr>
              <a:t>Masilonyana LM</a:t>
            </a:r>
            <a:r>
              <a:rPr lang="en-ZA" sz="2400" dirty="0">
                <a:solidFill>
                  <a:prstClr val="black"/>
                </a:solidFill>
                <a:latin typeface="Calibri" panose="020F0502020204030204"/>
              </a:rPr>
              <a:t>: T</a:t>
            </a:r>
            <a:r>
              <a:rPr lang="en-US" sz="2400" dirty="0">
                <a:solidFill>
                  <a:prstClr val="black"/>
                </a:solidFill>
                <a:latin typeface="Calibri" panose="020F0502020204030204"/>
              </a:rPr>
              <a:t>he Munich substation in </a:t>
            </a:r>
            <a:r>
              <a:rPr lang="en-US" sz="2400" dirty="0" err="1">
                <a:solidFill>
                  <a:prstClr val="black"/>
                </a:solidFill>
                <a:latin typeface="Calibri" panose="020F0502020204030204"/>
              </a:rPr>
              <a:t>Brandfort</a:t>
            </a:r>
            <a:r>
              <a:rPr lang="en-US" sz="2400" dirty="0">
                <a:solidFill>
                  <a:prstClr val="black"/>
                </a:solidFill>
                <a:latin typeface="Calibri" panose="020F0502020204030204"/>
              </a:rPr>
              <a:t> has not been working since 2017 and thus consumers in the area are connected to the Eskom grid, implying a loss of revenue for the municipality. There are no funds to replace or upgrade the substation</a:t>
            </a:r>
          </a:p>
          <a:p>
            <a:pPr marL="285750" lvl="0" indent="-285750" algn="just">
              <a:lnSpc>
                <a:spcPct val="100000"/>
              </a:lnSpc>
              <a:spcBef>
                <a:spcPts val="0"/>
              </a:spcBef>
              <a:tabLst>
                <a:tab pos="442913" algn="l"/>
              </a:tabLst>
              <a:defRPr/>
            </a:pPr>
            <a:r>
              <a:rPr lang="en-ZA" sz="2400" b="1" dirty="0">
                <a:solidFill>
                  <a:schemeClr val="accent2"/>
                </a:solidFill>
                <a:latin typeface="Calibri" panose="020F0502020204030204"/>
              </a:rPr>
              <a:t>Tokologo LM</a:t>
            </a:r>
            <a:r>
              <a:rPr lang="en-ZA" sz="2400" dirty="0">
                <a:solidFill>
                  <a:prstClr val="black"/>
                </a:solidFill>
                <a:latin typeface="Calibri" panose="020F0502020204030204"/>
              </a:rPr>
              <a:t>: </a:t>
            </a:r>
            <a:r>
              <a:rPr lang="en-US" sz="2400" dirty="0">
                <a:solidFill>
                  <a:prstClr val="black"/>
                </a:solidFill>
                <a:latin typeface="Calibri" panose="020F0502020204030204"/>
              </a:rPr>
              <a:t>The MIG projects are not moving at all because of strife between the MM and Director Technical services. </a:t>
            </a:r>
          </a:p>
          <a:p>
            <a:pPr marL="0" lvl="0" indent="0" algn="just">
              <a:lnSpc>
                <a:spcPct val="100000"/>
              </a:lnSpc>
              <a:spcBef>
                <a:spcPts val="0"/>
              </a:spcBef>
              <a:buNone/>
              <a:tabLst>
                <a:tab pos="442913" algn="l"/>
              </a:tabLst>
              <a:defRPr/>
            </a:pPr>
            <a:endParaRPr lang="en-US" sz="2400" dirty="0">
              <a:solidFill>
                <a:prstClr val="black"/>
              </a:solidFill>
              <a:latin typeface="Calibri" panose="020F0502020204030204"/>
            </a:endParaRPr>
          </a:p>
          <a:p>
            <a:pPr marL="0" indent="0">
              <a:buNone/>
            </a:pPr>
            <a:endParaRPr lang="en-ZA" dirty="0"/>
          </a:p>
          <a:p>
            <a:pPr marL="457200" indent="-457200">
              <a:buFont typeface="+mj-lt"/>
              <a:buAutoNum type="arabicPeriod"/>
            </a:pPr>
            <a:endParaRPr lang="en-ZA" dirty="0"/>
          </a:p>
          <a:p>
            <a:pPr marL="0" indent="0">
              <a:buNone/>
            </a:pPr>
            <a:endParaRPr lang="en-ZA" dirty="0"/>
          </a:p>
          <a:p>
            <a:pPr marL="457200" indent="-457200">
              <a:buFont typeface="+mj-lt"/>
              <a:buAutoNum type="arabicPeriod"/>
            </a:pPr>
            <a:endParaRPr lang="en-ZA" dirty="0"/>
          </a:p>
        </p:txBody>
      </p:sp>
    </p:spTree>
    <p:extLst>
      <p:ext uri="{BB962C8B-B14F-4D97-AF65-F5344CB8AC3E}">
        <p14:creationId xmlns:p14="http://schemas.microsoft.com/office/powerpoint/2010/main" val="712198454"/>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23032</TotalTime>
  <Words>3853</Words>
  <Application>Microsoft Office PowerPoint</Application>
  <PresentationFormat>Widescreen</PresentationFormat>
  <Paragraphs>284</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Calibri Light</vt:lpstr>
      <vt:lpstr>Copperplate Gothic Bold</vt:lpstr>
      <vt:lpstr>Calibri</vt:lpstr>
      <vt:lpstr>Wingdings</vt:lpstr>
      <vt:lpstr>Gill Sans MT</vt:lpstr>
      <vt:lpstr>Arial</vt:lpstr>
      <vt:lpstr>Office Theme</vt:lpstr>
      <vt:lpstr>1_Office Theme</vt:lpstr>
      <vt:lpstr>PowerPoint Presentation</vt:lpstr>
      <vt:lpstr>1. PRESENTATION OUTLINE</vt:lpstr>
      <vt:lpstr>2. PURPOSE</vt:lpstr>
      <vt:lpstr>3. OVERVIEW OF LEJWELEPUTSWA DISTRICT &amp; ITS LOCALS</vt:lpstr>
      <vt:lpstr>4. GOVERNANCE / POLITICAL CHALLENGES</vt:lpstr>
      <vt:lpstr>4. GOVERNANCE / POLITICAL CHALLENGES</vt:lpstr>
      <vt:lpstr>4. GOVERNANCE / POLITICAL CHALLENGES</vt:lpstr>
      <vt:lpstr>5. SERVICE DELIVERY </vt:lpstr>
      <vt:lpstr>5. SERVICE DELIVERY </vt:lpstr>
      <vt:lpstr>6. FINANCIAL MANAGEMENT</vt:lpstr>
      <vt:lpstr>6. FINANCIAL MANAGEMENT</vt:lpstr>
      <vt:lpstr>6. FINANCIAL MANAGEMENT</vt:lpstr>
      <vt:lpstr>7. INSTITUTIONAL MATTERS OF THE DISTRICT AND ITS LOCALS</vt:lpstr>
      <vt:lpstr>7. INSTITUTIONAL MATTERS OF THE DISTRICT AND ITS LOCALS</vt:lpstr>
      <vt:lpstr>8. COVID-19 INTERVENTIONS</vt:lpstr>
      <vt:lpstr>8. COVID-19 INTERVENTIONS</vt:lpstr>
      <vt:lpstr>9. DDM IMPLEMENTATION &amp; KEY ISSUES  </vt:lpstr>
      <vt:lpstr>9. DDM IMPLEMENTATION &amp; KEY ISSUES CONT  </vt:lpstr>
      <vt:lpstr>9. DDM IMPLEMENTATION &amp; KEY ISSUES CONT  </vt:lpstr>
      <vt:lpstr>9. DDM IMPLEMENTATION &amp; KEY ISSUES CONT  </vt:lpstr>
      <vt:lpstr>9. DDM IMPLEMENTATION &amp; KEY ISSUES CONT  </vt:lpstr>
      <vt:lpstr>9. DDM IMPLEMENTATION &amp; KEY ISSUES CONT  </vt:lpstr>
      <vt:lpstr>9. DDM IMPLEMENTATION &amp; KEY ISSUES CONT  </vt:lpstr>
      <vt:lpstr>10. SUPPORT PROVIDED BY COGTA</vt:lpstr>
      <vt:lpstr>10. SUPPORT PROVIDED BY COGTA</vt:lpstr>
      <vt:lpstr>10. SUPPORT PROVIDED BY COGTA </vt:lpstr>
      <vt:lpstr>10. SUPPORT PROVIDED BY COGTA</vt:lpstr>
      <vt:lpstr>11. CONCLUSION</vt:lpstr>
      <vt:lpstr>12.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106</cp:revision>
  <dcterms:created xsi:type="dcterms:W3CDTF">2021-02-13T08:50:29Z</dcterms:created>
  <dcterms:modified xsi:type="dcterms:W3CDTF">2021-03-08T08:31:20Z</dcterms:modified>
</cp:coreProperties>
</file>