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60" r:id="rId5"/>
    <p:sldId id="269" r:id="rId6"/>
    <p:sldId id="270" r:id="rId7"/>
    <p:sldId id="261" r:id="rId8"/>
    <p:sldId id="262" r:id="rId9"/>
    <p:sldId id="263" r:id="rId10"/>
    <p:sldId id="264" r:id="rId11"/>
    <p:sldId id="266" r:id="rId12"/>
    <p:sldId id="267" r:id="rId13"/>
    <p:sldId id="271" r:id="rId14"/>
    <p:sldId id="268" r:id="rId15"/>
  </p:sldIdLst>
  <p:sldSz cx="12192000" cy="6858000"/>
  <p:notesSz cx="6858000" cy="9144000"/>
  <p:defaultTextStyle>
    <a:defPPr lvl="0">
      <a:defRPr lang="en-US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BC6201-5CD7-4110-AC69-AC8ABEB1A89A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1208FB-66AC-4059-ACF8-91DE3B634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571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5013D-D04C-4A8C-8DC6-2D9ED11FDE14}" type="datetime1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ADFE4FCB-997D-4667-A0F3-90860E90768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5833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864B0-0BEF-4968-AB27-ED26BCAD10EE}" type="datetime1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E4FCB-997D-4667-A0F3-90860E90768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6085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3B022-2DC6-4876-B064-66BA46CE80B1}" type="datetime1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E4FCB-997D-4667-A0F3-90860E90768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0564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8DD62-886E-4F2B-A575-90E177CF9294}" type="datetime1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E4FCB-997D-4667-A0F3-90860E90768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9546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400C4-B402-45CA-AC77-B03D7FF3E82C}" type="datetime1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E4FCB-997D-4667-A0F3-90860E90768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555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857D0-9426-4357-A160-4669CC402B82}" type="datetime1">
              <a:rPr lang="en-US" smtClean="0"/>
              <a:t>3/8/2021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E4FCB-997D-4667-A0F3-90860E9076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4763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ED5A6-812B-4C68-9D7C-2B3084D74460}" type="datetime1">
              <a:rPr lang="en-US" smtClean="0"/>
              <a:t>3/8/2021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E4FCB-997D-4667-A0F3-90860E907689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0465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A6366-A229-4CFC-A0B2-FDAD8AE20A5C}" type="datetime1">
              <a:rPr lang="en-US" smtClean="0"/>
              <a:t>3/8/2021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E4FCB-997D-4667-A0F3-90860E90768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9037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E47B9-A64D-4341-BA85-E8CF89607440}" type="datetime1">
              <a:rPr lang="en-US" smtClean="0"/>
              <a:t>3/8/2021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E4FCB-997D-4667-A0F3-90860E907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113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B758C-B536-4BEF-B4D4-8F68543E2FEF}" type="datetime1">
              <a:rPr lang="en-US" smtClean="0"/>
              <a:t>3/8/2021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E4FCB-997D-4667-A0F3-90860E9076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3757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BA0C524C-F899-47DD-93EA-1F4BF39AD93E}" type="datetime1">
              <a:rPr lang="en-US" smtClean="0"/>
              <a:t>3/8/2021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E4FCB-997D-4667-A0F3-90860E907689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3785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426C6-F25F-4631-B2D4-953237C8BC69}" type="datetime1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ADFE4FCB-997D-4667-A0F3-90860E907689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4901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"/>
          <p:cNvSpPr txBox="1">
            <a:spLocks noGrp="1"/>
          </p:cNvSpPr>
          <p:nvPr>
            <p:ph type="ctrTitle"/>
          </p:nvPr>
        </p:nvSpPr>
        <p:spPr>
          <a:xfrm>
            <a:off x="2493106" y="789709"/>
            <a:ext cx="8561700" cy="235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Palatino Linotype"/>
              <a:buNone/>
            </a:pPr>
            <a:r>
              <a:rPr lang="en-US" sz="4500" b="1"/>
              <a:t>(DC18)</a:t>
            </a:r>
            <a:br>
              <a:rPr lang="en-US" sz="4500" b="1"/>
            </a:br>
            <a:r>
              <a:rPr lang="en-US" sz="4500" b="1"/>
              <a:t>LEJWELEPUTSWA DISTRICT MUNICIPALITY </a:t>
            </a:r>
            <a:endParaRPr/>
          </a:p>
        </p:txBody>
      </p:sp>
      <p:sp>
        <p:nvSpPr>
          <p:cNvPr id="23" name="Google Shape;23;p1"/>
          <p:cNvSpPr txBox="1">
            <a:spLocks noGrp="1"/>
          </p:cNvSpPr>
          <p:nvPr>
            <p:ph type="subTitle" idx="1"/>
          </p:nvPr>
        </p:nvSpPr>
        <p:spPr>
          <a:xfrm>
            <a:off x="2493106" y="3531204"/>
            <a:ext cx="8561700" cy="162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sz="2400" b="1" dirty="0" smtClean="0"/>
              <a:t>state </a:t>
            </a:r>
            <a:r>
              <a:rPr lang="en-US" sz="2400" b="1" dirty="0" smtClean="0"/>
              <a:t>of the municipality report</a:t>
            </a:r>
            <a:endParaRPr b="1" dirty="0"/>
          </a:p>
          <a:p>
            <a:pPr marL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US" b="1" dirty="0"/>
              <a:t>9</a:t>
            </a:r>
            <a:r>
              <a:rPr lang="en-US" b="1" dirty="0" smtClean="0"/>
              <a:t>  </a:t>
            </a:r>
            <a:r>
              <a:rPr lang="en-US" b="1" dirty="0" smtClean="0"/>
              <a:t>March 2021</a:t>
            </a:r>
            <a:endParaRPr dirty="0"/>
          </a:p>
          <a:p>
            <a:pPr marL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b="1" dirty="0"/>
          </a:p>
          <a:p>
            <a:pPr marL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b="1" dirty="0"/>
          </a:p>
          <a:p>
            <a:pPr marL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b="1" dirty="0"/>
          </a:p>
          <a:p>
            <a:pPr marL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dirty="0"/>
          </a:p>
        </p:txBody>
      </p:sp>
      <p:pic>
        <p:nvPicPr>
          <p:cNvPr id="24" name="Google Shape;24;p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38545" y="1219200"/>
            <a:ext cx="2105891" cy="173356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519"/>
            <a:ext cx="9711481" cy="1049235"/>
          </a:xfrm>
        </p:spPr>
        <p:txBody>
          <a:bodyPr>
            <a:normAutofit/>
          </a:bodyPr>
          <a:lstStyle/>
          <a:p>
            <a:r>
              <a:rPr lang="en-US" altLang="en-US" b="1" dirty="0"/>
              <a:t>8</a:t>
            </a:r>
            <a:r>
              <a:rPr lang="en-US" altLang="en-US" b="1" dirty="0" smtClean="0"/>
              <a:t>. </a:t>
            </a:r>
            <a:r>
              <a:rPr lang="en-US" b="1" dirty="0"/>
              <a:t>Disciplinary Board  - </a:t>
            </a:r>
            <a:r>
              <a:rPr lang="en-ZA" altLang="en-US" b="1" dirty="0"/>
              <a:t>Consequence management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85838" indent="-717550" algn="just">
              <a:buFont typeface="Wingdings" panose="05000000000000000000" pitchFamily="2" charset="2"/>
              <a:buChar char="§"/>
              <a:defRPr/>
            </a:pPr>
            <a:r>
              <a:rPr lang="en-US" sz="3200" dirty="0"/>
              <a:t>The board is fully functional </a:t>
            </a:r>
          </a:p>
          <a:p>
            <a:pPr marL="985838" indent="-717550" algn="just">
              <a:buFont typeface="Wingdings" panose="05000000000000000000" pitchFamily="2" charset="2"/>
              <a:buChar char="§"/>
              <a:defRPr/>
            </a:pPr>
            <a:r>
              <a:rPr lang="en-US" sz="3200" b="1" dirty="0"/>
              <a:t>No </a:t>
            </a:r>
            <a:r>
              <a:rPr lang="en-US" sz="3200" dirty="0"/>
              <a:t>cases referred to the DC Board during 2019/20. 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E4FCB-997D-4667-A0F3-90860E90768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27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55D15-EE63-4155-ACF3-0C12889DB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9</a:t>
            </a:r>
            <a:r>
              <a:rPr lang="en-US" dirty="0" smtClean="0"/>
              <a:t>. </a:t>
            </a:r>
            <a:r>
              <a:rPr lang="en-US" dirty="0"/>
              <a:t>GOING-CONCERN </a:t>
            </a: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198E10-BE3C-4136-85DA-221DDDD037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annual financial statements of LDM are being prepared on the basis of accounting policies applicable to a going concern. </a:t>
            </a:r>
          </a:p>
          <a:p>
            <a:r>
              <a:rPr lang="en-US" dirty="0"/>
              <a:t>This basis presumes that funds will be available to finance future operations and that the </a:t>
            </a:r>
            <a:r>
              <a:rPr lang="en-US" dirty="0" err="1"/>
              <a:t>realisation</a:t>
            </a:r>
            <a:r>
              <a:rPr lang="en-US" dirty="0"/>
              <a:t> of assets and settlement of liabilities, contingent obligations and commitments will occur in the ordinary course of business.</a:t>
            </a:r>
          </a:p>
          <a:p>
            <a:r>
              <a:rPr lang="en-US" dirty="0"/>
              <a:t>The ability of the municipality to continue as a going concern is dependent on a number of factors. </a:t>
            </a:r>
          </a:p>
          <a:p>
            <a:r>
              <a:rPr lang="en-US" dirty="0"/>
              <a:t>The most significant of these is that the accounting officer continue to source funding for the ongoing operations for the municipality.</a:t>
            </a:r>
            <a:endParaRPr lang="en-Z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57BD15-9B0A-4952-A25A-8BDA78F0E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E4FCB-997D-4667-A0F3-90860E90768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82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82280-0447-4F90-9922-D6A863DF3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10. </a:t>
            </a:r>
            <a:r>
              <a:rPr lang="en-US" dirty="0"/>
              <a:t>MUNICIPAL VIABILITY</a:t>
            </a: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0F8485-8F85-4107-8799-D4ED3D0078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/>
              <a:t>Currently, the municipality is of sound financial viability</a:t>
            </a:r>
          </a:p>
          <a:p>
            <a:pPr algn="just"/>
            <a:r>
              <a:rPr lang="en-US" sz="2800" dirty="0"/>
              <a:t>The municipality is able to sustainably meet its expenditure commitments from its own revenues and </a:t>
            </a:r>
            <a:r>
              <a:rPr lang="en-US" sz="2800" dirty="0" smtClean="0"/>
              <a:t>transfers</a:t>
            </a:r>
          </a:p>
          <a:p>
            <a:pPr algn="just"/>
            <a:r>
              <a:rPr lang="en-US" sz="2800" dirty="0" smtClean="0"/>
              <a:t>Debt Impairment of </a:t>
            </a:r>
            <a:r>
              <a:rPr lang="en-US" sz="2800" dirty="0" err="1" smtClean="0"/>
              <a:t>Councillors</a:t>
            </a:r>
            <a:r>
              <a:rPr lang="en-US" sz="2800" dirty="0" smtClean="0"/>
              <a:t> Remuneration Overpayment of </a:t>
            </a:r>
            <a:r>
              <a:rPr lang="en-US" sz="2800" smtClean="0"/>
              <a:t>R29 Million </a:t>
            </a:r>
            <a:endParaRPr lang="en-ZA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9499BB-0069-4482-B564-6E06DD15D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E4FCB-997D-4667-A0F3-90860E90768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424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11. Key positions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All Key positions were filled except for Manager Environmental Health and Disaster Management  </a:t>
            </a: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E4FCB-997D-4667-A0F3-90860E90768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6233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s://encrypted-tbn1.gstatic.com/images?q=tbn:ANd9GcT_8fVRjsGoJScQq4p9bPmyNZtJcKeYPRvzDDOx6W58NwAEktAKjw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4109" y="692727"/>
            <a:ext cx="9005455" cy="5084618"/>
          </a:xfrm>
          <a:prstGeom prst="rect">
            <a:avLst/>
          </a:prstGeom>
          <a:noFill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E4FCB-997D-4667-A0F3-90860E90768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65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 OF CONTENTS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4696" y="2015732"/>
            <a:ext cx="9520158" cy="4037749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dirty="0"/>
              <a:t>Auditor General Report – 2018/19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en-US" dirty="0" smtClean="0"/>
              <a:t>Audit </a:t>
            </a:r>
            <a:r>
              <a:rPr lang="en-US" dirty="0"/>
              <a:t>Action Plan 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en-US" dirty="0"/>
              <a:t>Unauthorized, Irregular and Fruitless and wasteful expenditure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en-US" dirty="0"/>
              <a:t>MPAC progress - Investigations.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en-US" dirty="0"/>
              <a:t>Disciplinary Board  - </a:t>
            </a:r>
            <a:r>
              <a:rPr lang="en-ZA" altLang="en-US" dirty="0"/>
              <a:t>Consequence management </a:t>
            </a:r>
            <a:endParaRPr lang="en-US" dirty="0"/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en-US" dirty="0" smtClean="0"/>
              <a:t>Going </a:t>
            </a:r>
            <a:r>
              <a:rPr lang="en-US" dirty="0"/>
              <a:t>concern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en-US" dirty="0"/>
              <a:t>Municipal Viability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AutoNum type="arabicPeriod"/>
            </a:pPr>
            <a:endParaRPr lang="en-US" b="1" dirty="0"/>
          </a:p>
          <a:p>
            <a:pPr marL="457200" indent="-457200">
              <a:buFont typeface="Arial" panose="020B0604020202020204" pitchFamily="34" charset="0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E4FCB-997D-4667-A0F3-90860E90768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6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Auditor General Report – 2018/19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Municipal audit opinion for the  three previous years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2493818"/>
            <a:ext cx="7264924" cy="3297383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E4FCB-997D-4667-A0F3-90860E90768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80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</a:t>
            </a:r>
            <a:r>
              <a:rPr lang="en-US" dirty="0" smtClean="0"/>
              <a:t>. </a:t>
            </a:r>
            <a:r>
              <a:rPr lang="en-US" b="1" dirty="0"/>
              <a:t>Audit Action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4696" y="1853754"/>
            <a:ext cx="9520158" cy="3612591"/>
          </a:xfrm>
        </p:spPr>
        <p:txBody>
          <a:bodyPr/>
          <a:lstStyle/>
          <a:p>
            <a:pPr lvl="1"/>
            <a:r>
              <a:rPr lang="en-US" sz="1600" dirty="0"/>
              <a:t>The action plan was tabled in the council on the 30</a:t>
            </a:r>
            <a:r>
              <a:rPr lang="en-US" sz="1600" baseline="30000" dirty="0"/>
              <a:t>th</a:t>
            </a:r>
            <a:r>
              <a:rPr lang="en-US" sz="1600" dirty="0"/>
              <a:t> January 2020</a:t>
            </a:r>
          </a:p>
          <a:p>
            <a:pPr marL="457200" lvl="1" indent="0">
              <a:buNone/>
            </a:pPr>
            <a:endParaRPr lang="en-US" sz="2400" dirty="0"/>
          </a:p>
          <a:p>
            <a:pPr lvl="1"/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565201"/>
              </p:ext>
            </p:extLst>
          </p:nvPr>
        </p:nvGraphicFramePr>
        <p:xfrm>
          <a:off x="2466109" y="2262433"/>
          <a:ext cx="7693891" cy="3834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9891">
                  <a:extLst>
                    <a:ext uri="{9D8B030D-6E8A-4147-A177-3AD203B41FA5}">
                      <a16:colId xmlns:a16="http://schemas.microsoft.com/office/drawing/2014/main" val="3637237529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790843858"/>
                    </a:ext>
                  </a:extLst>
                </a:gridCol>
              </a:tblGrid>
              <a:tr h="33128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AREA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ACTION PLAN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77026658"/>
                  </a:ext>
                </a:extLst>
              </a:tr>
              <a:tr h="65897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Predetermined Objectives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</a:rPr>
                        <a:t>Implement systems and processes that will enable reliable reporting of the achievement against target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</a:rPr>
                        <a:t> </a:t>
                      </a:r>
                      <a:endParaRPr lang="en-US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0326872"/>
                  </a:ext>
                </a:extLst>
              </a:tr>
              <a:tr h="65897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Annual Financial Statements, Performance report and Annual Report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 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</a:rPr>
                        <a:t>To submit 2019/20 Financial statements that are free from material misstatements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</a:rPr>
                        <a:t> </a:t>
                      </a:r>
                      <a:endParaRPr lang="en-US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51669598"/>
                  </a:ext>
                </a:extLst>
              </a:tr>
              <a:tr h="6586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effectLst/>
                        </a:rPr>
                        <a:t>Expenditure Management</a:t>
                      </a:r>
                      <a:endParaRPr lang="en-US" sz="1200" b="1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dirty="0">
                          <a:effectLst/>
                        </a:rPr>
                        <a:t>To take reasonable steps to prevent irregular expenditure to the annual financial statements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23793165"/>
                  </a:ext>
                </a:extLst>
              </a:tr>
              <a:tr h="832936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b="1" dirty="0">
                          <a:effectLst/>
                        </a:rPr>
                        <a:t>Strategic planning and performance management</a:t>
                      </a:r>
                      <a:endParaRPr lang="en-US" sz="1200" b="1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ZA" sz="1200" b="1" dirty="0">
                          <a:effectLst/>
                        </a:rPr>
                        <a:t> 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05" marR="5970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To ensure that the performance management system and related controls are</a:t>
                      </a:r>
                      <a:r>
                        <a:rPr lang="en-GB" sz="1200" baseline="0" dirty="0">
                          <a:effectLst/>
                        </a:rPr>
                        <a:t> </a:t>
                      </a:r>
                      <a:r>
                        <a:rPr lang="en-GB" sz="1200" dirty="0">
                          <a:effectLst/>
                        </a:rPr>
                        <a:t>maintained and they describe in detail  how the performance monitoring and reporting processes should be conducted and managed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05" marR="59705" marT="0" marB="0"/>
                </a:tc>
                <a:extLst>
                  <a:ext uri="{0D108BD9-81ED-4DB2-BD59-A6C34878D82A}">
                    <a16:rowId xmlns:a16="http://schemas.microsoft.com/office/drawing/2014/main" val="2153537318"/>
                  </a:ext>
                </a:extLst>
              </a:tr>
              <a:tr h="693933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200" b="1" dirty="0">
                          <a:effectLst/>
                        </a:rPr>
                        <a:t>Procurement and Contract Management</a:t>
                      </a:r>
                      <a:endParaRPr lang="en-US" sz="1200" b="1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ZA" sz="1200" b="1" dirty="0">
                          <a:effectLst/>
                        </a:rPr>
                        <a:t> 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05" marR="5970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To ensure that quotations are</a:t>
                      </a:r>
                      <a:r>
                        <a:rPr lang="en-GB" sz="1200" baseline="0" dirty="0">
                          <a:effectLst/>
                        </a:rPr>
                        <a:t> </a:t>
                      </a:r>
                      <a:r>
                        <a:rPr lang="en-GB" sz="1200" dirty="0">
                          <a:effectLst/>
                        </a:rPr>
                        <a:t>awarded to bidders that score the highest points in the evaluation process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05" marR="59705" marT="0" marB="0"/>
                </a:tc>
                <a:extLst>
                  <a:ext uri="{0D108BD9-81ED-4DB2-BD59-A6C34878D82A}">
                    <a16:rowId xmlns:a16="http://schemas.microsoft.com/office/drawing/2014/main" val="2595682636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E4FCB-997D-4667-A0F3-90860E90768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26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3. Covid-19 </a:t>
            </a:r>
            <a:r>
              <a:rPr lang="en-ZA" dirty="0"/>
              <a:t>related expenditures 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65027" y="2016124"/>
            <a:ext cx="9280477" cy="3920651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E4FCB-997D-4667-A0F3-90860E90768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693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4. Covid-19 </a:t>
            </a:r>
            <a:r>
              <a:rPr lang="en-ZA" dirty="0"/>
              <a:t>related expenditures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E4FCB-997D-4667-A0F3-90860E907689}" type="slidenum">
              <a:rPr lang="en-US" smtClean="0"/>
              <a:t>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Municipal Disaster Relief Grant  - R149 000.00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62323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5</a:t>
            </a:r>
            <a:r>
              <a:rPr lang="en-US" dirty="0" smtClean="0"/>
              <a:t> </a:t>
            </a:r>
            <a:r>
              <a:rPr lang="en-US" dirty="0"/>
              <a:t>. </a:t>
            </a:r>
            <a:r>
              <a:rPr lang="en-US" b="1" dirty="0"/>
              <a:t>Unauthorized, Irregular and Fruitless and wasteful expenditure </a:t>
            </a:r>
            <a:r>
              <a:rPr lang="en-ZA" altLang="en-US" b="1" dirty="0"/>
              <a:t>(UIFW)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q"/>
            </a:pPr>
            <a:r>
              <a:rPr lang="en-US" sz="2800" dirty="0"/>
              <a:t>The municipality incurred Irregular expenditure amounting to R  </a:t>
            </a:r>
            <a:r>
              <a:rPr lang="en-ZA" sz="2800" dirty="0"/>
              <a:t> 583 280</a:t>
            </a:r>
            <a:endParaRPr lang="en-US" sz="2800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800" dirty="0"/>
              <a:t> The table below summarizes the UIFW as disclosed in the Annual Financial Statement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en-US" sz="2800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E4FCB-997D-4667-A0F3-90860E90768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6. Irregular </a:t>
            </a:r>
            <a:r>
              <a:rPr lang="en-US" dirty="0"/>
              <a:t>Expenditure </a:t>
            </a:r>
            <a:r>
              <a:rPr lang="en-US" dirty="0" smtClean="0"/>
              <a:t>2018/19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E4FCB-997D-4667-A0F3-90860E907689}" type="slidenum">
              <a:rPr lang="en-US" smtClean="0"/>
              <a:t>8</a:t>
            </a:fld>
            <a:endParaRPr lang="en-US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69127" y="2286001"/>
            <a:ext cx="7467600" cy="2438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217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7</a:t>
            </a:r>
            <a:r>
              <a:rPr lang="en-US" dirty="0" smtClean="0"/>
              <a:t>. </a:t>
            </a:r>
            <a:r>
              <a:rPr lang="en-US" b="1" dirty="0"/>
              <a:t>MPAC PROGRESS – INVESTIGATIONS 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sz="3200" dirty="0"/>
          </a:p>
          <a:p>
            <a:pPr marL="1028700" lvl="2" indent="-571500" algn="just"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en-US" sz="3600" dirty="0"/>
              <a:t>Investigations into the irregular expenditure incurred by the municipality still in progress.</a:t>
            </a:r>
          </a:p>
          <a:p>
            <a:pPr marL="1028700" lvl="2" indent="-571500" algn="just"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en-US" sz="3600" dirty="0"/>
              <a:t>Investigations will be finalized before financial year end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E4FCB-997D-4667-A0F3-90860E90768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58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lery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464</Words>
  <Application>Microsoft Office PowerPoint</Application>
  <PresentationFormat>Widescreen</PresentationFormat>
  <Paragraphs>78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Palatino Linotype</vt:lpstr>
      <vt:lpstr>Times New Roman</vt:lpstr>
      <vt:lpstr>Wingdings</vt:lpstr>
      <vt:lpstr>Gallery</vt:lpstr>
      <vt:lpstr>(DC18) LEJWELEPUTSWA DISTRICT MUNICIPALITY </vt:lpstr>
      <vt:lpstr>TABLE OF CONTENTS </vt:lpstr>
      <vt:lpstr>1. Auditor General Report – 2018/19</vt:lpstr>
      <vt:lpstr>2. Audit Action Plan</vt:lpstr>
      <vt:lpstr>3. Covid-19 related expenditures </vt:lpstr>
      <vt:lpstr>4. Covid-19 related expenditures </vt:lpstr>
      <vt:lpstr>5 . Unauthorized, Irregular and Fruitless and wasteful expenditure (UIFW)</vt:lpstr>
      <vt:lpstr>6. Irregular Expenditure 2018/19</vt:lpstr>
      <vt:lpstr>7. MPAC PROGRESS – INVESTIGATIONS  </vt:lpstr>
      <vt:lpstr>8. Disciplinary Board  - Consequence management </vt:lpstr>
      <vt:lpstr>9. GOING-CONCERN </vt:lpstr>
      <vt:lpstr>10. MUNICIPAL VIABILITY</vt:lpstr>
      <vt:lpstr>11. Key positions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(DC18) LEJWELEPUTSWA DISTRICT MUNICIPALITY </dc:title>
  <cp:lastModifiedBy>Shereen Cassiem</cp:lastModifiedBy>
  <cp:revision>5</cp:revision>
  <dcterms:modified xsi:type="dcterms:W3CDTF">2021-03-08T17:14:41Z</dcterms:modified>
</cp:coreProperties>
</file>