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37"/>
  </p:notesMasterIdLst>
  <p:sldIdLst>
    <p:sldId id="376" r:id="rId3"/>
    <p:sldId id="551" r:id="rId4"/>
    <p:sldId id="501" r:id="rId5"/>
    <p:sldId id="541" r:id="rId6"/>
    <p:sldId id="530" r:id="rId7"/>
    <p:sldId id="531" r:id="rId8"/>
    <p:sldId id="547" r:id="rId9"/>
    <p:sldId id="498" r:id="rId10"/>
    <p:sldId id="512" r:id="rId11"/>
    <p:sldId id="548" r:id="rId12"/>
    <p:sldId id="525" r:id="rId13"/>
    <p:sldId id="549" r:id="rId14"/>
    <p:sldId id="515" r:id="rId15"/>
    <p:sldId id="518" r:id="rId16"/>
    <p:sldId id="521" r:id="rId17"/>
    <p:sldId id="451" r:id="rId18"/>
    <p:sldId id="453" r:id="rId19"/>
    <p:sldId id="523" r:id="rId20"/>
    <p:sldId id="545" r:id="rId21"/>
    <p:sldId id="546" r:id="rId22"/>
    <p:sldId id="526" r:id="rId23"/>
    <p:sldId id="536" r:id="rId24"/>
    <p:sldId id="539" r:id="rId25"/>
    <p:sldId id="538" r:id="rId26"/>
    <p:sldId id="537" r:id="rId27"/>
    <p:sldId id="550" r:id="rId28"/>
    <p:sldId id="544" r:id="rId29"/>
    <p:sldId id="468" r:id="rId30"/>
    <p:sldId id="471" r:id="rId31"/>
    <p:sldId id="542" r:id="rId32"/>
    <p:sldId id="543" r:id="rId33"/>
    <p:sldId id="497" r:id="rId34"/>
    <p:sldId id="496" r:id="rId35"/>
    <p:sldId id="552" r:id="rId3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5332" autoAdjust="0"/>
  </p:normalViewPr>
  <p:slideViewPr>
    <p:cSldViewPr snapToGrid="0">
      <p:cViewPr varScale="1">
        <p:scale>
          <a:sx n="73" d="100"/>
          <a:sy n="73" d="100"/>
        </p:scale>
        <p:origin x="-1278"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41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49688" y="1"/>
            <a:ext cx="2946400" cy="496412"/>
          </a:xfrm>
          <a:prstGeom prst="rect">
            <a:avLst/>
          </a:prstGeom>
        </p:spPr>
        <p:txBody>
          <a:bodyPr vert="horz" lIns="91440" tIns="45720" rIns="91440" bIns="45720" rtlCol="0"/>
          <a:lstStyle>
            <a:lvl1pPr algn="r">
              <a:defRPr sz="1200"/>
            </a:lvl1pPr>
          </a:lstStyle>
          <a:p>
            <a:fld id="{3C9F74A9-11CC-4FA4-9EBE-EB510FD5446A}" type="datetimeFigureOut">
              <a:rPr lang="en-ZA" smtClean="0"/>
              <a:pPr/>
              <a:t>2021/03/08</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450" y="4715113"/>
            <a:ext cx="5438775" cy="4467706"/>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630"/>
            <a:ext cx="2946400" cy="496411"/>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49688" y="9428630"/>
            <a:ext cx="2946400" cy="496411"/>
          </a:xfrm>
          <a:prstGeom prst="rect">
            <a:avLst/>
          </a:prstGeom>
        </p:spPr>
        <p:txBody>
          <a:bodyPr vert="horz" lIns="91440" tIns="45720" rIns="91440" bIns="45720" rtlCol="0" anchor="b"/>
          <a:lstStyle>
            <a:lvl1pPr algn="r">
              <a:defRPr sz="1200"/>
            </a:lvl1pPr>
          </a:lstStyle>
          <a:p>
            <a:fld id="{DFFF98C1-5CD8-4915-A9B2-F33731552E25}" type="slidenum">
              <a:rPr lang="en-ZA" smtClean="0"/>
              <a:pPr/>
              <a:t>‹#›</a:t>
            </a:fld>
            <a:endParaRPr lang="en-ZA"/>
          </a:p>
        </p:txBody>
      </p:sp>
    </p:spTree>
    <p:extLst>
      <p:ext uri="{BB962C8B-B14F-4D97-AF65-F5344CB8AC3E}">
        <p14:creationId xmlns:p14="http://schemas.microsoft.com/office/powerpoint/2010/main" xmlns="" val="3362630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D28D90B-D5C7-4BD1-90E4-A342D96FAAB6}" type="slidenum">
              <a:rPr lang="en-ZA" smtClean="0"/>
              <a:pPr/>
              <a:t>11</a:t>
            </a:fld>
            <a:endParaRPr lang="en-ZA"/>
          </a:p>
        </p:txBody>
      </p:sp>
    </p:spTree>
    <p:extLst>
      <p:ext uri="{BB962C8B-B14F-4D97-AF65-F5344CB8AC3E}">
        <p14:creationId xmlns:p14="http://schemas.microsoft.com/office/powerpoint/2010/main" xmlns="" val="1290080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4EED1E-D360-471C-A2E5-037770A6952F}" type="datetimeFigureOut">
              <a:rPr lang="en-ZA" smtClean="0"/>
              <a:pPr/>
              <a:t>2021/03/08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1314497-3790-4917-8F33-284BCCEBAB8D}" type="slidenum">
              <a:rPr lang="en-ZA" smtClean="0"/>
              <a:pPr/>
              <a:t>‹#›</a:t>
            </a:fld>
            <a:endParaRPr lang="en-ZA"/>
          </a:p>
        </p:txBody>
      </p:sp>
    </p:spTree>
    <p:extLst>
      <p:ext uri="{BB962C8B-B14F-4D97-AF65-F5344CB8AC3E}">
        <p14:creationId xmlns:p14="http://schemas.microsoft.com/office/powerpoint/2010/main" xmlns="" val="2663594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4EED1E-D360-471C-A2E5-037770A6952F}" type="datetimeFigureOut">
              <a:rPr lang="en-ZA" smtClean="0"/>
              <a:pPr/>
              <a:t>2021/03/08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1314497-3790-4917-8F33-284BCCEBAB8D}" type="slidenum">
              <a:rPr lang="en-ZA" smtClean="0"/>
              <a:pPr/>
              <a:t>‹#›</a:t>
            </a:fld>
            <a:endParaRPr lang="en-ZA"/>
          </a:p>
        </p:txBody>
      </p:sp>
    </p:spTree>
    <p:extLst>
      <p:ext uri="{BB962C8B-B14F-4D97-AF65-F5344CB8AC3E}">
        <p14:creationId xmlns:p14="http://schemas.microsoft.com/office/powerpoint/2010/main" xmlns="" val="900899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4EED1E-D360-471C-A2E5-037770A6952F}" type="datetimeFigureOut">
              <a:rPr lang="en-ZA" smtClean="0"/>
              <a:pPr/>
              <a:t>2021/03/08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1314497-3790-4917-8F33-284BCCEBAB8D}" type="slidenum">
              <a:rPr lang="en-ZA" smtClean="0"/>
              <a:pPr/>
              <a:t>‹#›</a:t>
            </a:fld>
            <a:endParaRPr lang="en-ZA"/>
          </a:p>
        </p:txBody>
      </p:sp>
    </p:spTree>
    <p:extLst>
      <p:ext uri="{BB962C8B-B14F-4D97-AF65-F5344CB8AC3E}">
        <p14:creationId xmlns:p14="http://schemas.microsoft.com/office/powerpoint/2010/main" xmlns="" val="36819156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833788"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3" y="2733709"/>
            <a:ext cx="6069268" cy="1373070"/>
          </a:xfrm>
        </p:spPr>
        <p:txBody>
          <a:bodyPr anchor="b">
            <a:noAutofit/>
          </a:bodyPr>
          <a:lstStyle>
            <a:lvl1pPr algn="r">
              <a:defRPr sz="4800"/>
            </a:lvl1pPr>
          </a:lstStyle>
          <a:p>
            <a:r>
              <a:rPr lang="en-US"/>
              <a:t>Click to edit Master title style</a:t>
            </a:r>
            <a:endParaRPr lang="en-US" dirty="0"/>
          </a:p>
        </p:txBody>
      </p:sp>
      <p:sp>
        <p:nvSpPr>
          <p:cNvPr id="3" name="Subtitle 2"/>
          <p:cNvSpPr>
            <a:spLocks noGrp="1"/>
          </p:cNvSpPr>
          <p:nvPr>
            <p:ph type="subTitle" idx="1"/>
          </p:nvPr>
        </p:nvSpPr>
        <p:spPr>
          <a:xfrm>
            <a:off x="510242" y="4394042"/>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4555655" y="5936190"/>
            <a:ext cx="2057400" cy="365125"/>
          </a:xfrm>
        </p:spPr>
        <p:txBody>
          <a:bodyPr/>
          <a:lstStyle/>
          <a:p>
            <a:fld id="{1DEFB7E1-A0FA-4205-860A-C9A5BF2EAB53}" type="datetimeFigureOut">
              <a:rPr lang="en-ZA" smtClean="0">
                <a:solidFill>
                  <a:prstClr val="white">
                    <a:tint val="75000"/>
                  </a:prstClr>
                </a:solidFill>
              </a:rPr>
              <a:pPr/>
              <a:t>2021/03/08</a:t>
            </a:fld>
            <a:endParaRPr lang="en-ZA">
              <a:solidFill>
                <a:prstClr val="white">
                  <a:tint val="75000"/>
                </a:prstClr>
              </a:solidFill>
            </a:endParaRPr>
          </a:p>
        </p:txBody>
      </p:sp>
      <p:sp>
        <p:nvSpPr>
          <p:cNvPr id="5" name="Footer Placeholder 4"/>
          <p:cNvSpPr>
            <a:spLocks noGrp="1"/>
          </p:cNvSpPr>
          <p:nvPr>
            <p:ph type="ftr" sz="quarter" idx="11"/>
          </p:nvPr>
        </p:nvSpPr>
        <p:spPr>
          <a:xfrm>
            <a:off x="533402" y="5936191"/>
            <a:ext cx="4021666" cy="365125"/>
          </a:xfrm>
        </p:spPr>
        <p:txBody>
          <a:bodyPr/>
          <a:lstStyle/>
          <a:p>
            <a:endParaRPr lang="en-ZA">
              <a:solidFill>
                <a:prstClr val="white">
                  <a:tint val="75000"/>
                </a:prstClr>
              </a:solidFill>
            </a:endParaRPr>
          </a:p>
        </p:txBody>
      </p:sp>
      <p:sp>
        <p:nvSpPr>
          <p:cNvPr id="6" name="Slide Number Placeholder 5"/>
          <p:cNvSpPr>
            <a:spLocks noGrp="1"/>
          </p:cNvSpPr>
          <p:nvPr>
            <p:ph type="sldNum" sz="quarter" idx="12"/>
          </p:nvPr>
        </p:nvSpPr>
        <p:spPr>
          <a:xfrm>
            <a:off x="7010400" y="2750337"/>
            <a:ext cx="1370293" cy="1356442"/>
          </a:xfrm>
        </p:spPr>
        <p:txBody>
          <a:bodyPr/>
          <a:lstStyle/>
          <a:p>
            <a:fld id="{E6A0F808-6586-402F-985E-4E42266C5316}" type="slidenum">
              <a:rPr lang="en-ZA" smtClean="0">
                <a:solidFill>
                  <a:prstClr val="white">
                    <a:tint val="75000"/>
                  </a:prstClr>
                </a:solidFill>
              </a:rPr>
              <a:pPr/>
              <a:t>‹#›</a:t>
            </a:fld>
            <a:endParaRPr lang="en-ZA">
              <a:solidFill>
                <a:prstClr val="white">
                  <a:tint val="75000"/>
                </a:prstClr>
              </a:solidFill>
            </a:endParaRPr>
          </a:p>
        </p:txBody>
      </p:sp>
    </p:spTree>
    <p:extLst>
      <p:ext uri="{BB962C8B-B14F-4D97-AF65-F5344CB8AC3E}">
        <p14:creationId xmlns:p14="http://schemas.microsoft.com/office/powerpoint/2010/main" xmlns="" val="32173710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1" y="609602"/>
            <a:ext cx="9161969" cy="1677035"/>
            <a:chOff x="0" y="2895600"/>
            <a:chExt cx="9161969" cy="1677035"/>
          </a:xfrm>
        </p:grpSpPr>
        <p:pic>
          <p:nvPicPr>
            <p:cNvPr id="28" name="Picture 27" descr="HD-ShadowLong.png"/>
            <p:cNvPicPr>
              <a:picLocks noChangeAspect="1"/>
            </p:cNvPicPr>
            <p:nvPr/>
          </p:nvPicPr>
          <p:blipFill rotWithShape="1">
            <a:blip r:embed="rId2" cstate="print">
              <a:extLst>
                <a:ext uri="{28A0092B-C50C-407E-A947-70E740481C1C}">
                  <a14:useLocalDpi xmlns:a14="http://schemas.microsoft.com/office/drawing/2010/main" xmlns=""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cstate="print">
              <a:extLst>
                <a:ext uri="{28A0092B-C50C-407E-A947-70E740481C1C}">
                  <a14:useLocalDpi xmlns:a14="http://schemas.microsoft.com/office/drawing/2010/main" xmlns=""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EFB7E1-A0FA-4205-860A-C9A5BF2EAB53}" type="datetimeFigureOut">
              <a:rPr lang="en-ZA" smtClean="0">
                <a:solidFill>
                  <a:prstClr val="white">
                    <a:tint val="75000"/>
                  </a:prstClr>
                </a:solidFill>
              </a:rPr>
              <a:pPr/>
              <a:t>2021/03/08</a:t>
            </a:fld>
            <a:endParaRPr lang="en-ZA">
              <a:solidFill>
                <a:prstClr val="white">
                  <a:tint val="75000"/>
                </a:prstClr>
              </a:solidFill>
            </a:endParaRPr>
          </a:p>
        </p:txBody>
      </p:sp>
      <p:sp>
        <p:nvSpPr>
          <p:cNvPr id="5" name="Footer Placeholder 4"/>
          <p:cNvSpPr>
            <a:spLocks noGrp="1"/>
          </p:cNvSpPr>
          <p:nvPr>
            <p:ph type="ftr" sz="quarter" idx="11"/>
          </p:nvPr>
        </p:nvSpPr>
        <p:spPr/>
        <p:txBody>
          <a:bodyPr/>
          <a:lstStyle/>
          <a:p>
            <a:endParaRPr lang="en-ZA">
              <a:solidFill>
                <a:prstClr val="white">
                  <a:tint val="75000"/>
                </a:prstClr>
              </a:solidFill>
            </a:endParaRPr>
          </a:p>
        </p:txBody>
      </p:sp>
      <p:sp>
        <p:nvSpPr>
          <p:cNvPr id="6" name="Slide Number Placeholder 5"/>
          <p:cNvSpPr>
            <a:spLocks noGrp="1"/>
          </p:cNvSpPr>
          <p:nvPr>
            <p:ph type="sldNum" sz="quarter" idx="12"/>
          </p:nvPr>
        </p:nvSpPr>
        <p:spPr/>
        <p:txBody>
          <a:bodyPr/>
          <a:lstStyle/>
          <a:p>
            <a:fld id="{E6A0F808-6586-402F-985E-4E42266C5316}" type="slidenum">
              <a:rPr lang="en-ZA" smtClean="0">
                <a:solidFill>
                  <a:prstClr val="white">
                    <a:tint val="75000"/>
                  </a:prstClr>
                </a:solidFill>
              </a:rPr>
              <a:pPr/>
              <a:t>‹#›</a:t>
            </a:fld>
            <a:endParaRPr lang="en-ZA">
              <a:solidFill>
                <a:prstClr val="white">
                  <a:tint val="75000"/>
                </a:prstClr>
              </a:solidFill>
            </a:endParaRPr>
          </a:p>
        </p:txBody>
      </p:sp>
    </p:spTree>
    <p:extLst>
      <p:ext uri="{BB962C8B-B14F-4D97-AF65-F5344CB8AC3E}">
        <p14:creationId xmlns:p14="http://schemas.microsoft.com/office/powerpoint/2010/main" xmlns="" val="34787912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1" y="2728434"/>
            <a:ext cx="9161969" cy="1677035"/>
            <a:chOff x="0" y="2895600"/>
            <a:chExt cx="9161969" cy="1677035"/>
          </a:xfrm>
        </p:grpSpPr>
        <p:pic>
          <p:nvPicPr>
            <p:cNvPr id="19" name="Picture 18" descr="HD-ShadowLong.png"/>
            <p:cNvPicPr>
              <a:picLocks noChangeAspect="1"/>
            </p:cNvPicPr>
            <p:nvPr/>
          </p:nvPicPr>
          <p:blipFill rotWithShape="1">
            <a:blip r:embed="rId2" cstate="print">
              <a:extLst>
                <a:ext uri="{28A0092B-C50C-407E-A947-70E740481C1C}">
                  <a14:useLocalDpi xmlns:a14="http://schemas.microsoft.com/office/drawing/2010/main" xmlns=""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print">
              <a:extLst>
                <a:ext uri="{28A0092B-C50C-407E-A947-70E740481C1C}">
                  <a14:useLocalDpi xmlns:a14="http://schemas.microsoft.com/office/drawing/2010/main" xmlns=""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531639" y="4232174"/>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65810" y="5936190"/>
            <a:ext cx="2057400" cy="365125"/>
          </a:xfrm>
        </p:spPr>
        <p:txBody>
          <a:bodyPr/>
          <a:lstStyle/>
          <a:p>
            <a:fld id="{1DEFB7E1-A0FA-4205-860A-C9A5BF2EAB53}" type="datetimeFigureOut">
              <a:rPr lang="en-ZA" smtClean="0">
                <a:solidFill>
                  <a:prstClr val="white">
                    <a:tint val="75000"/>
                  </a:prstClr>
                </a:solidFill>
              </a:rPr>
              <a:pPr/>
              <a:t>2021/03/08</a:t>
            </a:fld>
            <a:endParaRPr lang="en-ZA">
              <a:solidFill>
                <a:prstClr val="white">
                  <a:tint val="75000"/>
                </a:prstClr>
              </a:solidFill>
            </a:endParaRPr>
          </a:p>
        </p:txBody>
      </p:sp>
      <p:sp>
        <p:nvSpPr>
          <p:cNvPr id="5" name="Footer Placeholder 4"/>
          <p:cNvSpPr>
            <a:spLocks noGrp="1"/>
          </p:cNvSpPr>
          <p:nvPr>
            <p:ph type="ftr" sz="quarter" idx="11"/>
          </p:nvPr>
        </p:nvSpPr>
        <p:spPr>
          <a:xfrm>
            <a:off x="533401" y="5936191"/>
            <a:ext cx="4834673" cy="365125"/>
          </a:xfrm>
        </p:spPr>
        <p:txBody>
          <a:bodyPr/>
          <a:lstStyle/>
          <a:p>
            <a:endParaRPr lang="en-ZA">
              <a:solidFill>
                <a:prstClr val="white">
                  <a:tint val="75000"/>
                </a:prstClr>
              </a:solidFill>
            </a:endParaRPr>
          </a:p>
        </p:txBody>
      </p:sp>
      <p:sp>
        <p:nvSpPr>
          <p:cNvPr id="6" name="Slide Number Placeholder 5"/>
          <p:cNvSpPr>
            <a:spLocks noGrp="1"/>
          </p:cNvSpPr>
          <p:nvPr>
            <p:ph type="sldNum" sz="quarter" idx="12"/>
          </p:nvPr>
        </p:nvSpPr>
        <p:spPr>
          <a:xfrm>
            <a:off x="7856439" y="2869898"/>
            <a:ext cx="1149836" cy="1090789"/>
          </a:xfrm>
        </p:spPr>
        <p:txBody>
          <a:bodyPr/>
          <a:lstStyle/>
          <a:p>
            <a:fld id="{E6A0F808-6586-402F-985E-4E42266C5316}" type="slidenum">
              <a:rPr lang="en-ZA" smtClean="0">
                <a:solidFill>
                  <a:prstClr val="white">
                    <a:tint val="75000"/>
                  </a:prstClr>
                </a:solidFill>
              </a:rPr>
              <a:pPr/>
              <a:t>‹#›</a:t>
            </a:fld>
            <a:endParaRPr lang="en-ZA">
              <a:solidFill>
                <a:prstClr val="white">
                  <a:tint val="75000"/>
                </a:prstClr>
              </a:solidFill>
            </a:endParaRPr>
          </a:p>
        </p:txBody>
      </p:sp>
    </p:spTree>
    <p:extLst>
      <p:ext uri="{BB962C8B-B14F-4D97-AF65-F5344CB8AC3E}">
        <p14:creationId xmlns:p14="http://schemas.microsoft.com/office/powerpoint/2010/main" xmlns="" val="11622153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1" y="609602"/>
            <a:ext cx="9161969" cy="1677035"/>
            <a:chOff x="0" y="2895600"/>
            <a:chExt cx="9161969" cy="1677035"/>
          </a:xfrm>
        </p:grpSpPr>
        <p:pic>
          <p:nvPicPr>
            <p:cNvPr id="18" name="Picture 17" descr="HD-ShadowLong.png"/>
            <p:cNvPicPr>
              <a:picLocks noChangeAspect="1"/>
            </p:cNvPicPr>
            <p:nvPr/>
          </p:nvPicPr>
          <p:blipFill rotWithShape="1">
            <a:blip r:embed="rId2" cstate="print">
              <a:extLst>
                <a:ext uri="{28A0092B-C50C-407E-A947-70E740481C1C}">
                  <a14:useLocalDpi xmlns:a14="http://schemas.microsoft.com/office/drawing/2010/main" xmlns=""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xmlns=""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1" y="753228"/>
            <a:ext cx="6887390" cy="10809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33401" y="2336873"/>
            <a:ext cx="3357899"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61129" y="2336873"/>
            <a:ext cx="3359661"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EFB7E1-A0FA-4205-860A-C9A5BF2EAB53}" type="datetimeFigureOut">
              <a:rPr lang="en-ZA" smtClean="0">
                <a:solidFill>
                  <a:prstClr val="white">
                    <a:tint val="75000"/>
                  </a:prstClr>
                </a:solidFill>
              </a:rPr>
              <a:pPr/>
              <a:t>2021/03/08</a:t>
            </a:fld>
            <a:endParaRPr lang="en-ZA">
              <a:solidFill>
                <a:prstClr val="white">
                  <a:tint val="75000"/>
                </a:prstClr>
              </a:solidFill>
            </a:endParaRPr>
          </a:p>
        </p:txBody>
      </p:sp>
      <p:sp>
        <p:nvSpPr>
          <p:cNvPr id="6" name="Footer Placeholder 5"/>
          <p:cNvSpPr>
            <a:spLocks noGrp="1"/>
          </p:cNvSpPr>
          <p:nvPr>
            <p:ph type="ftr" sz="quarter" idx="11"/>
          </p:nvPr>
        </p:nvSpPr>
        <p:spPr/>
        <p:txBody>
          <a:bodyPr/>
          <a:lstStyle/>
          <a:p>
            <a:endParaRPr lang="en-ZA">
              <a:solidFill>
                <a:prstClr val="white">
                  <a:tint val="75000"/>
                </a:prstClr>
              </a:solidFill>
            </a:endParaRPr>
          </a:p>
        </p:txBody>
      </p:sp>
      <p:sp>
        <p:nvSpPr>
          <p:cNvPr id="7" name="Slide Number Placeholder 6"/>
          <p:cNvSpPr>
            <a:spLocks noGrp="1"/>
          </p:cNvSpPr>
          <p:nvPr>
            <p:ph type="sldNum" sz="quarter" idx="12"/>
          </p:nvPr>
        </p:nvSpPr>
        <p:spPr/>
        <p:txBody>
          <a:bodyPr/>
          <a:lstStyle/>
          <a:p>
            <a:fld id="{E6A0F808-6586-402F-985E-4E42266C5316}" type="slidenum">
              <a:rPr lang="en-ZA" smtClean="0">
                <a:solidFill>
                  <a:prstClr val="white">
                    <a:tint val="75000"/>
                  </a:prstClr>
                </a:solidFill>
              </a:rPr>
              <a:pPr/>
              <a:t>‹#›</a:t>
            </a:fld>
            <a:endParaRPr lang="en-ZA">
              <a:solidFill>
                <a:prstClr val="white">
                  <a:tint val="75000"/>
                </a:prstClr>
              </a:solidFill>
            </a:endParaRPr>
          </a:p>
        </p:txBody>
      </p:sp>
    </p:spTree>
    <p:extLst>
      <p:ext uri="{BB962C8B-B14F-4D97-AF65-F5344CB8AC3E}">
        <p14:creationId xmlns:p14="http://schemas.microsoft.com/office/powerpoint/2010/main" xmlns="" val="38612174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1" y="609602"/>
            <a:ext cx="9161969" cy="1677035"/>
            <a:chOff x="0" y="2895600"/>
            <a:chExt cx="9161969" cy="1677035"/>
          </a:xfrm>
        </p:grpSpPr>
        <p:pic>
          <p:nvPicPr>
            <p:cNvPr id="29" name="Picture 28" descr="HD-ShadowLong.png"/>
            <p:cNvPicPr>
              <a:picLocks noChangeAspect="1"/>
            </p:cNvPicPr>
            <p:nvPr/>
          </p:nvPicPr>
          <p:blipFill rotWithShape="1">
            <a:blip r:embed="rId2" cstate="print">
              <a:extLst>
                <a:ext uri="{28A0092B-C50C-407E-A947-70E740481C1C}">
                  <a14:useLocalDpi xmlns:a14="http://schemas.microsoft.com/office/drawing/2010/main" xmlns=""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print">
              <a:extLst>
                <a:ext uri="{28A0092B-C50C-407E-A947-70E740481C1C}">
                  <a14:useLocalDpi xmlns:a14="http://schemas.microsoft.com/office/drawing/2010/main" xmlns=""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40" y="753232"/>
            <a:ext cx="6896534"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0988" y="2336876"/>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1639" y="3030011"/>
            <a:ext cx="336704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061129" y="3030011"/>
            <a:ext cx="3367044"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EFB7E1-A0FA-4205-860A-C9A5BF2EAB53}" type="datetimeFigureOut">
              <a:rPr lang="en-ZA" smtClean="0">
                <a:solidFill>
                  <a:prstClr val="white">
                    <a:tint val="75000"/>
                  </a:prstClr>
                </a:solidFill>
              </a:rPr>
              <a:pPr/>
              <a:t>2021/03/08</a:t>
            </a:fld>
            <a:endParaRPr lang="en-ZA">
              <a:solidFill>
                <a:prstClr val="white">
                  <a:tint val="75000"/>
                </a:prstClr>
              </a:solidFill>
            </a:endParaRPr>
          </a:p>
        </p:txBody>
      </p:sp>
      <p:sp>
        <p:nvSpPr>
          <p:cNvPr id="8" name="Footer Placeholder 7"/>
          <p:cNvSpPr>
            <a:spLocks noGrp="1"/>
          </p:cNvSpPr>
          <p:nvPr>
            <p:ph type="ftr" sz="quarter" idx="11"/>
          </p:nvPr>
        </p:nvSpPr>
        <p:spPr/>
        <p:txBody>
          <a:bodyPr/>
          <a:lstStyle/>
          <a:p>
            <a:endParaRPr lang="en-ZA">
              <a:solidFill>
                <a:prstClr val="white">
                  <a:tint val="75000"/>
                </a:prstClr>
              </a:solidFill>
            </a:endParaRPr>
          </a:p>
        </p:txBody>
      </p:sp>
      <p:sp>
        <p:nvSpPr>
          <p:cNvPr id="9" name="Slide Number Placeholder 8"/>
          <p:cNvSpPr>
            <a:spLocks noGrp="1"/>
          </p:cNvSpPr>
          <p:nvPr>
            <p:ph type="sldNum" sz="quarter" idx="12"/>
          </p:nvPr>
        </p:nvSpPr>
        <p:spPr/>
        <p:txBody>
          <a:bodyPr/>
          <a:lstStyle/>
          <a:p>
            <a:fld id="{E6A0F808-6586-402F-985E-4E42266C5316}" type="slidenum">
              <a:rPr lang="en-ZA" smtClean="0">
                <a:solidFill>
                  <a:prstClr val="white">
                    <a:tint val="75000"/>
                  </a:prstClr>
                </a:solidFill>
              </a:rPr>
              <a:pPr/>
              <a:t>‹#›</a:t>
            </a:fld>
            <a:endParaRPr lang="en-ZA">
              <a:solidFill>
                <a:prstClr val="white">
                  <a:tint val="75000"/>
                </a:prstClr>
              </a:solidFill>
            </a:endParaRPr>
          </a:p>
        </p:txBody>
      </p:sp>
    </p:spTree>
    <p:extLst>
      <p:ext uri="{BB962C8B-B14F-4D97-AF65-F5344CB8AC3E}">
        <p14:creationId xmlns:p14="http://schemas.microsoft.com/office/powerpoint/2010/main" xmlns="" val="3395721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1" y="609602"/>
            <a:ext cx="9161969" cy="1677035"/>
            <a:chOff x="0" y="2895600"/>
            <a:chExt cx="9161969" cy="1677035"/>
          </a:xfrm>
        </p:grpSpPr>
        <p:pic>
          <p:nvPicPr>
            <p:cNvPr id="16" name="Picture 15" descr="HD-ShadowLong.png"/>
            <p:cNvPicPr>
              <a:picLocks noChangeAspect="1"/>
            </p:cNvPicPr>
            <p:nvPr/>
          </p:nvPicPr>
          <p:blipFill rotWithShape="1">
            <a:blip r:embed="rId2" cstate="print">
              <a:extLst>
                <a:ext uri="{28A0092B-C50C-407E-A947-70E740481C1C}">
                  <a14:useLocalDpi xmlns:a14="http://schemas.microsoft.com/office/drawing/2010/main" xmlns=""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print">
              <a:extLst>
                <a:ext uri="{28A0092B-C50C-407E-A947-70E740481C1C}">
                  <a14:useLocalDpi xmlns:a14="http://schemas.microsoft.com/office/drawing/2010/main" xmlns=""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EFB7E1-A0FA-4205-860A-C9A5BF2EAB53}" type="datetimeFigureOut">
              <a:rPr lang="en-ZA" smtClean="0">
                <a:solidFill>
                  <a:prstClr val="white">
                    <a:tint val="75000"/>
                  </a:prstClr>
                </a:solidFill>
              </a:rPr>
              <a:pPr/>
              <a:t>2021/03/08</a:t>
            </a:fld>
            <a:endParaRPr lang="en-ZA">
              <a:solidFill>
                <a:prstClr val="white">
                  <a:tint val="75000"/>
                </a:prstClr>
              </a:solidFill>
            </a:endParaRPr>
          </a:p>
        </p:txBody>
      </p:sp>
      <p:sp>
        <p:nvSpPr>
          <p:cNvPr id="4" name="Footer Placeholder 3"/>
          <p:cNvSpPr>
            <a:spLocks noGrp="1"/>
          </p:cNvSpPr>
          <p:nvPr>
            <p:ph type="ftr" sz="quarter" idx="11"/>
          </p:nvPr>
        </p:nvSpPr>
        <p:spPr/>
        <p:txBody>
          <a:bodyPr/>
          <a:lstStyle/>
          <a:p>
            <a:endParaRPr lang="en-ZA">
              <a:solidFill>
                <a:prstClr val="white">
                  <a:tint val="75000"/>
                </a:prstClr>
              </a:solidFill>
            </a:endParaRPr>
          </a:p>
        </p:txBody>
      </p:sp>
      <p:sp>
        <p:nvSpPr>
          <p:cNvPr id="5" name="Slide Number Placeholder 4"/>
          <p:cNvSpPr>
            <a:spLocks noGrp="1"/>
          </p:cNvSpPr>
          <p:nvPr>
            <p:ph type="sldNum" sz="quarter" idx="12"/>
          </p:nvPr>
        </p:nvSpPr>
        <p:spPr/>
        <p:txBody>
          <a:bodyPr/>
          <a:lstStyle/>
          <a:p>
            <a:fld id="{E6A0F808-6586-402F-985E-4E42266C5316}" type="slidenum">
              <a:rPr lang="en-ZA" smtClean="0">
                <a:solidFill>
                  <a:prstClr val="white">
                    <a:tint val="75000"/>
                  </a:prstClr>
                </a:solidFill>
              </a:rPr>
              <a:pPr/>
              <a:t>‹#›</a:t>
            </a:fld>
            <a:endParaRPr lang="en-ZA">
              <a:solidFill>
                <a:prstClr val="white">
                  <a:tint val="75000"/>
                </a:prstClr>
              </a:solidFill>
            </a:endParaRPr>
          </a:p>
        </p:txBody>
      </p:sp>
    </p:spTree>
    <p:extLst>
      <p:ext uri="{BB962C8B-B14F-4D97-AF65-F5344CB8AC3E}">
        <p14:creationId xmlns:p14="http://schemas.microsoft.com/office/powerpoint/2010/main" xmlns="" val="8541655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print">
            <a:extLst>
              <a:ext uri="{28A0092B-C50C-407E-A947-70E740481C1C}">
                <a14:useLocalDpi xmlns:a14="http://schemas.microsoft.com/office/drawing/2010/main" xmlns="" val="0"/>
              </a:ext>
            </a:extLst>
          </a:blip>
          <a:srcRect r="9871"/>
          <a:stretch/>
        </p:blipFill>
        <p:spPr>
          <a:xfrm>
            <a:off x="7717217" y="1973262"/>
            <a:ext cx="1444752" cy="144270"/>
          </a:xfrm>
          <a:prstGeom prst="rect">
            <a:avLst/>
          </a:prstGeom>
        </p:spPr>
      </p:pic>
      <p:sp>
        <p:nvSpPr>
          <p:cNvPr id="14" name="Rectangle 13"/>
          <p:cNvSpPr/>
          <p:nvPr/>
        </p:nvSpPr>
        <p:spPr>
          <a:xfrm>
            <a:off x="7710770"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1DEFB7E1-A0FA-4205-860A-C9A5BF2EAB53}" type="datetimeFigureOut">
              <a:rPr lang="en-ZA" smtClean="0">
                <a:solidFill>
                  <a:prstClr val="white">
                    <a:tint val="75000"/>
                  </a:prstClr>
                </a:solidFill>
              </a:rPr>
              <a:pPr/>
              <a:t>2021/03/08</a:t>
            </a:fld>
            <a:endParaRPr lang="en-ZA">
              <a:solidFill>
                <a:prstClr val="white">
                  <a:tint val="75000"/>
                </a:prstClr>
              </a:solidFill>
            </a:endParaRPr>
          </a:p>
        </p:txBody>
      </p:sp>
      <p:sp>
        <p:nvSpPr>
          <p:cNvPr id="3" name="Footer Placeholder 2"/>
          <p:cNvSpPr>
            <a:spLocks noGrp="1"/>
          </p:cNvSpPr>
          <p:nvPr>
            <p:ph type="ftr" sz="quarter" idx="11"/>
          </p:nvPr>
        </p:nvSpPr>
        <p:spPr/>
        <p:txBody>
          <a:bodyPr/>
          <a:lstStyle/>
          <a:p>
            <a:endParaRPr lang="en-ZA">
              <a:solidFill>
                <a:prstClr val="white">
                  <a:tint val="75000"/>
                </a:prstClr>
              </a:solidFill>
            </a:endParaRPr>
          </a:p>
        </p:txBody>
      </p:sp>
      <p:sp>
        <p:nvSpPr>
          <p:cNvPr id="4" name="Slide Number Placeholder 3"/>
          <p:cNvSpPr>
            <a:spLocks noGrp="1"/>
          </p:cNvSpPr>
          <p:nvPr>
            <p:ph type="sldNum" sz="quarter" idx="12"/>
          </p:nvPr>
        </p:nvSpPr>
        <p:spPr/>
        <p:txBody>
          <a:bodyPr/>
          <a:lstStyle/>
          <a:p>
            <a:fld id="{E6A0F808-6586-402F-985E-4E42266C5316}" type="slidenum">
              <a:rPr lang="en-ZA" smtClean="0">
                <a:solidFill>
                  <a:prstClr val="white">
                    <a:tint val="75000"/>
                  </a:prstClr>
                </a:solidFill>
              </a:rPr>
              <a:pPr/>
              <a:t>‹#›</a:t>
            </a:fld>
            <a:endParaRPr lang="en-ZA">
              <a:solidFill>
                <a:prstClr val="white">
                  <a:tint val="75000"/>
                </a:prstClr>
              </a:solidFill>
            </a:endParaRPr>
          </a:p>
        </p:txBody>
      </p:sp>
    </p:spTree>
    <p:extLst>
      <p:ext uri="{BB962C8B-B14F-4D97-AF65-F5344CB8AC3E}">
        <p14:creationId xmlns:p14="http://schemas.microsoft.com/office/powerpoint/2010/main" xmlns="" val="11215527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1" y="609602"/>
            <a:ext cx="9161969" cy="1677035"/>
            <a:chOff x="0" y="2895600"/>
            <a:chExt cx="9161969" cy="1677035"/>
          </a:xfrm>
        </p:grpSpPr>
        <p:pic>
          <p:nvPicPr>
            <p:cNvPr id="18" name="Picture 17" descr="HD-ShadowLong.png"/>
            <p:cNvPicPr>
              <a:picLocks noChangeAspect="1"/>
            </p:cNvPicPr>
            <p:nvPr/>
          </p:nvPicPr>
          <p:blipFill rotWithShape="1">
            <a:blip r:embed="rId2" cstate="print">
              <a:extLst>
                <a:ext uri="{28A0092B-C50C-407E-A947-70E740481C1C}">
                  <a14:useLocalDpi xmlns:a14="http://schemas.microsoft.com/office/drawing/2010/main" xmlns=""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xmlns=""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40" y="753227"/>
            <a:ext cx="6896534"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3514385" y="2336876"/>
            <a:ext cx="3913788"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3401" y="2336875"/>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EFB7E1-A0FA-4205-860A-C9A5BF2EAB53}" type="datetimeFigureOut">
              <a:rPr lang="en-ZA" smtClean="0">
                <a:solidFill>
                  <a:prstClr val="white">
                    <a:tint val="75000"/>
                  </a:prstClr>
                </a:solidFill>
              </a:rPr>
              <a:pPr/>
              <a:t>2021/03/08</a:t>
            </a:fld>
            <a:endParaRPr lang="en-ZA">
              <a:solidFill>
                <a:prstClr val="white">
                  <a:tint val="75000"/>
                </a:prstClr>
              </a:solidFill>
            </a:endParaRPr>
          </a:p>
        </p:txBody>
      </p:sp>
      <p:sp>
        <p:nvSpPr>
          <p:cNvPr id="6" name="Footer Placeholder 5"/>
          <p:cNvSpPr>
            <a:spLocks noGrp="1"/>
          </p:cNvSpPr>
          <p:nvPr>
            <p:ph type="ftr" sz="quarter" idx="11"/>
          </p:nvPr>
        </p:nvSpPr>
        <p:spPr/>
        <p:txBody>
          <a:bodyPr/>
          <a:lstStyle/>
          <a:p>
            <a:endParaRPr lang="en-ZA">
              <a:solidFill>
                <a:prstClr val="white">
                  <a:tint val="75000"/>
                </a:prstClr>
              </a:solidFill>
            </a:endParaRPr>
          </a:p>
        </p:txBody>
      </p:sp>
      <p:sp>
        <p:nvSpPr>
          <p:cNvPr id="7" name="Slide Number Placeholder 6"/>
          <p:cNvSpPr>
            <a:spLocks noGrp="1"/>
          </p:cNvSpPr>
          <p:nvPr>
            <p:ph type="sldNum" sz="quarter" idx="12"/>
          </p:nvPr>
        </p:nvSpPr>
        <p:spPr/>
        <p:txBody>
          <a:bodyPr/>
          <a:lstStyle/>
          <a:p>
            <a:fld id="{E6A0F808-6586-402F-985E-4E42266C5316}" type="slidenum">
              <a:rPr lang="en-ZA" smtClean="0">
                <a:solidFill>
                  <a:prstClr val="white">
                    <a:tint val="75000"/>
                  </a:prstClr>
                </a:solidFill>
              </a:rPr>
              <a:pPr/>
              <a:t>‹#›</a:t>
            </a:fld>
            <a:endParaRPr lang="en-ZA">
              <a:solidFill>
                <a:prstClr val="white">
                  <a:tint val="75000"/>
                </a:prstClr>
              </a:solidFill>
            </a:endParaRPr>
          </a:p>
        </p:txBody>
      </p:sp>
    </p:spTree>
    <p:extLst>
      <p:ext uri="{BB962C8B-B14F-4D97-AF65-F5344CB8AC3E}">
        <p14:creationId xmlns:p14="http://schemas.microsoft.com/office/powerpoint/2010/main" xmlns="" val="1557791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4EED1E-D360-471C-A2E5-037770A6952F}" type="datetimeFigureOut">
              <a:rPr lang="en-ZA" smtClean="0"/>
              <a:pPr/>
              <a:t>2021/03/08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1314497-3790-4917-8F33-284BCCEBAB8D}" type="slidenum">
              <a:rPr lang="en-ZA" smtClean="0"/>
              <a:pPr/>
              <a:t>‹#›</a:t>
            </a:fld>
            <a:endParaRPr lang="en-ZA"/>
          </a:p>
        </p:txBody>
      </p:sp>
    </p:spTree>
    <p:extLst>
      <p:ext uri="{BB962C8B-B14F-4D97-AF65-F5344CB8AC3E}">
        <p14:creationId xmlns:p14="http://schemas.microsoft.com/office/powerpoint/2010/main" xmlns="" val="41693042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1" y="609602"/>
            <a:ext cx="9161969" cy="1677035"/>
            <a:chOff x="0" y="2895600"/>
            <a:chExt cx="9161969" cy="1677035"/>
          </a:xfrm>
        </p:grpSpPr>
        <p:pic>
          <p:nvPicPr>
            <p:cNvPr id="18" name="Picture 17" descr="HD-ShadowLong.png"/>
            <p:cNvPicPr>
              <a:picLocks noChangeAspect="1"/>
            </p:cNvPicPr>
            <p:nvPr/>
          </p:nvPicPr>
          <p:blipFill rotWithShape="1">
            <a:blip r:embed="rId2" cstate="print">
              <a:extLst>
                <a:ext uri="{28A0092B-C50C-407E-A947-70E740481C1C}">
                  <a14:useLocalDpi xmlns:a14="http://schemas.microsoft.com/office/drawing/2010/main" xmlns=""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xmlns=""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40" y="753228"/>
            <a:ext cx="6896534"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1638" y="2336876"/>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EFB7E1-A0FA-4205-860A-C9A5BF2EAB53}" type="datetimeFigureOut">
              <a:rPr lang="en-ZA" smtClean="0">
                <a:solidFill>
                  <a:prstClr val="white">
                    <a:tint val="75000"/>
                  </a:prstClr>
                </a:solidFill>
              </a:rPr>
              <a:pPr/>
              <a:t>2021/03/08</a:t>
            </a:fld>
            <a:endParaRPr lang="en-ZA">
              <a:solidFill>
                <a:prstClr val="white">
                  <a:tint val="75000"/>
                </a:prstClr>
              </a:solidFill>
            </a:endParaRPr>
          </a:p>
        </p:txBody>
      </p:sp>
      <p:sp>
        <p:nvSpPr>
          <p:cNvPr id="6" name="Footer Placeholder 5"/>
          <p:cNvSpPr>
            <a:spLocks noGrp="1"/>
          </p:cNvSpPr>
          <p:nvPr>
            <p:ph type="ftr" sz="quarter" idx="11"/>
          </p:nvPr>
        </p:nvSpPr>
        <p:spPr/>
        <p:txBody>
          <a:bodyPr/>
          <a:lstStyle/>
          <a:p>
            <a:endParaRPr lang="en-ZA">
              <a:solidFill>
                <a:prstClr val="white">
                  <a:tint val="75000"/>
                </a:prstClr>
              </a:solidFill>
            </a:endParaRPr>
          </a:p>
        </p:txBody>
      </p:sp>
      <p:sp>
        <p:nvSpPr>
          <p:cNvPr id="7" name="Slide Number Placeholder 6"/>
          <p:cNvSpPr>
            <a:spLocks noGrp="1"/>
          </p:cNvSpPr>
          <p:nvPr>
            <p:ph type="sldNum" sz="quarter" idx="12"/>
          </p:nvPr>
        </p:nvSpPr>
        <p:spPr/>
        <p:txBody>
          <a:bodyPr/>
          <a:lstStyle/>
          <a:p>
            <a:fld id="{E6A0F808-6586-402F-985E-4E42266C5316}" type="slidenum">
              <a:rPr lang="en-ZA" smtClean="0">
                <a:solidFill>
                  <a:prstClr val="white">
                    <a:tint val="75000"/>
                  </a:prstClr>
                </a:solidFill>
              </a:rPr>
              <a:pPr/>
              <a:t>‹#›</a:t>
            </a:fld>
            <a:endParaRPr lang="en-ZA">
              <a:solidFill>
                <a:prstClr val="white">
                  <a:tint val="75000"/>
                </a:prstClr>
              </a:solidFill>
            </a:endParaRPr>
          </a:p>
        </p:txBody>
      </p:sp>
    </p:spTree>
    <p:extLst>
      <p:ext uri="{BB962C8B-B14F-4D97-AF65-F5344CB8AC3E}">
        <p14:creationId xmlns:p14="http://schemas.microsoft.com/office/powerpoint/2010/main" xmlns="" val="1721702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1" y="4572002"/>
            <a:ext cx="9161969" cy="1677035"/>
            <a:chOff x="0" y="2895600"/>
            <a:chExt cx="9161969" cy="1677035"/>
          </a:xfrm>
        </p:grpSpPr>
        <p:pic>
          <p:nvPicPr>
            <p:cNvPr id="24" name="Picture 23" descr="HD-ShadowLong.png"/>
            <p:cNvPicPr>
              <a:picLocks noChangeAspect="1"/>
            </p:cNvPicPr>
            <p:nvPr/>
          </p:nvPicPr>
          <p:blipFill rotWithShape="1">
            <a:blip r:embed="rId2" cstate="print">
              <a:extLst>
                <a:ext uri="{28A0092B-C50C-407E-A947-70E740481C1C}">
                  <a14:useLocalDpi xmlns:a14="http://schemas.microsoft.com/office/drawing/2010/main" xmlns=""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xmlns=""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4" y="4711617"/>
            <a:ext cx="6894770" cy="544482"/>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1640" y="609600"/>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3402" y="5256100"/>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EFB7E1-A0FA-4205-860A-C9A5BF2EAB53}" type="datetimeFigureOut">
              <a:rPr lang="en-ZA" smtClean="0">
                <a:solidFill>
                  <a:prstClr val="white">
                    <a:tint val="75000"/>
                  </a:prstClr>
                </a:solidFill>
              </a:rPr>
              <a:pPr/>
              <a:t>2021/03/08</a:t>
            </a:fld>
            <a:endParaRPr lang="en-ZA">
              <a:solidFill>
                <a:prstClr val="white">
                  <a:tint val="75000"/>
                </a:prstClr>
              </a:solidFill>
            </a:endParaRPr>
          </a:p>
        </p:txBody>
      </p:sp>
      <p:sp>
        <p:nvSpPr>
          <p:cNvPr id="6" name="Footer Placeholder 5"/>
          <p:cNvSpPr>
            <a:spLocks noGrp="1"/>
          </p:cNvSpPr>
          <p:nvPr>
            <p:ph type="ftr" sz="quarter" idx="11"/>
          </p:nvPr>
        </p:nvSpPr>
        <p:spPr/>
        <p:txBody>
          <a:bodyPr/>
          <a:lstStyle/>
          <a:p>
            <a:endParaRPr lang="en-ZA">
              <a:solidFill>
                <a:prstClr val="white">
                  <a:tint val="75000"/>
                </a:prstClr>
              </a:solidFill>
            </a:endParaRPr>
          </a:p>
        </p:txBody>
      </p:sp>
      <p:sp>
        <p:nvSpPr>
          <p:cNvPr id="7" name="Slide Number Placeholder 6"/>
          <p:cNvSpPr>
            <a:spLocks noGrp="1"/>
          </p:cNvSpPr>
          <p:nvPr>
            <p:ph type="sldNum" sz="quarter" idx="12"/>
          </p:nvPr>
        </p:nvSpPr>
        <p:spPr>
          <a:xfrm>
            <a:off x="7856439" y="4711312"/>
            <a:ext cx="1149836" cy="1090789"/>
          </a:xfrm>
        </p:spPr>
        <p:txBody>
          <a:bodyPr/>
          <a:lstStyle/>
          <a:p>
            <a:fld id="{E6A0F808-6586-402F-985E-4E42266C5316}" type="slidenum">
              <a:rPr lang="en-ZA" smtClean="0">
                <a:solidFill>
                  <a:prstClr val="white">
                    <a:tint val="75000"/>
                  </a:prstClr>
                </a:solidFill>
              </a:rPr>
              <a:pPr/>
              <a:t>‹#›</a:t>
            </a:fld>
            <a:endParaRPr lang="en-ZA">
              <a:solidFill>
                <a:prstClr val="white">
                  <a:tint val="75000"/>
                </a:prstClr>
              </a:solidFill>
            </a:endParaRPr>
          </a:p>
        </p:txBody>
      </p:sp>
    </p:spTree>
    <p:extLst>
      <p:ext uri="{BB962C8B-B14F-4D97-AF65-F5344CB8AC3E}">
        <p14:creationId xmlns:p14="http://schemas.microsoft.com/office/powerpoint/2010/main" xmlns="" val="28969318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1" y="4572002"/>
            <a:ext cx="9161969" cy="1677035"/>
            <a:chOff x="0" y="2895600"/>
            <a:chExt cx="9161969" cy="1677035"/>
          </a:xfrm>
        </p:grpSpPr>
        <p:pic>
          <p:nvPicPr>
            <p:cNvPr id="22" name="Picture 21" descr="HD-ShadowLong.png"/>
            <p:cNvPicPr>
              <a:picLocks noChangeAspect="1"/>
            </p:cNvPicPr>
            <p:nvPr/>
          </p:nvPicPr>
          <p:blipFill rotWithShape="1">
            <a:blip r:embed="rId2" cstate="print">
              <a:extLst>
                <a:ext uri="{28A0092B-C50C-407E-A947-70E740481C1C}">
                  <a14:useLocalDpi xmlns:a14="http://schemas.microsoft.com/office/drawing/2010/main" xmlns=""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print">
              <a:extLst>
                <a:ext uri="{28A0092B-C50C-407E-A947-70E740481C1C}">
                  <a14:useLocalDpi xmlns:a14="http://schemas.microsoft.com/office/drawing/2010/main" xmlns=""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6" y="609597"/>
            <a:ext cx="6896534"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9"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EFB7E1-A0FA-4205-860A-C9A5BF2EAB53}" type="datetimeFigureOut">
              <a:rPr lang="en-ZA" smtClean="0">
                <a:solidFill>
                  <a:prstClr val="white">
                    <a:tint val="75000"/>
                  </a:prstClr>
                </a:solidFill>
              </a:rPr>
              <a:pPr/>
              <a:t>2021/03/08</a:t>
            </a:fld>
            <a:endParaRPr lang="en-ZA">
              <a:solidFill>
                <a:prstClr val="white">
                  <a:tint val="75000"/>
                </a:prstClr>
              </a:solidFill>
            </a:endParaRPr>
          </a:p>
        </p:txBody>
      </p:sp>
      <p:sp>
        <p:nvSpPr>
          <p:cNvPr id="6" name="Footer Placeholder 5"/>
          <p:cNvSpPr>
            <a:spLocks noGrp="1"/>
          </p:cNvSpPr>
          <p:nvPr>
            <p:ph type="ftr" sz="quarter" idx="11"/>
          </p:nvPr>
        </p:nvSpPr>
        <p:spPr/>
        <p:txBody>
          <a:bodyPr/>
          <a:lstStyle/>
          <a:p>
            <a:endParaRPr lang="en-ZA">
              <a:solidFill>
                <a:prstClr val="white">
                  <a:tint val="75000"/>
                </a:prstClr>
              </a:solidFill>
            </a:endParaRPr>
          </a:p>
        </p:txBody>
      </p:sp>
      <p:sp>
        <p:nvSpPr>
          <p:cNvPr id="7" name="Slide Number Placeholder 6"/>
          <p:cNvSpPr>
            <a:spLocks noGrp="1"/>
          </p:cNvSpPr>
          <p:nvPr>
            <p:ph type="sldNum" sz="quarter" idx="12"/>
          </p:nvPr>
        </p:nvSpPr>
        <p:spPr>
          <a:xfrm>
            <a:off x="7856439" y="4711618"/>
            <a:ext cx="1149836" cy="1090789"/>
          </a:xfrm>
        </p:spPr>
        <p:txBody>
          <a:bodyPr/>
          <a:lstStyle/>
          <a:p>
            <a:fld id="{E6A0F808-6586-402F-985E-4E42266C5316}" type="slidenum">
              <a:rPr lang="en-ZA" smtClean="0">
                <a:solidFill>
                  <a:prstClr val="white">
                    <a:tint val="75000"/>
                  </a:prstClr>
                </a:solidFill>
              </a:rPr>
              <a:pPr/>
              <a:t>‹#›</a:t>
            </a:fld>
            <a:endParaRPr lang="en-ZA">
              <a:solidFill>
                <a:prstClr val="white">
                  <a:tint val="75000"/>
                </a:prstClr>
              </a:solidFill>
            </a:endParaRPr>
          </a:p>
        </p:txBody>
      </p:sp>
    </p:spTree>
    <p:extLst>
      <p:ext uri="{BB962C8B-B14F-4D97-AF65-F5344CB8AC3E}">
        <p14:creationId xmlns:p14="http://schemas.microsoft.com/office/powerpoint/2010/main" xmlns="" val="29829143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1" y="4572002"/>
            <a:ext cx="9161969" cy="1677035"/>
            <a:chOff x="0" y="2895600"/>
            <a:chExt cx="9161969" cy="1677035"/>
          </a:xfrm>
        </p:grpSpPr>
        <p:pic>
          <p:nvPicPr>
            <p:cNvPr id="30" name="Picture 29" descr="HD-ShadowLong.png"/>
            <p:cNvPicPr>
              <a:picLocks noChangeAspect="1"/>
            </p:cNvPicPr>
            <p:nvPr/>
          </p:nvPicPr>
          <p:blipFill rotWithShape="1">
            <a:blip r:embed="rId2" cstate="print">
              <a:extLst>
                <a:ext uri="{28A0092B-C50C-407E-A947-70E740481C1C}">
                  <a14:useLocalDpi xmlns:a14="http://schemas.microsoft.com/office/drawing/2010/main" xmlns=""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print">
              <a:extLst>
                <a:ext uri="{28A0092B-C50C-407E-A947-70E740481C1C}">
                  <a14:useLocalDpi xmlns:a14="http://schemas.microsoft.com/office/drawing/2010/main" xmlns=""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2" y="616985"/>
            <a:ext cx="642514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89439"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531639"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EFB7E1-A0FA-4205-860A-C9A5BF2EAB53}" type="datetimeFigureOut">
              <a:rPr lang="en-ZA" smtClean="0">
                <a:solidFill>
                  <a:prstClr val="white">
                    <a:tint val="75000"/>
                  </a:prstClr>
                </a:solidFill>
              </a:rPr>
              <a:pPr/>
              <a:t>2021/03/08</a:t>
            </a:fld>
            <a:endParaRPr lang="en-ZA">
              <a:solidFill>
                <a:prstClr val="white">
                  <a:tint val="75000"/>
                </a:prstClr>
              </a:solidFill>
            </a:endParaRPr>
          </a:p>
        </p:txBody>
      </p:sp>
      <p:sp>
        <p:nvSpPr>
          <p:cNvPr id="6" name="Footer Placeholder 5"/>
          <p:cNvSpPr>
            <a:spLocks noGrp="1"/>
          </p:cNvSpPr>
          <p:nvPr>
            <p:ph type="ftr" sz="quarter" idx="11"/>
          </p:nvPr>
        </p:nvSpPr>
        <p:spPr/>
        <p:txBody>
          <a:bodyPr/>
          <a:lstStyle/>
          <a:p>
            <a:endParaRPr lang="en-ZA">
              <a:solidFill>
                <a:prstClr val="white">
                  <a:tint val="75000"/>
                </a:prstClr>
              </a:solidFill>
            </a:endParaRPr>
          </a:p>
        </p:txBody>
      </p:sp>
      <p:sp>
        <p:nvSpPr>
          <p:cNvPr id="7" name="Slide Number Placeholder 6"/>
          <p:cNvSpPr>
            <a:spLocks noGrp="1"/>
          </p:cNvSpPr>
          <p:nvPr>
            <p:ph type="sldNum" sz="quarter" idx="12"/>
          </p:nvPr>
        </p:nvSpPr>
        <p:spPr>
          <a:xfrm>
            <a:off x="7856439" y="4709928"/>
            <a:ext cx="1149836" cy="1090789"/>
          </a:xfrm>
        </p:spPr>
        <p:txBody>
          <a:bodyPr/>
          <a:lstStyle/>
          <a:p>
            <a:fld id="{E6A0F808-6586-402F-985E-4E42266C5316}" type="slidenum">
              <a:rPr lang="en-ZA" smtClean="0">
                <a:solidFill>
                  <a:prstClr val="white">
                    <a:tint val="75000"/>
                  </a:prstClr>
                </a:solidFill>
              </a:rPr>
              <a:pPr/>
              <a:t>‹#›</a:t>
            </a:fld>
            <a:endParaRPr lang="en-ZA">
              <a:solidFill>
                <a:prstClr val="white">
                  <a:tint val="75000"/>
                </a:prstClr>
              </a:solidFill>
            </a:endParaRPr>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en-US" sz="7200" dirty="0">
                <a:solidFill>
                  <a:prstClr val="white"/>
                </a:solidFill>
                <a:effectLst/>
              </a:rPr>
              <a:t>“</a:t>
            </a:r>
          </a:p>
        </p:txBody>
      </p:sp>
      <p:sp>
        <p:nvSpPr>
          <p:cNvPr id="28" name="TextBox 27"/>
          <p:cNvSpPr txBox="1"/>
          <p:nvPr/>
        </p:nvSpPr>
        <p:spPr>
          <a:xfrm>
            <a:off x="6967191" y="2998575"/>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r>
              <a:rPr lang="en-US" sz="7200" dirty="0">
                <a:solidFill>
                  <a:prstClr val="white"/>
                </a:solidFill>
                <a:effectLst/>
              </a:rPr>
              <a:t>”</a:t>
            </a:r>
          </a:p>
        </p:txBody>
      </p:sp>
    </p:spTree>
    <p:extLst>
      <p:ext uri="{BB962C8B-B14F-4D97-AF65-F5344CB8AC3E}">
        <p14:creationId xmlns:p14="http://schemas.microsoft.com/office/powerpoint/2010/main" xmlns="" val="33097690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1" y="4572002"/>
            <a:ext cx="9161969" cy="1677035"/>
            <a:chOff x="0" y="2895600"/>
            <a:chExt cx="9161969" cy="1677035"/>
          </a:xfrm>
        </p:grpSpPr>
        <p:pic>
          <p:nvPicPr>
            <p:cNvPr id="23" name="Picture 22" descr="HD-ShadowLong.png"/>
            <p:cNvPicPr>
              <a:picLocks noChangeAspect="1"/>
            </p:cNvPicPr>
            <p:nvPr/>
          </p:nvPicPr>
          <p:blipFill rotWithShape="1">
            <a:blip r:embed="rId2" cstate="print">
              <a:extLst>
                <a:ext uri="{28A0092B-C50C-407E-A947-70E740481C1C}">
                  <a14:useLocalDpi xmlns:a14="http://schemas.microsoft.com/office/drawing/2010/main" xmlns=""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print">
              <a:extLst>
                <a:ext uri="{28A0092B-C50C-407E-A947-70E740481C1C}">
                  <a14:useLocalDpi xmlns:a14="http://schemas.microsoft.com/office/drawing/2010/main" xmlns=""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4710340"/>
            <a:ext cx="6896534" cy="589812"/>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40"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EFB7E1-A0FA-4205-860A-C9A5BF2EAB53}" type="datetimeFigureOut">
              <a:rPr lang="en-ZA" smtClean="0">
                <a:solidFill>
                  <a:prstClr val="white">
                    <a:tint val="75000"/>
                  </a:prstClr>
                </a:solidFill>
              </a:rPr>
              <a:pPr/>
              <a:t>2021/03/08</a:t>
            </a:fld>
            <a:endParaRPr lang="en-ZA">
              <a:solidFill>
                <a:prstClr val="white">
                  <a:tint val="75000"/>
                </a:prstClr>
              </a:solidFill>
            </a:endParaRPr>
          </a:p>
        </p:txBody>
      </p:sp>
      <p:sp>
        <p:nvSpPr>
          <p:cNvPr id="6" name="Footer Placeholder 5"/>
          <p:cNvSpPr>
            <a:spLocks noGrp="1"/>
          </p:cNvSpPr>
          <p:nvPr>
            <p:ph type="ftr" sz="quarter" idx="11"/>
          </p:nvPr>
        </p:nvSpPr>
        <p:spPr/>
        <p:txBody>
          <a:bodyPr/>
          <a:lstStyle/>
          <a:p>
            <a:endParaRPr lang="en-ZA">
              <a:solidFill>
                <a:prstClr val="white">
                  <a:tint val="75000"/>
                </a:prstClr>
              </a:solidFill>
            </a:endParaRPr>
          </a:p>
        </p:txBody>
      </p:sp>
      <p:sp>
        <p:nvSpPr>
          <p:cNvPr id="7" name="Slide Number Placeholder 6"/>
          <p:cNvSpPr>
            <a:spLocks noGrp="1"/>
          </p:cNvSpPr>
          <p:nvPr>
            <p:ph type="sldNum" sz="quarter" idx="12"/>
          </p:nvPr>
        </p:nvSpPr>
        <p:spPr>
          <a:xfrm>
            <a:off x="7856439" y="4709928"/>
            <a:ext cx="1149836" cy="1090789"/>
          </a:xfrm>
        </p:spPr>
        <p:txBody>
          <a:bodyPr/>
          <a:lstStyle/>
          <a:p>
            <a:fld id="{E6A0F808-6586-402F-985E-4E42266C5316}" type="slidenum">
              <a:rPr lang="en-ZA" smtClean="0">
                <a:solidFill>
                  <a:prstClr val="white">
                    <a:tint val="75000"/>
                  </a:prstClr>
                </a:solidFill>
              </a:rPr>
              <a:pPr/>
              <a:t>‹#›</a:t>
            </a:fld>
            <a:endParaRPr lang="en-ZA">
              <a:solidFill>
                <a:prstClr val="white">
                  <a:tint val="75000"/>
                </a:prstClr>
              </a:solidFill>
            </a:endParaRPr>
          </a:p>
        </p:txBody>
      </p:sp>
    </p:spTree>
    <p:extLst>
      <p:ext uri="{BB962C8B-B14F-4D97-AF65-F5344CB8AC3E}">
        <p14:creationId xmlns:p14="http://schemas.microsoft.com/office/powerpoint/2010/main" xmlns="" val="41305769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1" y="609602"/>
            <a:ext cx="9161969" cy="1677035"/>
            <a:chOff x="0" y="2895600"/>
            <a:chExt cx="9161969" cy="1677035"/>
          </a:xfrm>
        </p:grpSpPr>
        <p:pic>
          <p:nvPicPr>
            <p:cNvPr id="24" name="Picture 23" descr="HD-ShadowLong.png"/>
            <p:cNvPicPr>
              <a:picLocks noChangeAspect="1"/>
            </p:cNvPicPr>
            <p:nvPr/>
          </p:nvPicPr>
          <p:blipFill rotWithShape="1">
            <a:blip r:embed="rId2" cstate="print">
              <a:extLst>
                <a:ext uri="{28A0092B-C50C-407E-A947-70E740481C1C}">
                  <a14:useLocalDpi xmlns:a14="http://schemas.microsoft.com/office/drawing/2010/main" xmlns=""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xmlns=""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40" y="753228"/>
            <a:ext cx="6896534"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39777" y="3015292"/>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2879710" y="3007908"/>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233520" y="3007907"/>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DEFB7E1-A0FA-4205-860A-C9A5BF2EAB53}" type="datetimeFigureOut">
              <a:rPr lang="en-ZA" smtClean="0">
                <a:solidFill>
                  <a:prstClr val="white">
                    <a:tint val="75000"/>
                  </a:prstClr>
                </a:solidFill>
              </a:rPr>
              <a:pPr/>
              <a:t>2021/03/08</a:t>
            </a:fld>
            <a:endParaRPr lang="en-ZA">
              <a:solidFill>
                <a:prstClr val="white">
                  <a:tint val="75000"/>
                </a:prstClr>
              </a:solidFill>
            </a:endParaRPr>
          </a:p>
        </p:txBody>
      </p:sp>
      <p:sp>
        <p:nvSpPr>
          <p:cNvPr id="4" name="Footer Placeholder 3"/>
          <p:cNvSpPr>
            <a:spLocks noGrp="1"/>
          </p:cNvSpPr>
          <p:nvPr>
            <p:ph type="ftr" sz="quarter" idx="11"/>
          </p:nvPr>
        </p:nvSpPr>
        <p:spPr/>
        <p:txBody>
          <a:bodyPr/>
          <a:lstStyle/>
          <a:p>
            <a:endParaRPr lang="en-ZA">
              <a:solidFill>
                <a:prstClr val="white">
                  <a:tint val="75000"/>
                </a:prstClr>
              </a:solidFill>
            </a:endParaRPr>
          </a:p>
        </p:txBody>
      </p:sp>
      <p:sp>
        <p:nvSpPr>
          <p:cNvPr id="5" name="Slide Number Placeholder 4"/>
          <p:cNvSpPr>
            <a:spLocks noGrp="1"/>
          </p:cNvSpPr>
          <p:nvPr>
            <p:ph type="sldNum" sz="quarter" idx="12"/>
          </p:nvPr>
        </p:nvSpPr>
        <p:spPr/>
        <p:txBody>
          <a:bodyPr/>
          <a:lstStyle/>
          <a:p>
            <a:fld id="{E6A0F808-6586-402F-985E-4E42266C5316}" type="slidenum">
              <a:rPr lang="en-ZA" smtClean="0">
                <a:solidFill>
                  <a:prstClr val="white">
                    <a:tint val="75000"/>
                  </a:prstClr>
                </a:solidFill>
              </a:rPr>
              <a:pPr/>
              <a:t>‹#›</a:t>
            </a:fld>
            <a:endParaRPr lang="en-ZA">
              <a:solidFill>
                <a:prstClr val="white">
                  <a:tint val="75000"/>
                </a:prstClr>
              </a:solidFill>
            </a:endParaRPr>
          </a:p>
        </p:txBody>
      </p:sp>
    </p:spTree>
    <p:extLst>
      <p:ext uri="{BB962C8B-B14F-4D97-AF65-F5344CB8AC3E}">
        <p14:creationId xmlns:p14="http://schemas.microsoft.com/office/powerpoint/2010/main" xmlns="" val="37625180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1" y="609602"/>
            <a:ext cx="9161969" cy="1677035"/>
            <a:chOff x="0" y="2895600"/>
            <a:chExt cx="9161969" cy="1677035"/>
          </a:xfrm>
        </p:grpSpPr>
        <p:pic>
          <p:nvPicPr>
            <p:cNvPr id="35" name="Picture 34" descr="HD-ShadowLong.png"/>
            <p:cNvPicPr>
              <a:picLocks noChangeAspect="1"/>
            </p:cNvPicPr>
            <p:nvPr/>
          </p:nvPicPr>
          <p:blipFill rotWithShape="1">
            <a:blip r:embed="rId2" cstate="print">
              <a:extLst>
                <a:ext uri="{28A0092B-C50C-407E-A947-70E740481C1C}">
                  <a14:useLocalDpi xmlns:a14="http://schemas.microsoft.com/office/drawing/2010/main" xmlns=""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print">
              <a:extLst>
                <a:ext uri="{28A0092B-C50C-407E-A947-70E740481C1C}">
                  <a14:useLocalDpi xmlns:a14="http://schemas.microsoft.com/office/drawing/2010/main" xmlns=""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40" y="753228"/>
            <a:ext cx="6896534"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32392"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32392"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32392"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231029"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231028"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DEFB7E1-A0FA-4205-860A-C9A5BF2EAB53}" type="datetimeFigureOut">
              <a:rPr lang="en-ZA" smtClean="0">
                <a:solidFill>
                  <a:prstClr val="white">
                    <a:tint val="75000"/>
                  </a:prstClr>
                </a:solidFill>
              </a:rPr>
              <a:pPr/>
              <a:t>2021/03/08</a:t>
            </a:fld>
            <a:endParaRPr lang="en-ZA">
              <a:solidFill>
                <a:prstClr val="white">
                  <a:tint val="75000"/>
                </a:prstClr>
              </a:solidFill>
            </a:endParaRPr>
          </a:p>
        </p:txBody>
      </p:sp>
      <p:sp>
        <p:nvSpPr>
          <p:cNvPr id="4" name="Footer Placeholder 3"/>
          <p:cNvSpPr>
            <a:spLocks noGrp="1"/>
          </p:cNvSpPr>
          <p:nvPr>
            <p:ph type="ftr" sz="quarter" idx="11"/>
          </p:nvPr>
        </p:nvSpPr>
        <p:spPr/>
        <p:txBody>
          <a:bodyPr/>
          <a:lstStyle/>
          <a:p>
            <a:endParaRPr lang="en-ZA">
              <a:solidFill>
                <a:prstClr val="white">
                  <a:tint val="75000"/>
                </a:prstClr>
              </a:solidFill>
            </a:endParaRPr>
          </a:p>
        </p:txBody>
      </p:sp>
      <p:sp>
        <p:nvSpPr>
          <p:cNvPr id="5" name="Slide Number Placeholder 4"/>
          <p:cNvSpPr>
            <a:spLocks noGrp="1"/>
          </p:cNvSpPr>
          <p:nvPr>
            <p:ph type="sldNum" sz="quarter" idx="12"/>
          </p:nvPr>
        </p:nvSpPr>
        <p:spPr/>
        <p:txBody>
          <a:bodyPr/>
          <a:lstStyle/>
          <a:p>
            <a:fld id="{E6A0F808-6586-402F-985E-4E42266C5316}" type="slidenum">
              <a:rPr lang="en-ZA" smtClean="0">
                <a:solidFill>
                  <a:prstClr val="white">
                    <a:tint val="75000"/>
                  </a:prstClr>
                </a:solidFill>
              </a:rPr>
              <a:pPr/>
              <a:t>‹#›</a:t>
            </a:fld>
            <a:endParaRPr lang="en-ZA">
              <a:solidFill>
                <a:prstClr val="white">
                  <a:tint val="75000"/>
                </a:prstClr>
              </a:solidFill>
            </a:endParaRPr>
          </a:p>
        </p:txBody>
      </p:sp>
    </p:spTree>
    <p:extLst>
      <p:ext uri="{BB962C8B-B14F-4D97-AF65-F5344CB8AC3E}">
        <p14:creationId xmlns:p14="http://schemas.microsoft.com/office/powerpoint/2010/main" xmlns="" val="10759291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1" y="609602"/>
            <a:ext cx="9161969" cy="1677035"/>
            <a:chOff x="0" y="2895600"/>
            <a:chExt cx="9161969" cy="1677035"/>
          </a:xfrm>
        </p:grpSpPr>
        <p:pic>
          <p:nvPicPr>
            <p:cNvPr id="17" name="Picture 16" descr="HD-ShadowLong.png"/>
            <p:cNvPicPr>
              <a:picLocks noChangeAspect="1"/>
            </p:cNvPicPr>
            <p:nvPr/>
          </p:nvPicPr>
          <p:blipFill rotWithShape="1">
            <a:blip r:embed="rId2" cstate="print">
              <a:extLst>
                <a:ext uri="{28A0092B-C50C-407E-A947-70E740481C1C}">
                  <a14:useLocalDpi xmlns:a14="http://schemas.microsoft.com/office/drawing/2010/main" xmlns=""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print">
              <a:extLst>
                <a:ext uri="{28A0092B-C50C-407E-A947-70E740481C1C}">
                  <a14:useLocalDpi xmlns:a14="http://schemas.microsoft.com/office/drawing/2010/main" xmlns=""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40" y="753228"/>
            <a:ext cx="6896534" cy="1080938"/>
          </a:xfrm>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EFB7E1-A0FA-4205-860A-C9A5BF2EAB53}" type="datetimeFigureOut">
              <a:rPr lang="en-ZA" smtClean="0">
                <a:solidFill>
                  <a:prstClr val="white">
                    <a:tint val="75000"/>
                  </a:prstClr>
                </a:solidFill>
              </a:rPr>
              <a:pPr/>
              <a:t>2021/03/08</a:t>
            </a:fld>
            <a:endParaRPr lang="en-ZA">
              <a:solidFill>
                <a:prstClr val="white">
                  <a:tint val="75000"/>
                </a:prstClr>
              </a:solidFill>
            </a:endParaRPr>
          </a:p>
        </p:txBody>
      </p:sp>
      <p:sp>
        <p:nvSpPr>
          <p:cNvPr id="5" name="Footer Placeholder 4"/>
          <p:cNvSpPr>
            <a:spLocks noGrp="1"/>
          </p:cNvSpPr>
          <p:nvPr>
            <p:ph type="ftr" sz="quarter" idx="11"/>
          </p:nvPr>
        </p:nvSpPr>
        <p:spPr/>
        <p:txBody>
          <a:bodyPr/>
          <a:lstStyle/>
          <a:p>
            <a:endParaRPr lang="en-ZA">
              <a:solidFill>
                <a:prstClr val="white">
                  <a:tint val="75000"/>
                </a:prstClr>
              </a:solidFill>
            </a:endParaRPr>
          </a:p>
        </p:txBody>
      </p:sp>
      <p:sp>
        <p:nvSpPr>
          <p:cNvPr id="6" name="Slide Number Placeholder 5"/>
          <p:cNvSpPr>
            <a:spLocks noGrp="1"/>
          </p:cNvSpPr>
          <p:nvPr>
            <p:ph type="sldNum" sz="quarter" idx="12"/>
          </p:nvPr>
        </p:nvSpPr>
        <p:spPr/>
        <p:txBody>
          <a:bodyPr/>
          <a:lstStyle/>
          <a:p>
            <a:fld id="{E6A0F808-6586-402F-985E-4E42266C5316}" type="slidenum">
              <a:rPr lang="en-ZA" smtClean="0">
                <a:solidFill>
                  <a:prstClr val="white">
                    <a:tint val="75000"/>
                  </a:prstClr>
                </a:solidFill>
              </a:rPr>
              <a:pPr/>
              <a:t>‹#›</a:t>
            </a:fld>
            <a:endParaRPr lang="en-ZA">
              <a:solidFill>
                <a:prstClr val="white">
                  <a:tint val="75000"/>
                </a:prstClr>
              </a:solidFill>
            </a:endParaRPr>
          </a:p>
        </p:txBody>
      </p:sp>
    </p:spTree>
    <p:extLst>
      <p:ext uri="{BB962C8B-B14F-4D97-AF65-F5344CB8AC3E}">
        <p14:creationId xmlns:p14="http://schemas.microsoft.com/office/powerpoint/2010/main" xmlns="" val="7456600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6" y="2747180"/>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0242" y="609600"/>
            <a:ext cx="6576359"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029144" y="5936190"/>
            <a:ext cx="2057400" cy="365125"/>
          </a:xfrm>
        </p:spPr>
        <p:txBody>
          <a:bodyPr/>
          <a:lstStyle/>
          <a:p>
            <a:fld id="{1DEFB7E1-A0FA-4205-860A-C9A5BF2EAB53}" type="datetimeFigureOut">
              <a:rPr lang="en-ZA" smtClean="0">
                <a:solidFill>
                  <a:prstClr val="white">
                    <a:tint val="75000"/>
                  </a:prstClr>
                </a:solidFill>
              </a:rPr>
              <a:pPr/>
              <a:t>2021/03/08</a:t>
            </a:fld>
            <a:endParaRPr lang="en-ZA">
              <a:solidFill>
                <a:prstClr val="white">
                  <a:tint val="75000"/>
                </a:prstClr>
              </a:solidFill>
            </a:endParaRPr>
          </a:p>
        </p:txBody>
      </p:sp>
      <p:sp>
        <p:nvSpPr>
          <p:cNvPr id="5" name="Footer Placeholder 4"/>
          <p:cNvSpPr>
            <a:spLocks noGrp="1"/>
          </p:cNvSpPr>
          <p:nvPr>
            <p:ph type="ftr" sz="quarter" idx="11"/>
          </p:nvPr>
        </p:nvSpPr>
        <p:spPr>
          <a:xfrm>
            <a:off x="510242" y="5936191"/>
            <a:ext cx="4518959" cy="365125"/>
          </a:xfrm>
        </p:spPr>
        <p:txBody>
          <a:bodyPr/>
          <a:lstStyle/>
          <a:p>
            <a:endParaRPr lang="en-ZA">
              <a:solidFill>
                <a:prstClr val="white">
                  <a:tint val="75000"/>
                </a:prstClr>
              </a:solidFill>
            </a:endParaRPr>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E6A0F808-6586-402F-985E-4E42266C5316}" type="slidenum">
              <a:rPr lang="en-ZA" smtClean="0">
                <a:solidFill>
                  <a:prstClr val="white">
                    <a:tint val="75000"/>
                  </a:prstClr>
                </a:solidFill>
              </a:rPr>
              <a:pPr/>
              <a:t>‹#›</a:t>
            </a:fld>
            <a:endParaRPr lang="en-ZA">
              <a:solidFill>
                <a:prstClr val="white">
                  <a:tint val="75000"/>
                </a:prstClr>
              </a:solidFill>
            </a:endParaRPr>
          </a:p>
        </p:txBody>
      </p:sp>
    </p:spTree>
    <p:extLst>
      <p:ext uri="{BB962C8B-B14F-4D97-AF65-F5344CB8AC3E}">
        <p14:creationId xmlns:p14="http://schemas.microsoft.com/office/powerpoint/2010/main" xmlns="" val="2152505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4EED1E-D360-471C-A2E5-037770A6952F}" type="datetimeFigureOut">
              <a:rPr lang="en-ZA" smtClean="0"/>
              <a:pPr/>
              <a:t>2021/03/08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1314497-3790-4917-8F33-284BCCEBAB8D}" type="slidenum">
              <a:rPr lang="en-ZA" smtClean="0"/>
              <a:pPr/>
              <a:t>‹#›</a:t>
            </a:fld>
            <a:endParaRPr lang="en-ZA"/>
          </a:p>
        </p:txBody>
      </p:sp>
    </p:spTree>
    <p:extLst>
      <p:ext uri="{BB962C8B-B14F-4D97-AF65-F5344CB8AC3E}">
        <p14:creationId xmlns:p14="http://schemas.microsoft.com/office/powerpoint/2010/main" xmlns="" val="329507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4EED1E-D360-471C-A2E5-037770A6952F}" type="datetimeFigureOut">
              <a:rPr lang="en-ZA" smtClean="0"/>
              <a:pPr/>
              <a:t>2021/03/08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1314497-3790-4917-8F33-284BCCEBAB8D}" type="slidenum">
              <a:rPr lang="en-ZA" smtClean="0"/>
              <a:pPr/>
              <a:t>‹#›</a:t>
            </a:fld>
            <a:endParaRPr lang="en-ZA"/>
          </a:p>
        </p:txBody>
      </p:sp>
    </p:spTree>
    <p:extLst>
      <p:ext uri="{BB962C8B-B14F-4D97-AF65-F5344CB8AC3E}">
        <p14:creationId xmlns:p14="http://schemas.microsoft.com/office/powerpoint/2010/main" xmlns="" val="2723290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4EED1E-D360-471C-A2E5-037770A6952F}" type="datetimeFigureOut">
              <a:rPr lang="en-ZA" smtClean="0"/>
              <a:pPr/>
              <a:t>2021/03/08</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B1314497-3790-4917-8F33-284BCCEBAB8D}" type="slidenum">
              <a:rPr lang="en-ZA" smtClean="0"/>
              <a:pPr/>
              <a:t>‹#›</a:t>
            </a:fld>
            <a:endParaRPr lang="en-ZA"/>
          </a:p>
        </p:txBody>
      </p:sp>
    </p:spTree>
    <p:extLst>
      <p:ext uri="{BB962C8B-B14F-4D97-AF65-F5344CB8AC3E}">
        <p14:creationId xmlns:p14="http://schemas.microsoft.com/office/powerpoint/2010/main" xmlns="" val="935522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4EED1E-D360-471C-A2E5-037770A6952F}" type="datetimeFigureOut">
              <a:rPr lang="en-ZA" smtClean="0"/>
              <a:pPr/>
              <a:t>2021/03/08</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B1314497-3790-4917-8F33-284BCCEBAB8D}" type="slidenum">
              <a:rPr lang="en-ZA" smtClean="0"/>
              <a:pPr/>
              <a:t>‹#›</a:t>
            </a:fld>
            <a:endParaRPr lang="en-ZA"/>
          </a:p>
        </p:txBody>
      </p:sp>
    </p:spTree>
    <p:extLst>
      <p:ext uri="{BB962C8B-B14F-4D97-AF65-F5344CB8AC3E}">
        <p14:creationId xmlns:p14="http://schemas.microsoft.com/office/powerpoint/2010/main" xmlns="" val="3083893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4EED1E-D360-471C-A2E5-037770A6952F}" type="datetimeFigureOut">
              <a:rPr lang="en-ZA" smtClean="0"/>
              <a:pPr/>
              <a:t>2021/03/08</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B1314497-3790-4917-8F33-284BCCEBAB8D}" type="slidenum">
              <a:rPr lang="en-ZA" smtClean="0"/>
              <a:pPr/>
              <a:t>‹#›</a:t>
            </a:fld>
            <a:endParaRPr lang="en-ZA"/>
          </a:p>
        </p:txBody>
      </p:sp>
    </p:spTree>
    <p:extLst>
      <p:ext uri="{BB962C8B-B14F-4D97-AF65-F5344CB8AC3E}">
        <p14:creationId xmlns:p14="http://schemas.microsoft.com/office/powerpoint/2010/main" xmlns="" val="4079647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4EED1E-D360-471C-A2E5-037770A6952F}" type="datetimeFigureOut">
              <a:rPr lang="en-ZA" smtClean="0"/>
              <a:pPr/>
              <a:t>2021/03/08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1314497-3790-4917-8F33-284BCCEBAB8D}" type="slidenum">
              <a:rPr lang="en-ZA" smtClean="0"/>
              <a:pPr/>
              <a:t>‹#›</a:t>
            </a:fld>
            <a:endParaRPr lang="en-ZA"/>
          </a:p>
        </p:txBody>
      </p:sp>
    </p:spTree>
    <p:extLst>
      <p:ext uri="{BB962C8B-B14F-4D97-AF65-F5344CB8AC3E}">
        <p14:creationId xmlns:p14="http://schemas.microsoft.com/office/powerpoint/2010/main" xmlns="" val="1968668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4EED1E-D360-471C-A2E5-037770A6952F}" type="datetimeFigureOut">
              <a:rPr lang="en-ZA" smtClean="0"/>
              <a:pPr/>
              <a:t>2021/03/08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1314497-3790-4917-8F33-284BCCEBAB8D}" type="slidenum">
              <a:rPr lang="en-ZA" smtClean="0"/>
              <a:pPr/>
              <a:t>‹#›</a:t>
            </a:fld>
            <a:endParaRPr lang="en-ZA"/>
          </a:p>
        </p:txBody>
      </p:sp>
    </p:spTree>
    <p:extLst>
      <p:ext uri="{BB962C8B-B14F-4D97-AF65-F5344CB8AC3E}">
        <p14:creationId xmlns:p14="http://schemas.microsoft.com/office/powerpoint/2010/main" xmlns="" val="2370623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1.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4EED1E-D360-471C-A2E5-037770A6952F}" type="datetimeFigureOut">
              <a:rPr lang="en-ZA" smtClean="0"/>
              <a:pPr/>
              <a:t>2021/03/08</a:t>
            </a:fld>
            <a:endParaRPr lang="en-Z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314497-3790-4917-8F33-284BCCEBAB8D}" type="slidenum">
              <a:rPr lang="en-ZA" smtClean="0"/>
              <a:pPr/>
              <a:t>‹#›</a:t>
            </a:fld>
            <a:endParaRPr lang="en-ZA"/>
          </a:p>
        </p:txBody>
      </p:sp>
    </p:spTree>
    <p:extLst>
      <p:ext uri="{BB962C8B-B14F-4D97-AF65-F5344CB8AC3E}">
        <p14:creationId xmlns:p14="http://schemas.microsoft.com/office/powerpoint/2010/main" xmlns="" val="1065052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cstate="print">
            <a:alphaModFix amt="10000"/>
            <a:extLst>
              <a:ext uri="{28A0092B-C50C-407E-A947-70E740481C1C}">
                <a14:useLocalDpi xmlns:a14="http://schemas.microsoft.com/office/drawing/2010/main" xmlns="" val="0"/>
              </a:ext>
            </a:extLst>
          </a:blip>
          <a:srcRect/>
          <a:stretch>
            <a:fillRect/>
          </a:stretch>
        </p:blipFill>
        <p:spPr bwMode="auto">
          <a:xfrm>
            <a:off x="0" y="1"/>
            <a:ext cx="9144000" cy="6858000"/>
          </a:xfrm>
          <a:prstGeom prst="rect">
            <a:avLst/>
          </a:prstGeom>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531640" y="753228"/>
            <a:ext cx="6896534"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1" y="2336873"/>
            <a:ext cx="6887389"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67881" y="5936190"/>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DEFB7E1-A0FA-4205-860A-C9A5BF2EAB53}" type="datetimeFigureOut">
              <a:rPr lang="en-ZA" smtClean="0">
                <a:solidFill>
                  <a:prstClr val="white">
                    <a:tint val="75000"/>
                  </a:prstClr>
                </a:solidFill>
              </a:rPr>
              <a:pPr/>
              <a:t>2021/03/08</a:t>
            </a:fld>
            <a:endParaRPr lang="en-ZA">
              <a:solidFill>
                <a:prstClr val="white">
                  <a:tint val="75000"/>
                </a:prstClr>
              </a:solidFill>
            </a:endParaRPr>
          </a:p>
        </p:txBody>
      </p:sp>
      <p:sp>
        <p:nvSpPr>
          <p:cNvPr id="5" name="Footer Placeholder 4"/>
          <p:cNvSpPr>
            <a:spLocks noGrp="1"/>
          </p:cNvSpPr>
          <p:nvPr>
            <p:ph type="ftr" sz="quarter" idx="3"/>
          </p:nvPr>
        </p:nvSpPr>
        <p:spPr>
          <a:xfrm>
            <a:off x="533401" y="5936191"/>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ZA">
              <a:solidFill>
                <a:prstClr val="white">
                  <a:tint val="75000"/>
                </a:prstClr>
              </a:solidFill>
            </a:endParaRPr>
          </a:p>
        </p:txBody>
      </p:sp>
      <p:sp>
        <p:nvSpPr>
          <p:cNvPr id="6" name="Slide Number Placeholder 5"/>
          <p:cNvSpPr>
            <a:spLocks noGrp="1"/>
          </p:cNvSpPr>
          <p:nvPr>
            <p:ph type="sldNum" sz="quarter" idx="4"/>
          </p:nvPr>
        </p:nvSpPr>
        <p:spPr>
          <a:xfrm>
            <a:off x="7848600" y="753230"/>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E6A0F808-6586-402F-985E-4E42266C5316}" type="slidenum">
              <a:rPr lang="en-ZA" smtClean="0">
                <a:solidFill>
                  <a:prstClr val="white">
                    <a:tint val="75000"/>
                  </a:prstClr>
                </a:solidFill>
              </a:rPr>
              <a:pPr/>
              <a:t>‹#›</a:t>
            </a:fld>
            <a:endParaRPr lang="en-ZA">
              <a:solidFill>
                <a:prstClr val="white">
                  <a:tint val="75000"/>
                </a:prstClr>
              </a:solidFill>
            </a:endParaRPr>
          </a:p>
        </p:txBody>
      </p:sp>
    </p:spTree>
    <p:extLst>
      <p:ext uri="{BB962C8B-B14F-4D97-AF65-F5344CB8AC3E}">
        <p14:creationId xmlns:p14="http://schemas.microsoft.com/office/powerpoint/2010/main" xmlns="" val="2058822204"/>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stretch>
            <a:fillRect/>
          </a:stretch>
        </p:blipFill>
        <p:spPr>
          <a:xfrm>
            <a:off x="-243840" y="2542904"/>
            <a:ext cx="9387840" cy="1724296"/>
          </a:xfrm>
          <a:prstGeom prst="rect">
            <a:avLst/>
          </a:prstGeom>
        </p:spPr>
      </p:pic>
      <p:sp>
        <p:nvSpPr>
          <p:cNvPr id="4" name="Title 1"/>
          <p:cNvSpPr txBox="1">
            <a:spLocks/>
          </p:cNvSpPr>
          <p:nvPr/>
        </p:nvSpPr>
        <p:spPr>
          <a:xfrm>
            <a:off x="131886" y="860912"/>
            <a:ext cx="8736069" cy="1373070"/>
          </a:xfrm>
          <a:prstGeom prst="rect">
            <a:avLst/>
          </a:prstGeom>
          <a:solidFill>
            <a:schemeClr val="bg1"/>
          </a:solidFill>
        </p:spPr>
        <p:txBody>
          <a:bodyPr vert="horz" lIns="91440" tIns="45720" rIns="91440" bIns="45720" rtlCol="0" anchor="b">
            <a:noAutofit/>
          </a:bodyPr>
          <a:lstStyle>
            <a:lvl1pPr algn="r" defTabSz="914400" rtl="0" eaLnBrk="1" latinLnBrk="0" hangingPunct="1">
              <a:lnSpc>
                <a:spcPct val="90000"/>
              </a:lnSpc>
              <a:spcBef>
                <a:spcPct val="0"/>
              </a:spcBef>
              <a:buNone/>
              <a:defRPr sz="4800" kern="1200">
                <a:solidFill>
                  <a:schemeClr val="tx1"/>
                </a:solidFill>
                <a:latin typeface="+mj-lt"/>
                <a:ea typeface="+mj-ea"/>
                <a:cs typeface="+mj-cs"/>
              </a:defRPr>
            </a:lvl1pPr>
          </a:lstStyle>
          <a:p>
            <a:pPr algn="ctr"/>
            <a:r>
              <a:rPr lang="en-ZA" sz="4000" dirty="0" smtClean="0">
                <a:latin typeface="Arial" panose="020B0604020202020204" pitchFamily="34" charset="0"/>
                <a:cs typeface="Arial" panose="020B0604020202020204" pitchFamily="34" charset="0"/>
              </a:rPr>
              <a:t>NW GOVERNMENT DEPARTMENTS CASES</a:t>
            </a:r>
            <a:endParaRPr lang="en-ZA" sz="3600" dirty="0"/>
          </a:p>
        </p:txBody>
      </p:sp>
    </p:spTree>
    <p:extLst>
      <p:ext uri="{BB962C8B-B14F-4D97-AF65-F5344CB8AC3E}">
        <p14:creationId xmlns:p14="http://schemas.microsoft.com/office/powerpoint/2010/main" xmlns="" val="4255429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stretch>
            <a:fillRect/>
          </a:stretch>
        </p:blipFill>
        <p:spPr>
          <a:xfrm>
            <a:off x="-70170" y="-35654"/>
            <a:ext cx="1511939" cy="799052"/>
          </a:xfrm>
          <a:prstGeom prst="rect">
            <a:avLst/>
          </a:prstGeom>
        </p:spPr>
      </p:pic>
      <p:sp>
        <p:nvSpPr>
          <p:cNvPr id="8" name="Text Placeholder 2"/>
          <p:cNvSpPr txBox="1">
            <a:spLocks/>
          </p:cNvSpPr>
          <p:nvPr/>
        </p:nvSpPr>
        <p:spPr>
          <a:xfrm>
            <a:off x="1441769" y="0"/>
            <a:ext cx="7702231" cy="763398"/>
          </a:xfrm>
          <a:prstGeom prst="rect">
            <a:avLst/>
          </a:prstGeom>
          <a:solidFill>
            <a:srgbClr val="CC3300"/>
          </a:solidFill>
        </p:spPr>
        <p:txBody>
          <a:bodyPr vert="horz" lIns="68580" tIns="34290" rIns="68580" bIns="3429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endParaRPr lang="en-ZA" sz="18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a:p>
            <a:pPr algn="ctr"/>
            <a:endParaRPr lang="en-ZA" sz="18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xmlns="" val="1400228409"/>
              </p:ext>
            </p:extLst>
          </p:nvPr>
        </p:nvGraphicFramePr>
        <p:xfrm>
          <a:off x="0" y="1364364"/>
          <a:ext cx="9144001" cy="4833236"/>
        </p:xfrm>
        <a:graphic>
          <a:graphicData uri="http://schemas.openxmlformats.org/drawingml/2006/table">
            <a:tbl>
              <a:tblPr firstRow="1" bandRow="1"/>
              <a:tblGrid>
                <a:gridCol w="1728132">
                  <a:extLst>
                    <a:ext uri="{9D8B030D-6E8A-4147-A177-3AD203B41FA5}">
                      <a16:colId xmlns:a16="http://schemas.microsoft.com/office/drawing/2014/main" xmlns="" val="20000"/>
                    </a:ext>
                  </a:extLst>
                </a:gridCol>
                <a:gridCol w="2166535">
                  <a:extLst>
                    <a:ext uri="{9D8B030D-6E8A-4147-A177-3AD203B41FA5}">
                      <a16:colId xmlns:a16="http://schemas.microsoft.com/office/drawing/2014/main" xmlns="" val="20001"/>
                    </a:ext>
                  </a:extLst>
                </a:gridCol>
                <a:gridCol w="5249334">
                  <a:extLst>
                    <a:ext uri="{9D8B030D-6E8A-4147-A177-3AD203B41FA5}">
                      <a16:colId xmlns:a16="http://schemas.microsoft.com/office/drawing/2014/main" xmlns="" val="20002"/>
                    </a:ext>
                  </a:extLst>
                </a:gridCol>
              </a:tblGrid>
              <a:tr h="615750">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Case number</a:t>
                      </a:r>
                    </a:p>
                  </a:txBody>
                  <a:tcPr marL="51435" marR="51435" marT="25719" marB="25719">
                    <a:solidFill>
                      <a:srgbClr val="0070C0"/>
                    </a:solidFill>
                  </a:tcPr>
                </a:tc>
                <a:tc>
                  <a:txBody>
                    <a:bodyPr/>
                    <a:lstStyle/>
                    <a:p>
                      <a:r>
                        <a:rPr lang="en-ZA" sz="1200" b="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MAHIKENG CAS 369/06/2017</a:t>
                      </a:r>
                    </a:p>
                  </a:txBody>
                  <a:tcPr marL="28932" marR="28932" marT="14467" marB="14467">
                    <a:solidFill>
                      <a:schemeClr val="bg1"/>
                    </a:solidFill>
                  </a:tcPr>
                </a:tc>
                <a:tc rowSpan="6">
                  <a:txBody>
                    <a:bodyPr/>
                    <a:lstStyle/>
                    <a:p>
                      <a:pPr marL="0" marR="0" lvl="0" indent="0" algn="l"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r>
                        <a:rPr lang="en-ZA" sz="1200" b="1" i="0" u="sng"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rPr>
                        <a:t>Background of Case:</a:t>
                      </a:r>
                    </a:p>
                    <a:p>
                      <a:pPr algn="just"/>
                      <a:endPar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It is alleged that houses</a:t>
                      </a:r>
                      <a:r>
                        <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were transferred from the Department of Human Settlement to private persons unlawfully</a:t>
                      </a: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a:t>
                      </a:r>
                    </a:p>
                    <a:p>
                      <a:pPr algn="just"/>
                      <a:endPar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endParaRPr lang="en-ZA" sz="1200" b="1" u="sng"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r>
                        <a:rPr lang="en-ZA" sz="1200" b="1" u="sng" dirty="0">
                          <a:solidFill>
                            <a:schemeClr val="tx1"/>
                          </a:solidFill>
                          <a:effectLst/>
                          <a:latin typeface="Arial" panose="020B0604020202020204" pitchFamily="34" charset="0"/>
                          <a:ea typeface="Segoe UI" panose="020B0502040204020203" pitchFamily="34" charset="0"/>
                          <a:cs typeface="Arial" panose="020B0604020202020204" pitchFamily="34" charset="0"/>
                        </a:rPr>
                        <a:t>Current Status:</a:t>
                      </a:r>
                      <a:r>
                        <a:rPr lang="en-ZA" sz="1200" b="1" dirty="0">
                          <a:solidFill>
                            <a:schemeClr val="tx1"/>
                          </a:solidFill>
                          <a:effectLst/>
                          <a:latin typeface="Arial" panose="020B0604020202020204" pitchFamily="34" charset="0"/>
                          <a:ea typeface="Segoe UI" panose="020B0502040204020203" pitchFamily="34" charset="0"/>
                          <a:cs typeface="Arial" panose="020B0604020202020204" pitchFamily="34" charset="0"/>
                        </a:rPr>
                        <a:t> </a:t>
                      </a:r>
                    </a:p>
                    <a:p>
                      <a:pPr marL="0" indent="0" algn="just">
                        <a:buFontTx/>
                        <a:buNone/>
                      </a:pPr>
                      <a:endPar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171450" indent="-171450" algn="just">
                        <a:buFont typeface="Wingdings" panose="05000000000000000000" pitchFamily="2" charset="2"/>
                        <a:buChar char="v"/>
                      </a:pPr>
                      <a:r>
                        <a:rPr lang="en-ZA" sz="1200" baseline="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28 </a:t>
                      </a:r>
                      <a:r>
                        <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statements were obtained </a:t>
                      </a:r>
                    </a:p>
                    <a:p>
                      <a:pPr marL="0" indent="0" algn="just">
                        <a:buFontTx/>
                        <a:buNone/>
                      </a:pPr>
                      <a:endPar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indent="0" algn="just">
                        <a:buFontTx/>
                        <a:buNone/>
                      </a:pPr>
                      <a:endPar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indent="0" algn="just">
                        <a:buFontTx/>
                        <a:buNone/>
                      </a:pPr>
                      <a:endPar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indent="0" algn="just">
                        <a:buFontTx/>
                        <a:buNone/>
                      </a:pPr>
                      <a:r>
                        <a:rPr lang="en-ZA" sz="1200" b="1" u="sng"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Outstanding:</a:t>
                      </a:r>
                    </a:p>
                    <a:p>
                      <a:pPr marL="0" indent="0" algn="just">
                        <a:buFontTx/>
                        <a:buNone/>
                      </a:pPr>
                      <a:endPar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171450" indent="-171450" algn="just">
                        <a:buFont typeface="Wingdings" panose="05000000000000000000" pitchFamily="2" charset="2"/>
                        <a:buChar char="v"/>
                      </a:pPr>
                      <a:r>
                        <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Search and seizure at conveyancers offices </a:t>
                      </a:r>
                    </a:p>
                    <a:p>
                      <a:pPr marL="0" indent="0" algn="just">
                        <a:buFontTx/>
                        <a:buNone/>
                      </a:pPr>
                      <a:endPar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51435" marR="51435" marT="25719" marB="25719"/>
                </a:tc>
                <a:extLst>
                  <a:ext uri="{0D108BD9-81ED-4DB2-BD59-A6C34878D82A}">
                    <a16:rowId xmlns:a16="http://schemas.microsoft.com/office/drawing/2014/main" xmlns="" val="10000"/>
                  </a:ext>
                </a:extLst>
              </a:tr>
              <a:tr h="673871">
                <a:tc>
                  <a:txBody>
                    <a:bodyPr/>
                    <a:lstStyle/>
                    <a:p>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Offence</a:t>
                      </a:r>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 </a:t>
                      </a:r>
                    </a:p>
                  </a:txBody>
                  <a:tcPr marL="51435" marR="51435" marT="25719" marB="25719">
                    <a:solidFill>
                      <a:srgbClr val="0070C0"/>
                    </a:solidFill>
                  </a:tcPr>
                </a:tc>
                <a:tc>
                  <a:txBody>
                    <a:bodyPr/>
                    <a:lstStyle/>
                    <a:p>
                      <a:r>
                        <a:rPr lang="en-ZA" sz="120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Fraud-Forgery and uttering:</a:t>
                      </a:r>
                    </a:p>
                    <a:p>
                      <a:endParaRPr lang="en-ZA" sz="120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1"/>
                  </a:ext>
                </a:extLst>
              </a:tr>
              <a:tr h="486620">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Loss involved</a:t>
                      </a:r>
                    </a:p>
                  </a:txBody>
                  <a:tcPr marL="51435" marR="51435" marT="25719" marB="25719">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kern="120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rPr>
                        <a:t>To be determined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200" b="0" kern="1200" noProof="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a:p>
                  </a:txBody>
                  <a:tcPr/>
                </a:tc>
                <a:extLst>
                  <a:ext uri="{0D108BD9-81ED-4DB2-BD59-A6C34878D82A}">
                    <a16:rowId xmlns:a16="http://schemas.microsoft.com/office/drawing/2014/main" xmlns="" val="10002"/>
                  </a:ext>
                </a:extLst>
              </a:tr>
              <a:tr h="1839461">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Persons/Entity involved</a:t>
                      </a:r>
                    </a:p>
                  </a:txBody>
                  <a:tcPr marL="51435" marR="51435" marT="25719" marB="25719">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ZA" sz="1200" b="1" dirty="0">
                          <a:solidFill>
                            <a:schemeClr val="tx1"/>
                          </a:solidFill>
                          <a:effectLst/>
                          <a:latin typeface="Arial" panose="020B0604020202020204" pitchFamily="34" charset="0"/>
                          <a:ea typeface="Segoe UI" panose="020B0502040204020203" pitchFamily="34" charset="0"/>
                          <a:cs typeface="Arial" panose="020B0604020202020204" pitchFamily="34" charset="0"/>
                        </a:rPr>
                        <a:t>Department </a:t>
                      </a:r>
                      <a:r>
                        <a:rPr lang="en-ZA" sz="1200" b="1"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of </a:t>
                      </a:r>
                      <a:r>
                        <a:rPr lang="en-ZA" sz="1200" b="1" dirty="0">
                          <a:solidFill>
                            <a:schemeClr val="tx1"/>
                          </a:solidFill>
                          <a:effectLst/>
                          <a:latin typeface="Arial" panose="020B0604020202020204" pitchFamily="34" charset="0"/>
                          <a:ea typeface="Segoe UI" panose="020B0502040204020203" pitchFamily="34" charset="0"/>
                          <a:cs typeface="Arial" panose="020B0604020202020204" pitchFamily="34" charset="0"/>
                        </a:rPr>
                        <a:t>Human Settlement</a:t>
                      </a: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3"/>
                  </a:ext>
                </a:extLst>
              </a:tr>
              <a:tr h="581680">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Status of case</a:t>
                      </a:r>
                    </a:p>
                  </a:txBody>
                  <a:tcPr marL="51435" marR="51435" marT="25719" marB="25719">
                    <a:solidFill>
                      <a:srgbClr val="0070C0"/>
                    </a:solidFill>
                  </a:tcPr>
                </a:tc>
                <a:tc>
                  <a:txBody>
                    <a:bodyPr/>
                    <a:lstStyle/>
                    <a:p>
                      <a:r>
                        <a:rPr lang="en-ZA" sz="1200" b="0" baseline="0" dirty="0">
                          <a:solidFill>
                            <a:schemeClr val="tx1"/>
                          </a:solidFill>
                          <a:latin typeface="Arial" panose="020B0604020202020204" pitchFamily="34" charset="0"/>
                          <a:ea typeface="Segoe UI" panose="020B0502040204020203" pitchFamily="34" charset="0"/>
                          <a:cs typeface="Arial" panose="020B0604020202020204" pitchFamily="34" charset="0"/>
                        </a:rPr>
                        <a:t>Under Investigation</a:t>
                      </a:r>
                      <a:endParaRPr lang="en-ZA" sz="1200" b="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4"/>
                  </a:ext>
                </a:extLst>
              </a:tr>
              <a:tr h="635854">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Number of</a:t>
                      </a:r>
                      <a:r>
                        <a:rPr lang="en-ZA" sz="1200" b="1" kern="1200" baseline="0" dirty="0">
                          <a:solidFill>
                            <a:schemeClr val="tx1"/>
                          </a:solidFill>
                          <a:latin typeface="Arial" panose="020B0604020202020204" pitchFamily="34" charset="0"/>
                          <a:ea typeface="Segoe UI" panose="020B0502040204020203" pitchFamily="34" charset="0"/>
                          <a:cs typeface="Arial" panose="020B0604020202020204" pitchFamily="34" charset="0"/>
                        </a:rPr>
                        <a:t> </a:t>
                      </a:r>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statements</a:t>
                      </a:r>
                    </a:p>
                  </a:txBody>
                  <a:tcPr marL="51435" marR="51435" marT="25719" marB="25719">
                    <a:solidFill>
                      <a:srgbClr val="0070C0"/>
                    </a:solidFill>
                  </a:tcPr>
                </a:tc>
                <a:tc>
                  <a:txBody>
                    <a:bodyPr/>
                    <a:lstStyle/>
                    <a:p>
                      <a:pPr marL="0" indent="0" defTabSz="896938">
                        <a:buFont typeface="Arial" panose="020B0604020202020204" pitchFamily="34" charset="0"/>
                        <a:buNone/>
                        <a:tabLst>
                          <a:tab pos="360363" algn="l"/>
                          <a:tab pos="804863" algn="l"/>
                        </a:tabLst>
                      </a:pPr>
                      <a:r>
                        <a:rPr lang="en-ZA" sz="1200" b="0" kern="1200" dirty="0" smtClean="0">
                          <a:solidFill>
                            <a:schemeClr val="tx1"/>
                          </a:solidFill>
                          <a:latin typeface="Arial" panose="020B0604020202020204" pitchFamily="34" charset="0"/>
                          <a:ea typeface="Segoe UI" panose="020B0502040204020203" pitchFamily="34" charset="0"/>
                          <a:cs typeface="Arial" panose="020B0604020202020204" pitchFamily="34" charset="0"/>
                        </a:rPr>
                        <a:t>28</a:t>
                      </a:r>
                      <a:endParaRPr lang="en-ZA" sz="1200" b="0" kern="1200" dirty="0">
                        <a:solidFill>
                          <a:schemeClr val="tx1"/>
                        </a:solidFill>
                        <a:latin typeface="Arial" panose="020B0604020202020204" pitchFamily="34" charset="0"/>
                        <a:ea typeface="Segoe UI" panose="020B0502040204020203" pitchFamily="34" charset="0"/>
                        <a:cs typeface="Arial" panose="020B0604020202020204" pitchFamily="34" charset="0"/>
                      </a:endParaRPr>
                    </a:p>
                    <a:p>
                      <a:pPr marL="0" indent="0" defTabSz="896938">
                        <a:buFont typeface="Arial" panose="020B0604020202020204" pitchFamily="34" charset="0"/>
                        <a:buNone/>
                        <a:tabLst>
                          <a:tab pos="360363" algn="l"/>
                          <a:tab pos="804863" algn="l"/>
                        </a:tabLst>
                      </a:pPr>
                      <a:endParaRPr lang="en-ZA" sz="1200" b="0" kern="120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6"/>
                  </a:ext>
                </a:extLst>
              </a:tr>
            </a:tbl>
          </a:graphicData>
        </a:graphic>
      </p:graphicFrame>
      <p:sp>
        <p:nvSpPr>
          <p:cNvPr id="10" name="Rectangle 9"/>
          <p:cNvSpPr/>
          <p:nvPr/>
        </p:nvSpPr>
        <p:spPr>
          <a:xfrm>
            <a:off x="1719618" y="77268"/>
            <a:ext cx="7165075" cy="60511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prstClr val="white"/>
                </a:solidFill>
                <a:latin typeface="Segoe UI" panose="020B0502040204020203" pitchFamily="34" charset="0"/>
                <a:ea typeface="Segoe UI" panose="020B0502040204020203" pitchFamily="34" charset="0"/>
                <a:cs typeface="Segoe UI" panose="020B0502040204020203" pitchFamily="34" charset="0"/>
              </a:rPr>
              <a:t>DEPARTMENT OF LOCAL GOVERNMENT AND</a:t>
            </a:r>
          </a:p>
          <a:p>
            <a:pPr algn="ctr"/>
            <a:r>
              <a:rPr lang="en-ZA" b="1" dirty="0">
                <a:solidFill>
                  <a:prstClr val="white"/>
                </a:solidFill>
                <a:latin typeface="Segoe UI" panose="020B0502040204020203" pitchFamily="34" charset="0"/>
                <a:ea typeface="Segoe UI" panose="020B0502040204020203" pitchFamily="34" charset="0"/>
                <a:cs typeface="Segoe UI" panose="020B0502040204020203" pitchFamily="34" charset="0"/>
              </a:rPr>
              <a:t>HUMAN SETTLEMENT </a:t>
            </a:r>
          </a:p>
        </p:txBody>
      </p:sp>
      <p:sp>
        <p:nvSpPr>
          <p:cNvPr id="11" name="Rectangle 10"/>
          <p:cNvSpPr/>
          <p:nvPr/>
        </p:nvSpPr>
        <p:spPr>
          <a:xfrm>
            <a:off x="92141" y="935311"/>
            <a:ext cx="751790" cy="259207"/>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t>6.</a:t>
            </a:r>
          </a:p>
        </p:txBody>
      </p:sp>
    </p:spTree>
    <p:extLst>
      <p:ext uri="{BB962C8B-B14F-4D97-AF65-F5344CB8AC3E}">
        <p14:creationId xmlns:p14="http://schemas.microsoft.com/office/powerpoint/2010/main" xmlns="" val="986299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cstate="print"/>
          <a:stretch>
            <a:fillRect/>
          </a:stretch>
        </p:blipFill>
        <p:spPr>
          <a:xfrm>
            <a:off x="-70170" y="-35654"/>
            <a:ext cx="1511939" cy="799052"/>
          </a:xfrm>
          <a:prstGeom prst="rect">
            <a:avLst/>
          </a:prstGeom>
        </p:spPr>
      </p:pic>
      <p:sp>
        <p:nvSpPr>
          <p:cNvPr id="12" name="Text Placeholder 2"/>
          <p:cNvSpPr txBox="1">
            <a:spLocks/>
          </p:cNvSpPr>
          <p:nvPr/>
        </p:nvSpPr>
        <p:spPr>
          <a:xfrm>
            <a:off x="1441769" y="0"/>
            <a:ext cx="7702231" cy="763398"/>
          </a:xfrm>
          <a:prstGeom prst="rect">
            <a:avLst/>
          </a:prstGeom>
          <a:solidFill>
            <a:srgbClr val="CC3300"/>
          </a:solidFill>
        </p:spPr>
        <p:txBody>
          <a:bodyPr vert="horz" lIns="68580" tIns="34290" rIns="68580" bIns="3429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endParaRPr lang="en-ZA" sz="18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a:p>
            <a:pPr algn="ctr"/>
            <a:endParaRPr lang="en-ZA" sz="18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1484500957"/>
              </p:ext>
            </p:extLst>
          </p:nvPr>
        </p:nvGraphicFramePr>
        <p:xfrm>
          <a:off x="85444" y="1138835"/>
          <a:ext cx="9058556" cy="5305509"/>
        </p:xfrm>
        <a:graphic>
          <a:graphicData uri="http://schemas.openxmlformats.org/drawingml/2006/table">
            <a:tbl>
              <a:tblPr firstRow="1" bandRow="1"/>
              <a:tblGrid>
                <a:gridCol w="1965122">
                  <a:extLst>
                    <a:ext uri="{9D8B030D-6E8A-4147-A177-3AD203B41FA5}">
                      <a16:colId xmlns:a16="http://schemas.microsoft.com/office/drawing/2014/main" xmlns="" val="20000"/>
                    </a:ext>
                  </a:extLst>
                </a:gridCol>
                <a:gridCol w="2060090">
                  <a:extLst>
                    <a:ext uri="{9D8B030D-6E8A-4147-A177-3AD203B41FA5}">
                      <a16:colId xmlns:a16="http://schemas.microsoft.com/office/drawing/2014/main" xmlns="" val="20001"/>
                    </a:ext>
                  </a:extLst>
                </a:gridCol>
                <a:gridCol w="5033344">
                  <a:extLst>
                    <a:ext uri="{9D8B030D-6E8A-4147-A177-3AD203B41FA5}">
                      <a16:colId xmlns:a16="http://schemas.microsoft.com/office/drawing/2014/main" xmlns="" val="20002"/>
                    </a:ext>
                  </a:extLst>
                </a:gridCol>
              </a:tblGrid>
              <a:tr h="532257">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Case number</a:t>
                      </a:r>
                    </a:p>
                  </a:txBody>
                  <a:tcPr marL="21699" marR="21699" marT="10850" marB="10850">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kern="1200" dirty="0">
                          <a:solidFill>
                            <a:schemeClr val="tx1"/>
                          </a:solidFill>
                          <a:latin typeface="Arial" panose="020B0604020202020204" pitchFamily="34" charset="0"/>
                          <a:ea typeface="Segoe UI" panose="020B0502040204020203" pitchFamily="34" charset="0"/>
                          <a:cs typeface="Arial" panose="020B0604020202020204" pitchFamily="34" charset="0"/>
                        </a:rPr>
                        <a:t>Mmabatho 242/01/2021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200" b="0" kern="120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1699" marR="21699" marT="10850" marB="10850">
                    <a:solidFill>
                      <a:schemeClr val="bg1"/>
                    </a:solidFill>
                  </a:tcPr>
                </a:tc>
                <a:tc row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sng"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Background of case: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200" b="1" i="0" u="sng"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It is alleged </a:t>
                      </a:r>
                      <a:r>
                        <a:rPr lang="en-ZA" sz="1200" baseline="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that the Supply Chain Manager misrepresented credentials when applying for a post. </a:t>
                      </a:r>
                      <a:endParaRPr kumimoji="0" lang="en-ZA" sz="1200" b="1" i="0" u="sng"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200" b="1" i="0" u="sng"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200" b="1" i="0" u="sng"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Current status: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200" b="1" i="0" u="sng"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ZA"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rPr>
                        <a:t>4 </a:t>
                      </a:r>
                      <a:r>
                        <a:rPr kumimoji="0" lang="en-ZA" sz="1200" b="0" i="0" u="none" strike="noStrike" kern="1200" cap="none" spc="0" normalizeH="0" baseline="0" noProof="0" dirty="0" smtClean="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rPr>
                        <a:t>statements were obtained. </a:t>
                      </a:r>
                      <a:endParaRPr kumimoji="0" lang="en-ZA"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ZA" sz="1200" b="1" i="0" u="sng"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ZA" sz="1200" b="1" i="0" u="sng"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200" b="1" i="0" u="sng"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Outstanding:</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en-ZA"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ZA" sz="1200" b="0" i="0" u="none" strike="noStrike" kern="1200" cap="none" spc="0" normalizeH="0" baseline="0" noProof="0" dirty="0" smtClean="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rPr>
                        <a:t>4 statements </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ZA"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ZA" sz="1200" b="0" i="0" u="none" strike="noStrike" kern="1200" cap="none" spc="0" normalizeH="0" baseline="0" noProof="0" dirty="0" smtClean="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rPr>
                        <a:t>Section </a:t>
                      </a:r>
                      <a:r>
                        <a:rPr kumimoji="0" lang="en-ZA"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rPr>
                        <a:t>205 for FNB account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200" b="1" i="0" u="sng"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txBody>
                  <a:tcPr marL="21699" marR="21699" marT="10850" marB="10850">
                    <a:solidFill>
                      <a:schemeClr val="bg1"/>
                    </a:solidFill>
                  </a:tcPr>
                </a:tc>
                <a:extLst>
                  <a:ext uri="{0D108BD9-81ED-4DB2-BD59-A6C34878D82A}">
                    <a16:rowId xmlns:a16="http://schemas.microsoft.com/office/drawing/2014/main" xmlns="" val="10000"/>
                  </a:ext>
                </a:extLst>
              </a:tr>
              <a:tr h="501450">
                <a:tc>
                  <a:txBody>
                    <a:bodyPr/>
                    <a:lstStyle/>
                    <a:p>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Offence</a:t>
                      </a:r>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 </a:t>
                      </a:r>
                    </a:p>
                  </a:txBody>
                  <a:tcPr marL="21699" marR="21699" marT="10850" marB="10850">
                    <a:solidFill>
                      <a:srgbClr val="0070C0"/>
                    </a:solidFill>
                  </a:tcPr>
                </a:tc>
                <a:tc>
                  <a:txBody>
                    <a:bodyPr/>
                    <a:lstStyle/>
                    <a:p>
                      <a:r>
                        <a:rPr lang="en-ZA" sz="1200" b="0" i="0" u="none" strike="noStrike" dirty="0">
                          <a:solidFill>
                            <a:srgbClr val="000000"/>
                          </a:solidFill>
                          <a:effectLst/>
                          <a:latin typeface="Arial" panose="020B0604020202020204" pitchFamily="34" charset="0"/>
                          <a:ea typeface="Segoe UI" panose="020B0502040204020203" pitchFamily="34" charset="0"/>
                          <a:cs typeface="Arial" panose="020B0604020202020204" pitchFamily="34" charset="0"/>
                        </a:rPr>
                        <a:t>Fraud </a:t>
                      </a:r>
                    </a:p>
                  </a:txBody>
                  <a:tcPr marL="21699" marR="21699" marT="10850" marB="10850">
                    <a:solidFill>
                      <a:schemeClr val="bg1"/>
                    </a:solidFill>
                  </a:tcPr>
                </a:tc>
                <a:tc vMerge="1">
                  <a:txBody>
                    <a:bodyPr/>
                    <a:lstStyle/>
                    <a:p>
                      <a:endParaRPr lang="en-ZA" dirty="0"/>
                    </a:p>
                  </a:txBody>
                  <a:tcPr/>
                </a:tc>
                <a:extLst>
                  <a:ext uri="{0D108BD9-81ED-4DB2-BD59-A6C34878D82A}">
                    <a16:rowId xmlns:a16="http://schemas.microsoft.com/office/drawing/2014/main" xmlns="" val="10001"/>
                  </a:ext>
                </a:extLst>
              </a:tr>
              <a:tr h="783481">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Loss involved</a:t>
                      </a:r>
                    </a:p>
                  </a:txBody>
                  <a:tcPr marL="21699" marR="21699" marT="10850" marB="10850">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To be determined</a:t>
                      </a:r>
                      <a:endParaRPr lang="en-ZA" sz="1200" b="0" kern="1200" noProof="0" dirty="0">
                        <a:solidFill>
                          <a:schemeClr val="tx1"/>
                        </a:solidFill>
                        <a:latin typeface="Arial" panose="020B0604020202020204" pitchFamily="34" charset="0"/>
                        <a:ea typeface="Segoe UI" panose="020B0502040204020203" pitchFamily="34" charset="0"/>
                        <a:cs typeface="Arial" panose="020B0604020202020204" pitchFamily="34" charset="0"/>
                      </a:endParaRPr>
                    </a:p>
                    <a:p>
                      <a:pPr marL="0" marR="0" indent="0" algn="l" defTabSz="914400" rtl="0" eaLnBrk="1" fontAlgn="ctr" latinLnBrk="0" hangingPunct="1">
                        <a:lnSpc>
                          <a:spcPct val="100000"/>
                        </a:lnSpc>
                        <a:spcBef>
                          <a:spcPts val="0"/>
                        </a:spcBef>
                        <a:spcAft>
                          <a:spcPts val="0"/>
                        </a:spcAft>
                        <a:buClrTx/>
                        <a:buSzTx/>
                        <a:buFontTx/>
                        <a:buNone/>
                        <a:tabLst/>
                        <a:defRPr/>
                      </a:pPr>
                      <a:endParaRPr lang="en-ZA" sz="1200" b="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21699" marR="21699" marT="10850" marB="10850">
                    <a:solidFill>
                      <a:schemeClr val="bg1"/>
                    </a:solidFill>
                  </a:tcPr>
                </a:tc>
                <a:tc vMerge="1">
                  <a:txBody>
                    <a:bodyPr/>
                    <a:lstStyle/>
                    <a:p>
                      <a:endParaRPr lang="en-ZA"/>
                    </a:p>
                  </a:txBody>
                  <a:tcPr/>
                </a:tc>
                <a:extLst>
                  <a:ext uri="{0D108BD9-81ED-4DB2-BD59-A6C34878D82A}">
                    <a16:rowId xmlns:a16="http://schemas.microsoft.com/office/drawing/2014/main" xmlns="" val="10002"/>
                  </a:ext>
                </a:extLst>
              </a:tr>
              <a:tr h="532257">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Entity involved/Person/s</a:t>
                      </a:r>
                      <a:r>
                        <a:rPr lang="en-ZA" sz="1200" b="1" baseline="0" dirty="0">
                          <a:solidFill>
                            <a:schemeClr val="tx1"/>
                          </a:solidFill>
                          <a:latin typeface="Arial" panose="020B0604020202020204" pitchFamily="34" charset="0"/>
                          <a:ea typeface="Segoe UI" panose="020B0502040204020203" pitchFamily="34" charset="0"/>
                          <a:cs typeface="Arial" panose="020B0604020202020204" pitchFamily="34" charset="0"/>
                        </a:rPr>
                        <a:t> involved</a:t>
                      </a:r>
                      <a:endPar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1699" marR="21699" marT="10850" marB="10850">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b="1" kern="1200" noProof="0" dirty="0">
                          <a:solidFill>
                            <a:schemeClr val="tx1"/>
                          </a:solidFill>
                          <a:latin typeface="Arial" panose="020B0604020202020204" pitchFamily="34" charset="0"/>
                          <a:ea typeface="Segoe UI" panose="020B0502040204020203" pitchFamily="34" charset="0"/>
                          <a:cs typeface="Arial" panose="020B0604020202020204" pitchFamily="34" charset="0"/>
                        </a:rPr>
                        <a:t>Provincial</a:t>
                      </a:r>
                      <a:r>
                        <a:rPr lang="en-ZA" sz="1200" b="1" kern="1200" baseline="0" noProof="0" dirty="0">
                          <a:solidFill>
                            <a:schemeClr val="tx1"/>
                          </a:solidFill>
                          <a:latin typeface="Arial" panose="020B0604020202020204" pitchFamily="34" charset="0"/>
                          <a:ea typeface="Segoe UI" panose="020B0502040204020203" pitchFamily="34" charset="0"/>
                          <a:cs typeface="Arial" panose="020B0604020202020204" pitchFamily="34" charset="0"/>
                        </a:rPr>
                        <a:t> Treasury</a:t>
                      </a:r>
                      <a:endParaRPr lang="en-ZA" sz="1200" b="1" kern="1200" noProof="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1699" marR="21699" marT="10850" marB="10850">
                    <a:solidFill>
                      <a:schemeClr val="bg1"/>
                    </a:solidFill>
                  </a:tcPr>
                </a:tc>
                <a:tc vMerge="1">
                  <a:txBody>
                    <a:bodyPr/>
                    <a:lstStyle/>
                    <a:p>
                      <a:endParaRPr lang="en-ZA" dirty="0"/>
                    </a:p>
                  </a:txBody>
                  <a:tcPr/>
                </a:tc>
                <a:extLst>
                  <a:ext uri="{0D108BD9-81ED-4DB2-BD59-A6C34878D82A}">
                    <a16:rowId xmlns:a16="http://schemas.microsoft.com/office/drawing/2014/main" xmlns="" val="10003"/>
                  </a:ext>
                </a:extLst>
              </a:tr>
              <a:tr h="783481">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Status of case </a:t>
                      </a:r>
                    </a:p>
                  </a:txBody>
                  <a:tcPr marL="21699" marR="21699" marT="10850" marB="10850">
                    <a:solidFill>
                      <a:srgbClr val="0070C0"/>
                    </a:solidFill>
                  </a:tcPr>
                </a:tc>
                <a:tc>
                  <a:txBody>
                    <a:bodyPr/>
                    <a:lstStyle/>
                    <a:p>
                      <a:r>
                        <a:rPr lang="en-ZA" sz="1200" dirty="0">
                          <a:latin typeface="Arial" panose="020B0604020202020204" pitchFamily="34" charset="0"/>
                          <a:ea typeface="Segoe UI" panose="020B0502040204020203" pitchFamily="34" charset="0"/>
                          <a:cs typeface="Arial" panose="020B0604020202020204" pitchFamily="34" charset="0"/>
                        </a:rPr>
                        <a:t>Under Investigation</a:t>
                      </a:r>
                    </a:p>
                    <a:p>
                      <a:endParaRPr lang="en-ZA" sz="1200" dirty="0">
                        <a:latin typeface="Arial" panose="020B0604020202020204" pitchFamily="34" charset="0"/>
                        <a:ea typeface="Segoe UI" panose="020B0502040204020203" pitchFamily="34" charset="0"/>
                        <a:cs typeface="Arial" panose="020B0604020202020204" pitchFamily="34" charset="0"/>
                      </a:endParaRPr>
                    </a:p>
                    <a:p>
                      <a:endParaRPr lang="en-ZA" sz="1200" dirty="0">
                        <a:latin typeface="Arial" panose="020B0604020202020204" pitchFamily="34" charset="0"/>
                        <a:ea typeface="Segoe UI" panose="020B0502040204020203" pitchFamily="34" charset="0"/>
                        <a:cs typeface="Arial" panose="020B0604020202020204" pitchFamily="34" charset="0"/>
                      </a:endParaRPr>
                    </a:p>
                  </a:txBody>
                  <a:tcPr marL="21699" marR="21699" marT="10850" marB="10850">
                    <a:solidFill>
                      <a:schemeClr val="bg1"/>
                    </a:solidFill>
                  </a:tcPr>
                </a:tc>
                <a:tc vMerge="1">
                  <a:txBody>
                    <a:bodyPr/>
                    <a:lstStyle/>
                    <a:p>
                      <a:endParaRPr lang="en-ZA"/>
                    </a:p>
                  </a:txBody>
                  <a:tcPr/>
                </a:tc>
                <a:extLst>
                  <a:ext uri="{0D108BD9-81ED-4DB2-BD59-A6C34878D82A}">
                    <a16:rowId xmlns:a16="http://schemas.microsoft.com/office/drawing/2014/main" xmlns="" val="10004"/>
                  </a:ext>
                </a:extLst>
              </a:tr>
              <a:tr h="2172583">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Number of</a:t>
                      </a:r>
                      <a:r>
                        <a:rPr lang="en-ZA" sz="1200" b="1" kern="1200" baseline="0" dirty="0">
                          <a:solidFill>
                            <a:schemeClr val="tx1"/>
                          </a:solidFill>
                          <a:latin typeface="Arial" panose="020B0604020202020204" pitchFamily="34" charset="0"/>
                          <a:ea typeface="Segoe UI" panose="020B0502040204020203" pitchFamily="34" charset="0"/>
                          <a:cs typeface="Arial" panose="020B0604020202020204" pitchFamily="34" charset="0"/>
                        </a:rPr>
                        <a:t> </a:t>
                      </a:r>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statements obtained</a:t>
                      </a:r>
                    </a:p>
                  </a:txBody>
                  <a:tcPr marL="21699" marR="21699" marT="10850" marB="10850">
                    <a:solidFill>
                      <a:srgbClr val="0070C0"/>
                    </a:solidFill>
                  </a:tcPr>
                </a:tc>
                <a:tc>
                  <a:txBody>
                    <a:bodyPr/>
                    <a:lstStyle/>
                    <a:p>
                      <a:pPr marL="0" marR="0" lvl="0" indent="0" algn="l" defTabSz="896938" rtl="0" eaLnBrk="1" fontAlgn="auto" latinLnBrk="0" hangingPunct="1">
                        <a:lnSpc>
                          <a:spcPct val="100000"/>
                        </a:lnSpc>
                        <a:spcBef>
                          <a:spcPts val="0"/>
                        </a:spcBef>
                        <a:spcAft>
                          <a:spcPts val="0"/>
                        </a:spcAft>
                        <a:buClrTx/>
                        <a:buSzTx/>
                        <a:buFont typeface="Arial" panose="020B0604020202020204" pitchFamily="34" charset="0"/>
                        <a:buNone/>
                        <a:tabLst>
                          <a:tab pos="360363" algn="l"/>
                          <a:tab pos="804863" algn="l"/>
                        </a:tabLst>
                        <a:defRPr/>
                      </a:pPr>
                      <a:r>
                        <a:rPr lang="en-ZA" sz="1200" kern="1200" dirty="0" smtClean="0">
                          <a:solidFill>
                            <a:schemeClr val="tx1"/>
                          </a:solidFill>
                          <a:latin typeface="Arial" panose="020B0604020202020204" pitchFamily="34" charset="0"/>
                          <a:ea typeface="Segoe UI" panose="020B0502040204020203" pitchFamily="34" charset="0"/>
                          <a:cs typeface="Arial" panose="020B0604020202020204" pitchFamily="34" charset="0"/>
                        </a:rPr>
                        <a:t>4 </a:t>
                      </a:r>
                      <a:endParaRPr lang="en-ZA" sz="1200" b="0" kern="1200" dirty="0" smtClean="0">
                        <a:solidFill>
                          <a:schemeClr val="tx1"/>
                        </a:solidFill>
                        <a:latin typeface="Arial" panose="020B0604020202020204" pitchFamily="34" charset="0"/>
                        <a:ea typeface="Segoe UI" panose="020B0502040204020203" pitchFamily="34" charset="0"/>
                        <a:cs typeface="Arial" panose="020B0604020202020204" pitchFamily="34" charset="0"/>
                      </a:endParaRPr>
                    </a:p>
                    <a:p>
                      <a:pPr marL="0" indent="0" defTabSz="896938">
                        <a:buFont typeface="Arial" panose="020B0604020202020204" pitchFamily="34" charset="0"/>
                        <a:buNone/>
                        <a:tabLst>
                          <a:tab pos="360363" algn="l"/>
                          <a:tab pos="804863" algn="l"/>
                        </a:tabLst>
                      </a:pPr>
                      <a:endParaRPr lang="en-ZA" sz="1200" kern="120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1699" marR="21699" marT="10850" marB="10850">
                    <a:solidFill>
                      <a:schemeClr val="bg1"/>
                    </a:solidFill>
                  </a:tcPr>
                </a:tc>
                <a:tc vMerge="1">
                  <a:txBody>
                    <a:bodyPr/>
                    <a:lstStyle/>
                    <a:p>
                      <a:endParaRPr lang="en-ZA" dirty="0"/>
                    </a:p>
                  </a:txBody>
                  <a:tcPr/>
                </a:tc>
                <a:extLst>
                  <a:ext uri="{0D108BD9-81ED-4DB2-BD59-A6C34878D82A}">
                    <a16:rowId xmlns:a16="http://schemas.microsoft.com/office/drawing/2014/main" xmlns="" val="10006"/>
                  </a:ext>
                </a:extLst>
              </a:tr>
            </a:tbl>
          </a:graphicData>
        </a:graphic>
      </p:graphicFrame>
      <p:sp>
        <p:nvSpPr>
          <p:cNvPr id="6" name="Slide Number Placeholder 3"/>
          <p:cNvSpPr>
            <a:spLocks noGrp="1"/>
          </p:cNvSpPr>
          <p:nvPr>
            <p:ph type="sldNum" sz="quarter" idx="12"/>
          </p:nvPr>
        </p:nvSpPr>
        <p:spPr>
          <a:xfrm>
            <a:off x="8647938" y="1200761"/>
            <a:ext cx="443484" cy="274799"/>
          </a:xfrm>
        </p:spPr>
        <p:txBody>
          <a:bodyPr/>
          <a:lstStyle/>
          <a:p>
            <a:fld id="{0C243819-2850-44C5-8E7E-FF94B2E5B309}" type="slidenum">
              <a:rPr lang="en-ZA" b="1" smtClean="0">
                <a:solidFill>
                  <a:prstClr val="white"/>
                </a:solidFill>
              </a:rPr>
              <a:pPr/>
              <a:t>11</a:t>
            </a:fld>
            <a:endParaRPr lang="en-ZA" b="1" dirty="0">
              <a:solidFill>
                <a:prstClr val="white"/>
              </a:solidFill>
            </a:endParaRPr>
          </a:p>
        </p:txBody>
      </p:sp>
      <p:sp>
        <p:nvSpPr>
          <p:cNvPr id="10" name="Rectangle 9"/>
          <p:cNvSpPr/>
          <p:nvPr/>
        </p:nvSpPr>
        <p:spPr>
          <a:xfrm>
            <a:off x="2537188" y="175376"/>
            <a:ext cx="5851894" cy="39878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lnSpc>
                <a:spcPct val="100000"/>
              </a:lnSpc>
              <a:spcBef>
                <a:spcPts val="0"/>
              </a:spcBef>
              <a:defRPr/>
            </a:pPr>
            <a:r>
              <a:rPr lang="en-ZA" b="1" dirty="0">
                <a:solidFill>
                  <a:prstClr val="white"/>
                </a:solidFill>
                <a:latin typeface="Segoe UI" panose="020B0502040204020203" pitchFamily="34" charset="0"/>
                <a:ea typeface="Segoe UI" panose="020B0502040204020203" pitchFamily="34" charset="0"/>
                <a:cs typeface="Segoe UI" panose="020B0502040204020203" pitchFamily="34" charset="0"/>
              </a:rPr>
              <a:t>DEPARTMENT OF FINANCE</a:t>
            </a:r>
          </a:p>
        </p:txBody>
      </p:sp>
      <p:sp>
        <p:nvSpPr>
          <p:cNvPr id="7" name="Rectangle 6"/>
          <p:cNvSpPr/>
          <p:nvPr/>
        </p:nvSpPr>
        <p:spPr>
          <a:xfrm>
            <a:off x="77853" y="817131"/>
            <a:ext cx="751790" cy="259207"/>
          </a:xfrm>
          <a:prstGeom prst="rect">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t>7</a:t>
            </a:r>
            <a:r>
              <a:rPr lang="en-ZA" b="1" dirty="0" smtClean="0"/>
              <a:t>.</a:t>
            </a:r>
            <a:endParaRPr lang="en-ZA" b="1" dirty="0"/>
          </a:p>
        </p:txBody>
      </p:sp>
    </p:spTree>
    <p:extLst>
      <p:ext uri="{BB962C8B-B14F-4D97-AF65-F5344CB8AC3E}">
        <p14:creationId xmlns:p14="http://schemas.microsoft.com/office/powerpoint/2010/main" xmlns="" val="671860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stretch>
            <a:fillRect/>
          </a:stretch>
        </p:blipFill>
        <p:spPr>
          <a:xfrm>
            <a:off x="-70170" y="-35654"/>
            <a:ext cx="1511939" cy="799052"/>
          </a:xfrm>
          <a:prstGeom prst="rect">
            <a:avLst/>
          </a:prstGeom>
        </p:spPr>
      </p:pic>
      <p:sp>
        <p:nvSpPr>
          <p:cNvPr id="8" name="Text Placeholder 2"/>
          <p:cNvSpPr txBox="1">
            <a:spLocks/>
          </p:cNvSpPr>
          <p:nvPr/>
        </p:nvSpPr>
        <p:spPr>
          <a:xfrm>
            <a:off x="1441769" y="0"/>
            <a:ext cx="7702231" cy="763398"/>
          </a:xfrm>
          <a:prstGeom prst="rect">
            <a:avLst/>
          </a:prstGeom>
          <a:solidFill>
            <a:srgbClr val="CC3300"/>
          </a:solidFill>
        </p:spPr>
        <p:txBody>
          <a:bodyPr vert="horz" lIns="68580" tIns="34290" rIns="68580" bIns="3429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endParaRPr lang="en-ZA" sz="18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xmlns="" val="999006032"/>
              </p:ext>
            </p:extLst>
          </p:nvPr>
        </p:nvGraphicFramePr>
        <p:xfrm>
          <a:off x="104589" y="1122444"/>
          <a:ext cx="8861991" cy="5414834"/>
        </p:xfrm>
        <a:graphic>
          <a:graphicData uri="http://schemas.openxmlformats.org/drawingml/2006/table">
            <a:tbl>
              <a:tblPr firstRow="1" bandRow="1"/>
              <a:tblGrid>
                <a:gridCol w="1674835">
                  <a:extLst>
                    <a:ext uri="{9D8B030D-6E8A-4147-A177-3AD203B41FA5}">
                      <a16:colId xmlns:a16="http://schemas.microsoft.com/office/drawing/2014/main" xmlns="" val="20000"/>
                    </a:ext>
                  </a:extLst>
                </a:gridCol>
                <a:gridCol w="2099717">
                  <a:extLst>
                    <a:ext uri="{9D8B030D-6E8A-4147-A177-3AD203B41FA5}">
                      <a16:colId xmlns:a16="http://schemas.microsoft.com/office/drawing/2014/main" xmlns="" val="20001"/>
                    </a:ext>
                  </a:extLst>
                </a:gridCol>
                <a:gridCol w="5087439">
                  <a:extLst>
                    <a:ext uri="{9D8B030D-6E8A-4147-A177-3AD203B41FA5}">
                      <a16:colId xmlns:a16="http://schemas.microsoft.com/office/drawing/2014/main" xmlns="" val="20002"/>
                    </a:ext>
                  </a:extLst>
                </a:gridCol>
              </a:tblGrid>
              <a:tr h="844590">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Case number</a:t>
                      </a:r>
                    </a:p>
                  </a:txBody>
                  <a:tcPr marL="51435" marR="51435" marT="25719" marB="25719">
                    <a:solidFill>
                      <a:srgbClr val="0070C0"/>
                    </a:solidFill>
                  </a:tcPr>
                </a:tc>
                <a:tc>
                  <a:txBody>
                    <a:bodyPr/>
                    <a:lstStyle/>
                    <a:p>
                      <a:r>
                        <a:rPr lang="en-ZA" sz="1200" b="0" kern="1200" dirty="0" err="1">
                          <a:solidFill>
                            <a:schemeClr val="tx1"/>
                          </a:solidFill>
                          <a:effectLst/>
                          <a:latin typeface="Arial" panose="020B0604020202020204" pitchFamily="34" charset="0"/>
                          <a:ea typeface="Segoe UI" panose="020B0502040204020203" pitchFamily="34" charset="0"/>
                          <a:cs typeface="Arial" panose="020B0604020202020204" pitchFamily="34" charset="0"/>
                        </a:rPr>
                        <a:t>Mmabatho</a:t>
                      </a:r>
                      <a:r>
                        <a:rPr lang="en-ZA" sz="1200" b="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 CAS 63/02/2013</a:t>
                      </a:r>
                    </a:p>
                  </a:txBody>
                  <a:tcPr marL="28932" marR="28932" marT="14467" marB="14467">
                    <a:solidFill>
                      <a:schemeClr val="bg1"/>
                    </a:solidFill>
                  </a:tcPr>
                </a:tc>
                <a:tc rowSpan="6">
                  <a:txBody>
                    <a:bodyPr/>
                    <a:lstStyle/>
                    <a:p>
                      <a:pPr marL="0" marR="0" lvl="0" indent="0" algn="l"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r>
                        <a:rPr lang="en-ZA" sz="1200" b="1" i="0" u="sng"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rPr>
                        <a:t>Background of Case:</a:t>
                      </a:r>
                    </a:p>
                    <a:p>
                      <a:pPr algn="just"/>
                      <a:endParaRPr lang="en-ZA" sz="1200" b="1"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It is alleged that the attorney firm</a:t>
                      </a:r>
                      <a:r>
                        <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was paid inflated prices.</a:t>
                      </a:r>
                    </a:p>
                    <a:p>
                      <a:pPr algn="just"/>
                      <a:endPar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endParaRPr lang="en-ZA" sz="1200" b="1" u="sng"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r>
                        <a:rPr lang="en-ZA" sz="1200" b="1" u="sng" dirty="0">
                          <a:solidFill>
                            <a:schemeClr val="tx1"/>
                          </a:solidFill>
                          <a:effectLst/>
                          <a:latin typeface="Arial" panose="020B0604020202020204" pitchFamily="34" charset="0"/>
                          <a:ea typeface="Segoe UI" panose="020B0502040204020203" pitchFamily="34" charset="0"/>
                          <a:cs typeface="Arial" panose="020B0604020202020204" pitchFamily="34" charset="0"/>
                        </a:rPr>
                        <a:t>Current Status:</a:t>
                      </a:r>
                      <a:r>
                        <a:rPr lang="en-ZA" sz="1200" b="1" dirty="0">
                          <a:solidFill>
                            <a:schemeClr val="tx1"/>
                          </a:solidFill>
                          <a:effectLst/>
                          <a:latin typeface="Arial" panose="020B0604020202020204" pitchFamily="34" charset="0"/>
                          <a:ea typeface="Segoe UI" panose="020B0502040204020203" pitchFamily="34" charset="0"/>
                          <a:cs typeface="Arial" panose="020B0604020202020204" pitchFamily="34" charset="0"/>
                        </a:rPr>
                        <a:t> </a:t>
                      </a:r>
                    </a:p>
                    <a:p>
                      <a:pPr algn="just"/>
                      <a:endPar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171450" indent="-171450" algn="just">
                        <a:buFont typeface="Wingdings" panose="05000000000000000000" pitchFamily="2" charset="2"/>
                        <a:buChar char="v"/>
                      </a:pPr>
                      <a:r>
                        <a:rPr lang="en-ZA" sz="120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30 </a:t>
                      </a: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statements</a:t>
                      </a:r>
                      <a:r>
                        <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were </a:t>
                      </a:r>
                      <a:r>
                        <a:rPr lang="en-ZA" sz="1200" baseline="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obtained. </a:t>
                      </a:r>
                      <a:endPar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endPar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endPar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indent="0" algn="just">
                        <a:buFontTx/>
                        <a:buNone/>
                      </a:pPr>
                      <a:r>
                        <a:rPr lang="en-ZA" sz="1200" b="1" u="sng"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Outstanding:</a:t>
                      </a:r>
                    </a:p>
                    <a:p>
                      <a:pPr marL="0" indent="0" algn="just">
                        <a:buFontTx/>
                        <a:buNone/>
                      </a:pPr>
                      <a:endParaRPr lang="en-ZA" sz="1200" b="1" u="none"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171450" indent="-171450" algn="just">
                        <a:buFont typeface="Wingdings" panose="05000000000000000000" pitchFamily="2" charset="2"/>
                        <a:buChar char="v"/>
                      </a:pPr>
                      <a:r>
                        <a:rPr lang="en-ZA" sz="1200" b="0" u="none"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3 Statements</a:t>
                      </a:r>
                    </a:p>
                  </a:txBody>
                  <a:tcPr marL="51435" marR="51435" marT="25719" marB="25719"/>
                </a:tc>
                <a:extLst>
                  <a:ext uri="{0D108BD9-81ED-4DB2-BD59-A6C34878D82A}">
                    <a16:rowId xmlns:a16="http://schemas.microsoft.com/office/drawing/2014/main" xmlns="" val="10000"/>
                  </a:ext>
                </a:extLst>
              </a:tr>
              <a:tr h="924310">
                <a:tc>
                  <a:txBody>
                    <a:bodyPr/>
                    <a:lstStyle/>
                    <a:p>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Offence</a:t>
                      </a:r>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 </a:t>
                      </a:r>
                    </a:p>
                  </a:txBody>
                  <a:tcPr marL="51435" marR="51435" marT="25719" marB="25719">
                    <a:solidFill>
                      <a:srgbClr val="0070C0"/>
                    </a:solidFill>
                  </a:tcPr>
                </a:tc>
                <a:tc>
                  <a:txBody>
                    <a:bodyPr/>
                    <a:lstStyle/>
                    <a:p>
                      <a:r>
                        <a:rPr lang="en-ZA" sz="120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Fraud-Forgery and uttering:</a:t>
                      </a:r>
                    </a:p>
                    <a:p>
                      <a:endParaRPr lang="en-ZA" sz="120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1"/>
                  </a:ext>
                </a:extLst>
              </a:tr>
              <a:tr h="540637">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Loss involved</a:t>
                      </a:r>
                    </a:p>
                  </a:txBody>
                  <a:tcPr marL="51435" marR="51435" marT="25719" marB="25719">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To be determined</a:t>
                      </a:r>
                      <a:endParaRPr lang="en-ZA" sz="1200" b="0" kern="1200" noProof="0" dirty="0">
                        <a:solidFill>
                          <a:schemeClr val="tx1"/>
                        </a:solidFill>
                        <a:latin typeface="Arial" panose="020B0604020202020204" pitchFamily="34" charset="0"/>
                        <a:ea typeface="Segoe UI" panose="020B0502040204020203"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200" b="0" kern="1200" noProof="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a:p>
                  </a:txBody>
                  <a:tcPr/>
                </a:tc>
                <a:extLst>
                  <a:ext uri="{0D108BD9-81ED-4DB2-BD59-A6C34878D82A}">
                    <a16:rowId xmlns:a16="http://schemas.microsoft.com/office/drawing/2014/main" xmlns="" val="10002"/>
                  </a:ext>
                </a:extLst>
              </a:tr>
              <a:tr h="1330701">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Persons/Entity involved</a:t>
                      </a:r>
                    </a:p>
                  </a:txBody>
                  <a:tcPr marL="51435" marR="51435" marT="25719" marB="25719">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ZA" sz="1200" b="1" dirty="0">
                          <a:solidFill>
                            <a:schemeClr val="tx1"/>
                          </a:solidFill>
                          <a:effectLst/>
                          <a:latin typeface="Arial" panose="020B0604020202020204" pitchFamily="34" charset="0"/>
                          <a:ea typeface="Segoe UI" panose="020B0502040204020203" pitchFamily="34" charset="0"/>
                          <a:cs typeface="Arial" panose="020B0604020202020204" pitchFamily="34" charset="0"/>
                        </a:rPr>
                        <a:t>Department of Finance</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ZA" sz="1200" b="1"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lvl="0" indent="0" algn="l">
                        <a:lnSpc>
                          <a:spcPct val="100000"/>
                        </a:lnSpc>
                        <a:spcAft>
                          <a:spcPts val="0"/>
                        </a:spcAft>
                        <a:buFont typeface="+mj-lt"/>
                        <a:buNone/>
                      </a:pPr>
                      <a:endParaRPr lang="en-ZA" sz="1200" b="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3"/>
                  </a:ext>
                </a:extLst>
              </a:tr>
              <a:tr h="797858">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Status of case</a:t>
                      </a:r>
                    </a:p>
                  </a:txBody>
                  <a:tcPr marL="51435" marR="51435" marT="25719" marB="25719">
                    <a:solidFill>
                      <a:srgbClr val="0070C0"/>
                    </a:solidFill>
                  </a:tcPr>
                </a:tc>
                <a:tc>
                  <a:txBody>
                    <a:bodyPr/>
                    <a:lstStyle/>
                    <a:p>
                      <a:r>
                        <a:rPr lang="en-ZA" sz="1200" b="0" dirty="0">
                          <a:solidFill>
                            <a:schemeClr val="tx1"/>
                          </a:solidFill>
                          <a:latin typeface="Arial" panose="020B0604020202020204" pitchFamily="34" charset="0"/>
                          <a:ea typeface="Segoe UI" panose="020B0502040204020203" pitchFamily="34" charset="0"/>
                          <a:cs typeface="Arial" panose="020B0604020202020204" pitchFamily="34" charset="0"/>
                        </a:rPr>
                        <a:t>Under</a:t>
                      </a:r>
                      <a:r>
                        <a:rPr lang="en-ZA" sz="1200" b="0" baseline="0" dirty="0">
                          <a:solidFill>
                            <a:schemeClr val="tx1"/>
                          </a:solidFill>
                          <a:latin typeface="Arial" panose="020B0604020202020204" pitchFamily="34" charset="0"/>
                          <a:ea typeface="Segoe UI" panose="020B0502040204020203" pitchFamily="34" charset="0"/>
                          <a:cs typeface="Arial" panose="020B0604020202020204" pitchFamily="34" charset="0"/>
                        </a:rPr>
                        <a:t> Investigation</a:t>
                      </a:r>
                      <a:endParaRPr lang="en-ZA" sz="1200" b="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4"/>
                  </a:ext>
                </a:extLst>
              </a:tr>
              <a:tr h="976738">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Number of</a:t>
                      </a:r>
                      <a:r>
                        <a:rPr lang="en-ZA" sz="1200" b="1" kern="1200" baseline="0" dirty="0">
                          <a:solidFill>
                            <a:schemeClr val="tx1"/>
                          </a:solidFill>
                          <a:latin typeface="Arial" panose="020B0604020202020204" pitchFamily="34" charset="0"/>
                          <a:ea typeface="Segoe UI" panose="020B0502040204020203" pitchFamily="34" charset="0"/>
                          <a:cs typeface="Arial" panose="020B0604020202020204" pitchFamily="34" charset="0"/>
                        </a:rPr>
                        <a:t> </a:t>
                      </a:r>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statements</a:t>
                      </a:r>
                    </a:p>
                  </a:txBody>
                  <a:tcPr marL="51435" marR="51435" marT="25719" marB="25719">
                    <a:solidFill>
                      <a:srgbClr val="0070C0"/>
                    </a:solidFill>
                  </a:tcPr>
                </a:tc>
                <a:tc>
                  <a:txBody>
                    <a:bodyPr/>
                    <a:lstStyle/>
                    <a:p>
                      <a:pPr marL="0" indent="0" defTabSz="896938">
                        <a:buFont typeface="Arial" panose="020B0604020202020204" pitchFamily="34" charset="0"/>
                        <a:buNone/>
                        <a:tabLst>
                          <a:tab pos="360363" algn="l"/>
                          <a:tab pos="804863" algn="l"/>
                        </a:tabLst>
                      </a:pPr>
                      <a:r>
                        <a:rPr lang="en-ZA" sz="1200" b="0" kern="1200" dirty="0" smtClean="0">
                          <a:solidFill>
                            <a:schemeClr val="tx1"/>
                          </a:solidFill>
                          <a:latin typeface="Arial" panose="020B0604020202020204" pitchFamily="34" charset="0"/>
                          <a:ea typeface="Segoe UI" panose="020B0502040204020203" pitchFamily="34" charset="0"/>
                          <a:cs typeface="Arial" panose="020B0604020202020204" pitchFamily="34" charset="0"/>
                        </a:rPr>
                        <a:t>30 </a:t>
                      </a:r>
                      <a:endParaRPr lang="en-ZA" sz="1200" b="0" kern="1200" dirty="0">
                        <a:solidFill>
                          <a:schemeClr val="tx1"/>
                        </a:solidFill>
                        <a:latin typeface="Arial" panose="020B0604020202020204" pitchFamily="34" charset="0"/>
                        <a:ea typeface="Segoe UI" panose="020B0502040204020203" pitchFamily="34" charset="0"/>
                        <a:cs typeface="Arial" panose="020B0604020202020204" pitchFamily="34" charset="0"/>
                      </a:endParaRPr>
                    </a:p>
                    <a:p>
                      <a:pPr marL="0" indent="0" defTabSz="896938">
                        <a:buFont typeface="Arial" panose="020B0604020202020204" pitchFamily="34" charset="0"/>
                        <a:buNone/>
                        <a:tabLst>
                          <a:tab pos="360363" algn="l"/>
                          <a:tab pos="804863" algn="l"/>
                        </a:tabLst>
                      </a:pPr>
                      <a:endParaRPr lang="en-ZA" sz="1200" b="0" kern="120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6"/>
                  </a:ext>
                </a:extLst>
              </a:tr>
            </a:tbl>
          </a:graphicData>
        </a:graphic>
      </p:graphicFrame>
      <p:sp>
        <p:nvSpPr>
          <p:cNvPr id="6" name="Rectangle 5"/>
          <p:cNvSpPr/>
          <p:nvPr/>
        </p:nvSpPr>
        <p:spPr>
          <a:xfrm>
            <a:off x="2537188" y="175376"/>
            <a:ext cx="5851894" cy="39878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lnSpc>
                <a:spcPct val="100000"/>
              </a:lnSpc>
              <a:spcBef>
                <a:spcPts val="0"/>
              </a:spcBef>
              <a:defRPr/>
            </a:pPr>
            <a:r>
              <a:rPr lang="en-ZA" b="1" dirty="0">
                <a:solidFill>
                  <a:prstClr val="white"/>
                </a:solidFill>
                <a:latin typeface="Segoe UI" panose="020B0502040204020203" pitchFamily="34" charset="0"/>
                <a:ea typeface="Segoe UI" panose="020B0502040204020203" pitchFamily="34" charset="0"/>
                <a:cs typeface="Segoe UI" panose="020B0502040204020203" pitchFamily="34" charset="0"/>
              </a:rPr>
              <a:t>DEPARTMENT OF FINANCE</a:t>
            </a:r>
          </a:p>
        </p:txBody>
      </p:sp>
      <p:sp>
        <p:nvSpPr>
          <p:cNvPr id="10" name="Rectangle 9"/>
          <p:cNvSpPr/>
          <p:nvPr/>
        </p:nvSpPr>
        <p:spPr>
          <a:xfrm>
            <a:off x="77853" y="817131"/>
            <a:ext cx="751790" cy="259207"/>
          </a:xfrm>
          <a:prstGeom prst="rect">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t>8</a:t>
            </a:r>
            <a:r>
              <a:rPr lang="en-ZA" b="1" dirty="0" smtClean="0"/>
              <a:t>.</a:t>
            </a:r>
            <a:endParaRPr lang="en-ZA" b="1" dirty="0"/>
          </a:p>
        </p:txBody>
      </p:sp>
    </p:spTree>
    <p:extLst>
      <p:ext uri="{BB962C8B-B14F-4D97-AF65-F5344CB8AC3E}">
        <p14:creationId xmlns:p14="http://schemas.microsoft.com/office/powerpoint/2010/main" xmlns="" val="6162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2"/>
          <p:cNvSpPr txBox="1">
            <a:spLocks/>
          </p:cNvSpPr>
          <p:nvPr/>
        </p:nvSpPr>
        <p:spPr>
          <a:xfrm>
            <a:off x="1441769" y="0"/>
            <a:ext cx="7702231" cy="763398"/>
          </a:xfrm>
          <a:prstGeom prst="rect">
            <a:avLst/>
          </a:prstGeom>
          <a:solidFill>
            <a:srgbClr val="CC3300"/>
          </a:solidFill>
        </p:spPr>
        <p:txBody>
          <a:bodyPr vert="horz" lIns="68580" tIns="34290" rIns="68580" bIns="3429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endParaRPr lang="en-ZA" sz="18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a:p>
            <a:pPr algn="ctr"/>
            <a:endParaRPr lang="en-ZA" sz="18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2"/>
          </p:nvPr>
        </p:nvSpPr>
        <p:spPr/>
        <p:txBody>
          <a:bodyPr/>
          <a:lstStyle/>
          <a:p>
            <a:fld id="{0C243819-2850-44C5-8E7E-FF94B2E5B309}" type="slidenum">
              <a:rPr lang="en-ZA" smtClean="0">
                <a:solidFill>
                  <a:prstClr val="black">
                    <a:tint val="75000"/>
                  </a:prstClr>
                </a:solidFill>
              </a:rPr>
              <a:pPr/>
              <a:t>13</a:t>
            </a:fld>
            <a:endParaRPr lang="en-ZA" dirty="0">
              <a:solidFill>
                <a:prstClr val="black">
                  <a:tint val="75000"/>
                </a:prstClr>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3277200286"/>
              </p:ext>
            </p:extLst>
          </p:nvPr>
        </p:nvGraphicFramePr>
        <p:xfrm>
          <a:off x="40945" y="1394317"/>
          <a:ext cx="9103056" cy="5249020"/>
        </p:xfrm>
        <a:graphic>
          <a:graphicData uri="http://schemas.openxmlformats.org/drawingml/2006/table">
            <a:tbl>
              <a:tblPr firstRow="1" bandRow="1"/>
              <a:tblGrid>
                <a:gridCol w="1773568">
                  <a:extLst>
                    <a:ext uri="{9D8B030D-6E8A-4147-A177-3AD203B41FA5}">
                      <a16:colId xmlns:a16="http://schemas.microsoft.com/office/drawing/2014/main" xmlns="" val="20000"/>
                    </a:ext>
                  </a:extLst>
                </a:gridCol>
                <a:gridCol w="2068231">
                  <a:extLst>
                    <a:ext uri="{9D8B030D-6E8A-4147-A177-3AD203B41FA5}">
                      <a16:colId xmlns:a16="http://schemas.microsoft.com/office/drawing/2014/main" xmlns="" val="20001"/>
                    </a:ext>
                  </a:extLst>
                </a:gridCol>
                <a:gridCol w="5261257">
                  <a:extLst>
                    <a:ext uri="{9D8B030D-6E8A-4147-A177-3AD203B41FA5}">
                      <a16:colId xmlns:a16="http://schemas.microsoft.com/office/drawing/2014/main" xmlns="" val="20002"/>
                    </a:ext>
                  </a:extLst>
                </a:gridCol>
              </a:tblGrid>
              <a:tr h="635787">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Case Number</a:t>
                      </a:r>
                    </a:p>
                  </a:txBody>
                  <a:tcPr marL="21699" marR="21699" marT="10850" marB="10850">
                    <a:solidFill>
                      <a:schemeClr val="accent5"/>
                    </a:solidFill>
                  </a:tcPr>
                </a:tc>
                <a:tc>
                  <a:txBody>
                    <a:bodyPr/>
                    <a:lstStyle/>
                    <a:p>
                      <a:pPr algn="l">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r>
                        <a:rPr lang="en-ZA" sz="1200" dirty="0" err="1">
                          <a:solidFill>
                            <a:schemeClr val="tx1"/>
                          </a:solidFill>
                          <a:effectLst/>
                          <a:latin typeface="Arial" panose="020B0604020202020204" pitchFamily="34" charset="0"/>
                          <a:ea typeface="Segoe UI" panose="020B0502040204020203" pitchFamily="34" charset="0"/>
                          <a:cs typeface="Arial" panose="020B0604020202020204" pitchFamily="34" charset="0"/>
                        </a:rPr>
                        <a:t>Mahikeng</a:t>
                      </a: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 CAS 448/11/2019</a:t>
                      </a:r>
                    </a:p>
                  </a:txBody>
                  <a:tcPr marL="21699" marR="21699" marT="10850" marB="10850">
                    <a:solidFill>
                      <a:schemeClr val="bg1"/>
                    </a:solidFill>
                  </a:tcPr>
                </a:tc>
                <a:tc rowSpan="6">
                  <a:txBody>
                    <a:bodyPr/>
                    <a:lstStyle/>
                    <a:p>
                      <a:pPr algn="l">
                        <a:lnSpc>
                          <a:spcPct val="100000"/>
                        </a:lnSpc>
                      </a:pPr>
                      <a:r>
                        <a:rPr lang="en-ZA" sz="1200" b="1" i="0" u="sng"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rPr>
                        <a:t>Background of case</a:t>
                      </a:r>
                    </a:p>
                    <a:p>
                      <a:pPr algn="just"/>
                      <a:endParaRPr lang="en-ZA" sz="1200" b="1"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ZA"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rPr>
                        <a:t>It is alleged that 2 security companies were appointed at different times under similar specifications but were paid vastly different amount by the department.</a:t>
                      </a:r>
                      <a:endParaRPr lang="en-ZA" sz="1200" b="1" i="0" u="sng"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l">
                        <a:lnSpc>
                          <a:spcPct val="100000"/>
                        </a:lnSpc>
                      </a:pPr>
                      <a:endParaRPr lang="en-ZA" sz="1200" b="1" i="0" u="sng"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l">
                        <a:lnSpc>
                          <a:spcPct val="100000"/>
                        </a:lnSpc>
                      </a:pPr>
                      <a:endParaRPr lang="en-ZA" sz="1200" b="1" i="0" u="sng"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l">
                        <a:lnSpc>
                          <a:spcPct val="100000"/>
                        </a:lnSpc>
                      </a:pPr>
                      <a:r>
                        <a:rPr lang="en-ZA" sz="1200" b="1" i="0" u="sng"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rPr>
                        <a:t>Current Status:</a:t>
                      </a:r>
                    </a:p>
                    <a:p>
                      <a:pPr algn="l">
                        <a:lnSpc>
                          <a:spcPct val="100000"/>
                        </a:lnSpc>
                        <a:spcAft>
                          <a:spcPts val="0"/>
                        </a:spcAft>
                      </a:pPr>
                      <a:endParaRPr lang="en-US"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ZA"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rPr>
                        <a:t>7 </a:t>
                      </a:r>
                      <a:r>
                        <a:rPr kumimoji="0" lang="en-ZA" sz="1200" b="0" i="0" u="none" strike="noStrike" kern="1200" cap="none" spc="0" normalizeH="0" baseline="0" noProof="0" dirty="0" smtClean="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rPr>
                        <a:t>statements were  obtained</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ZA"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ZA"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rPr>
                        <a:t>Service Level Agreements were obtained for both security companies </a:t>
                      </a:r>
                    </a:p>
                    <a:p>
                      <a:pPr marL="0" marR="0" lvl="0" indent="0" algn="just"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ZA" sz="1200" b="1" i="0" u="sng"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rPr>
                        <a:t>Outstanding:</a:t>
                      </a:r>
                    </a:p>
                    <a:p>
                      <a:pPr marL="0" marR="0" lvl="0" indent="0" algn="just" defTabSz="914400" rtl="0" eaLnBrk="1" fontAlgn="auto" latinLnBrk="0" hangingPunct="1">
                        <a:lnSpc>
                          <a:spcPct val="100000"/>
                        </a:lnSpc>
                        <a:spcBef>
                          <a:spcPts val="0"/>
                        </a:spcBef>
                        <a:spcAft>
                          <a:spcPts val="600"/>
                        </a:spcAft>
                        <a:buClrTx/>
                        <a:buSzTx/>
                        <a:buFont typeface="Wingdings" panose="05000000000000000000" pitchFamily="2" charset="2"/>
                        <a:buNone/>
                        <a:tabLst/>
                        <a:defRPr/>
                      </a:pPr>
                      <a:endPar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600"/>
                        </a:spcAft>
                        <a:buClrTx/>
                        <a:buSzTx/>
                        <a:buFont typeface="Wingdings" panose="05000000000000000000" pitchFamily="2" charset="2"/>
                        <a:buChar char="v"/>
                        <a:tabLst/>
                        <a:defRPr/>
                      </a:pP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rPr>
                        <a:t>2 </a:t>
                      </a:r>
                      <a:r>
                        <a:rPr kumimoji="0" lang="en-US" sz="1200" b="0" i="0" u="none" strike="noStrike" kern="1200" cap="none" spc="0" normalizeH="0" baseline="0" noProof="0" dirty="0" smtClean="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rPr>
                        <a:t>statements</a:t>
                      </a:r>
                      <a:endPar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endParaRPr>
                    </a:p>
                  </a:txBody>
                  <a:tcPr marL="21699" marR="21699" marT="10850" marB="10850" anchor="ctr">
                    <a:solidFill>
                      <a:schemeClr val="bg1"/>
                    </a:solidFill>
                  </a:tcPr>
                </a:tc>
                <a:extLst>
                  <a:ext uri="{0D108BD9-81ED-4DB2-BD59-A6C34878D82A}">
                    <a16:rowId xmlns:a16="http://schemas.microsoft.com/office/drawing/2014/main" xmlns="" val="10000"/>
                  </a:ext>
                </a:extLst>
              </a:tr>
              <a:tr h="337218">
                <a:tc>
                  <a:txBody>
                    <a:bodyPr/>
                    <a:lstStyle/>
                    <a:p>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Offence</a:t>
                      </a:r>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 </a:t>
                      </a:r>
                    </a:p>
                  </a:txBody>
                  <a:tcPr marL="21699" marR="21699" marT="10850" marB="10850">
                    <a:solidFill>
                      <a:schemeClr val="accent5"/>
                    </a:solidFill>
                  </a:tcPr>
                </a:tc>
                <a:tc>
                  <a:txBody>
                    <a:bodyPr/>
                    <a:lstStyle/>
                    <a:p>
                      <a:pPr algn="l">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Fraud</a:t>
                      </a:r>
                    </a:p>
                  </a:txBody>
                  <a:tcPr marL="21699" marR="21699" marT="10850" marB="10850">
                    <a:solidFill>
                      <a:schemeClr val="bg1"/>
                    </a:solidFill>
                  </a:tcPr>
                </a:tc>
                <a:tc vMerge="1">
                  <a:txBody>
                    <a:bodyPr/>
                    <a:lstStyle/>
                    <a:p>
                      <a:endParaRPr lang="en-ZA" dirty="0"/>
                    </a:p>
                  </a:txBody>
                  <a:tcPr/>
                </a:tc>
                <a:extLst>
                  <a:ext uri="{0D108BD9-81ED-4DB2-BD59-A6C34878D82A}">
                    <a16:rowId xmlns:a16="http://schemas.microsoft.com/office/drawing/2014/main" xmlns="" val="10001"/>
                  </a:ext>
                </a:extLst>
              </a:tr>
              <a:tr h="524755">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Loss involved</a:t>
                      </a:r>
                    </a:p>
                  </a:txBody>
                  <a:tcPr marL="21699" marR="21699" marT="10850" marB="10850">
                    <a:solidFill>
                      <a:schemeClr val="accent5"/>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kern="1200" noProof="0" dirty="0">
                          <a:solidFill>
                            <a:schemeClr val="tx1"/>
                          </a:solidFill>
                          <a:latin typeface="Arial" panose="020B0604020202020204" pitchFamily="34" charset="0"/>
                          <a:ea typeface="Segoe UI" panose="020B0502040204020203" pitchFamily="34" charset="0"/>
                          <a:cs typeface="Arial" panose="020B0604020202020204" pitchFamily="34" charset="0"/>
                        </a:rPr>
                        <a:t>R 2 563 551</a:t>
                      </a:r>
                    </a:p>
                  </a:txBody>
                  <a:tcPr marL="38576" marR="38576" marT="19289" marB="19289">
                    <a:solidFill>
                      <a:schemeClr val="bg1"/>
                    </a:solidFill>
                  </a:tcPr>
                </a:tc>
                <a:tc vMerge="1">
                  <a:txBody>
                    <a:bodyPr/>
                    <a:lstStyle/>
                    <a:p>
                      <a:endParaRPr lang="en-ZA"/>
                    </a:p>
                  </a:txBody>
                  <a:tcPr/>
                </a:tc>
                <a:extLst>
                  <a:ext uri="{0D108BD9-81ED-4DB2-BD59-A6C34878D82A}">
                    <a16:rowId xmlns:a16="http://schemas.microsoft.com/office/drawing/2014/main" xmlns="" val="10002"/>
                  </a:ext>
                </a:extLst>
              </a:tr>
              <a:tr h="1860126">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Persons/</a:t>
                      </a:r>
                    </a:p>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Entity involved</a:t>
                      </a:r>
                    </a:p>
                  </a:txBody>
                  <a:tcPr marL="21699" marR="21699" marT="10850" marB="10850">
                    <a:solidFill>
                      <a:schemeClr val="accent5"/>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rPr>
                        <a:t>Department of Tourism </a:t>
                      </a:r>
                    </a:p>
                    <a:p>
                      <a:pPr marL="0" marR="0" indent="0" algn="l" defTabSz="914400" rtl="0" eaLnBrk="1" fontAlgn="ctr"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endParaRPr>
                    </a:p>
                  </a:txBody>
                  <a:tcPr marL="38576" marR="38576" marT="19289" marB="19289">
                    <a:solidFill>
                      <a:schemeClr val="bg1"/>
                    </a:solidFill>
                  </a:tcPr>
                </a:tc>
                <a:tc vMerge="1">
                  <a:txBody>
                    <a:bodyPr/>
                    <a:lstStyle/>
                    <a:p>
                      <a:endParaRPr lang="en-ZA" dirty="0"/>
                    </a:p>
                  </a:txBody>
                  <a:tcPr/>
                </a:tc>
                <a:extLst>
                  <a:ext uri="{0D108BD9-81ED-4DB2-BD59-A6C34878D82A}">
                    <a16:rowId xmlns:a16="http://schemas.microsoft.com/office/drawing/2014/main" xmlns="" val="10003"/>
                  </a:ext>
                </a:extLst>
              </a:tr>
              <a:tr h="893644">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Status of case </a:t>
                      </a:r>
                    </a:p>
                  </a:txBody>
                  <a:tcPr marL="21699" marR="21699" marT="10850" marB="10850">
                    <a:solidFill>
                      <a:schemeClr val="accent5"/>
                    </a:solidFill>
                  </a:tcPr>
                </a:tc>
                <a:tc>
                  <a:txBody>
                    <a:bodyPr/>
                    <a:lstStyle/>
                    <a:p>
                      <a:pPr marL="0" indent="0" defTabSz="896938">
                        <a:buFont typeface="Arial" panose="020B0604020202020204" pitchFamily="34" charset="0"/>
                        <a:buNone/>
                        <a:tabLst>
                          <a:tab pos="360363" algn="l"/>
                          <a:tab pos="804863" algn="l"/>
                        </a:tabLst>
                      </a:pPr>
                      <a:r>
                        <a:rPr lang="en-ZA" sz="1200" b="0" kern="1200" dirty="0">
                          <a:solidFill>
                            <a:schemeClr val="tx1"/>
                          </a:solidFill>
                          <a:latin typeface="Arial" panose="020B0604020202020204" pitchFamily="34" charset="0"/>
                          <a:ea typeface="Segoe UI" panose="020B0502040204020203" pitchFamily="34" charset="0"/>
                          <a:cs typeface="Arial" panose="020B0604020202020204" pitchFamily="34" charset="0"/>
                        </a:rPr>
                        <a:t>Under investigation</a:t>
                      </a:r>
                    </a:p>
                  </a:txBody>
                  <a:tcPr marL="21699" marR="21699" marT="10850" marB="10850">
                    <a:solidFill>
                      <a:schemeClr val="bg1"/>
                    </a:solidFill>
                  </a:tcPr>
                </a:tc>
                <a:tc vMerge="1">
                  <a:txBody>
                    <a:bodyPr/>
                    <a:lstStyle/>
                    <a:p>
                      <a:endParaRPr lang="en-ZA"/>
                    </a:p>
                  </a:txBody>
                  <a:tcPr/>
                </a:tc>
                <a:extLst>
                  <a:ext uri="{0D108BD9-81ED-4DB2-BD59-A6C34878D82A}">
                    <a16:rowId xmlns:a16="http://schemas.microsoft.com/office/drawing/2014/main" xmlns="" val="10004"/>
                  </a:ext>
                </a:extLst>
              </a:tr>
              <a:tr h="995590">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Number of</a:t>
                      </a:r>
                      <a:r>
                        <a:rPr lang="en-ZA" sz="1200" b="1" kern="1200" baseline="0" dirty="0">
                          <a:solidFill>
                            <a:schemeClr val="tx1"/>
                          </a:solidFill>
                          <a:latin typeface="Arial" panose="020B0604020202020204" pitchFamily="34" charset="0"/>
                          <a:ea typeface="Segoe UI" panose="020B0502040204020203" pitchFamily="34" charset="0"/>
                          <a:cs typeface="Arial" panose="020B0604020202020204" pitchFamily="34" charset="0"/>
                        </a:rPr>
                        <a:t> </a:t>
                      </a:r>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statements obtained</a:t>
                      </a:r>
                    </a:p>
                  </a:txBody>
                  <a:tcPr marL="21699" marR="21699" marT="10850" marB="10850">
                    <a:solidFill>
                      <a:schemeClr val="accent5"/>
                    </a:solidFill>
                  </a:tcPr>
                </a:tc>
                <a:tc>
                  <a:txBody>
                    <a:bodyPr/>
                    <a:lstStyle/>
                    <a:p>
                      <a:r>
                        <a:rPr lang="en-ZA" sz="1200" b="0" dirty="0">
                          <a:solidFill>
                            <a:schemeClr val="tx1"/>
                          </a:solidFill>
                          <a:latin typeface="Arial" panose="020B0604020202020204" pitchFamily="34" charset="0"/>
                          <a:ea typeface="Segoe UI" panose="020B0502040204020203" pitchFamily="34" charset="0"/>
                          <a:cs typeface="Arial" panose="020B0604020202020204" pitchFamily="34" charset="0"/>
                        </a:rPr>
                        <a:t>7</a:t>
                      </a:r>
                    </a:p>
                  </a:txBody>
                  <a:tcPr marL="28932" marR="28932" marT="14467" marB="14467">
                    <a:solidFill>
                      <a:schemeClr val="bg1"/>
                    </a:solidFill>
                  </a:tcPr>
                </a:tc>
                <a:tc vMerge="1">
                  <a:txBody>
                    <a:bodyPr/>
                    <a:lstStyle/>
                    <a:p>
                      <a:endParaRPr lang="en-ZA" dirty="0"/>
                    </a:p>
                  </a:txBody>
                  <a:tcPr/>
                </a:tc>
                <a:extLst>
                  <a:ext uri="{0D108BD9-81ED-4DB2-BD59-A6C34878D82A}">
                    <a16:rowId xmlns:a16="http://schemas.microsoft.com/office/drawing/2014/main" xmlns="" val="10006"/>
                  </a:ext>
                </a:extLst>
              </a:tr>
            </a:tbl>
          </a:graphicData>
        </a:graphic>
      </p:graphicFrame>
      <p:sp>
        <p:nvSpPr>
          <p:cNvPr id="13" name="Rectangle 12"/>
          <p:cNvSpPr/>
          <p:nvPr/>
        </p:nvSpPr>
        <p:spPr>
          <a:xfrm>
            <a:off x="2284551" y="190223"/>
            <a:ext cx="5657850" cy="34729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prstClr val="white"/>
                </a:solidFill>
                <a:latin typeface="Segoe UI" panose="020B0502040204020203" pitchFamily="34" charset="0"/>
                <a:ea typeface="Segoe UI" panose="020B0502040204020203" pitchFamily="34" charset="0"/>
                <a:cs typeface="Segoe UI" panose="020B0502040204020203" pitchFamily="34" charset="0"/>
              </a:rPr>
              <a:t>DEPARTMENT OF TOURISM</a:t>
            </a:r>
          </a:p>
        </p:txBody>
      </p:sp>
      <p:sp>
        <p:nvSpPr>
          <p:cNvPr id="7" name="Rectangle 6"/>
          <p:cNvSpPr/>
          <p:nvPr/>
        </p:nvSpPr>
        <p:spPr>
          <a:xfrm>
            <a:off x="92141" y="948959"/>
            <a:ext cx="751790" cy="259207"/>
          </a:xfrm>
          <a:prstGeom prst="rect">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t>9</a:t>
            </a:r>
            <a:r>
              <a:rPr lang="en-ZA" b="1" dirty="0" smtClean="0"/>
              <a:t>.</a:t>
            </a:r>
            <a:endParaRPr lang="en-ZA" b="1" dirty="0"/>
          </a:p>
        </p:txBody>
      </p:sp>
      <p:pic>
        <p:nvPicPr>
          <p:cNvPr id="9" name="Picture 8"/>
          <p:cNvPicPr>
            <a:picLocks noChangeAspect="1"/>
          </p:cNvPicPr>
          <p:nvPr/>
        </p:nvPicPr>
        <p:blipFill>
          <a:blip r:embed="rId2" cstate="print"/>
          <a:stretch>
            <a:fillRect/>
          </a:stretch>
        </p:blipFill>
        <p:spPr>
          <a:xfrm>
            <a:off x="-70170" y="-35654"/>
            <a:ext cx="1511939" cy="799052"/>
          </a:xfrm>
          <a:prstGeom prst="rect">
            <a:avLst/>
          </a:prstGeom>
        </p:spPr>
      </p:pic>
    </p:spTree>
    <p:extLst>
      <p:ext uri="{BB962C8B-B14F-4D97-AF65-F5344CB8AC3E}">
        <p14:creationId xmlns:p14="http://schemas.microsoft.com/office/powerpoint/2010/main" xmlns="" val="1844033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stretch>
            <a:fillRect/>
          </a:stretch>
        </p:blipFill>
        <p:spPr>
          <a:xfrm>
            <a:off x="-70170" y="-35654"/>
            <a:ext cx="1511939" cy="799052"/>
          </a:xfrm>
          <a:prstGeom prst="rect">
            <a:avLst/>
          </a:prstGeom>
        </p:spPr>
      </p:pic>
      <p:sp>
        <p:nvSpPr>
          <p:cNvPr id="8" name="Text Placeholder 2"/>
          <p:cNvSpPr txBox="1">
            <a:spLocks/>
          </p:cNvSpPr>
          <p:nvPr/>
        </p:nvSpPr>
        <p:spPr>
          <a:xfrm>
            <a:off x="1441769" y="0"/>
            <a:ext cx="7702231" cy="763398"/>
          </a:xfrm>
          <a:prstGeom prst="rect">
            <a:avLst/>
          </a:prstGeom>
          <a:solidFill>
            <a:srgbClr val="CC3300"/>
          </a:solidFill>
        </p:spPr>
        <p:txBody>
          <a:bodyPr vert="horz" lIns="68580" tIns="34290" rIns="68580" bIns="3429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endParaRPr lang="en-ZA" sz="18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a:p>
            <a:pPr algn="ctr"/>
            <a:endParaRPr lang="en-ZA" sz="18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xmlns="" val="3950901776"/>
              </p:ext>
            </p:extLst>
          </p:nvPr>
        </p:nvGraphicFramePr>
        <p:xfrm>
          <a:off x="28576" y="1217716"/>
          <a:ext cx="9015413" cy="5397397"/>
        </p:xfrm>
        <a:graphic>
          <a:graphicData uri="http://schemas.openxmlformats.org/drawingml/2006/table">
            <a:tbl>
              <a:tblPr firstRow="1" bandRow="1"/>
              <a:tblGrid>
                <a:gridCol w="1703830">
                  <a:extLst>
                    <a:ext uri="{9D8B030D-6E8A-4147-A177-3AD203B41FA5}">
                      <a16:colId xmlns:a16="http://schemas.microsoft.com/office/drawing/2014/main" xmlns="" val="20000"/>
                    </a:ext>
                  </a:extLst>
                </a:gridCol>
                <a:gridCol w="2136068">
                  <a:extLst>
                    <a:ext uri="{9D8B030D-6E8A-4147-A177-3AD203B41FA5}">
                      <a16:colId xmlns:a16="http://schemas.microsoft.com/office/drawing/2014/main" xmlns="" val="20001"/>
                    </a:ext>
                  </a:extLst>
                </a:gridCol>
                <a:gridCol w="5175515">
                  <a:extLst>
                    <a:ext uri="{9D8B030D-6E8A-4147-A177-3AD203B41FA5}">
                      <a16:colId xmlns:a16="http://schemas.microsoft.com/office/drawing/2014/main" xmlns="" val="20002"/>
                    </a:ext>
                  </a:extLst>
                </a:gridCol>
              </a:tblGrid>
              <a:tr h="615816">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Case number</a:t>
                      </a:r>
                    </a:p>
                  </a:txBody>
                  <a:tcPr marL="51435" marR="51435" marT="25719" marB="25719">
                    <a:solidFill>
                      <a:srgbClr val="0070C0"/>
                    </a:solidFill>
                  </a:tcPr>
                </a:tc>
                <a:tc>
                  <a:txBody>
                    <a:bodyPr/>
                    <a:lstStyle/>
                    <a:p>
                      <a:r>
                        <a:rPr lang="en-US" sz="1200" b="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Mmabatho CAS 345/05/2018</a:t>
                      </a:r>
                      <a:endParaRPr lang="en-ZA" sz="1200" b="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solidFill>
                      <a:schemeClr val="bg1"/>
                    </a:solidFill>
                  </a:tcPr>
                </a:tc>
                <a:tc rowSpan="6">
                  <a:txBody>
                    <a:bodyPr/>
                    <a:lstStyle/>
                    <a:p>
                      <a:r>
                        <a:rPr lang="en-ZA" sz="1200" b="1" u="sng" dirty="0">
                          <a:solidFill>
                            <a:schemeClr val="tx1"/>
                          </a:solidFill>
                          <a:effectLst/>
                          <a:latin typeface="Arial" panose="020B0604020202020204" pitchFamily="34" charset="0"/>
                          <a:ea typeface="Segoe UI" panose="020B0502040204020203" pitchFamily="34" charset="0"/>
                          <a:cs typeface="Arial" panose="020B0604020202020204" pitchFamily="34" charset="0"/>
                        </a:rPr>
                        <a:t>Background of Case:</a:t>
                      </a:r>
                    </a:p>
                    <a:p>
                      <a:pPr algn="l">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endParaRPr lang="en-ZA" sz="1200" b="0" strike="noStrike"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r>
                        <a:rPr lang="en-ZA" sz="120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It</a:t>
                      </a:r>
                      <a:r>
                        <a:rPr lang="en-ZA" sz="1200"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is alleged that </a:t>
                      </a:r>
                      <a:r>
                        <a:rPr lang="en-ZA" sz="1200" kern="1200" dirty="0" err="1">
                          <a:solidFill>
                            <a:schemeClr val="tx1"/>
                          </a:solidFill>
                          <a:effectLst/>
                          <a:latin typeface="Arial" panose="020B0604020202020204" pitchFamily="34" charset="0"/>
                          <a:ea typeface="Segoe UI" panose="020B0502040204020203" pitchFamily="34" charset="0"/>
                          <a:cs typeface="Arial" panose="020B0604020202020204" pitchFamily="34" charset="0"/>
                        </a:rPr>
                        <a:t>AgriDelight</a:t>
                      </a:r>
                      <a:r>
                        <a:rPr lang="en-ZA" sz="120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 entered into an agreement with the North West Department of Rural Environment and Agricultural Development (“the Department”) as an implementing agent for the Department. The Department would pay money to </a:t>
                      </a:r>
                      <a:r>
                        <a:rPr lang="en-ZA" sz="1200" kern="1200" dirty="0" err="1">
                          <a:solidFill>
                            <a:schemeClr val="tx1"/>
                          </a:solidFill>
                          <a:effectLst/>
                          <a:latin typeface="Arial" panose="020B0604020202020204" pitchFamily="34" charset="0"/>
                          <a:ea typeface="Segoe UI" panose="020B0502040204020203" pitchFamily="34" charset="0"/>
                          <a:cs typeface="Arial" panose="020B0604020202020204" pitchFamily="34" charset="0"/>
                        </a:rPr>
                        <a:t>AgriDelight</a:t>
                      </a:r>
                      <a:r>
                        <a:rPr lang="en-ZA" sz="120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 for the approved projects. Thus far, </a:t>
                      </a:r>
                      <a:r>
                        <a:rPr lang="en-ZA" sz="1200" b="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investigation has established that the Department made payments </a:t>
                      </a:r>
                      <a:r>
                        <a:rPr lang="en-ZA" sz="1200" b="0" kern="120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into </a:t>
                      </a:r>
                      <a:r>
                        <a:rPr lang="en-ZA" sz="1200" b="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the </a:t>
                      </a:r>
                      <a:r>
                        <a:rPr lang="en-ZA" sz="120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bank account held by </a:t>
                      </a:r>
                      <a:r>
                        <a:rPr lang="en-ZA" sz="1200" kern="1200" dirty="0" err="1">
                          <a:solidFill>
                            <a:schemeClr val="tx1"/>
                          </a:solidFill>
                          <a:effectLst/>
                          <a:latin typeface="Arial" panose="020B0604020202020204" pitchFamily="34" charset="0"/>
                          <a:ea typeface="Segoe UI" panose="020B0502040204020203" pitchFamily="34" charset="0"/>
                          <a:cs typeface="Arial" panose="020B0604020202020204" pitchFamily="34" charset="0"/>
                        </a:rPr>
                        <a:t>AgriDelight</a:t>
                      </a:r>
                      <a:r>
                        <a:rPr lang="en-ZA" sz="120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a:t>
                      </a:r>
                      <a:r>
                        <a:rPr lang="en-ZA" sz="1200"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a:t>
                      </a:r>
                    </a:p>
                    <a:p>
                      <a:pPr marL="0" indent="0" algn="just">
                        <a:buFont typeface="Arial" panose="020B0604020202020204" pitchFamily="34" charset="0"/>
                        <a:buNone/>
                      </a:pPr>
                      <a:endParaRPr lang="en-ZA" sz="1200" b="1"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indent="0" algn="just">
                        <a:buFont typeface="Arial" panose="020B0604020202020204" pitchFamily="34" charset="0"/>
                        <a:buNone/>
                      </a:pPr>
                      <a:endParaRPr lang="en-ZA" sz="1200" b="1"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r>
                        <a:rPr lang="en-ZA" sz="1200" b="1" u="sng"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Currents Status:</a:t>
                      </a:r>
                    </a:p>
                    <a:p>
                      <a:pPr marL="0" lvl="0" indent="0">
                        <a:lnSpc>
                          <a:spcPct val="107000"/>
                        </a:lnSpc>
                        <a:spcAft>
                          <a:spcPts val="0"/>
                        </a:spcAft>
                        <a:buFont typeface="Wingdings" panose="05000000000000000000" pitchFamily="2" charset="2"/>
                        <a:buNone/>
                      </a:pP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indent="-171450" defTabSz="896938">
                        <a:buFont typeface="Wingdings" panose="05000000000000000000" pitchFamily="2" charset="2"/>
                        <a:buChar char="v"/>
                        <a:tabLst>
                          <a:tab pos="360363" algn="l"/>
                          <a:tab pos="804863" algn="l"/>
                        </a:tabLst>
                      </a:pPr>
                      <a:r>
                        <a:rPr lang="en-ZA" sz="1200" kern="1200" dirty="0" smtClean="0">
                          <a:solidFill>
                            <a:schemeClr val="tx1"/>
                          </a:solidFill>
                          <a:latin typeface="Arial" panose="020B0604020202020204" pitchFamily="34" charset="0"/>
                          <a:ea typeface="Segoe UI" panose="020B0502040204020203" pitchFamily="34" charset="0"/>
                          <a:cs typeface="Arial" panose="020B0604020202020204" pitchFamily="34" charset="0"/>
                        </a:rPr>
                        <a:t>587</a:t>
                      </a:r>
                      <a:r>
                        <a:rPr lang="en-ZA" sz="1200" kern="1200" baseline="0" dirty="0" smtClean="0">
                          <a:solidFill>
                            <a:schemeClr val="tx1"/>
                          </a:solidFill>
                          <a:latin typeface="Arial" panose="020B0604020202020204" pitchFamily="34" charset="0"/>
                          <a:ea typeface="Segoe UI" panose="020B0502040204020203" pitchFamily="34" charset="0"/>
                          <a:cs typeface="Arial" panose="020B0604020202020204" pitchFamily="34" charset="0"/>
                        </a:rPr>
                        <a:t> </a:t>
                      </a:r>
                      <a:r>
                        <a:rPr lang="en-ZA" sz="1200" kern="1200" dirty="0" smtClean="0">
                          <a:solidFill>
                            <a:schemeClr val="tx1"/>
                          </a:solidFill>
                          <a:latin typeface="Arial" panose="020B0604020202020204" pitchFamily="34" charset="0"/>
                          <a:ea typeface="Segoe UI" panose="020B0502040204020203" pitchFamily="34" charset="0"/>
                          <a:cs typeface="Arial" panose="020B0604020202020204" pitchFamily="34" charset="0"/>
                        </a:rPr>
                        <a:t>statements were </a:t>
                      </a:r>
                      <a:r>
                        <a:rPr lang="en-ZA" sz="1200" kern="1200" baseline="0" dirty="0" smtClean="0">
                          <a:solidFill>
                            <a:schemeClr val="tx1"/>
                          </a:solidFill>
                          <a:latin typeface="Arial" panose="020B0604020202020204" pitchFamily="34" charset="0"/>
                          <a:ea typeface="Segoe UI" panose="020B0502040204020203" pitchFamily="34" charset="0"/>
                          <a:cs typeface="Arial" panose="020B0604020202020204" pitchFamily="34" charset="0"/>
                        </a:rPr>
                        <a:t> obtained.</a:t>
                      </a:r>
                      <a:endParaRPr lang="en-ZA" sz="1200" kern="1200" dirty="0">
                        <a:solidFill>
                          <a:schemeClr val="tx1"/>
                        </a:solidFill>
                        <a:latin typeface="Arial" panose="020B0604020202020204" pitchFamily="34" charset="0"/>
                        <a:ea typeface="Segoe UI" panose="020B0502040204020203" pitchFamily="34" charset="0"/>
                        <a:cs typeface="Arial" panose="020B0604020202020204" pitchFamily="34" charset="0"/>
                      </a:endParaRPr>
                    </a:p>
                    <a:p>
                      <a:pPr marL="0" indent="0" defTabSz="896938">
                        <a:buFont typeface="Wingdings" panose="05000000000000000000" pitchFamily="2" charset="2"/>
                        <a:buNone/>
                        <a:tabLst>
                          <a:tab pos="360363" algn="l"/>
                          <a:tab pos="804863" algn="l"/>
                        </a:tabLst>
                      </a:pPr>
                      <a:endParaRPr lang="en-ZA" sz="120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indent="0" defTabSz="896938">
                        <a:buFont typeface="Wingdings" panose="05000000000000000000" pitchFamily="2" charset="2"/>
                        <a:buNone/>
                        <a:tabLst>
                          <a:tab pos="360363" algn="l"/>
                          <a:tab pos="804863" algn="l"/>
                        </a:tabLst>
                      </a:pPr>
                      <a:endParaRPr lang="en-ZA" sz="1200" b="1"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ZA" sz="1200" b="1" i="0" u="sng"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rPr>
                        <a:t>Outstanding:</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600"/>
                        </a:spcAft>
                        <a:buClrTx/>
                        <a:buSzTx/>
                        <a:buFont typeface="Wingdings" panose="05000000000000000000" pitchFamily="2" charset="2"/>
                        <a:buChar char="v"/>
                        <a:tabLst/>
                        <a:defRPr/>
                      </a:pP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rPr>
                        <a:t>37 </a:t>
                      </a:r>
                      <a:r>
                        <a:rPr kumimoji="0" lang="en-US" sz="1200" b="0" i="0" u="none" strike="noStrike" kern="1200" cap="none" spc="0" normalizeH="0" baseline="0" noProof="0" dirty="0" smtClean="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rPr>
                        <a:t>statements</a:t>
                      </a:r>
                      <a:endPar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endParaRPr>
                    </a:p>
                  </a:txBody>
                  <a:tcPr marL="51435" marR="51435" marT="25719" marB="25719"/>
                </a:tc>
                <a:extLst>
                  <a:ext uri="{0D108BD9-81ED-4DB2-BD59-A6C34878D82A}">
                    <a16:rowId xmlns:a16="http://schemas.microsoft.com/office/drawing/2014/main" xmlns="" val="10000"/>
                  </a:ext>
                </a:extLst>
              </a:tr>
              <a:tr h="771404">
                <a:tc>
                  <a:txBody>
                    <a:bodyPr/>
                    <a:lstStyle/>
                    <a:p>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Offence</a:t>
                      </a:r>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 </a:t>
                      </a:r>
                    </a:p>
                  </a:txBody>
                  <a:tcPr marL="51435" marR="51435" marT="25719" marB="25719">
                    <a:solidFill>
                      <a:srgbClr val="0070C0"/>
                    </a:solidFill>
                  </a:tcPr>
                </a:tc>
                <a:tc>
                  <a:txBody>
                    <a:bodyPr/>
                    <a:lstStyle/>
                    <a:p>
                      <a:r>
                        <a:rPr lang="en-US" sz="120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Fraud, Corruption and Money </a:t>
                      </a:r>
                      <a:endParaRPr lang="en-ZA" sz="120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r>
                        <a:rPr lang="en-US" sz="120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Laundering</a:t>
                      </a:r>
                      <a:endParaRPr lang="en-ZA" sz="1200" b="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1"/>
                  </a:ext>
                </a:extLst>
              </a:tr>
              <a:tr h="479721">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Loss involved</a:t>
                      </a:r>
                    </a:p>
                  </a:txBody>
                  <a:tcPr marL="51435" marR="51435" marT="25719" marB="25719">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kern="1200" noProof="0" dirty="0">
                          <a:solidFill>
                            <a:schemeClr val="tx1"/>
                          </a:solidFill>
                          <a:latin typeface="Arial" panose="020B0604020202020204" pitchFamily="34" charset="0"/>
                          <a:ea typeface="Segoe UI" panose="020B0502040204020203" pitchFamily="34" charset="0"/>
                          <a:cs typeface="Arial" panose="020B0604020202020204" pitchFamily="34" charset="0"/>
                        </a:rPr>
                        <a:t>To</a:t>
                      </a:r>
                      <a:r>
                        <a:rPr lang="en-ZA" sz="1200" kern="1200" baseline="0" noProof="0" dirty="0">
                          <a:solidFill>
                            <a:schemeClr val="tx1"/>
                          </a:solidFill>
                          <a:latin typeface="Arial" panose="020B0604020202020204" pitchFamily="34" charset="0"/>
                          <a:ea typeface="Segoe UI" panose="020B0502040204020203" pitchFamily="34" charset="0"/>
                          <a:cs typeface="Arial" panose="020B0604020202020204" pitchFamily="34" charset="0"/>
                        </a:rPr>
                        <a:t> be determined</a:t>
                      </a:r>
                      <a:endParaRPr lang="en-ZA" sz="1200" kern="1200" noProof="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a:p>
                  </a:txBody>
                  <a:tcPr/>
                </a:tc>
                <a:extLst>
                  <a:ext uri="{0D108BD9-81ED-4DB2-BD59-A6C34878D82A}">
                    <a16:rowId xmlns:a16="http://schemas.microsoft.com/office/drawing/2014/main" xmlns="" val="10002"/>
                  </a:ext>
                </a:extLst>
              </a:tr>
              <a:tr h="1501172">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Persons/Entity involved</a:t>
                      </a:r>
                    </a:p>
                  </a:txBody>
                  <a:tcPr marL="51435" marR="51435" marT="25719" marB="25719">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ZA" sz="1200" b="1"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Department</a:t>
                      </a:r>
                      <a:r>
                        <a:rPr lang="en-ZA" sz="1200" b="1" baseline="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 of Rural Economy and Agricultural Development </a:t>
                      </a:r>
                      <a:endParaRPr lang="en-US" sz="1200" b="1"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200" b="1"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ZA" sz="1200" b="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3"/>
                  </a:ext>
                </a:extLst>
              </a:tr>
              <a:tr h="694828">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Status of case</a:t>
                      </a:r>
                    </a:p>
                  </a:txBody>
                  <a:tcPr marL="51435" marR="51435" marT="25719" marB="25719">
                    <a:solidFill>
                      <a:srgbClr val="0070C0"/>
                    </a:solidFill>
                  </a:tcPr>
                </a:tc>
                <a:tc>
                  <a:txBody>
                    <a:bodyPr/>
                    <a:lstStyle/>
                    <a:p>
                      <a:r>
                        <a:rPr lang="en-ZA" sz="1200" b="0" dirty="0">
                          <a:solidFill>
                            <a:schemeClr val="tx1"/>
                          </a:solidFill>
                          <a:latin typeface="Arial" panose="020B0604020202020204" pitchFamily="34" charset="0"/>
                          <a:ea typeface="Segoe UI" panose="020B0502040204020203" pitchFamily="34" charset="0"/>
                          <a:cs typeface="Arial" panose="020B0604020202020204" pitchFamily="34" charset="0"/>
                        </a:rPr>
                        <a:t>Under investigation</a:t>
                      </a: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4"/>
                  </a:ext>
                </a:extLst>
              </a:tr>
              <a:tr h="1334456">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Number of</a:t>
                      </a:r>
                      <a:r>
                        <a:rPr lang="en-ZA" sz="1200" b="1" kern="1200" baseline="0" dirty="0">
                          <a:solidFill>
                            <a:schemeClr val="tx1"/>
                          </a:solidFill>
                          <a:latin typeface="Arial" panose="020B0604020202020204" pitchFamily="34" charset="0"/>
                          <a:ea typeface="Segoe UI" panose="020B0502040204020203" pitchFamily="34" charset="0"/>
                          <a:cs typeface="Arial" panose="020B0604020202020204" pitchFamily="34" charset="0"/>
                        </a:rPr>
                        <a:t> </a:t>
                      </a:r>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statements</a:t>
                      </a:r>
                    </a:p>
                  </a:txBody>
                  <a:tcPr marL="51435" marR="51435" marT="25719" marB="25719">
                    <a:solidFill>
                      <a:srgbClr val="0070C0"/>
                    </a:solidFill>
                  </a:tcPr>
                </a:tc>
                <a:tc>
                  <a:txBody>
                    <a:bodyPr/>
                    <a:lstStyle/>
                    <a:p>
                      <a:pPr marL="0" indent="0" defTabSz="896938">
                        <a:buFont typeface="Arial" panose="020B0604020202020204" pitchFamily="34" charset="0"/>
                        <a:buNone/>
                        <a:tabLst>
                          <a:tab pos="360363" algn="l"/>
                          <a:tab pos="804863" algn="l"/>
                        </a:tabLst>
                      </a:pPr>
                      <a:r>
                        <a:rPr lang="en-ZA" sz="1200" kern="1200" dirty="0" smtClean="0">
                          <a:solidFill>
                            <a:schemeClr val="tx1"/>
                          </a:solidFill>
                          <a:latin typeface="Arial" panose="020B0604020202020204" pitchFamily="34" charset="0"/>
                          <a:ea typeface="Segoe UI" panose="020B0502040204020203" pitchFamily="34" charset="0"/>
                          <a:cs typeface="Arial" panose="020B0604020202020204" pitchFamily="34" charset="0"/>
                        </a:rPr>
                        <a:t>587</a:t>
                      </a:r>
                      <a:endParaRPr lang="en-ZA" sz="1200" kern="120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6"/>
                  </a:ext>
                </a:extLst>
              </a:tr>
            </a:tbl>
          </a:graphicData>
        </a:graphic>
      </p:graphicFrame>
      <p:sp>
        <p:nvSpPr>
          <p:cNvPr id="6" name="TextBox 5"/>
          <p:cNvSpPr txBox="1"/>
          <p:nvPr/>
        </p:nvSpPr>
        <p:spPr>
          <a:xfrm>
            <a:off x="2224045" y="58533"/>
            <a:ext cx="6484020" cy="643961"/>
          </a:xfrm>
          <a:prstGeom prst="rect">
            <a:avLst/>
          </a:prstGeom>
          <a:solidFill>
            <a:schemeClr val="tx1"/>
          </a:solidFill>
        </p:spPr>
        <p:txBody>
          <a:bodyPr wrap="square" rtlCol="0">
            <a:spAutoFit/>
          </a:bodyPr>
          <a:lstStyle/>
          <a:p>
            <a:pPr algn="ctr"/>
            <a:r>
              <a:rPr lang="en-ZA" b="1" dirty="0">
                <a:solidFill>
                  <a:prstClr val="white"/>
                </a:solidFill>
                <a:latin typeface="Segoe UI" panose="020B0502040204020203" pitchFamily="34" charset="0"/>
                <a:ea typeface="Segoe UI" panose="020B0502040204020203" pitchFamily="34" charset="0"/>
                <a:cs typeface="Segoe UI" panose="020B0502040204020203" pitchFamily="34" charset="0"/>
              </a:rPr>
              <a:t>DEPARTMENT OF RURAL ECONOMY AND AGRICULTURAL </a:t>
            </a:r>
            <a:r>
              <a:rPr lang="en-ZA" b="1" dirty="0" smtClean="0">
                <a:solidFill>
                  <a:prstClr val="white"/>
                </a:solidFill>
                <a:latin typeface="Segoe UI" panose="020B0502040204020203" pitchFamily="34" charset="0"/>
                <a:ea typeface="Segoe UI" panose="020B0502040204020203" pitchFamily="34" charset="0"/>
                <a:cs typeface="Segoe UI" panose="020B0502040204020203" pitchFamily="34" charset="0"/>
              </a:rPr>
              <a:t>DEVELOPMENT</a:t>
            </a:r>
            <a:endParaRPr lang="en-ZA" b="1" dirty="0">
              <a:solidFill>
                <a:schemeClr val="bg1"/>
              </a:solidFill>
              <a:ea typeface="Segoe UI" panose="020B0502040204020203" pitchFamily="34" charset="0"/>
              <a:cs typeface="Segoe UI" panose="020B0502040204020203" pitchFamily="34" charset="0"/>
            </a:endParaRPr>
          </a:p>
        </p:txBody>
      </p:sp>
      <p:sp>
        <p:nvSpPr>
          <p:cNvPr id="10" name="Rectangle 9"/>
          <p:cNvSpPr/>
          <p:nvPr/>
        </p:nvSpPr>
        <p:spPr>
          <a:xfrm>
            <a:off x="77853" y="860676"/>
            <a:ext cx="751790" cy="259207"/>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10.</a:t>
            </a:r>
            <a:endParaRPr lang="en-ZA" b="1" dirty="0"/>
          </a:p>
        </p:txBody>
      </p:sp>
    </p:spTree>
    <p:extLst>
      <p:ext uri="{BB962C8B-B14F-4D97-AF65-F5344CB8AC3E}">
        <p14:creationId xmlns:p14="http://schemas.microsoft.com/office/powerpoint/2010/main" xmlns="" val="493584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stretch>
            <a:fillRect/>
          </a:stretch>
        </p:blipFill>
        <p:spPr>
          <a:xfrm>
            <a:off x="-70170" y="-35654"/>
            <a:ext cx="1511939" cy="799052"/>
          </a:xfrm>
          <a:prstGeom prst="rect">
            <a:avLst/>
          </a:prstGeom>
        </p:spPr>
      </p:pic>
      <p:sp>
        <p:nvSpPr>
          <p:cNvPr id="8" name="Text Placeholder 2"/>
          <p:cNvSpPr txBox="1">
            <a:spLocks/>
          </p:cNvSpPr>
          <p:nvPr/>
        </p:nvSpPr>
        <p:spPr>
          <a:xfrm>
            <a:off x="1441769" y="0"/>
            <a:ext cx="7702231" cy="763398"/>
          </a:xfrm>
          <a:prstGeom prst="rect">
            <a:avLst/>
          </a:prstGeom>
          <a:solidFill>
            <a:srgbClr val="CC3300"/>
          </a:solidFill>
        </p:spPr>
        <p:txBody>
          <a:bodyPr vert="horz" lIns="68580" tIns="34290" rIns="68580" bIns="3429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endParaRPr lang="en-ZA" sz="18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a:p>
            <a:pPr algn="ctr"/>
            <a:endParaRPr lang="en-ZA" sz="18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xmlns="" val="4158202057"/>
              </p:ext>
            </p:extLst>
          </p:nvPr>
        </p:nvGraphicFramePr>
        <p:xfrm>
          <a:off x="54593" y="1187317"/>
          <a:ext cx="9021170" cy="5500085"/>
        </p:xfrm>
        <a:graphic>
          <a:graphicData uri="http://schemas.openxmlformats.org/drawingml/2006/table">
            <a:tbl>
              <a:tblPr firstRow="1" bandRow="1"/>
              <a:tblGrid>
                <a:gridCol w="1704918">
                  <a:extLst>
                    <a:ext uri="{9D8B030D-6E8A-4147-A177-3AD203B41FA5}">
                      <a16:colId xmlns:a16="http://schemas.microsoft.com/office/drawing/2014/main" xmlns="" val="20000"/>
                    </a:ext>
                  </a:extLst>
                </a:gridCol>
                <a:gridCol w="2137432">
                  <a:extLst>
                    <a:ext uri="{9D8B030D-6E8A-4147-A177-3AD203B41FA5}">
                      <a16:colId xmlns:a16="http://schemas.microsoft.com/office/drawing/2014/main" xmlns="" val="20001"/>
                    </a:ext>
                  </a:extLst>
                </a:gridCol>
                <a:gridCol w="5178820">
                  <a:extLst>
                    <a:ext uri="{9D8B030D-6E8A-4147-A177-3AD203B41FA5}">
                      <a16:colId xmlns:a16="http://schemas.microsoft.com/office/drawing/2014/main" xmlns="" val="20002"/>
                    </a:ext>
                  </a:extLst>
                </a:gridCol>
              </a:tblGrid>
              <a:tr h="314867">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Case number</a:t>
                      </a:r>
                    </a:p>
                  </a:txBody>
                  <a:tcPr marL="51435" marR="51435" marT="25719" marB="25719">
                    <a:solidFill>
                      <a:srgbClr val="0070C0"/>
                    </a:solidFill>
                  </a:tcPr>
                </a:tc>
                <a:tc>
                  <a:txBody>
                    <a:bodyPr/>
                    <a:lstStyle/>
                    <a:p>
                      <a:r>
                        <a:rPr lang="en-US" sz="1200" b="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Mmabatho</a:t>
                      </a:r>
                      <a:r>
                        <a:rPr lang="en-US" sz="1200" b="0"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CAS 01/07/2020</a:t>
                      </a:r>
                      <a:endParaRPr lang="en-ZA" sz="1200" b="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solidFill>
                      <a:schemeClr val="bg1"/>
                    </a:solidFill>
                  </a:tcPr>
                </a:tc>
                <a:tc rowSpan="6">
                  <a:txBody>
                    <a:bodyPr/>
                    <a:lstStyle/>
                    <a:p>
                      <a:r>
                        <a:rPr lang="en-ZA" sz="1200" b="1" u="sng" dirty="0">
                          <a:solidFill>
                            <a:schemeClr val="tx1"/>
                          </a:solidFill>
                          <a:effectLst/>
                          <a:latin typeface="Arial" panose="020B0604020202020204" pitchFamily="34" charset="0"/>
                          <a:ea typeface="Segoe UI" panose="020B0502040204020203" pitchFamily="34" charset="0"/>
                          <a:cs typeface="Arial" panose="020B0604020202020204" pitchFamily="34" charset="0"/>
                        </a:rPr>
                        <a:t>Background of Case:</a:t>
                      </a:r>
                    </a:p>
                    <a:p>
                      <a:pPr algn="just">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endParaRPr lang="en-ZA" sz="1200" b="0" strike="noStrike"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r>
                        <a:rPr lang="en-US" sz="1200" strike="noStrike" kern="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It is alleged that a service provider in the Office of the Premier of North West Province, namely NEPO Data Dynamic (Pty) Ltd (</a:t>
                      </a:r>
                      <a:r>
                        <a:rPr lang="en-US" sz="1200" b="1" strike="noStrike" kern="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“NEPO”</a:t>
                      </a:r>
                      <a:r>
                        <a:rPr lang="en-US" sz="1200" strike="noStrike" kern="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 received suspicious payments from the Office of the Premier. NEPO was appointed to provide IT services to the Office of the Premier and numerous municipalities in the North West Province. There were suspicious payments made to NEPO.</a:t>
                      </a:r>
                    </a:p>
                    <a:p>
                      <a:endParaRPr lang="en-ZA" sz="1200" b="0" strike="noStrike"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endParaRPr lang="en-ZA" sz="1200" b="0" strike="noStrike"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r>
                        <a:rPr lang="en-ZA" sz="1200" b="1" u="sng" strike="noStrike" dirty="0">
                          <a:solidFill>
                            <a:schemeClr val="tx1"/>
                          </a:solidFill>
                          <a:effectLst/>
                          <a:latin typeface="Arial" panose="020B0604020202020204" pitchFamily="34" charset="0"/>
                          <a:ea typeface="Segoe UI" panose="020B0502040204020203" pitchFamily="34" charset="0"/>
                          <a:cs typeface="Arial" panose="020B0604020202020204" pitchFamily="34" charset="0"/>
                        </a:rPr>
                        <a:t>Current</a:t>
                      </a:r>
                      <a:r>
                        <a:rPr lang="en-ZA" sz="1200" b="1" u="sng" strike="noStrike"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Status: </a:t>
                      </a:r>
                    </a:p>
                    <a:p>
                      <a:endParaRPr lang="en-ZA" sz="1200" b="1" strike="noStrike"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285750" indent="-285750">
                        <a:buFont typeface="Wingdings" panose="05000000000000000000" pitchFamily="2" charset="2"/>
                        <a:buChar char="v"/>
                      </a:pPr>
                      <a:r>
                        <a:rPr lang="en-ZA" sz="1200" kern="1200" baseline="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36  </a:t>
                      </a:r>
                      <a:r>
                        <a:rPr lang="en-ZA" sz="1200"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statements obtained.</a:t>
                      </a:r>
                    </a:p>
                    <a:p>
                      <a:pPr marL="0" indent="0">
                        <a:buFont typeface="Wingdings" panose="05000000000000000000" pitchFamily="2" charset="2"/>
                        <a:buNone/>
                      </a:pPr>
                      <a:endParaRPr lang="en-ZA" sz="1200"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indent="0">
                        <a:buFont typeface="Wingdings" panose="05000000000000000000" pitchFamily="2" charset="2"/>
                        <a:buNone/>
                      </a:pPr>
                      <a:endParaRPr lang="en-ZA" sz="1200"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ZA" sz="1200" b="1" i="0" u="sng"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Outstanding:</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ZA" sz="1200" b="0" i="0" u="sng"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ZA" sz="1200" b="0" i="0" u="none" strike="noStrike" kern="1200" cap="none" spc="0" normalizeH="0" baseline="0" noProof="0" dirty="0" smtClean="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24 </a:t>
                      </a:r>
                      <a:r>
                        <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Statements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en-ZA" sz="1200" b="0" i="0" u="none" strike="noStrike" kern="1200" cap="none" spc="0" normalizeH="0" baseline="0" noProof="0" dirty="0" smtClean="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ZA" sz="1200" b="0" i="0" u="none" strike="noStrike" kern="1200" cap="none" spc="0" normalizeH="0" baseline="0" noProof="0" dirty="0" smtClean="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Report </a:t>
                      </a:r>
                      <a:r>
                        <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from </a:t>
                      </a:r>
                      <a:r>
                        <a:rPr kumimoji="0" lang="en-ZA" sz="1200" b="0" i="0" u="none" strike="noStrike" kern="1200" cap="none" spc="0" normalizeH="0" baseline="0" noProof="0" dirty="0" smtClean="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appointed company. </a:t>
                      </a:r>
                      <a:endPar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0" indent="0">
                        <a:buFont typeface="Wingdings" panose="05000000000000000000" pitchFamily="2" charset="2"/>
                        <a:buNone/>
                      </a:pPr>
                      <a:endParaRPr lang="en-ZA" sz="1200"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51435" marR="51435" marT="25719" marB="25719"/>
                </a:tc>
                <a:extLst>
                  <a:ext uri="{0D108BD9-81ED-4DB2-BD59-A6C34878D82A}">
                    <a16:rowId xmlns:a16="http://schemas.microsoft.com/office/drawing/2014/main" xmlns="" val="10000"/>
                  </a:ext>
                </a:extLst>
              </a:tr>
              <a:tr h="352435">
                <a:tc>
                  <a:txBody>
                    <a:bodyPr/>
                    <a:lstStyle/>
                    <a:p>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Offence</a:t>
                      </a:r>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 </a:t>
                      </a:r>
                    </a:p>
                  </a:txBody>
                  <a:tcPr marL="51435" marR="51435" marT="25719" marB="25719">
                    <a:solidFill>
                      <a:srgbClr val="0070C0"/>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200" b="0" dirty="0">
                          <a:solidFill>
                            <a:schemeClr val="tx1"/>
                          </a:solidFill>
                          <a:effectLst/>
                          <a:latin typeface="Arial" panose="020B0604020202020204" pitchFamily="34" charset="0"/>
                          <a:ea typeface="Segoe UI" panose="020B0502040204020203" pitchFamily="34" charset="0"/>
                          <a:cs typeface="Arial" panose="020B0604020202020204" pitchFamily="34" charset="0"/>
                        </a:rPr>
                        <a:t>Fraud</a:t>
                      </a:r>
                      <a:r>
                        <a:rPr lang="en-ZA" sz="1200" b="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and Corruption</a:t>
                      </a:r>
                      <a:endParaRPr lang="en-ZA" sz="1200" b="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1"/>
                  </a:ext>
                </a:extLst>
              </a:tr>
              <a:tr h="514447">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Loss involved</a:t>
                      </a:r>
                    </a:p>
                  </a:txBody>
                  <a:tcPr marL="51435" marR="51435" marT="25719" marB="25719">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kern="1200" noProof="0" dirty="0">
                          <a:solidFill>
                            <a:schemeClr val="tx1"/>
                          </a:solidFill>
                          <a:latin typeface="Arial" panose="020B0604020202020204" pitchFamily="34" charset="0"/>
                          <a:ea typeface="Segoe UI" panose="020B0502040204020203" pitchFamily="34" charset="0"/>
                          <a:cs typeface="Arial" panose="020B0604020202020204" pitchFamily="34" charset="0"/>
                        </a:rPr>
                        <a:t>To be determined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200" b="0" kern="1200" noProof="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a:p>
                  </a:txBody>
                  <a:tcPr/>
                </a:tc>
                <a:extLst>
                  <a:ext uri="{0D108BD9-81ED-4DB2-BD59-A6C34878D82A}">
                    <a16:rowId xmlns:a16="http://schemas.microsoft.com/office/drawing/2014/main" xmlns="" val="10002"/>
                  </a:ext>
                </a:extLst>
              </a:tr>
              <a:tr h="2577576">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Persons/Entity involved</a:t>
                      </a:r>
                    </a:p>
                  </a:txBody>
                  <a:tcPr marL="51435" marR="51435" marT="25719" marB="25719">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ZA" sz="1200" b="1"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OFFICE</a:t>
                      </a:r>
                      <a:r>
                        <a:rPr lang="en-ZA" sz="1200" b="1" baseline="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 OF THE PREMIER</a:t>
                      </a:r>
                      <a:endParaRPr lang="en-ZA" sz="1200" b="1"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3"/>
                  </a:ext>
                </a:extLst>
              </a:tr>
              <a:tr h="521791">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Status of case</a:t>
                      </a:r>
                    </a:p>
                  </a:txBody>
                  <a:tcPr marL="51435" marR="51435" marT="25719" marB="25719">
                    <a:solidFill>
                      <a:srgbClr val="0070C0"/>
                    </a:solidFill>
                  </a:tcPr>
                </a:tc>
                <a:tc>
                  <a:txBody>
                    <a:bodyPr/>
                    <a:lstStyle/>
                    <a:p>
                      <a:r>
                        <a:rPr lang="en-ZA" sz="1200" b="0" dirty="0">
                          <a:solidFill>
                            <a:schemeClr val="tx1"/>
                          </a:solidFill>
                          <a:latin typeface="Arial" panose="020B0604020202020204" pitchFamily="34" charset="0"/>
                          <a:ea typeface="Segoe UI" panose="020B0502040204020203" pitchFamily="34" charset="0"/>
                          <a:cs typeface="Arial" panose="020B0604020202020204" pitchFamily="34" charset="0"/>
                        </a:rPr>
                        <a:t>Under</a:t>
                      </a:r>
                      <a:r>
                        <a:rPr lang="en-ZA" sz="1200" b="0" baseline="0" dirty="0">
                          <a:solidFill>
                            <a:schemeClr val="tx1"/>
                          </a:solidFill>
                          <a:latin typeface="Arial" panose="020B0604020202020204" pitchFamily="34" charset="0"/>
                          <a:ea typeface="Segoe UI" panose="020B0502040204020203" pitchFamily="34" charset="0"/>
                          <a:cs typeface="Arial" panose="020B0604020202020204" pitchFamily="34" charset="0"/>
                        </a:rPr>
                        <a:t> investigation </a:t>
                      </a:r>
                      <a:endParaRPr lang="en-ZA" sz="1200" b="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4"/>
                  </a:ext>
                </a:extLst>
              </a:tr>
              <a:tr h="1218969">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Number of</a:t>
                      </a:r>
                      <a:r>
                        <a:rPr lang="en-ZA" sz="1200" b="1" kern="1200" baseline="0" dirty="0">
                          <a:solidFill>
                            <a:schemeClr val="tx1"/>
                          </a:solidFill>
                          <a:latin typeface="Arial" panose="020B0604020202020204" pitchFamily="34" charset="0"/>
                          <a:ea typeface="Segoe UI" panose="020B0502040204020203" pitchFamily="34" charset="0"/>
                          <a:cs typeface="Arial" panose="020B0604020202020204" pitchFamily="34" charset="0"/>
                        </a:rPr>
                        <a:t> </a:t>
                      </a:r>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statements</a:t>
                      </a:r>
                    </a:p>
                  </a:txBody>
                  <a:tcPr marL="51435" marR="51435" marT="25719" marB="25719">
                    <a:solidFill>
                      <a:srgbClr val="0070C0"/>
                    </a:solidFill>
                  </a:tcPr>
                </a:tc>
                <a:tc>
                  <a:txBody>
                    <a:bodyPr/>
                    <a:lstStyle/>
                    <a:p>
                      <a:pPr marL="0" indent="0" defTabSz="896938">
                        <a:buFont typeface="Arial" panose="020B0604020202020204" pitchFamily="34" charset="0"/>
                        <a:buNone/>
                        <a:tabLst>
                          <a:tab pos="360363" algn="l"/>
                          <a:tab pos="804863" algn="l"/>
                        </a:tabLst>
                      </a:pPr>
                      <a:r>
                        <a:rPr lang="en-ZA" sz="1200" b="0" kern="1200" dirty="0" smtClean="0">
                          <a:solidFill>
                            <a:schemeClr val="tx1"/>
                          </a:solidFill>
                          <a:latin typeface="Arial" panose="020B0604020202020204" pitchFamily="34" charset="0"/>
                          <a:ea typeface="Segoe UI" panose="020B0502040204020203" pitchFamily="34" charset="0"/>
                          <a:cs typeface="Arial" panose="020B0604020202020204" pitchFamily="34" charset="0"/>
                        </a:rPr>
                        <a:t>36</a:t>
                      </a:r>
                      <a:endParaRPr lang="en-ZA" sz="1200" b="0" kern="120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6"/>
                  </a:ext>
                </a:extLst>
              </a:tr>
            </a:tbl>
          </a:graphicData>
        </a:graphic>
      </p:graphicFrame>
      <p:sp>
        <p:nvSpPr>
          <p:cNvPr id="10" name="TextBox 9"/>
          <p:cNvSpPr txBox="1"/>
          <p:nvPr/>
        </p:nvSpPr>
        <p:spPr>
          <a:xfrm>
            <a:off x="2224045" y="175496"/>
            <a:ext cx="6484020" cy="369332"/>
          </a:xfrm>
          <a:prstGeom prst="rect">
            <a:avLst/>
          </a:prstGeom>
          <a:solidFill>
            <a:schemeClr val="tx1"/>
          </a:solidFill>
        </p:spPr>
        <p:txBody>
          <a:bodyPr wrap="square" rtlCol="0">
            <a:spAutoFit/>
          </a:bodyPr>
          <a:lstStyle/>
          <a:p>
            <a:pPr algn="ctr"/>
            <a:r>
              <a:rPr lang="en-ZA" b="1" dirty="0">
                <a:solidFill>
                  <a:prstClr val="white"/>
                </a:solidFill>
                <a:latin typeface="Segoe UI" panose="020B0502040204020203" pitchFamily="34" charset="0"/>
                <a:ea typeface="Segoe UI" panose="020B0502040204020203" pitchFamily="34" charset="0"/>
                <a:cs typeface="Segoe UI" panose="020B0502040204020203" pitchFamily="34" charset="0"/>
              </a:rPr>
              <a:t>OFFICE OF THE </a:t>
            </a:r>
            <a:r>
              <a:rPr lang="en-ZA" b="1" dirty="0" smtClean="0">
                <a:solidFill>
                  <a:prstClr val="white"/>
                </a:solidFill>
                <a:latin typeface="Segoe UI" panose="020B0502040204020203" pitchFamily="34" charset="0"/>
                <a:ea typeface="Segoe UI" panose="020B0502040204020203" pitchFamily="34" charset="0"/>
                <a:cs typeface="Segoe UI" panose="020B0502040204020203" pitchFamily="34" charset="0"/>
              </a:rPr>
              <a:t>PREMIER</a:t>
            </a:r>
            <a:endParaRPr lang="en-ZA" b="1" dirty="0">
              <a:solidFill>
                <a:schemeClr val="bg1"/>
              </a:solidFill>
              <a:ea typeface="Segoe UI" panose="020B0502040204020203" pitchFamily="34" charset="0"/>
              <a:cs typeface="Segoe UI" panose="020B0502040204020203" pitchFamily="34" charset="0"/>
            </a:endParaRPr>
          </a:p>
        </p:txBody>
      </p:sp>
      <p:sp>
        <p:nvSpPr>
          <p:cNvPr id="11" name="Rectangle 10"/>
          <p:cNvSpPr/>
          <p:nvPr/>
        </p:nvSpPr>
        <p:spPr>
          <a:xfrm>
            <a:off x="77853" y="817131"/>
            <a:ext cx="751790" cy="259207"/>
          </a:xfrm>
          <a:prstGeom prst="rect">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11.</a:t>
            </a:r>
            <a:endParaRPr lang="en-ZA" b="1" dirty="0"/>
          </a:p>
        </p:txBody>
      </p:sp>
    </p:spTree>
    <p:extLst>
      <p:ext uri="{BB962C8B-B14F-4D97-AF65-F5344CB8AC3E}">
        <p14:creationId xmlns:p14="http://schemas.microsoft.com/office/powerpoint/2010/main" xmlns="" val="3849353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stretch>
            <a:fillRect/>
          </a:stretch>
        </p:blipFill>
        <p:spPr>
          <a:xfrm>
            <a:off x="-70170" y="-35654"/>
            <a:ext cx="1511939" cy="799052"/>
          </a:xfrm>
          <a:prstGeom prst="rect">
            <a:avLst/>
          </a:prstGeom>
        </p:spPr>
      </p:pic>
      <p:sp>
        <p:nvSpPr>
          <p:cNvPr id="8" name="Text Placeholder 2"/>
          <p:cNvSpPr txBox="1">
            <a:spLocks/>
          </p:cNvSpPr>
          <p:nvPr/>
        </p:nvSpPr>
        <p:spPr>
          <a:xfrm>
            <a:off x="1441769" y="0"/>
            <a:ext cx="7702231" cy="763398"/>
          </a:xfrm>
          <a:prstGeom prst="rect">
            <a:avLst/>
          </a:prstGeom>
          <a:solidFill>
            <a:srgbClr val="CC3300"/>
          </a:solidFill>
        </p:spPr>
        <p:txBody>
          <a:bodyPr vert="horz" lIns="68580" tIns="34290" rIns="68580" bIns="3429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endParaRPr lang="en-ZA" sz="18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a:p>
            <a:pPr algn="ctr"/>
            <a:endParaRPr lang="en-ZA" sz="18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xmlns="" val="3431625332"/>
              </p:ext>
            </p:extLst>
          </p:nvPr>
        </p:nvGraphicFramePr>
        <p:xfrm>
          <a:off x="1" y="1358537"/>
          <a:ext cx="9083040" cy="5155474"/>
        </p:xfrm>
        <a:graphic>
          <a:graphicData uri="http://schemas.openxmlformats.org/drawingml/2006/table">
            <a:tbl>
              <a:tblPr firstRow="1" bandRow="1"/>
              <a:tblGrid>
                <a:gridCol w="1716611">
                  <a:extLst>
                    <a:ext uri="{9D8B030D-6E8A-4147-A177-3AD203B41FA5}">
                      <a16:colId xmlns:a16="http://schemas.microsoft.com/office/drawing/2014/main" xmlns="" val="20000"/>
                    </a:ext>
                  </a:extLst>
                </a:gridCol>
                <a:gridCol w="2541584">
                  <a:extLst>
                    <a:ext uri="{9D8B030D-6E8A-4147-A177-3AD203B41FA5}">
                      <a16:colId xmlns:a16="http://schemas.microsoft.com/office/drawing/2014/main" xmlns="" val="20001"/>
                    </a:ext>
                  </a:extLst>
                </a:gridCol>
                <a:gridCol w="4824845">
                  <a:extLst>
                    <a:ext uri="{9D8B030D-6E8A-4147-A177-3AD203B41FA5}">
                      <a16:colId xmlns:a16="http://schemas.microsoft.com/office/drawing/2014/main" xmlns="" val="20002"/>
                    </a:ext>
                  </a:extLst>
                </a:gridCol>
              </a:tblGrid>
              <a:tr h="405714">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Case number</a:t>
                      </a:r>
                    </a:p>
                  </a:txBody>
                  <a:tcPr marL="51435" marR="51435" marT="25719" marB="25719">
                    <a:solidFill>
                      <a:schemeClr val="accent6"/>
                    </a:solidFill>
                  </a:tcPr>
                </a:tc>
                <a:tc>
                  <a:txBody>
                    <a:bodyPr/>
                    <a:lstStyle/>
                    <a:p>
                      <a:pPr algn="l">
                        <a:lnSpc>
                          <a:spcPct val="100000"/>
                        </a:lnSpc>
                        <a:spcAft>
                          <a:spcPts val="0"/>
                        </a:spcAft>
                      </a:pPr>
                      <a:r>
                        <a:rPr lang="en-GB"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Mahikeng CAS 165/01/2018</a:t>
                      </a:r>
                      <a:endPar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solidFill>
                      <a:schemeClr val="bg1"/>
                    </a:solidFill>
                  </a:tcPr>
                </a:tc>
                <a:tc rowSpan="6">
                  <a:txBody>
                    <a:bodyPr/>
                    <a:lstStyle/>
                    <a:p>
                      <a:pPr marL="0" marR="0" lvl="0" indent="0" algn="l"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r>
                        <a:rPr lang="en-ZA" sz="1200" b="1" i="0" u="sng"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rPr>
                        <a:t>Background of Case:</a:t>
                      </a:r>
                    </a:p>
                    <a:p>
                      <a:pPr algn="l">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endPar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lnSpc>
                          <a:spcPct val="100000"/>
                        </a:lnSpc>
                        <a:spcAft>
                          <a:spcPts val="0"/>
                        </a:spcAft>
                      </a:pPr>
                      <a:r>
                        <a:rPr lang="en-GB"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It is alleged that the department of Health Advertised a vacancy for a HoD post. </a:t>
                      </a:r>
                      <a:r>
                        <a:rPr lang="en-GB" sz="1200" u="none" strike="noStrike" dirty="0">
                          <a:solidFill>
                            <a:schemeClr val="tx1"/>
                          </a:solidFill>
                          <a:effectLst/>
                          <a:latin typeface="Arial" panose="020B0604020202020204" pitchFamily="34" charset="0"/>
                          <a:ea typeface="Segoe UI" panose="020B0502040204020203" pitchFamily="34" charset="0"/>
                          <a:cs typeface="Arial" panose="020B0604020202020204" pitchFamily="34" charset="0"/>
                        </a:rPr>
                        <a:t> </a:t>
                      </a:r>
                      <a:r>
                        <a:rPr lang="en-GB" sz="1200" u="none" strike="noStrike"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The HoD</a:t>
                      </a:r>
                      <a:r>
                        <a:rPr lang="en-GB" sz="1200" u="none" strike="noStrike" baseline="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 is being prosecuted.</a:t>
                      </a:r>
                      <a:endPar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l">
                        <a:lnSpc>
                          <a:spcPct val="100000"/>
                        </a:lnSpc>
                        <a:spcAft>
                          <a:spcPts val="0"/>
                        </a:spcAft>
                      </a:pPr>
                      <a:endPar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l">
                        <a:lnSpc>
                          <a:spcPct val="100000"/>
                        </a:lnSpc>
                        <a:spcAft>
                          <a:spcPts val="0"/>
                        </a:spcAft>
                      </a:pPr>
                      <a:r>
                        <a:rPr lang="en-US" sz="1200" b="1" u="sng" dirty="0">
                          <a:solidFill>
                            <a:schemeClr val="tx1"/>
                          </a:solidFill>
                          <a:effectLst/>
                          <a:latin typeface="Arial" panose="020B0604020202020204" pitchFamily="34" charset="0"/>
                          <a:ea typeface="Segoe UI" panose="020B0502040204020203" pitchFamily="34" charset="0"/>
                          <a:cs typeface="Arial" panose="020B0604020202020204" pitchFamily="34" charset="0"/>
                        </a:rPr>
                        <a:t>Current Status</a:t>
                      </a:r>
                      <a:r>
                        <a:rPr lang="en-US"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 </a:t>
                      </a:r>
                    </a:p>
                    <a:p>
                      <a:pPr algn="l">
                        <a:lnSpc>
                          <a:spcPct val="100000"/>
                        </a:lnSpc>
                        <a:spcAft>
                          <a:spcPts val="0"/>
                        </a:spcAft>
                      </a:pPr>
                      <a:endParaRPr lang="en-US"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tab pos="-914400" algn="l"/>
                          <a:tab pos="-4572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772150" algn="l"/>
                        </a:tabLst>
                        <a:defRPr/>
                      </a:pP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The case</a:t>
                      </a:r>
                      <a:r>
                        <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a:t>
                      </a:r>
                      <a:r>
                        <a:rPr lang="en-ZA" sz="1200" baseline="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is </a:t>
                      </a:r>
                      <a:r>
                        <a:rPr lang="en-ZA" sz="120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remanded </a:t>
                      </a: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to </a:t>
                      </a:r>
                      <a:r>
                        <a:rPr lang="en-ZA" sz="120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2021-04-16.</a:t>
                      </a:r>
                      <a:endPar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tab pos="-914400" algn="l"/>
                          <a:tab pos="-4572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772150" algn="l"/>
                        </a:tabLst>
                        <a:defRPr/>
                      </a:pPr>
                      <a:endParaRPr kumimoji="0" lang="en-ZA" sz="1200" b="1" i="0" u="sng"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endParaRPr>
                    </a:p>
                    <a:p>
                      <a:pPr algn="l">
                        <a:lnSpc>
                          <a:spcPct val="100000"/>
                        </a:lnSpc>
                        <a:spcAft>
                          <a:spcPts val="600"/>
                        </a:spcAft>
                      </a:pPr>
                      <a:endPar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51435" marR="51435" marT="25719" marB="25719"/>
                </a:tc>
                <a:extLst>
                  <a:ext uri="{0D108BD9-81ED-4DB2-BD59-A6C34878D82A}">
                    <a16:rowId xmlns:a16="http://schemas.microsoft.com/office/drawing/2014/main" xmlns="" val="10000"/>
                  </a:ext>
                </a:extLst>
              </a:tr>
              <a:tr h="626784">
                <a:tc>
                  <a:txBody>
                    <a:bodyPr/>
                    <a:lstStyle/>
                    <a:p>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Offence</a:t>
                      </a:r>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 </a:t>
                      </a:r>
                    </a:p>
                  </a:txBody>
                  <a:tcPr marL="51435" marR="51435" marT="25719" marB="25719">
                    <a:solidFill>
                      <a:schemeClr val="accent6"/>
                    </a:solidFill>
                  </a:tcPr>
                </a:tc>
                <a:tc>
                  <a:txBody>
                    <a:bodyPr/>
                    <a:lstStyle/>
                    <a:p>
                      <a:pPr algn="l">
                        <a:lnSpc>
                          <a:spcPct val="100000"/>
                        </a:lnSpc>
                        <a:spcAft>
                          <a:spcPts val="0"/>
                        </a:spcAft>
                      </a:pPr>
                      <a:r>
                        <a:rPr lang="en-GB"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Fraud</a:t>
                      </a: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1"/>
                  </a:ext>
                </a:extLst>
              </a:tr>
              <a:tr h="553541">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Loss involved</a:t>
                      </a:r>
                    </a:p>
                  </a:txBody>
                  <a:tcPr marL="51435" marR="51435" marT="25719" marB="25719">
                    <a:solidFill>
                      <a:schemeClr val="accent6"/>
                    </a:solidFill>
                  </a:tcPr>
                </a:tc>
                <a:tc>
                  <a:txBody>
                    <a:bodyPr/>
                    <a:lstStyle/>
                    <a:p>
                      <a:pPr algn="l">
                        <a:lnSpc>
                          <a:spcPct val="100000"/>
                        </a:lnSpc>
                        <a:spcAft>
                          <a:spcPts val="0"/>
                        </a:spcAft>
                      </a:pPr>
                      <a:r>
                        <a:rPr lang="en-US" sz="1200" b="0" dirty="0">
                          <a:solidFill>
                            <a:schemeClr val="tx1"/>
                          </a:solidFill>
                          <a:effectLst/>
                          <a:latin typeface="Arial" panose="020B0604020202020204" pitchFamily="34" charset="0"/>
                          <a:ea typeface="Segoe UI" panose="020B0502040204020203" pitchFamily="34" charset="0"/>
                          <a:cs typeface="Arial" panose="020B0604020202020204" pitchFamily="34" charset="0"/>
                        </a:rPr>
                        <a:t>To</a:t>
                      </a:r>
                      <a:r>
                        <a:rPr lang="en-US" sz="1200" b="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be determined</a:t>
                      </a:r>
                      <a:endPar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a:p>
                  </a:txBody>
                  <a:tcPr/>
                </a:tc>
                <a:extLst>
                  <a:ext uri="{0D108BD9-81ED-4DB2-BD59-A6C34878D82A}">
                    <a16:rowId xmlns:a16="http://schemas.microsoft.com/office/drawing/2014/main" xmlns="" val="10002"/>
                  </a:ext>
                </a:extLst>
              </a:tr>
              <a:tr h="1362462">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Persons/Entity involved</a:t>
                      </a:r>
                    </a:p>
                  </a:txBody>
                  <a:tcPr marL="51435" marR="51435" marT="25719" marB="25719">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mj-lt"/>
                        <a:buNone/>
                        <a:tabLst/>
                        <a:defRPr/>
                      </a:pPr>
                      <a:r>
                        <a:rPr lang="en-ZA" sz="1200" b="1" dirty="0">
                          <a:solidFill>
                            <a:schemeClr val="tx1"/>
                          </a:solidFill>
                          <a:effectLst/>
                          <a:latin typeface="Arial" panose="020B0604020202020204" pitchFamily="34" charset="0"/>
                          <a:ea typeface="Segoe UI" panose="020B0502040204020203" pitchFamily="34" charset="0"/>
                          <a:cs typeface="Arial" panose="020B0604020202020204" pitchFamily="34" charset="0"/>
                        </a:rPr>
                        <a:t>Department</a:t>
                      </a:r>
                      <a:r>
                        <a:rPr lang="en-ZA" sz="1200" b="1"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of Health</a:t>
                      </a:r>
                      <a:endParaRPr lang="en-ZA" sz="1200" b="1"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lvl="0" indent="0" algn="l">
                        <a:lnSpc>
                          <a:spcPct val="100000"/>
                        </a:lnSpc>
                        <a:spcAft>
                          <a:spcPts val="0"/>
                        </a:spcAft>
                        <a:buClr>
                          <a:srgbClr val="000000"/>
                        </a:buClr>
                        <a:buFont typeface="+mj-lt"/>
                        <a:buNone/>
                      </a:pPr>
                      <a:endParaRPr lang="en-ZA" sz="1200" b="1"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3"/>
                  </a:ext>
                </a:extLst>
              </a:tr>
              <a:tr h="816901">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Status of case</a:t>
                      </a:r>
                    </a:p>
                  </a:txBody>
                  <a:tcPr marL="51435" marR="51435" marT="25719" marB="25719">
                    <a:solidFill>
                      <a:schemeClr val="accent6"/>
                    </a:solidFill>
                  </a:tcPr>
                </a:tc>
                <a:tc>
                  <a:txBody>
                    <a:bodyPr/>
                    <a:lstStyle/>
                    <a:p>
                      <a:pPr algn="l"/>
                      <a:r>
                        <a:rPr lang="en-ZA" sz="1200" b="0" dirty="0">
                          <a:solidFill>
                            <a:schemeClr val="tx1"/>
                          </a:solidFill>
                          <a:latin typeface="Arial" panose="020B0604020202020204" pitchFamily="34" charset="0"/>
                          <a:ea typeface="Segoe UI" panose="020B0502040204020203" pitchFamily="34" charset="0"/>
                          <a:cs typeface="Arial" panose="020B0604020202020204" pitchFamily="34" charset="0"/>
                        </a:rPr>
                        <a:t>Court</a:t>
                      </a: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4"/>
                  </a:ext>
                </a:extLst>
              </a:tr>
              <a:tr h="1390072">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Number of</a:t>
                      </a:r>
                      <a:r>
                        <a:rPr lang="en-ZA" sz="1200" b="1" kern="1200" baseline="0" dirty="0">
                          <a:solidFill>
                            <a:schemeClr val="tx1"/>
                          </a:solidFill>
                          <a:latin typeface="Arial" panose="020B0604020202020204" pitchFamily="34" charset="0"/>
                          <a:ea typeface="Segoe UI" panose="020B0502040204020203" pitchFamily="34" charset="0"/>
                          <a:cs typeface="Arial" panose="020B0604020202020204" pitchFamily="34" charset="0"/>
                        </a:rPr>
                        <a:t> </a:t>
                      </a:r>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statements</a:t>
                      </a:r>
                    </a:p>
                  </a:txBody>
                  <a:tcPr marL="51435" marR="51435" marT="25719" marB="25719">
                    <a:solidFill>
                      <a:schemeClr val="accent6"/>
                    </a:solidFill>
                  </a:tcPr>
                </a:tc>
                <a:tc>
                  <a:txBody>
                    <a:bodyPr/>
                    <a:lstStyle/>
                    <a:p>
                      <a:pPr marL="0" indent="0" algn="l" defTabSz="896938">
                        <a:buFont typeface="Arial" panose="020B0604020202020204" pitchFamily="34" charset="0"/>
                        <a:buNone/>
                        <a:tabLst>
                          <a:tab pos="360363" algn="l"/>
                          <a:tab pos="804863" algn="l"/>
                        </a:tabLst>
                      </a:pPr>
                      <a:endParaRPr lang="en-ZA" sz="1200" b="0" kern="120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6"/>
                  </a:ext>
                </a:extLst>
              </a:tr>
            </a:tbl>
          </a:graphicData>
        </a:graphic>
      </p:graphicFrame>
      <p:sp>
        <p:nvSpPr>
          <p:cNvPr id="11" name="TextBox 10"/>
          <p:cNvSpPr txBox="1"/>
          <p:nvPr/>
        </p:nvSpPr>
        <p:spPr>
          <a:xfrm>
            <a:off x="2224045" y="175496"/>
            <a:ext cx="6484020" cy="369332"/>
          </a:xfrm>
          <a:prstGeom prst="rect">
            <a:avLst/>
          </a:prstGeom>
          <a:solidFill>
            <a:schemeClr val="tx1"/>
          </a:solidFill>
        </p:spPr>
        <p:txBody>
          <a:bodyPr wrap="square" rtlCol="0">
            <a:spAutoFit/>
          </a:bodyPr>
          <a:lstStyle/>
          <a:p>
            <a:pPr algn="ctr"/>
            <a:r>
              <a:rPr lang="en-ZA" b="1" dirty="0">
                <a:solidFill>
                  <a:prstClr val="white"/>
                </a:solidFill>
                <a:latin typeface="Segoe UI" panose="020B0502040204020203" pitchFamily="34" charset="0"/>
                <a:ea typeface="Segoe UI" panose="020B0502040204020203" pitchFamily="34" charset="0"/>
                <a:cs typeface="Segoe UI" panose="020B0502040204020203" pitchFamily="34" charset="0"/>
              </a:rPr>
              <a:t>DEPARTMENT OF HEALTH</a:t>
            </a:r>
            <a:endParaRPr lang="en-ZA" b="1" dirty="0">
              <a:solidFill>
                <a:schemeClr val="bg1"/>
              </a:solidFill>
              <a:ea typeface="Segoe UI" panose="020B0502040204020203" pitchFamily="34" charset="0"/>
              <a:cs typeface="Segoe UI" panose="020B0502040204020203" pitchFamily="34" charset="0"/>
            </a:endParaRPr>
          </a:p>
        </p:txBody>
      </p:sp>
      <p:sp>
        <p:nvSpPr>
          <p:cNvPr id="10" name="Rectangle 9"/>
          <p:cNvSpPr/>
          <p:nvPr/>
        </p:nvSpPr>
        <p:spPr>
          <a:xfrm>
            <a:off x="77853" y="817131"/>
            <a:ext cx="751790" cy="259207"/>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12.</a:t>
            </a:r>
            <a:endParaRPr lang="en-ZA" b="1" dirty="0"/>
          </a:p>
        </p:txBody>
      </p:sp>
    </p:spTree>
    <p:extLst>
      <p:ext uri="{BB962C8B-B14F-4D97-AF65-F5344CB8AC3E}">
        <p14:creationId xmlns:p14="http://schemas.microsoft.com/office/powerpoint/2010/main" xmlns="" val="15624866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stretch>
            <a:fillRect/>
          </a:stretch>
        </p:blipFill>
        <p:spPr>
          <a:xfrm>
            <a:off x="-70170" y="-35654"/>
            <a:ext cx="1511939" cy="799052"/>
          </a:xfrm>
          <a:prstGeom prst="rect">
            <a:avLst/>
          </a:prstGeom>
        </p:spPr>
      </p:pic>
      <p:sp>
        <p:nvSpPr>
          <p:cNvPr id="8" name="Text Placeholder 2"/>
          <p:cNvSpPr txBox="1">
            <a:spLocks/>
          </p:cNvSpPr>
          <p:nvPr/>
        </p:nvSpPr>
        <p:spPr>
          <a:xfrm>
            <a:off x="1441769" y="0"/>
            <a:ext cx="7702231" cy="763398"/>
          </a:xfrm>
          <a:prstGeom prst="rect">
            <a:avLst/>
          </a:prstGeom>
          <a:solidFill>
            <a:srgbClr val="CC3300"/>
          </a:solidFill>
        </p:spPr>
        <p:txBody>
          <a:bodyPr vert="horz" lIns="68580" tIns="34290" rIns="68580" bIns="3429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endParaRPr lang="en-ZA" sz="18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xmlns="" val="3508810178"/>
              </p:ext>
            </p:extLst>
          </p:nvPr>
        </p:nvGraphicFramePr>
        <p:xfrm>
          <a:off x="1" y="1174728"/>
          <a:ext cx="9083040" cy="5260910"/>
        </p:xfrm>
        <a:graphic>
          <a:graphicData uri="http://schemas.openxmlformats.org/drawingml/2006/table">
            <a:tbl>
              <a:tblPr firstRow="1" bandRow="1"/>
              <a:tblGrid>
                <a:gridCol w="1716611">
                  <a:extLst>
                    <a:ext uri="{9D8B030D-6E8A-4147-A177-3AD203B41FA5}">
                      <a16:colId xmlns:a16="http://schemas.microsoft.com/office/drawing/2014/main" xmlns="" val="20000"/>
                    </a:ext>
                  </a:extLst>
                </a:gridCol>
                <a:gridCol w="2541584">
                  <a:extLst>
                    <a:ext uri="{9D8B030D-6E8A-4147-A177-3AD203B41FA5}">
                      <a16:colId xmlns:a16="http://schemas.microsoft.com/office/drawing/2014/main" xmlns="" val="20001"/>
                    </a:ext>
                  </a:extLst>
                </a:gridCol>
                <a:gridCol w="4824845">
                  <a:extLst>
                    <a:ext uri="{9D8B030D-6E8A-4147-A177-3AD203B41FA5}">
                      <a16:colId xmlns:a16="http://schemas.microsoft.com/office/drawing/2014/main" xmlns="" val="20002"/>
                    </a:ext>
                  </a:extLst>
                </a:gridCol>
              </a:tblGrid>
              <a:tr h="783673">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Case number</a:t>
                      </a:r>
                    </a:p>
                  </a:txBody>
                  <a:tcPr marL="51435" marR="51435" marT="25719" marB="25719">
                    <a:solidFill>
                      <a:schemeClr val="accent6"/>
                    </a:solidFill>
                  </a:tcPr>
                </a:tc>
                <a:tc>
                  <a:txBody>
                    <a:bodyPr/>
                    <a:lstStyle/>
                    <a:p>
                      <a:pPr algn="l">
                        <a:lnSpc>
                          <a:spcPct val="100000"/>
                        </a:lnSpc>
                        <a:spcAft>
                          <a:spcPts val="0"/>
                        </a:spcAft>
                      </a:pPr>
                      <a:r>
                        <a:rPr lang="en-GB"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Mmabatho CAS 206/02/2018</a:t>
                      </a:r>
                    </a:p>
                    <a:p>
                      <a:pPr algn="l">
                        <a:lnSpc>
                          <a:spcPct val="100000"/>
                        </a:lnSpc>
                        <a:spcAft>
                          <a:spcPts val="0"/>
                        </a:spcAft>
                      </a:pPr>
                      <a:endParaRPr lang="en-ZA" sz="1200" kern="120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solidFill>
                      <a:schemeClr val="bg1"/>
                    </a:solidFill>
                  </a:tcPr>
                </a:tc>
                <a:tc rowSpan="6">
                  <a:txBody>
                    <a:bodyPr/>
                    <a:lstStyle/>
                    <a:p>
                      <a:r>
                        <a:rPr lang="en-ZA" sz="1200" b="1" u="sng" dirty="0">
                          <a:solidFill>
                            <a:schemeClr val="tx1"/>
                          </a:solidFill>
                          <a:effectLst/>
                          <a:latin typeface="Arial" panose="020B0604020202020204" pitchFamily="34" charset="0"/>
                          <a:ea typeface="Segoe UI" panose="020B0502040204020203" pitchFamily="34" charset="0"/>
                          <a:cs typeface="Arial" panose="020B0604020202020204" pitchFamily="34" charset="0"/>
                        </a:rPr>
                        <a:t>Background of Case:</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200" b="1" i="0" u="none"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It is alleged</a:t>
                      </a:r>
                      <a:r>
                        <a:rPr lang="en-GB"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that t</a:t>
                      </a:r>
                      <a:r>
                        <a:rPr lang="en-GB"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he Head of Department of Health signed a service level agreement with </a:t>
                      </a:r>
                      <a:r>
                        <a:rPr lang="en-GB" sz="1200" dirty="0" err="1">
                          <a:solidFill>
                            <a:schemeClr val="tx1"/>
                          </a:solidFill>
                          <a:effectLst/>
                          <a:latin typeface="Arial" panose="020B0604020202020204" pitchFamily="34" charset="0"/>
                          <a:ea typeface="Segoe UI" panose="020B0502040204020203" pitchFamily="34" charset="0"/>
                          <a:cs typeface="Arial" panose="020B0604020202020204" pitchFamily="34" charset="0"/>
                        </a:rPr>
                        <a:t>Cureva</a:t>
                      </a:r>
                      <a:r>
                        <a:rPr lang="en-GB"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 / </a:t>
                      </a:r>
                      <a:r>
                        <a:rPr lang="en-GB" sz="1200" dirty="0" err="1">
                          <a:solidFill>
                            <a:schemeClr val="tx1"/>
                          </a:solidFill>
                          <a:effectLst/>
                          <a:latin typeface="Arial" panose="020B0604020202020204" pitchFamily="34" charset="0"/>
                          <a:ea typeface="Segoe UI" panose="020B0502040204020203" pitchFamily="34" charset="0"/>
                          <a:cs typeface="Arial" panose="020B0604020202020204" pitchFamily="34" charset="0"/>
                        </a:rPr>
                        <a:t>Mediosa</a:t>
                      </a:r>
                      <a:r>
                        <a:rPr lang="en-GB"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 without following tender procedures. </a:t>
                      </a:r>
                      <a:r>
                        <a:rPr lang="en-GB" sz="120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An </a:t>
                      </a:r>
                      <a:r>
                        <a:rPr lang="en-GB"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upfront </a:t>
                      </a:r>
                      <a:r>
                        <a:rPr lang="en-GB" sz="120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payment</a:t>
                      </a:r>
                      <a:r>
                        <a:rPr lang="en-GB" sz="1200" baseline="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 was made</a:t>
                      </a:r>
                      <a:r>
                        <a:rPr lang="en-GB" sz="120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a:t>
                      </a: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 </a:t>
                      </a:r>
                    </a:p>
                    <a:p>
                      <a:pPr algn="l">
                        <a:lnSpc>
                          <a:spcPct val="100000"/>
                        </a:lnSpc>
                        <a:spcAft>
                          <a:spcPts val="0"/>
                        </a:spcAft>
                      </a:pP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 </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200" b="0" i="0" u="none"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200" b="1" i="0" u="sng"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rPr>
                        <a:t>Current Status:</a:t>
                      </a:r>
                    </a:p>
                    <a:p>
                      <a:endParaRPr lang="en-ZA" sz="1200" b="0"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r>
                        <a:rPr lang="en-ZA" sz="1200" b="0"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The case is remanded to 2021-07-26.</a:t>
                      </a:r>
                      <a:endParaRPr lang="en-ZA" sz="1200" b="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r>
                        <a:rPr lang="en-ZA" sz="1200" b="0"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a:t>
                      </a:r>
                      <a:endParaRPr lang="en-ZA" sz="1200" b="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51435" marR="51435" marT="25719" marB="25719"/>
                </a:tc>
                <a:extLst>
                  <a:ext uri="{0D108BD9-81ED-4DB2-BD59-A6C34878D82A}">
                    <a16:rowId xmlns:a16="http://schemas.microsoft.com/office/drawing/2014/main" xmlns="" val="10000"/>
                  </a:ext>
                </a:extLst>
              </a:tr>
              <a:tr h="800580">
                <a:tc>
                  <a:txBody>
                    <a:bodyPr/>
                    <a:lstStyle/>
                    <a:p>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Offence</a:t>
                      </a:r>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 </a:t>
                      </a:r>
                    </a:p>
                  </a:txBody>
                  <a:tcPr marL="51435" marR="51435" marT="25719" marB="25719">
                    <a:solidFill>
                      <a:schemeClr val="accent6"/>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GB"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Fraud and Corruption</a:t>
                      </a:r>
                    </a:p>
                    <a:p>
                      <a:pPr marL="0" marR="0" indent="0" algn="l" defTabSz="914400" rtl="0" eaLnBrk="1" fontAlgn="ctr" latinLnBrk="0" hangingPunct="1">
                        <a:lnSpc>
                          <a:spcPct val="100000"/>
                        </a:lnSpc>
                        <a:spcBef>
                          <a:spcPts val="0"/>
                        </a:spcBef>
                        <a:spcAft>
                          <a:spcPts val="0"/>
                        </a:spcAft>
                        <a:buClrTx/>
                        <a:buSzTx/>
                        <a:buFontTx/>
                        <a:buNone/>
                        <a:tabLst/>
                        <a:defRPr/>
                      </a:pPr>
                      <a:endParaRPr lang="en-ZA" sz="1200" b="0" i="0" u="none" strike="noStrike"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1"/>
                  </a:ext>
                </a:extLst>
              </a:tr>
              <a:tr h="783673">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Loss involved</a:t>
                      </a:r>
                    </a:p>
                  </a:txBody>
                  <a:tcPr marL="51435" marR="51435" marT="25719" marB="25719">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R</a:t>
                      </a:r>
                      <a:r>
                        <a:rPr lang="en-US"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30 000 000</a:t>
                      </a:r>
                      <a:endParaRPr lang="en-US"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a:p>
                  </a:txBody>
                  <a:tcPr/>
                </a:tc>
                <a:extLst>
                  <a:ext uri="{0D108BD9-81ED-4DB2-BD59-A6C34878D82A}">
                    <a16:rowId xmlns:a16="http://schemas.microsoft.com/office/drawing/2014/main" xmlns="" val="10002"/>
                  </a:ext>
                </a:extLst>
              </a:tr>
              <a:tr h="1353350">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Persons/Entity involved</a:t>
                      </a:r>
                    </a:p>
                  </a:txBody>
                  <a:tcPr marL="51435" marR="51435" marT="25719" marB="25719">
                    <a:solidFill>
                      <a:schemeClr val="accent6"/>
                    </a:solidFill>
                  </a:tcPr>
                </a:tc>
                <a:tc>
                  <a:txBody>
                    <a:bodyPr/>
                    <a:lstStyle/>
                    <a:p>
                      <a:pPr algn="l">
                        <a:lnSpc>
                          <a:spcPct val="100000"/>
                        </a:lnSpc>
                        <a:spcAft>
                          <a:spcPts val="0"/>
                        </a:spcAft>
                      </a:pPr>
                      <a:r>
                        <a:rPr lang="en-GB" sz="1200" b="1" dirty="0">
                          <a:solidFill>
                            <a:schemeClr val="tx1"/>
                          </a:solidFill>
                          <a:effectLst/>
                          <a:latin typeface="Arial" panose="020B0604020202020204" pitchFamily="34" charset="0"/>
                          <a:ea typeface="Segoe UI" panose="020B0502040204020203" pitchFamily="34" charset="0"/>
                          <a:cs typeface="Arial" panose="020B0604020202020204" pitchFamily="34" charset="0"/>
                        </a:rPr>
                        <a:t>Department of Health</a:t>
                      </a:r>
                      <a:endParaRPr lang="en-ZA" sz="1200" b="1"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marR="0" indent="0" algn="l" defTabSz="914400" rtl="0" eaLnBrk="1" fontAlgn="ctr" latinLnBrk="0" hangingPunct="1">
                        <a:lnSpc>
                          <a:spcPct val="100000"/>
                        </a:lnSpc>
                        <a:spcBef>
                          <a:spcPts val="0"/>
                        </a:spcBef>
                        <a:spcAft>
                          <a:spcPts val="0"/>
                        </a:spcAft>
                        <a:buClrTx/>
                        <a:buSzTx/>
                        <a:buFontTx/>
                        <a:buNone/>
                        <a:tabLst/>
                        <a:defRPr/>
                      </a:pPr>
                      <a:endParaRPr lang="en-ZA" sz="1200" kern="120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3"/>
                  </a:ext>
                </a:extLst>
              </a:tr>
              <a:tr h="652625">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Status of case</a:t>
                      </a:r>
                    </a:p>
                  </a:txBody>
                  <a:tcPr marL="51435" marR="51435" marT="25719" marB="25719">
                    <a:solidFill>
                      <a:schemeClr val="accent6"/>
                    </a:solidFill>
                  </a:tcPr>
                </a:tc>
                <a:tc>
                  <a:txBody>
                    <a:bodyPr/>
                    <a:lstStyle/>
                    <a:p>
                      <a:r>
                        <a:rPr lang="en-ZA" sz="1200" kern="1200" dirty="0">
                          <a:solidFill>
                            <a:schemeClr val="tx1"/>
                          </a:solidFill>
                          <a:latin typeface="Arial" panose="020B0604020202020204" pitchFamily="34" charset="0"/>
                          <a:ea typeface="Segoe UI" panose="020B0502040204020203" pitchFamily="34" charset="0"/>
                          <a:cs typeface="Arial" panose="020B0604020202020204" pitchFamily="34" charset="0"/>
                        </a:rPr>
                        <a:t>Court</a:t>
                      </a:r>
                      <a:r>
                        <a:rPr lang="en-ZA" sz="1200" kern="1200" baseline="0" dirty="0">
                          <a:solidFill>
                            <a:schemeClr val="tx1"/>
                          </a:solidFill>
                          <a:latin typeface="Arial" panose="020B0604020202020204" pitchFamily="34" charset="0"/>
                          <a:ea typeface="Segoe UI" panose="020B0502040204020203" pitchFamily="34" charset="0"/>
                          <a:cs typeface="Arial" panose="020B0604020202020204" pitchFamily="34" charset="0"/>
                        </a:rPr>
                        <a:t> </a:t>
                      </a:r>
                      <a:endParaRPr lang="en-ZA" sz="120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4"/>
                  </a:ext>
                </a:extLst>
              </a:tr>
              <a:tr h="887009">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Number of</a:t>
                      </a:r>
                      <a:r>
                        <a:rPr lang="en-ZA" sz="1200" b="1" kern="1200" baseline="0" dirty="0">
                          <a:solidFill>
                            <a:schemeClr val="tx1"/>
                          </a:solidFill>
                          <a:latin typeface="Arial" panose="020B0604020202020204" pitchFamily="34" charset="0"/>
                          <a:ea typeface="Segoe UI" panose="020B0502040204020203" pitchFamily="34" charset="0"/>
                          <a:cs typeface="Arial" panose="020B0604020202020204" pitchFamily="34" charset="0"/>
                        </a:rPr>
                        <a:t> </a:t>
                      </a:r>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statements</a:t>
                      </a:r>
                    </a:p>
                  </a:txBody>
                  <a:tcPr marL="51435" marR="51435" marT="25719" marB="25719">
                    <a:solidFill>
                      <a:schemeClr val="accent6"/>
                    </a:solidFill>
                  </a:tcPr>
                </a:tc>
                <a:tc>
                  <a:txBody>
                    <a:bodyPr/>
                    <a:lstStyle/>
                    <a:p>
                      <a:pPr marL="0" indent="0" defTabSz="896938">
                        <a:buFont typeface="Arial" panose="020B0604020202020204" pitchFamily="34" charset="0"/>
                        <a:buNone/>
                        <a:tabLst>
                          <a:tab pos="360363" algn="l"/>
                          <a:tab pos="804863" algn="l"/>
                        </a:tabLst>
                      </a:pPr>
                      <a:endParaRPr lang="en-ZA" sz="1200" kern="120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6"/>
                  </a:ext>
                </a:extLst>
              </a:tr>
            </a:tbl>
          </a:graphicData>
        </a:graphic>
      </p:graphicFrame>
      <p:sp>
        <p:nvSpPr>
          <p:cNvPr id="11" name="TextBox 10"/>
          <p:cNvSpPr txBox="1"/>
          <p:nvPr/>
        </p:nvSpPr>
        <p:spPr>
          <a:xfrm>
            <a:off x="2224045" y="175496"/>
            <a:ext cx="6484020" cy="369332"/>
          </a:xfrm>
          <a:prstGeom prst="rect">
            <a:avLst/>
          </a:prstGeom>
          <a:solidFill>
            <a:schemeClr val="tx1"/>
          </a:solidFill>
        </p:spPr>
        <p:txBody>
          <a:bodyPr wrap="square" rtlCol="0">
            <a:spAutoFit/>
          </a:bodyPr>
          <a:lstStyle/>
          <a:p>
            <a:pPr algn="ctr"/>
            <a:r>
              <a:rPr lang="en-ZA" b="1" dirty="0">
                <a:solidFill>
                  <a:prstClr val="white"/>
                </a:solidFill>
                <a:latin typeface="Segoe UI" panose="020B0502040204020203" pitchFamily="34" charset="0"/>
                <a:ea typeface="Segoe UI" panose="020B0502040204020203" pitchFamily="34" charset="0"/>
                <a:cs typeface="Segoe UI" panose="020B0502040204020203" pitchFamily="34" charset="0"/>
              </a:rPr>
              <a:t>DEPARTMENT OF HEALTH</a:t>
            </a:r>
            <a:endParaRPr lang="en-ZA" b="1" dirty="0">
              <a:solidFill>
                <a:schemeClr val="bg1"/>
              </a:solidFill>
              <a:ea typeface="Segoe UI" panose="020B0502040204020203" pitchFamily="34" charset="0"/>
              <a:cs typeface="Segoe UI" panose="020B0502040204020203" pitchFamily="34" charset="0"/>
            </a:endParaRPr>
          </a:p>
        </p:txBody>
      </p:sp>
      <p:sp>
        <p:nvSpPr>
          <p:cNvPr id="10" name="Rectangle 9"/>
          <p:cNvSpPr/>
          <p:nvPr/>
        </p:nvSpPr>
        <p:spPr>
          <a:xfrm>
            <a:off x="77853" y="817131"/>
            <a:ext cx="751790" cy="259207"/>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13.</a:t>
            </a:r>
            <a:endParaRPr lang="en-ZA" b="1" dirty="0"/>
          </a:p>
        </p:txBody>
      </p:sp>
    </p:spTree>
    <p:extLst>
      <p:ext uri="{BB962C8B-B14F-4D97-AF65-F5344CB8AC3E}">
        <p14:creationId xmlns:p14="http://schemas.microsoft.com/office/powerpoint/2010/main" xmlns="" val="42693546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cstate="print"/>
          <a:stretch>
            <a:fillRect/>
          </a:stretch>
        </p:blipFill>
        <p:spPr>
          <a:xfrm>
            <a:off x="-70170" y="-35654"/>
            <a:ext cx="1511939" cy="799052"/>
          </a:xfrm>
          <a:prstGeom prst="rect">
            <a:avLst/>
          </a:prstGeom>
        </p:spPr>
      </p:pic>
      <p:sp>
        <p:nvSpPr>
          <p:cNvPr id="13" name="Text Placeholder 2"/>
          <p:cNvSpPr txBox="1">
            <a:spLocks/>
          </p:cNvSpPr>
          <p:nvPr/>
        </p:nvSpPr>
        <p:spPr>
          <a:xfrm>
            <a:off x="1441769" y="0"/>
            <a:ext cx="7702231" cy="763398"/>
          </a:xfrm>
          <a:prstGeom prst="rect">
            <a:avLst/>
          </a:prstGeom>
          <a:solidFill>
            <a:srgbClr val="CC3300"/>
          </a:solidFill>
        </p:spPr>
        <p:txBody>
          <a:bodyPr vert="horz" lIns="68580" tIns="34290" rIns="68580" bIns="3429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endParaRPr lang="en-ZA" sz="18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a:p>
            <a:pPr algn="ctr"/>
            <a:endParaRPr lang="en-ZA" sz="18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xmlns="" val="2025437045"/>
              </p:ext>
            </p:extLst>
          </p:nvPr>
        </p:nvGraphicFramePr>
        <p:xfrm>
          <a:off x="1" y="1180017"/>
          <a:ext cx="9144000" cy="5438503"/>
        </p:xfrm>
        <a:graphic>
          <a:graphicData uri="http://schemas.openxmlformats.org/drawingml/2006/table">
            <a:tbl>
              <a:tblPr firstRow="1" bandRow="1"/>
              <a:tblGrid>
                <a:gridCol w="1728132">
                  <a:extLst>
                    <a:ext uri="{9D8B030D-6E8A-4147-A177-3AD203B41FA5}">
                      <a16:colId xmlns:a16="http://schemas.microsoft.com/office/drawing/2014/main" xmlns="" val="20000"/>
                    </a:ext>
                  </a:extLst>
                </a:gridCol>
                <a:gridCol w="2166535">
                  <a:extLst>
                    <a:ext uri="{9D8B030D-6E8A-4147-A177-3AD203B41FA5}">
                      <a16:colId xmlns:a16="http://schemas.microsoft.com/office/drawing/2014/main" xmlns="" val="20001"/>
                    </a:ext>
                  </a:extLst>
                </a:gridCol>
                <a:gridCol w="5249333">
                  <a:extLst>
                    <a:ext uri="{9D8B030D-6E8A-4147-A177-3AD203B41FA5}">
                      <a16:colId xmlns:a16="http://schemas.microsoft.com/office/drawing/2014/main" xmlns="" val="20002"/>
                    </a:ext>
                  </a:extLst>
                </a:gridCol>
              </a:tblGrid>
              <a:tr h="639344">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Case number</a:t>
                      </a:r>
                    </a:p>
                  </a:txBody>
                  <a:tcPr marL="51435" marR="51435" marT="25719" marB="25719">
                    <a:solidFill>
                      <a:srgbClr val="0070C0"/>
                    </a:solidFill>
                  </a:tcPr>
                </a:tc>
                <a:tc>
                  <a:txBody>
                    <a:bodyPr/>
                    <a:lstStyle/>
                    <a:p>
                      <a:r>
                        <a:rPr lang="en-ZA" sz="1200" b="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Mmabatho CAS 89/03/2018</a:t>
                      </a:r>
                    </a:p>
                  </a:txBody>
                  <a:tcPr marL="28932" marR="28932" marT="14467" marB="14467">
                    <a:solidFill>
                      <a:schemeClr val="bg1"/>
                    </a:solidFill>
                  </a:tcPr>
                </a:tc>
                <a:tc rowSpan="6">
                  <a:txBody>
                    <a:bodyPr/>
                    <a:lstStyle/>
                    <a:p>
                      <a:r>
                        <a:rPr lang="en-ZA" sz="1200" b="1" u="sng" dirty="0">
                          <a:solidFill>
                            <a:schemeClr val="tx1"/>
                          </a:solidFill>
                          <a:effectLst/>
                          <a:latin typeface="Arial" panose="020B0604020202020204" pitchFamily="34" charset="0"/>
                          <a:ea typeface="Segoe UI" panose="020B0502040204020203" pitchFamily="34" charset="0"/>
                          <a:cs typeface="Arial" panose="020B0604020202020204" pitchFamily="34" charset="0"/>
                        </a:rPr>
                        <a:t>Background of Case:</a:t>
                      </a:r>
                    </a:p>
                    <a:p>
                      <a:pPr algn="just"/>
                      <a:endPar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It is alleged that the department of Health appointed a service provider to render services of transporting patients from the clinics to the hospital. The allegations are that the tender procedures were not followed to appoint the said service </a:t>
                      </a:r>
                      <a:r>
                        <a:rPr lang="en-ZA" sz="120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provider</a:t>
                      </a:r>
                      <a:endPar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endPar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endPar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200" b="1" i="0" u="sng"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Current status: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171450" indent="-171450" defTabSz="896938">
                        <a:buFont typeface="Wingdings" panose="05000000000000000000" pitchFamily="2" charset="2"/>
                        <a:buChar char="v"/>
                        <a:tabLst>
                          <a:tab pos="360363" algn="l"/>
                          <a:tab pos="804863" algn="l"/>
                        </a:tabLst>
                      </a:pPr>
                      <a:r>
                        <a:rPr lang="en-ZA" sz="1200" b="0" kern="1200" dirty="0" smtClean="0">
                          <a:solidFill>
                            <a:schemeClr val="tx1"/>
                          </a:solidFill>
                          <a:latin typeface="Arial" panose="020B0604020202020204" pitchFamily="34" charset="0"/>
                          <a:ea typeface="Segoe UI" panose="020B0502040204020203" pitchFamily="34" charset="0"/>
                          <a:cs typeface="Arial" panose="020B0604020202020204" pitchFamily="34" charset="0"/>
                        </a:rPr>
                        <a:t>12 statements</a:t>
                      </a:r>
                      <a:r>
                        <a:rPr lang="en-ZA" sz="1200" b="0" kern="1200" baseline="0" dirty="0" smtClean="0">
                          <a:solidFill>
                            <a:schemeClr val="tx1"/>
                          </a:solidFill>
                          <a:latin typeface="Arial" panose="020B0604020202020204" pitchFamily="34" charset="0"/>
                          <a:ea typeface="Segoe UI" panose="020B0502040204020203" pitchFamily="34" charset="0"/>
                          <a:cs typeface="Arial" panose="020B0604020202020204" pitchFamily="34" charset="0"/>
                        </a:rPr>
                        <a:t> were obtained.</a:t>
                      </a:r>
                      <a:endParaRPr lang="en-ZA" sz="1200" b="0" kern="1200" baseline="0" dirty="0">
                        <a:solidFill>
                          <a:schemeClr val="tx1"/>
                        </a:solidFill>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200" b="1" i="0" u="sng"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Outstanding:</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ZA" sz="1200" b="1"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ZA"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rPr>
                        <a:t>Audit report </a:t>
                      </a:r>
                      <a:endPar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txBody>
                  <a:tcPr marL="51435" marR="51435" marT="25719" marB="25719"/>
                </a:tc>
                <a:extLst>
                  <a:ext uri="{0D108BD9-81ED-4DB2-BD59-A6C34878D82A}">
                    <a16:rowId xmlns:a16="http://schemas.microsoft.com/office/drawing/2014/main" xmlns="" val="10000"/>
                  </a:ext>
                </a:extLst>
              </a:tr>
              <a:tr h="438245">
                <a:tc>
                  <a:txBody>
                    <a:bodyPr/>
                    <a:lstStyle/>
                    <a:p>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Offence</a:t>
                      </a:r>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 </a:t>
                      </a:r>
                    </a:p>
                  </a:txBody>
                  <a:tcPr marL="51435" marR="51435" marT="25719" marB="25719">
                    <a:solidFill>
                      <a:srgbClr val="0070C0"/>
                    </a:solidFill>
                  </a:tcPr>
                </a:tc>
                <a:tc>
                  <a:txBody>
                    <a:bodyPr/>
                    <a:lstStyle/>
                    <a:p>
                      <a:r>
                        <a:rPr lang="en-ZA" sz="120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Fraud</a:t>
                      </a:r>
                      <a:endParaRPr lang="en-ZA" sz="1200" b="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1"/>
                  </a:ext>
                </a:extLst>
              </a:tr>
              <a:tr h="510735">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Loss involved</a:t>
                      </a:r>
                    </a:p>
                  </a:txBody>
                  <a:tcPr marL="51435" marR="51435" marT="25719" marB="25719">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To be determined</a:t>
                      </a:r>
                      <a:endParaRPr lang="en-ZA" sz="1200" b="0" kern="1200" noProof="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a:p>
                  </a:txBody>
                  <a:tcPr/>
                </a:tc>
                <a:extLst>
                  <a:ext uri="{0D108BD9-81ED-4DB2-BD59-A6C34878D82A}">
                    <a16:rowId xmlns:a16="http://schemas.microsoft.com/office/drawing/2014/main" xmlns="" val="10002"/>
                  </a:ext>
                </a:extLst>
              </a:tr>
              <a:tr h="1257099">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Persons/Entity involved</a:t>
                      </a:r>
                    </a:p>
                  </a:txBody>
                  <a:tcPr marL="51435" marR="51435" marT="25719" marB="25719">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ZA" sz="1200" b="1" dirty="0">
                          <a:solidFill>
                            <a:schemeClr val="tx1"/>
                          </a:solidFill>
                          <a:effectLst/>
                          <a:latin typeface="Arial" panose="020B0604020202020204" pitchFamily="34" charset="0"/>
                          <a:ea typeface="Segoe UI" panose="020B0502040204020203" pitchFamily="34" charset="0"/>
                          <a:cs typeface="Arial" panose="020B0604020202020204" pitchFamily="34" charset="0"/>
                        </a:rPr>
                        <a:t>Department of Health</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200" b="1"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3"/>
                  </a:ext>
                </a:extLst>
              </a:tr>
              <a:tr h="444586">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Status of case</a:t>
                      </a:r>
                    </a:p>
                  </a:txBody>
                  <a:tcPr marL="51435" marR="51435" marT="25719" marB="25719">
                    <a:solidFill>
                      <a:srgbClr val="0070C0"/>
                    </a:solidFill>
                  </a:tcPr>
                </a:tc>
                <a:tc>
                  <a:txBody>
                    <a:bodyPr/>
                    <a:lstStyle/>
                    <a:p>
                      <a:r>
                        <a:rPr lang="en-ZA" sz="1200" b="0" dirty="0">
                          <a:solidFill>
                            <a:schemeClr val="tx1"/>
                          </a:solidFill>
                          <a:latin typeface="Arial" panose="020B0604020202020204" pitchFamily="34" charset="0"/>
                          <a:ea typeface="Segoe UI" panose="020B0502040204020203" pitchFamily="34" charset="0"/>
                          <a:cs typeface="Arial" panose="020B0604020202020204" pitchFamily="34" charset="0"/>
                        </a:rPr>
                        <a:t>Under investigation</a:t>
                      </a:r>
                      <a:r>
                        <a:rPr lang="en-ZA" sz="1200" b="0" baseline="0" dirty="0">
                          <a:solidFill>
                            <a:schemeClr val="tx1"/>
                          </a:solidFill>
                          <a:latin typeface="Arial" panose="020B0604020202020204" pitchFamily="34" charset="0"/>
                          <a:ea typeface="Segoe UI" panose="020B0502040204020203" pitchFamily="34" charset="0"/>
                          <a:cs typeface="Arial" panose="020B0604020202020204" pitchFamily="34" charset="0"/>
                        </a:rPr>
                        <a:t> </a:t>
                      </a:r>
                      <a:endParaRPr lang="en-ZA" sz="1200" b="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4"/>
                  </a:ext>
                </a:extLst>
              </a:tr>
              <a:tr h="2148494">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Number of</a:t>
                      </a:r>
                      <a:r>
                        <a:rPr lang="en-ZA" sz="1200" b="1" kern="1200" baseline="0" dirty="0">
                          <a:solidFill>
                            <a:schemeClr val="tx1"/>
                          </a:solidFill>
                          <a:latin typeface="Arial" panose="020B0604020202020204" pitchFamily="34" charset="0"/>
                          <a:ea typeface="Segoe UI" panose="020B0502040204020203" pitchFamily="34" charset="0"/>
                          <a:cs typeface="Arial" panose="020B0604020202020204" pitchFamily="34" charset="0"/>
                        </a:rPr>
                        <a:t> </a:t>
                      </a:r>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statements</a:t>
                      </a:r>
                    </a:p>
                  </a:txBody>
                  <a:tcPr marL="51435" marR="51435" marT="25719" marB="25719">
                    <a:solidFill>
                      <a:srgbClr val="0070C0"/>
                    </a:solidFill>
                  </a:tcPr>
                </a:tc>
                <a:tc>
                  <a:txBody>
                    <a:bodyPr/>
                    <a:lstStyle/>
                    <a:p>
                      <a:pPr marL="0" marR="0" lvl="0" indent="0" algn="l" defTabSz="896938" rtl="0" eaLnBrk="1" fontAlgn="auto" latinLnBrk="0" hangingPunct="1">
                        <a:lnSpc>
                          <a:spcPct val="100000"/>
                        </a:lnSpc>
                        <a:spcBef>
                          <a:spcPts val="0"/>
                        </a:spcBef>
                        <a:spcAft>
                          <a:spcPts val="0"/>
                        </a:spcAft>
                        <a:buClrTx/>
                        <a:buSzTx/>
                        <a:buFont typeface="Arial" panose="020B0604020202020204" pitchFamily="34" charset="0"/>
                        <a:buNone/>
                        <a:tabLst>
                          <a:tab pos="360363" algn="l"/>
                          <a:tab pos="804863" algn="l"/>
                        </a:tabLst>
                        <a:defRPr/>
                      </a:pPr>
                      <a:r>
                        <a:rPr lang="en-ZA" sz="1200" b="0" kern="1200" dirty="0" smtClean="0">
                          <a:solidFill>
                            <a:schemeClr val="tx1"/>
                          </a:solidFill>
                          <a:latin typeface="Arial" panose="020B0604020202020204" pitchFamily="34" charset="0"/>
                          <a:ea typeface="Segoe UI" panose="020B0502040204020203" pitchFamily="34" charset="0"/>
                          <a:cs typeface="Arial" panose="020B0604020202020204" pitchFamily="34" charset="0"/>
                        </a:rPr>
                        <a:t>12 </a:t>
                      </a:r>
                    </a:p>
                    <a:p>
                      <a:pPr marL="0" indent="0" defTabSz="896938">
                        <a:buFont typeface="Arial" panose="020B0604020202020204" pitchFamily="34" charset="0"/>
                        <a:buNone/>
                        <a:tabLst>
                          <a:tab pos="360363" algn="l"/>
                          <a:tab pos="804863" algn="l"/>
                        </a:tabLst>
                      </a:pPr>
                      <a:endParaRPr lang="en-ZA" sz="1200" b="0" kern="1200" baseline="0" dirty="0">
                        <a:solidFill>
                          <a:schemeClr val="tx1"/>
                        </a:solidFill>
                        <a:latin typeface="Arial" panose="020B0604020202020204" pitchFamily="34" charset="0"/>
                        <a:ea typeface="Segoe UI" panose="020B0502040204020203" pitchFamily="34" charset="0"/>
                        <a:cs typeface="Arial" panose="020B0604020202020204" pitchFamily="34" charset="0"/>
                      </a:endParaRPr>
                    </a:p>
                    <a:p>
                      <a:pPr marL="0" indent="0" defTabSz="896938">
                        <a:buFont typeface="Arial" panose="020B0604020202020204" pitchFamily="34" charset="0"/>
                        <a:buNone/>
                        <a:tabLst>
                          <a:tab pos="360363" algn="l"/>
                          <a:tab pos="804863" algn="l"/>
                        </a:tabLst>
                      </a:pPr>
                      <a:endParaRPr lang="en-ZA" sz="1200" b="0" kern="120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6"/>
                  </a:ext>
                </a:extLst>
              </a:tr>
            </a:tbl>
          </a:graphicData>
        </a:graphic>
      </p:graphicFrame>
      <p:sp>
        <p:nvSpPr>
          <p:cNvPr id="10" name="TextBox 9"/>
          <p:cNvSpPr txBox="1"/>
          <p:nvPr/>
        </p:nvSpPr>
        <p:spPr>
          <a:xfrm>
            <a:off x="2224045" y="175496"/>
            <a:ext cx="6484020" cy="369332"/>
          </a:xfrm>
          <a:prstGeom prst="rect">
            <a:avLst/>
          </a:prstGeom>
          <a:solidFill>
            <a:schemeClr val="tx1"/>
          </a:solidFill>
        </p:spPr>
        <p:txBody>
          <a:bodyPr wrap="square" rtlCol="0">
            <a:spAutoFit/>
          </a:bodyPr>
          <a:lstStyle/>
          <a:p>
            <a:pPr algn="ctr"/>
            <a:r>
              <a:rPr lang="en-ZA" b="1" dirty="0">
                <a:solidFill>
                  <a:prstClr val="white"/>
                </a:solidFill>
                <a:latin typeface="Segoe UI" panose="020B0502040204020203" pitchFamily="34" charset="0"/>
                <a:ea typeface="Segoe UI" panose="020B0502040204020203" pitchFamily="34" charset="0"/>
                <a:cs typeface="Segoe UI" panose="020B0502040204020203" pitchFamily="34" charset="0"/>
              </a:rPr>
              <a:t>DEPARTMENT OF HEALTH</a:t>
            </a:r>
            <a:endParaRPr lang="en-ZA" b="1" dirty="0">
              <a:solidFill>
                <a:schemeClr val="bg1"/>
              </a:solidFill>
              <a:ea typeface="Segoe UI" panose="020B0502040204020203" pitchFamily="34" charset="0"/>
              <a:cs typeface="Segoe UI" panose="020B0502040204020203" pitchFamily="34" charset="0"/>
            </a:endParaRPr>
          </a:p>
        </p:txBody>
      </p:sp>
      <p:sp>
        <p:nvSpPr>
          <p:cNvPr id="11" name="Rectangle 10"/>
          <p:cNvSpPr/>
          <p:nvPr/>
        </p:nvSpPr>
        <p:spPr>
          <a:xfrm>
            <a:off x="77853" y="817131"/>
            <a:ext cx="751790" cy="259207"/>
          </a:xfrm>
          <a:prstGeom prst="rect">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14.</a:t>
            </a:r>
            <a:endParaRPr lang="en-ZA" b="1" dirty="0"/>
          </a:p>
        </p:txBody>
      </p:sp>
    </p:spTree>
    <p:extLst>
      <p:ext uri="{BB962C8B-B14F-4D97-AF65-F5344CB8AC3E}">
        <p14:creationId xmlns:p14="http://schemas.microsoft.com/office/powerpoint/2010/main" xmlns="" val="27237735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stretch>
            <a:fillRect/>
          </a:stretch>
        </p:blipFill>
        <p:spPr>
          <a:xfrm>
            <a:off x="-70170" y="-35654"/>
            <a:ext cx="1511939" cy="799052"/>
          </a:xfrm>
          <a:prstGeom prst="rect">
            <a:avLst/>
          </a:prstGeom>
        </p:spPr>
      </p:pic>
      <p:sp>
        <p:nvSpPr>
          <p:cNvPr id="8" name="Text Placeholder 2"/>
          <p:cNvSpPr txBox="1">
            <a:spLocks/>
          </p:cNvSpPr>
          <p:nvPr/>
        </p:nvSpPr>
        <p:spPr>
          <a:xfrm>
            <a:off x="1441769" y="0"/>
            <a:ext cx="7702231" cy="763398"/>
          </a:xfrm>
          <a:prstGeom prst="rect">
            <a:avLst/>
          </a:prstGeom>
          <a:solidFill>
            <a:srgbClr val="CC3300"/>
          </a:solidFill>
        </p:spPr>
        <p:txBody>
          <a:bodyPr vert="horz" lIns="68580" tIns="34290" rIns="68580" bIns="3429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endParaRPr lang="en-ZA" sz="18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xmlns="" val="3052200898"/>
              </p:ext>
            </p:extLst>
          </p:nvPr>
        </p:nvGraphicFramePr>
        <p:xfrm>
          <a:off x="0" y="1217449"/>
          <a:ext cx="8982432" cy="4915495"/>
        </p:xfrm>
        <a:graphic>
          <a:graphicData uri="http://schemas.openxmlformats.org/drawingml/2006/table">
            <a:tbl>
              <a:tblPr firstRow="1" bandRow="1"/>
              <a:tblGrid>
                <a:gridCol w="1697597">
                  <a:extLst>
                    <a:ext uri="{9D8B030D-6E8A-4147-A177-3AD203B41FA5}">
                      <a16:colId xmlns:a16="http://schemas.microsoft.com/office/drawing/2014/main" xmlns="" val="20000"/>
                    </a:ext>
                  </a:extLst>
                </a:gridCol>
                <a:gridCol w="2513432">
                  <a:extLst>
                    <a:ext uri="{9D8B030D-6E8A-4147-A177-3AD203B41FA5}">
                      <a16:colId xmlns:a16="http://schemas.microsoft.com/office/drawing/2014/main" xmlns="" val="20001"/>
                    </a:ext>
                  </a:extLst>
                </a:gridCol>
                <a:gridCol w="4771403">
                  <a:extLst>
                    <a:ext uri="{9D8B030D-6E8A-4147-A177-3AD203B41FA5}">
                      <a16:colId xmlns:a16="http://schemas.microsoft.com/office/drawing/2014/main" xmlns="" val="20002"/>
                    </a:ext>
                  </a:extLst>
                </a:gridCol>
              </a:tblGrid>
              <a:tr h="556298">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Case number</a:t>
                      </a:r>
                    </a:p>
                  </a:txBody>
                  <a:tcPr marL="51435" marR="51435" marT="25719" marB="25719">
                    <a:solidFill>
                      <a:srgbClr val="FF0000"/>
                    </a:solidFill>
                  </a:tcPr>
                </a:tc>
                <a:tc>
                  <a:txBody>
                    <a:bodyPr/>
                    <a:lstStyle/>
                    <a:p>
                      <a:pPr algn="l">
                        <a:lnSpc>
                          <a:spcPct val="100000"/>
                        </a:lnSpc>
                        <a:spcAft>
                          <a:spcPts val="0"/>
                        </a:spcAft>
                      </a:pPr>
                      <a:r>
                        <a:rPr lang="en-ZA" sz="1200" dirty="0" err="1">
                          <a:solidFill>
                            <a:schemeClr val="tx1"/>
                          </a:solidFill>
                          <a:effectLst/>
                          <a:latin typeface="Arial" panose="020B0604020202020204" pitchFamily="34" charset="0"/>
                          <a:ea typeface="Segoe UI" panose="020B0502040204020203" pitchFamily="34" charset="0"/>
                          <a:cs typeface="Arial" panose="020B0604020202020204" pitchFamily="34" charset="0"/>
                        </a:rPr>
                        <a:t>Mmabatho</a:t>
                      </a: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 CAS 135/01/2016</a:t>
                      </a:r>
                      <a:endParaRPr lang="en-ZA" sz="1200" kern="120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solidFill>
                      <a:schemeClr val="bg1"/>
                    </a:solidFill>
                  </a:tcPr>
                </a:tc>
                <a:tc rowSpan="6">
                  <a:txBody>
                    <a:bodyPr/>
                    <a:lstStyle/>
                    <a:p>
                      <a:pPr marL="0" marR="0" lvl="0" indent="0" algn="l"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r>
                        <a:rPr lang="en-ZA" sz="1200" b="1" i="0" u="sng"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rPr>
                        <a:t>Background of Case: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200" b="1" i="0" u="none"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r>
                        <a:rPr lang="en-ZA" sz="1200" b="0" dirty="0">
                          <a:solidFill>
                            <a:schemeClr val="tx1"/>
                          </a:solidFill>
                          <a:effectLst/>
                          <a:latin typeface="Arial" panose="020B0604020202020204" pitchFamily="34" charset="0"/>
                          <a:ea typeface="Segoe UI" panose="020B0502040204020203" pitchFamily="34" charset="0"/>
                          <a:cs typeface="Arial" panose="020B0604020202020204" pitchFamily="34" charset="0"/>
                        </a:rPr>
                        <a:t>It is alleged that the Department of</a:t>
                      </a:r>
                      <a:r>
                        <a:rPr lang="en-ZA" sz="1200" b="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Health appointed service providers for the upgrading of Brits hospital </a:t>
                      </a:r>
                      <a:r>
                        <a:rPr lang="en-ZA" sz="1200" b="0" baseline="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unlawfully. </a:t>
                      </a:r>
                      <a:endParaRPr lang="en-ZA" sz="1200" b="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r>
                        <a:rPr lang="en-ZA" sz="1200" b="0" dirty="0">
                          <a:solidFill>
                            <a:schemeClr val="tx1"/>
                          </a:solidFill>
                          <a:effectLst/>
                          <a:latin typeface="Arial" panose="020B0604020202020204" pitchFamily="34" charset="0"/>
                          <a:ea typeface="Segoe UI" panose="020B0502040204020203" pitchFamily="34" charset="0"/>
                          <a:cs typeface="Arial" panose="020B0604020202020204" pitchFamily="34" charset="0"/>
                        </a:rPr>
                        <a:t>                     </a:t>
                      </a:r>
                    </a:p>
                    <a:p>
                      <a:pPr algn="just">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endParaRPr lang="en-ZA" sz="1200" b="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indent="0" algn="l">
                        <a:lnSpc>
                          <a:spcPct val="100000"/>
                        </a:lnSpc>
                        <a:spcAft>
                          <a:spcPts val="0"/>
                        </a:spcAft>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r>
                        <a:rPr lang="en-ZA" sz="1200" b="1" u="sng"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Current Status: </a:t>
                      </a:r>
                    </a:p>
                    <a:p>
                      <a:pPr marL="0" indent="0" algn="l">
                        <a:lnSpc>
                          <a:spcPct val="100000"/>
                        </a:lnSpc>
                        <a:spcAft>
                          <a:spcPts val="0"/>
                        </a:spcAft>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endParaRPr lang="en-ZA" sz="1200" b="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indent="0" algn="l">
                        <a:lnSpc>
                          <a:spcPct val="100000"/>
                        </a:lnSpc>
                        <a:spcAft>
                          <a:spcPts val="0"/>
                        </a:spcAft>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r>
                        <a:rPr lang="en-ZA" sz="1200" b="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The  docket was submitted to the DPP </a:t>
                      </a:r>
                      <a:r>
                        <a:rPr lang="en-ZA" sz="1200" b="0" baseline="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on 2021-02-15 for decision.</a:t>
                      </a:r>
                      <a:endParaRPr lang="en-ZA" sz="1200" b="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51435" marR="51435" marT="25719" marB="25719"/>
                </a:tc>
                <a:extLst>
                  <a:ext uri="{0D108BD9-81ED-4DB2-BD59-A6C34878D82A}">
                    <a16:rowId xmlns:a16="http://schemas.microsoft.com/office/drawing/2014/main" xmlns="" val="10000"/>
                  </a:ext>
                </a:extLst>
              </a:tr>
              <a:tr h="657448">
                <a:tc>
                  <a:txBody>
                    <a:bodyPr/>
                    <a:lstStyle/>
                    <a:p>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Offence</a:t>
                      </a:r>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 </a:t>
                      </a:r>
                    </a:p>
                  </a:txBody>
                  <a:tcPr marL="51435" marR="51435" marT="25719" marB="25719">
                    <a:solidFill>
                      <a:srgbClr val="FF0000"/>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200" b="0" i="0" u="none" strike="noStrike" dirty="0">
                          <a:solidFill>
                            <a:schemeClr val="tx1"/>
                          </a:solidFill>
                          <a:effectLst/>
                          <a:latin typeface="Arial" panose="020B0604020202020204" pitchFamily="34" charset="0"/>
                          <a:ea typeface="Segoe UI" panose="020B0502040204020203" pitchFamily="34" charset="0"/>
                          <a:cs typeface="Arial" panose="020B0604020202020204" pitchFamily="34" charset="0"/>
                        </a:rPr>
                        <a:t>Fraud and corruption </a:t>
                      </a: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1"/>
                  </a:ext>
                </a:extLst>
              </a:tr>
              <a:tr h="620275">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Loss involved</a:t>
                      </a:r>
                    </a:p>
                  </a:txBody>
                  <a:tcPr marL="51435" marR="51435" marT="25719" marB="25719">
                    <a:solidFill>
                      <a:srgbClr val="FF0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To be determined</a:t>
                      </a:r>
                      <a:endParaRPr lang="en-ZA" sz="1200" b="0" kern="1200" noProof="0" dirty="0">
                        <a:solidFill>
                          <a:schemeClr val="tx1"/>
                        </a:solidFill>
                        <a:latin typeface="Arial" panose="020B0604020202020204" pitchFamily="34" charset="0"/>
                        <a:ea typeface="Segoe UI" panose="020B0502040204020203" pitchFamily="34" charset="0"/>
                        <a:cs typeface="Arial" panose="020B0604020202020204" pitchFamily="34" charset="0"/>
                      </a:endParaRPr>
                    </a:p>
                    <a:p>
                      <a:endParaRPr lang="en-ZA" sz="120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a:p>
                  </a:txBody>
                  <a:tcPr/>
                </a:tc>
                <a:extLst>
                  <a:ext uri="{0D108BD9-81ED-4DB2-BD59-A6C34878D82A}">
                    <a16:rowId xmlns:a16="http://schemas.microsoft.com/office/drawing/2014/main" xmlns="" val="10002"/>
                  </a:ext>
                </a:extLst>
              </a:tr>
              <a:tr h="1523755">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Persons/Entity involved</a:t>
                      </a:r>
                    </a:p>
                  </a:txBody>
                  <a:tcPr marL="51435" marR="51435" marT="25719" marB="25719">
                    <a:solidFill>
                      <a:srgbClr val="FF0000"/>
                    </a:solidFill>
                  </a:tcPr>
                </a:tc>
                <a:tc>
                  <a:txBody>
                    <a:bodyPr/>
                    <a:lstStyle/>
                    <a:p>
                      <a:pPr algn="l">
                        <a:lnSpc>
                          <a:spcPct val="100000"/>
                        </a:lnSpc>
                        <a:spcAft>
                          <a:spcPts val="0"/>
                        </a:spcAft>
                      </a:pPr>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Depart</a:t>
                      </a:r>
                      <a:r>
                        <a:rPr lang="en-ZA" sz="1200" b="1" kern="1200" baseline="0" dirty="0">
                          <a:solidFill>
                            <a:schemeClr val="tx1"/>
                          </a:solidFill>
                          <a:latin typeface="Arial" panose="020B0604020202020204" pitchFamily="34" charset="0"/>
                          <a:ea typeface="Segoe UI" panose="020B0502040204020203" pitchFamily="34" charset="0"/>
                          <a:cs typeface="Arial" panose="020B0604020202020204" pitchFamily="34" charset="0"/>
                        </a:rPr>
                        <a:t>ment of Health</a:t>
                      </a:r>
                      <a:endPar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3"/>
                  </a:ext>
                </a:extLst>
              </a:tr>
              <a:tr h="660291">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Status of case</a:t>
                      </a:r>
                    </a:p>
                  </a:txBody>
                  <a:tcPr marL="51435" marR="51435" marT="25719" marB="25719">
                    <a:solidFill>
                      <a:srgbClr val="FF0000"/>
                    </a:solidFill>
                  </a:tcPr>
                </a:tc>
                <a:tc>
                  <a:txBody>
                    <a:bodyPr/>
                    <a:lstStyle/>
                    <a:p>
                      <a:r>
                        <a:rPr lang="en-ZA" sz="1200" b="0" dirty="0">
                          <a:solidFill>
                            <a:schemeClr val="tx1"/>
                          </a:solidFill>
                          <a:latin typeface="Arial" panose="020B0604020202020204" pitchFamily="34" charset="0"/>
                          <a:ea typeface="Segoe UI" panose="020B0502040204020203" pitchFamily="34" charset="0"/>
                          <a:cs typeface="Arial" panose="020B0604020202020204" pitchFamily="34" charset="0"/>
                        </a:rPr>
                        <a:t>DPP</a:t>
                      </a:r>
                      <a:endParaRPr lang="en-ZA" sz="120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4"/>
                  </a:ext>
                </a:extLst>
              </a:tr>
              <a:tr h="897428">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Number of</a:t>
                      </a:r>
                      <a:r>
                        <a:rPr lang="en-ZA" sz="1200" b="1" kern="1200" baseline="0" dirty="0">
                          <a:solidFill>
                            <a:schemeClr val="tx1"/>
                          </a:solidFill>
                          <a:latin typeface="Arial" panose="020B0604020202020204" pitchFamily="34" charset="0"/>
                          <a:ea typeface="Segoe UI" panose="020B0502040204020203" pitchFamily="34" charset="0"/>
                          <a:cs typeface="Arial" panose="020B0604020202020204" pitchFamily="34" charset="0"/>
                        </a:rPr>
                        <a:t> </a:t>
                      </a:r>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statements</a:t>
                      </a:r>
                    </a:p>
                  </a:txBody>
                  <a:tcPr marL="51435" marR="51435" marT="25719" marB="25719">
                    <a:solidFill>
                      <a:srgbClr val="FF0000"/>
                    </a:solidFill>
                  </a:tcPr>
                </a:tc>
                <a:tc>
                  <a:txBody>
                    <a:bodyPr/>
                    <a:lstStyle/>
                    <a:p>
                      <a:pPr marL="0" indent="0" defTabSz="896938">
                        <a:buFont typeface="Arial" panose="020B0604020202020204" pitchFamily="34" charset="0"/>
                        <a:buNone/>
                        <a:tabLst>
                          <a:tab pos="360363" algn="l"/>
                          <a:tab pos="804863" algn="l"/>
                        </a:tabLst>
                      </a:pPr>
                      <a:r>
                        <a:rPr lang="en-ZA" sz="1200" kern="1200" dirty="0">
                          <a:solidFill>
                            <a:schemeClr val="tx1"/>
                          </a:solidFill>
                          <a:latin typeface="Arial" panose="020B0604020202020204" pitchFamily="34" charset="0"/>
                          <a:ea typeface="Segoe UI" panose="020B0502040204020203" pitchFamily="34" charset="0"/>
                          <a:cs typeface="Arial" panose="020B0604020202020204" pitchFamily="34" charset="0"/>
                        </a:rPr>
                        <a:t>10</a:t>
                      </a: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6"/>
                  </a:ext>
                </a:extLst>
              </a:tr>
            </a:tbl>
          </a:graphicData>
        </a:graphic>
      </p:graphicFrame>
      <p:sp>
        <p:nvSpPr>
          <p:cNvPr id="6" name="Rectangle 5"/>
          <p:cNvSpPr/>
          <p:nvPr/>
        </p:nvSpPr>
        <p:spPr>
          <a:xfrm>
            <a:off x="120995" y="910283"/>
            <a:ext cx="751790" cy="259207"/>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t>15.</a:t>
            </a:r>
          </a:p>
        </p:txBody>
      </p:sp>
      <p:sp>
        <p:nvSpPr>
          <p:cNvPr id="10" name="TextBox 9"/>
          <p:cNvSpPr txBox="1"/>
          <p:nvPr/>
        </p:nvSpPr>
        <p:spPr>
          <a:xfrm>
            <a:off x="2473423" y="175496"/>
            <a:ext cx="5739551" cy="369332"/>
          </a:xfrm>
          <a:prstGeom prst="rect">
            <a:avLst/>
          </a:prstGeom>
          <a:solidFill>
            <a:schemeClr val="tx1"/>
          </a:solidFill>
        </p:spPr>
        <p:txBody>
          <a:bodyPr wrap="square" rtlCol="0">
            <a:spAutoFit/>
          </a:bodyPr>
          <a:lstStyle/>
          <a:p>
            <a:pPr algn="ctr"/>
            <a:r>
              <a:rPr lang="en-ZA" b="1" dirty="0">
                <a:solidFill>
                  <a:prstClr val="white"/>
                </a:solidFill>
                <a:latin typeface="Segoe UI" panose="020B0502040204020203" pitchFamily="34" charset="0"/>
                <a:ea typeface="Segoe UI" panose="020B0502040204020203" pitchFamily="34" charset="0"/>
                <a:cs typeface="Segoe UI" panose="020B0502040204020203" pitchFamily="34" charset="0"/>
              </a:rPr>
              <a:t>DEPARTMENT OF HEALTH</a:t>
            </a:r>
            <a:endParaRPr lang="en-ZA" b="1" dirty="0">
              <a:solidFill>
                <a:schemeClr val="bg1"/>
              </a:solidFill>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xmlns="" val="4104233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endParaRPr lang="en-ZA" dirty="0">
              <a:solidFill>
                <a:prstClr val="black">
                  <a:tint val="75000"/>
                </a:prstClr>
              </a:solidFill>
            </a:endParaRPr>
          </a:p>
        </p:txBody>
      </p:sp>
      <p:sp>
        <p:nvSpPr>
          <p:cNvPr id="8" name="Text Placeholder 2"/>
          <p:cNvSpPr txBox="1">
            <a:spLocks/>
          </p:cNvSpPr>
          <p:nvPr/>
        </p:nvSpPr>
        <p:spPr>
          <a:xfrm>
            <a:off x="1079292" y="0"/>
            <a:ext cx="8064708" cy="936885"/>
          </a:xfrm>
          <a:prstGeom prst="rect">
            <a:avLst/>
          </a:prstGeom>
          <a:solidFill>
            <a:srgbClr val="CC3300"/>
          </a:solidFill>
        </p:spPr>
        <p:txBody>
          <a:bodyPr vert="horz" lIns="28932" tIns="14467" rIns="28932" bIns="14467"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fontAlgn="ctr">
              <a:lnSpc>
                <a:spcPct val="100000"/>
              </a:lnSpc>
              <a:spcBef>
                <a:spcPts val="0"/>
              </a:spcBef>
              <a:defRPr/>
            </a:pPr>
            <a:endParaRPr lang="en-ZA" sz="57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a:p>
            <a:pPr algn="ctr" fontAlgn="ctr">
              <a:lnSpc>
                <a:spcPct val="100000"/>
              </a:lnSpc>
              <a:spcBef>
                <a:spcPts val="0"/>
              </a:spcBef>
              <a:defRPr/>
            </a:pPr>
            <a:endParaRPr lang="en-ZA" sz="57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a:p>
            <a:pPr algn="ctr" fontAlgn="ctr">
              <a:lnSpc>
                <a:spcPct val="100000"/>
              </a:lnSpc>
              <a:spcBef>
                <a:spcPts val="0"/>
              </a:spcBef>
              <a:defRPr/>
            </a:pPr>
            <a:endParaRPr lang="en-ZA" sz="57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a:p>
            <a:pPr algn="ctr" fontAlgn="ctr">
              <a:lnSpc>
                <a:spcPct val="100000"/>
              </a:lnSpc>
              <a:spcBef>
                <a:spcPts val="0"/>
              </a:spcBef>
              <a:defRPr/>
            </a:pPr>
            <a:endParaRPr lang="en-ZA" sz="57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a:p>
            <a:pPr algn="ctr" fontAlgn="ctr">
              <a:lnSpc>
                <a:spcPct val="100000"/>
              </a:lnSpc>
              <a:spcBef>
                <a:spcPts val="0"/>
              </a:spcBef>
              <a:defRPr/>
            </a:pPr>
            <a:r>
              <a:rPr lang="en-ZA" sz="1800" b="1" dirty="0">
                <a:solidFill>
                  <a:schemeClr val="bg1"/>
                </a:solidFill>
                <a:latin typeface="Segoe UI" panose="020B0502040204020203" pitchFamily="34" charset="0"/>
                <a:ea typeface="Segoe UI" panose="020B0502040204020203" pitchFamily="34" charset="0"/>
                <a:cs typeface="Segoe UI" panose="020B0502040204020203" pitchFamily="34" charset="0"/>
              </a:rPr>
              <a:t> </a:t>
            </a:r>
          </a:p>
        </p:txBody>
      </p:sp>
      <p:pic>
        <p:nvPicPr>
          <p:cNvPr id="3" name="Picture 2"/>
          <p:cNvPicPr>
            <a:picLocks noChangeAspect="1"/>
          </p:cNvPicPr>
          <p:nvPr/>
        </p:nvPicPr>
        <p:blipFill>
          <a:blip r:embed="rId2" cstate="print"/>
          <a:stretch>
            <a:fillRect/>
          </a:stretch>
        </p:blipFill>
        <p:spPr>
          <a:xfrm>
            <a:off x="-72411" y="-20860"/>
            <a:ext cx="1294109" cy="957746"/>
          </a:xfrm>
          <a:prstGeom prst="rect">
            <a:avLst/>
          </a:prstGeom>
        </p:spPr>
      </p:pic>
      <p:sp>
        <p:nvSpPr>
          <p:cNvPr id="6" name="Rectangle 5"/>
          <p:cNvSpPr/>
          <p:nvPr/>
        </p:nvSpPr>
        <p:spPr>
          <a:xfrm>
            <a:off x="174567" y="948027"/>
            <a:ext cx="8894618" cy="1695849"/>
          </a:xfrm>
          <a:prstGeom prst="rect">
            <a:avLst/>
          </a:prstGeom>
        </p:spPr>
        <p:txBody>
          <a:bodyPr wrap="square">
            <a:spAutoFit/>
          </a:bodyPr>
          <a:lstStyle/>
          <a:p>
            <a:pPr>
              <a:lnSpc>
                <a:spcPct val="90000"/>
              </a:lnSpc>
              <a:spcBef>
                <a:spcPts val="1000"/>
              </a:spcBef>
            </a:pPr>
            <a:r>
              <a:rPr lang="en-ZA" sz="2200" u="sng" dirty="0">
                <a:solidFill>
                  <a:prstClr val="black"/>
                </a:solidFill>
                <a:latin typeface="Arial" panose="020B0604020202020204" pitchFamily="34" charset="0"/>
                <a:cs typeface="Arial" panose="020B0604020202020204" pitchFamily="34" charset="0"/>
              </a:rPr>
              <a:t>                                                               </a:t>
            </a:r>
            <a:r>
              <a:rPr lang="en-ZA" sz="2200" u="sng" dirty="0">
                <a:solidFill>
                  <a:prstClr val="black"/>
                </a:solidFill>
                <a:latin typeface="Trebuchet MS"/>
              </a:rPr>
              <a:t>      </a:t>
            </a:r>
            <a:r>
              <a:rPr lang="en-ZA" sz="2200" dirty="0">
                <a:solidFill>
                  <a:prstClr val="black"/>
                </a:solidFill>
                <a:latin typeface="Trebuchet MS"/>
              </a:rPr>
              <a:t>                              </a:t>
            </a:r>
          </a:p>
          <a:p>
            <a:pPr>
              <a:lnSpc>
                <a:spcPct val="90000"/>
              </a:lnSpc>
              <a:spcBef>
                <a:spcPts val="1000"/>
              </a:spcBef>
            </a:pPr>
            <a:r>
              <a:rPr lang="en-ZA" sz="2200" dirty="0">
                <a:solidFill>
                  <a:prstClr val="black"/>
                </a:solidFill>
                <a:latin typeface="Arial" panose="020B0604020202020204" pitchFamily="34" charset="0"/>
                <a:cs typeface="Arial" panose="020B0604020202020204" pitchFamily="34" charset="0"/>
              </a:rPr>
              <a:t>                       </a:t>
            </a:r>
          </a:p>
          <a:p>
            <a:pPr>
              <a:lnSpc>
                <a:spcPct val="90000"/>
              </a:lnSpc>
              <a:spcBef>
                <a:spcPts val="1000"/>
              </a:spcBef>
            </a:pPr>
            <a:r>
              <a:rPr lang="en-ZA" sz="2200" dirty="0">
                <a:solidFill>
                  <a:prstClr val="black"/>
                </a:solidFill>
                <a:latin typeface="Arial" panose="020B0604020202020204" pitchFamily="34" charset="0"/>
                <a:cs typeface="Arial" panose="020B0604020202020204" pitchFamily="34" charset="0"/>
              </a:rPr>
              <a:t>                                          </a:t>
            </a:r>
          </a:p>
          <a:p>
            <a:pPr>
              <a:lnSpc>
                <a:spcPct val="90000"/>
              </a:lnSpc>
              <a:spcBef>
                <a:spcPts val="1000"/>
              </a:spcBef>
            </a:pPr>
            <a:endParaRPr lang="en-ZA" sz="2200" dirty="0">
              <a:solidFill>
                <a:srgbClr val="FF0000"/>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3155407227"/>
              </p:ext>
            </p:extLst>
          </p:nvPr>
        </p:nvGraphicFramePr>
        <p:xfrm>
          <a:off x="92363" y="1025984"/>
          <a:ext cx="8856328" cy="4572603"/>
        </p:xfrm>
        <a:graphic>
          <a:graphicData uri="http://schemas.openxmlformats.org/drawingml/2006/table">
            <a:tbl>
              <a:tblPr firstRow="1" bandRow="1">
                <a:tableStyleId>{5C22544A-7EE6-4342-B048-85BDC9FD1C3A}</a:tableStyleId>
              </a:tblPr>
              <a:tblGrid>
                <a:gridCol w="2214082">
                  <a:extLst>
                    <a:ext uri="{9D8B030D-6E8A-4147-A177-3AD203B41FA5}">
                      <a16:colId xmlns:a16="http://schemas.microsoft.com/office/drawing/2014/main" xmlns="" val="20000"/>
                    </a:ext>
                  </a:extLst>
                </a:gridCol>
                <a:gridCol w="2214082">
                  <a:extLst>
                    <a:ext uri="{9D8B030D-6E8A-4147-A177-3AD203B41FA5}">
                      <a16:colId xmlns:a16="http://schemas.microsoft.com/office/drawing/2014/main" xmlns="" val="20001"/>
                    </a:ext>
                  </a:extLst>
                </a:gridCol>
                <a:gridCol w="2311892">
                  <a:extLst>
                    <a:ext uri="{9D8B030D-6E8A-4147-A177-3AD203B41FA5}">
                      <a16:colId xmlns:a16="http://schemas.microsoft.com/office/drawing/2014/main" xmlns="" val="20002"/>
                    </a:ext>
                  </a:extLst>
                </a:gridCol>
                <a:gridCol w="2116272">
                  <a:extLst>
                    <a:ext uri="{9D8B030D-6E8A-4147-A177-3AD203B41FA5}">
                      <a16:colId xmlns:a16="http://schemas.microsoft.com/office/drawing/2014/main" xmlns="" val="20003"/>
                    </a:ext>
                  </a:extLst>
                </a:gridCol>
              </a:tblGrid>
              <a:tr h="159856">
                <a:tc gridSpan="4">
                  <a:txBody>
                    <a:bodyPr/>
                    <a:lstStyle/>
                    <a:p>
                      <a:pPr algn="ctr"/>
                      <a:endParaRPr lang="en-ZA" sz="2000" dirty="0">
                        <a:solidFill>
                          <a:schemeClr val="tx1"/>
                        </a:solidFill>
                        <a:latin typeface="Arial" panose="020B0604020202020204" pitchFamily="34" charset="0"/>
                        <a:cs typeface="Arial" panose="020B0604020202020204" pitchFamily="34" charset="0"/>
                      </a:endParaRPr>
                    </a:p>
                  </a:txBody>
                  <a:tcPr>
                    <a:solidFill>
                      <a:schemeClr val="accent1">
                        <a:lumMod val="20000"/>
                        <a:lumOff val="80000"/>
                      </a:schemeClr>
                    </a:solidFill>
                  </a:tcPr>
                </a:tc>
                <a:tc hMerge="1">
                  <a:txBody>
                    <a:bodyPr/>
                    <a:lstStyle/>
                    <a:p>
                      <a:pPr algn="ctr"/>
                      <a:endParaRPr lang="en-ZA" sz="1400" dirty="0">
                        <a:solidFill>
                          <a:schemeClr val="tx1"/>
                        </a:solidFill>
                        <a:latin typeface="Arial" panose="020B0604020202020204" pitchFamily="34" charset="0"/>
                        <a:cs typeface="Arial" panose="020B0604020202020204" pitchFamily="34" charset="0"/>
                      </a:endParaRPr>
                    </a:p>
                  </a:txBody>
                  <a:tcPr>
                    <a:solidFill>
                      <a:schemeClr val="accent1">
                        <a:lumMod val="20000"/>
                        <a:lumOff val="80000"/>
                      </a:schemeClr>
                    </a:solidFill>
                  </a:tcPr>
                </a:tc>
                <a:tc hMerge="1">
                  <a:txBody>
                    <a:bodyPr/>
                    <a:lstStyle/>
                    <a:p>
                      <a:pPr algn="ctr"/>
                      <a:endParaRPr lang="en-ZA" sz="1400" dirty="0">
                        <a:solidFill>
                          <a:schemeClr val="tx1"/>
                        </a:solidFill>
                        <a:latin typeface="Arial" panose="020B0604020202020204" pitchFamily="34" charset="0"/>
                        <a:cs typeface="Arial" panose="020B0604020202020204" pitchFamily="34" charset="0"/>
                      </a:endParaRPr>
                    </a:p>
                  </a:txBody>
                  <a:tcPr>
                    <a:solidFill>
                      <a:schemeClr val="accent1">
                        <a:lumMod val="20000"/>
                        <a:lumOff val="80000"/>
                      </a:schemeClr>
                    </a:solidFill>
                  </a:tcPr>
                </a:tc>
                <a:tc hMerge="1">
                  <a:txBody>
                    <a:bodyPr/>
                    <a:lstStyle/>
                    <a:p>
                      <a:pPr algn="ctr"/>
                      <a:endParaRPr lang="en-ZA" sz="1400" dirty="0">
                        <a:solidFill>
                          <a:schemeClr val="tx1"/>
                        </a:solidFill>
                        <a:latin typeface="Arial" panose="020B0604020202020204" pitchFamily="34" charset="0"/>
                        <a:cs typeface="Arial" panose="020B0604020202020204" pitchFamily="34" charset="0"/>
                      </a:endParaRPr>
                    </a:p>
                  </a:txBody>
                  <a:tcPr>
                    <a:solidFill>
                      <a:schemeClr val="accent1">
                        <a:lumMod val="20000"/>
                        <a:lumOff val="80000"/>
                      </a:schemeClr>
                    </a:solidFill>
                  </a:tcPr>
                </a:tc>
                <a:extLst>
                  <a:ext uri="{0D108BD9-81ED-4DB2-BD59-A6C34878D82A}">
                    <a16:rowId xmlns:a16="http://schemas.microsoft.com/office/drawing/2014/main" xmlns="" val="3345152113"/>
                  </a:ext>
                </a:extLst>
              </a:tr>
              <a:tr h="1329058">
                <a:tc>
                  <a:txBody>
                    <a:bodyPr/>
                    <a:lstStyle/>
                    <a:p>
                      <a:r>
                        <a:rPr lang="en-ZA" sz="1400" b="1" dirty="0">
                          <a:solidFill>
                            <a:schemeClr val="tx1"/>
                          </a:solidFill>
                          <a:latin typeface="Arial" panose="020B0604020202020204" pitchFamily="34" charset="0"/>
                          <a:cs typeface="Arial" panose="020B0604020202020204" pitchFamily="34" charset="0"/>
                        </a:rPr>
                        <a:t>Department</a:t>
                      </a:r>
                      <a:r>
                        <a:rPr lang="en-ZA" sz="1400" b="1" baseline="0" dirty="0">
                          <a:solidFill>
                            <a:schemeClr val="tx1"/>
                          </a:solidFill>
                          <a:latin typeface="Arial" panose="020B0604020202020204" pitchFamily="34" charset="0"/>
                          <a:cs typeface="Arial" panose="020B0604020202020204" pitchFamily="34" charset="0"/>
                        </a:rPr>
                        <a:t> Finance, Economy and Enterprise Development: </a:t>
                      </a:r>
                    </a:p>
                    <a:p>
                      <a:endParaRPr lang="en-ZA" sz="1400" b="1" baseline="0" dirty="0">
                        <a:solidFill>
                          <a:schemeClr val="tx1"/>
                        </a:solidFill>
                        <a:latin typeface="Arial" panose="020B0604020202020204" pitchFamily="34" charset="0"/>
                        <a:cs typeface="Arial" panose="020B0604020202020204" pitchFamily="34" charset="0"/>
                      </a:endParaRPr>
                    </a:p>
                    <a:p>
                      <a:pPr algn="ctr"/>
                      <a:endParaRPr lang="en-ZA" sz="1400" b="1" baseline="0" dirty="0">
                        <a:solidFill>
                          <a:schemeClr val="tx1"/>
                        </a:solidFill>
                        <a:latin typeface="Arial" panose="020B0604020202020204" pitchFamily="34" charset="0"/>
                        <a:cs typeface="Arial" panose="020B0604020202020204" pitchFamily="34" charset="0"/>
                      </a:endParaRPr>
                    </a:p>
                    <a:p>
                      <a:pPr algn="ctr"/>
                      <a:endParaRPr lang="en-ZA" sz="1400" dirty="0">
                        <a:solidFill>
                          <a:schemeClr val="tx1"/>
                        </a:solidFill>
                        <a:latin typeface="Arial" panose="020B0604020202020204" pitchFamily="34" charset="0"/>
                        <a:cs typeface="Arial" panose="020B0604020202020204" pitchFamily="34" charset="0"/>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b="1" dirty="0">
                          <a:solidFill>
                            <a:schemeClr val="tx1"/>
                          </a:solidFill>
                          <a:latin typeface="Arial" panose="020B0604020202020204" pitchFamily="34" charset="0"/>
                          <a:cs typeface="Arial" panose="020B0604020202020204" pitchFamily="34" charset="0"/>
                        </a:rPr>
                        <a:t>Department of Rural Economy and Agriculture Development </a:t>
                      </a:r>
                    </a:p>
                    <a:p>
                      <a:pPr algn="ctr"/>
                      <a:endParaRPr lang="en-ZA" sz="1400" b="1" baseline="0" dirty="0">
                        <a:solidFill>
                          <a:schemeClr val="tx1"/>
                        </a:solidFill>
                        <a:latin typeface="Arial" panose="020B0604020202020204" pitchFamily="34" charset="0"/>
                        <a:cs typeface="Arial" panose="020B0604020202020204" pitchFamily="34" charset="0"/>
                      </a:endParaRPr>
                    </a:p>
                  </a:txBody>
                  <a:tcPr>
                    <a:solidFill>
                      <a:schemeClr val="accent1">
                        <a:lumMod val="20000"/>
                        <a:lumOff val="80000"/>
                      </a:schemeClr>
                    </a:solidFill>
                  </a:tcPr>
                </a:tc>
                <a:tc>
                  <a:txBody>
                    <a:bodyPr/>
                    <a:lstStyle/>
                    <a:p>
                      <a:r>
                        <a:rPr lang="en-ZA" sz="1400" b="1" baseline="0" dirty="0">
                          <a:latin typeface="Arial" panose="020B0604020202020204" pitchFamily="34" charset="0"/>
                          <a:cs typeface="Arial" panose="020B0604020202020204" pitchFamily="34" charset="0"/>
                        </a:rPr>
                        <a:t>Office of the Premier:</a:t>
                      </a:r>
                    </a:p>
                    <a:p>
                      <a:pPr algn="ctr"/>
                      <a:endParaRPr lang="en-ZA" sz="1400" b="1" baseline="0" dirty="0">
                        <a:latin typeface="Arial" panose="020B0604020202020204" pitchFamily="34" charset="0"/>
                        <a:cs typeface="Arial" panose="020B0604020202020204" pitchFamily="34" charset="0"/>
                      </a:endParaRPr>
                    </a:p>
                    <a:p>
                      <a:pPr algn="ctr"/>
                      <a:endParaRPr lang="en-ZA" sz="1400" b="1" baseline="0" dirty="0">
                        <a:latin typeface="Arial" panose="020B0604020202020204" pitchFamily="34" charset="0"/>
                        <a:cs typeface="Arial" panose="020B0604020202020204" pitchFamily="34" charset="0"/>
                      </a:endParaRPr>
                    </a:p>
                    <a:p>
                      <a:pPr algn="ctr"/>
                      <a:endParaRPr lang="en-ZA" sz="1400" b="1" dirty="0">
                        <a:solidFill>
                          <a:schemeClr val="tx1"/>
                        </a:solidFill>
                        <a:latin typeface="Arial" panose="020B0604020202020204" pitchFamily="34" charset="0"/>
                        <a:cs typeface="Arial" panose="020B0604020202020204" pitchFamily="34" charset="0"/>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b="1" dirty="0">
                          <a:latin typeface="Arial" panose="020B0604020202020204" pitchFamily="34" charset="0"/>
                          <a:cs typeface="Arial" panose="020B0604020202020204" pitchFamily="34" charset="0"/>
                        </a:rPr>
                        <a:t>Department</a:t>
                      </a:r>
                      <a:r>
                        <a:rPr lang="en-ZA" sz="1400" b="1" baseline="0" dirty="0">
                          <a:latin typeface="Arial" panose="020B0604020202020204" pitchFamily="34" charset="0"/>
                          <a:cs typeface="Arial" panose="020B0604020202020204" pitchFamily="34" charset="0"/>
                        </a:rPr>
                        <a:t> of Education and Sports Development </a:t>
                      </a:r>
                    </a:p>
                    <a:p>
                      <a:pPr algn="ctr"/>
                      <a:endParaRPr lang="en-ZA" sz="1400" dirty="0">
                        <a:solidFill>
                          <a:schemeClr val="tx1"/>
                        </a:solidFill>
                        <a:latin typeface="Arial" panose="020B0604020202020204" pitchFamily="34" charset="0"/>
                        <a:cs typeface="Arial" panose="020B0604020202020204" pitchFamily="34" charset="0"/>
                      </a:endParaRPr>
                    </a:p>
                  </a:txBody>
                  <a:tcPr>
                    <a:solidFill>
                      <a:schemeClr val="accent1">
                        <a:lumMod val="20000"/>
                        <a:lumOff val="80000"/>
                      </a:schemeClr>
                    </a:solidFill>
                  </a:tcPr>
                </a:tc>
                <a:extLst>
                  <a:ext uri="{0D108BD9-81ED-4DB2-BD59-A6C34878D82A}">
                    <a16:rowId xmlns:a16="http://schemas.microsoft.com/office/drawing/2014/main" xmlns="" val="10000"/>
                  </a:ext>
                </a:extLst>
              </a:tr>
              <a:tr h="15921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b="1" dirty="0">
                          <a:latin typeface="Arial" panose="020B0604020202020204" pitchFamily="34" charset="0"/>
                          <a:cs typeface="Arial" panose="020B0604020202020204" pitchFamily="34" charset="0"/>
                        </a:rPr>
                        <a:t>Department</a:t>
                      </a:r>
                      <a:r>
                        <a:rPr lang="en-ZA" sz="1400" b="1" baseline="0" dirty="0">
                          <a:latin typeface="Arial" panose="020B0604020202020204" pitchFamily="34" charset="0"/>
                          <a:cs typeface="Arial" panose="020B0604020202020204" pitchFamily="34" charset="0"/>
                        </a:rPr>
                        <a:t> of Transport and  Community Safety </a:t>
                      </a:r>
                      <a:endParaRPr lang="en-ZA" sz="1400" b="1" dirty="0">
                        <a:latin typeface="Arial" panose="020B0604020202020204" pitchFamily="34" charset="0"/>
                        <a:cs typeface="Arial" panose="020B0604020202020204" pitchFamily="34" charset="0"/>
                      </a:endParaRPr>
                    </a:p>
                    <a:p>
                      <a:pPr algn="ctr"/>
                      <a:endParaRPr lang="en-ZA" sz="1400" b="1"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b="1" dirty="0">
                          <a:latin typeface="Arial" panose="020B0604020202020204" pitchFamily="34" charset="0"/>
                          <a:cs typeface="Arial" panose="020B0604020202020204" pitchFamily="34" charset="0"/>
                        </a:rPr>
                        <a:t>Department of Public Works and Roads</a:t>
                      </a:r>
                    </a:p>
                    <a:p>
                      <a:endParaRPr lang="en-ZA" sz="1400" b="1" dirty="0">
                        <a:latin typeface="Arial" panose="020B0604020202020204" pitchFamily="34" charset="0"/>
                        <a:cs typeface="Arial" panose="020B0604020202020204" pitchFamily="34" charset="0"/>
                      </a:endParaRPr>
                    </a:p>
                  </a:txBody>
                  <a:tcPr/>
                </a:tc>
                <a:tc>
                  <a:txBody>
                    <a:bodyPr/>
                    <a:lstStyle/>
                    <a:p>
                      <a:pPr algn="ctr"/>
                      <a:endParaRPr lang="en-ZA" sz="1400" b="1" dirty="0">
                        <a:latin typeface="Arial" panose="020B0604020202020204" pitchFamily="34" charset="0"/>
                        <a:cs typeface="Arial" panose="020B0604020202020204" pitchFamily="34" charset="0"/>
                      </a:endParaRPr>
                    </a:p>
                  </a:txBody>
                  <a:tcPr/>
                </a:tc>
                <a:tc>
                  <a:txBody>
                    <a:bodyPr/>
                    <a:lstStyle/>
                    <a:p>
                      <a:endParaRPr lang="en-ZA" sz="14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2"/>
                  </a:ext>
                </a:extLst>
              </a:tr>
              <a:tr h="999290">
                <a:tc>
                  <a:txBody>
                    <a:bodyPr/>
                    <a:lstStyle/>
                    <a:p>
                      <a:pPr algn="ctr"/>
                      <a:endParaRPr lang="en-ZA" sz="1400" b="1" dirty="0">
                        <a:latin typeface="Arial" panose="020B0604020202020204" pitchFamily="34" charset="0"/>
                        <a:cs typeface="Arial" panose="020B0604020202020204" pitchFamily="34" charset="0"/>
                      </a:endParaRPr>
                    </a:p>
                  </a:txBody>
                  <a:tcPr/>
                </a:tc>
                <a:tc gridSpan="3">
                  <a:txBody>
                    <a:bodyPr/>
                    <a:lstStyle/>
                    <a:p>
                      <a:endParaRPr lang="en-ZA" sz="1400" b="1" dirty="0">
                        <a:latin typeface="Arial" panose="020B0604020202020204" pitchFamily="34" charset="0"/>
                        <a:cs typeface="Arial" panose="020B0604020202020204" pitchFamily="34" charset="0"/>
                      </a:endParaRPr>
                    </a:p>
                    <a:p>
                      <a:endParaRPr lang="en-ZA" sz="1400" b="1" dirty="0">
                        <a:latin typeface="Arial" panose="020B0604020202020204" pitchFamily="34" charset="0"/>
                        <a:cs typeface="Arial" panose="020B0604020202020204" pitchFamily="34" charset="0"/>
                      </a:endParaRPr>
                    </a:p>
                    <a:p>
                      <a:pPr algn="ctr"/>
                      <a:r>
                        <a:rPr lang="en-ZA" sz="1600" b="1" dirty="0">
                          <a:latin typeface="Arial" panose="020B0604020202020204" pitchFamily="34" charset="0"/>
                          <a:cs typeface="Arial" panose="020B0604020202020204" pitchFamily="34" charset="0"/>
                        </a:rPr>
                        <a:t>TOTAL CASES</a:t>
                      </a:r>
                      <a:r>
                        <a:rPr lang="en-ZA" sz="1600" b="1" baseline="0" dirty="0">
                          <a:latin typeface="Arial" panose="020B0604020202020204" pitchFamily="34" charset="0"/>
                          <a:cs typeface="Arial" panose="020B0604020202020204" pitchFamily="34" charset="0"/>
                        </a:rPr>
                        <a:t> REFERRED BY </a:t>
                      </a:r>
                      <a:r>
                        <a:rPr lang="en-ZA" sz="1600" b="1" baseline="0" dirty="0" smtClean="0">
                          <a:latin typeface="Arial" panose="020B0604020202020204" pitchFamily="34" charset="0"/>
                          <a:cs typeface="Arial" panose="020B0604020202020204" pitchFamily="34" charset="0"/>
                        </a:rPr>
                        <a:t>ADMINISTRATORS</a:t>
                      </a:r>
                      <a:r>
                        <a:rPr lang="en-ZA" sz="1600" b="1" dirty="0" smtClean="0">
                          <a:latin typeface="Arial" panose="020B0604020202020204" pitchFamily="34" charset="0"/>
                          <a:cs typeface="Arial" panose="020B0604020202020204" pitchFamily="34" charset="0"/>
                        </a:rPr>
                        <a:t>:</a:t>
                      </a:r>
                      <a:r>
                        <a:rPr lang="en-ZA" sz="1600" b="1" dirty="0">
                          <a:latin typeface="Arial" panose="020B0604020202020204" pitchFamily="34" charset="0"/>
                          <a:cs typeface="Arial" panose="020B0604020202020204" pitchFamily="34" charset="0"/>
                        </a:rPr>
                        <a:t>	10</a:t>
                      </a:r>
                    </a:p>
                  </a:txBody>
                  <a:tcPr/>
                </a:tc>
                <a:tc hMerge="1">
                  <a:txBody>
                    <a:bodyPr/>
                    <a:lstStyle/>
                    <a:p>
                      <a:endParaRPr lang="en-ZA" sz="1600" b="1" dirty="0">
                        <a:latin typeface="Arial" panose="020B0604020202020204" pitchFamily="34" charset="0"/>
                        <a:cs typeface="Arial" panose="020B0604020202020204" pitchFamily="34" charset="0"/>
                      </a:endParaRPr>
                    </a:p>
                  </a:txBody>
                  <a:tcPr/>
                </a:tc>
                <a:tc hMerge="1">
                  <a:txBody>
                    <a:bodyPr/>
                    <a:lstStyle/>
                    <a:p>
                      <a:endParaRPr lang="en-ZA" sz="14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340771661"/>
                  </a:ext>
                </a:extLst>
              </a:tr>
            </a:tbl>
          </a:graphicData>
        </a:graphic>
      </p:graphicFrame>
      <p:sp>
        <p:nvSpPr>
          <p:cNvPr id="18" name="Rectangle 17"/>
          <p:cNvSpPr/>
          <p:nvPr/>
        </p:nvSpPr>
        <p:spPr>
          <a:xfrm>
            <a:off x="2415650" y="319990"/>
            <a:ext cx="5840389" cy="43063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90000"/>
              </a:lnSpc>
              <a:spcBef>
                <a:spcPts val="1000"/>
              </a:spcBef>
              <a:defRPr/>
            </a:pPr>
            <a:r>
              <a:rPr lang="en-ZA" sz="2000" b="1" dirty="0">
                <a:solidFill>
                  <a:prstClr val="white"/>
                </a:solidFill>
                <a:latin typeface="Arial" panose="020B0604020202020204" pitchFamily="34" charset="0"/>
                <a:ea typeface="Segoe UI" panose="020B0502040204020203" pitchFamily="34" charset="0"/>
                <a:cs typeface="Arial" panose="020B0604020202020204" pitchFamily="34" charset="0"/>
              </a:rPr>
              <a:t>CASES REFERRED BY ADMINISTRATORS</a:t>
            </a:r>
            <a:endParaRPr lang="en-ZA" sz="2000" b="1" dirty="0">
              <a:solidFill>
                <a:srgbClr val="000000"/>
              </a:solidFill>
              <a:latin typeface="Arial" panose="020B0604020202020204" pitchFamily="34" charset="0"/>
              <a:ea typeface="Segoe UI" panose="020B0502040204020203" pitchFamily="34" charset="0"/>
              <a:cs typeface="Arial" panose="020B0604020202020204" pitchFamily="34" charset="0"/>
            </a:endParaRPr>
          </a:p>
        </p:txBody>
      </p:sp>
      <p:sp>
        <p:nvSpPr>
          <p:cNvPr id="23" name="Rectangle 22"/>
          <p:cNvSpPr/>
          <p:nvPr/>
        </p:nvSpPr>
        <p:spPr>
          <a:xfrm>
            <a:off x="5433282" y="2380464"/>
            <a:ext cx="507077" cy="3241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schemeClr val="tx1"/>
                </a:solidFill>
              </a:rPr>
              <a:t>1</a:t>
            </a:r>
          </a:p>
        </p:txBody>
      </p:sp>
      <p:sp>
        <p:nvSpPr>
          <p:cNvPr id="25" name="Rectangle 24"/>
          <p:cNvSpPr/>
          <p:nvPr/>
        </p:nvSpPr>
        <p:spPr>
          <a:xfrm>
            <a:off x="928418" y="3864827"/>
            <a:ext cx="507077" cy="3241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schemeClr val="tx1"/>
                </a:solidFill>
              </a:rPr>
              <a:t>1</a:t>
            </a:r>
          </a:p>
        </p:txBody>
      </p:sp>
      <p:sp>
        <p:nvSpPr>
          <p:cNvPr id="27" name="Rectangle 26"/>
          <p:cNvSpPr/>
          <p:nvPr/>
        </p:nvSpPr>
        <p:spPr>
          <a:xfrm>
            <a:off x="3243050" y="3841461"/>
            <a:ext cx="507077" cy="3241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schemeClr val="tx1"/>
                </a:solidFill>
              </a:rPr>
              <a:t>1</a:t>
            </a:r>
          </a:p>
        </p:txBody>
      </p:sp>
      <p:sp>
        <p:nvSpPr>
          <p:cNvPr id="30" name="Rectangle 29"/>
          <p:cNvSpPr/>
          <p:nvPr/>
        </p:nvSpPr>
        <p:spPr>
          <a:xfrm>
            <a:off x="907092" y="2439132"/>
            <a:ext cx="507077" cy="3241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schemeClr val="tx1"/>
                </a:solidFill>
              </a:rPr>
              <a:t>1</a:t>
            </a:r>
          </a:p>
        </p:txBody>
      </p:sp>
      <p:sp>
        <p:nvSpPr>
          <p:cNvPr id="19" name="Rectangle 18"/>
          <p:cNvSpPr/>
          <p:nvPr/>
        </p:nvSpPr>
        <p:spPr>
          <a:xfrm>
            <a:off x="3243051" y="2411285"/>
            <a:ext cx="507077" cy="3241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schemeClr val="tx1"/>
                </a:solidFill>
              </a:rPr>
              <a:t>1</a:t>
            </a:r>
          </a:p>
        </p:txBody>
      </p:sp>
      <p:sp>
        <p:nvSpPr>
          <p:cNvPr id="20" name="Rectangle 19"/>
          <p:cNvSpPr/>
          <p:nvPr/>
        </p:nvSpPr>
        <p:spPr>
          <a:xfrm>
            <a:off x="7623513" y="2380464"/>
            <a:ext cx="507077" cy="3241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schemeClr val="tx1"/>
                </a:solidFill>
              </a:rPr>
              <a:t>5</a:t>
            </a:r>
          </a:p>
        </p:txBody>
      </p:sp>
    </p:spTree>
    <p:extLst>
      <p:ext uri="{BB962C8B-B14F-4D97-AF65-F5344CB8AC3E}">
        <p14:creationId xmlns:p14="http://schemas.microsoft.com/office/powerpoint/2010/main" xmlns="" val="30669247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stretch>
            <a:fillRect/>
          </a:stretch>
        </p:blipFill>
        <p:spPr>
          <a:xfrm>
            <a:off x="-70170" y="-35654"/>
            <a:ext cx="1511939" cy="799052"/>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xmlns="" val="94886201"/>
              </p:ext>
            </p:extLst>
          </p:nvPr>
        </p:nvGraphicFramePr>
        <p:xfrm>
          <a:off x="-1" y="1292586"/>
          <a:ext cx="9144001" cy="4994485"/>
        </p:xfrm>
        <a:graphic>
          <a:graphicData uri="http://schemas.openxmlformats.org/drawingml/2006/table">
            <a:tbl>
              <a:tblPr firstRow="1" bandRow="1"/>
              <a:tblGrid>
                <a:gridCol w="1728132">
                  <a:extLst>
                    <a:ext uri="{9D8B030D-6E8A-4147-A177-3AD203B41FA5}">
                      <a16:colId xmlns:a16="http://schemas.microsoft.com/office/drawing/2014/main" xmlns="" val="20000"/>
                    </a:ext>
                  </a:extLst>
                </a:gridCol>
                <a:gridCol w="2558642">
                  <a:extLst>
                    <a:ext uri="{9D8B030D-6E8A-4147-A177-3AD203B41FA5}">
                      <a16:colId xmlns:a16="http://schemas.microsoft.com/office/drawing/2014/main" xmlns="" val="20001"/>
                    </a:ext>
                  </a:extLst>
                </a:gridCol>
                <a:gridCol w="4857227">
                  <a:extLst>
                    <a:ext uri="{9D8B030D-6E8A-4147-A177-3AD203B41FA5}">
                      <a16:colId xmlns:a16="http://schemas.microsoft.com/office/drawing/2014/main" xmlns="" val="20002"/>
                    </a:ext>
                  </a:extLst>
                </a:gridCol>
              </a:tblGrid>
              <a:tr h="590666">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Case number</a:t>
                      </a:r>
                    </a:p>
                  </a:txBody>
                  <a:tcPr marL="51435" marR="51435" marT="25719" marB="25719">
                    <a:solidFill>
                      <a:srgbClr val="FF0000"/>
                    </a:solidFill>
                  </a:tcPr>
                </a:tc>
                <a:tc>
                  <a:txBody>
                    <a:bodyPr/>
                    <a:lstStyle/>
                    <a:p>
                      <a:r>
                        <a:rPr lang="en-ZA" sz="1200" kern="1200" dirty="0" err="1">
                          <a:solidFill>
                            <a:schemeClr val="tx1"/>
                          </a:solidFill>
                          <a:latin typeface="Arial" panose="020B0604020202020204" pitchFamily="34" charset="0"/>
                          <a:ea typeface="Segoe UI" panose="020B0502040204020203" pitchFamily="34" charset="0"/>
                          <a:cs typeface="Arial" panose="020B0604020202020204" pitchFamily="34" charset="0"/>
                        </a:rPr>
                        <a:t>Mmabatho</a:t>
                      </a:r>
                      <a:r>
                        <a:rPr lang="en-ZA" sz="1200" kern="1200" dirty="0">
                          <a:solidFill>
                            <a:schemeClr val="tx1"/>
                          </a:solidFill>
                          <a:latin typeface="Arial" panose="020B0604020202020204" pitchFamily="34" charset="0"/>
                          <a:ea typeface="Segoe UI" panose="020B0502040204020203" pitchFamily="34" charset="0"/>
                          <a:cs typeface="Arial" panose="020B0604020202020204" pitchFamily="34" charset="0"/>
                        </a:rPr>
                        <a:t> CAS 141/09/2013</a:t>
                      </a:r>
                    </a:p>
                  </a:txBody>
                  <a:tcPr marL="28932" marR="28932" marT="14467" marB="14467">
                    <a:solidFill>
                      <a:schemeClr val="bg1"/>
                    </a:solidFill>
                  </a:tcPr>
                </a:tc>
                <a:tc rowSpan="6">
                  <a:txBody>
                    <a:bodyPr/>
                    <a:lstStyle/>
                    <a:p>
                      <a:pPr marL="0" marR="0" lvl="0" indent="0" algn="l"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r>
                        <a:rPr lang="en-ZA" sz="1200" b="1" i="0" u="sng"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rPr>
                        <a:t>Background of Case:</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200" b="0" i="0" u="none"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200" b="0" i="0" u="none"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rPr>
                        <a:t>It is alleged that the department of Health appointed a service provider  to upgrade and service medical equipment at Vryburg and Brits Hospital. The officials connived with the service provider to defraud the department by inflating prices as well as paying for services not </a:t>
                      </a:r>
                      <a:r>
                        <a:rPr lang="en-ZA" sz="1200" b="0" i="0" u="none" strike="noStrike" kern="1200" baseline="0" noProof="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rendered.</a:t>
                      </a:r>
                      <a:endParaRPr lang="en-ZA" sz="1200" b="0" i="0" u="none"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200" b="1" i="0" u="none"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200" b="1" i="0" u="none"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r>
                        <a:rPr lang="en-ZA" sz="1200" b="1" u="sng" dirty="0">
                          <a:solidFill>
                            <a:schemeClr val="tx1"/>
                          </a:solidFill>
                          <a:effectLst/>
                          <a:latin typeface="Arial" panose="020B0604020202020204" pitchFamily="34" charset="0"/>
                          <a:ea typeface="Segoe UI" panose="020B0502040204020203" pitchFamily="34" charset="0"/>
                          <a:cs typeface="Arial" panose="020B0604020202020204" pitchFamily="34" charset="0"/>
                        </a:rPr>
                        <a:t>Current Status:</a:t>
                      </a:r>
                      <a:r>
                        <a:rPr lang="en-ZA" sz="1200" b="1" dirty="0">
                          <a:solidFill>
                            <a:schemeClr val="tx1"/>
                          </a:solidFill>
                          <a:effectLst/>
                          <a:latin typeface="Arial" panose="020B0604020202020204" pitchFamily="34" charset="0"/>
                          <a:ea typeface="Segoe UI" panose="020B0502040204020203" pitchFamily="34" charset="0"/>
                          <a:cs typeface="Arial" panose="020B0604020202020204" pitchFamily="34" charset="0"/>
                        </a:rPr>
                        <a:t> </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200" b="1" i="0" u="none"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ZA" sz="1200" b="0" i="0" u="none"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rPr>
                        <a:t>The docket was submitted to the </a:t>
                      </a:r>
                      <a:r>
                        <a:rPr lang="en-ZA" sz="1200" b="0" i="0" u="none" strike="noStrike" kern="1200" baseline="0" noProof="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DPP on 2020-11-09 </a:t>
                      </a:r>
                      <a:r>
                        <a:rPr lang="en-ZA" sz="1200" b="0" i="0" u="none"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rPr>
                        <a:t>for </a:t>
                      </a:r>
                      <a:r>
                        <a:rPr lang="en-ZA" sz="1200" b="0" i="0" u="none" strike="noStrike" kern="1200" baseline="0" noProof="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decision.</a:t>
                      </a:r>
                      <a:endParaRPr lang="en-ZA" sz="1200" b="0" i="0" u="none"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ZA" sz="1200" b="0" i="0" u="none"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51435" marR="51435" marT="25719" marB="25719"/>
                </a:tc>
                <a:extLst>
                  <a:ext uri="{0D108BD9-81ED-4DB2-BD59-A6C34878D82A}">
                    <a16:rowId xmlns:a16="http://schemas.microsoft.com/office/drawing/2014/main" xmlns="" val="10000"/>
                  </a:ext>
                </a:extLst>
              </a:tr>
              <a:tr h="726702">
                <a:tc>
                  <a:txBody>
                    <a:bodyPr/>
                    <a:lstStyle/>
                    <a:p>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Offence</a:t>
                      </a:r>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 </a:t>
                      </a:r>
                    </a:p>
                  </a:txBody>
                  <a:tcPr marL="51435" marR="51435" marT="25719" marB="25719">
                    <a:solidFill>
                      <a:srgbClr val="FF0000"/>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200" b="0" i="0" u="none" strike="noStrike" dirty="0">
                          <a:solidFill>
                            <a:schemeClr val="tx1"/>
                          </a:solidFill>
                          <a:effectLst/>
                          <a:latin typeface="Arial" panose="020B0604020202020204" pitchFamily="34" charset="0"/>
                          <a:ea typeface="Segoe UI" panose="020B0502040204020203" pitchFamily="34" charset="0"/>
                          <a:cs typeface="Arial" panose="020B0604020202020204" pitchFamily="34" charset="0"/>
                        </a:rPr>
                        <a:t>Fraud and Corruption</a:t>
                      </a: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1"/>
                  </a:ext>
                </a:extLst>
              </a:tr>
              <a:tr h="590666">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Loss involved</a:t>
                      </a:r>
                    </a:p>
                  </a:txBody>
                  <a:tcPr marL="51435" marR="51435" marT="25719" marB="25719">
                    <a:solidFill>
                      <a:srgbClr val="FF0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To be determined</a:t>
                      </a:r>
                      <a:endParaRPr lang="en-ZA" sz="1200" b="0" kern="1200" noProof="0" dirty="0">
                        <a:solidFill>
                          <a:schemeClr val="tx1"/>
                        </a:solidFill>
                        <a:latin typeface="Arial" panose="020B0604020202020204" pitchFamily="34" charset="0"/>
                        <a:ea typeface="Segoe UI" panose="020B0502040204020203"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200" kern="1200" noProof="0" dirty="0">
                        <a:solidFill>
                          <a:srgbClr val="FF0000"/>
                        </a:solidFill>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a:p>
                  </a:txBody>
                  <a:tcPr/>
                </a:tc>
                <a:extLst>
                  <a:ext uri="{0D108BD9-81ED-4DB2-BD59-A6C34878D82A}">
                    <a16:rowId xmlns:a16="http://schemas.microsoft.com/office/drawing/2014/main" xmlns="" val="10002"/>
                  </a:ext>
                </a:extLst>
              </a:tr>
              <a:tr h="1453838">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Persons/Entity involved</a:t>
                      </a:r>
                    </a:p>
                  </a:txBody>
                  <a:tcPr marL="51435" marR="51435" marT="25719" marB="25719">
                    <a:solidFill>
                      <a:srgbClr val="FF0000"/>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Department of Health</a:t>
                      </a: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3"/>
                  </a:ext>
                </a:extLst>
              </a:tr>
              <a:tr h="679742">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Status of case</a:t>
                      </a:r>
                    </a:p>
                  </a:txBody>
                  <a:tcPr marL="51435" marR="51435" marT="25719" marB="25719">
                    <a:solidFill>
                      <a:srgbClr val="FF0000"/>
                    </a:solidFill>
                  </a:tcPr>
                </a:tc>
                <a:tc>
                  <a:txBody>
                    <a:bodyPr/>
                    <a:lstStyle/>
                    <a:p>
                      <a:r>
                        <a:rPr lang="en-ZA" sz="1200" kern="1200" dirty="0">
                          <a:solidFill>
                            <a:schemeClr val="tx1"/>
                          </a:solidFill>
                          <a:latin typeface="Arial" panose="020B0604020202020204" pitchFamily="34" charset="0"/>
                          <a:ea typeface="Segoe UI" panose="020B0502040204020203" pitchFamily="34" charset="0"/>
                          <a:cs typeface="Arial" panose="020B0604020202020204" pitchFamily="34" charset="0"/>
                        </a:rPr>
                        <a:t>DPP</a:t>
                      </a:r>
                      <a:endParaRPr lang="en-ZA" sz="1200" dirty="0">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4"/>
                  </a:ext>
                </a:extLst>
              </a:tr>
              <a:tr h="952871">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Number of</a:t>
                      </a:r>
                      <a:r>
                        <a:rPr lang="en-ZA" sz="1200" b="1" kern="1200" baseline="0" dirty="0">
                          <a:solidFill>
                            <a:schemeClr val="tx1"/>
                          </a:solidFill>
                          <a:latin typeface="Arial" panose="020B0604020202020204" pitchFamily="34" charset="0"/>
                          <a:ea typeface="Segoe UI" panose="020B0502040204020203" pitchFamily="34" charset="0"/>
                          <a:cs typeface="Arial" panose="020B0604020202020204" pitchFamily="34" charset="0"/>
                        </a:rPr>
                        <a:t> </a:t>
                      </a:r>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statements</a:t>
                      </a:r>
                    </a:p>
                  </a:txBody>
                  <a:tcPr marL="51435" marR="51435" marT="25719" marB="25719">
                    <a:solidFill>
                      <a:srgbClr val="FF0000"/>
                    </a:solidFill>
                  </a:tcPr>
                </a:tc>
                <a:tc>
                  <a:txBody>
                    <a:bodyPr/>
                    <a:lstStyle/>
                    <a:p>
                      <a:pPr marL="0" indent="0" defTabSz="896938">
                        <a:buFont typeface="Arial" panose="020B0604020202020204" pitchFamily="34" charset="0"/>
                        <a:buNone/>
                        <a:tabLst>
                          <a:tab pos="360363" algn="l"/>
                          <a:tab pos="804863" algn="l"/>
                        </a:tabLst>
                      </a:pPr>
                      <a:r>
                        <a:rPr lang="en-ZA" sz="1200" kern="1200" dirty="0">
                          <a:solidFill>
                            <a:schemeClr val="tx1"/>
                          </a:solidFill>
                          <a:latin typeface="Arial" panose="020B0604020202020204" pitchFamily="34" charset="0"/>
                          <a:ea typeface="Segoe UI" panose="020B0502040204020203" pitchFamily="34" charset="0"/>
                          <a:cs typeface="Arial" panose="020B0604020202020204" pitchFamily="34" charset="0"/>
                        </a:rPr>
                        <a:t>20</a:t>
                      </a: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6"/>
                  </a:ext>
                </a:extLst>
              </a:tr>
            </a:tbl>
          </a:graphicData>
        </a:graphic>
      </p:graphicFrame>
      <p:sp>
        <p:nvSpPr>
          <p:cNvPr id="5" name="Text Placeholder 2"/>
          <p:cNvSpPr txBox="1">
            <a:spLocks/>
          </p:cNvSpPr>
          <p:nvPr/>
        </p:nvSpPr>
        <p:spPr>
          <a:xfrm>
            <a:off x="1441769" y="0"/>
            <a:ext cx="7702231" cy="763398"/>
          </a:xfrm>
          <a:prstGeom prst="rect">
            <a:avLst/>
          </a:prstGeom>
          <a:solidFill>
            <a:srgbClr val="CC3300"/>
          </a:solidFill>
        </p:spPr>
        <p:txBody>
          <a:bodyPr vert="horz" lIns="68580" tIns="34290" rIns="68580" bIns="3429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endParaRPr lang="en-ZA" sz="18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p:txBody>
      </p:sp>
      <p:sp>
        <p:nvSpPr>
          <p:cNvPr id="8" name="TextBox 7"/>
          <p:cNvSpPr txBox="1"/>
          <p:nvPr/>
        </p:nvSpPr>
        <p:spPr>
          <a:xfrm>
            <a:off x="2473423" y="175496"/>
            <a:ext cx="5739551" cy="369332"/>
          </a:xfrm>
          <a:prstGeom prst="rect">
            <a:avLst/>
          </a:prstGeom>
          <a:solidFill>
            <a:schemeClr val="tx1"/>
          </a:solidFill>
        </p:spPr>
        <p:txBody>
          <a:bodyPr wrap="square" rtlCol="0">
            <a:spAutoFit/>
          </a:bodyPr>
          <a:lstStyle/>
          <a:p>
            <a:pPr algn="ctr"/>
            <a:r>
              <a:rPr lang="en-ZA" b="1" dirty="0">
                <a:solidFill>
                  <a:prstClr val="white"/>
                </a:solidFill>
                <a:latin typeface="Segoe UI" panose="020B0502040204020203" pitchFamily="34" charset="0"/>
                <a:ea typeface="Segoe UI" panose="020B0502040204020203" pitchFamily="34" charset="0"/>
                <a:cs typeface="Segoe UI" panose="020B0502040204020203" pitchFamily="34" charset="0"/>
              </a:rPr>
              <a:t>DEPARTMENT OF HEALTH</a:t>
            </a:r>
            <a:endParaRPr lang="en-ZA" b="1" dirty="0">
              <a:solidFill>
                <a:schemeClr val="bg1"/>
              </a:solidFill>
              <a:ea typeface="Segoe UI" panose="020B0502040204020203" pitchFamily="34" charset="0"/>
              <a:cs typeface="Segoe UI" panose="020B0502040204020203" pitchFamily="34" charset="0"/>
            </a:endParaRPr>
          </a:p>
        </p:txBody>
      </p:sp>
      <p:sp>
        <p:nvSpPr>
          <p:cNvPr id="10" name="Rectangle 9"/>
          <p:cNvSpPr/>
          <p:nvPr/>
        </p:nvSpPr>
        <p:spPr>
          <a:xfrm>
            <a:off x="120995" y="910283"/>
            <a:ext cx="751790" cy="259207"/>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t>16.</a:t>
            </a:r>
          </a:p>
        </p:txBody>
      </p:sp>
    </p:spTree>
    <p:extLst>
      <p:ext uri="{BB962C8B-B14F-4D97-AF65-F5344CB8AC3E}">
        <p14:creationId xmlns:p14="http://schemas.microsoft.com/office/powerpoint/2010/main" xmlns="" val="30357553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xmlns="" val="2850334930"/>
              </p:ext>
            </p:extLst>
          </p:nvPr>
        </p:nvGraphicFramePr>
        <p:xfrm>
          <a:off x="123987" y="1307869"/>
          <a:ext cx="8880676" cy="5406440"/>
        </p:xfrm>
        <a:graphic>
          <a:graphicData uri="http://schemas.openxmlformats.org/drawingml/2006/table">
            <a:tbl>
              <a:tblPr firstRow="1" bandRow="1"/>
              <a:tblGrid>
                <a:gridCol w="1678366">
                  <a:extLst>
                    <a:ext uri="{9D8B030D-6E8A-4147-A177-3AD203B41FA5}">
                      <a16:colId xmlns:a16="http://schemas.microsoft.com/office/drawing/2014/main" xmlns="" val="20000"/>
                    </a:ext>
                  </a:extLst>
                </a:gridCol>
                <a:gridCol w="2243170">
                  <a:extLst>
                    <a:ext uri="{9D8B030D-6E8A-4147-A177-3AD203B41FA5}">
                      <a16:colId xmlns:a16="http://schemas.microsoft.com/office/drawing/2014/main" xmlns="" val="20001"/>
                    </a:ext>
                  </a:extLst>
                </a:gridCol>
                <a:gridCol w="4959140">
                  <a:extLst>
                    <a:ext uri="{9D8B030D-6E8A-4147-A177-3AD203B41FA5}">
                      <a16:colId xmlns:a16="http://schemas.microsoft.com/office/drawing/2014/main" xmlns="" val="20002"/>
                    </a:ext>
                  </a:extLst>
                </a:gridCol>
              </a:tblGrid>
              <a:tr h="664314">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Case number</a:t>
                      </a:r>
                    </a:p>
                  </a:txBody>
                  <a:tcPr marL="38576" marR="38576" marT="19289" marB="19289">
                    <a:solidFill>
                      <a:srgbClr val="FF0000"/>
                    </a:solidFill>
                  </a:tcPr>
                </a:tc>
                <a:tc>
                  <a:txBody>
                    <a:bodyPr/>
                    <a:lstStyle/>
                    <a:p>
                      <a:pPr algn="l">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Itsoseng CAS 55/07/2020</a:t>
                      </a:r>
                    </a:p>
                  </a:txBody>
                  <a:tcPr marL="21699" marR="21699" marT="10850" marB="10850">
                    <a:solidFill>
                      <a:schemeClr val="bg1"/>
                    </a:solidFill>
                  </a:tcPr>
                </a:tc>
                <a:tc rowSpan="6">
                  <a:txBody>
                    <a:bodyPr/>
                    <a:lstStyle/>
                    <a:p>
                      <a:pPr marL="0" marR="0" lvl="0" indent="0" algn="l"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r>
                        <a:rPr lang="en-ZA" sz="1200" b="1" i="0" u="sng"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rPr>
                        <a:t>Background of Case</a:t>
                      </a:r>
                    </a:p>
                    <a:p>
                      <a:pPr marL="0" marR="0" lvl="0" indent="0" algn="l"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endParaRPr lang="en-ZA" sz="1200" b="1" i="0" u="sng"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indent="0" algn="just">
                        <a:lnSpc>
                          <a:spcPct val="100000"/>
                        </a:lnSpc>
                        <a:spcAft>
                          <a:spcPts val="0"/>
                        </a:spcAft>
                        <a:buFontTx/>
                        <a:buNone/>
                      </a:pPr>
                      <a:r>
                        <a:rPr lang="en-US"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It is alleged by an internal investigator</a:t>
                      </a:r>
                      <a:r>
                        <a:rPr lang="en-US"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of</a:t>
                      </a:r>
                      <a:r>
                        <a:rPr lang="en-US"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 the North West Department of Education that the suspects namely a school principal and his admin assistant</a:t>
                      </a:r>
                      <a:r>
                        <a:rPr lang="en-US"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from Reatlegile Special School stole money from the school by using the school’s cheques for their own personal gain. </a:t>
                      </a:r>
                      <a:endParaRPr lang="en-US"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lnSpc>
                          <a:spcPct val="100000"/>
                        </a:lnSpc>
                        <a:spcAft>
                          <a:spcPts val="0"/>
                        </a:spcAft>
                      </a:pPr>
                      <a:endParaRPr lang="en-US"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lnSpc>
                          <a:spcPct val="100000"/>
                        </a:lnSpc>
                        <a:spcAft>
                          <a:spcPts val="0"/>
                        </a:spcAft>
                      </a:pPr>
                      <a:endParaRPr lang="en-US"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rPr>
                        <a:t>Current Status</a:t>
                      </a: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rPr>
                        <a: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70C0"/>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6000"/>
                        </a:lnSpc>
                        <a:spcBef>
                          <a:spcPts val="0"/>
                        </a:spcBef>
                        <a:spcAft>
                          <a:spcPts val="0"/>
                        </a:spcAft>
                        <a:buClrTx/>
                        <a:buSzTx/>
                        <a:buFont typeface="Arial" panose="020B0604020202020204" pitchFamily="34" charset="0"/>
                        <a:buNone/>
                        <a:tabLst/>
                        <a:defRPr/>
                      </a:pPr>
                      <a:r>
                        <a:rPr lang="en-ZA" sz="1200" b="0" i="0" u="none" strike="noStrike" kern="1200" baseline="0" noProof="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The docket was submitted to the DPP on 2021-02-04 for decision.</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txBody>
                  <a:tcPr marL="38576" marR="38576" marT="19289" marB="19289"/>
                </a:tc>
                <a:extLst>
                  <a:ext uri="{0D108BD9-81ED-4DB2-BD59-A6C34878D82A}">
                    <a16:rowId xmlns:a16="http://schemas.microsoft.com/office/drawing/2014/main" xmlns="" val="10000"/>
                  </a:ext>
                </a:extLst>
              </a:tr>
              <a:tr h="403287">
                <a:tc>
                  <a:txBody>
                    <a:bodyPr/>
                    <a:lstStyle/>
                    <a:p>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Offence/Charge</a:t>
                      </a:r>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 </a:t>
                      </a:r>
                    </a:p>
                  </a:txBody>
                  <a:tcPr marL="38576" marR="38576" marT="19289" marB="19289">
                    <a:solidFill>
                      <a:srgbClr val="FF0000"/>
                    </a:solidFill>
                  </a:tcPr>
                </a:tc>
                <a:tc>
                  <a:txBody>
                    <a:bodyPr/>
                    <a:lstStyle/>
                    <a:p>
                      <a:pPr algn="l">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Fraud</a:t>
                      </a:r>
                    </a:p>
                  </a:txBody>
                  <a:tcPr marL="21699" marR="21699" marT="10850" marB="10850">
                    <a:noFill/>
                  </a:tcPr>
                </a:tc>
                <a:tc vMerge="1">
                  <a:txBody>
                    <a:bodyPr/>
                    <a:lstStyle/>
                    <a:p>
                      <a:endParaRPr lang="en-ZA" dirty="0"/>
                    </a:p>
                  </a:txBody>
                  <a:tcPr/>
                </a:tc>
                <a:extLst>
                  <a:ext uri="{0D108BD9-81ED-4DB2-BD59-A6C34878D82A}">
                    <a16:rowId xmlns:a16="http://schemas.microsoft.com/office/drawing/2014/main" xmlns="" val="10001"/>
                  </a:ext>
                </a:extLst>
              </a:tr>
              <a:tr h="457103">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Loss involved</a:t>
                      </a:r>
                    </a:p>
                  </a:txBody>
                  <a:tcPr marL="38576" marR="38576" marT="19289" marB="19289">
                    <a:solidFill>
                      <a:srgbClr val="FF0000"/>
                    </a:solidFill>
                  </a:tcPr>
                </a:tc>
                <a:tc>
                  <a:txBody>
                    <a:bodyPr/>
                    <a:lstStyle/>
                    <a:p>
                      <a:pPr algn="l">
                        <a:lnSpc>
                          <a:spcPct val="100000"/>
                        </a:lnSpc>
                        <a:spcAft>
                          <a:spcPts val="0"/>
                        </a:spcAft>
                      </a:pP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R 1 230 519</a:t>
                      </a:r>
                    </a:p>
                  </a:txBody>
                  <a:tcPr marL="21699" marR="21699" marT="10850" marB="10850">
                    <a:noFill/>
                  </a:tcPr>
                </a:tc>
                <a:tc vMerge="1">
                  <a:txBody>
                    <a:bodyPr/>
                    <a:lstStyle/>
                    <a:p>
                      <a:endParaRPr lang="en-ZA"/>
                    </a:p>
                  </a:txBody>
                  <a:tcPr/>
                </a:tc>
                <a:extLst>
                  <a:ext uri="{0D108BD9-81ED-4DB2-BD59-A6C34878D82A}">
                    <a16:rowId xmlns:a16="http://schemas.microsoft.com/office/drawing/2014/main" xmlns="" val="10002"/>
                  </a:ext>
                </a:extLst>
              </a:tr>
              <a:tr h="2665181">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Persons/Entity involved</a:t>
                      </a:r>
                    </a:p>
                  </a:txBody>
                  <a:tcPr marL="38576" marR="38576" marT="19289" marB="19289">
                    <a:solidFill>
                      <a:srgbClr val="FF0000"/>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mj-lt"/>
                        <a:buNone/>
                        <a:tabLst/>
                        <a:defRPr/>
                      </a:pPr>
                      <a:r>
                        <a:rPr kumimoji="0" lang="en-ZA" sz="1200" b="1"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Department of Education                                                                                                                                                                                                                                                                         </a:t>
                      </a:r>
                    </a:p>
                    <a:p>
                      <a:pPr marL="0" marR="0" lvl="0" indent="0" algn="l" defTabSz="914400" rtl="0" eaLnBrk="1" fontAlgn="auto" latinLnBrk="0" hangingPunct="1">
                        <a:lnSpc>
                          <a:spcPct val="100000"/>
                        </a:lnSpc>
                        <a:spcBef>
                          <a:spcPts val="0"/>
                        </a:spcBef>
                        <a:spcAft>
                          <a:spcPts val="0"/>
                        </a:spcAft>
                        <a:buClr>
                          <a:srgbClr val="000000"/>
                        </a:buClr>
                        <a:buSzTx/>
                        <a:buFont typeface="+mj-lt"/>
                        <a:buNone/>
                        <a:tabLst/>
                        <a:defRPr/>
                      </a:pPr>
                      <a:endPar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txBody>
                  <a:tcPr marL="21699" marR="21699" marT="10850" marB="10850">
                    <a:noFill/>
                  </a:tcPr>
                </a:tc>
                <a:tc vMerge="1">
                  <a:txBody>
                    <a:bodyPr/>
                    <a:lstStyle/>
                    <a:p>
                      <a:endParaRPr lang="en-ZA" dirty="0"/>
                    </a:p>
                  </a:txBody>
                  <a:tcPr/>
                </a:tc>
                <a:extLst>
                  <a:ext uri="{0D108BD9-81ED-4DB2-BD59-A6C34878D82A}">
                    <a16:rowId xmlns:a16="http://schemas.microsoft.com/office/drawing/2014/main" xmlns="" val="10003"/>
                  </a:ext>
                </a:extLst>
              </a:tr>
              <a:tr h="475947">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Status of case</a:t>
                      </a:r>
                    </a:p>
                  </a:txBody>
                  <a:tcPr marL="38576" marR="38576" marT="19289" marB="19289">
                    <a:solidFill>
                      <a:srgbClr val="FF0000"/>
                    </a:solidFill>
                  </a:tcPr>
                </a:tc>
                <a:tc>
                  <a:txBody>
                    <a:bodyPr/>
                    <a:lstStyle/>
                    <a:p>
                      <a:r>
                        <a:rPr lang="en-ZA" sz="1200" b="0" dirty="0">
                          <a:solidFill>
                            <a:schemeClr val="tx1"/>
                          </a:solidFill>
                          <a:latin typeface="Arial" panose="020B0604020202020204" pitchFamily="34" charset="0"/>
                          <a:ea typeface="Segoe UI" panose="020B0502040204020203" pitchFamily="34" charset="0"/>
                          <a:cs typeface="Arial" panose="020B0604020202020204" pitchFamily="34" charset="0"/>
                        </a:rPr>
                        <a:t>DPP</a:t>
                      </a:r>
                    </a:p>
                  </a:txBody>
                  <a:tcPr marL="21699" marR="21699" marT="10850" marB="10850">
                    <a:noFill/>
                  </a:tcPr>
                </a:tc>
                <a:tc vMerge="1">
                  <a:txBody>
                    <a:bodyPr/>
                    <a:lstStyle/>
                    <a:p>
                      <a:endParaRPr lang="en-ZA" dirty="0"/>
                    </a:p>
                  </a:txBody>
                  <a:tcPr/>
                </a:tc>
                <a:extLst>
                  <a:ext uri="{0D108BD9-81ED-4DB2-BD59-A6C34878D82A}">
                    <a16:rowId xmlns:a16="http://schemas.microsoft.com/office/drawing/2014/main" xmlns="" val="10004"/>
                  </a:ext>
                </a:extLst>
              </a:tr>
              <a:tr h="740608">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Number of</a:t>
                      </a:r>
                      <a:r>
                        <a:rPr lang="en-ZA" sz="1200" b="1" kern="1200" baseline="0" dirty="0">
                          <a:solidFill>
                            <a:schemeClr val="tx1"/>
                          </a:solidFill>
                          <a:latin typeface="Arial" panose="020B0604020202020204" pitchFamily="34" charset="0"/>
                          <a:ea typeface="Segoe UI" panose="020B0502040204020203" pitchFamily="34" charset="0"/>
                          <a:cs typeface="Arial" panose="020B0604020202020204" pitchFamily="34" charset="0"/>
                        </a:rPr>
                        <a:t> </a:t>
                      </a:r>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statements</a:t>
                      </a:r>
                    </a:p>
                  </a:txBody>
                  <a:tcPr marL="38576" marR="38576" marT="19289" marB="19289">
                    <a:solidFill>
                      <a:srgbClr val="FF0000"/>
                    </a:solidFill>
                  </a:tcPr>
                </a:tc>
                <a:tc>
                  <a:txBody>
                    <a:bodyPr/>
                    <a:lstStyle/>
                    <a:p>
                      <a:pPr marL="0" indent="0" defTabSz="896938">
                        <a:buFont typeface="Arial" panose="020B0604020202020204" pitchFamily="34" charset="0"/>
                        <a:buNone/>
                        <a:tabLst>
                          <a:tab pos="360363" algn="l"/>
                          <a:tab pos="804863" algn="l"/>
                        </a:tabLst>
                      </a:pPr>
                      <a:r>
                        <a:rPr lang="en-ZA" sz="1200" b="0" kern="1200" baseline="0" dirty="0">
                          <a:solidFill>
                            <a:schemeClr val="tx1"/>
                          </a:solidFill>
                          <a:latin typeface="Arial" panose="020B0604020202020204" pitchFamily="34" charset="0"/>
                          <a:ea typeface="Segoe UI" panose="020B0502040204020203" pitchFamily="34" charset="0"/>
                          <a:cs typeface="Arial" panose="020B0604020202020204" pitchFamily="34" charset="0"/>
                        </a:rPr>
                        <a:t>10</a:t>
                      </a:r>
                      <a:endParaRPr lang="en-ZA" sz="1200" b="0" kern="120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1699" marR="21699" marT="10850" marB="10850">
                    <a:noFill/>
                  </a:tcPr>
                </a:tc>
                <a:tc vMerge="1">
                  <a:txBody>
                    <a:bodyPr/>
                    <a:lstStyle/>
                    <a:p>
                      <a:endParaRPr lang="en-ZA" dirty="0"/>
                    </a:p>
                  </a:txBody>
                  <a:tcPr/>
                </a:tc>
                <a:extLst>
                  <a:ext uri="{0D108BD9-81ED-4DB2-BD59-A6C34878D82A}">
                    <a16:rowId xmlns:a16="http://schemas.microsoft.com/office/drawing/2014/main" xmlns="" val="10006"/>
                  </a:ext>
                </a:extLst>
              </a:tr>
            </a:tbl>
          </a:graphicData>
        </a:graphic>
      </p:graphicFrame>
      <p:pic>
        <p:nvPicPr>
          <p:cNvPr id="6" name="Picture 5"/>
          <p:cNvPicPr>
            <a:picLocks noChangeAspect="1"/>
          </p:cNvPicPr>
          <p:nvPr/>
        </p:nvPicPr>
        <p:blipFill>
          <a:blip r:embed="rId2" cstate="print"/>
          <a:stretch>
            <a:fillRect/>
          </a:stretch>
        </p:blipFill>
        <p:spPr>
          <a:xfrm>
            <a:off x="-70170" y="-35654"/>
            <a:ext cx="1511939" cy="799052"/>
          </a:xfrm>
          <a:prstGeom prst="rect">
            <a:avLst/>
          </a:prstGeom>
        </p:spPr>
      </p:pic>
      <p:sp>
        <p:nvSpPr>
          <p:cNvPr id="10" name="Text Placeholder 2"/>
          <p:cNvSpPr txBox="1">
            <a:spLocks/>
          </p:cNvSpPr>
          <p:nvPr/>
        </p:nvSpPr>
        <p:spPr>
          <a:xfrm>
            <a:off x="1441769" y="0"/>
            <a:ext cx="7702231" cy="763398"/>
          </a:xfrm>
          <a:prstGeom prst="rect">
            <a:avLst/>
          </a:prstGeom>
          <a:solidFill>
            <a:srgbClr val="CC3300"/>
          </a:solidFill>
        </p:spPr>
        <p:txBody>
          <a:bodyPr vert="horz" lIns="68580" tIns="34290" rIns="68580" bIns="3429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endParaRPr lang="en-ZA" sz="18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a:p>
            <a:pPr algn="ctr"/>
            <a:endParaRPr lang="en-ZA" sz="18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p:txBody>
      </p:sp>
      <p:sp>
        <p:nvSpPr>
          <p:cNvPr id="7" name="Rectangle 6"/>
          <p:cNvSpPr/>
          <p:nvPr/>
        </p:nvSpPr>
        <p:spPr>
          <a:xfrm>
            <a:off x="1924498" y="122211"/>
            <a:ext cx="6592180" cy="47321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lnSpc>
                <a:spcPct val="100000"/>
              </a:lnSpc>
              <a:spcBef>
                <a:spcPts val="0"/>
              </a:spcBef>
              <a:defRPr/>
            </a:pPr>
            <a:r>
              <a:rPr lang="en-ZA" b="1" dirty="0">
                <a:solidFill>
                  <a:prstClr val="white"/>
                </a:solidFill>
                <a:latin typeface="Segoe UI" panose="020B0502040204020203" pitchFamily="34" charset="0"/>
                <a:ea typeface="Segoe UI" panose="020B0502040204020203" pitchFamily="34" charset="0"/>
                <a:cs typeface="Segoe UI" panose="020B0502040204020203" pitchFamily="34" charset="0"/>
              </a:rPr>
              <a:t>DEPARTMENT OF EDUCATION AND SPORT DEVELOPMENT</a:t>
            </a:r>
          </a:p>
        </p:txBody>
      </p:sp>
      <p:sp>
        <p:nvSpPr>
          <p:cNvPr id="8" name="Rectangle 7"/>
          <p:cNvSpPr/>
          <p:nvPr/>
        </p:nvSpPr>
        <p:spPr>
          <a:xfrm>
            <a:off x="123987" y="906030"/>
            <a:ext cx="751790" cy="259207"/>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t>17.</a:t>
            </a:r>
          </a:p>
        </p:txBody>
      </p:sp>
    </p:spTree>
    <p:extLst>
      <p:ext uri="{BB962C8B-B14F-4D97-AF65-F5344CB8AC3E}">
        <p14:creationId xmlns:p14="http://schemas.microsoft.com/office/powerpoint/2010/main" xmlns="" val="28156395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xmlns="" val="3250638700"/>
              </p:ext>
            </p:extLst>
          </p:nvPr>
        </p:nvGraphicFramePr>
        <p:xfrm>
          <a:off x="123986" y="1307869"/>
          <a:ext cx="9020013" cy="5487085"/>
        </p:xfrm>
        <a:graphic>
          <a:graphicData uri="http://schemas.openxmlformats.org/drawingml/2006/table">
            <a:tbl>
              <a:tblPr firstRow="1" bandRow="1"/>
              <a:tblGrid>
                <a:gridCol w="1704699">
                  <a:extLst>
                    <a:ext uri="{9D8B030D-6E8A-4147-A177-3AD203B41FA5}">
                      <a16:colId xmlns:a16="http://schemas.microsoft.com/office/drawing/2014/main" xmlns="" val="20000"/>
                    </a:ext>
                  </a:extLst>
                </a:gridCol>
                <a:gridCol w="2278365">
                  <a:extLst>
                    <a:ext uri="{9D8B030D-6E8A-4147-A177-3AD203B41FA5}">
                      <a16:colId xmlns:a16="http://schemas.microsoft.com/office/drawing/2014/main" xmlns="" val="20001"/>
                    </a:ext>
                  </a:extLst>
                </a:gridCol>
                <a:gridCol w="5036949">
                  <a:extLst>
                    <a:ext uri="{9D8B030D-6E8A-4147-A177-3AD203B41FA5}">
                      <a16:colId xmlns:a16="http://schemas.microsoft.com/office/drawing/2014/main" xmlns="" val="20002"/>
                    </a:ext>
                  </a:extLst>
                </a:gridCol>
              </a:tblGrid>
              <a:tr h="522607">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Case number</a:t>
                      </a:r>
                    </a:p>
                  </a:txBody>
                  <a:tcPr marL="38576" marR="38576" marT="19289" marB="19289">
                    <a:solidFill>
                      <a:schemeClr val="accent5"/>
                    </a:solidFill>
                  </a:tcPr>
                </a:tc>
                <a:tc>
                  <a:txBody>
                    <a:bodyPr/>
                    <a:lstStyle/>
                    <a:p>
                      <a:pPr algn="l">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Mahikeng</a:t>
                      </a:r>
                      <a:r>
                        <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a:t>
                      </a: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SCCI </a:t>
                      </a:r>
                    </a:p>
                    <a:p>
                      <a:pPr algn="l">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Enquiry no. 02/02/2021</a:t>
                      </a:r>
                    </a:p>
                  </a:txBody>
                  <a:tcPr marL="21699" marR="21699" marT="10850" marB="10850">
                    <a:solidFill>
                      <a:schemeClr val="bg1"/>
                    </a:solidFill>
                  </a:tcPr>
                </a:tc>
                <a:tc rowSpan="6">
                  <a:txBody>
                    <a:bodyPr/>
                    <a:lstStyle/>
                    <a:p>
                      <a:pPr marL="0" marR="0" lvl="0" indent="0" algn="l"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r>
                        <a:rPr lang="en-ZA" sz="1200" b="1" i="0" u="sng"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rPr>
                        <a:t>Background of Case:</a:t>
                      </a:r>
                    </a:p>
                    <a:p>
                      <a:pPr marL="0" marR="0" lvl="0" indent="0" algn="l"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endParaRPr lang="en-ZA" sz="1200" b="1" i="0" u="sng"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r>
                        <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The Department of Education appointed a forensic company. The forensic company submitted a report that alleged that the tender process was flawed in appointing the service providers. </a:t>
                      </a:r>
                    </a:p>
                    <a:p>
                      <a:pPr marL="0" marR="0" lvl="0" indent="0" algn="just"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endPar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endPar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r>
                        <a:rPr kumimoji="0" lang="en-US" sz="1200" b="1" i="0" u="sng"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Current Status</a:t>
                      </a: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 </a:t>
                      </a:r>
                    </a:p>
                    <a:p>
                      <a:pPr marL="0" marR="0" lvl="0" indent="0" algn="just"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2 </a:t>
                      </a:r>
                      <a:r>
                        <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statements were obtained</a:t>
                      </a: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 </a:t>
                      </a:r>
                      <a:endPar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Final forensic report was received. </a:t>
                      </a: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Outstanding</a:t>
                      </a: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9</a:t>
                      </a:r>
                      <a:r>
                        <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  statements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txBody>
                  <a:tcPr marL="38576" marR="38576" marT="19289" marB="19289"/>
                </a:tc>
                <a:extLst>
                  <a:ext uri="{0D108BD9-81ED-4DB2-BD59-A6C34878D82A}">
                    <a16:rowId xmlns:a16="http://schemas.microsoft.com/office/drawing/2014/main" xmlns="" val="10000"/>
                  </a:ext>
                </a:extLst>
              </a:tr>
              <a:tr h="317260">
                <a:tc>
                  <a:txBody>
                    <a:bodyPr/>
                    <a:lstStyle/>
                    <a:p>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Offence/Charge</a:t>
                      </a:r>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 </a:t>
                      </a:r>
                    </a:p>
                  </a:txBody>
                  <a:tcPr marL="38576" marR="38576" marT="19289" marB="19289">
                    <a:solidFill>
                      <a:schemeClr val="accent5"/>
                    </a:solidFill>
                  </a:tcPr>
                </a:tc>
                <a:tc>
                  <a:txBody>
                    <a:bodyPr/>
                    <a:lstStyle/>
                    <a:p>
                      <a:pPr algn="l">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Fraud: Contraventions of the PFMA</a:t>
                      </a:r>
                    </a:p>
                  </a:txBody>
                  <a:tcPr marL="21699" marR="21699" marT="10850" marB="10850">
                    <a:noFill/>
                  </a:tcPr>
                </a:tc>
                <a:tc vMerge="1">
                  <a:txBody>
                    <a:bodyPr/>
                    <a:lstStyle/>
                    <a:p>
                      <a:endParaRPr lang="en-ZA" dirty="0"/>
                    </a:p>
                  </a:txBody>
                  <a:tcPr/>
                </a:tc>
                <a:extLst>
                  <a:ext uri="{0D108BD9-81ED-4DB2-BD59-A6C34878D82A}">
                    <a16:rowId xmlns:a16="http://schemas.microsoft.com/office/drawing/2014/main" xmlns="" val="10001"/>
                  </a:ext>
                </a:extLst>
              </a:tr>
              <a:tr h="359597">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Loss involved</a:t>
                      </a:r>
                    </a:p>
                  </a:txBody>
                  <a:tcPr marL="38576" marR="38576" marT="19289" marB="19289">
                    <a:solidFill>
                      <a:schemeClr val="accent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To be determined</a:t>
                      </a:r>
                      <a:endParaRPr lang="en-ZA" sz="1200" b="0" kern="1200" noProof="0" dirty="0">
                        <a:solidFill>
                          <a:schemeClr val="tx1"/>
                        </a:solidFill>
                        <a:latin typeface="Arial" panose="020B0604020202020204" pitchFamily="34" charset="0"/>
                        <a:ea typeface="Segoe UI" panose="020B0502040204020203" pitchFamily="34" charset="0"/>
                        <a:cs typeface="Arial" panose="020B0604020202020204" pitchFamily="34" charset="0"/>
                      </a:endParaRPr>
                    </a:p>
                    <a:p>
                      <a:pPr algn="l">
                        <a:lnSpc>
                          <a:spcPct val="100000"/>
                        </a:lnSpc>
                        <a:spcAft>
                          <a:spcPts val="0"/>
                        </a:spcAft>
                      </a:pPr>
                      <a:endPar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21699" marR="21699" marT="10850" marB="10850">
                    <a:noFill/>
                  </a:tcPr>
                </a:tc>
                <a:tc vMerge="1">
                  <a:txBody>
                    <a:bodyPr/>
                    <a:lstStyle/>
                    <a:p>
                      <a:endParaRPr lang="en-ZA"/>
                    </a:p>
                  </a:txBody>
                  <a:tcPr/>
                </a:tc>
                <a:extLst>
                  <a:ext uri="{0D108BD9-81ED-4DB2-BD59-A6C34878D82A}">
                    <a16:rowId xmlns:a16="http://schemas.microsoft.com/office/drawing/2014/main" xmlns="" val="10002"/>
                  </a:ext>
                </a:extLst>
              </a:tr>
              <a:tr h="2096662">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Persons/Entity involved</a:t>
                      </a:r>
                    </a:p>
                  </a:txBody>
                  <a:tcPr marL="38576" marR="38576" marT="19289" marB="19289">
                    <a:solidFill>
                      <a:schemeClr val="accent5"/>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mj-lt"/>
                        <a:buNone/>
                        <a:tabLst/>
                        <a:defRPr/>
                      </a:pPr>
                      <a:r>
                        <a:rPr kumimoji="0" lang="en-ZA" sz="1200" b="1"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Department of Education</a:t>
                      </a:r>
                    </a:p>
                    <a:p>
                      <a:pPr marL="0" marR="0" lvl="0" indent="0" algn="l" defTabSz="914400" rtl="0" eaLnBrk="1" fontAlgn="auto" latinLnBrk="0" hangingPunct="1">
                        <a:lnSpc>
                          <a:spcPct val="100000"/>
                        </a:lnSpc>
                        <a:spcBef>
                          <a:spcPts val="0"/>
                        </a:spcBef>
                        <a:spcAft>
                          <a:spcPts val="0"/>
                        </a:spcAft>
                        <a:buClr>
                          <a:srgbClr val="000000"/>
                        </a:buClr>
                        <a:buSzTx/>
                        <a:buFont typeface="+mj-lt"/>
                        <a:buNone/>
                        <a:tabLst/>
                        <a:defRPr/>
                      </a:pPr>
                      <a:endPar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txBody>
                  <a:tcPr marL="21699" marR="21699" marT="10850" marB="10850">
                    <a:noFill/>
                  </a:tcPr>
                </a:tc>
                <a:tc vMerge="1">
                  <a:txBody>
                    <a:bodyPr/>
                    <a:lstStyle/>
                    <a:p>
                      <a:endParaRPr lang="en-ZA" dirty="0"/>
                    </a:p>
                  </a:txBody>
                  <a:tcPr/>
                </a:tc>
                <a:extLst>
                  <a:ext uri="{0D108BD9-81ED-4DB2-BD59-A6C34878D82A}">
                    <a16:rowId xmlns:a16="http://schemas.microsoft.com/office/drawing/2014/main" xmlns="" val="10003"/>
                  </a:ext>
                </a:extLst>
              </a:tr>
              <a:tr h="374421">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Status of case</a:t>
                      </a:r>
                    </a:p>
                  </a:txBody>
                  <a:tcPr marL="38576" marR="38576" marT="19289" marB="19289">
                    <a:solidFill>
                      <a:schemeClr val="accent5"/>
                    </a:solidFill>
                  </a:tcPr>
                </a:tc>
                <a:tc>
                  <a:txBody>
                    <a:bodyPr/>
                    <a:lstStyle/>
                    <a:p>
                      <a:r>
                        <a:rPr lang="en-ZA" sz="1200" b="0" dirty="0">
                          <a:solidFill>
                            <a:schemeClr val="tx1"/>
                          </a:solidFill>
                          <a:latin typeface="Arial" panose="020B0604020202020204" pitchFamily="34" charset="0"/>
                          <a:ea typeface="Segoe UI" panose="020B0502040204020203" pitchFamily="34" charset="0"/>
                          <a:cs typeface="Arial" panose="020B0604020202020204" pitchFamily="34" charset="0"/>
                        </a:rPr>
                        <a:t>Under investigation</a:t>
                      </a:r>
                    </a:p>
                  </a:txBody>
                  <a:tcPr marL="21699" marR="21699" marT="10850" marB="10850">
                    <a:noFill/>
                  </a:tcPr>
                </a:tc>
                <a:tc vMerge="1">
                  <a:txBody>
                    <a:bodyPr/>
                    <a:lstStyle/>
                    <a:p>
                      <a:endParaRPr lang="en-ZA" dirty="0"/>
                    </a:p>
                  </a:txBody>
                  <a:tcPr/>
                </a:tc>
                <a:extLst>
                  <a:ext uri="{0D108BD9-81ED-4DB2-BD59-A6C34878D82A}">
                    <a16:rowId xmlns:a16="http://schemas.microsoft.com/office/drawing/2014/main" xmlns="" val="10004"/>
                  </a:ext>
                </a:extLst>
              </a:tr>
              <a:tr h="1718475">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Number of</a:t>
                      </a:r>
                      <a:r>
                        <a:rPr lang="en-ZA" sz="1200" b="1" kern="1200" baseline="0" dirty="0">
                          <a:solidFill>
                            <a:schemeClr val="tx1"/>
                          </a:solidFill>
                          <a:latin typeface="Arial" panose="020B0604020202020204" pitchFamily="34" charset="0"/>
                          <a:ea typeface="Segoe UI" panose="020B0502040204020203" pitchFamily="34" charset="0"/>
                          <a:cs typeface="Arial" panose="020B0604020202020204" pitchFamily="34" charset="0"/>
                        </a:rPr>
                        <a:t> </a:t>
                      </a:r>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statements</a:t>
                      </a:r>
                    </a:p>
                  </a:txBody>
                  <a:tcPr marL="38576" marR="38576" marT="19289" marB="19289">
                    <a:solidFill>
                      <a:schemeClr val="accent5"/>
                    </a:solidFill>
                  </a:tcPr>
                </a:tc>
                <a:tc>
                  <a:txBody>
                    <a:bodyPr/>
                    <a:lstStyle/>
                    <a:p>
                      <a:pPr marL="0" marR="0" lvl="0" indent="0" algn="l" defTabSz="896938" rtl="0" eaLnBrk="1" fontAlgn="auto" latinLnBrk="0" hangingPunct="1">
                        <a:lnSpc>
                          <a:spcPct val="100000"/>
                        </a:lnSpc>
                        <a:spcBef>
                          <a:spcPts val="0"/>
                        </a:spcBef>
                        <a:spcAft>
                          <a:spcPts val="0"/>
                        </a:spcAft>
                        <a:buClrTx/>
                        <a:buSzTx/>
                        <a:buFont typeface="Arial" panose="020B0604020202020204" pitchFamily="34" charset="0"/>
                        <a:buNone/>
                        <a:tabLst>
                          <a:tab pos="360363" algn="l"/>
                          <a:tab pos="804863" algn="l"/>
                        </a:tabLst>
                        <a:defRPr/>
                      </a:pPr>
                      <a:r>
                        <a:rPr lang="en-ZA" sz="1200" b="0" kern="1200" dirty="0" smtClean="0">
                          <a:solidFill>
                            <a:schemeClr val="tx1"/>
                          </a:solidFill>
                          <a:latin typeface="Arial" panose="020B0604020202020204" pitchFamily="34" charset="0"/>
                          <a:ea typeface="Segoe UI" panose="020B0502040204020203" pitchFamily="34" charset="0"/>
                          <a:cs typeface="Arial" panose="020B0604020202020204" pitchFamily="34" charset="0"/>
                        </a:rPr>
                        <a:t>2 </a:t>
                      </a:r>
                    </a:p>
                    <a:p>
                      <a:pPr marL="0" indent="0" defTabSz="896938">
                        <a:buFont typeface="Arial" panose="020B0604020202020204" pitchFamily="34" charset="0"/>
                        <a:buNone/>
                        <a:tabLst>
                          <a:tab pos="360363" algn="l"/>
                          <a:tab pos="804863" algn="l"/>
                        </a:tabLst>
                      </a:pPr>
                      <a:endParaRPr lang="en-ZA" sz="1200" b="0" kern="120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1699" marR="21699" marT="10850" marB="10850">
                    <a:noFill/>
                  </a:tcPr>
                </a:tc>
                <a:tc vMerge="1">
                  <a:txBody>
                    <a:bodyPr/>
                    <a:lstStyle/>
                    <a:p>
                      <a:endParaRPr lang="en-ZA" dirty="0"/>
                    </a:p>
                  </a:txBody>
                  <a:tcPr/>
                </a:tc>
                <a:extLst>
                  <a:ext uri="{0D108BD9-81ED-4DB2-BD59-A6C34878D82A}">
                    <a16:rowId xmlns:a16="http://schemas.microsoft.com/office/drawing/2014/main" xmlns="" val="10006"/>
                  </a:ext>
                </a:extLst>
              </a:tr>
            </a:tbl>
          </a:graphicData>
        </a:graphic>
      </p:graphicFrame>
      <p:pic>
        <p:nvPicPr>
          <p:cNvPr id="6" name="Picture 5"/>
          <p:cNvPicPr>
            <a:picLocks noChangeAspect="1"/>
          </p:cNvPicPr>
          <p:nvPr/>
        </p:nvPicPr>
        <p:blipFill>
          <a:blip r:embed="rId2" cstate="print"/>
          <a:stretch>
            <a:fillRect/>
          </a:stretch>
        </p:blipFill>
        <p:spPr>
          <a:xfrm>
            <a:off x="-70170" y="-35654"/>
            <a:ext cx="1511939" cy="799052"/>
          </a:xfrm>
          <a:prstGeom prst="rect">
            <a:avLst/>
          </a:prstGeom>
        </p:spPr>
      </p:pic>
      <p:sp>
        <p:nvSpPr>
          <p:cNvPr id="10" name="Text Placeholder 2"/>
          <p:cNvSpPr txBox="1">
            <a:spLocks/>
          </p:cNvSpPr>
          <p:nvPr/>
        </p:nvSpPr>
        <p:spPr>
          <a:xfrm>
            <a:off x="1441769" y="0"/>
            <a:ext cx="7702231" cy="763398"/>
          </a:xfrm>
          <a:prstGeom prst="rect">
            <a:avLst/>
          </a:prstGeom>
          <a:solidFill>
            <a:srgbClr val="CC3300"/>
          </a:solidFill>
        </p:spPr>
        <p:txBody>
          <a:bodyPr vert="horz" lIns="68580" tIns="34290" rIns="68580" bIns="3429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endParaRPr lang="en-ZA" sz="18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a:p>
            <a:pPr algn="ctr"/>
            <a:endParaRPr lang="en-ZA" sz="18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p:txBody>
      </p:sp>
      <p:sp>
        <p:nvSpPr>
          <p:cNvPr id="7" name="Rectangle 6"/>
          <p:cNvSpPr/>
          <p:nvPr/>
        </p:nvSpPr>
        <p:spPr>
          <a:xfrm>
            <a:off x="1924498" y="122211"/>
            <a:ext cx="6592180" cy="47321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lnSpc>
                <a:spcPct val="100000"/>
              </a:lnSpc>
              <a:spcBef>
                <a:spcPts val="0"/>
              </a:spcBef>
              <a:defRPr/>
            </a:pPr>
            <a:r>
              <a:rPr lang="en-ZA" b="1" dirty="0">
                <a:solidFill>
                  <a:prstClr val="white"/>
                </a:solidFill>
                <a:latin typeface="Segoe UI" panose="020B0502040204020203" pitchFamily="34" charset="0"/>
                <a:ea typeface="Segoe UI" panose="020B0502040204020203" pitchFamily="34" charset="0"/>
                <a:cs typeface="Segoe UI" panose="020B0502040204020203" pitchFamily="34" charset="0"/>
              </a:rPr>
              <a:t>DEPARTMENT OF EDUCATION AND SPORT DEVELOPMENT</a:t>
            </a:r>
          </a:p>
        </p:txBody>
      </p:sp>
      <p:sp>
        <p:nvSpPr>
          <p:cNvPr id="8" name="Rectangle 7"/>
          <p:cNvSpPr/>
          <p:nvPr/>
        </p:nvSpPr>
        <p:spPr>
          <a:xfrm>
            <a:off x="123987" y="906030"/>
            <a:ext cx="751790" cy="259207"/>
          </a:xfrm>
          <a:prstGeom prst="rect">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t>18.</a:t>
            </a:r>
          </a:p>
        </p:txBody>
      </p:sp>
    </p:spTree>
    <p:extLst>
      <p:ext uri="{BB962C8B-B14F-4D97-AF65-F5344CB8AC3E}">
        <p14:creationId xmlns:p14="http://schemas.microsoft.com/office/powerpoint/2010/main" xmlns="" val="26261183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xmlns="" val="1182505165"/>
              </p:ext>
            </p:extLst>
          </p:nvPr>
        </p:nvGraphicFramePr>
        <p:xfrm>
          <a:off x="123986" y="1307869"/>
          <a:ext cx="9020013" cy="5487085"/>
        </p:xfrm>
        <a:graphic>
          <a:graphicData uri="http://schemas.openxmlformats.org/drawingml/2006/table">
            <a:tbl>
              <a:tblPr firstRow="1" bandRow="1"/>
              <a:tblGrid>
                <a:gridCol w="1704699">
                  <a:extLst>
                    <a:ext uri="{9D8B030D-6E8A-4147-A177-3AD203B41FA5}">
                      <a16:colId xmlns:a16="http://schemas.microsoft.com/office/drawing/2014/main" xmlns="" val="20000"/>
                    </a:ext>
                  </a:extLst>
                </a:gridCol>
                <a:gridCol w="2278365">
                  <a:extLst>
                    <a:ext uri="{9D8B030D-6E8A-4147-A177-3AD203B41FA5}">
                      <a16:colId xmlns:a16="http://schemas.microsoft.com/office/drawing/2014/main" xmlns="" val="20001"/>
                    </a:ext>
                  </a:extLst>
                </a:gridCol>
                <a:gridCol w="5036949">
                  <a:extLst>
                    <a:ext uri="{9D8B030D-6E8A-4147-A177-3AD203B41FA5}">
                      <a16:colId xmlns:a16="http://schemas.microsoft.com/office/drawing/2014/main" xmlns="" val="20002"/>
                    </a:ext>
                  </a:extLst>
                </a:gridCol>
              </a:tblGrid>
              <a:tr h="522607">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Case number</a:t>
                      </a:r>
                    </a:p>
                  </a:txBody>
                  <a:tcPr marL="38576" marR="38576" marT="19289" marB="19289">
                    <a:solidFill>
                      <a:schemeClr val="accent5"/>
                    </a:solidFill>
                  </a:tcPr>
                </a:tc>
                <a:tc>
                  <a:txBody>
                    <a:bodyPr/>
                    <a:lstStyle/>
                    <a:p>
                      <a:pPr algn="l">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Mahikeng</a:t>
                      </a:r>
                      <a:r>
                        <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a:t>
                      </a: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SCCI </a:t>
                      </a:r>
                    </a:p>
                    <a:p>
                      <a:pPr algn="l">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Enquiry no: 03/02/2021</a:t>
                      </a:r>
                    </a:p>
                  </a:txBody>
                  <a:tcPr marL="21699" marR="21699" marT="10850" marB="10850">
                    <a:solidFill>
                      <a:schemeClr val="bg1"/>
                    </a:solidFill>
                  </a:tcPr>
                </a:tc>
                <a:tc rowSpan="6">
                  <a:txBody>
                    <a:bodyPr/>
                    <a:lstStyle/>
                    <a:p>
                      <a:pPr marL="0" marR="0" lvl="0" indent="0" algn="l"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r>
                        <a:rPr lang="en-ZA" sz="1200" b="1" i="0" u="sng"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rPr>
                        <a:t>Background of Case:</a:t>
                      </a:r>
                    </a:p>
                    <a:p>
                      <a:pPr marL="0" marR="0" lvl="0" indent="0" algn="l"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endParaRPr lang="en-ZA" sz="1200" b="1" i="0" u="sng"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r>
                        <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The Department of Education appointed a forensic company. The forensic company submitted a report that alleged that the tender process was flawed in appointing the service providers. </a:t>
                      </a:r>
                    </a:p>
                    <a:p>
                      <a:pPr algn="just">
                        <a:lnSpc>
                          <a:spcPct val="100000"/>
                        </a:lnSpc>
                        <a:spcAft>
                          <a:spcPts val="0"/>
                        </a:spcAft>
                      </a:pPr>
                      <a:endParaRPr lang="en-US"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lnSpc>
                          <a:spcPct val="100000"/>
                        </a:lnSpc>
                        <a:spcAft>
                          <a:spcPts val="0"/>
                        </a:spcAft>
                      </a:pPr>
                      <a:endParaRPr lang="en-US"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r>
                        <a:rPr kumimoji="0" lang="en-US" sz="1200" b="1" i="0" u="sng"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Current Status</a:t>
                      </a: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 </a:t>
                      </a:r>
                    </a:p>
                    <a:p>
                      <a:pPr marL="0" marR="0" lvl="0" indent="0" algn="just"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2 Statements </a:t>
                      </a:r>
                      <a:r>
                        <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were obtained</a:t>
                      </a: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 </a:t>
                      </a:r>
                      <a:endPar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Final forensic report was received. </a:t>
                      </a: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Outstanding</a:t>
                      </a: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5 </a:t>
                      </a: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statements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6000"/>
                        </a:lnSpc>
                        <a:spcBef>
                          <a:spcPts val="0"/>
                        </a:spcBef>
                        <a:spcAft>
                          <a:spcPts val="0"/>
                        </a:spcAft>
                        <a:buClrTx/>
                        <a:buSzTx/>
                        <a:buFont typeface="Arial" panose="020B0604020202020204" pitchFamily="34" charset="0"/>
                        <a:buNone/>
                        <a:tabLst/>
                        <a:defRPr/>
                      </a:pPr>
                      <a:endParaRPr lang="en-US" sz="1200" kern="1200" dirty="0">
                        <a:solidFill>
                          <a:schemeClr val="tx1">
                            <a:lumMod val="95000"/>
                            <a:lumOff val="5000"/>
                          </a:schemeClr>
                        </a:solidFill>
                        <a:effectLst/>
                        <a:latin typeface="Arial" panose="020B0604020202020204" pitchFamily="34" charset="0"/>
                        <a:ea typeface="Segoe UI" panose="020B0502040204020203" pitchFamily="34" charset="0"/>
                        <a:cs typeface="Arial" panose="020B0604020202020204" pitchFamily="34" charset="0"/>
                      </a:endParaRPr>
                    </a:p>
                  </a:txBody>
                  <a:tcPr marL="38576" marR="38576" marT="19289" marB="19289"/>
                </a:tc>
                <a:extLst>
                  <a:ext uri="{0D108BD9-81ED-4DB2-BD59-A6C34878D82A}">
                    <a16:rowId xmlns:a16="http://schemas.microsoft.com/office/drawing/2014/main" xmlns="" val="10000"/>
                  </a:ext>
                </a:extLst>
              </a:tr>
              <a:tr h="317260">
                <a:tc>
                  <a:txBody>
                    <a:bodyPr/>
                    <a:lstStyle/>
                    <a:p>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Offence/Charge</a:t>
                      </a:r>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 </a:t>
                      </a:r>
                    </a:p>
                  </a:txBody>
                  <a:tcPr marL="38576" marR="38576" marT="19289" marB="19289">
                    <a:solidFill>
                      <a:schemeClr val="accent5"/>
                    </a:solidFill>
                  </a:tcPr>
                </a:tc>
                <a:tc>
                  <a:txBody>
                    <a:bodyPr/>
                    <a:lstStyle/>
                    <a:p>
                      <a:pPr algn="l">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Fraud: Contraventions of the PFMA</a:t>
                      </a:r>
                    </a:p>
                  </a:txBody>
                  <a:tcPr marL="21699" marR="21699" marT="10850" marB="10850">
                    <a:noFill/>
                  </a:tcPr>
                </a:tc>
                <a:tc vMerge="1">
                  <a:txBody>
                    <a:bodyPr/>
                    <a:lstStyle/>
                    <a:p>
                      <a:endParaRPr lang="en-ZA" dirty="0"/>
                    </a:p>
                  </a:txBody>
                  <a:tcPr/>
                </a:tc>
                <a:extLst>
                  <a:ext uri="{0D108BD9-81ED-4DB2-BD59-A6C34878D82A}">
                    <a16:rowId xmlns:a16="http://schemas.microsoft.com/office/drawing/2014/main" xmlns="" val="10001"/>
                  </a:ext>
                </a:extLst>
              </a:tr>
              <a:tr h="359597">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Loss involved</a:t>
                      </a:r>
                    </a:p>
                  </a:txBody>
                  <a:tcPr marL="38576" marR="38576" marT="19289" marB="19289">
                    <a:solidFill>
                      <a:schemeClr val="accent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To be determined</a:t>
                      </a:r>
                      <a:endParaRPr lang="en-ZA" sz="1200" b="0" kern="1200" noProof="0" dirty="0">
                        <a:solidFill>
                          <a:schemeClr val="tx1"/>
                        </a:solidFill>
                        <a:latin typeface="Arial" panose="020B0604020202020204" pitchFamily="34" charset="0"/>
                        <a:ea typeface="Segoe UI" panose="020B0502040204020203" pitchFamily="34" charset="0"/>
                        <a:cs typeface="Arial" panose="020B0604020202020204" pitchFamily="34" charset="0"/>
                      </a:endParaRPr>
                    </a:p>
                    <a:p>
                      <a:pPr algn="l">
                        <a:lnSpc>
                          <a:spcPct val="100000"/>
                        </a:lnSpc>
                        <a:spcAft>
                          <a:spcPts val="0"/>
                        </a:spcAft>
                      </a:pPr>
                      <a:endPar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21699" marR="21699" marT="10850" marB="10850">
                    <a:noFill/>
                  </a:tcPr>
                </a:tc>
                <a:tc vMerge="1">
                  <a:txBody>
                    <a:bodyPr/>
                    <a:lstStyle/>
                    <a:p>
                      <a:endParaRPr lang="en-ZA"/>
                    </a:p>
                  </a:txBody>
                  <a:tcPr/>
                </a:tc>
                <a:extLst>
                  <a:ext uri="{0D108BD9-81ED-4DB2-BD59-A6C34878D82A}">
                    <a16:rowId xmlns:a16="http://schemas.microsoft.com/office/drawing/2014/main" xmlns="" val="10002"/>
                  </a:ext>
                </a:extLst>
              </a:tr>
              <a:tr h="2096662">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Persons/Entity involved</a:t>
                      </a:r>
                    </a:p>
                  </a:txBody>
                  <a:tcPr marL="38576" marR="38576" marT="19289" marB="19289">
                    <a:solidFill>
                      <a:schemeClr val="accent5"/>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mj-lt"/>
                        <a:buNone/>
                        <a:tabLst/>
                        <a:defRPr/>
                      </a:pPr>
                      <a:r>
                        <a:rPr kumimoji="0" lang="en-ZA" sz="1200" b="1"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Department of Education</a:t>
                      </a:r>
                    </a:p>
                    <a:p>
                      <a:pPr marL="0" marR="0" lvl="0" indent="0" algn="l" defTabSz="914400" rtl="0" eaLnBrk="1" fontAlgn="auto" latinLnBrk="0" hangingPunct="1">
                        <a:lnSpc>
                          <a:spcPct val="100000"/>
                        </a:lnSpc>
                        <a:spcBef>
                          <a:spcPts val="0"/>
                        </a:spcBef>
                        <a:spcAft>
                          <a:spcPts val="0"/>
                        </a:spcAft>
                        <a:buClr>
                          <a:srgbClr val="000000"/>
                        </a:buClr>
                        <a:buSzTx/>
                        <a:buFont typeface="+mj-lt"/>
                        <a:buNone/>
                        <a:tabLst/>
                        <a:defRPr/>
                      </a:pPr>
                      <a:endPar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txBody>
                  <a:tcPr marL="21699" marR="21699" marT="10850" marB="10850">
                    <a:noFill/>
                  </a:tcPr>
                </a:tc>
                <a:tc vMerge="1">
                  <a:txBody>
                    <a:bodyPr/>
                    <a:lstStyle/>
                    <a:p>
                      <a:endParaRPr lang="en-ZA" dirty="0"/>
                    </a:p>
                  </a:txBody>
                  <a:tcPr/>
                </a:tc>
                <a:extLst>
                  <a:ext uri="{0D108BD9-81ED-4DB2-BD59-A6C34878D82A}">
                    <a16:rowId xmlns:a16="http://schemas.microsoft.com/office/drawing/2014/main" xmlns="" val="10003"/>
                  </a:ext>
                </a:extLst>
              </a:tr>
              <a:tr h="374421">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Status of case</a:t>
                      </a:r>
                    </a:p>
                  </a:txBody>
                  <a:tcPr marL="38576" marR="38576" marT="19289" marB="19289">
                    <a:solidFill>
                      <a:schemeClr val="accent5"/>
                    </a:solidFill>
                  </a:tcPr>
                </a:tc>
                <a:tc>
                  <a:txBody>
                    <a:bodyPr/>
                    <a:lstStyle/>
                    <a:p>
                      <a:r>
                        <a:rPr lang="en-ZA" sz="1200" b="0" dirty="0">
                          <a:solidFill>
                            <a:schemeClr val="tx1"/>
                          </a:solidFill>
                          <a:latin typeface="Arial" panose="020B0604020202020204" pitchFamily="34" charset="0"/>
                          <a:ea typeface="Segoe UI" panose="020B0502040204020203" pitchFamily="34" charset="0"/>
                          <a:cs typeface="Arial" panose="020B0604020202020204" pitchFamily="34" charset="0"/>
                        </a:rPr>
                        <a:t>Under investigation</a:t>
                      </a:r>
                    </a:p>
                  </a:txBody>
                  <a:tcPr marL="21699" marR="21699" marT="10850" marB="10850">
                    <a:noFill/>
                  </a:tcPr>
                </a:tc>
                <a:tc vMerge="1">
                  <a:txBody>
                    <a:bodyPr/>
                    <a:lstStyle/>
                    <a:p>
                      <a:endParaRPr lang="en-ZA" dirty="0"/>
                    </a:p>
                  </a:txBody>
                  <a:tcPr/>
                </a:tc>
                <a:extLst>
                  <a:ext uri="{0D108BD9-81ED-4DB2-BD59-A6C34878D82A}">
                    <a16:rowId xmlns:a16="http://schemas.microsoft.com/office/drawing/2014/main" xmlns="" val="10004"/>
                  </a:ext>
                </a:extLst>
              </a:tr>
              <a:tr h="1718475">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Number of</a:t>
                      </a:r>
                      <a:r>
                        <a:rPr lang="en-ZA" sz="1200" b="1" kern="1200" baseline="0" dirty="0">
                          <a:solidFill>
                            <a:schemeClr val="tx1"/>
                          </a:solidFill>
                          <a:latin typeface="Arial" panose="020B0604020202020204" pitchFamily="34" charset="0"/>
                          <a:ea typeface="Segoe UI" panose="020B0502040204020203" pitchFamily="34" charset="0"/>
                          <a:cs typeface="Arial" panose="020B0604020202020204" pitchFamily="34" charset="0"/>
                        </a:rPr>
                        <a:t> </a:t>
                      </a:r>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statements</a:t>
                      </a:r>
                    </a:p>
                  </a:txBody>
                  <a:tcPr marL="38576" marR="38576" marT="19289" marB="19289">
                    <a:solidFill>
                      <a:schemeClr val="accent5"/>
                    </a:solidFill>
                  </a:tcPr>
                </a:tc>
                <a:tc>
                  <a:txBody>
                    <a:bodyPr/>
                    <a:lstStyle/>
                    <a:p>
                      <a:pPr marL="0" indent="0" defTabSz="896938">
                        <a:buFont typeface="Arial" panose="020B0604020202020204" pitchFamily="34" charset="0"/>
                        <a:buNone/>
                        <a:tabLst>
                          <a:tab pos="360363" algn="l"/>
                          <a:tab pos="804863" algn="l"/>
                        </a:tabLst>
                      </a:pPr>
                      <a:r>
                        <a:rPr lang="en-ZA" sz="1200" b="0" kern="1200" dirty="0" smtClean="0">
                          <a:solidFill>
                            <a:schemeClr val="tx1"/>
                          </a:solidFill>
                          <a:latin typeface="Arial" panose="020B0604020202020204" pitchFamily="34" charset="0"/>
                          <a:ea typeface="Segoe UI" panose="020B0502040204020203" pitchFamily="34" charset="0"/>
                          <a:cs typeface="Arial" panose="020B0604020202020204" pitchFamily="34" charset="0"/>
                        </a:rPr>
                        <a:t>2 </a:t>
                      </a:r>
                      <a:endParaRPr lang="en-ZA" sz="1200" b="0" kern="120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1699" marR="21699" marT="10850" marB="10850">
                    <a:noFill/>
                  </a:tcPr>
                </a:tc>
                <a:tc vMerge="1">
                  <a:txBody>
                    <a:bodyPr/>
                    <a:lstStyle/>
                    <a:p>
                      <a:endParaRPr lang="en-ZA" dirty="0"/>
                    </a:p>
                  </a:txBody>
                  <a:tcPr/>
                </a:tc>
                <a:extLst>
                  <a:ext uri="{0D108BD9-81ED-4DB2-BD59-A6C34878D82A}">
                    <a16:rowId xmlns:a16="http://schemas.microsoft.com/office/drawing/2014/main" xmlns="" val="10006"/>
                  </a:ext>
                </a:extLst>
              </a:tr>
            </a:tbl>
          </a:graphicData>
        </a:graphic>
      </p:graphicFrame>
      <p:pic>
        <p:nvPicPr>
          <p:cNvPr id="6" name="Picture 5"/>
          <p:cNvPicPr>
            <a:picLocks noChangeAspect="1"/>
          </p:cNvPicPr>
          <p:nvPr/>
        </p:nvPicPr>
        <p:blipFill>
          <a:blip r:embed="rId2" cstate="print"/>
          <a:stretch>
            <a:fillRect/>
          </a:stretch>
        </p:blipFill>
        <p:spPr>
          <a:xfrm>
            <a:off x="-70170" y="-35654"/>
            <a:ext cx="1511939" cy="799052"/>
          </a:xfrm>
          <a:prstGeom prst="rect">
            <a:avLst/>
          </a:prstGeom>
        </p:spPr>
      </p:pic>
      <p:sp>
        <p:nvSpPr>
          <p:cNvPr id="10" name="Text Placeholder 2"/>
          <p:cNvSpPr txBox="1">
            <a:spLocks/>
          </p:cNvSpPr>
          <p:nvPr/>
        </p:nvSpPr>
        <p:spPr>
          <a:xfrm>
            <a:off x="1441769" y="0"/>
            <a:ext cx="7702231" cy="763398"/>
          </a:xfrm>
          <a:prstGeom prst="rect">
            <a:avLst/>
          </a:prstGeom>
          <a:solidFill>
            <a:srgbClr val="CC3300"/>
          </a:solidFill>
        </p:spPr>
        <p:txBody>
          <a:bodyPr vert="horz" lIns="68580" tIns="34290" rIns="68580" bIns="3429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endParaRPr lang="en-ZA" sz="18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a:p>
            <a:pPr algn="ctr"/>
            <a:endParaRPr lang="en-ZA" sz="18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p:txBody>
      </p:sp>
      <p:sp>
        <p:nvSpPr>
          <p:cNvPr id="7" name="Rectangle 6"/>
          <p:cNvSpPr/>
          <p:nvPr/>
        </p:nvSpPr>
        <p:spPr>
          <a:xfrm>
            <a:off x="1924498" y="122211"/>
            <a:ext cx="6592180" cy="47321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lnSpc>
                <a:spcPct val="100000"/>
              </a:lnSpc>
              <a:spcBef>
                <a:spcPts val="0"/>
              </a:spcBef>
              <a:defRPr/>
            </a:pPr>
            <a:r>
              <a:rPr lang="en-ZA" b="1" dirty="0">
                <a:solidFill>
                  <a:prstClr val="white"/>
                </a:solidFill>
                <a:latin typeface="Segoe UI" panose="020B0502040204020203" pitchFamily="34" charset="0"/>
                <a:ea typeface="Segoe UI" panose="020B0502040204020203" pitchFamily="34" charset="0"/>
                <a:cs typeface="Segoe UI" panose="020B0502040204020203" pitchFamily="34" charset="0"/>
              </a:rPr>
              <a:t>DEPARTMENT OF EDUCATION AND SPORT DEVELOPMENT</a:t>
            </a:r>
          </a:p>
        </p:txBody>
      </p:sp>
      <p:sp>
        <p:nvSpPr>
          <p:cNvPr id="8" name="Rectangle 7"/>
          <p:cNvSpPr/>
          <p:nvPr/>
        </p:nvSpPr>
        <p:spPr>
          <a:xfrm>
            <a:off x="123987" y="906030"/>
            <a:ext cx="751790" cy="259207"/>
          </a:xfrm>
          <a:prstGeom prst="rect">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t>19.</a:t>
            </a:r>
          </a:p>
        </p:txBody>
      </p:sp>
    </p:spTree>
    <p:extLst>
      <p:ext uri="{BB962C8B-B14F-4D97-AF65-F5344CB8AC3E}">
        <p14:creationId xmlns:p14="http://schemas.microsoft.com/office/powerpoint/2010/main" xmlns="" val="3750795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xmlns="" val="3342003748"/>
              </p:ext>
            </p:extLst>
          </p:nvPr>
        </p:nvGraphicFramePr>
        <p:xfrm>
          <a:off x="123986" y="1307869"/>
          <a:ext cx="9020013" cy="5487085"/>
        </p:xfrm>
        <a:graphic>
          <a:graphicData uri="http://schemas.openxmlformats.org/drawingml/2006/table">
            <a:tbl>
              <a:tblPr firstRow="1" bandRow="1"/>
              <a:tblGrid>
                <a:gridCol w="1704699">
                  <a:extLst>
                    <a:ext uri="{9D8B030D-6E8A-4147-A177-3AD203B41FA5}">
                      <a16:colId xmlns:a16="http://schemas.microsoft.com/office/drawing/2014/main" xmlns="" val="20000"/>
                    </a:ext>
                  </a:extLst>
                </a:gridCol>
                <a:gridCol w="2278365">
                  <a:extLst>
                    <a:ext uri="{9D8B030D-6E8A-4147-A177-3AD203B41FA5}">
                      <a16:colId xmlns:a16="http://schemas.microsoft.com/office/drawing/2014/main" xmlns="" val="20001"/>
                    </a:ext>
                  </a:extLst>
                </a:gridCol>
                <a:gridCol w="5036949">
                  <a:extLst>
                    <a:ext uri="{9D8B030D-6E8A-4147-A177-3AD203B41FA5}">
                      <a16:colId xmlns:a16="http://schemas.microsoft.com/office/drawing/2014/main" xmlns="" val="20002"/>
                    </a:ext>
                  </a:extLst>
                </a:gridCol>
              </a:tblGrid>
              <a:tr h="522607">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Case number</a:t>
                      </a:r>
                    </a:p>
                  </a:txBody>
                  <a:tcPr marL="38576" marR="38576" marT="19289" marB="19289">
                    <a:solidFill>
                      <a:schemeClr val="accent5"/>
                    </a:solidFill>
                  </a:tcPr>
                </a:tc>
                <a:tc>
                  <a:txBody>
                    <a:bodyPr/>
                    <a:lstStyle/>
                    <a:p>
                      <a:pPr algn="l">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Mahikeng</a:t>
                      </a:r>
                      <a:r>
                        <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a:t>
                      </a: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SCCI </a:t>
                      </a:r>
                    </a:p>
                    <a:p>
                      <a:pPr algn="l">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Enquiry no: 04/02/2021</a:t>
                      </a:r>
                    </a:p>
                  </a:txBody>
                  <a:tcPr marL="21699" marR="21699" marT="10850" marB="10850">
                    <a:solidFill>
                      <a:schemeClr val="bg1"/>
                    </a:solidFill>
                  </a:tcPr>
                </a:tc>
                <a:tc rowSpan="6">
                  <a:txBody>
                    <a:bodyPr/>
                    <a:lstStyle/>
                    <a:p>
                      <a:pPr marL="0" marR="0" lvl="0" indent="0" algn="l"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r>
                        <a:rPr lang="en-ZA" sz="1200" b="1" i="0" u="sng"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rPr>
                        <a:t>Background of Case:</a:t>
                      </a:r>
                    </a:p>
                    <a:p>
                      <a:pPr marL="0" marR="0" lvl="0" indent="0" algn="l"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endParaRPr lang="en-ZA" sz="1200" b="1" i="0" u="sng"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r>
                        <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The Department of Education appointed a forensic company. The forensic company submitted a report that alleged that the tender process was flawed in appointing the service providers. </a:t>
                      </a:r>
                    </a:p>
                    <a:p>
                      <a:pPr marL="0" marR="0" lvl="0" indent="0" algn="just"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endParaRPr kumimoji="0" lang="en-ZA"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endParaRPr kumimoji="0" lang="en-ZA"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r>
                        <a:rPr kumimoji="0" lang="en-US" sz="1200" b="1" i="0" u="sng"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Current Status</a:t>
                      </a: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 </a:t>
                      </a:r>
                    </a:p>
                    <a:p>
                      <a:pPr marL="0" marR="0" lvl="0" indent="0" algn="just"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2 </a:t>
                      </a:r>
                      <a:r>
                        <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statements were obtained</a:t>
                      </a: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 </a:t>
                      </a:r>
                      <a:endPar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Final forensic report was received. </a:t>
                      </a: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Outstanding</a:t>
                      </a: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11 </a:t>
                      </a: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Witness </a:t>
                      </a:r>
                      <a:r>
                        <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statements</a:t>
                      </a: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Application for bank statements from FNB, ABSA and Nedbank</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txBody>
                  <a:tcPr marL="38576" marR="38576" marT="19289" marB="19289"/>
                </a:tc>
                <a:extLst>
                  <a:ext uri="{0D108BD9-81ED-4DB2-BD59-A6C34878D82A}">
                    <a16:rowId xmlns:a16="http://schemas.microsoft.com/office/drawing/2014/main" xmlns="" val="10000"/>
                  </a:ext>
                </a:extLst>
              </a:tr>
              <a:tr h="317260">
                <a:tc>
                  <a:txBody>
                    <a:bodyPr/>
                    <a:lstStyle/>
                    <a:p>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Offence/Charge</a:t>
                      </a:r>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 </a:t>
                      </a:r>
                    </a:p>
                  </a:txBody>
                  <a:tcPr marL="38576" marR="38576" marT="19289" marB="19289">
                    <a:solidFill>
                      <a:schemeClr val="accent5"/>
                    </a:solidFill>
                  </a:tcPr>
                </a:tc>
                <a:tc>
                  <a:txBody>
                    <a:bodyPr/>
                    <a:lstStyle/>
                    <a:p>
                      <a:pPr algn="l">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Fraud: Contraventions of the PFMA</a:t>
                      </a:r>
                    </a:p>
                  </a:txBody>
                  <a:tcPr marL="21699" marR="21699" marT="10850" marB="10850">
                    <a:noFill/>
                  </a:tcPr>
                </a:tc>
                <a:tc vMerge="1">
                  <a:txBody>
                    <a:bodyPr/>
                    <a:lstStyle/>
                    <a:p>
                      <a:endParaRPr lang="en-ZA" dirty="0"/>
                    </a:p>
                  </a:txBody>
                  <a:tcPr/>
                </a:tc>
                <a:extLst>
                  <a:ext uri="{0D108BD9-81ED-4DB2-BD59-A6C34878D82A}">
                    <a16:rowId xmlns:a16="http://schemas.microsoft.com/office/drawing/2014/main" xmlns="" val="10001"/>
                  </a:ext>
                </a:extLst>
              </a:tr>
              <a:tr h="359597">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Loss involved</a:t>
                      </a:r>
                    </a:p>
                  </a:txBody>
                  <a:tcPr marL="38576" marR="38576" marT="19289" marB="19289">
                    <a:solidFill>
                      <a:schemeClr val="accent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To be determined</a:t>
                      </a:r>
                      <a:endParaRPr lang="en-ZA" sz="1200" b="0" kern="1200" noProof="0" dirty="0">
                        <a:solidFill>
                          <a:schemeClr val="tx1"/>
                        </a:solidFill>
                        <a:latin typeface="Arial" panose="020B0604020202020204" pitchFamily="34" charset="0"/>
                        <a:ea typeface="Segoe UI" panose="020B0502040204020203" pitchFamily="34" charset="0"/>
                        <a:cs typeface="Arial" panose="020B0604020202020204" pitchFamily="34" charset="0"/>
                      </a:endParaRPr>
                    </a:p>
                    <a:p>
                      <a:pPr algn="l">
                        <a:lnSpc>
                          <a:spcPct val="100000"/>
                        </a:lnSpc>
                        <a:spcAft>
                          <a:spcPts val="0"/>
                        </a:spcAft>
                      </a:pPr>
                      <a:endPar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21699" marR="21699" marT="10850" marB="10850">
                    <a:noFill/>
                  </a:tcPr>
                </a:tc>
                <a:tc vMerge="1">
                  <a:txBody>
                    <a:bodyPr/>
                    <a:lstStyle/>
                    <a:p>
                      <a:endParaRPr lang="en-ZA"/>
                    </a:p>
                  </a:txBody>
                  <a:tcPr/>
                </a:tc>
                <a:extLst>
                  <a:ext uri="{0D108BD9-81ED-4DB2-BD59-A6C34878D82A}">
                    <a16:rowId xmlns:a16="http://schemas.microsoft.com/office/drawing/2014/main" xmlns="" val="10002"/>
                  </a:ext>
                </a:extLst>
              </a:tr>
              <a:tr h="2096662">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Persons/Entity involved</a:t>
                      </a:r>
                    </a:p>
                  </a:txBody>
                  <a:tcPr marL="38576" marR="38576" marT="19289" marB="19289">
                    <a:solidFill>
                      <a:schemeClr val="accent5"/>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mj-lt"/>
                        <a:buNone/>
                        <a:tabLst/>
                        <a:defRPr/>
                      </a:pPr>
                      <a:r>
                        <a:rPr kumimoji="0" lang="en-ZA" sz="1200" b="1"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Department of Education</a:t>
                      </a:r>
                    </a:p>
                    <a:p>
                      <a:pPr marL="0" marR="0" lvl="0" indent="0" algn="l" defTabSz="914400" rtl="0" eaLnBrk="1" fontAlgn="auto" latinLnBrk="0" hangingPunct="1">
                        <a:lnSpc>
                          <a:spcPct val="100000"/>
                        </a:lnSpc>
                        <a:spcBef>
                          <a:spcPts val="0"/>
                        </a:spcBef>
                        <a:spcAft>
                          <a:spcPts val="0"/>
                        </a:spcAft>
                        <a:buClr>
                          <a:srgbClr val="000000"/>
                        </a:buClr>
                        <a:buSzTx/>
                        <a:buFont typeface="+mj-lt"/>
                        <a:buNone/>
                        <a:tabLst/>
                        <a:defRPr/>
                      </a:pPr>
                      <a:endPar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txBody>
                  <a:tcPr marL="21699" marR="21699" marT="10850" marB="10850">
                    <a:noFill/>
                  </a:tcPr>
                </a:tc>
                <a:tc vMerge="1">
                  <a:txBody>
                    <a:bodyPr/>
                    <a:lstStyle/>
                    <a:p>
                      <a:endParaRPr lang="en-ZA" dirty="0"/>
                    </a:p>
                  </a:txBody>
                  <a:tcPr/>
                </a:tc>
                <a:extLst>
                  <a:ext uri="{0D108BD9-81ED-4DB2-BD59-A6C34878D82A}">
                    <a16:rowId xmlns:a16="http://schemas.microsoft.com/office/drawing/2014/main" xmlns="" val="10003"/>
                  </a:ext>
                </a:extLst>
              </a:tr>
              <a:tr h="374421">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Status of case</a:t>
                      </a:r>
                    </a:p>
                  </a:txBody>
                  <a:tcPr marL="38576" marR="38576" marT="19289" marB="19289">
                    <a:solidFill>
                      <a:schemeClr val="accent5"/>
                    </a:solidFill>
                  </a:tcPr>
                </a:tc>
                <a:tc>
                  <a:txBody>
                    <a:bodyPr/>
                    <a:lstStyle/>
                    <a:p>
                      <a:r>
                        <a:rPr lang="en-ZA" sz="1200" b="0" dirty="0">
                          <a:solidFill>
                            <a:schemeClr val="tx1"/>
                          </a:solidFill>
                          <a:latin typeface="Arial" panose="020B0604020202020204" pitchFamily="34" charset="0"/>
                          <a:ea typeface="Segoe UI" panose="020B0502040204020203" pitchFamily="34" charset="0"/>
                          <a:cs typeface="Arial" panose="020B0604020202020204" pitchFamily="34" charset="0"/>
                        </a:rPr>
                        <a:t>Under investigation</a:t>
                      </a:r>
                    </a:p>
                  </a:txBody>
                  <a:tcPr marL="21699" marR="21699" marT="10850" marB="10850">
                    <a:noFill/>
                  </a:tcPr>
                </a:tc>
                <a:tc vMerge="1">
                  <a:txBody>
                    <a:bodyPr/>
                    <a:lstStyle/>
                    <a:p>
                      <a:endParaRPr lang="en-ZA" dirty="0"/>
                    </a:p>
                  </a:txBody>
                  <a:tcPr/>
                </a:tc>
                <a:extLst>
                  <a:ext uri="{0D108BD9-81ED-4DB2-BD59-A6C34878D82A}">
                    <a16:rowId xmlns:a16="http://schemas.microsoft.com/office/drawing/2014/main" xmlns="" val="10004"/>
                  </a:ext>
                </a:extLst>
              </a:tr>
              <a:tr h="1718475">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Number of</a:t>
                      </a:r>
                      <a:r>
                        <a:rPr lang="en-ZA" sz="1200" b="1" kern="1200" baseline="0" dirty="0">
                          <a:solidFill>
                            <a:schemeClr val="tx1"/>
                          </a:solidFill>
                          <a:latin typeface="Arial" panose="020B0604020202020204" pitchFamily="34" charset="0"/>
                          <a:ea typeface="Segoe UI" panose="020B0502040204020203" pitchFamily="34" charset="0"/>
                          <a:cs typeface="Arial" panose="020B0604020202020204" pitchFamily="34" charset="0"/>
                        </a:rPr>
                        <a:t> </a:t>
                      </a:r>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statements</a:t>
                      </a:r>
                    </a:p>
                  </a:txBody>
                  <a:tcPr marL="38576" marR="38576" marT="19289" marB="19289">
                    <a:solidFill>
                      <a:schemeClr val="accent5"/>
                    </a:solidFill>
                  </a:tcPr>
                </a:tc>
                <a:tc>
                  <a:txBody>
                    <a:bodyPr/>
                    <a:lstStyle/>
                    <a:p>
                      <a:pPr marL="0" indent="0" defTabSz="896938">
                        <a:buFont typeface="Arial" panose="020B0604020202020204" pitchFamily="34" charset="0"/>
                        <a:buNone/>
                        <a:tabLst>
                          <a:tab pos="360363" algn="l"/>
                          <a:tab pos="804863" algn="l"/>
                        </a:tabLst>
                      </a:pPr>
                      <a:r>
                        <a:rPr lang="en-ZA" sz="1200" b="0" kern="1200" dirty="0">
                          <a:solidFill>
                            <a:schemeClr val="tx1"/>
                          </a:solidFill>
                          <a:latin typeface="Arial" panose="020B0604020202020204" pitchFamily="34" charset="0"/>
                          <a:ea typeface="Segoe UI" panose="020B0502040204020203" pitchFamily="34" charset="0"/>
                          <a:cs typeface="Arial" panose="020B0604020202020204" pitchFamily="34" charset="0"/>
                        </a:rPr>
                        <a:t>2</a:t>
                      </a:r>
                    </a:p>
                  </a:txBody>
                  <a:tcPr marL="21699" marR="21699" marT="10850" marB="10850">
                    <a:noFill/>
                  </a:tcPr>
                </a:tc>
                <a:tc vMerge="1">
                  <a:txBody>
                    <a:bodyPr/>
                    <a:lstStyle/>
                    <a:p>
                      <a:endParaRPr lang="en-ZA" dirty="0"/>
                    </a:p>
                  </a:txBody>
                  <a:tcPr/>
                </a:tc>
                <a:extLst>
                  <a:ext uri="{0D108BD9-81ED-4DB2-BD59-A6C34878D82A}">
                    <a16:rowId xmlns:a16="http://schemas.microsoft.com/office/drawing/2014/main" xmlns="" val="10006"/>
                  </a:ext>
                </a:extLst>
              </a:tr>
            </a:tbl>
          </a:graphicData>
        </a:graphic>
      </p:graphicFrame>
      <p:pic>
        <p:nvPicPr>
          <p:cNvPr id="6" name="Picture 5"/>
          <p:cNvPicPr>
            <a:picLocks noChangeAspect="1"/>
          </p:cNvPicPr>
          <p:nvPr/>
        </p:nvPicPr>
        <p:blipFill>
          <a:blip r:embed="rId2" cstate="print"/>
          <a:stretch>
            <a:fillRect/>
          </a:stretch>
        </p:blipFill>
        <p:spPr>
          <a:xfrm>
            <a:off x="-70170" y="-35654"/>
            <a:ext cx="1511939" cy="799052"/>
          </a:xfrm>
          <a:prstGeom prst="rect">
            <a:avLst/>
          </a:prstGeom>
        </p:spPr>
      </p:pic>
      <p:sp>
        <p:nvSpPr>
          <p:cNvPr id="10" name="Text Placeholder 2"/>
          <p:cNvSpPr txBox="1">
            <a:spLocks/>
          </p:cNvSpPr>
          <p:nvPr/>
        </p:nvSpPr>
        <p:spPr>
          <a:xfrm>
            <a:off x="1441769" y="0"/>
            <a:ext cx="7702231" cy="763398"/>
          </a:xfrm>
          <a:prstGeom prst="rect">
            <a:avLst/>
          </a:prstGeom>
          <a:solidFill>
            <a:srgbClr val="CC3300"/>
          </a:solidFill>
        </p:spPr>
        <p:txBody>
          <a:bodyPr vert="horz" lIns="68580" tIns="34290" rIns="68580" bIns="3429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endParaRPr lang="en-ZA" sz="18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a:p>
            <a:pPr algn="ctr"/>
            <a:endParaRPr lang="en-ZA" sz="18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p:txBody>
      </p:sp>
      <p:sp>
        <p:nvSpPr>
          <p:cNvPr id="7" name="Rectangle 6"/>
          <p:cNvSpPr/>
          <p:nvPr/>
        </p:nvSpPr>
        <p:spPr>
          <a:xfrm>
            <a:off x="1924498" y="122211"/>
            <a:ext cx="6592180" cy="47321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lnSpc>
                <a:spcPct val="100000"/>
              </a:lnSpc>
              <a:spcBef>
                <a:spcPts val="0"/>
              </a:spcBef>
              <a:defRPr/>
            </a:pPr>
            <a:r>
              <a:rPr lang="en-ZA" b="1" dirty="0">
                <a:solidFill>
                  <a:prstClr val="white"/>
                </a:solidFill>
                <a:latin typeface="Segoe UI" panose="020B0502040204020203" pitchFamily="34" charset="0"/>
                <a:ea typeface="Segoe UI" panose="020B0502040204020203" pitchFamily="34" charset="0"/>
                <a:cs typeface="Segoe UI" panose="020B0502040204020203" pitchFamily="34" charset="0"/>
              </a:rPr>
              <a:t>DEPARTMENT OF EDUCATION AND SPORT DEVELOPMENT</a:t>
            </a:r>
          </a:p>
        </p:txBody>
      </p:sp>
      <p:sp>
        <p:nvSpPr>
          <p:cNvPr id="8" name="Rectangle 7"/>
          <p:cNvSpPr/>
          <p:nvPr/>
        </p:nvSpPr>
        <p:spPr>
          <a:xfrm>
            <a:off x="123987" y="906030"/>
            <a:ext cx="751790" cy="259207"/>
          </a:xfrm>
          <a:prstGeom prst="rect">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t>20.</a:t>
            </a:r>
          </a:p>
        </p:txBody>
      </p:sp>
    </p:spTree>
    <p:extLst>
      <p:ext uri="{BB962C8B-B14F-4D97-AF65-F5344CB8AC3E}">
        <p14:creationId xmlns:p14="http://schemas.microsoft.com/office/powerpoint/2010/main" xmlns="" val="13670868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xmlns="" val="407082278"/>
              </p:ext>
            </p:extLst>
          </p:nvPr>
        </p:nvGraphicFramePr>
        <p:xfrm>
          <a:off x="123986" y="1307869"/>
          <a:ext cx="9020013" cy="5487085"/>
        </p:xfrm>
        <a:graphic>
          <a:graphicData uri="http://schemas.openxmlformats.org/drawingml/2006/table">
            <a:tbl>
              <a:tblPr firstRow="1" bandRow="1"/>
              <a:tblGrid>
                <a:gridCol w="1704699">
                  <a:extLst>
                    <a:ext uri="{9D8B030D-6E8A-4147-A177-3AD203B41FA5}">
                      <a16:colId xmlns:a16="http://schemas.microsoft.com/office/drawing/2014/main" xmlns="" val="20000"/>
                    </a:ext>
                  </a:extLst>
                </a:gridCol>
                <a:gridCol w="2278365">
                  <a:extLst>
                    <a:ext uri="{9D8B030D-6E8A-4147-A177-3AD203B41FA5}">
                      <a16:colId xmlns:a16="http://schemas.microsoft.com/office/drawing/2014/main" xmlns="" val="20001"/>
                    </a:ext>
                  </a:extLst>
                </a:gridCol>
                <a:gridCol w="5036949">
                  <a:extLst>
                    <a:ext uri="{9D8B030D-6E8A-4147-A177-3AD203B41FA5}">
                      <a16:colId xmlns:a16="http://schemas.microsoft.com/office/drawing/2014/main" xmlns="" val="20002"/>
                    </a:ext>
                  </a:extLst>
                </a:gridCol>
              </a:tblGrid>
              <a:tr h="522607">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Case number</a:t>
                      </a:r>
                    </a:p>
                  </a:txBody>
                  <a:tcPr marL="38576" marR="38576" marT="19289" marB="19289">
                    <a:solidFill>
                      <a:schemeClr val="accent5"/>
                    </a:solidFill>
                  </a:tcPr>
                </a:tc>
                <a:tc>
                  <a:txBody>
                    <a:bodyPr/>
                    <a:lstStyle/>
                    <a:p>
                      <a:pPr algn="l">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Mahikeng</a:t>
                      </a:r>
                      <a:r>
                        <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a:t>
                      </a: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SCCI </a:t>
                      </a:r>
                    </a:p>
                    <a:p>
                      <a:pPr algn="l">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Enquiry no: 05/02/2021</a:t>
                      </a:r>
                    </a:p>
                  </a:txBody>
                  <a:tcPr marL="21699" marR="21699" marT="10850" marB="10850">
                    <a:solidFill>
                      <a:schemeClr val="bg1"/>
                    </a:solidFill>
                  </a:tcPr>
                </a:tc>
                <a:tc rowSpan="6">
                  <a:txBody>
                    <a:bodyPr/>
                    <a:lstStyle/>
                    <a:p>
                      <a:pPr marL="0" marR="0" lvl="0" indent="0" algn="l"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r>
                        <a:rPr lang="en-ZA" sz="1200" b="1" i="0" u="sng"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rPr>
                        <a:t>Background of Case:</a:t>
                      </a:r>
                    </a:p>
                    <a:p>
                      <a:pPr marL="0" marR="0" lvl="0" indent="0" algn="l"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endParaRPr lang="en-ZA" sz="1200" b="1" i="0" u="sng"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r>
                        <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The Department of Education appointed a forensic company. The forensic company submitted a report that alleged that the tender process was flawed in appointing the service providers. </a:t>
                      </a:r>
                    </a:p>
                    <a:p>
                      <a:pPr marL="0" marR="0" lvl="0" indent="0" algn="just"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endParaRPr lang="en-ZA" sz="1200" b="0" i="0" u="none"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endParaRPr kumimoji="0" lang="en-ZA"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r>
                        <a:rPr kumimoji="0" lang="en-US" sz="1200" b="1" i="0" u="sng"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Current Status</a:t>
                      </a: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 </a:t>
                      </a:r>
                    </a:p>
                    <a:p>
                      <a:pPr marL="0" marR="0" lvl="0" indent="0" algn="just"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2 s</a:t>
                      </a:r>
                      <a:r>
                        <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tatements were obtained</a:t>
                      </a: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 </a:t>
                      </a:r>
                      <a:endPar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Final forensic report was received. </a:t>
                      </a: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Outstanding</a:t>
                      </a: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8</a:t>
                      </a:r>
                      <a:r>
                        <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 statements</a:t>
                      </a: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Application for bank statements from FNB and ABSA</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txBody>
                  <a:tcPr marL="38576" marR="38576" marT="19289" marB="19289"/>
                </a:tc>
                <a:extLst>
                  <a:ext uri="{0D108BD9-81ED-4DB2-BD59-A6C34878D82A}">
                    <a16:rowId xmlns:a16="http://schemas.microsoft.com/office/drawing/2014/main" xmlns="" val="10000"/>
                  </a:ext>
                </a:extLst>
              </a:tr>
              <a:tr h="317260">
                <a:tc>
                  <a:txBody>
                    <a:bodyPr/>
                    <a:lstStyle/>
                    <a:p>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Offence/Charge</a:t>
                      </a:r>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 </a:t>
                      </a:r>
                    </a:p>
                  </a:txBody>
                  <a:tcPr marL="38576" marR="38576" marT="19289" marB="19289">
                    <a:solidFill>
                      <a:schemeClr val="accent5"/>
                    </a:solidFill>
                  </a:tcPr>
                </a:tc>
                <a:tc>
                  <a:txBody>
                    <a:bodyPr/>
                    <a:lstStyle/>
                    <a:p>
                      <a:pPr algn="l">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Fraud: Contraventions of the PFMA</a:t>
                      </a:r>
                    </a:p>
                  </a:txBody>
                  <a:tcPr marL="21699" marR="21699" marT="10850" marB="10850">
                    <a:noFill/>
                  </a:tcPr>
                </a:tc>
                <a:tc vMerge="1">
                  <a:txBody>
                    <a:bodyPr/>
                    <a:lstStyle/>
                    <a:p>
                      <a:endParaRPr lang="en-ZA" dirty="0"/>
                    </a:p>
                  </a:txBody>
                  <a:tcPr/>
                </a:tc>
                <a:extLst>
                  <a:ext uri="{0D108BD9-81ED-4DB2-BD59-A6C34878D82A}">
                    <a16:rowId xmlns:a16="http://schemas.microsoft.com/office/drawing/2014/main" xmlns="" val="10001"/>
                  </a:ext>
                </a:extLst>
              </a:tr>
              <a:tr h="359597">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Loss involved</a:t>
                      </a:r>
                    </a:p>
                  </a:txBody>
                  <a:tcPr marL="38576" marR="38576" marT="19289" marB="19289">
                    <a:solidFill>
                      <a:schemeClr val="accent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To be determined</a:t>
                      </a:r>
                      <a:endParaRPr lang="en-ZA" sz="1200" b="0" kern="1200" noProof="0" dirty="0">
                        <a:solidFill>
                          <a:schemeClr val="tx1"/>
                        </a:solidFill>
                        <a:latin typeface="Arial" panose="020B0604020202020204" pitchFamily="34" charset="0"/>
                        <a:ea typeface="Segoe UI" panose="020B0502040204020203" pitchFamily="34" charset="0"/>
                        <a:cs typeface="Arial" panose="020B0604020202020204" pitchFamily="34" charset="0"/>
                      </a:endParaRPr>
                    </a:p>
                    <a:p>
                      <a:pPr algn="l">
                        <a:lnSpc>
                          <a:spcPct val="100000"/>
                        </a:lnSpc>
                        <a:spcAft>
                          <a:spcPts val="0"/>
                        </a:spcAft>
                      </a:pPr>
                      <a:endPar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21699" marR="21699" marT="10850" marB="10850">
                    <a:noFill/>
                  </a:tcPr>
                </a:tc>
                <a:tc vMerge="1">
                  <a:txBody>
                    <a:bodyPr/>
                    <a:lstStyle/>
                    <a:p>
                      <a:endParaRPr lang="en-ZA"/>
                    </a:p>
                  </a:txBody>
                  <a:tcPr/>
                </a:tc>
                <a:extLst>
                  <a:ext uri="{0D108BD9-81ED-4DB2-BD59-A6C34878D82A}">
                    <a16:rowId xmlns:a16="http://schemas.microsoft.com/office/drawing/2014/main" xmlns="" val="10002"/>
                  </a:ext>
                </a:extLst>
              </a:tr>
              <a:tr h="2096662">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Persons/Entity involved</a:t>
                      </a:r>
                    </a:p>
                  </a:txBody>
                  <a:tcPr marL="38576" marR="38576" marT="19289" marB="19289">
                    <a:solidFill>
                      <a:schemeClr val="accent5"/>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mj-lt"/>
                        <a:buNone/>
                        <a:tabLst/>
                        <a:defRPr/>
                      </a:pPr>
                      <a:r>
                        <a:rPr kumimoji="0" lang="en-ZA" sz="1200" b="1"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Department of Education</a:t>
                      </a:r>
                    </a:p>
                    <a:p>
                      <a:pPr marL="0" marR="0" lvl="0" indent="0" algn="l" defTabSz="914400" rtl="0" eaLnBrk="1" fontAlgn="auto" latinLnBrk="0" hangingPunct="1">
                        <a:lnSpc>
                          <a:spcPct val="100000"/>
                        </a:lnSpc>
                        <a:spcBef>
                          <a:spcPts val="0"/>
                        </a:spcBef>
                        <a:spcAft>
                          <a:spcPts val="0"/>
                        </a:spcAft>
                        <a:buClr>
                          <a:srgbClr val="000000"/>
                        </a:buClr>
                        <a:buSzTx/>
                        <a:buFont typeface="+mj-lt"/>
                        <a:buNone/>
                        <a:tabLst/>
                        <a:defRPr/>
                      </a:pPr>
                      <a:endPar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txBody>
                  <a:tcPr marL="21699" marR="21699" marT="10850" marB="10850">
                    <a:noFill/>
                  </a:tcPr>
                </a:tc>
                <a:tc vMerge="1">
                  <a:txBody>
                    <a:bodyPr/>
                    <a:lstStyle/>
                    <a:p>
                      <a:endParaRPr lang="en-ZA" dirty="0"/>
                    </a:p>
                  </a:txBody>
                  <a:tcPr/>
                </a:tc>
                <a:extLst>
                  <a:ext uri="{0D108BD9-81ED-4DB2-BD59-A6C34878D82A}">
                    <a16:rowId xmlns:a16="http://schemas.microsoft.com/office/drawing/2014/main" xmlns="" val="10003"/>
                  </a:ext>
                </a:extLst>
              </a:tr>
              <a:tr h="374421">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Status of case</a:t>
                      </a:r>
                    </a:p>
                  </a:txBody>
                  <a:tcPr marL="38576" marR="38576" marT="19289" marB="19289">
                    <a:solidFill>
                      <a:schemeClr val="accent5"/>
                    </a:solidFill>
                  </a:tcPr>
                </a:tc>
                <a:tc>
                  <a:txBody>
                    <a:bodyPr/>
                    <a:lstStyle/>
                    <a:p>
                      <a:r>
                        <a:rPr lang="en-ZA" sz="1200" b="0" dirty="0">
                          <a:solidFill>
                            <a:schemeClr val="tx1"/>
                          </a:solidFill>
                          <a:latin typeface="Arial" panose="020B0604020202020204" pitchFamily="34" charset="0"/>
                          <a:ea typeface="Segoe UI" panose="020B0502040204020203" pitchFamily="34" charset="0"/>
                          <a:cs typeface="Arial" panose="020B0604020202020204" pitchFamily="34" charset="0"/>
                        </a:rPr>
                        <a:t>Under investigation</a:t>
                      </a:r>
                    </a:p>
                  </a:txBody>
                  <a:tcPr marL="21699" marR="21699" marT="10850" marB="10850">
                    <a:noFill/>
                  </a:tcPr>
                </a:tc>
                <a:tc vMerge="1">
                  <a:txBody>
                    <a:bodyPr/>
                    <a:lstStyle/>
                    <a:p>
                      <a:endParaRPr lang="en-ZA" dirty="0"/>
                    </a:p>
                  </a:txBody>
                  <a:tcPr/>
                </a:tc>
                <a:extLst>
                  <a:ext uri="{0D108BD9-81ED-4DB2-BD59-A6C34878D82A}">
                    <a16:rowId xmlns:a16="http://schemas.microsoft.com/office/drawing/2014/main" xmlns="" val="10004"/>
                  </a:ext>
                </a:extLst>
              </a:tr>
              <a:tr h="1718475">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Number of</a:t>
                      </a:r>
                      <a:r>
                        <a:rPr lang="en-ZA" sz="1200" b="1" kern="1200" baseline="0" dirty="0">
                          <a:solidFill>
                            <a:schemeClr val="tx1"/>
                          </a:solidFill>
                          <a:latin typeface="Arial" panose="020B0604020202020204" pitchFamily="34" charset="0"/>
                          <a:ea typeface="Segoe UI" panose="020B0502040204020203" pitchFamily="34" charset="0"/>
                          <a:cs typeface="Arial" panose="020B0604020202020204" pitchFamily="34" charset="0"/>
                        </a:rPr>
                        <a:t> </a:t>
                      </a:r>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statements</a:t>
                      </a:r>
                    </a:p>
                  </a:txBody>
                  <a:tcPr marL="38576" marR="38576" marT="19289" marB="19289">
                    <a:solidFill>
                      <a:schemeClr val="accent5"/>
                    </a:solidFill>
                  </a:tcPr>
                </a:tc>
                <a:tc>
                  <a:txBody>
                    <a:bodyPr/>
                    <a:lstStyle/>
                    <a:p>
                      <a:pPr marL="0" indent="0" defTabSz="896938">
                        <a:buFont typeface="Arial" panose="020B0604020202020204" pitchFamily="34" charset="0"/>
                        <a:buNone/>
                        <a:tabLst>
                          <a:tab pos="360363" algn="l"/>
                          <a:tab pos="804863" algn="l"/>
                        </a:tabLst>
                      </a:pPr>
                      <a:r>
                        <a:rPr lang="en-ZA" sz="1200" b="0" kern="1200" dirty="0">
                          <a:solidFill>
                            <a:schemeClr val="tx1"/>
                          </a:solidFill>
                          <a:latin typeface="Arial" panose="020B0604020202020204" pitchFamily="34" charset="0"/>
                          <a:ea typeface="Segoe UI" panose="020B0502040204020203" pitchFamily="34" charset="0"/>
                          <a:cs typeface="Arial" panose="020B0604020202020204" pitchFamily="34" charset="0"/>
                        </a:rPr>
                        <a:t>2</a:t>
                      </a:r>
                    </a:p>
                  </a:txBody>
                  <a:tcPr marL="21699" marR="21699" marT="10850" marB="10850">
                    <a:noFill/>
                  </a:tcPr>
                </a:tc>
                <a:tc vMerge="1">
                  <a:txBody>
                    <a:bodyPr/>
                    <a:lstStyle/>
                    <a:p>
                      <a:endParaRPr lang="en-ZA" dirty="0"/>
                    </a:p>
                  </a:txBody>
                  <a:tcPr/>
                </a:tc>
                <a:extLst>
                  <a:ext uri="{0D108BD9-81ED-4DB2-BD59-A6C34878D82A}">
                    <a16:rowId xmlns:a16="http://schemas.microsoft.com/office/drawing/2014/main" xmlns="" val="10006"/>
                  </a:ext>
                </a:extLst>
              </a:tr>
            </a:tbl>
          </a:graphicData>
        </a:graphic>
      </p:graphicFrame>
      <p:pic>
        <p:nvPicPr>
          <p:cNvPr id="6" name="Picture 5"/>
          <p:cNvPicPr>
            <a:picLocks noChangeAspect="1"/>
          </p:cNvPicPr>
          <p:nvPr/>
        </p:nvPicPr>
        <p:blipFill>
          <a:blip r:embed="rId2" cstate="print"/>
          <a:stretch>
            <a:fillRect/>
          </a:stretch>
        </p:blipFill>
        <p:spPr>
          <a:xfrm>
            <a:off x="-70170" y="-35654"/>
            <a:ext cx="1511939" cy="799052"/>
          </a:xfrm>
          <a:prstGeom prst="rect">
            <a:avLst/>
          </a:prstGeom>
        </p:spPr>
      </p:pic>
      <p:sp>
        <p:nvSpPr>
          <p:cNvPr id="10" name="Text Placeholder 2"/>
          <p:cNvSpPr txBox="1">
            <a:spLocks/>
          </p:cNvSpPr>
          <p:nvPr/>
        </p:nvSpPr>
        <p:spPr>
          <a:xfrm>
            <a:off x="1441769" y="0"/>
            <a:ext cx="7702231" cy="763398"/>
          </a:xfrm>
          <a:prstGeom prst="rect">
            <a:avLst/>
          </a:prstGeom>
          <a:solidFill>
            <a:srgbClr val="CC3300"/>
          </a:solidFill>
        </p:spPr>
        <p:txBody>
          <a:bodyPr vert="horz" lIns="68580" tIns="34290" rIns="68580" bIns="3429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endParaRPr lang="en-ZA" sz="18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a:p>
            <a:pPr algn="ctr"/>
            <a:endParaRPr lang="en-ZA" sz="18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p:txBody>
      </p:sp>
      <p:sp>
        <p:nvSpPr>
          <p:cNvPr id="7" name="Rectangle 6"/>
          <p:cNvSpPr/>
          <p:nvPr/>
        </p:nvSpPr>
        <p:spPr>
          <a:xfrm>
            <a:off x="1924498" y="122211"/>
            <a:ext cx="6592180" cy="47321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lnSpc>
                <a:spcPct val="100000"/>
              </a:lnSpc>
              <a:spcBef>
                <a:spcPts val="0"/>
              </a:spcBef>
              <a:defRPr/>
            </a:pPr>
            <a:r>
              <a:rPr lang="en-ZA" b="1" dirty="0">
                <a:solidFill>
                  <a:prstClr val="white"/>
                </a:solidFill>
                <a:latin typeface="Segoe UI" panose="020B0502040204020203" pitchFamily="34" charset="0"/>
                <a:ea typeface="Segoe UI" panose="020B0502040204020203" pitchFamily="34" charset="0"/>
                <a:cs typeface="Segoe UI" panose="020B0502040204020203" pitchFamily="34" charset="0"/>
              </a:rPr>
              <a:t>DEPARTMENT OF EDUCATION AND SPORT DEVELOPMENT</a:t>
            </a:r>
          </a:p>
        </p:txBody>
      </p:sp>
      <p:sp>
        <p:nvSpPr>
          <p:cNvPr id="8" name="Rectangle 7"/>
          <p:cNvSpPr/>
          <p:nvPr/>
        </p:nvSpPr>
        <p:spPr>
          <a:xfrm>
            <a:off x="123987" y="906030"/>
            <a:ext cx="751790" cy="259207"/>
          </a:xfrm>
          <a:prstGeom prst="rect">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t>21.</a:t>
            </a:r>
          </a:p>
        </p:txBody>
      </p:sp>
    </p:spTree>
    <p:extLst>
      <p:ext uri="{BB962C8B-B14F-4D97-AF65-F5344CB8AC3E}">
        <p14:creationId xmlns:p14="http://schemas.microsoft.com/office/powerpoint/2010/main" xmlns="" val="39411105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xmlns="" val="1491520681"/>
              </p:ext>
            </p:extLst>
          </p:nvPr>
        </p:nvGraphicFramePr>
        <p:xfrm>
          <a:off x="149629" y="1224348"/>
          <a:ext cx="8844246" cy="5380396"/>
        </p:xfrm>
        <a:graphic>
          <a:graphicData uri="http://schemas.openxmlformats.org/drawingml/2006/table">
            <a:tbl>
              <a:tblPr firstRow="1" bandRow="1"/>
              <a:tblGrid>
                <a:gridCol w="1613152">
                  <a:extLst>
                    <a:ext uri="{9D8B030D-6E8A-4147-A177-3AD203B41FA5}">
                      <a16:colId xmlns:a16="http://schemas.microsoft.com/office/drawing/2014/main" xmlns="" val="20000"/>
                    </a:ext>
                  </a:extLst>
                </a:gridCol>
                <a:gridCol w="2746576">
                  <a:extLst>
                    <a:ext uri="{9D8B030D-6E8A-4147-A177-3AD203B41FA5}">
                      <a16:colId xmlns:a16="http://schemas.microsoft.com/office/drawing/2014/main" xmlns="" val="20001"/>
                    </a:ext>
                  </a:extLst>
                </a:gridCol>
                <a:gridCol w="4484518">
                  <a:extLst>
                    <a:ext uri="{9D8B030D-6E8A-4147-A177-3AD203B41FA5}">
                      <a16:colId xmlns:a16="http://schemas.microsoft.com/office/drawing/2014/main" xmlns="" val="20002"/>
                    </a:ext>
                  </a:extLst>
                </a:gridCol>
              </a:tblGrid>
              <a:tr h="618100">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Case number</a:t>
                      </a:r>
                    </a:p>
                  </a:txBody>
                  <a:tcPr marL="38576" marR="38576" marT="19289" marB="19289">
                    <a:solidFill>
                      <a:srgbClr val="0070C0"/>
                    </a:solidFill>
                  </a:tcPr>
                </a:tc>
                <a:tc>
                  <a:txBody>
                    <a:bodyPr/>
                    <a:lstStyle/>
                    <a:p>
                      <a:pPr algn="l">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r>
                        <a:rPr lang="en-ZA" sz="1200" baseline="0" dirty="0" err="1">
                          <a:solidFill>
                            <a:schemeClr val="tx1"/>
                          </a:solidFill>
                          <a:effectLst/>
                          <a:latin typeface="Arial" panose="020B0604020202020204" pitchFamily="34" charset="0"/>
                          <a:ea typeface="Segoe UI" panose="020B0502040204020203" pitchFamily="34" charset="0"/>
                          <a:cs typeface="Arial" panose="020B0604020202020204" pitchFamily="34" charset="0"/>
                        </a:rPr>
                        <a:t>Mmabatho</a:t>
                      </a:r>
                      <a:r>
                        <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CAS 266/11/2015</a:t>
                      </a:r>
                      <a:endPar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21699" marR="21699" marT="10850" marB="10850">
                    <a:solidFill>
                      <a:schemeClr val="bg1"/>
                    </a:solidFill>
                  </a:tcPr>
                </a:tc>
                <a:tc rowSpan="6">
                  <a:txBody>
                    <a:bodyPr/>
                    <a:lstStyle/>
                    <a:p>
                      <a:pPr marL="0" marR="0" lvl="0" indent="0" algn="l"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r>
                        <a:rPr lang="en-ZA" sz="1200" b="1" i="0" u="sng"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rPr>
                        <a:t>Background of Case:</a:t>
                      </a:r>
                    </a:p>
                    <a:p>
                      <a:pPr marL="0" marR="0" lvl="0" indent="0" algn="l"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endParaRPr lang="en-ZA" sz="1200" b="1" i="0" u="sng"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r>
                        <a:rPr lang="en-ZA" sz="1200" b="0" u="none" dirty="0">
                          <a:solidFill>
                            <a:schemeClr val="tx1"/>
                          </a:solidFill>
                          <a:effectLst/>
                          <a:latin typeface="Arial" panose="020B0604020202020204" pitchFamily="34" charset="0"/>
                          <a:ea typeface="Segoe UI" panose="020B0502040204020203" pitchFamily="34" charset="0"/>
                          <a:cs typeface="Arial" panose="020B0604020202020204" pitchFamily="34" charset="0"/>
                        </a:rPr>
                        <a:t>It</a:t>
                      </a:r>
                      <a:r>
                        <a:rPr lang="en-ZA" sz="1200" b="0" u="none"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is </a:t>
                      </a:r>
                      <a:r>
                        <a:rPr lang="en-ZA" sz="1200" b="0" u="none" dirty="0">
                          <a:solidFill>
                            <a:schemeClr val="tx1"/>
                          </a:solidFill>
                          <a:effectLst/>
                          <a:latin typeface="Arial" panose="020B0604020202020204" pitchFamily="34" charset="0"/>
                          <a:ea typeface="Segoe UI" panose="020B0502040204020203" pitchFamily="34" charset="0"/>
                          <a:cs typeface="Arial" panose="020B0604020202020204" pitchFamily="34" charset="0"/>
                        </a:rPr>
                        <a:t>alleged that the Department of Arts &amp; Culture, Sports and Recreation appointed a service provider</a:t>
                      </a:r>
                      <a:r>
                        <a:rPr lang="en-ZA" sz="1200" b="0" u="none"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without following the tender process because no quotation was obtained from other companies and the service provider was paid for services not rendered </a:t>
                      </a:r>
                      <a:endParaRPr lang="en-ZA" sz="1200" b="1" u="sng"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endParaRPr lang="en-ZA" sz="1200" b="1" u="sng"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endParaRPr lang="en-ZA" sz="1200" b="1" u="sng"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r>
                        <a:rPr lang="en-US" sz="1200" b="1" u="sng" dirty="0">
                          <a:solidFill>
                            <a:schemeClr val="tx1"/>
                          </a:solidFill>
                          <a:effectLst/>
                          <a:latin typeface="Arial" panose="020B0604020202020204" pitchFamily="34" charset="0"/>
                          <a:ea typeface="Segoe UI" panose="020B0502040204020203" pitchFamily="34" charset="0"/>
                          <a:cs typeface="Arial" panose="020B0604020202020204" pitchFamily="34" charset="0"/>
                        </a:rPr>
                        <a:t>Current</a:t>
                      </a:r>
                      <a:r>
                        <a:rPr lang="en-US" sz="1200" b="1" u="sng"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status:</a:t>
                      </a:r>
                    </a:p>
                    <a:p>
                      <a:pPr algn="just">
                        <a:lnSpc>
                          <a:spcPct val="100000"/>
                        </a:lnSpc>
                        <a:spcAft>
                          <a:spcPts val="0"/>
                        </a:spcAft>
                      </a:pPr>
                      <a:endParaRPr lang="en-US"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8 statements were obtained </a:t>
                      </a:r>
                      <a:endPar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Final </a:t>
                      </a:r>
                      <a:r>
                        <a:rPr lang="en-ZA" sz="120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forensic report was</a:t>
                      </a:r>
                      <a:r>
                        <a:rPr lang="en-ZA" sz="1200" baseline="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 received. </a:t>
                      </a:r>
                      <a:endPar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lnSpc>
                          <a:spcPct val="100000"/>
                        </a:lnSpc>
                        <a:spcAft>
                          <a:spcPts val="0"/>
                        </a:spcAft>
                      </a:pPr>
                      <a:endParaRPr lang="en-US"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Outstanding:</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2 </a:t>
                      </a: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statements</a:t>
                      </a:r>
                    </a:p>
                  </a:txBody>
                  <a:tcPr marL="38576" marR="38576" marT="19289" marB="19289"/>
                </a:tc>
                <a:extLst>
                  <a:ext uri="{0D108BD9-81ED-4DB2-BD59-A6C34878D82A}">
                    <a16:rowId xmlns:a16="http://schemas.microsoft.com/office/drawing/2014/main" xmlns="" val="10000"/>
                  </a:ext>
                </a:extLst>
              </a:tr>
              <a:tr h="348074">
                <a:tc>
                  <a:txBody>
                    <a:bodyPr/>
                    <a:lstStyle/>
                    <a:p>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Offence/Charge</a:t>
                      </a:r>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 </a:t>
                      </a:r>
                    </a:p>
                  </a:txBody>
                  <a:tcPr marL="38576" marR="38576" marT="19289" marB="19289">
                    <a:solidFill>
                      <a:srgbClr val="0070C0"/>
                    </a:solidFill>
                  </a:tcPr>
                </a:tc>
                <a:tc>
                  <a:txBody>
                    <a:bodyPr/>
                    <a:lstStyle/>
                    <a:p>
                      <a:pPr algn="l">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Fraud</a:t>
                      </a:r>
                    </a:p>
                    <a:p>
                      <a:pPr algn="l">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endPar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l">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endPar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21699" marR="21699" marT="10850" marB="10850">
                    <a:noFill/>
                  </a:tcPr>
                </a:tc>
                <a:tc vMerge="1">
                  <a:txBody>
                    <a:bodyPr/>
                    <a:lstStyle/>
                    <a:p>
                      <a:endParaRPr lang="en-ZA" dirty="0"/>
                    </a:p>
                  </a:txBody>
                  <a:tcPr/>
                </a:tc>
                <a:extLst>
                  <a:ext uri="{0D108BD9-81ED-4DB2-BD59-A6C34878D82A}">
                    <a16:rowId xmlns:a16="http://schemas.microsoft.com/office/drawing/2014/main" xmlns="" val="10001"/>
                  </a:ext>
                </a:extLst>
              </a:tr>
              <a:tr h="394523">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Loss involved</a:t>
                      </a:r>
                    </a:p>
                  </a:txBody>
                  <a:tcPr marL="38576" marR="38576" marT="19289" marB="19289">
                    <a:solidFill>
                      <a:srgbClr val="0070C0"/>
                    </a:solidFill>
                  </a:tcPr>
                </a:tc>
                <a:tc>
                  <a:txBody>
                    <a:bodyPr/>
                    <a:lstStyle/>
                    <a:p>
                      <a:pPr algn="l">
                        <a:lnSpc>
                          <a:spcPct val="100000"/>
                        </a:lnSpc>
                        <a:spcAft>
                          <a:spcPts val="0"/>
                        </a:spcAft>
                      </a:pPr>
                      <a:r>
                        <a:rPr lang="en-US" sz="1200" b="0" dirty="0">
                          <a:solidFill>
                            <a:schemeClr val="tx1"/>
                          </a:solidFill>
                          <a:effectLst/>
                          <a:latin typeface="Arial" panose="020B0604020202020204" pitchFamily="34" charset="0"/>
                          <a:ea typeface="Segoe UI" panose="020B0502040204020203" pitchFamily="34" charset="0"/>
                          <a:cs typeface="Arial" panose="020B0604020202020204" pitchFamily="34" charset="0"/>
                        </a:rPr>
                        <a:t>R 498</a:t>
                      </a:r>
                      <a:r>
                        <a:rPr lang="en-US" sz="1200" b="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000 </a:t>
                      </a:r>
                    </a:p>
                    <a:p>
                      <a:pPr algn="l">
                        <a:lnSpc>
                          <a:spcPct val="100000"/>
                        </a:lnSpc>
                        <a:spcAft>
                          <a:spcPts val="0"/>
                        </a:spcAft>
                      </a:pPr>
                      <a:endParaRPr lang="en-US" sz="1200" b="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l">
                        <a:lnSpc>
                          <a:spcPct val="100000"/>
                        </a:lnSpc>
                        <a:spcAft>
                          <a:spcPts val="0"/>
                        </a:spcAft>
                      </a:pPr>
                      <a:endPar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21699" marR="21699" marT="10850" marB="10850">
                    <a:noFill/>
                  </a:tcPr>
                </a:tc>
                <a:tc vMerge="1">
                  <a:txBody>
                    <a:bodyPr/>
                    <a:lstStyle/>
                    <a:p>
                      <a:endParaRPr lang="en-ZA"/>
                    </a:p>
                  </a:txBody>
                  <a:tcPr/>
                </a:tc>
                <a:extLst>
                  <a:ext uri="{0D108BD9-81ED-4DB2-BD59-A6C34878D82A}">
                    <a16:rowId xmlns:a16="http://schemas.microsoft.com/office/drawing/2014/main" xmlns="" val="10002"/>
                  </a:ext>
                </a:extLst>
              </a:tr>
              <a:tr h="2414819">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Persons/Entity involved</a:t>
                      </a:r>
                    </a:p>
                  </a:txBody>
                  <a:tcPr marL="38576" marR="38576" marT="19289" marB="19289">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mj-lt"/>
                        <a:buNone/>
                        <a:tabLst/>
                        <a:defRPr/>
                      </a:pPr>
                      <a:r>
                        <a:rPr kumimoji="0" lang="en-ZA" sz="1200" b="1"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Department of Arts Culture, Sports and Recreation</a:t>
                      </a:r>
                    </a:p>
                    <a:p>
                      <a:pPr marL="0" marR="0" lvl="0" indent="0" algn="l" defTabSz="914400" rtl="0" eaLnBrk="1" fontAlgn="auto" latinLnBrk="0" hangingPunct="1">
                        <a:lnSpc>
                          <a:spcPct val="100000"/>
                        </a:lnSpc>
                        <a:spcBef>
                          <a:spcPts val="0"/>
                        </a:spcBef>
                        <a:spcAft>
                          <a:spcPts val="0"/>
                        </a:spcAft>
                        <a:buClr>
                          <a:srgbClr val="000000"/>
                        </a:buClr>
                        <a:buSzTx/>
                        <a:buFont typeface="+mj-lt"/>
                        <a:buNone/>
                        <a:tabLst/>
                        <a:defRPr/>
                      </a:pPr>
                      <a:endPar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txBody>
                  <a:tcPr marL="21699" marR="21699" marT="10850" marB="10850">
                    <a:noFill/>
                  </a:tcPr>
                </a:tc>
                <a:tc vMerge="1">
                  <a:txBody>
                    <a:bodyPr/>
                    <a:lstStyle/>
                    <a:p>
                      <a:endParaRPr lang="en-ZA" dirty="0"/>
                    </a:p>
                  </a:txBody>
                  <a:tcPr/>
                </a:tc>
                <a:extLst>
                  <a:ext uri="{0D108BD9-81ED-4DB2-BD59-A6C34878D82A}">
                    <a16:rowId xmlns:a16="http://schemas.microsoft.com/office/drawing/2014/main" xmlns="" val="10003"/>
                  </a:ext>
                </a:extLst>
              </a:tr>
              <a:tr h="410786">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Status of case</a:t>
                      </a:r>
                    </a:p>
                  </a:txBody>
                  <a:tcPr marL="38576" marR="38576" marT="19289" marB="19289">
                    <a:solidFill>
                      <a:srgbClr val="0070C0"/>
                    </a:solidFill>
                  </a:tcPr>
                </a:tc>
                <a:tc>
                  <a:txBody>
                    <a:bodyPr/>
                    <a:lstStyle/>
                    <a:p>
                      <a:r>
                        <a:rPr lang="en-ZA" sz="1200" b="0" dirty="0">
                          <a:solidFill>
                            <a:schemeClr val="tx1"/>
                          </a:solidFill>
                          <a:latin typeface="Arial" panose="020B0604020202020204" pitchFamily="34" charset="0"/>
                          <a:ea typeface="Segoe UI" panose="020B0502040204020203" pitchFamily="34" charset="0"/>
                          <a:cs typeface="Arial" panose="020B0604020202020204" pitchFamily="34" charset="0"/>
                        </a:rPr>
                        <a:t>Under</a:t>
                      </a:r>
                      <a:r>
                        <a:rPr lang="en-ZA" sz="1200" b="0" baseline="0" dirty="0">
                          <a:solidFill>
                            <a:schemeClr val="tx1"/>
                          </a:solidFill>
                          <a:latin typeface="Arial" panose="020B0604020202020204" pitchFamily="34" charset="0"/>
                          <a:ea typeface="Segoe UI" panose="020B0502040204020203" pitchFamily="34" charset="0"/>
                          <a:cs typeface="Arial" panose="020B0604020202020204" pitchFamily="34" charset="0"/>
                        </a:rPr>
                        <a:t> investigation</a:t>
                      </a:r>
                      <a:endParaRPr lang="en-ZA" sz="1200" b="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1699" marR="21699" marT="10850" marB="10850">
                    <a:noFill/>
                  </a:tcPr>
                </a:tc>
                <a:tc vMerge="1">
                  <a:txBody>
                    <a:bodyPr/>
                    <a:lstStyle/>
                    <a:p>
                      <a:endParaRPr lang="en-ZA" dirty="0"/>
                    </a:p>
                  </a:txBody>
                  <a:tcPr/>
                </a:tc>
                <a:extLst>
                  <a:ext uri="{0D108BD9-81ED-4DB2-BD59-A6C34878D82A}">
                    <a16:rowId xmlns:a16="http://schemas.microsoft.com/office/drawing/2014/main" xmlns="" val="10004"/>
                  </a:ext>
                </a:extLst>
              </a:tr>
              <a:tr h="796011">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Number of</a:t>
                      </a:r>
                      <a:r>
                        <a:rPr lang="en-ZA" sz="1200" b="1" kern="1200" baseline="0" dirty="0">
                          <a:solidFill>
                            <a:schemeClr val="tx1"/>
                          </a:solidFill>
                          <a:latin typeface="Arial" panose="020B0604020202020204" pitchFamily="34" charset="0"/>
                          <a:ea typeface="Segoe UI" panose="020B0502040204020203" pitchFamily="34" charset="0"/>
                          <a:cs typeface="Arial" panose="020B0604020202020204" pitchFamily="34" charset="0"/>
                        </a:rPr>
                        <a:t> </a:t>
                      </a:r>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statements</a:t>
                      </a:r>
                    </a:p>
                  </a:txBody>
                  <a:tcPr marL="38576" marR="38576" marT="19289" marB="19289">
                    <a:solidFill>
                      <a:srgbClr val="0070C0"/>
                    </a:solidFill>
                  </a:tcPr>
                </a:tc>
                <a:tc>
                  <a:txBody>
                    <a:bodyPr/>
                    <a:lstStyle/>
                    <a:p>
                      <a:pPr marL="0" indent="0" defTabSz="896938">
                        <a:buFont typeface="Arial" panose="020B0604020202020204" pitchFamily="34" charset="0"/>
                        <a:buNone/>
                        <a:tabLst>
                          <a:tab pos="360363" algn="l"/>
                          <a:tab pos="804863" algn="l"/>
                        </a:tabLst>
                      </a:pPr>
                      <a:r>
                        <a:rPr lang="en-ZA" sz="1200" b="0" kern="1200" dirty="0">
                          <a:solidFill>
                            <a:schemeClr val="tx1"/>
                          </a:solidFill>
                          <a:latin typeface="Arial" panose="020B0604020202020204" pitchFamily="34" charset="0"/>
                          <a:ea typeface="Segoe UI" panose="020B0502040204020203" pitchFamily="34" charset="0"/>
                          <a:cs typeface="Arial" panose="020B0604020202020204" pitchFamily="34" charset="0"/>
                        </a:rPr>
                        <a:t>8</a:t>
                      </a:r>
                    </a:p>
                  </a:txBody>
                  <a:tcPr marL="21699" marR="21699" marT="10850" marB="10850">
                    <a:noFill/>
                  </a:tcPr>
                </a:tc>
                <a:tc vMerge="1">
                  <a:txBody>
                    <a:bodyPr/>
                    <a:lstStyle/>
                    <a:p>
                      <a:endParaRPr lang="en-ZA" dirty="0"/>
                    </a:p>
                  </a:txBody>
                  <a:tcPr/>
                </a:tc>
                <a:extLst>
                  <a:ext uri="{0D108BD9-81ED-4DB2-BD59-A6C34878D82A}">
                    <a16:rowId xmlns:a16="http://schemas.microsoft.com/office/drawing/2014/main" xmlns="" val="10006"/>
                  </a:ext>
                </a:extLst>
              </a:tr>
            </a:tbl>
          </a:graphicData>
        </a:graphic>
      </p:graphicFrame>
      <p:pic>
        <p:nvPicPr>
          <p:cNvPr id="6" name="Picture 5"/>
          <p:cNvPicPr>
            <a:picLocks noChangeAspect="1"/>
          </p:cNvPicPr>
          <p:nvPr/>
        </p:nvPicPr>
        <p:blipFill>
          <a:blip r:embed="rId2" cstate="print"/>
          <a:stretch>
            <a:fillRect/>
          </a:stretch>
        </p:blipFill>
        <p:spPr>
          <a:xfrm>
            <a:off x="-70170" y="-33250"/>
            <a:ext cx="1511939" cy="799052"/>
          </a:xfrm>
          <a:prstGeom prst="rect">
            <a:avLst/>
          </a:prstGeom>
        </p:spPr>
      </p:pic>
      <p:sp>
        <p:nvSpPr>
          <p:cNvPr id="7" name="Text Placeholder 2"/>
          <p:cNvSpPr txBox="1">
            <a:spLocks/>
          </p:cNvSpPr>
          <p:nvPr/>
        </p:nvSpPr>
        <p:spPr>
          <a:xfrm>
            <a:off x="1441769" y="0"/>
            <a:ext cx="7702231" cy="763398"/>
          </a:xfrm>
          <a:prstGeom prst="rect">
            <a:avLst/>
          </a:prstGeom>
          <a:solidFill>
            <a:srgbClr val="CC3300"/>
          </a:solidFill>
        </p:spPr>
        <p:txBody>
          <a:bodyPr vert="horz" lIns="68580" tIns="34290" rIns="68580" bIns="3429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endParaRPr lang="en-ZA" sz="18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p:txBody>
      </p:sp>
      <p:sp>
        <p:nvSpPr>
          <p:cNvPr id="8" name="Rectangle 7"/>
          <p:cNvSpPr/>
          <p:nvPr/>
        </p:nvSpPr>
        <p:spPr>
          <a:xfrm>
            <a:off x="1996794" y="129671"/>
            <a:ext cx="6592180" cy="47321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lnSpc>
                <a:spcPct val="100000"/>
              </a:lnSpc>
              <a:spcBef>
                <a:spcPts val="0"/>
              </a:spcBef>
              <a:defRPr/>
            </a:pPr>
            <a:r>
              <a:rPr lang="en-ZA" b="1" dirty="0">
                <a:solidFill>
                  <a:prstClr val="white"/>
                </a:solidFill>
                <a:latin typeface="Segoe UI" panose="020B0502040204020203" pitchFamily="34" charset="0"/>
                <a:ea typeface="Segoe UI" panose="020B0502040204020203" pitchFamily="34" charset="0"/>
                <a:cs typeface="Segoe UI" panose="020B0502040204020203" pitchFamily="34" charset="0"/>
              </a:rPr>
              <a:t>DEPARTMENT OF EDUCATION AND SPORT DEVELOPMENT</a:t>
            </a:r>
          </a:p>
        </p:txBody>
      </p:sp>
      <p:sp>
        <p:nvSpPr>
          <p:cNvPr id="9" name="Rectangle 8"/>
          <p:cNvSpPr/>
          <p:nvPr/>
        </p:nvSpPr>
        <p:spPr>
          <a:xfrm>
            <a:off x="123987" y="906030"/>
            <a:ext cx="751790" cy="259207"/>
          </a:xfrm>
          <a:prstGeom prst="rect">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t>22.</a:t>
            </a:r>
          </a:p>
        </p:txBody>
      </p:sp>
    </p:spTree>
    <p:extLst>
      <p:ext uri="{BB962C8B-B14F-4D97-AF65-F5344CB8AC3E}">
        <p14:creationId xmlns:p14="http://schemas.microsoft.com/office/powerpoint/2010/main" xmlns="" val="37541396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stretch>
            <a:fillRect/>
          </a:stretch>
        </p:blipFill>
        <p:spPr>
          <a:xfrm>
            <a:off x="-70170" y="-35654"/>
            <a:ext cx="1511939" cy="799052"/>
          </a:xfrm>
          <a:prstGeom prst="rect">
            <a:avLst/>
          </a:prstGeom>
        </p:spPr>
      </p:pic>
      <p:sp>
        <p:nvSpPr>
          <p:cNvPr id="8" name="Text Placeholder 2"/>
          <p:cNvSpPr txBox="1">
            <a:spLocks/>
          </p:cNvSpPr>
          <p:nvPr/>
        </p:nvSpPr>
        <p:spPr>
          <a:xfrm>
            <a:off x="1441769" y="0"/>
            <a:ext cx="7702231" cy="763398"/>
          </a:xfrm>
          <a:prstGeom prst="rect">
            <a:avLst/>
          </a:prstGeom>
          <a:solidFill>
            <a:srgbClr val="CC3300"/>
          </a:solidFill>
        </p:spPr>
        <p:txBody>
          <a:bodyPr vert="horz" lIns="68580" tIns="34290" rIns="68580" bIns="3429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endParaRPr lang="en-ZA" sz="18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a:p>
            <a:pPr algn="ctr"/>
            <a:endParaRPr lang="en-ZA" sz="18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xmlns="" val="4243875343"/>
              </p:ext>
            </p:extLst>
          </p:nvPr>
        </p:nvGraphicFramePr>
        <p:xfrm>
          <a:off x="0" y="1316375"/>
          <a:ext cx="9144001" cy="5149080"/>
        </p:xfrm>
        <a:graphic>
          <a:graphicData uri="http://schemas.openxmlformats.org/drawingml/2006/table">
            <a:tbl>
              <a:tblPr firstRow="1" bandRow="1"/>
              <a:tblGrid>
                <a:gridCol w="1728132">
                  <a:extLst>
                    <a:ext uri="{9D8B030D-6E8A-4147-A177-3AD203B41FA5}">
                      <a16:colId xmlns:a16="http://schemas.microsoft.com/office/drawing/2014/main" xmlns="" val="20000"/>
                    </a:ext>
                  </a:extLst>
                </a:gridCol>
                <a:gridCol w="2558642">
                  <a:extLst>
                    <a:ext uri="{9D8B030D-6E8A-4147-A177-3AD203B41FA5}">
                      <a16:colId xmlns:a16="http://schemas.microsoft.com/office/drawing/2014/main" xmlns="" val="20001"/>
                    </a:ext>
                  </a:extLst>
                </a:gridCol>
                <a:gridCol w="4857227">
                  <a:extLst>
                    <a:ext uri="{9D8B030D-6E8A-4147-A177-3AD203B41FA5}">
                      <a16:colId xmlns:a16="http://schemas.microsoft.com/office/drawing/2014/main" xmlns="" val="20002"/>
                    </a:ext>
                  </a:extLst>
                </a:gridCol>
              </a:tblGrid>
              <a:tr h="601645">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Case number</a:t>
                      </a:r>
                    </a:p>
                  </a:txBody>
                  <a:tcPr marL="51435" marR="51435" marT="25719" marB="25719">
                    <a:solidFill>
                      <a:srgbClr val="FF0000"/>
                    </a:solidFill>
                  </a:tcPr>
                </a:tc>
                <a:tc>
                  <a:txBody>
                    <a:bodyPr/>
                    <a:lstStyle/>
                    <a:p>
                      <a:pPr algn="l">
                        <a:lnSpc>
                          <a:spcPct val="100000"/>
                        </a:lnSpc>
                        <a:spcAft>
                          <a:spcPts val="0"/>
                        </a:spcAft>
                      </a:pPr>
                      <a:r>
                        <a:rPr lang="en-ZA" sz="1200" dirty="0" err="1">
                          <a:solidFill>
                            <a:schemeClr val="tx1"/>
                          </a:solidFill>
                          <a:effectLst/>
                          <a:latin typeface="Arial" panose="020B0604020202020204" pitchFamily="34" charset="0"/>
                          <a:ea typeface="Segoe UI" panose="020B0502040204020203" pitchFamily="34" charset="0"/>
                          <a:cs typeface="Arial" panose="020B0604020202020204" pitchFamily="34" charset="0"/>
                        </a:rPr>
                        <a:t>Mmabatho</a:t>
                      </a: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 CAS 302/01/2014</a:t>
                      </a:r>
                      <a:endParaRPr lang="en-ZA" sz="1200" kern="120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solidFill>
                      <a:schemeClr val="bg1"/>
                    </a:solidFill>
                  </a:tcPr>
                </a:tc>
                <a:tc rowSpan="6">
                  <a:txBody>
                    <a:bodyPr/>
                    <a:lstStyle/>
                    <a:p>
                      <a:pPr marL="0" marR="0" lvl="0" indent="0" algn="l"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r>
                        <a:rPr lang="en-ZA" sz="1200" b="1" i="0" u="sng"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rPr>
                        <a:t>Background of Case:</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200" b="1" i="0" u="none"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r>
                        <a:rPr lang="en-ZA" sz="1200" b="0" dirty="0">
                          <a:solidFill>
                            <a:schemeClr val="tx1"/>
                          </a:solidFill>
                          <a:effectLst/>
                          <a:latin typeface="Arial" panose="020B0604020202020204" pitchFamily="34" charset="0"/>
                          <a:ea typeface="Segoe UI" panose="020B0502040204020203" pitchFamily="34" charset="0"/>
                          <a:cs typeface="Arial" panose="020B0604020202020204" pitchFamily="34" charset="0"/>
                        </a:rPr>
                        <a:t>It</a:t>
                      </a:r>
                      <a:r>
                        <a:rPr lang="en-ZA" sz="1200" b="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is alleged that </a:t>
                      </a:r>
                      <a:r>
                        <a:rPr lang="en-ZA" sz="1200" b="0" dirty="0">
                          <a:solidFill>
                            <a:schemeClr val="tx1"/>
                          </a:solidFill>
                          <a:effectLst/>
                          <a:latin typeface="Arial" panose="020B0604020202020204" pitchFamily="34" charset="0"/>
                          <a:ea typeface="Segoe UI" panose="020B0502040204020203" pitchFamily="34" charset="0"/>
                          <a:cs typeface="Arial" panose="020B0604020202020204" pitchFamily="34" charset="0"/>
                        </a:rPr>
                        <a:t> the</a:t>
                      </a:r>
                      <a:r>
                        <a:rPr lang="en-ZA" sz="1200" b="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a:t>
                      </a:r>
                      <a:r>
                        <a:rPr lang="en-ZA" sz="1200" b="0" dirty="0">
                          <a:solidFill>
                            <a:schemeClr val="tx1"/>
                          </a:solidFill>
                          <a:effectLst/>
                          <a:latin typeface="Arial" panose="020B0604020202020204" pitchFamily="34" charset="0"/>
                          <a:ea typeface="Segoe UI" panose="020B0502040204020203" pitchFamily="34" charset="0"/>
                          <a:cs typeface="Arial" panose="020B0604020202020204" pitchFamily="34" charset="0"/>
                        </a:rPr>
                        <a:t>officials of Public Works Road and Transport colluded with service providers and that supply chain Management processes were not followed during the appointment of scholar transport</a:t>
                      </a:r>
                      <a:endParaRPr lang="en-ZA" sz="1200" b="0" i="0" u="none"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endParaRPr lang="en-ZA" sz="1200" b="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r>
                        <a:rPr lang="en-ZA" sz="1200" b="0" dirty="0">
                          <a:solidFill>
                            <a:schemeClr val="tx1"/>
                          </a:solidFill>
                          <a:effectLst/>
                          <a:latin typeface="Arial" panose="020B0604020202020204" pitchFamily="34" charset="0"/>
                          <a:ea typeface="Segoe UI" panose="020B0502040204020203" pitchFamily="34" charset="0"/>
                          <a:cs typeface="Arial" panose="020B0604020202020204" pitchFamily="34" charset="0"/>
                        </a:rPr>
                        <a:t>It</a:t>
                      </a:r>
                      <a:r>
                        <a:rPr lang="en-ZA" sz="1200" b="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was further  alleged</a:t>
                      </a:r>
                      <a:r>
                        <a:rPr lang="en-ZA" sz="1200" b="0" dirty="0">
                          <a:solidFill>
                            <a:schemeClr val="tx1"/>
                          </a:solidFill>
                          <a:effectLst/>
                          <a:latin typeface="Arial" panose="020B0604020202020204" pitchFamily="34" charset="0"/>
                          <a:ea typeface="Segoe UI" panose="020B0502040204020203" pitchFamily="34" charset="0"/>
                          <a:cs typeface="Arial" panose="020B0604020202020204" pitchFamily="34" charset="0"/>
                        </a:rPr>
                        <a:t> some</a:t>
                      </a:r>
                      <a:r>
                        <a:rPr lang="en-ZA" sz="1200" b="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of </a:t>
                      </a:r>
                      <a:r>
                        <a:rPr lang="en-ZA" sz="1200" b="0" dirty="0">
                          <a:solidFill>
                            <a:schemeClr val="tx1"/>
                          </a:solidFill>
                          <a:effectLst/>
                          <a:latin typeface="Arial" panose="020B0604020202020204" pitchFamily="34" charset="0"/>
                          <a:ea typeface="Segoe UI" panose="020B0502040204020203" pitchFamily="34" charset="0"/>
                          <a:cs typeface="Arial" panose="020B0604020202020204" pitchFamily="34" charset="0"/>
                        </a:rPr>
                        <a:t>the appointed service providers did not own buses and travel claims were</a:t>
                      </a:r>
                      <a:r>
                        <a:rPr lang="en-ZA" sz="1200" b="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in inflated </a:t>
                      </a:r>
                      <a:endParaRPr lang="en-ZA" sz="1200" b="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endParaRPr lang="en-ZA" sz="1200" b="0" i="0" u="none"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endParaRPr lang="en-ZA" sz="1200" b="0" i="0" u="none"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r>
                        <a:rPr lang="en-ZA" sz="1200" b="1" u="sng" dirty="0">
                          <a:solidFill>
                            <a:schemeClr val="tx1"/>
                          </a:solidFill>
                          <a:effectLst/>
                          <a:latin typeface="Arial" panose="020B0604020202020204" pitchFamily="34" charset="0"/>
                          <a:ea typeface="Segoe UI" panose="020B0502040204020203" pitchFamily="34" charset="0"/>
                          <a:cs typeface="Arial" panose="020B0604020202020204" pitchFamily="34" charset="0"/>
                        </a:rPr>
                        <a:t>Current Status:</a:t>
                      </a:r>
                      <a:r>
                        <a:rPr lang="en-ZA" sz="1200" b="1" dirty="0">
                          <a:solidFill>
                            <a:schemeClr val="tx1"/>
                          </a:solidFill>
                          <a:effectLst/>
                          <a:latin typeface="Arial" panose="020B0604020202020204" pitchFamily="34" charset="0"/>
                          <a:ea typeface="Segoe UI" panose="020B0502040204020203" pitchFamily="34" charset="0"/>
                          <a:cs typeface="Arial" panose="020B0604020202020204" pitchFamily="34" charset="0"/>
                        </a:rPr>
                        <a:t> </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200" b="1" i="0" u="none"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200" b="0" i="0" u="none"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rPr>
                        <a:t>The docket </a:t>
                      </a:r>
                      <a:r>
                        <a:rPr lang="en-ZA" sz="1200" b="0" i="0" u="none" strike="noStrike" kern="1200" baseline="0" noProof="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was submitted to </a:t>
                      </a:r>
                      <a:r>
                        <a:rPr lang="en-ZA" sz="1200" b="0" i="0" u="none"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rPr>
                        <a:t>the DPP </a:t>
                      </a:r>
                      <a:r>
                        <a:rPr lang="en-ZA" sz="1200" b="0" i="0" u="none" strike="noStrike" kern="1200" baseline="0" noProof="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on 2020-11-26 for decision. </a:t>
                      </a:r>
                      <a:endParaRPr lang="en-ZA" sz="1200" b="0" i="0" u="none"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51435" marR="51435" marT="25719" marB="25719"/>
                </a:tc>
                <a:extLst>
                  <a:ext uri="{0D108BD9-81ED-4DB2-BD59-A6C34878D82A}">
                    <a16:rowId xmlns:a16="http://schemas.microsoft.com/office/drawing/2014/main" xmlns="" val="10000"/>
                  </a:ext>
                </a:extLst>
              </a:tr>
              <a:tr h="711040">
                <a:tc>
                  <a:txBody>
                    <a:bodyPr/>
                    <a:lstStyle/>
                    <a:p>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Offence</a:t>
                      </a:r>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 </a:t>
                      </a:r>
                    </a:p>
                  </a:txBody>
                  <a:tcPr marL="51435" marR="51435" marT="25719" marB="25719">
                    <a:solidFill>
                      <a:srgbClr val="FF0000"/>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200" b="0" i="0" u="none" strike="noStrike" dirty="0">
                          <a:solidFill>
                            <a:schemeClr val="tx1"/>
                          </a:solidFill>
                          <a:effectLst/>
                          <a:latin typeface="Arial" panose="020B0604020202020204" pitchFamily="34" charset="0"/>
                          <a:ea typeface="Segoe UI" panose="020B0502040204020203" pitchFamily="34" charset="0"/>
                          <a:cs typeface="Arial" panose="020B0604020202020204" pitchFamily="34" charset="0"/>
                        </a:rPr>
                        <a:t>Fraud and Corruption</a:t>
                      </a: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1"/>
                  </a:ext>
                </a:extLst>
              </a:tr>
              <a:tr h="670836">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Loss involved</a:t>
                      </a:r>
                    </a:p>
                  </a:txBody>
                  <a:tcPr marL="51435" marR="51435" marT="25719" marB="25719">
                    <a:solidFill>
                      <a:srgbClr val="FF0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To be determined</a:t>
                      </a:r>
                    </a:p>
                  </a:txBody>
                  <a:tcPr marL="28932" marR="28932" marT="14467" marB="14467">
                    <a:noFill/>
                  </a:tcPr>
                </a:tc>
                <a:tc vMerge="1">
                  <a:txBody>
                    <a:bodyPr/>
                    <a:lstStyle/>
                    <a:p>
                      <a:endParaRPr lang="en-ZA"/>
                    </a:p>
                  </a:txBody>
                  <a:tcPr/>
                </a:tc>
                <a:extLst>
                  <a:ext uri="{0D108BD9-81ED-4DB2-BD59-A6C34878D82A}">
                    <a16:rowId xmlns:a16="http://schemas.microsoft.com/office/drawing/2014/main" xmlns="" val="10002"/>
                  </a:ext>
                </a:extLst>
              </a:tr>
              <a:tr h="1480861">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Persons/Entity involved</a:t>
                      </a:r>
                    </a:p>
                  </a:txBody>
                  <a:tcPr marL="51435" marR="51435" marT="25719" marB="25719">
                    <a:solidFill>
                      <a:srgbClr val="FF0000"/>
                    </a:solidFill>
                  </a:tcPr>
                </a:tc>
                <a:tc>
                  <a:txBody>
                    <a:bodyPr/>
                    <a:lstStyle/>
                    <a:p>
                      <a:pPr algn="l">
                        <a:lnSpc>
                          <a:spcPct val="100000"/>
                        </a:lnSpc>
                        <a:spcAft>
                          <a:spcPts val="0"/>
                        </a:spcAft>
                      </a:pPr>
                      <a:r>
                        <a:rPr lang="en-ZA" sz="1200" b="1" kern="1200" dirty="0" smtClean="0">
                          <a:solidFill>
                            <a:schemeClr val="tx1"/>
                          </a:solidFill>
                          <a:latin typeface="Arial" panose="020B0604020202020204" pitchFamily="34" charset="0"/>
                          <a:ea typeface="Segoe UI" panose="020B0502040204020203" pitchFamily="34" charset="0"/>
                          <a:cs typeface="Arial" panose="020B0604020202020204" pitchFamily="34" charset="0"/>
                        </a:rPr>
                        <a:t>Department of Community Safety and Transport Management</a:t>
                      </a:r>
                    </a:p>
                    <a:p>
                      <a:pPr marL="0" marR="0" indent="0" algn="l" defTabSz="914400" rtl="0" eaLnBrk="1" fontAlgn="ctr" latinLnBrk="0" hangingPunct="1">
                        <a:lnSpc>
                          <a:spcPct val="100000"/>
                        </a:lnSpc>
                        <a:spcBef>
                          <a:spcPts val="0"/>
                        </a:spcBef>
                        <a:spcAft>
                          <a:spcPts val="0"/>
                        </a:spcAft>
                        <a:buClrTx/>
                        <a:buSzTx/>
                        <a:buFontTx/>
                        <a:buNone/>
                        <a:tabLst/>
                        <a:defRPr/>
                      </a:pPr>
                      <a:endParaRPr lang="en-ZA" sz="1200" b="1" kern="1200" baseline="0" dirty="0">
                        <a:solidFill>
                          <a:schemeClr val="tx1"/>
                        </a:solidFill>
                        <a:latin typeface="Arial" panose="020B0604020202020204" pitchFamily="34" charset="0"/>
                        <a:ea typeface="Segoe UI" panose="020B0502040204020203" pitchFamily="34" charset="0"/>
                        <a:cs typeface="Arial" panose="020B0604020202020204" pitchFamily="34" charset="0"/>
                      </a:endParaRPr>
                    </a:p>
                    <a:p>
                      <a:pPr marL="0" marR="0" indent="0" algn="l" defTabSz="914400" rtl="0" eaLnBrk="1" fontAlgn="ctr" latinLnBrk="0" hangingPunct="1">
                        <a:lnSpc>
                          <a:spcPct val="100000"/>
                        </a:lnSpc>
                        <a:spcBef>
                          <a:spcPts val="0"/>
                        </a:spcBef>
                        <a:spcAft>
                          <a:spcPts val="0"/>
                        </a:spcAft>
                        <a:buClrTx/>
                        <a:buSzTx/>
                        <a:buFontTx/>
                        <a:buNone/>
                        <a:tabLst/>
                        <a:defRPr/>
                      </a:pPr>
                      <a:endParaRPr lang="en-ZA" sz="1200" b="1" kern="1200" baseline="0" dirty="0">
                        <a:solidFill>
                          <a:schemeClr val="tx1"/>
                        </a:solidFill>
                        <a:latin typeface="Arial" panose="020B0604020202020204" pitchFamily="34" charset="0"/>
                        <a:ea typeface="Segoe UI" panose="020B0502040204020203" pitchFamily="34" charset="0"/>
                        <a:cs typeface="Arial" panose="020B0604020202020204" pitchFamily="34" charset="0"/>
                      </a:endParaRPr>
                    </a:p>
                    <a:p>
                      <a:pPr marL="0" marR="0" indent="0" algn="l" defTabSz="914400" rtl="0" eaLnBrk="1" fontAlgn="ctr" latinLnBrk="0" hangingPunct="1">
                        <a:lnSpc>
                          <a:spcPct val="100000"/>
                        </a:lnSpc>
                        <a:spcBef>
                          <a:spcPts val="0"/>
                        </a:spcBef>
                        <a:spcAft>
                          <a:spcPts val="0"/>
                        </a:spcAft>
                        <a:buClrTx/>
                        <a:buSzTx/>
                        <a:buFontTx/>
                        <a:buNone/>
                        <a:tabLst/>
                        <a:defRPr/>
                      </a:pPr>
                      <a:endPar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3"/>
                  </a:ext>
                </a:extLst>
              </a:tr>
              <a:tr h="714115">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Status of case</a:t>
                      </a:r>
                    </a:p>
                  </a:txBody>
                  <a:tcPr marL="51435" marR="51435" marT="25719" marB="25719">
                    <a:solidFill>
                      <a:srgbClr val="FF0000"/>
                    </a:solidFill>
                  </a:tcPr>
                </a:tc>
                <a:tc>
                  <a:txBody>
                    <a:bodyPr/>
                    <a:lstStyle/>
                    <a:p>
                      <a:r>
                        <a:rPr lang="en-ZA" sz="1200" b="0" dirty="0">
                          <a:solidFill>
                            <a:schemeClr val="tx1"/>
                          </a:solidFill>
                          <a:latin typeface="Arial" panose="020B0604020202020204" pitchFamily="34" charset="0"/>
                          <a:ea typeface="Segoe UI" panose="020B0502040204020203" pitchFamily="34" charset="0"/>
                          <a:cs typeface="Arial" panose="020B0604020202020204" pitchFamily="34" charset="0"/>
                        </a:rPr>
                        <a:t>DPP</a:t>
                      </a:r>
                      <a:endParaRPr lang="en-ZA" sz="120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4"/>
                  </a:ext>
                </a:extLst>
              </a:tr>
              <a:tr h="970583">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Number of</a:t>
                      </a:r>
                      <a:r>
                        <a:rPr lang="en-ZA" sz="1200" b="1" kern="1200" baseline="0" dirty="0">
                          <a:solidFill>
                            <a:schemeClr val="tx1"/>
                          </a:solidFill>
                          <a:latin typeface="Arial" panose="020B0604020202020204" pitchFamily="34" charset="0"/>
                          <a:ea typeface="Segoe UI" panose="020B0502040204020203" pitchFamily="34" charset="0"/>
                          <a:cs typeface="Arial" panose="020B0604020202020204" pitchFamily="34" charset="0"/>
                        </a:rPr>
                        <a:t> </a:t>
                      </a:r>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statements</a:t>
                      </a:r>
                    </a:p>
                  </a:txBody>
                  <a:tcPr marL="51435" marR="51435" marT="25719" marB="25719">
                    <a:solidFill>
                      <a:srgbClr val="FF0000"/>
                    </a:solidFill>
                  </a:tcPr>
                </a:tc>
                <a:tc>
                  <a:txBody>
                    <a:bodyPr/>
                    <a:lstStyle/>
                    <a:p>
                      <a:pPr marL="0" indent="0" defTabSz="896938">
                        <a:buFont typeface="Arial" panose="020B0604020202020204" pitchFamily="34" charset="0"/>
                        <a:buNone/>
                        <a:tabLst>
                          <a:tab pos="360363" algn="l"/>
                          <a:tab pos="804863" algn="l"/>
                        </a:tabLst>
                      </a:pPr>
                      <a:r>
                        <a:rPr lang="en-ZA" sz="1200" kern="1200" dirty="0">
                          <a:solidFill>
                            <a:schemeClr val="tx1"/>
                          </a:solidFill>
                          <a:latin typeface="Arial" panose="020B0604020202020204" pitchFamily="34" charset="0"/>
                          <a:ea typeface="Segoe UI" panose="020B0502040204020203" pitchFamily="34" charset="0"/>
                          <a:cs typeface="Arial" panose="020B0604020202020204" pitchFamily="34" charset="0"/>
                        </a:rPr>
                        <a:t>64</a:t>
                      </a: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6"/>
                  </a:ext>
                </a:extLst>
              </a:tr>
            </a:tbl>
          </a:graphicData>
        </a:graphic>
      </p:graphicFrame>
      <p:sp>
        <p:nvSpPr>
          <p:cNvPr id="11" name="Rectangle 10"/>
          <p:cNvSpPr/>
          <p:nvPr/>
        </p:nvSpPr>
        <p:spPr>
          <a:xfrm>
            <a:off x="120995" y="910283"/>
            <a:ext cx="751790" cy="259207"/>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t>23.</a:t>
            </a:r>
          </a:p>
        </p:txBody>
      </p:sp>
      <p:sp>
        <p:nvSpPr>
          <p:cNvPr id="12" name="Rectangle 11"/>
          <p:cNvSpPr/>
          <p:nvPr/>
        </p:nvSpPr>
        <p:spPr>
          <a:xfrm>
            <a:off x="1956397" y="90311"/>
            <a:ext cx="6581549" cy="57460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lnSpc>
                <a:spcPct val="100000"/>
              </a:lnSpc>
              <a:spcBef>
                <a:spcPts val="0"/>
              </a:spcBef>
              <a:defRPr/>
            </a:pPr>
            <a:r>
              <a:rPr lang="en-ZA" b="1" dirty="0">
                <a:solidFill>
                  <a:prstClr val="white"/>
                </a:solidFill>
                <a:latin typeface="Segoe UI" panose="020B0502040204020203" pitchFamily="34" charset="0"/>
                <a:ea typeface="Segoe UI" panose="020B0502040204020203" pitchFamily="34" charset="0"/>
                <a:cs typeface="Segoe UI" panose="020B0502040204020203" pitchFamily="34" charset="0"/>
              </a:rPr>
              <a:t>DEPARTMENT OF TRANSPORT AND COMMUNITY SAFETY</a:t>
            </a:r>
          </a:p>
        </p:txBody>
      </p:sp>
    </p:spTree>
    <p:extLst>
      <p:ext uri="{BB962C8B-B14F-4D97-AF65-F5344CB8AC3E}">
        <p14:creationId xmlns:p14="http://schemas.microsoft.com/office/powerpoint/2010/main" xmlns="" val="22279418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stretch>
            <a:fillRect/>
          </a:stretch>
        </p:blipFill>
        <p:spPr>
          <a:xfrm>
            <a:off x="-70170" y="-35654"/>
            <a:ext cx="1511939" cy="799052"/>
          </a:xfrm>
          <a:prstGeom prst="rect">
            <a:avLst/>
          </a:prstGeom>
        </p:spPr>
      </p:pic>
      <p:sp>
        <p:nvSpPr>
          <p:cNvPr id="8" name="Text Placeholder 2"/>
          <p:cNvSpPr txBox="1">
            <a:spLocks/>
          </p:cNvSpPr>
          <p:nvPr/>
        </p:nvSpPr>
        <p:spPr>
          <a:xfrm>
            <a:off x="1441769" y="0"/>
            <a:ext cx="7702231" cy="763398"/>
          </a:xfrm>
          <a:prstGeom prst="rect">
            <a:avLst/>
          </a:prstGeom>
          <a:solidFill>
            <a:srgbClr val="CC3300"/>
          </a:solidFill>
        </p:spPr>
        <p:txBody>
          <a:bodyPr vert="horz" lIns="68580" tIns="34290" rIns="68580" bIns="3429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endParaRPr lang="en-ZA" sz="18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a:p>
            <a:pPr algn="ctr"/>
            <a:endParaRPr lang="en-ZA" sz="18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3431073101"/>
              </p:ext>
            </p:extLst>
          </p:nvPr>
        </p:nvGraphicFramePr>
        <p:xfrm>
          <a:off x="0" y="1218918"/>
          <a:ext cx="9144001" cy="5179716"/>
        </p:xfrm>
        <a:graphic>
          <a:graphicData uri="http://schemas.openxmlformats.org/drawingml/2006/table">
            <a:tbl>
              <a:tblPr firstRow="1" bandRow="1"/>
              <a:tblGrid>
                <a:gridCol w="1728132">
                  <a:extLst>
                    <a:ext uri="{9D8B030D-6E8A-4147-A177-3AD203B41FA5}">
                      <a16:colId xmlns:a16="http://schemas.microsoft.com/office/drawing/2014/main" xmlns="" val="20000"/>
                    </a:ext>
                  </a:extLst>
                </a:gridCol>
                <a:gridCol w="2286519">
                  <a:extLst>
                    <a:ext uri="{9D8B030D-6E8A-4147-A177-3AD203B41FA5}">
                      <a16:colId xmlns:a16="http://schemas.microsoft.com/office/drawing/2014/main" xmlns="" val="20001"/>
                    </a:ext>
                  </a:extLst>
                </a:gridCol>
                <a:gridCol w="5129350">
                  <a:extLst>
                    <a:ext uri="{9D8B030D-6E8A-4147-A177-3AD203B41FA5}">
                      <a16:colId xmlns:a16="http://schemas.microsoft.com/office/drawing/2014/main" xmlns="" val="20002"/>
                    </a:ext>
                  </a:extLst>
                </a:gridCol>
              </a:tblGrid>
              <a:tr h="257106">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Case number</a:t>
                      </a:r>
                    </a:p>
                  </a:txBody>
                  <a:tcPr marL="51435" marR="51435" marT="25719" marB="25719">
                    <a:solidFill>
                      <a:schemeClr val="accent1">
                        <a:lumMod val="75000"/>
                      </a:schemeClr>
                    </a:solidFill>
                  </a:tcPr>
                </a:tc>
                <a:tc>
                  <a:txBody>
                    <a:bodyPr/>
                    <a:lstStyle/>
                    <a:p>
                      <a:r>
                        <a:rPr lang="fr-FR" sz="1200" b="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Mmabatho</a:t>
                      </a:r>
                      <a:r>
                        <a:rPr lang="fr-FR" sz="1200" b="0"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CAS </a:t>
                      </a:r>
                      <a:r>
                        <a:rPr lang="fr-FR" sz="1200" b="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181/05/2020</a:t>
                      </a:r>
                    </a:p>
                  </a:txBody>
                  <a:tcPr marL="28932" marR="28932" marT="14467" marB="14467">
                    <a:solidFill>
                      <a:schemeClr val="bg1"/>
                    </a:solidFill>
                  </a:tcPr>
                </a:tc>
                <a:tc rowSpan="6">
                  <a:txBody>
                    <a:bodyPr/>
                    <a:lstStyle/>
                    <a:p>
                      <a:r>
                        <a:rPr lang="en-ZA" sz="1200" b="1" u="sng" dirty="0">
                          <a:solidFill>
                            <a:schemeClr val="tx1"/>
                          </a:solidFill>
                          <a:effectLst/>
                          <a:latin typeface="Arial" panose="020B0604020202020204" pitchFamily="34" charset="0"/>
                          <a:ea typeface="Segoe UI" panose="020B0502040204020203" pitchFamily="34" charset="0"/>
                          <a:cs typeface="Arial" panose="020B0604020202020204" pitchFamily="34" charset="0"/>
                        </a:rPr>
                        <a:t>Background of Case:</a:t>
                      </a:r>
                    </a:p>
                    <a:p>
                      <a:pPr algn="just"/>
                      <a:endParaRPr lang="en-ZA" sz="1200" b="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r>
                        <a:rPr lang="en-ZA" sz="1200" b="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It is alleged by the </a:t>
                      </a:r>
                      <a:r>
                        <a:rPr lang="en-ZA" sz="1200" b="0"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HoD of Department of Community Safety and Transport Management that her department unlawfully entered into a contract with SA Express and the contract was never put onto a competitive bidding process. </a:t>
                      </a:r>
                      <a:r>
                        <a:rPr lang="en-ZA" sz="1200" b="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The contract was for the rehabilitation and reintroduction</a:t>
                      </a:r>
                      <a:r>
                        <a:rPr lang="en-ZA" sz="1200" b="0"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of flights at Mahikeng and </a:t>
                      </a:r>
                      <a:r>
                        <a:rPr lang="en-ZA" sz="1200" b="0" kern="1200" baseline="0" dirty="0" err="1">
                          <a:solidFill>
                            <a:schemeClr val="tx1"/>
                          </a:solidFill>
                          <a:effectLst/>
                          <a:latin typeface="Arial" panose="020B0604020202020204" pitchFamily="34" charset="0"/>
                          <a:ea typeface="Segoe UI" panose="020B0502040204020203" pitchFamily="34" charset="0"/>
                          <a:cs typeface="Arial" panose="020B0604020202020204" pitchFamily="34" charset="0"/>
                        </a:rPr>
                        <a:t>Pilanesberg</a:t>
                      </a:r>
                      <a:r>
                        <a:rPr lang="en-ZA" sz="1200" b="0"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Airports. </a:t>
                      </a:r>
                    </a:p>
                    <a:p>
                      <a:pPr lvl="0" algn="just"/>
                      <a:endParaRPr lang="en-ZA" sz="1200" b="0"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lvl="0" algn="just"/>
                      <a:endParaRPr lang="en-ZA" sz="1200" b="0"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lvl="0" algn="just"/>
                      <a:r>
                        <a:rPr lang="en-ZA" sz="1200" b="1" u="sng"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Current Status:</a:t>
                      </a:r>
                    </a:p>
                    <a:p>
                      <a:pPr lvl="0" algn="just"/>
                      <a:r>
                        <a:rPr lang="en-ZA" sz="1200" b="1"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a:t>
                      </a: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ZA" sz="1200" b="0" kern="1200" baseline="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22 statements were obtained.</a:t>
                      </a: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ZA" sz="1200" b="0"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ZA" sz="1200" b="0" kern="1200" baseline="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National Treasury report was received.</a:t>
                      </a:r>
                      <a:endParaRPr lang="en-ZA" sz="1200" b="0"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lang="en-ZA" sz="1200" b="0"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lang="en-ZA" sz="1200" b="0"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ZA" sz="1200" b="1" u="sng"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Outstanding:</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ZA" sz="1200" b="0"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ZA" sz="1200" b="0"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1 </a:t>
                      </a:r>
                      <a:r>
                        <a:rPr lang="en-ZA" sz="1200" b="0" kern="1200" baseline="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Statement</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ZA" sz="1200" b="0" kern="1200" baseline="0" dirty="0">
                        <a:solidFill>
                          <a:schemeClr val="accent6"/>
                        </a:solidFill>
                        <a:effectLst/>
                        <a:latin typeface="Arial" panose="020B0604020202020204" pitchFamily="34" charset="0"/>
                        <a:ea typeface="Segoe UI" panose="020B0502040204020203" pitchFamily="34" charset="0"/>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ZA" sz="1200" b="0"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Investec bank statements through </a:t>
                      </a:r>
                      <a:r>
                        <a:rPr lang="en-ZA" sz="1200" b="0" kern="1200" baseline="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ABSA</a:t>
                      </a: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ZA" sz="1200" b="0" kern="1200" baseline="0" dirty="0">
                        <a:solidFill>
                          <a:srgbClr val="00B050"/>
                        </a:solidFill>
                        <a:effectLst/>
                        <a:latin typeface="Arial" panose="020B0604020202020204" pitchFamily="34" charset="0"/>
                        <a:ea typeface="Segoe UI" panose="020B0502040204020203"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ZA" sz="1200" b="0" kern="1200" baseline="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Analysis </a:t>
                      </a:r>
                      <a:endParaRPr lang="en-ZA" sz="1200" b="0"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lang="en-ZA" sz="1200" b="0"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51435" marR="51435" marT="25719" marB="25719"/>
                </a:tc>
                <a:extLst>
                  <a:ext uri="{0D108BD9-81ED-4DB2-BD59-A6C34878D82A}">
                    <a16:rowId xmlns:a16="http://schemas.microsoft.com/office/drawing/2014/main" xmlns="" val="10000"/>
                  </a:ext>
                </a:extLst>
              </a:tr>
              <a:tr h="264986">
                <a:tc>
                  <a:txBody>
                    <a:bodyPr/>
                    <a:lstStyle/>
                    <a:p>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Offence</a:t>
                      </a:r>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 </a:t>
                      </a:r>
                    </a:p>
                  </a:txBody>
                  <a:tcPr marL="51435" marR="51435" marT="25719" marB="25719">
                    <a:solidFill>
                      <a:schemeClr val="accent1">
                        <a:lumMod val="75000"/>
                      </a:schemeClr>
                    </a:solidFill>
                  </a:tcPr>
                </a:tc>
                <a:tc>
                  <a:txBody>
                    <a:bodyPr/>
                    <a:lstStyle/>
                    <a:p>
                      <a:r>
                        <a:rPr lang="en-ZA" sz="120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Fraud and Corruption</a:t>
                      </a:r>
                    </a:p>
                    <a:p>
                      <a:endParaRPr lang="en-ZA" sz="120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1"/>
                  </a:ext>
                </a:extLst>
              </a:tr>
              <a:tr h="227212">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Loss involved</a:t>
                      </a:r>
                    </a:p>
                  </a:txBody>
                  <a:tcPr marL="51435" marR="51435" marT="25719" marB="25719">
                    <a:solidFill>
                      <a:schemeClr val="accent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To be determined</a:t>
                      </a:r>
                      <a:endParaRPr lang="en-ZA" sz="1200" b="0" kern="1200" noProof="0" dirty="0">
                        <a:solidFill>
                          <a:schemeClr val="tx1"/>
                        </a:solidFill>
                        <a:latin typeface="Arial" panose="020B0604020202020204" pitchFamily="34" charset="0"/>
                        <a:ea typeface="Segoe UI" panose="020B0502040204020203"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200" b="0" kern="1200" noProof="0" dirty="0">
                        <a:solidFill>
                          <a:srgbClr val="FF0000"/>
                        </a:solidFill>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a:p>
                  </a:txBody>
                  <a:tcPr/>
                </a:tc>
                <a:extLst>
                  <a:ext uri="{0D108BD9-81ED-4DB2-BD59-A6C34878D82A}">
                    <a16:rowId xmlns:a16="http://schemas.microsoft.com/office/drawing/2014/main" xmlns="" val="10002"/>
                  </a:ext>
                </a:extLst>
              </a:tr>
              <a:tr h="3160954">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Persons/Entity involved</a:t>
                      </a:r>
                    </a:p>
                  </a:txBody>
                  <a:tcPr marL="51435" marR="51435" marT="25719" marB="25719">
                    <a:solidFill>
                      <a:schemeClr val="accent1">
                        <a:lumMod val="75000"/>
                      </a:schemeClr>
                    </a:solidFill>
                  </a:tcPr>
                </a:tc>
                <a:tc>
                  <a:txBody>
                    <a:bodyPr/>
                    <a:lstStyle/>
                    <a:p>
                      <a:pPr algn="l">
                        <a:lnSpc>
                          <a:spcPct val="100000"/>
                        </a:lnSpc>
                        <a:spcAft>
                          <a:spcPts val="0"/>
                        </a:spcAft>
                      </a:pPr>
                      <a:r>
                        <a:rPr lang="en-ZA" sz="1200" b="1" kern="1200" dirty="0" smtClean="0">
                          <a:solidFill>
                            <a:schemeClr val="tx1"/>
                          </a:solidFill>
                          <a:latin typeface="Arial" panose="020B0604020202020204" pitchFamily="34" charset="0"/>
                          <a:ea typeface="Segoe UI" panose="020B0502040204020203" pitchFamily="34" charset="0"/>
                          <a:cs typeface="Arial" panose="020B0604020202020204" pitchFamily="34" charset="0"/>
                        </a:rPr>
                        <a:t>Department of Community Safety and Transport Management</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ZA" sz="1200" b="1"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3"/>
                  </a:ext>
                </a:extLst>
              </a:tr>
              <a:tr h="227212">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Status of case</a:t>
                      </a:r>
                    </a:p>
                  </a:txBody>
                  <a:tcPr marL="51435" marR="51435" marT="25719" marB="25719">
                    <a:solidFill>
                      <a:schemeClr val="accent1">
                        <a:lumMod val="75000"/>
                      </a:schemeClr>
                    </a:solidFill>
                  </a:tcPr>
                </a:tc>
                <a:tc>
                  <a:txBody>
                    <a:bodyPr/>
                    <a:lstStyle/>
                    <a:p>
                      <a:r>
                        <a:rPr lang="en-ZA" sz="1200" b="0" dirty="0">
                          <a:solidFill>
                            <a:schemeClr val="tx1"/>
                          </a:solidFill>
                          <a:latin typeface="Arial" panose="020B0604020202020204" pitchFamily="34" charset="0"/>
                          <a:ea typeface="Segoe UI" panose="020B0502040204020203" pitchFamily="34" charset="0"/>
                          <a:cs typeface="Arial" panose="020B0604020202020204" pitchFamily="34" charset="0"/>
                        </a:rPr>
                        <a:t>Under Investigation</a:t>
                      </a:r>
                    </a:p>
                    <a:p>
                      <a:endParaRPr lang="en-ZA" sz="1200" b="0" dirty="0">
                        <a:solidFill>
                          <a:schemeClr val="tx1"/>
                        </a:solidFill>
                        <a:latin typeface="Arial" panose="020B0604020202020204" pitchFamily="34" charset="0"/>
                        <a:ea typeface="Segoe UI" panose="020B0502040204020203" pitchFamily="34" charset="0"/>
                        <a:cs typeface="Arial" panose="020B0604020202020204" pitchFamily="34" charset="0"/>
                      </a:endParaRPr>
                    </a:p>
                    <a:p>
                      <a:endParaRPr lang="en-ZA" sz="1200" b="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4"/>
                  </a:ext>
                </a:extLst>
              </a:tr>
              <a:tr h="227212">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Number of</a:t>
                      </a:r>
                      <a:r>
                        <a:rPr lang="en-ZA" sz="1200" b="1" kern="1200" baseline="0" dirty="0">
                          <a:solidFill>
                            <a:schemeClr val="tx1"/>
                          </a:solidFill>
                          <a:latin typeface="Arial" panose="020B0604020202020204" pitchFamily="34" charset="0"/>
                          <a:ea typeface="Segoe UI" panose="020B0502040204020203" pitchFamily="34" charset="0"/>
                          <a:cs typeface="Arial" panose="020B0604020202020204" pitchFamily="34" charset="0"/>
                        </a:rPr>
                        <a:t> </a:t>
                      </a:r>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statements</a:t>
                      </a:r>
                    </a:p>
                  </a:txBody>
                  <a:tcPr marL="51435" marR="51435" marT="25719" marB="25719">
                    <a:solidFill>
                      <a:schemeClr val="accent1">
                        <a:lumMod val="75000"/>
                      </a:schemeClr>
                    </a:solidFill>
                  </a:tcPr>
                </a:tc>
                <a:tc>
                  <a:txBody>
                    <a:bodyPr/>
                    <a:lstStyle/>
                    <a:p>
                      <a:pPr marL="0" indent="0" defTabSz="896938">
                        <a:buFont typeface="Arial" panose="020B0604020202020204" pitchFamily="34" charset="0"/>
                        <a:buNone/>
                        <a:tabLst>
                          <a:tab pos="360363" algn="l"/>
                          <a:tab pos="804863" algn="l"/>
                        </a:tabLst>
                      </a:pPr>
                      <a:r>
                        <a:rPr lang="en-ZA" sz="1200" b="0" kern="1200" baseline="0" dirty="0" smtClean="0">
                          <a:solidFill>
                            <a:schemeClr val="tx1"/>
                          </a:solidFill>
                          <a:latin typeface="Arial" panose="020B0604020202020204" pitchFamily="34" charset="0"/>
                          <a:ea typeface="Segoe UI" panose="020B0502040204020203" pitchFamily="34" charset="0"/>
                          <a:cs typeface="Arial" panose="020B0604020202020204" pitchFamily="34" charset="0"/>
                        </a:rPr>
                        <a:t>22</a:t>
                      </a:r>
                      <a:r>
                        <a:rPr lang="en-ZA" sz="1200" b="0" kern="1200" baseline="0" dirty="0" smtClean="0">
                          <a:solidFill>
                            <a:schemeClr val="accent6"/>
                          </a:solidFill>
                          <a:latin typeface="Arial" panose="020B0604020202020204" pitchFamily="34" charset="0"/>
                          <a:ea typeface="Segoe UI" panose="020B0502040204020203" pitchFamily="34" charset="0"/>
                          <a:cs typeface="Arial" panose="020B0604020202020204" pitchFamily="34" charset="0"/>
                        </a:rPr>
                        <a:t> </a:t>
                      </a:r>
                      <a:endParaRPr lang="en-ZA" sz="1200" b="0" kern="1200" dirty="0">
                        <a:solidFill>
                          <a:schemeClr val="tx1"/>
                        </a:solidFill>
                        <a:latin typeface="Arial" panose="020B0604020202020204" pitchFamily="34" charset="0"/>
                        <a:ea typeface="Segoe UI" panose="020B0502040204020203" pitchFamily="34" charset="0"/>
                        <a:cs typeface="Arial" panose="020B0604020202020204" pitchFamily="34" charset="0"/>
                      </a:endParaRPr>
                    </a:p>
                    <a:p>
                      <a:pPr marL="0" indent="0" defTabSz="896938">
                        <a:buFont typeface="Arial" panose="020B0604020202020204" pitchFamily="34" charset="0"/>
                        <a:buNone/>
                        <a:tabLst>
                          <a:tab pos="360363" algn="l"/>
                          <a:tab pos="804863" algn="l"/>
                        </a:tabLst>
                      </a:pPr>
                      <a:endParaRPr lang="en-ZA" sz="1200" b="0" kern="120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6"/>
                  </a:ext>
                </a:extLst>
              </a:tr>
            </a:tbl>
          </a:graphicData>
        </a:graphic>
      </p:graphicFrame>
      <p:sp>
        <p:nvSpPr>
          <p:cNvPr id="10" name="Rectangle 9"/>
          <p:cNvSpPr/>
          <p:nvPr/>
        </p:nvSpPr>
        <p:spPr>
          <a:xfrm>
            <a:off x="1924498" y="122210"/>
            <a:ext cx="6581549" cy="57460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lnSpc>
                <a:spcPct val="100000"/>
              </a:lnSpc>
              <a:spcBef>
                <a:spcPts val="0"/>
              </a:spcBef>
              <a:defRPr/>
            </a:pPr>
            <a:r>
              <a:rPr lang="en-ZA" b="1" dirty="0">
                <a:solidFill>
                  <a:prstClr val="white"/>
                </a:solidFill>
                <a:latin typeface="Segoe UI" panose="020B0502040204020203" pitchFamily="34" charset="0"/>
                <a:ea typeface="Segoe UI" panose="020B0502040204020203" pitchFamily="34" charset="0"/>
                <a:cs typeface="Segoe UI" panose="020B0502040204020203" pitchFamily="34" charset="0"/>
              </a:rPr>
              <a:t>DEPARTMENT OF TRANSPORT AND COMMUNITY SAFETY</a:t>
            </a:r>
          </a:p>
        </p:txBody>
      </p:sp>
      <p:sp>
        <p:nvSpPr>
          <p:cNvPr id="9" name="Rectangle 8"/>
          <p:cNvSpPr/>
          <p:nvPr/>
        </p:nvSpPr>
        <p:spPr>
          <a:xfrm>
            <a:off x="71736" y="855207"/>
            <a:ext cx="751790" cy="259207"/>
          </a:xfrm>
          <a:prstGeom prst="rect">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t>24.</a:t>
            </a:r>
          </a:p>
        </p:txBody>
      </p:sp>
    </p:spTree>
    <p:extLst>
      <p:ext uri="{BB962C8B-B14F-4D97-AF65-F5344CB8AC3E}">
        <p14:creationId xmlns:p14="http://schemas.microsoft.com/office/powerpoint/2010/main" xmlns="" val="26023402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stretch>
            <a:fillRect/>
          </a:stretch>
        </p:blipFill>
        <p:spPr>
          <a:xfrm>
            <a:off x="-70170" y="-35654"/>
            <a:ext cx="1511939" cy="799052"/>
          </a:xfrm>
          <a:prstGeom prst="rect">
            <a:avLst/>
          </a:prstGeom>
        </p:spPr>
      </p:pic>
      <p:sp>
        <p:nvSpPr>
          <p:cNvPr id="8" name="Text Placeholder 2"/>
          <p:cNvSpPr txBox="1">
            <a:spLocks/>
          </p:cNvSpPr>
          <p:nvPr/>
        </p:nvSpPr>
        <p:spPr>
          <a:xfrm>
            <a:off x="1441769" y="0"/>
            <a:ext cx="7702231" cy="763398"/>
          </a:xfrm>
          <a:prstGeom prst="rect">
            <a:avLst/>
          </a:prstGeom>
          <a:solidFill>
            <a:srgbClr val="CC3300"/>
          </a:solidFill>
        </p:spPr>
        <p:txBody>
          <a:bodyPr vert="horz" lIns="68580" tIns="34290" rIns="68580" bIns="3429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endParaRPr lang="en-ZA" sz="18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906576983"/>
              </p:ext>
            </p:extLst>
          </p:nvPr>
        </p:nvGraphicFramePr>
        <p:xfrm>
          <a:off x="64143" y="1183166"/>
          <a:ext cx="8991601" cy="5548300"/>
        </p:xfrm>
        <a:graphic>
          <a:graphicData uri="http://schemas.openxmlformats.org/drawingml/2006/table">
            <a:tbl>
              <a:tblPr firstRow="1" bandRow="1"/>
              <a:tblGrid>
                <a:gridCol w="1699330">
                  <a:extLst>
                    <a:ext uri="{9D8B030D-6E8A-4147-A177-3AD203B41FA5}">
                      <a16:colId xmlns:a16="http://schemas.microsoft.com/office/drawing/2014/main" xmlns="" val="20000"/>
                    </a:ext>
                  </a:extLst>
                </a:gridCol>
                <a:gridCol w="2154213">
                  <a:extLst>
                    <a:ext uri="{9D8B030D-6E8A-4147-A177-3AD203B41FA5}">
                      <a16:colId xmlns:a16="http://schemas.microsoft.com/office/drawing/2014/main" xmlns="" val="20001"/>
                    </a:ext>
                  </a:extLst>
                </a:gridCol>
                <a:gridCol w="5138058">
                  <a:extLst>
                    <a:ext uri="{9D8B030D-6E8A-4147-A177-3AD203B41FA5}">
                      <a16:colId xmlns:a16="http://schemas.microsoft.com/office/drawing/2014/main" xmlns="" val="20002"/>
                    </a:ext>
                  </a:extLst>
                </a:gridCol>
              </a:tblGrid>
              <a:tr h="7007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Case number</a:t>
                      </a:r>
                    </a:p>
                    <a:p>
                      <a:endPar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51435" marR="51435" marT="25719" marB="25719">
                    <a:solidFill>
                      <a:schemeClr val="accent1">
                        <a:lumMod val="75000"/>
                      </a:schemeClr>
                    </a:solidFill>
                  </a:tcPr>
                </a:tc>
                <a:tc>
                  <a:txBody>
                    <a:bodyPr/>
                    <a:lstStyle/>
                    <a:p>
                      <a:pPr algn="l">
                        <a:lnSpc>
                          <a:spcPct val="100000"/>
                        </a:lnSpc>
                        <a:spcAft>
                          <a:spcPts val="0"/>
                        </a:spcAft>
                      </a:pP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Mmabatho CAS 36/05/2020</a:t>
                      </a:r>
                      <a:endParaRPr lang="en-ZA" sz="1200" kern="120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solidFill>
                      <a:schemeClr val="bg1"/>
                    </a:solidFill>
                  </a:tcPr>
                </a:tc>
                <a:tc rowSpan="6">
                  <a:txBody>
                    <a:bodyPr/>
                    <a:lstStyle/>
                    <a:p>
                      <a:r>
                        <a:rPr lang="en-ZA" sz="1200" b="1" u="sng" dirty="0">
                          <a:solidFill>
                            <a:schemeClr val="tx1"/>
                          </a:solidFill>
                          <a:effectLst/>
                          <a:latin typeface="Arial" panose="020B0604020202020204" pitchFamily="34" charset="0"/>
                          <a:ea typeface="Segoe UI" panose="020B0502040204020203" pitchFamily="34" charset="0"/>
                          <a:cs typeface="Arial" panose="020B0604020202020204" pitchFamily="34" charset="0"/>
                        </a:rPr>
                        <a:t>Background of Case:</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200" b="1" i="0" u="none"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200" b="0" i="0" u="none"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rPr>
                        <a:t>It is alleged by the Administrator that there were irregular appointments of service providers to provide scholar transport. It is further alleged that the service providers inflated the travelling kilometres.</a:t>
                      </a:r>
                    </a:p>
                    <a:p>
                      <a:pPr algn="just">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endParaRPr lang="en-ZA" sz="1200" b="0" dirty="0">
                        <a:solidFill>
                          <a:srgbClr val="FF0000"/>
                        </a:solidFill>
                        <a:effectLst/>
                        <a:latin typeface="Arial" panose="020B0604020202020204" pitchFamily="34" charset="0"/>
                        <a:ea typeface="Segoe UI" panose="020B0502040204020203" pitchFamily="34" charset="0"/>
                        <a:cs typeface="Arial" panose="020B0604020202020204" pitchFamily="34" charset="0"/>
                      </a:endParaRPr>
                    </a:p>
                    <a:p>
                      <a:pPr algn="just">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endParaRPr lang="en-ZA" sz="1200" b="0" dirty="0">
                        <a:solidFill>
                          <a:srgbClr val="FF0000"/>
                        </a:solidFill>
                        <a:effectLst/>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200" b="1" i="0" u="sng"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rPr>
                        <a:t>Current Status:</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200" b="1" i="0" u="none"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ZA" sz="1200" b="0"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19 </a:t>
                      </a:r>
                      <a:r>
                        <a:rPr lang="en-ZA" sz="1200" b="0" kern="1200" baseline="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statements were obtained.</a:t>
                      </a: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ZA" sz="1200" b="0"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ZA" sz="1200" b="0"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Forensic report </a:t>
                      </a:r>
                      <a:r>
                        <a:rPr lang="en-ZA" sz="1200" b="0" kern="1200" baseline="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was received</a:t>
                      </a:r>
                      <a:r>
                        <a:rPr lang="en-ZA" sz="1200" b="0"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a:t>
                      </a: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ZA" sz="1200" b="0"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ZA" sz="1200" b="0"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r>
                        <a:rPr lang="en-ZA" sz="1200" b="1" u="sng"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Outstanding:</a:t>
                      </a:r>
                    </a:p>
                    <a:p>
                      <a:pPr algn="just"/>
                      <a:endParaRPr lang="en-ZA" sz="1200" b="0"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171450" indent="-171450" algn="just">
                        <a:buFont typeface="Wingdings" panose="05000000000000000000" pitchFamily="2" charset="2"/>
                        <a:buChar char="v"/>
                      </a:pPr>
                      <a:r>
                        <a:rPr lang="en-ZA" sz="1200" b="0"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7 </a:t>
                      </a:r>
                      <a:r>
                        <a:rPr lang="en-ZA" sz="1200" b="0" kern="1200" baseline="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statements</a:t>
                      </a:r>
                    </a:p>
                    <a:p>
                      <a:pPr marL="0" indent="0" algn="just">
                        <a:buFont typeface="Wingdings" panose="05000000000000000000" pitchFamily="2" charset="2"/>
                        <a:buNone/>
                      </a:pPr>
                      <a:r>
                        <a:rPr lang="en-ZA" sz="1200" b="0" kern="1200" baseline="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 </a:t>
                      </a:r>
                      <a:endParaRPr lang="en-ZA" sz="1200" b="0"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ZA" sz="1200" b="0" kern="1200" baseline="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Analysis </a:t>
                      </a:r>
                      <a:endParaRPr lang="en-ZA" sz="1200" b="0"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51435" marR="51435" marT="25719" marB="25719"/>
                </a:tc>
                <a:extLst>
                  <a:ext uri="{0D108BD9-81ED-4DB2-BD59-A6C34878D82A}">
                    <a16:rowId xmlns:a16="http://schemas.microsoft.com/office/drawing/2014/main" xmlns="" val="10000"/>
                  </a:ext>
                </a:extLst>
              </a:tr>
              <a:tr h="648740">
                <a:tc>
                  <a:txBody>
                    <a:bodyPr/>
                    <a:lstStyle/>
                    <a:p>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Offence</a:t>
                      </a:r>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 </a:t>
                      </a:r>
                    </a:p>
                  </a:txBody>
                  <a:tcPr marL="51435" marR="51435" marT="25719" marB="25719">
                    <a:solidFill>
                      <a:schemeClr val="accent1">
                        <a:lumMod val="75000"/>
                      </a:schemeClr>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200" b="0" i="0" u="none" strike="noStrike" dirty="0">
                          <a:solidFill>
                            <a:schemeClr val="tx1"/>
                          </a:solidFill>
                          <a:effectLst/>
                          <a:latin typeface="Arial" panose="020B0604020202020204" pitchFamily="34" charset="0"/>
                          <a:ea typeface="Segoe UI" panose="020B0502040204020203" pitchFamily="34" charset="0"/>
                          <a:cs typeface="Arial" panose="020B0604020202020204" pitchFamily="34" charset="0"/>
                        </a:rPr>
                        <a:t>Fraud and Corruption</a:t>
                      </a: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1"/>
                  </a:ext>
                </a:extLst>
              </a:tr>
              <a:tr h="563376">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Loss involved</a:t>
                      </a:r>
                    </a:p>
                  </a:txBody>
                  <a:tcPr marL="51435" marR="51435" marT="25719" marB="25719">
                    <a:solidFill>
                      <a:schemeClr val="accent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To be determined</a:t>
                      </a:r>
                    </a:p>
                  </a:txBody>
                  <a:tcPr marL="28932" marR="28932" marT="14467" marB="14467">
                    <a:noFill/>
                  </a:tcPr>
                </a:tc>
                <a:tc vMerge="1">
                  <a:txBody>
                    <a:bodyPr/>
                    <a:lstStyle/>
                    <a:p>
                      <a:endParaRPr lang="en-ZA"/>
                    </a:p>
                  </a:txBody>
                  <a:tcPr/>
                </a:tc>
                <a:extLst>
                  <a:ext uri="{0D108BD9-81ED-4DB2-BD59-A6C34878D82A}">
                    <a16:rowId xmlns:a16="http://schemas.microsoft.com/office/drawing/2014/main" xmlns="" val="10002"/>
                  </a:ext>
                </a:extLst>
              </a:tr>
              <a:tr h="2743139">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Persons/Entity involved</a:t>
                      </a:r>
                    </a:p>
                  </a:txBody>
                  <a:tcPr marL="51435" marR="51435" marT="25719" marB="25719">
                    <a:solidFill>
                      <a:schemeClr val="accent1">
                        <a:lumMod val="75000"/>
                      </a:schemeClr>
                    </a:solidFill>
                  </a:tcPr>
                </a:tc>
                <a:tc>
                  <a:txBody>
                    <a:bodyPr/>
                    <a:lstStyle/>
                    <a:p>
                      <a:pPr algn="l">
                        <a:lnSpc>
                          <a:spcPct val="100000"/>
                        </a:lnSpc>
                        <a:spcAft>
                          <a:spcPts val="0"/>
                        </a:spcAft>
                      </a:pPr>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Department of Community Safety and Transport Management</a:t>
                      </a:r>
                    </a:p>
                    <a:p>
                      <a:pPr algn="l">
                        <a:lnSpc>
                          <a:spcPct val="100000"/>
                        </a:lnSpc>
                        <a:spcAft>
                          <a:spcPts val="0"/>
                        </a:spcAft>
                      </a:pPr>
                      <a:endParaRPr lang="en-ZA" sz="1200" b="0" kern="120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3"/>
                  </a:ext>
                </a:extLst>
              </a:tr>
              <a:tr h="412927">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Status of case</a:t>
                      </a:r>
                    </a:p>
                  </a:txBody>
                  <a:tcPr marL="51435" marR="51435" marT="25719" marB="25719">
                    <a:solidFill>
                      <a:schemeClr val="accent1">
                        <a:lumMod val="75000"/>
                      </a:schemeClr>
                    </a:solidFill>
                  </a:tcPr>
                </a:tc>
                <a:tc>
                  <a:txBody>
                    <a:bodyPr/>
                    <a:lstStyle/>
                    <a:p>
                      <a:r>
                        <a:rPr lang="en-ZA" sz="1200" b="0" dirty="0">
                          <a:solidFill>
                            <a:schemeClr val="tx1"/>
                          </a:solidFill>
                          <a:latin typeface="Arial" panose="020B0604020202020204" pitchFamily="34" charset="0"/>
                          <a:ea typeface="Segoe UI" panose="020B0502040204020203" pitchFamily="34" charset="0"/>
                          <a:cs typeface="Arial" panose="020B0604020202020204" pitchFamily="34" charset="0"/>
                        </a:rPr>
                        <a:t>Under Investigation</a:t>
                      </a: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4"/>
                  </a:ext>
                </a:extLst>
              </a:tr>
              <a:tr h="479380">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Number of</a:t>
                      </a:r>
                      <a:r>
                        <a:rPr lang="en-ZA" sz="1200" b="1" kern="1200" baseline="0" dirty="0">
                          <a:solidFill>
                            <a:schemeClr val="tx1"/>
                          </a:solidFill>
                          <a:latin typeface="Arial" panose="020B0604020202020204" pitchFamily="34" charset="0"/>
                          <a:ea typeface="Segoe UI" panose="020B0502040204020203" pitchFamily="34" charset="0"/>
                          <a:cs typeface="Arial" panose="020B0604020202020204" pitchFamily="34" charset="0"/>
                        </a:rPr>
                        <a:t> </a:t>
                      </a:r>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statements</a:t>
                      </a:r>
                    </a:p>
                  </a:txBody>
                  <a:tcPr marL="51435" marR="51435" marT="25719" marB="25719">
                    <a:solidFill>
                      <a:schemeClr val="accent1">
                        <a:lumMod val="75000"/>
                      </a:schemeClr>
                    </a:solidFill>
                  </a:tcPr>
                </a:tc>
                <a:tc>
                  <a:txBody>
                    <a:bodyPr/>
                    <a:lstStyle/>
                    <a:p>
                      <a:pPr marL="0" indent="0" defTabSz="896938">
                        <a:buFont typeface="Arial" panose="020B0604020202020204" pitchFamily="34" charset="0"/>
                        <a:buNone/>
                        <a:tabLst>
                          <a:tab pos="360363" algn="l"/>
                          <a:tab pos="804863" algn="l"/>
                        </a:tabLst>
                      </a:pPr>
                      <a:r>
                        <a:rPr lang="en-ZA" sz="1200" b="0" kern="1200" dirty="0">
                          <a:solidFill>
                            <a:schemeClr val="tx1"/>
                          </a:solidFill>
                          <a:latin typeface="Arial" panose="020B0604020202020204" pitchFamily="34" charset="0"/>
                          <a:ea typeface="Segoe UI" panose="020B0502040204020203" pitchFamily="34" charset="0"/>
                          <a:cs typeface="Arial" panose="020B0604020202020204" pitchFamily="34" charset="0"/>
                        </a:rPr>
                        <a:t>19</a:t>
                      </a: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6"/>
                  </a:ext>
                </a:extLst>
              </a:tr>
            </a:tbl>
          </a:graphicData>
        </a:graphic>
      </p:graphicFrame>
      <p:sp>
        <p:nvSpPr>
          <p:cNvPr id="10" name="Rectangle 9"/>
          <p:cNvSpPr/>
          <p:nvPr/>
        </p:nvSpPr>
        <p:spPr>
          <a:xfrm>
            <a:off x="1956397" y="90311"/>
            <a:ext cx="6581549" cy="57460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lnSpc>
                <a:spcPct val="100000"/>
              </a:lnSpc>
              <a:spcBef>
                <a:spcPts val="0"/>
              </a:spcBef>
              <a:defRPr/>
            </a:pPr>
            <a:r>
              <a:rPr lang="en-ZA" b="1" dirty="0">
                <a:solidFill>
                  <a:prstClr val="white"/>
                </a:solidFill>
                <a:latin typeface="Segoe UI" panose="020B0502040204020203" pitchFamily="34" charset="0"/>
                <a:ea typeface="Segoe UI" panose="020B0502040204020203" pitchFamily="34" charset="0"/>
                <a:cs typeface="Segoe UI" panose="020B0502040204020203" pitchFamily="34" charset="0"/>
              </a:rPr>
              <a:t>DEPARTMENT OF TRANSPORT AND COMMUNITY SAFETY</a:t>
            </a:r>
          </a:p>
        </p:txBody>
      </p:sp>
      <p:sp>
        <p:nvSpPr>
          <p:cNvPr id="9" name="Rectangle 8"/>
          <p:cNvSpPr/>
          <p:nvPr/>
        </p:nvSpPr>
        <p:spPr>
          <a:xfrm>
            <a:off x="71736" y="802953"/>
            <a:ext cx="751790" cy="259207"/>
          </a:xfrm>
          <a:prstGeom prst="rect">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t>25.</a:t>
            </a:r>
          </a:p>
        </p:txBody>
      </p:sp>
    </p:spTree>
    <p:extLst>
      <p:ext uri="{BB962C8B-B14F-4D97-AF65-F5344CB8AC3E}">
        <p14:creationId xmlns:p14="http://schemas.microsoft.com/office/powerpoint/2010/main" xmlns="" val="1946350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8" name="Text Placeholder 2"/>
          <p:cNvSpPr txBox="1">
            <a:spLocks/>
          </p:cNvSpPr>
          <p:nvPr/>
        </p:nvSpPr>
        <p:spPr>
          <a:xfrm>
            <a:off x="1079292" y="0"/>
            <a:ext cx="8064708" cy="936885"/>
          </a:xfrm>
          <a:prstGeom prst="rect">
            <a:avLst/>
          </a:prstGeom>
          <a:solidFill>
            <a:srgbClr val="CC3300"/>
          </a:solidFill>
        </p:spPr>
        <p:txBody>
          <a:bodyPr vert="horz" lIns="28932" tIns="14467" rIns="28932" bIns="14467"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ZA" sz="570" b="1" i="0" u="none" strike="noStrike" kern="1200" cap="none" spc="0" normalizeH="0" baseline="0" noProof="0" dirty="0">
              <a:ln>
                <a:noFill/>
              </a:ln>
              <a:solidFill>
                <a:prstClr val="white"/>
              </a:solidFill>
              <a:effectLst/>
              <a:uLnTx/>
              <a:uFillTx/>
              <a:latin typeface="Segoe UI" panose="020B0502040204020203" pitchFamily="34" charset="0"/>
              <a:ea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ZA" sz="825" b="1" i="0" u="none" strike="noStrike" kern="1200" cap="none" spc="0" normalizeH="0" baseline="0" noProof="0" dirty="0">
              <a:ln>
                <a:noFill/>
              </a:ln>
              <a:solidFill>
                <a:srgbClr val="000000"/>
              </a:solidFill>
              <a:effectLst/>
              <a:uLnTx/>
              <a:uFillTx/>
              <a:latin typeface="Segoe UI" panose="020B0502040204020203" pitchFamily="34" charset="0"/>
              <a:ea typeface="Segoe UI" panose="020B0502040204020203" pitchFamily="34" charset="0"/>
              <a:cs typeface="Segoe UI" panose="020B0502040204020203" pitchFamily="34" charset="0"/>
            </a:endParaRPr>
          </a:p>
        </p:txBody>
      </p:sp>
      <p:pic>
        <p:nvPicPr>
          <p:cNvPr id="3" name="Picture 2"/>
          <p:cNvPicPr>
            <a:picLocks noChangeAspect="1"/>
          </p:cNvPicPr>
          <p:nvPr/>
        </p:nvPicPr>
        <p:blipFill>
          <a:blip r:embed="rId2" cstate="print"/>
          <a:stretch>
            <a:fillRect/>
          </a:stretch>
        </p:blipFill>
        <p:spPr>
          <a:xfrm>
            <a:off x="-72411" y="-20860"/>
            <a:ext cx="1294109" cy="957746"/>
          </a:xfrm>
          <a:prstGeom prst="rect">
            <a:avLst/>
          </a:prstGeom>
        </p:spPr>
      </p:pic>
      <p:sp>
        <p:nvSpPr>
          <p:cNvPr id="6" name="Rectangle 5"/>
          <p:cNvSpPr/>
          <p:nvPr/>
        </p:nvSpPr>
        <p:spPr>
          <a:xfrm>
            <a:off x="208438" y="1109322"/>
            <a:ext cx="8894618" cy="5582041"/>
          </a:xfrm>
          <a:prstGeom prst="rect">
            <a:avLst/>
          </a:prstGeom>
        </p:spPr>
        <p:txBody>
          <a:bodyPr wrap="square">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ZA" sz="220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DOCKETS ON HAND:                                                           </a:t>
            </a:r>
            <a:r>
              <a:rPr kumimoji="0" lang="en-ZA" sz="22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ZA" sz="220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29</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ZA" sz="8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ZA" sz="800" b="0" i="0" u="sng" strike="noStrike" kern="1200" cap="none" spc="0" normalizeH="0" baseline="0" noProof="0" dirty="0">
                <a:ln>
                  <a:noFill/>
                </a:ln>
                <a:solidFill>
                  <a:prstClr val="black"/>
                </a:solidFill>
                <a:effectLst/>
                <a:uLnTx/>
                <a:uFillTx/>
                <a:latin typeface="Trebuchet MS"/>
                <a:ea typeface="+mn-ea"/>
              </a:rPr>
              <a:t>      </a:t>
            </a:r>
            <a:r>
              <a:rPr kumimoji="0" lang="en-ZA" sz="800" b="0" i="0" u="none" strike="noStrike" kern="1200" cap="none" spc="0" normalizeH="0" baseline="0" noProof="0" dirty="0">
                <a:ln>
                  <a:noFill/>
                </a:ln>
                <a:solidFill>
                  <a:prstClr val="black"/>
                </a:solidFill>
                <a:effectLst/>
                <a:uLnTx/>
                <a:uFillTx/>
                <a:latin typeface="Trebuchet MS"/>
                <a:ea typeface="+mn-ea"/>
              </a:rPr>
              <a:t>                              </a:t>
            </a:r>
          </a:p>
          <a:p>
            <a:pPr marL="228600" marR="0" lvl="0" indent="-228600" algn="l" defTabSz="914400" rtl="0" eaLnBrk="1" fontAlgn="auto" latinLnBrk="0" hangingPunct="1">
              <a:lnSpc>
                <a:spcPct val="90000"/>
              </a:lnSpc>
              <a:spcBef>
                <a:spcPts val="1000"/>
              </a:spcBef>
              <a:spcAft>
                <a:spcPts val="0"/>
              </a:spcAft>
              <a:buClrTx/>
              <a:buSzTx/>
              <a:buFontTx/>
              <a:buChar char="-"/>
              <a:tabLst/>
              <a:defRPr/>
            </a:pPr>
            <a:r>
              <a:rPr kumimoji="0" lang="en-ZA"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Number of court cases:                          	                          	02</a:t>
            </a:r>
          </a:p>
          <a:p>
            <a:pPr marR="0" lvl="0" algn="l" defTabSz="914400" rtl="0" eaLnBrk="1" fontAlgn="auto" latinLnBrk="0" hangingPunct="1">
              <a:lnSpc>
                <a:spcPct val="90000"/>
              </a:lnSpc>
              <a:spcBef>
                <a:spcPts val="1000"/>
              </a:spcBef>
              <a:spcAft>
                <a:spcPts val="0"/>
              </a:spcAft>
              <a:buClrTx/>
              <a:buSzTx/>
              <a:tabLst/>
              <a:defRPr/>
            </a:pPr>
            <a:r>
              <a:rPr kumimoji="0" lang="en-ZA"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228600" marR="0" lvl="0" indent="-228600" algn="l" defTabSz="914400" rtl="0" eaLnBrk="1" fontAlgn="auto" latinLnBrk="0" hangingPunct="1">
              <a:lnSpc>
                <a:spcPct val="90000"/>
              </a:lnSpc>
              <a:spcBef>
                <a:spcPts val="1000"/>
              </a:spcBef>
              <a:spcAft>
                <a:spcPts val="0"/>
              </a:spcAft>
              <a:buClrTx/>
              <a:buSzTx/>
              <a:buFontTx/>
              <a:buChar char="-"/>
              <a:tabLst/>
              <a:defRPr/>
            </a:pPr>
            <a:r>
              <a:rPr kumimoji="0" lang="en-ZA"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Number of cases for decision with NPA / Guidance:             	07</a:t>
            </a:r>
          </a:p>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ZA"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228600" marR="0" lvl="0" indent="-228600" algn="l" defTabSz="914400" rtl="0" eaLnBrk="1" fontAlgn="auto" latinLnBrk="0" hangingPunct="1">
              <a:lnSpc>
                <a:spcPct val="90000"/>
              </a:lnSpc>
              <a:spcBef>
                <a:spcPts val="1000"/>
              </a:spcBef>
              <a:spcAft>
                <a:spcPts val="0"/>
              </a:spcAft>
              <a:buClrTx/>
              <a:buSzTx/>
              <a:buFontTx/>
              <a:buChar char="-"/>
              <a:tabLst/>
              <a:defRPr/>
            </a:pPr>
            <a:r>
              <a:rPr kumimoji="0" lang="en-ZA"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Number of cases under </a:t>
            </a:r>
            <a:r>
              <a:rPr lang="en-ZA" sz="2200" noProof="0" dirty="0">
                <a:solidFill>
                  <a:prstClr val="black"/>
                </a:solidFill>
                <a:latin typeface="Arial" panose="020B0604020202020204" pitchFamily="34" charset="0"/>
                <a:cs typeface="Arial" panose="020B0604020202020204" pitchFamily="34" charset="0"/>
              </a:rPr>
              <a:t>i</a:t>
            </a:r>
            <a:r>
              <a:rPr kumimoji="0" lang="en-ZA"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nvestigation:	                          	20</a:t>
            </a:r>
          </a:p>
          <a:p>
            <a:pPr marL="228600" marR="0" lvl="0" indent="-228600" algn="l" defTabSz="914400" rtl="0" eaLnBrk="1" fontAlgn="auto" latinLnBrk="0" hangingPunct="1">
              <a:lnSpc>
                <a:spcPct val="90000"/>
              </a:lnSpc>
              <a:spcBef>
                <a:spcPts val="1000"/>
              </a:spcBef>
              <a:spcAft>
                <a:spcPts val="0"/>
              </a:spcAft>
              <a:buClrTx/>
              <a:buSzTx/>
              <a:buFontTx/>
              <a:buChar char="-"/>
              <a:tabLst/>
              <a:defRPr/>
            </a:pPr>
            <a:endParaRPr lang="en-ZA" sz="2200" dirty="0">
              <a:solidFill>
                <a:prstClr val="black"/>
              </a:solidFill>
              <a:latin typeface="Arial" panose="020B0604020202020204" pitchFamily="34" charset="0"/>
              <a:cs typeface="Arial" panose="020B0604020202020204" pitchFamily="34" charset="0"/>
            </a:endParaRPr>
          </a:p>
          <a:p>
            <a:pPr marL="228600" indent="-228600">
              <a:lnSpc>
                <a:spcPct val="90000"/>
              </a:lnSpc>
              <a:spcBef>
                <a:spcPts val="1000"/>
              </a:spcBef>
              <a:buFontTx/>
              <a:buChar char="-"/>
              <a:defRPr/>
            </a:pPr>
            <a:r>
              <a:rPr lang="en-ZA" sz="2200" dirty="0">
                <a:solidFill>
                  <a:prstClr val="black"/>
                </a:solidFill>
                <a:latin typeface="Arial" panose="020B0604020202020204" pitchFamily="34" charset="0"/>
                <a:cs typeface="Arial" panose="020B0604020202020204" pitchFamily="34" charset="0"/>
              </a:rPr>
              <a:t>Amount involved					    R 122 507 755</a:t>
            </a:r>
          </a:p>
          <a:p>
            <a:pPr marR="0" lvl="0" algn="l" defTabSz="914400" rtl="0" eaLnBrk="1" fontAlgn="auto" latinLnBrk="0" hangingPunct="1">
              <a:lnSpc>
                <a:spcPct val="90000"/>
              </a:lnSpc>
              <a:spcBef>
                <a:spcPts val="1000"/>
              </a:spcBef>
              <a:spcAft>
                <a:spcPts val="0"/>
              </a:spcAft>
              <a:buClrTx/>
              <a:buSzTx/>
              <a:tabLst/>
              <a:defRPr/>
            </a:pPr>
            <a:r>
              <a:rPr kumimoji="0" lang="en-ZA" sz="220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_______________________                         _________________   _</a:t>
            </a:r>
          </a:p>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ZA"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Number of</a:t>
            </a:r>
            <a:r>
              <a:rPr kumimoji="0" lang="en-ZA" sz="2200" b="0" i="0" u="none" strike="noStrike" kern="1200" cap="none" spc="0" normalizeH="0" noProof="0" dirty="0">
                <a:ln>
                  <a:noFill/>
                </a:ln>
                <a:solidFill>
                  <a:prstClr val="black"/>
                </a:solidFill>
                <a:effectLst/>
                <a:uLnTx/>
                <a:uFillTx/>
                <a:latin typeface="Arial" panose="020B0604020202020204" pitchFamily="34" charset="0"/>
                <a:ea typeface="+mn-ea"/>
                <a:cs typeface="Arial" panose="020B0604020202020204" pitchFamily="34" charset="0"/>
              </a:rPr>
              <a:t> cases </a:t>
            </a:r>
            <a:r>
              <a:rPr kumimoji="0" lang="en-ZA" sz="2200" b="0" i="0" u="none" strike="noStrike" kern="120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rPr>
              <a:t>registered before </a:t>
            </a:r>
            <a:r>
              <a:rPr kumimoji="0" lang="en-ZA" sz="2200" b="0" i="0" u="none" strike="noStrike" kern="1200" cap="none" spc="0" normalizeH="0" noProof="0" dirty="0">
                <a:ln>
                  <a:noFill/>
                </a:ln>
                <a:solidFill>
                  <a:prstClr val="black"/>
                </a:solidFill>
                <a:effectLst/>
                <a:uLnTx/>
                <a:uFillTx/>
                <a:latin typeface="Arial" panose="020B0604020202020204" pitchFamily="34" charset="0"/>
                <a:ea typeface="+mn-ea"/>
                <a:cs typeface="Arial" panose="020B0604020202020204" pitchFamily="34" charset="0"/>
              </a:rPr>
              <a:t>intervention:	  		</a:t>
            </a:r>
            <a:r>
              <a:rPr kumimoji="0" lang="en-ZA" sz="2200" b="0" i="0" u="none" strike="noStrike" kern="120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rPr>
              <a:t>09</a:t>
            </a:r>
            <a:endParaRPr kumimoji="0" lang="en-ZA" sz="2200" b="0" i="0" u="none" strike="noStrike" kern="1200" cap="none" spc="0" normalizeH="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Tx/>
              <a:buNone/>
              <a:tabLst/>
              <a:defRPr/>
            </a:pPr>
            <a:r>
              <a:rPr lang="en-ZA" sz="2200" baseline="0" dirty="0">
                <a:solidFill>
                  <a:prstClr val="black"/>
                </a:solidFill>
                <a:latin typeface="Arial" panose="020B0604020202020204" pitchFamily="34" charset="0"/>
                <a:cs typeface="Arial" panose="020B0604020202020204" pitchFamily="34" charset="0"/>
              </a:rPr>
              <a:t>Number</a:t>
            </a:r>
            <a:r>
              <a:rPr lang="en-ZA" sz="2200" dirty="0">
                <a:solidFill>
                  <a:prstClr val="black"/>
                </a:solidFill>
                <a:latin typeface="Arial" panose="020B0604020202020204" pitchFamily="34" charset="0"/>
                <a:cs typeface="Arial" panose="020B0604020202020204" pitchFamily="34" charset="0"/>
              </a:rPr>
              <a:t> of cases </a:t>
            </a:r>
            <a:r>
              <a:rPr lang="en-ZA" sz="2200" dirty="0" smtClean="0">
                <a:solidFill>
                  <a:prstClr val="black"/>
                </a:solidFill>
                <a:latin typeface="Arial" panose="020B0604020202020204" pitchFamily="34" charset="0"/>
                <a:cs typeface="Arial" panose="020B0604020202020204" pitchFamily="34" charset="0"/>
              </a:rPr>
              <a:t>registered after </a:t>
            </a:r>
            <a:r>
              <a:rPr lang="en-ZA" sz="2200" dirty="0">
                <a:solidFill>
                  <a:prstClr val="black"/>
                </a:solidFill>
                <a:latin typeface="Arial" panose="020B0604020202020204" pitchFamily="34" charset="0"/>
                <a:cs typeface="Arial" panose="020B0604020202020204" pitchFamily="34" charset="0"/>
              </a:rPr>
              <a:t>intervention:			</a:t>
            </a:r>
            <a:r>
              <a:rPr lang="en-ZA" sz="2200" dirty="0" smtClean="0">
                <a:solidFill>
                  <a:prstClr val="black"/>
                </a:solidFill>
                <a:latin typeface="Arial" panose="020B0604020202020204" pitchFamily="34" charset="0"/>
                <a:cs typeface="Arial" panose="020B0604020202020204" pitchFamily="34" charset="0"/>
              </a:rPr>
              <a:t>20</a:t>
            </a:r>
            <a:endParaRPr lang="en-ZA" sz="2200" dirty="0">
              <a:solidFill>
                <a:prstClr val="black"/>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Tx/>
              <a:buNone/>
              <a:tabLst/>
              <a:defRPr/>
            </a:pPr>
            <a:endParaRPr lang="en-ZA" sz="800"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ZA"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Number of cases referred by Administrators:					10</a:t>
            </a:r>
          </a:p>
        </p:txBody>
      </p:sp>
      <p:sp>
        <p:nvSpPr>
          <p:cNvPr id="9" name="Rectangle 8"/>
          <p:cNvSpPr/>
          <p:nvPr/>
        </p:nvSpPr>
        <p:spPr>
          <a:xfrm>
            <a:off x="7124928" y="1813139"/>
            <a:ext cx="1113905" cy="249382"/>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0" name="Rectangle 9"/>
          <p:cNvSpPr/>
          <p:nvPr/>
        </p:nvSpPr>
        <p:spPr>
          <a:xfrm>
            <a:off x="7166492" y="2637485"/>
            <a:ext cx="1113905" cy="27432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Rectangle 10"/>
          <p:cNvSpPr/>
          <p:nvPr/>
        </p:nvSpPr>
        <p:spPr>
          <a:xfrm>
            <a:off x="7166492" y="3543572"/>
            <a:ext cx="1113905" cy="2992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p:cNvSpPr/>
          <p:nvPr/>
        </p:nvSpPr>
        <p:spPr>
          <a:xfrm>
            <a:off x="1501255" y="168329"/>
            <a:ext cx="7276985" cy="61605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90000"/>
              </a:lnSpc>
              <a:spcBef>
                <a:spcPts val="1000"/>
              </a:spcBef>
              <a:defRPr/>
            </a:pPr>
            <a:r>
              <a:rPr lang="en-ZA" sz="2000" b="1" dirty="0">
                <a:solidFill>
                  <a:prstClr val="white"/>
                </a:solidFill>
                <a:latin typeface="Arial" panose="020B0604020202020204" pitchFamily="34" charset="0"/>
                <a:ea typeface="Segoe UI" panose="020B0502040204020203" pitchFamily="34" charset="0"/>
                <a:cs typeface="Arial" panose="020B0604020202020204" pitchFamily="34" charset="0"/>
              </a:rPr>
              <a:t>SUMMARY OF </a:t>
            </a:r>
            <a:r>
              <a:rPr lang="en-ZA" sz="2000" b="1" dirty="0" smtClean="0">
                <a:solidFill>
                  <a:prstClr val="white"/>
                </a:solidFill>
                <a:latin typeface="Arial" panose="020B0604020202020204" pitchFamily="34" charset="0"/>
                <a:ea typeface="Segoe UI" panose="020B0502040204020203" pitchFamily="34" charset="0"/>
                <a:cs typeface="Arial" panose="020B0604020202020204" pitchFamily="34" charset="0"/>
              </a:rPr>
              <a:t>GOVERNMENT DEPARTMENTS </a:t>
            </a:r>
            <a:r>
              <a:rPr lang="en-ZA" sz="2000" b="1" dirty="0">
                <a:solidFill>
                  <a:prstClr val="white"/>
                </a:solidFill>
                <a:latin typeface="Arial" panose="020B0604020202020204" pitchFamily="34" charset="0"/>
                <a:ea typeface="Segoe UI" panose="020B0502040204020203" pitchFamily="34" charset="0"/>
                <a:cs typeface="Arial" panose="020B0604020202020204" pitchFamily="34" charset="0"/>
              </a:rPr>
              <a:t>CASES</a:t>
            </a:r>
            <a:endParaRPr lang="en-ZA" sz="2000" b="1" dirty="0">
              <a:solidFill>
                <a:srgbClr val="000000"/>
              </a:solidFill>
              <a:latin typeface="Arial" panose="020B0604020202020204" pitchFamily="34" charset="0"/>
              <a:ea typeface="Segoe UI" panose="020B0502040204020203" pitchFamily="34" charset="0"/>
              <a:cs typeface="Arial" panose="020B0604020202020204" pitchFamily="34" charset="0"/>
            </a:endParaRPr>
          </a:p>
        </p:txBody>
      </p:sp>
    </p:spTree>
    <p:extLst>
      <p:ext uri="{BB962C8B-B14F-4D97-AF65-F5344CB8AC3E}">
        <p14:creationId xmlns:p14="http://schemas.microsoft.com/office/powerpoint/2010/main" xmlns="" val="4637244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stretch>
            <a:fillRect/>
          </a:stretch>
        </p:blipFill>
        <p:spPr>
          <a:xfrm>
            <a:off x="-70170" y="-30996"/>
            <a:ext cx="1511939" cy="763398"/>
          </a:xfrm>
          <a:prstGeom prst="rect">
            <a:avLst/>
          </a:prstGeom>
        </p:spPr>
      </p:pic>
      <p:sp>
        <p:nvSpPr>
          <p:cNvPr id="8" name="Text Placeholder 2"/>
          <p:cNvSpPr txBox="1">
            <a:spLocks/>
          </p:cNvSpPr>
          <p:nvPr/>
        </p:nvSpPr>
        <p:spPr>
          <a:xfrm>
            <a:off x="1441769" y="0"/>
            <a:ext cx="7702231" cy="763398"/>
          </a:xfrm>
          <a:prstGeom prst="rect">
            <a:avLst/>
          </a:prstGeom>
          <a:solidFill>
            <a:srgbClr val="CC3300"/>
          </a:solidFill>
        </p:spPr>
        <p:txBody>
          <a:bodyPr vert="horz" lIns="68580" tIns="34290" rIns="68580" bIns="3429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endParaRPr lang="en-ZA" sz="1800" dirty="0">
              <a:latin typeface="Segoe UI" panose="020B0502040204020203" pitchFamily="34" charset="0"/>
              <a:ea typeface="Segoe UI" panose="020B0502040204020203" pitchFamily="34" charset="0"/>
              <a:cs typeface="Segoe UI" panose="020B0502040204020203" pitchFamily="34" charset="0"/>
            </a:endParaRPr>
          </a:p>
          <a:p>
            <a:pPr lvl="0" algn="ctr">
              <a:lnSpc>
                <a:spcPct val="100000"/>
              </a:lnSpc>
              <a:spcBef>
                <a:spcPts val="0"/>
              </a:spcBef>
            </a:pPr>
            <a:r>
              <a:rPr lang="en-ZA" sz="1800" b="1" dirty="0">
                <a:solidFill>
                  <a:prstClr val="white"/>
                </a:solidFill>
                <a:latin typeface="Segoe UI" panose="020B0502040204020203" pitchFamily="34" charset="0"/>
                <a:ea typeface="Segoe UI" panose="020B0502040204020203" pitchFamily="34" charset="0"/>
                <a:cs typeface="Segoe UI" panose="020B0502040204020203" pitchFamily="34" charset="0"/>
              </a:rPr>
              <a:t>DEPARTMENT OF PUBLIC WORKS AND ROADS</a:t>
            </a:r>
          </a:p>
        </p:txBody>
      </p:sp>
      <p:graphicFrame>
        <p:nvGraphicFramePr>
          <p:cNvPr id="9" name="Table 8"/>
          <p:cNvGraphicFramePr>
            <a:graphicFrameLocks noGrp="1"/>
          </p:cNvGraphicFramePr>
          <p:nvPr>
            <p:extLst>
              <p:ext uri="{D42A27DB-BD31-4B8C-83A1-F6EECF244321}">
                <p14:modId xmlns:p14="http://schemas.microsoft.com/office/powerpoint/2010/main" xmlns="" val="2926780853"/>
              </p:ext>
            </p:extLst>
          </p:nvPr>
        </p:nvGraphicFramePr>
        <p:xfrm>
          <a:off x="1" y="1206314"/>
          <a:ext cx="9144000" cy="5408798"/>
        </p:xfrm>
        <a:graphic>
          <a:graphicData uri="http://schemas.openxmlformats.org/drawingml/2006/table">
            <a:tbl>
              <a:tblPr firstRow="1" bandRow="1"/>
              <a:tblGrid>
                <a:gridCol w="1728132">
                  <a:extLst>
                    <a:ext uri="{9D8B030D-6E8A-4147-A177-3AD203B41FA5}">
                      <a16:colId xmlns:a16="http://schemas.microsoft.com/office/drawing/2014/main" xmlns="" val="20000"/>
                    </a:ext>
                  </a:extLst>
                </a:gridCol>
                <a:gridCol w="2558642">
                  <a:extLst>
                    <a:ext uri="{9D8B030D-6E8A-4147-A177-3AD203B41FA5}">
                      <a16:colId xmlns:a16="http://schemas.microsoft.com/office/drawing/2014/main" xmlns="" val="20001"/>
                    </a:ext>
                  </a:extLst>
                </a:gridCol>
                <a:gridCol w="4857226">
                  <a:extLst>
                    <a:ext uri="{9D8B030D-6E8A-4147-A177-3AD203B41FA5}">
                      <a16:colId xmlns:a16="http://schemas.microsoft.com/office/drawing/2014/main" xmlns="" val="20002"/>
                    </a:ext>
                  </a:extLst>
                </a:gridCol>
              </a:tblGrid>
              <a:tr h="660552">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Case number</a:t>
                      </a:r>
                    </a:p>
                  </a:txBody>
                  <a:tcPr marL="51435" marR="51435" marT="25719" marB="25719">
                    <a:solidFill>
                      <a:srgbClr val="FF0000"/>
                    </a:solidFill>
                  </a:tcPr>
                </a:tc>
                <a:tc>
                  <a:txBody>
                    <a:bodyPr/>
                    <a:lstStyle/>
                    <a:p>
                      <a:pPr algn="l">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Mmabatho 290/08/2017</a:t>
                      </a:r>
                    </a:p>
                  </a:txBody>
                  <a:tcPr marL="28932" marR="28932" marT="14467" marB="14467">
                    <a:solidFill>
                      <a:schemeClr val="bg1"/>
                    </a:solidFill>
                  </a:tcPr>
                </a:tc>
                <a:tc rowSpan="6">
                  <a:txBody>
                    <a:bodyPr/>
                    <a:lstStyle/>
                    <a:p>
                      <a:pPr marL="0" marR="0" lvl="0" indent="0" algn="l"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r>
                        <a:rPr lang="en-ZA" sz="1200" b="1" i="0" u="sng"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rPr>
                        <a:t>Background of Case:</a:t>
                      </a:r>
                    </a:p>
                    <a:p>
                      <a:pPr marL="0" marR="0" lvl="0" indent="0" algn="l"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endParaRPr lang="en-ZA" sz="1200" b="1" i="0" u="sng"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r>
                        <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It is alleged that Department of Public Works </a:t>
                      </a: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 made</a:t>
                      </a:r>
                      <a:r>
                        <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an upfront payment (R3 000 000) for renovation of Mmabatho Stadium and services were never rendered.   </a:t>
                      </a:r>
                      <a:endPar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endPar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endParaRPr lang="en-ZA" sz="1200" b="1" u="sng"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r>
                        <a:rPr lang="en-ZA" sz="1200" b="1" u="sng" dirty="0">
                          <a:solidFill>
                            <a:schemeClr val="tx1"/>
                          </a:solidFill>
                          <a:effectLst/>
                          <a:latin typeface="Arial" panose="020B0604020202020204" pitchFamily="34" charset="0"/>
                          <a:ea typeface="Segoe UI" panose="020B0502040204020203" pitchFamily="34" charset="0"/>
                          <a:cs typeface="Arial" panose="020B0604020202020204" pitchFamily="34" charset="0"/>
                        </a:rPr>
                        <a:t>Current Status:</a:t>
                      </a:r>
                      <a:r>
                        <a:rPr lang="en-ZA" sz="1200" b="1" dirty="0">
                          <a:solidFill>
                            <a:schemeClr val="tx1"/>
                          </a:solidFill>
                          <a:effectLst/>
                          <a:latin typeface="Arial" panose="020B0604020202020204" pitchFamily="34" charset="0"/>
                          <a:ea typeface="Segoe UI" panose="020B0502040204020203" pitchFamily="34" charset="0"/>
                          <a:cs typeface="Arial" panose="020B0604020202020204" pitchFamily="34" charset="0"/>
                        </a:rPr>
                        <a:t> </a:t>
                      </a:r>
                    </a:p>
                    <a:p>
                      <a:pPr algn="just">
                        <a:lnSpc>
                          <a:spcPct val="100000"/>
                        </a:lnSpc>
                        <a:spcAft>
                          <a:spcPts val="0"/>
                        </a:spcAft>
                      </a:pPr>
                      <a:endPar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The docket was submitted to the </a:t>
                      </a:r>
                      <a:r>
                        <a:rPr lang="en-ZA" sz="1200" baseline="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DPP on 2020-11-24 </a:t>
                      </a:r>
                      <a:r>
                        <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for </a:t>
                      </a:r>
                      <a:r>
                        <a:rPr lang="en-ZA" sz="1200" baseline="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decision. </a:t>
                      </a:r>
                      <a:endPar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51435" marR="51435" marT="25719" marB="25719"/>
                </a:tc>
                <a:extLst>
                  <a:ext uri="{0D108BD9-81ED-4DB2-BD59-A6C34878D82A}">
                    <a16:rowId xmlns:a16="http://schemas.microsoft.com/office/drawing/2014/main" xmlns="" val="10000"/>
                  </a:ext>
                </a:extLst>
              </a:tr>
              <a:tr h="383872">
                <a:tc>
                  <a:txBody>
                    <a:bodyPr/>
                    <a:lstStyle/>
                    <a:p>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Offence/Charge</a:t>
                      </a:r>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 </a:t>
                      </a:r>
                    </a:p>
                  </a:txBody>
                  <a:tcPr marL="51435" marR="51435" marT="25719" marB="25719">
                    <a:solidFill>
                      <a:srgbClr val="FF0000"/>
                    </a:solidFill>
                  </a:tcPr>
                </a:tc>
                <a:tc>
                  <a:txBody>
                    <a:bodyPr/>
                    <a:lstStyle/>
                    <a:p>
                      <a:pPr algn="l">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Fraud</a:t>
                      </a: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1"/>
                  </a:ext>
                </a:extLst>
              </a:tr>
              <a:tr h="454514">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Loss involved</a:t>
                      </a:r>
                    </a:p>
                  </a:txBody>
                  <a:tcPr marL="51435" marR="51435" marT="25719" marB="25719">
                    <a:solidFill>
                      <a:srgbClr val="FF0000"/>
                    </a:solidFill>
                  </a:tcPr>
                </a:tc>
                <a:tc>
                  <a:txBody>
                    <a:bodyPr/>
                    <a:lstStyle/>
                    <a:p>
                      <a:pPr algn="l">
                        <a:lnSpc>
                          <a:spcPct val="100000"/>
                        </a:lnSpc>
                        <a:spcAft>
                          <a:spcPts val="0"/>
                        </a:spcAft>
                      </a:pPr>
                      <a:r>
                        <a:rPr lang="en-US" sz="1200" b="0" dirty="0">
                          <a:solidFill>
                            <a:schemeClr val="tx1"/>
                          </a:solidFill>
                          <a:effectLst/>
                          <a:latin typeface="Arial" panose="020B0604020202020204" pitchFamily="34" charset="0"/>
                          <a:ea typeface="Segoe UI" panose="020B0502040204020203" pitchFamily="34" charset="0"/>
                          <a:cs typeface="Arial" panose="020B0604020202020204" pitchFamily="34" charset="0"/>
                        </a:rPr>
                        <a:t>R 3 000</a:t>
                      </a:r>
                      <a:r>
                        <a:rPr lang="en-US" sz="1200" b="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000</a:t>
                      </a:r>
                      <a:endPar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a:p>
                  </a:txBody>
                  <a:tcPr/>
                </a:tc>
                <a:extLst>
                  <a:ext uri="{0D108BD9-81ED-4DB2-BD59-A6C34878D82A}">
                    <a16:rowId xmlns:a16="http://schemas.microsoft.com/office/drawing/2014/main" xmlns="" val="10002"/>
                  </a:ext>
                </a:extLst>
              </a:tr>
              <a:tr h="2703380">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Persons/Entity involved</a:t>
                      </a:r>
                    </a:p>
                  </a:txBody>
                  <a:tcPr marL="51435" marR="51435" marT="25719" marB="25719">
                    <a:solidFill>
                      <a:srgbClr val="FF0000"/>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ZA" sz="1200" b="1" dirty="0">
                          <a:solidFill>
                            <a:schemeClr val="tx1"/>
                          </a:solidFill>
                          <a:effectLst/>
                          <a:latin typeface="Arial" panose="020B0604020202020204" pitchFamily="34" charset="0"/>
                          <a:ea typeface="Segoe UI" panose="020B0502040204020203" pitchFamily="34" charset="0"/>
                          <a:cs typeface="Arial" panose="020B0604020202020204" pitchFamily="34" charset="0"/>
                        </a:rPr>
                        <a:t>Department of Public Works</a:t>
                      </a:r>
                      <a:r>
                        <a:rPr lang="en-ZA" sz="1200" b="1"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and R</a:t>
                      </a:r>
                      <a:r>
                        <a:rPr lang="en-ZA" sz="1200" b="1" dirty="0">
                          <a:solidFill>
                            <a:schemeClr val="tx1"/>
                          </a:solidFill>
                          <a:effectLst/>
                          <a:latin typeface="Arial" panose="020B0604020202020204" pitchFamily="34" charset="0"/>
                          <a:ea typeface="Segoe UI" panose="020B0502040204020203" pitchFamily="34" charset="0"/>
                          <a:cs typeface="Arial" panose="020B0604020202020204" pitchFamily="34" charset="0"/>
                        </a:rPr>
                        <a:t>oads </a:t>
                      </a: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3"/>
                  </a:ext>
                </a:extLst>
              </a:tr>
              <a:tr h="473250">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Status of case</a:t>
                      </a:r>
                    </a:p>
                  </a:txBody>
                  <a:tcPr marL="51435" marR="51435" marT="25719" marB="25719">
                    <a:solidFill>
                      <a:srgbClr val="FF0000"/>
                    </a:solidFill>
                  </a:tcPr>
                </a:tc>
                <a:tc>
                  <a:txBody>
                    <a:bodyPr/>
                    <a:lstStyle/>
                    <a:p>
                      <a:r>
                        <a:rPr lang="en-ZA" sz="1200" b="0" dirty="0">
                          <a:solidFill>
                            <a:schemeClr val="tx1"/>
                          </a:solidFill>
                          <a:latin typeface="Arial" panose="020B0604020202020204" pitchFamily="34" charset="0"/>
                          <a:ea typeface="Segoe UI" panose="020B0502040204020203" pitchFamily="34" charset="0"/>
                          <a:cs typeface="Arial" panose="020B0604020202020204" pitchFamily="34" charset="0"/>
                        </a:rPr>
                        <a:t>DPP</a:t>
                      </a: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4"/>
                  </a:ext>
                </a:extLst>
              </a:tr>
              <a:tr h="733230">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Number of</a:t>
                      </a:r>
                      <a:r>
                        <a:rPr lang="en-ZA" sz="1200" b="1" kern="1200" baseline="0" dirty="0">
                          <a:solidFill>
                            <a:schemeClr val="tx1"/>
                          </a:solidFill>
                          <a:latin typeface="Arial" panose="020B0604020202020204" pitchFamily="34" charset="0"/>
                          <a:ea typeface="Segoe UI" panose="020B0502040204020203" pitchFamily="34" charset="0"/>
                          <a:cs typeface="Arial" panose="020B0604020202020204" pitchFamily="34" charset="0"/>
                        </a:rPr>
                        <a:t> </a:t>
                      </a:r>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statements</a:t>
                      </a:r>
                    </a:p>
                  </a:txBody>
                  <a:tcPr marL="51435" marR="51435" marT="25719" marB="25719">
                    <a:solidFill>
                      <a:srgbClr val="FF0000"/>
                    </a:solidFill>
                  </a:tcPr>
                </a:tc>
                <a:tc>
                  <a:txBody>
                    <a:bodyPr/>
                    <a:lstStyle/>
                    <a:p>
                      <a:pPr marL="0" indent="0" defTabSz="896938">
                        <a:buFont typeface="Arial" panose="020B0604020202020204" pitchFamily="34" charset="0"/>
                        <a:buNone/>
                        <a:tabLst>
                          <a:tab pos="360363" algn="l"/>
                          <a:tab pos="804863" algn="l"/>
                        </a:tabLst>
                      </a:pPr>
                      <a:r>
                        <a:rPr lang="en-ZA" sz="1200" b="0" kern="1200" dirty="0">
                          <a:solidFill>
                            <a:schemeClr val="tx1"/>
                          </a:solidFill>
                          <a:latin typeface="Arial" panose="020B0604020202020204" pitchFamily="34" charset="0"/>
                          <a:ea typeface="Segoe UI" panose="020B0502040204020203" pitchFamily="34" charset="0"/>
                          <a:cs typeface="Arial" panose="020B0604020202020204" pitchFamily="34" charset="0"/>
                        </a:rPr>
                        <a:t>5</a:t>
                      </a: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6"/>
                  </a:ext>
                </a:extLst>
              </a:tr>
            </a:tbl>
          </a:graphicData>
        </a:graphic>
      </p:graphicFrame>
      <p:sp>
        <p:nvSpPr>
          <p:cNvPr id="6" name="Rectangle 5"/>
          <p:cNvSpPr/>
          <p:nvPr/>
        </p:nvSpPr>
        <p:spPr>
          <a:xfrm>
            <a:off x="59093" y="793179"/>
            <a:ext cx="751790" cy="259207"/>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t>26.</a:t>
            </a:r>
          </a:p>
        </p:txBody>
      </p:sp>
      <p:sp>
        <p:nvSpPr>
          <p:cNvPr id="10" name="Rectangle 9"/>
          <p:cNvSpPr/>
          <p:nvPr/>
        </p:nvSpPr>
        <p:spPr>
          <a:xfrm>
            <a:off x="1956397" y="90311"/>
            <a:ext cx="6581549" cy="57460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lnSpc>
                <a:spcPct val="100000"/>
              </a:lnSpc>
              <a:spcBef>
                <a:spcPts val="0"/>
              </a:spcBef>
              <a:defRPr/>
            </a:pPr>
            <a:r>
              <a:rPr lang="en-ZA" b="1" dirty="0">
                <a:solidFill>
                  <a:prstClr val="white"/>
                </a:solidFill>
                <a:latin typeface="Segoe UI" panose="020B0502040204020203" pitchFamily="34" charset="0"/>
                <a:ea typeface="Segoe UI" panose="020B0502040204020203" pitchFamily="34" charset="0"/>
                <a:cs typeface="Segoe UI" panose="020B0502040204020203" pitchFamily="34" charset="0"/>
              </a:rPr>
              <a:t>DEPARTMENT OF PUBLIC WORKS AND ROADS</a:t>
            </a:r>
          </a:p>
        </p:txBody>
      </p:sp>
    </p:spTree>
    <p:extLst>
      <p:ext uri="{BB962C8B-B14F-4D97-AF65-F5344CB8AC3E}">
        <p14:creationId xmlns:p14="http://schemas.microsoft.com/office/powerpoint/2010/main" xmlns="" val="8008589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stretch>
            <a:fillRect/>
          </a:stretch>
        </p:blipFill>
        <p:spPr>
          <a:xfrm>
            <a:off x="-70170" y="-35654"/>
            <a:ext cx="1511939" cy="799052"/>
          </a:xfrm>
          <a:prstGeom prst="rect">
            <a:avLst/>
          </a:prstGeom>
        </p:spPr>
      </p:pic>
      <p:sp>
        <p:nvSpPr>
          <p:cNvPr id="8" name="Text Placeholder 2"/>
          <p:cNvSpPr txBox="1">
            <a:spLocks/>
          </p:cNvSpPr>
          <p:nvPr/>
        </p:nvSpPr>
        <p:spPr>
          <a:xfrm>
            <a:off x="1441769" y="0"/>
            <a:ext cx="7702231" cy="763398"/>
          </a:xfrm>
          <a:prstGeom prst="rect">
            <a:avLst/>
          </a:prstGeom>
          <a:solidFill>
            <a:srgbClr val="CC3300"/>
          </a:solidFill>
        </p:spPr>
        <p:txBody>
          <a:bodyPr vert="horz" lIns="68580" tIns="34290" rIns="68580" bIns="3429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lvl="0" algn="ctr">
              <a:lnSpc>
                <a:spcPct val="100000"/>
              </a:lnSpc>
              <a:spcBef>
                <a:spcPts val="0"/>
              </a:spcBef>
            </a:pPr>
            <a:endParaRPr lang="en-ZA" sz="18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xmlns="" val="507555249"/>
              </p:ext>
            </p:extLst>
          </p:nvPr>
        </p:nvGraphicFramePr>
        <p:xfrm>
          <a:off x="0" y="1167867"/>
          <a:ext cx="9144001" cy="5268293"/>
        </p:xfrm>
        <a:graphic>
          <a:graphicData uri="http://schemas.openxmlformats.org/drawingml/2006/table">
            <a:tbl>
              <a:tblPr firstRow="1" bandRow="1"/>
              <a:tblGrid>
                <a:gridCol w="1728132">
                  <a:extLst>
                    <a:ext uri="{9D8B030D-6E8A-4147-A177-3AD203B41FA5}">
                      <a16:colId xmlns:a16="http://schemas.microsoft.com/office/drawing/2014/main" xmlns="" val="20000"/>
                    </a:ext>
                  </a:extLst>
                </a:gridCol>
                <a:gridCol w="2166535">
                  <a:extLst>
                    <a:ext uri="{9D8B030D-6E8A-4147-A177-3AD203B41FA5}">
                      <a16:colId xmlns:a16="http://schemas.microsoft.com/office/drawing/2014/main" xmlns="" val="20001"/>
                    </a:ext>
                  </a:extLst>
                </a:gridCol>
                <a:gridCol w="5249334">
                  <a:extLst>
                    <a:ext uri="{9D8B030D-6E8A-4147-A177-3AD203B41FA5}">
                      <a16:colId xmlns:a16="http://schemas.microsoft.com/office/drawing/2014/main" xmlns="" val="20002"/>
                    </a:ext>
                  </a:extLst>
                </a:gridCol>
              </a:tblGrid>
              <a:tr h="826201">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Case number</a:t>
                      </a:r>
                    </a:p>
                  </a:txBody>
                  <a:tcPr marL="51435" marR="51435" marT="25719" marB="25719">
                    <a:solidFill>
                      <a:srgbClr val="FF0000"/>
                    </a:solidFill>
                  </a:tcPr>
                </a:tc>
                <a:tc>
                  <a:txBody>
                    <a:bodyPr/>
                    <a:lstStyle/>
                    <a:p>
                      <a:r>
                        <a:rPr lang="en-US" sz="1200" b="0" kern="1200" dirty="0" err="1">
                          <a:solidFill>
                            <a:schemeClr val="tx1"/>
                          </a:solidFill>
                          <a:effectLst/>
                          <a:latin typeface="Arial" panose="020B0604020202020204" pitchFamily="34" charset="0"/>
                          <a:ea typeface="Segoe UI" panose="020B0502040204020203" pitchFamily="34" charset="0"/>
                          <a:cs typeface="Arial" panose="020B0604020202020204" pitchFamily="34" charset="0"/>
                        </a:rPr>
                        <a:t>Mmabatho</a:t>
                      </a:r>
                      <a:r>
                        <a:rPr lang="en-US" sz="1200" b="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 CAS 07/11/2016</a:t>
                      </a:r>
                      <a:endParaRPr lang="en-ZA" sz="1200" b="0" kern="120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solidFill>
                      <a:schemeClr val="bg1"/>
                    </a:solidFill>
                  </a:tcPr>
                </a:tc>
                <a:tc rowSpan="6">
                  <a:txBody>
                    <a:bodyPr/>
                    <a:lstStyle/>
                    <a:p>
                      <a:pPr marL="0" marR="0" lvl="0" indent="0" algn="l"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r>
                        <a:rPr lang="en-ZA" sz="1200" b="1" i="0" u="sng"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rPr>
                        <a:t>Background of Case:</a:t>
                      </a:r>
                    </a:p>
                    <a:p>
                      <a:endParaRPr lang="en-ZA" sz="1200" b="1"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r>
                        <a:rPr lang="en-ZA" sz="1200" b="0" dirty="0">
                          <a:solidFill>
                            <a:schemeClr val="tx1"/>
                          </a:solidFill>
                          <a:effectLst/>
                          <a:latin typeface="Arial" panose="020B0604020202020204" pitchFamily="34" charset="0"/>
                          <a:ea typeface="Segoe UI" panose="020B0502040204020203" pitchFamily="34" charset="0"/>
                          <a:cs typeface="Arial" panose="020B0604020202020204" pitchFamily="34" charset="0"/>
                        </a:rPr>
                        <a:t>It</a:t>
                      </a:r>
                      <a:r>
                        <a:rPr lang="en-ZA" sz="1200" b="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is </a:t>
                      </a:r>
                      <a:r>
                        <a:rPr lang="en-ZA" sz="1200" b="0" dirty="0">
                          <a:solidFill>
                            <a:schemeClr val="tx1"/>
                          </a:solidFill>
                          <a:effectLst/>
                          <a:latin typeface="Arial" panose="020B0604020202020204" pitchFamily="34" charset="0"/>
                          <a:ea typeface="Segoe UI" panose="020B0502040204020203" pitchFamily="34" charset="0"/>
                          <a:cs typeface="Arial" panose="020B0604020202020204" pitchFamily="34" charset="0"/>
                        </a:rPr>
                        <a:t>alleged that the former HOD</a:t>
                      </a:r>
                      <a:r>
                        <a:rPr lang="en-ZA" sz="1200" b="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a:t>
                      </a:r>
                      <a:r>
                        <a:rPr lang="en-ZA" sz="1200" b="0" dirty="0">
                          <a:solidFill>
                            <a:schemeClr val="tx1"/>
                          </a:solidFill>
                          <a:effectLst/>
                          <a:latin typeface="Arial" panose="020B0604020202020204" pitchFamily="34" charset="0"/>
                          <a:ea typeface="Segoe UI" panose="020B0502040204020203" pitchFamily="34" charset="0"/>
                          <a:cs typeface="Arial" panose="020B0604020202020204" pitchFamily="34" charset="0"/>
                        </a:rPr>
                        <a:t> together with the four district directors and the CFO  of the Dept. of Public Works colluded to award a</a:t>
                      </a:r>
                      <a:r>
                        <a:rPr lang="en-ZA" sz="1200" b="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a:t>
                      </a:r>
                      <a:r>
                        <a:rPr lang="en-ZA" sz="1200" b="0" dirty="0">
                          <a:solidFill>
                            <a:schemeClr val="tx1"/>
                          </a:solidFill>
                          <a:effectLst/>
                          <a:latin typeface="Arial" panose="020B0604020202020204" pitchFamily="34" charset="0"/>
                          <a:ea typeface="Segoe UI" panose="020B0502040204020203" pitchFamily="34" charset="0"/>
                          <a:cs typeface="Arial" panose="020B0604020202020204" pitchFamily="34" charset="0"/>
                        </a:rPr>
                        <a:t>tender without following the prescribed tender procedures, the tender was for construction</a:t>
                      </a:r>
                      <a:r>
                        <a:rPr lang="en-ZA" sz="1200" b="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of road for</a:t>
                      </a:r>
                      <a:r>
                        <a:rPr lang="en-ZA" sz="1200" b="0" dirty="0">
                          <a:solidFill>
                            <a:schemeClr val="tx1"/>
                          </a:solidFill>
                          <a:effectLst/>
                          <a:latin typeface="Arial" panose="020B0604020202020204" pitchFamily="34" charset="0"/>
                          <a:ea typeface="Segoe UI" panose="020B0502040204020203" pitchFamily="34" charset="0"/>
                          <a:cs typeface="Arial" panose="020B0604020202020204" pitchFamily="34" charset="0"/>
                        </a:rPr>
                        <a:t> the four districts:  Bojanala, Dr Ruth </a:t>
                      </a:r>
                      <a:r>
                        <a:rPr lang="en-ZA" sz="1200" b="0" dirty="0" err="1">
                          <a:solidFill>
                            <a:schemeClr val="tx1"/>
                          </a:solidFill>
                          <a:effectLst/>
                          <a:latin typeface="Arial" panose="020B0604020202020204" pitchFamily="34" charset="0"/>
                          <a:ea typeface="Segoe UI" panose="020B0502040204020203" pitchFamily="34" charset="0"/>
                          <a:cs typeface="Arial" panose="020B0604020202020204" pitchFamily="34" charset="0"/>
                        </a:rPr>
                        <a:t>Segomotsi</a:t>
                      </a:r>
                      <a:r>
                        <a:rPr lang="en-ZA" sz="1200" b="0" dirty="0">
                          <a:solidFill>
                            <a:schemeClr val="tx1"/>
                          </a:solidFill>
                          <a:effectLst/>
                          <a:latin typeface="Arial" panose="020B0604020202020204" pitchFamily="34" charset="0"/>
                          <a:ea typeface="Segoe UI" panose="020B0502040204020203" pitchFamily="34" charset="0"/>
                          <a:cs typeface="Arial" panose="020B0604020202020204" pitchFamily="34" charset="0"/>
                        </a:rPr>
                        <a:t> </a:t>
                      </a:r>
                      <a:r>
                        <a:rPr lang="en-ZA" sz="1200" b="0" dirty="0" err="1">
                          <a:solidFill>
                            <a:schemeClr val="tx1"/>
                          </a:solidFill>
                          <a:effectLst/>
                          <a:latin typeface="Arial" panose="020B0604020202020204" pitchFamily="34" charset="0"/>
                          <a:ea typeface="Segoe UI" panose="020B0502040204020203" pitchFamily="34" charset="0"/>
                          <a:cs typeface="Arial" panose="020B0604020202020204" pitchFamily="34" charset="0"/>
                        </a:rPr>
                        <a:t>Mompati</a:t>
                      </a:r>
                      <a:r>
                        <a:rPr lang="en-ZA" sz="1200" b="0" dirty="0">
                          <a:solidFill>
                            <a:schemeClr val="tx1"/>
                          </a:solidFill>
                          <a:effectLst/>
                          <a:latin typeface="Arial" panose="020B0604020202020204" pitchFamily="34" charset="0"/>
                          <a:ea typeface="Segoe UI" panose="020B0502040204020203" pitchFamily="34" charset="0"/>
                          <a:cs typeface="Arial" panose="020B0604020202020204" pitchFamily="34" charset="0"/>
                        </a:rPr>
                        <a:t>, </a:t>
                      </a:r>
                      <a:r>
                        <a:rPr lang="en-ZA" sz="1200" b="0" dirty="0" err="1">
                          <a:solidFill>
                            <a:schemeClr val="tx1"/>
                          </a:solidFill>
                          <a:effectLst/>
                          <a:latin typeface="Arial" panose="020B0604020202020204" pitchFamily="34" charset="0"/>
                          <a:ea typeface="Segoe UI" panose="020B0502040204020203" pitchFamily="34" charset="0"/>
                          <a:cs typeface="Arial" panose="020B0604020202020204" pitchFamily="34" charset="0"/>
                        </a:rPr>
                        <a:t>Ngaka</a:t>
                      </a:r>
                      <a:r>
                        <a:rPr lang="en-ZA" sz="1200" b="0" dirty="0">
                          <a:solidFill>
                            <a:schemeClr val="tx1"/>
                          </a:solidFill>
                          <a:effectLst/>
                          <a:latin typeface="Arial" panose="020B0604020202020204" pitchFamily="34" charset="0"/>
                          <a:ea typeface="Segoe UI" panose="020B0502040204020203" pitchFamily="34" charset="0"/>
                          <a:cs typeface="Arial" panose="020B0604020202020204" pitchFamily="34" charset="0"/>
                        </a:rPr>
                        <a:t> </a:t>
                      </a:r>
                      <a:r>
                        <a:rPr lang="en-ZA" sz="1200" b="0" dirty="0" err="1">
                          <a:solidFill>
                            <a:schemeClr val="tx1"/>
                          </a:solidFill>
                          <a:effectLst/>
                          <a:latin typeface="Arial" panose="020B0604020202020204" pitchFamily="34" charset="0"/>
                          <a:ea typeface="Segoe UI" panose="020B0502040204020203" pitchFamily="34" charset="0"/>
                          <a:cs typeface="Arial" panose="020B0604020202020204" pitchFamily="34" charset="0"/>
                        </a:rPr>
                        <a:t>Modiri</a:t>
                      </a:r>
                      <a:r>
                        <a:rPr lang="en-ZA" sz="1200" b="0" dirty="0">
                          <a:solidFill>
                            <a:schemeClr val="tx1"/>
                          </a:solidFill>
                          <a:effectLst/>
                          <a:latin typeface="Arial" panose="020B0604020202020204" pitchFamily="34" charset="0"/>
                          <a:ea typeface="Segoe UI" panose="020B0502040204020203" pitchFamily="34" charset="0"/>
                          <a:cs typeface="Arial" panose="020B0604020202020204" pitchFamily="34" charset="0"/>
                        </a:rPr>
                        <a:t> </a:t>
                      </a:r>
                      <a:r>
                        <a:rPr lang="en-ZA" sz="1200" b="0" dirty="0" err="1">
                          <a:solidFill>
                            <a:schemeClr val="tx1"/>
                          </a:solidFill>
                          <a:effectLst/>
                          <a:latin typeface="Arial" panose="020B0604020202020204" pitchFamily="34" charset="0"/>
                          <a:ea typeface="Segoe UI" panose="020B0502040204020203" pitchFamily="34" charset="0"/>
                          <a:cs typeface="Arial" panose="020B0604020202020204" pitchFamily="34" charset="0"/>
                        </a:rPr>
                        <a:t>Molema</a:t>
                      </a:r>
                      <a:r>
                        <a:rPr lang="en-ZA" sz="1200" b="0" dirty="0">
                          <a:solidFill>
                            <a:schemeClr val="tx1"/>
                          </a:solidFill>
                          <a:effectLst/>
                          <a:latin typeface="Arial" panose="020B0604020202020204" pitchFamily="34" charset="0"/>
                          <a:ea typeface="Segoe UI" panose="020B0502040204020203" pitchFamily="34" charset="0"/>
                          <a:cs typeface="Arial" panose="020B0604020202020204" pitchFamily="34" charset="0"/>
                        </a:rPr>
                        <a:t>, and Kenneth Kaunda.  The Dept. appointed Open Water Forensic firm to conduct a forensic investigation. </a:t>
                      </a:r>
                      <a:endParaRPr lang="en-ZA" sz="1200" b="0" strike="noStrike" kern="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endParaRPr lang="en-ZA" sz="1200" b="0" strike="noStrike" kern="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endParaRPr lang="en-ZA" sz="1200" b="1" strike="noStrike" kern="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r>
                        <a:rPr lang="en-ZA" sz="1200" b="1" u="sng" dirty="0">
                          <a:solidFill>
                            <a:schemeClr val="tx1"/>
                          </a:solidFill>
                          <a:effectLst/>
                          <a:latin typeface="Arial" panose="020B0604020202020204" pitchFamily="34" charset="0"/>
                          <a:ea typeface="Segoe UI" panose="020B0502040204020203" pitchFamily="34" charset="0"/>
                          <a:cs typeface="Arial" panose="020B0604020202020204" pitchFamily="34" charset="0"/>
                        </a:rPr>
                        <a:t>Current Status:</a:t>
                      </a:r>
                      <a:r>
                        <a:rPr lang="en-ZA" sz="1200" b="1" dirty="0">
                          <a:solidFill>
                            <a:schemeClr val="tx1"/>
                          </a:solidFill>
                          <a:effectLst/>
                          <a:latin typeface="Arial" panose="020B0604020202020204" pitchFamily="34" charset="0"/>
                          <a:ea typeface="Segoe UI" panose="020B0502040204020203" pitchFamily="34" charset="0"/>
                          <a:cs typeface="Arial" panose="020B0604020202020204" pitchFamily="34" charset="0"/>
                        </a:rPr>
                        <a:t> </a:t>
                      </a:r>
                    </a:p>
                    <a:p>
                      <a:pPr algn="just"/>
                      <a:endParaRPr lang="en-ZA" sz="1200" b="1" strike="noStrike" kern="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strike="noStrike"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The docket was submitted to the </a:t>
                      </a:r>
                      <a:r>
                        <a:rPr lang="en-ZA" sz="1200" b="0" strike="noStrike" kern="1200" baseline="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DPP on 2020-11-12 </a:t>
                      </a:r>
                      <a:r>
                        <a:rPr lang="en-ZA" sz="1200" b="0" strike="noStrike"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for </a:t>
                      </a:r>
                      <a:r>
                        <a:rPr lang="en-ZA" sz="1200" b="0" strike="noStrike" kern="1200" baseline="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decision.</a:t>
                      </a:r>
                      <a:endPar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51435" marR="51435" marT="25719" marB="25719"/>
                </a:tc>
                <a:extLst>
                  <a:ext uri="{0D108BD9-81ED-4DB2-BD59-A6C34878D82A}">
                    <a16:rowId xmlns:a16="http://schemas.microsoft.com/office/drawing/2014/main" xmlns="" val="10000"/>
                  </a:ext>
                </a:extLst>
              </a:tr>
              <a:tr h="904186">
                <a:tc>
                  <a:txBody>
                    <a:bodyPr/>
                    <a:lstStyle/>
                    <a:p>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Offence</a:t>
                      </a:r>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 </a:t>
                      </a:r>
                    </a:p>
                  </a:txBody>
                  <a:tcPr marL="51435" marR="51435" marT="25719" marB="25719">
                    <a:solidFill>
                      <a:srgbClr val="FF0000"/>
                    </a:solidFill>
                  </a:tcPr>
                </a:tc>
                <a:tc>
                  <a:txBody>
                    <a:bodyPr/>
                    <a:lstStyle/>
                    <a:p>
                      <a:r>
                        <a:rPr lang="en-US" sz="120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Fraud and -PFMA contraventions</a:t>
                      </a:r>
                      <a:endParaRPr lang="en-ZA" sz="1200" b="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1"/>
                  </a:ext>
                </a:extLst>
              </a:tr>
              <a:tr h="602514">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Loss involved</a:t>
                      </a:r>
                    </a:p>
                  </a:txBody>
                  <a:tcPr marL="51435" marR="51435" marT="25719" marB="25719">
                    <a:solidFill>
                      <a:srgbClr val="FF0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To</a:t>
                      </a:r>
                      <a:r>
                        <a:rPr lang="en-ZA" sz="1200" kern="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be determined </a:t>
                      </a:r>
                      <a:endParaRPr lang="en-ZA" sz="1200" b="0" kern="1200" noProof="0" dirty="0">
                        <a:solidFill>
                          <a:srgbClr val="FF0000"/>
                        </a:solidFill>
                        <a:latin typeface="Arial" panose="020B0604020202020204" pitchFamily="34" charset="0"/>
                        <a:ea typeface="Segoe UI" panose="020B0502040204020203"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200" b="0" kern="1200" noProof="0" dirty="0">
                        <a:solidFill>
                          <a:srgbClr val="FF0000"/>
                        </a:solidFill>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a:p>
                  </a:txBody>
                  <a:tcPr/>
                </a:tc>
                <a:extLst>
                  <a:ext uri="{0D108BD9-81ED-4DB2-BD59-A6C34878D82A}">
                    <a16:rowId xmlns:a16="http://schemas.microsoft.com/office/drawing/2014/main" xmlns="" val="10002"/>
                  </a:ext>
                </a:extLst>
              </a:tr>
              <a:tr h="1301729">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Persons/Entity involved</a:t>
                      </a:r>
                    </a:p>
                  </a:txBody>
                  <a:tcPr marL="51435" marR="51435" marT="25719" marB="25719">
                    <a:solidFill>
                      <a:srgbClr val="FF0000"/>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ZA" sz="1200" b="1" dirty="0">
                          <a:solidFill>
                            <a:schemeClr val="tx1"/>
                          </a:solidFill>
                          <a:effectLst/>
                          <a:latin typeface="Arial" panose="020B0604020202020204" pitchFamily="34" charset="0"/>
                          <a:ea typeface="Segoe UI" panose="020B0502040204020203" pitchFamily="34" charset="0"/>
                          <a:cs typeface="Arial" panose="020B0604020202020204" pitchFamily="34" charset="0"/>
                        </a:rPr>
                        <a:t>Department of Public Works</a:t>
                      </a:r>
                      <a:r>
                        <a:rPr lang="en-ZA" sz="1200" b="1"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and R</a:t>
                      </a:r>
                      <a:r>
                        <a:rPr lang="en-ZA" sz="1200" b="1" dirty="0">
                          <a:solidFill>
                            <a:schemeClr val="tx1"/>
                          </a:solidFill>
                          <a:effectLst/>
                          <a:latin typeface="Arial" panose="020B0604020202020204" pitchFamily="34" charset="0"/>
                          <a:ea typeface="Segoe UI" panose="020B0502040204020203" pitchFamily="34" charset="0"/>
                          <a:cs typeface="Arial" panose="020B0604020202020204" pitchFamily="34" charset="0"/>
                        </a:rPr>
                        <a:t>oads </a:t>
                      </a:r>
                      <a:endParaRPr lang="en-ZA" sz="1200" b="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3"/>
                  </a:ext>
                </a:extLst>
              </a:tr>
              <a:tr h="780487">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Status of case</a:t>
                      </a:r>
                    </a:p>
                  </a:txBody>
                  <a:tcPr marL="51435" marR="51435" marT="25719" marB="25719">
                    <a:solidFill>
                      <a:srgbClr val="FF0000"/>
                    </a:solidFill>
                  </a:tcPr>
                </a:tc>
                <a:tc>
                  <a:txBody>
                    <a:bodyPr/>
                    <a:lstStyle/>
                    <a:p>
                      <a:r>
                        <a:rPr lang="en-ZA" sz="1200" b="0" dirty="0">
                          <a:solidFill>
                            <a:schemeClr val="tx1"/>
                          </a:solidFill>
                          <a:latin typeface="Arial" panose="020B0604020202020204" pitchFamily="34" charset="0"/>
                          <a:ea typeface="Segoe UI" panose="020B0502040204020203" pitchFamily="34" charset="0"/>
                          <a:cs typeface="Arial" panose="020B0604020202020204" pitchFamily="34" charset="0"/>
                        </a:rPr>
                        <a:t>DPP</a:t>
                      </a: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4"/>
                  </a:ext>
                </a:extLst>
              </a:tr>
              <a:tr h="853176">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Number of</a:t>
                      </a:r>
                      <a:r>
                        <a:rPr lang="en-ZA" sz="1200" b="1" kern="1200" baseline="0" dirty="0">
                          <a:solidFill>
                            <a:schemeClr val="tx1"/>
                          </a:solidFill>
                          <a:latin typeface="Arial" panose="020B0604020202020204" pitchFamily="34" charset="0"/>
                          <a:ea typeface="Segoe UI" panose="020B0502040204020203" pitchFamily="34" charset="0"/>
                          <a:cs typeface="Arial" panose="020B0604020202020204" pitchFamily="34" charset="0"/>
                        </a:rPr>
                        <a:t> </a:t>
                      </a:r>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statements</a:t>
                      </a:r>
                    </a:p>
                  </a:txBody>
                  <a:tcPr marL="51435" marR="51435" marT="25719" marB="25719">
                    <a:solidFill>
                      <a:srgbClr val="FF0000"/>
                    </a:solidFill>
                  </a:tcPr>
                </a:tc>
                <a:tc>
                  <a:txBody>
                    <a:bodyPr/>
                    <a:lstStyle/>
                    <a:p>
                      <a:pPr marL="0" indent="0" defTabSz="896938">
                        <a:buFont typeface="Arial" panose="020B0604020202020204" pitchFamily="34" charset="0"/>
                        <a:buNone/>
                        <a:tabLst>
                          <a:tab pos="360363" algn="l"/>
                          <a:tab pos="804863" algn="l"/>
                        </a:tabLst>
                      </a:pPr>
                      <a:r>
                        <a:rPr lang="en-ZA" sz="1200" b="0" kern="1200" dirty="0">
                          <a:solidFill>
                            <a:schemeClr val="tx1"/>
                          </a:solidFill>
                          <a:latin typeface="Arial" panose="020B0604020202020204" pitchFamily="34" charset="0"/>
                          <a:ea typeface="Segoe UI" panose="020B0502040204020203" pitchFamily="34" charset="0"/>
                          <a:cs typeface="Arial" panose="020B0604020202020204" pitchFamily="34" charset="0"/>
                        </a:rPr>
                        <a:t>20 </a:t>
                      </a: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6"/>
                  </a:ext>
                </a:extLst>
              </a:tr>
            </a:tbl>
          </a:graphicData>
        </a:graphic>
      </p:graphicFrame>
      <p:sp>
        <p:nvSpPr>
          <p:cNvPr id="6" name="Rectangle 5"/>
          <p:cNvSpPr/>
          <p:nvPr/>
        </p:nvSpPr>
        <p:spPr>
          <a:xfrm>
            <a:off x="30517" y="793179"/>
            <a:ext cx="751790" cy="259207"/>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t>27.</a:t>
            </a:r>
          </a:p>
        </p:txBody>
      </p:sp>
      <p:sp>
        <p:nvSpPr>
          <p:cNvPr id="10" name="Rectangle 9"/>
          <p:cNvSpPr/>
          <p:nvPr/>
        </p:nvSpPr>
        <p:spPr>
          <a:xfrm>
            <a:off x="1956397" y="90311"/>
            <a:ext cx="6581549" cy="57460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lnSpc>
                <a:spcPct val="100000"/>
              </a:lnSpc>
              <a:spcBef>
                <a:spcPts val="0"/>
              </a:spcBef>
              <a:defRPr/>
            </a:pPr>
            <a:r>
              <a:rPr lang="en-ZA" b="1" dirty="0">
                <a:solidFill>
                  <a:prstClr val="white"/>
                </a:solidFill>
                <a:latin typeface="Segoe UI" panose="020B0502040204020203" pitchFamily="34" charset="0"/>
                <a:ea typeface="Segoe UI" panose="020B0502040204020203" pitchFamily="34" charset="0"/>
                <a:cs typeface="Segoe UI" panose="020B0502040204020203" pitchFamily="34" charset="0"/>
              </a:rPr>
              <a:t>DEPARTMENT OF PUBLIC WORKS AND ROADS</a:t>
            </a:r>
          </a:p>
        </p:txBody>
      </p:sp>
    </p:spTree>
    <p:extLst>
      <p:ext uri="{BB962C8B-B14F-4D97-AF65-F5344CB8AC3E}">
        <p14:creationId xmlns:p14="http://schemas.microsoft.com/office/powerpoint/2010/main" xmlns="" val="21377325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xmlns="" val="2908955291"/>
              </p:ext>
            </p:extLst>
          </p:nvPr>
        </p:nvGraphicFramePr>
        <p:xfrm>
          <a:off x="1" y="1186669"/>
          <a:ext cx="9056914" cy="5440553"/>
        </p:xfrm>
        <a:graphic>
          <a:graphicData uri="http://schemas.openxmlformats.org/drawingml/2006/table">
            <a:tbl>
              <a:tblPr firstRow="1" bandRow="1"/>
              <a:tblGrid>
                <a:gridCol w="1811383">
                  <a:extLst>
                    <a:ext uri="{9D8B030D-6E8A-4147-A177-3AD203B41FA5}">
                      <a16:colId xmlns:a16="http://schemas.microsoft.com/office/drawing/2014/main" xmlns="" val="20000"/>
                    </a:ext>
                  </a:extLst>
                </a:gridCol>
                <a:gridCol w="2434564">
                  <a:extLst>
                    <a:ext uri="{9D8B030D-6E8A-4147-A177-3AD203B41FA5}">
                      <a16:colId xmlns:a16="http://schemas.microsoft.com/office/drawing/2014/main" xmlns="" val="20001"/>
                    </a:ext>
                  </a:extLst>
                </a:gridCol>
                <a:gridCol w="4810967">
                  <a:extLst>
                    <a:ext uri="{9D8B030D-6E8A-4147-A177-3AD203B41FA5}">
                      <a16:colId xmlns:a16="http://schemas.microsoft.com/office/drawing/2014/main" xmlns="" val="20002"/>
                    </a:ext>
                  </a:extLst>
                </a:gridCol>
              </a:tblGrid>
              <a:tr h="664430">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Case number</a:t>
                      </a:r>
                    </a:p>
                  </a:txBody>
                  <a:tcPr marL="51435" marR="51435" marT="25719" marB="25719">
                    <a:solidFill>
                      <a:srgbClr val="0070C0"/>
                    </a:solidFill>
                  </a:tcPr>
                </a:tc>
                <a:tc>
                  <a:txBody>
                    <a:bodyPr/>
                    <a:lstStyle/>
                    <a:p>
                      <a:pPr algn="l">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Mmabatho CAS 210/01/2020</a:t>
                      </a:r>
                    </a:p>
                  </a:txBody>
                  <a:tcPr marL="28932" marR="28932" marT="14467" marB="14467">
                    <a:solidFill>
                      <a:schemeClr val="bg1"/>
                    </a:solidFill>
                  </a:tcPr>
                </a:tc>
                <a:tc rowSpan="6">
                  <a:txBody>
                    <a:bodyPr/>
                    <a:lstStyle/>
                    <a:p>
                      <a:pPr marL="0" marR="0" lvl="0" indent="0" algn="l"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r>
                        <a:rPr lang="en-ZA" sz="1200" b="1" i="0" u="sng"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rPr>
                        <a:t>Background of Case</a:t>
                      </a:r>
                    </a:p>
                    <a:p>
                      <a:pPr algn="just">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endPar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It is alleged by the Administrator of Department of Public Works </a:t>
                      </a:r>
                      <a:r>
                        <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that the service provider misled the department into believing that he is a qualified engineer and he was then awarded an emergency tender to carry out structural assessment at 68 schools around Dr Kenneth Kaunda. </a:t>
                      </a:r>
                    </a:p>
                    <a:p>
                      <a:pPr algn="just">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endPar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endPar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lnSpc>
                          <a:spcPct val="100000"/>
                        </a:lnSpc>
                        <a:spcAft>
                          <a:spcPts val="0"/>
                        </a:spcAft>
                      </a:pPr>
                      <a:r>
                        <a:rPr lang="en-ZA" sz="1200" b="1" u="sng" dirty="0">
                          <a:solidFill>
                            <a:schemeClr val="tx1"/>
                          </a:solidFill>
                          <a:effectLst/>
                          <a:latin typeface="Arial" panose="020B0604020202020204" pitchFamily="34" charset="0"/>
                          <a:ea typeface="Segoe UI" panose="020B0502040204020203" pitchFamily="34" charset="0"/>
                          <a:cs typeface="Arial" panose="020B0604020202020204" pitchFamily="34" charset="0"/>
                        </a:rPr>
                        <a:t>Current</a:t>
                      </a:r>
                      <a:r>
                        <a:rPr lang="en-ZA" sz="1200" b="1" u="sng"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status:</a:t>
                      </a:r>
                    </a:p>
                    <a:p>
                      <a:pPr algn="just">
                        <a:lnSpc>
                          <a:spcPct val="100000"/>
                        </a:lnSpc>
                        <a:spcAft>
                          <a:spcPts val="0"/>
                        </a:spcAft>
                      </a:pPr>
                      <a:endPar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171450" indent="-171450" algn="just">
                        <a:lnSpc>
                          <a:spcPct val="100000"/>
                        </a:lnSpc>
                        <a:spcAft>
                          <a:spcPts val="0"/>
                        </a:spcAft>
                        <a:buFont typeface="Wingdings" panose="05000000000000000000" pitchFamily="2" charset="2"/>
                        <a:buChar char="v"/>
                      </a:pPr>
                      <a:r>
                        <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4</a:t>
                      </a:r>
                      <a:r>
                        <a:rPr lang="en-ZA" sz="1200" baseline="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 </a:t>
                      </a:r>
                      <a:r>
                        <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s</a:t>
                      </a:r>
                      <a:r>
                        <a:rPr lang="en-ZA" sz="1200" baseline="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tatements were obtained</a:t>
                      </a:r>
                      <a:r>
                        <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a:t>
                      </a: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lang="en-ZA" sz="120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ZA" sz="120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National</a:t>
                      </a:r>
                      <a:r>
                        <a:rPr lang="en-ZA" sz="1200" baseline="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 </a:t>
                      </a:r>
                      <a:r>
                        <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Treasury report was received.</a:t>
                      </a:r>
                      <a:endPar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lnSpc>
                          <a:spcPct val="100000"/>
                        </a:lnSpc>
                        <a:spcAft>
                          <a:spcPts val="0"/>
                        </a:spcAft>
                      </a:pPr>
                      <a:endParaRPr lang="en-US"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rPr>
                        <a:t>Outstanding: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171450" indent="-171450" algn="just">
                        <a:lnSpc>
                          <a:spcPct val="100000"/>
                        </a:lnSpc>
                        <a:spcAft>
                          <a:spcPts val="600"/>
                        </a:spcAft>
                        <a:buFont typeface="Wingdings" panose="05000000000000000000" pitchFamily="2" charset="2"/>
                        <a:buChar char="v"/>
                      </a:pPr>
                      <a:r>
                        <a:rPr lang="en-ZA" sz="1200" b="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10 Statements.</a:t>
                      </a:r>
                      <a:endParaRPr lang="en-ZA" sz="1200" b="1" baseline="0" dirty="0">
                        <a:solidFill>
                          <a:srgbClr val="FF0000"/>
                        </a:solidFill>
                        <a:effectLst/>
                        <a:latin typeface="Arial" panose="020B0604020202020204" pitchFamily="34" charset="0"/>
                        <a:ea typeface="Segoe UI" panose="020B0502040204020203" pitchFamily="34" charset="0"/>
                        <a:cs typeface="Arial" panose="020B0604020202020204" pitchFamily="34" charset="0"/>
                      </a:endParaRPr>
                    </a:p>
                  </a:txBody>
                  <a:tcPr marL="51435" marR="51435" marT="25719" marB="25719"/>
                </a:tc>
                <a:extLst>
                  <a:ext uri="{0D108BD9-81ED-4DB2-BD59-A6C34878D82A}">
                    <a16:rowId xmlns:a16="http://schemas.microsoft.com/office/drawing/2014/main" xmlns="" val="10000"/>
                  </a:ext>
                </a:extLst>
              </a:tr>
              <a:tr h="386126">
                <a:tc>
                  <a:txBody>
                    <a:bodyPr/>
                    <a:lstStyle/>
                    <a:p>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Offence/Charge</a:t>
                      </a:r>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 </a:t>
                      </a:r>
                    </a:p>
                  </a:txBody>
                  <a:tcPr marL="51435" marR="51435" marT="25719" marB="25719">
                    <a:solidFill>
                      <a:srgbClr val="0070C0"/>
                    </a:solidFill>
                  </a:tcPr>
                </a:tc>
                <a:tc>
                  <a:txBody>
                    <a:bodyPr/>
                    <a:lstStyle/>
                    <a:p>
                      <a:pPr algn="l">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Fraud</a:t>
                      </a: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1"/>
                  </a:ext>
                </a:extLst>
              </a:tr>
              <a:tr h="457182">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Loss involved</a:t>
                      </a:r>
                    </a:p>
                  </a:txBody>
                  <a:tcPr marL="51435" marR="51435" marT="25719" marB="25719">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To be determined</a:t>
                      </a:r>
                      <a:endParaRPr lang="en-ZA" sz="1200" b="0" kern="1200" noProof="0" dirty="0">
                        <a:solidFill>
                          <a:schemeClr val="tx1"/>
                        </a:solidFill>
                        <a:latin typeface="Arial" panose="020B0604020202020204" pitchFamily="34" charset="0"/>
                        <a:ea typeface="Segoe UI" panose="020B0502040204020203" pitchFamily="34" charset="0"/>
                        <a:cs typeface="Arial" panose="020B0604020202020204" pitchFamily="34" charset="0"/>
                      </a:endParaRPr>
                    </a:p>
                    <a:p>
                      <a:pPr algn="l">
                        <a:lnSpc>
                          <a:spcPct val="100000"/>
                        </a:lnSpc>
                        <a:spcAft>
                          <a:spcPts val="0"/>
                        </a:spcAft>
                      </a:pPr>
                      <a:endPar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a:p>
                  </a:txBody>
                  <a:tcPr/>
                </a:tc>
                <a:extLst>
                  <a:ext uri="{0D108BD9-81ED-4DB2-BD59-A6C34878D82A}">
                    <a16:rowId xmlns:a16="http://schemas.microsoft.com/office/drawing/2014/main" xmlns="" val="10002"/>
                  </a:ext>
                </a:extLst>
              </a:tr>
              <a:tr h="2719251">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Persons/Entity involved</a:t>
                      </a:r>
                    </a:p>
                  </a:txBody>
                  <a:tcPr marL="51435" marR="51435" marT="25719" marB="25719">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mj-lt"/>
                        <a:buNone/>
                        <a:tabLst/>
                        <a:defRPr/>
                      </a:pPr>
                      <a:r>
                        <a:rPr lang="en-ZA" sz="1200" b="1" dirty="0">
                          <a:solidFill>
                            <a:schemeClr val="tx1"/>
                          </a:solidFill>
                          <a:effectLst/>
                          <a:latin typeface="Arial" panose="020B0604020202020204" pitchFamily="34" charset="0"/>
                          <a:ea typeface="Segoe UI" panose="020B0502040204020203" pitchFamily="34" charset="0"/>
                          <a:cs typeface="Arial" panose="020B0604020202020204" pitchFamily="34" charset="0"/>
                        </a:rPr>
                        <a:t>Department of Public </a:t>
                      </a:r>
                      <a:r>
                        <a:rPr lang="en-ZA" sz="1200" b="1"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Works</a:t>
                      </a:r>
                      <a:endParaRPr lang="en-ZA" sz="1200" b="1"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
                          <a:srgbClr val="000000"/>
                        </a:buClr>
                        <a:buSzTx/>
                        <a:buFont typeface="+mj-lt"/>
                        <a:buNone/>
                        <a:tabLst/>
                        <a:defRPr/>
                      </a:pPr>
                      <a:endParaRPr kumimoji="0" lang="en-ZA" sz="1200" b="1"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3"/>
                  </a:ext>
                </a:extLst>
              </a:tr>
              <a:tr h="476029">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Status of case</a:t>
                      </a:r>
                    </a:p>
                  </a:txBody>
                  <a:tcPr marL="51435" marR="51435" marT="25719" marB="25719">
                    <a:solidFill>
                      <a:srgbClr val="0070C0"/>
                    </a:solidFill>
                  </a:tcPr>
                </a:tc>
                <a:tc>
                  <a:txBody>
                    <a:bodyPr/>
                    <a:lstStyle/>
                    <a:p>
                      <a:r>
                        <a:rPr lang="en-ZA" sz="1200" b="0" dirty="0">
                          <a:solidFill>
                            <a:schemeClr val="tx1"/>
                          </a:solidFill>
                          <a:latin typeface="Arial" panose="020B0604020202020204" pitchFamily="34" charset="0"/>
                          <a:ea typeface="Segoe UI" panose="020B0502040204020203" pitchFamily="34" charset="0"/>
                          <a:cs typeface="Arial" panose="020B0604020202020204" pitchFamily="34" charset="0"/>
                        </a:rPr>
                        <a:t>Under</a:t>
                      </a:r>
                      <a:r>
                        <a:rPr lang="en-ZA" sz="1200" b="0" baseline="0" dirty="0">
                          <a:solidFill>
                            <a:schemeClr val="tx1"/>
                          </a:solidFill>
                          <a:latin typeface="Arial" panose="020B0604020202020204" pitchFamily="34" charset="0"/>
                          <a:ea typeface="Segoe UI" panose="020B0502040204020203" pitchFamily="34" charset="0"/>
                          <a:cs typeface="Arial" panose="020B0604020202020204" pitchFamily="34" charset="0"/>
                        </a:rPr>
                        <a:t> Investigation</a:t>
                      </a:r>
                      <a:endParaRPr lang="en-ZA" sz="1200" b="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4"/>
                  </a:ext>
                </a:extLst>
              </a:tr>
              <a:tr h="737535">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Number of</a:t>
                      </a:r>
                      <a:r>
                        <a:rPr lang="en-ZA" sz="1200" b="1" kern="1200" baseline="0" dirty="0">
                          <a:solidFill>
                            <a:schemeClr val="tx1"/>
                          </a:solidFill>
                          <a:latin typeface="Arial" panose="020B0604020202020204" pitchFamily="34" charset="0"/>
                          <a:ea typeface="Segoe UI" panose="020B0502040204020203" pitchFamily="34" charset="0"/>
                          <a:cs typeface="Arial" panose="020B0604020202020204" pitchFamily="34" charset="0"/>
                        </a:rPr>
                        <a:t> </a:t>
                      </a:r>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statements</a:t>
                      </a:r>
                    </a:p>
                  </a:txBody>
                  <a:tcPr marL="51435" marR="51435" marT="25719" marB="25719">
                    <a:solidFill>
                      <a:srgbClr val="0070C0"/>
                    </a:solidFill>
                  </a:tcPr>
                </a:tc>
                <a:tc>
                  <a:txBody>
                    <a:bodyPr/>
                    <a:lstStyle/>
                    <a:p>
                      <a:pPr marL="0" indent="0" defTabSz="896938">
                        <a:buFont typeface="Arial" panose="020B0604020202020204" pitchFamily="34" charset="0"/>
                        <a:buNone/>
                        <a:tabLst>
                          <a:tab pos="360363" algn="l"/>
                          <a:tab pos="804863" algn="l"/>
                        </a:tabLst>
                      </a:pPr>
                      <a:r>
                        <a:rPr lang="en-ZA" sz="1200" b="0" kern="1200" dirty="0">
                          <a:solidFill>
                            <a:schemeClr val="tx1"/>
                          </a:solidFill>
                          <a:latin typeface="Arial" panose="020B0604020202020204" pitchFamily="34" charset="0"/>
                          <a:ea typeface="Segoe UI" panose="020B0502040204020203" pitchFamily="34" charset="0"/>
                          <a:cs typeface="Arial" panose="020B0604020202020204" pitchFamily="34" charset="0"/>
                        </a:rPr>
                        <a:t>4</a:t>
                      </a: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6"/>
                  </a:ext>
                </a:extLst>
              </a:tr>
            </a:tbl>
          </a:graphicData>
        </a:graphic>
      </p:graphicFrame>
      <p:pic>
        <p:nvPicPr>
          <p:cNvPr id="6" name="Picture 5"/>
          <p:cNvPicPr>
            <a:picLocks noChangeAspect="1"/>
          </p:cNvPicPr>
          <p:nvPr/>
        </p:nvPicPr>
        <p:blipFill>
          <a:blip r:embed="rId2" cstate="print"/>
          <a:stretch>
            <a:fillRect/>
          </a:stretch>
        </p:blipFill>
        <p:spPr>
          <a:xfrm>
            <a:off x="-70170" y="-35654"/>
            <a:ext cx="1511939" cy="799052"/>
          </a:xfrm>
          <a:prstGeom prst="rect">
            <a:avLst/>
          </a:prstGeom>
        </p:spPr>
      </p:pic>
      <p:sp>
        <p:nvSpPr>
          <p:cNvPr id="10" name="Text Placeholder 2"/>
          <p:cNvSpPr txBox="1">
            <a:spLocks/>
          </p:cNvSpPr>
          <p:nvPr/>
        </p:nvSpPr>
        <p:spPr>
          <a:xfrm>
            <a:off x="1441769" y="0"/>
            <a:ext cx="7702231" cy="763398"/>
          </a:xfrm>
          <a:prstGeom prst="rect">
            <a:avLst/>
          </a:prstGeom>
          <a:solidFill>
            <a:srgbClr val="CC3300"/>
          </a:solidFill>
        </p:spPr>
        <p:txBody>
          <a:bodyPr vert="horz" lIns="68580" tIns="34290" rIns="68580" bIns="3429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endParaRPr lang="en-ZA" sz="18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p:txBody>
      </p:sp>
      <p:sp>
        <p:nvSpPr>
          <p:cNvPr id="11" name="Rectangle 10"/>
          <p:cNvSpPr/>
          <p:nvPr/>
        </p:nvSpPr>
        <p:spPr>
          <a:xfrm>
            <a:off x="1956397" y="90311"/>
            <a:ext cx="6581549" cy="57460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lnSpc>
                <a:spcPct val="100000"/>
              </a:lnSpc>
              <a:spcBef>
                <a:spcPts val="0"/>
              </a:spcBef>
              <a:defRPr/>
            </a:pPr>
            <a:r>
              <a:rPr lang="en-ZA" b="1" dirty="0">
                <a:solidFill>
                  <a:prstClr val="white"/>
                </a:solidFill>
                <a:latin typeface="Segoe UI" panose="020B0502040204020203" pitchFamily="34" charset="0"/>
                <a:ea typeface="Segoe UI" panose="020B0502040204020203" pitchFamily="34" charset="0"/>
                <a:cs typeface="Segoe UI" panose="020B0502040204020203" pitchFamily="34" charset="0"/>
              </a:rPr>
              <a:t>DEPARTMENT OF PUBLIC WORKS AND ROADS</a:t>
            </a:r>
          </a:p>
        </p:txBody>
      </p:sp>
      <p:sp>
        <p:nvSpPr>
          <p:cNvPr id="7" name="Rectangle 6"/>
          <p:cNvSpPr/>
          <p:nvPr/>
        </p:nvSpPr>
        <p:spPr>
          <a:xfrm>
            <a:off x="54318" y="794244"/>
            <a:ext cx="751790" cy="259207"/>
          </a:xfrm>
          <a:prstGeom prst="rect">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t>28.</a:t>
            </a:r>
          </a:p>
        </p:txBody>
      </p:sp>
    </p:spTree>
    <p:extLst>
      <p:ext uri="{BB962C8B-B14F-4D97-AF65-F5344CB8AC3E}">
        <p14:creationId xmlns:p14="http://schemas.microsoft.com/office/powerpoint/2010/main" xmlns="" val="12993656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stretch>
            <a:fillRect/>
          </a:stretch>
        </p:blipFill>
        <p:spPr>
          <a:xfrm>
            <a:off x="-70170" y="-35654"/>
            <a:ext cx="1511939" cy="799052"/>
          </a:xfrm>
          <a:prstGeom prst="rect">
            <a:avLst/>
          </a:prstGeom>
        </p:spPr>
      </p:pic>
      <p:sp>
        <p:nvSpPr>
          <p:cNvPr id="8" name="Text Placeholder 2"/>
          <p:cNvSpPr txBox="1">
            <a:spLocks/>
          </p:cNvSpPr>
          <p:nvPr/>
        </p:nvSpPr>
        <p:spPr>
          <a:xfrm>
            <a:off x="1441769" y="-5952"/>
            <a:ext cx="7702231" cy="763398"/>
          </a:xfrm>
          <a:prstGeom prst="rect">
            <a:avLst/>
          </a:prstGeom>
          <a:solidFill>
            <a:srgbClr val="CC3300"/>
          </a:solidFill>
        </p:spPr>
        <p:txBody>
          <a:bodyPr vert="horz" lIns="68580" tIns="34290" rIns="68580" bIns="3429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endParaRPr lang="en-ZA" sz="18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a:p>
            <a:pPr algn="ctr"/>
            <a:endParaRPr lang="en-ZA" sz="18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xmlns="" val="3205336243"/>
              </p:ext>
            </p:extLst>
          </p:nvPr>
        </p:nvGraphicFramePr>
        <p:xfrm>
          <a:off x="1" y="1320405"/>
          <a:ext cx="9056914" cy="5332943"/>
        </p:xfrm>
        <a:graphic>
          <a:graphicData uri="http://schemas.openxmlformats.org/drawingml/2006/table">
            <a:tbl>
              <a:tblPr firstRow="1" bandRow="1"/>
              <a:tblGrid>
                <a:gridCol w="1711673">
                  <a:extLst>
                    <a:ext uri="{9D8B030D-6E8A-4147-A177-3AD203B41FA5}">
                      <a16:colId xmlns:a16="http://schemas.microsoft.com/office/drawing/2014/main" xmlns="" val="20000"/>
                    </a:ext>
                  </a:extLst>
                </a:gridCol>
                <a:gridCol w="2145901">
                  <a:extLst>
                    <a:ext uri="{9D8B030D-6E8A-4147-A177-3AD203B41FA5}">
                      <a16:colId xmlns:a16="http://schemas.microsoft.com/office/drawing/2014/main" xmlns="" val="20001"/>
                    </a:ext>
                  </a:extLst>
                </a:gridCol>
                <a:gridCol w="5199340">
                  <a:extLst>
                    <a:ext uri="{9D8B030D-6E8A-4147-A177-3AD203B41FA5}">
                      <a16:colId xmlns:a16="http://schemas.microsoft.com/office/drawing/2014/main" xmlns="" val="20002"/>
                    </a:ext>
                  </a:extLst>
                </a:gridCol>
              </a:tblGrid>
              <a:tr h="848197">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Case number</a:t>
                      </a:r>
                    </a:p>
                  </a:txBody>
                  <a:tcPr marL="51435" marR="51435" marT="25719" marB="25719">
                    <a:solidFill>
                      <a:srgbClr val="0070C0"/>
                    </a:solidFill>
                  </a:tcPr>
                </a:tc>
                <a:tc>
                  <a:txBody>
                    <a:bodyPr/>
                    <a:lstStyle/>
                    <a:p>
                      <a:r>
                        <a:rPr lang="en-ZA" sz="1200" b="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Mmabatho CAS 134/03/2018</a:t>
                      </a:r>
                      <a:endParaRPr lang="en-ZA" sz="1200" b="0" kern="120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solidFill>
                      <a:schemeClr val="bg1"/>
                    </a:solidFill>
                  </a:tcPr>
                </a:tc>
                <a:tc rowSpan="6">
                  <a:txBody>
                    <a:bodyPr/>
                    <a:lstStyle/>
                    <a:p>
                      <a:r>
                        <a:rPr lang="en-ZA" sz="1200" b="1" u="sng" dirty="0">
                          <a:solidFill>
                            <a:srgbClr val="000000"/>
                          </a:solidFill>
                          <a:effectLst/>
                          <a:latin typeface="Arial" panose="020B0604020202020204" pitchFamily="34" charset="0"/>
                          <a:ea typeface="Segoe UI" panose="020B0502040204020203" pitchFamily="34" charset="0"/>
                          <a:cs typeface="Arial" panose="020B0604020202020204" pitchFamily="34" charset="0"/>
                        </a:rPr>
                        <a:t>Background of Case</a:t>
                      </a:r>
                    </a:p>
                    <a:p>
                      <a:pPr algn="just"/>
                      <a:endParaRPr lang="en-ZA" sz="1200" dirty="0">
                        <a:solidFill>
                          <a:srgbClr val="000000"/>
                        </a:solidFill>
                        <a:effectLst/>
                        <a:latin typeface="Arial" panose="020B0604020202020204" pitchFamily="34" charset="0"/>
                        <a:ea typeface="Segoe UI" panose="020B0502040204020203" pitchFamily="34" charset="0"/>
                        <a:cs typeface="Arial" panose="020B0604020202020204" pitchFamily="34" charset="0"/>
                      </a:endParaRPr>
                    </a:p>
                    <a:p>
                      <a:pPr algn="just"/>
                      <a:r>
                        <a:rPr lang="en-ZA" sz="1200" dirty="0">
                          <a:solidFill>
                            <a:srgbClr val="000000"/>
                          </a:solidFill>
                          <a:effectLst/>
                          <a:latin typeface="Arial" panose="020B0604020202020204" pitchFamily="34" charset="0"/>
                          <a:ea typeface="Segoe UI" panose="020B0502040204020203" pitchFamily="34" charset="0"/>
                          <a:cs typeface="Arial" panose="020B0604020202020204" pitchFamily="34" charset="0"/>
                        </a:rPr>
                        <a:t>It is alleged that the HoD of the department DPW misrepresented to the department that he had invoked Section 16a of National Treasury to contractor </a:t>
                      </a:r>
                      <a:r>
                        <a:rPr lang="en-ZA" sz="1200" dirty="0" err="1">
                          <a:solidFill>
                            <a:srgbClr val="000000"/>
                          </a:solidFill>
                          <a:effectLst/>
                          <a:latin typeface="Arial" panose="020B0604020202020204" pitchFamily="34" charset="0"/>
                          <a:ea typeface="Segoe UI" panose="020B0502040204020203" pitchFamily="34" charset="0"/>
                          <a:cs typeface="Arial" panose="020B0604020202020204" pitchFamily="34" charset="0"/>
                        </a:rPr>
                        <a:t>Ayama</a:t>
                      </a:r>
                      <a:r>
                        <a:rPr lang="en-ZA" sz="1200" dirty="0">
                          <a:solidFill>
                            <a:srgbClr val="000000"/>
                          </a:solidFill>
                          <a:effectLst/>
                          <a:latin typeface="Arial" panose="020B0604020202020204" pitchFamily="34" charset="0"/>
                          <a:ea typeface="Segoe UI" panose="020B0502040204020203" pitchFamily="34" charset="0"/>
                          <a:cs typeface="Arial" panose="020B0604020202020204" pitchFamily="34" charset="0"/>
                        </a:rPr>
                        <a:t> Consulting to render service of building roads within the North West Province. Furthermore an upfront payment of R103 000 000.00 was paid to the said contractor for services not rendered. </a:t>
                      </a:r>
                    </a:p>
                    <a:p>
                      <a:endParaRPr lang="en-ZA" sz="1200" b="1" u="sng" dirty="0">
                        <a:solidFill>
                          <a:srgbClr val="000000"/>
                        </a:solidFill>
                        <a:effectLst/>
                        <a:latin typeface="Arial" panose="020B0604020202020204" pitchFamily="34" charset="0"/>
                        <a:ea typeface="Segoe UI" panose="020B0502040204020203" pitchFamily="34" charset="0"/>
                        <a:cs typeface="Arial" panose="020B0604020202020204" pitchFamily="34" charset="0"/>
                      </a:endParaRPr>
                    </a:p>
                    <a:p>
                      <a:r>
                        <a:rPr lang="en-ZA" sz="1200" b="1" u="sng" dirty="0">
                          <a:solidFill>
                            <a:srgbClr val="000000"/>
                          </a:solidFill>
                          <a:effectLst/>
                          <a:latin typeface="Arial" panose="020B0604020202020204" pitchFamily="34" charset="0"/>
                          <a:ea typeface="Segoe UI" panose="020B0502040204020203" pitchFamily="34" charset="0"/>
                          <a:cs typeface="Arial" panose="020B0604020202020204" pitchFamily="34" charset="0"/>
                        </a:rPr>
                        <a:t>Current status:</a:t>
                      </a:r>
                    </a:p>
                    <a:p>
                      <a:endParaRPr lang="en-ZA" sz="1200" b="1" dirty="0">
                        <a:solidFill>
                          <a:srgbClr val="000000"/>
                        </a:solidFill>
                        <a:effectLst/>
                        <a:latin typeface="Arial" panose="020B0604020202020204" pitchFamily="34" charset="0"/>
                        <a:ea typeface="Segoe UI" panose="020B0502040204020203" pitchFamily="34" charset="0"/>
                        <a:cs typeface="Arial" panose="020B0604020202020204" pitchFamily="34" charset="0"/>
                      </a:endParaRPr>
                    </a:p>
                    <a:p>
                      <a:r>
                        <a:rPr lang="en-ZA" sz="1200" b="0" dirty="0" smtClean="0">
                          <a:solidFill>
                            <a:srgbClr val="000000"/>
                          </a:solidFill>
                          <a:effectLst/>
                          <a:latin typeface="Arial" panose="020B0604020202020204" pitchFamily="34" charset="0"/>
                          <a:ea typeface="Segoe UI" panose="020B0502040204020203" pitchFamily="34" charset="0"/>
                          <a:cs typeface="Arial" panose="020B0604020202020204" pitchFamily="34" charset="0"/>
                        </a:rPr>
                        <a:t>The docket </a:t>
                      </a:r>
                      <a:r>
                        <a:rPr lang="en-ZA" sz="1200" b="0" dirty="0">
                          <a:solidFill>
                            <a:srgbClr val="000000"/>
                          </a:solidFill>
                          <a:effectLst/>
                          <a:latin typeface="Arial" panose="020B0604020202020204" pitchFamily="34" charset="0"/>
                          <a:ea typeface="Segoe UI" panose="020B0502040204020203" pitchFamily="34" charset="0"/>
                          <a:cs typeface="Arial" panose="020B0604020202020204" pitchFamily="34" charset="0"/>
                        </a:rPr>
                        <a:t>closed </a:t>
                      </a:r>
                      <a:r>
                        <a:rPr lang="en-ZA" sz="1200" b="0" dirty="0" smtClean="0">
                          <a:solidFill>
                            <a:srgbClr val="000000"/>
                          </a:solidFill>
                          <a:effectLst/>
                          <a:latin typeface="Arial" panose="020B0604020202020204" pitchFamily="34" charset="0"/>
                          <a:ea typeface="Segoe UI" panose="020B0502040204020203" pitchFamily="34" charset="0"/>
                          <a:cs typeface="Arial" panose="020B0604020202020204" pitchFamily="34" charset="0"/>
                        </a:rPr>
                        <a:t>on 2020-11-16</a:t>
                      </a:r>
                      <a:r>
                        <a:rPr lang="en-ZA" sz="1200" b="0" baseline="0" dirty="0" smtClean="0">
                          <a:solidFill>
                            <a:srgbClr val="000000"/>
                          </a:solidFill>
                          <a:effectLst/>
                          <a:latin typeface="Arial" panose="020B0604020202020204" pitchFamily="34" charset="0"/>
                          <a:ea typeface="Segoe UI" panose="020B0502040204020203" pitchFamily="34" charset="0"/>
                          <a:cs typeface="Arial" panose="020B0604020202020204" pitchFamily="34" charset="0"/>
                        </a:rPr>
                        <a:t> </a:t>
                      </a:r>
                      <a:r>
                        <a:rPr lang="en-ZA" sz="1200" b="0" dirty="0" smtClean="0">
                          <a:solidFill>
                            <a:srgbClr val="000000"/>
                          </a:solidFill>
                          <a:effectLst/>
                          <a:latin typeface="Arial" panose="020B0604020202020204" pitchFamily="34" charset="0"/>
                          <a:ea typeface="Segoe UI" panose="020B0502040204020203" pitchFamily="34" charset="0"/>
                          <a:cs typeface="Arial" panose="020B0604020202020204" pitchFamily="34" charset="0"/>
                        </a:rPr>
                        <a:t>as </a:t>
                      </a:r>
                      <a:r>
                        <a:rPr lang="en-ZA" sz="1200" b="0" dirty="0">
                          <a:solidFill>
                            <a:srgbClr val="000000"/>
                          </a:solidFill>
                          <a:effectLst/>
                          <a:latin typeface="Arial" panose="020B0604020202020204" pitchFamily="34" charset="0"/>
                          <a:ea typeface="Segoe UI" panose="020B0502040204020203" pitchFamily="34" charset="0"/>
                          <a:cs typeface="Arial" panose="020B0604020202020204" pitchFamily="34" charset="0"/>
                        </a:rPr>
                        <a:t>DPP declined</a:t>
                      </a:r>
                      <a:r>
                        <a:rPr lang="en-ZA" sz="1200" b="0" baseline="0" dirty="0">
                          <a:solidFill>
                            <a:srgbClr val="000000"/>
                          </a:solidFill>
                          <a:effectLst/>
                          <a:latin typeface="Arial" panose="020B0604020202020204" pitchFamily="34" charset="0"/>
                          <a:ea typeface="Segoe UI" panose="020B0502040204020203" pitchFamily="34" charset="0"/>
                          <a:cs typeface="Arial" panose="020B0604020202020204" pitchFamily="34" charset="0"/>
                        </a:rPr>
                        <a:t> to prosecute.</a:t>
                      </a:r>
                    </a:p>
                    <a:p>
                      <a:endParaRPr lang="en-ZA" sz="1200" b="0" baseline="0" dirty="0">
                        <a:solidFill>
                          <a:srgbClr val="000000"/>
                        </a:solidFill>
                        <a:effectLst/>
                        <a:latin typeface="Arial" panose="020B0604020202020204" pitchFamily="34" charset="0"/>
                        <a:ea typeface="Segoe UI" panose="020B0502040204020203" pitchFamily="34" charset="0"/>
                        <a:cs typeface="Arial" panose="020B0604020202020204" pitchFamily="34" charset="0"/>
                      </a:endParaRPr>
                    </a:p>
                    <a:p>
                      <a:r>
                        <a:rPr lang="en-ZA" sz="1200" b="0" baseline="0" dirty="0">
                          <a:solidFill>
                            <a:srgbClr val="000000"/>
                          </a:solidFill>
                          <a:effectLst/>
                          <a:latin typeface="Arial" panose="020B0604020202020204" pitchFamily="34" charset="0"/>
                          <a:ea typeface="Segoe UI" panose="020B0502040204020203" pitchFamily="34" charset="0"/>
                          <a:cs typeface="Arial" panose="020B0604020202020204" pitchFamily="34" charset="0"/>
                        </a:rPr>
                        <a:t>DPCI is intending to </a:t>
                      </a:r>
                      <a:r>
                        <a:rPr lang="en-ZA" sz="1200" b="0" baseline="0" dirty="0" smtClean="0">
                          <a:solidFill>
                            <a:srgbClr val="000000"/>
                          </a:solidFill>
                          <a:effectLst/>
                          <a:latin typeface="Arial" panose="020B0604020202020204" pitchFamily="34" charset="0"/>
                          <a:ea typeface="Segoe UI" panose="020B0502040204020203" pitchFamily="34" charset="0"/>
                          <a:cs typeface="Arial" panose="020B0604020202020204" pitchFamily="34" charset="0"/>
                        </a:rPr>
                        <a:t>request the NPA to review the decision.</a:t>
                      </a:r>
                      <a:endParaRPr lang="en-ZA" sz="1200" b="0" dirty="0">
                        <a:solidFill>
                          <a:srgbClr val="000000"/>
                        </a:solidFill>
                        <a:effectLst/>
                        <a:latin typeface="Arial" panose="020B0604020202020204" pitchFamily="34" charset="0"/>
                        <a:ea typeface="Segoe UI" panose="020B0502040204020203" pitchFamily="34" charset="0"/>
                        <a:cs typeface="Arial" panose="020B0604020202020204" pitchFamily="34" charset="0"/>
                      </a:endParaRPr>
                    </a:p>
                  </a:txBody>
                  <a:tcPr marL="51435" marR="51435" marT="25719" marB="25719"/>
                </a:tc>
                <a:extLst>
                  <a:ext uri="{0D108BD9-81ED-4DB2-BD59-A6C34878D82A}">
                    <a16:rowId xmlns:a16="http://schemas.microsoft.com/office/drawing/2014/main" xmlns="" val="10000"/>
                  </a:ext>
                </a:extLst>
              </a:tr>
              <a:tr h="928258">
                <a:tc>
                  <a:txBody>
                    <a:bodyPr/>
                    <a:lstStyle/>
                    <a:p>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Offence</a:t>
                      </a:r>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 </a:t>
                      </a:r>
                    </a:p>
                  </a:txBody>
                  <a:tcPr marL="51435" marR="51435" marT="25719" marB="25719">
                    <a:solidFill>
                      <a:srgbClr val="0070C0"/>
                    </a:solidFill>
                  </a:tcPr>
                </a:tc>
                <a:tc>
                  <a:txBody>
                    <a:bodyPr/>
                    <a:lstStyle/>
                    <a:p>
                      <a:r>
                        <a:rPr lang="en-ZA" sz="120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Fraud</a:t>
                      </a:r>
                      <a:endParaRPr lang="en-ZA" sz="1200" b="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1"/>
                  </a:ext>
                </a:extLst>
              </a:tr>
              <a:tr h="542947">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Loss involved</a:t>
                      </a:r>
                    </a:p>
                  </a:txBody>
                  <a:tcPr marL="51435" marR="51435" marT="25719" marB="25719">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kern="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To be determined</a:t>
                      </a:r>
                      <a:endParaRPr lang="en-ZA" sz="1200" b="0" kern="1200" noProof="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a:p>
                  </a:txBody>
                  <a:tcPr/>
                </a:tc>
                <a:extLst>
                  <a:ext uri="{0D108BD9-81ED-4DB2-BD59-A6C34878D82A}">
                    <a16:rowId xmlns:a16="http://schemas.microsoft.com/office/drawing/2014/main" xmlns="" val="10002"/>
                  </a:ext>
                </a:extLst>
              </a:tr>
              <a:tr h="1336384">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Persons/Entity involved</a:t>
                      </a:r>
                    </a:p>
                  </a:txBody>
                  <a:tcPr marL="51435" marR="51435" marT="25719" marB="25719">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ZA" sz="1200" b="1" dirty="0">
                          <a:solidFill>
                            <a:schemeClr val="tx1"/>
                          </a:solidFill>
                          <a:effectLst/>
                          <a:latin typeface="Arial" panose="020B0604020202020204" pitchFamily="34" charset="0"/>
                          <a:ea typeface="Segoe UI" panose="020B0502040204020203" pitchFamily="34" charset="0"/>
                          <a:cs typeface="Arial" panose="020B0604020202020204" pitchFamily="34" charset="0"/>
                        </a:rPr>
                        <a:t>Department of Public </a:t>
                      </a:r>
                      <a:r>
                        <a:rPr lang="en-ZA" sz="1200" b="1"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Works </a:t>
                      </a:r>
                      <a:endParaRPr lang="en-ZA" sz="1200" b="1"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ZA" sz="1200" b="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ZA" sz="1200" b="0" dirty="0">
                          <a:solidFill>
                            <a:schemeClr val="tx1"/>
                          </a:solidFill>
                          <a:effectLst/>
                          <a:latin typeface="Arial" panose="020B0604020202020204" pitchFamily="34" charset="0"/>
                          <a:ea typeface="Segoe UI" panose="020B0502040204020203" pitchFamily="34" charset="0"/>
                          <a:cs typeface="Arial" panose="020B0604020202020204" pitchFamily="34" charset="0"/>
                        </a:rPr>
                        <a:t>Directors of </a:t>
                      </a:r>
                      <a:r>
                        <a:rPr lang="en-ZA" sz="1200" b="0" dirty="0" err="1">
                          <a:solidFill>
                            <a:schemeClr val="tx1"/>
                          </a:solidFill>
                          <a:effectLst/>
                          <a:latin typeface="Arial" panose="020B0604020202020204" pitchFamily="34" charset="0"/>
                          <a:ea typeface="Segoe UI" panose="020B0502040204020203" pitchFamily="34" charset="0"/>
                          <a:cs typeface="Arial" panose="020B0604020202020204" pitchFamily="34" charset="0"/>
                        </a:rPr>
                        <a:t>Ayama</a:t>
                      </a:r>
                      <a:r>
                        <a:rPr lang="en-ZA" sz="1200" b="0" dirty="0">
                          <a:solidFill>
                            <a:schemeClr val="tx1"/>
                          </a:solidFill>
                          <a:effectLst/>
                          <a:latin typeface="Arial" panose="020B0604020202020204" pitchFamily="34" charset="0"/>
                          <a:ea typeface="Segoe UI" panose="020B0502040204020203" pitchFamily="34" charset="0"/>
                          <a:cs typeface="Arial" panose="020B0604020202020204" pitchFamily="34" charset="0"/>
                        </a:rPr>
                        <a:t> Consulting.</a:t>
                      </a:r>
                      <a:endParaRPr lang="en-US" sz="1200" b="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ZA" sz="1200" b="1"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3"/>
                  </a:ext>
                </a:extLst>
              </a:tr>
              <a:tr h="801266">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Status of case</a:t>
                      </a:r>
                    </a:p>
                  </a:txBody>
                  <a:tcPr marL="51435" marR="51435" marT="25719" marB="25719">
                    <a:solidFill>
                      <a:srgbClr val="0070C0"/>
                    </a:solidFill>
                  </a:tcPr>
                </a:tc>
                <a:tc>
                  <a:txBody>
                    <a:bodyPr/>
                    <a:lstStyle/>
                    <a:p>
                      <a:r>
                        <a:rPr lang="en-ZA" sz="1200" b="0" baseline="0" dirty="0">
                          <a:solidFill>
                            <a:schemeClr val="tx1"/>
                          </a:solidFill>
                          <a:latin typeface="Arial" panose="020B0604020202020204" pitchFamily="34" charset="0"/>
                          <a:ea typeface="Segoe UI" panose="020B0502040204020203" pitchFamily="34" charset="0"/>
                          <a:cs typeface="Arial" panose="020B0604020202020204" pitchFamily="34" charset="0"/>
                        </a:rPr>
                        <a:t>Under </a:t>
                      </a:r>
                      <a:r>
                        <a:rPr lang="en-ZA" sz="1200" b="0" baseline="0" dirty="0" smtClean="0">
                          <a:solidFill>
                            <a:schemeClr val="tx1"/>
                          </a:solidFill>
                          <a:latin typeface="Arial" panose="020B0604020202020204" pitchFamily="34" charset="0"/>
                          <a:ea typeface="Segoe UI" panose="020B0502040204020203" pitchFamily="34" charset="0"/>
                          <a:cs typeface="Arial" panose="020B0604020202020204" pitchFamily="34" charset="0"/>
                        </a:rPr>
                        <a:t>investigation</a:t>
                      </a:r>
                      <a:endParaRPr lang="en-ZA" sz="1200" b="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4"/>
                  </a:ext>
                </a:extLst>
              </a:tr>
              <a:tr h="875891">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Number of</a:t>
                      </a:r>
                      <a:r>
                        <a:rPr lang="en-ZA" sz="1200" b="1" kern="1200" baseline="0" dirty="0">
                          <a:solidFill>
                            <a:schemeClr val="tx1"/>
                          </a:solidFill>
                          <a:latin typeface="Arial" panose="020B0604020202020204" pitchFamily="34" charset="0"/>
                          <a:ea typeface="Segoe UI" panose="020B0502040204020203" pitchFamily="34" charset="0"/>
                          <a:cs typeface="Arial" panose="020B0604020202020204" pitchFamily="34" charset="0"/>
                        </a:rPr>
                        <a:t> </a:t>
                      </a:r>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statements</a:t>
                      </a:r>
                    </a:p>
                  </a:txBody>
                  <a:tcPr marL="51435" marR="51435" marT="25719" marB="25719">
                    <a:solidFill>
                      <a:srgbClr val="0070C0"/>
                    </a:solidFill>
                  </a:tcPr>
                </a:tc>
                <a:tc>
                  <a:txBody>
                    <a:bodyPr/>
                    <a:lstStyle/>
                    <a:p>
                      <a:pPr marL="0" indent="0" defTabSz="896938">
                        <a:buFont typeface="Arial" panose="020B0604020202020204" pitchFamily="34" charset="0"/>
                        <a:buNone/>
                        <a:tabLst>
                          <a:tab pos="360363" algn="l"/>
                          <a:tab pos="804863" algn="l"/>
                        </a:tabLst>
                      </a:pPr>
                      <a:r>
                        <a:rPr lang="en-ZA" sz="1200" b="0" kern="1200" dirty="0" smtClean="0">
                          <a:solidFill>
                            <a:schemeClr val="tx1"/>
                          </a:solidFill>
                          <a:latin typeface="Arial" panose="020B0604020202020204" pitchFamily="34" charset="0"/>
                          <a:ea typeface="Segoe UI" panose="020B0502040204020203" pitchFamily="34" charset="0"/>
                          <a:cs typeface="Arial" panose="020B0604020202020204" pitchFamily="34" charset="0"/>
                        </a:rPr>
                        <a:t>70</a:t>
                      </a:r>
                      <a:endParaRPr lang="en-ZA" sz="1200" b="0" kern="120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6"/>
                  </a:ext>
                </a:extLst>
              </a:tr>
            </a:tbl>
          </a:graphicData>
        </a:graphic>
      </p:graphicFrame>
      <p:sp>
        <p:nvSpPr>
          <p:cNvPr id="6" name="Rectangle 5"/>
          <p:cNvSpPr/>
          <p:nvPr/>
        </p:nvSpPr>
        <p:spPr>
          <a:xfrm>
            <a:off x="1857375" y="131090"/>
            <a:ext cx="6529388" cy="50742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00000"/>
              </a:lnSpc>
              <a:spcBef>
                <a:spcPts val="0"/>
              </a:spcBef>
            </a:pPr>
            <a:r>
              <a:rPr lang="en-ZA" b="1" dirty="0" smtClean="0">
                <a:solidFill>
                  <a:prstClr val="white"/>
                </a:solidFill>
                <a:latin typeface="Segoe UI" panose="020B0502040204020203" pitchFamily="34" charset="0"/>
                <a:ea typeface="Segoe UI" panose="020B0502040204020203" pitchFamily="34" charset="0"/>
                <a:cs typeface="Segoe UI" panose="020B0502040204020203" pitchFamily="34" charset="0"/>
              </a:rPr>
              <a:t>DEPARTMENT </a:t>
            </a:r>
            <a:r>
              <a:rPr lang="en-ZA" b="1" dirty="0">
                <a:solidFill>
                  <a:prstClr val="white"/>
                </a:solidFill>
                <a:latin typeface="Segoe UI" panose="020B0502040204020203" pitchFamily="34" charset="0"/>
                <a:ea typeface="Segoe UI" panose="020B0502040204020203" pitchFamily="34" charset="0"/>
                <a:cs typeface="Segoe UI" panose="020B0502040204020203" pitchFamily="34" charset="0"/>
              </a:rPr>
              <a:t>OF PUBLIC WORKS AND ROADS</a:t>
            </a:r>
          </a:p>
        </p:txBody>
      </p:sp>
      <p:sp>
        <p:nvSpPr>
          <p:cNvPr id="10" name="Rectangle 9"/>
          <p:cNvSpPr/>
          <p:nvPr/>
        </p:nvSpPr>
        <p:spPr>
          <a:xfrm>
            <a:off x="77060" y="897481"/>
            <a:ext cx="751790" cy="259207"/>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t>29.</a:t>
            </a:r>
          </a:p>
        </p:txBody>
      </p:sp>
    </p:spTree>
    <p:extLst>
      <p:ext uri="{BB962C8B-B14F-4D97-AF65-F5344CB8AC3E}">
        <p14:creationId xmlns:p14="http://schemas.microsoft.com/office/powerpoint/2010/main" xmlns="" val="890393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stretch>
            <a:fillRect/>
          </a:stretch>
        </p:blipFill>
        <p:spPr>
          <a:xfrm>
            <a:off x="-515388" y="-99753"/>
            <a:ext cx="9659388" cy="1263535"/>
          </a:xfrm>
          <a:prstGeom prst="rect">
            <a:avLst/>
          </a:prstGeom>
        </p:spPr>
      </p:pic>
      <p:graphicFrame>
        <p:nvGraphicFramePr>
          <p:cNvPr id="9" name="Table 8"/>
          <p:cNvGraphicFramePr>
            <a:graphicFrameLocks noGrp="1"/>
          </p:cNvGraphicFramePr>
          <p:nvPr>
            <p:extLst/>
          </p:nvPr>
        </p:nvGraphicFramePr>
        <p:xfrm>
          <a:off x="0" y="1338349"/>
          <a:ext cx="9144000" cy="5336771"/>
        </p:xfrm>
        <a:graphic>
          <a:graphicData uri="http://schemas.openxmlformats.org/drawingml/2006/table">
            <a:tbl>
              <a:tblPr firstRow="1" bandRow="1">
                <a:tableStyleId>{2D5ABB26-0587-4C30-8999-92F81FD0307C}</a:tableStyleId>
              </a:tblPr>
              <a:tblGrid>
                <a:gridCol w="9144000">
                  <a:extLst>
                    <a:ext uri="{9D8B030D-6E8A-4147-A177-3AD203B41FA5}">
                      <a16:colId xmlns:a16="http://schemas.microsoft.com/office/drawing/2014/main" xmlns="" val="20000"/>
                    </a:ext>
                  </a:extLst>
                </a:gridCol>
              </a:tblGrid>
              <a:tr h="5336771">
                <a:tc>
                  <a:txBody>
                    <a:bodyPr/>
                    <a:lstStyle/>
                    <a:p>
                      <a:pPr algn="ctr"/>
                      <a:endParaRPr lang="en-ZA" dirty="0" smtClean="0"/>
                    </a:p>
                    <a:p>
                      <a:pPr algn="ctr"/>
                      <a:endParaRPr lang="en-ZA" dirty="0" smtClean="0"/>
                    </a:p>
                    <a:p>
                      <a:pPr algn="ctr"/>
                      <a:endParaRPr lang="en-ZA" dirty="0" smtClean="0"/>
                    </a:p>
                    <a:p>
                      <a:pPr algn="ctr"/>
                      <a:endParaRPr lang="en-ZA" dirty="0" smtClean="0"/>
                    </a:p>
                    <a:p>
                      <a:pPr algn="ctr"/>
                      <a:endParaRPr lang="en-ZA" dirty="0" smtClean="0"/>
                    </a:p>
                    <a:p>
                      <a:pPr algn="ctr"/>
                      <a:r>
                        <a:rPr lang="en-ZA" sz="4400" b="1" dirty="0" smtClean="0"/>
                        <a:t>THANK YOU </a:t>
                      </a:r>
                      <a:endParaRPr lang="en-ZA" sz="4400" b="1" dirty="0">
                        <a:latin typeface="Garamond" panose="02020404030301010803" pitchFamily="18" charset="0"/>
                      </a:endParaRPr>
                    </a:p>
                  </a:txBody>
                  <a:tcPr marL="51435" marR="51435" marT="25719" marB="25719"/>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xmlns="" val="20430631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C243819-2850-44C5-8E7E-FF94B2E5B309}" type="slidenum">
              <a:rPr lang="en-ZA" smtClean="0">
                <a:solidFill>
                  <a:prstClr val="black">
                    <a:tint val="75000"/>
                  </a:prstClr>
                </a:solidFill>
              </a:rPr>
              <a:pPr/>
              <a:t>4</a:t>
            </a:fld>
            <a:endParaRPr lang="en-ZA" dirty="0">
              <a:solidFill>
                <a:prstClr val="black">
                  <a:tint val="75000"/>
                </a:prstClr>
              </a:solidFill>
            </a:endParaRPr>
          </a:p>
        </p:txBody>
      </p:sp>
      <p:sp>
        <p:nvSpPr>
          <p:cNvPr id="8" name="Text Placeholder 2"/>
          <p:cNvSpPr txBox="1">
            <a:spLocks/>
          </p:cNvSpPr>
          <p:nvPr/>
        </p:nvSpPr>
        <p:spPr>
          <a:xfrm>
            <a:off x="1079292" y="0"/>
            <a:ext cx="8064708" cy="936885"/>
          </a:xfrm>
          <a:prstGeom prst="rect">
            <a:avLst/>
          </a:prstGeom>
          <a:solidFill>
            <a:srgbClr val="CC3300"/>
          </a:solidFill>
        </p:spPr>
        <p:txBody>
          <a:bodyPr vert="horz" lIns="28932" tIns="14467" rIns="28932" bIns="14467"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fontAlgn="ctr">
              <a:lnSpc>
                <a:spcPct val="100000"/>
              </a:lnSpc>
              <a:spcBef>
                <a:spcPts val="0"/>
              </a:spcBef>
              <a:defRPr/>
            </a:pPr>
            <a:endParaRPr lang="en-ZA" sz="57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a:p>
            <a:pPr algn="ctr" fontAlgn="ctr">
              <a:lnSpc>
                <a:spcPct val="100000"/>
              </a:lnSpc>
              <a:spcBef>
                <a:spcPts val="0"/>
              </a:spcBef>
              <a:defRPr/>
            </a:pPr>
            <a:endParaRPr lang="en-ZA" sz="57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a:p>
            <a:pPr algn="ctr" fontAlgn="ctr">
              <a:lnSpc>
                <a:spcPct val="100000"/>
              </a:lnSpc>
              <a:spcBef>
                <a:spcPts val="0"/>
              </a:spcBef>
              <a:defRPr/>
            </a:pPr>
            <a:endParaRPr lang="en-ZA" sz="57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a:p>
            <a:pPr algn="ctr" fontAlgn="ctr">
              <a:lnSpc>
                <a:spcPct val="100000"/>
              </a:lnSpc>
              <a:spcBef>
                <a:spcPts val="0"/>
              </a:spcBef>
              <a:defRPr/>
            </a:pPr>
            <a:endParaRPr lang="en-ZA" sz="57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a:p>
            <a:pPr algn="ctr" fontAlgn="ctr">
              <a:lnSpc>
                <a:spcPct val="100000"/>
              </a:lnSpc>
              <a:spcBef>
                <a:spcPts val="0"/>
              </a:spcBef>
              <a:defRPr/>
            </a:pPr>
            <a:r>
              <a:rPr lang="en-ZA" sz="1800" b="1" dirty="0">
                <a:solidFill>
                  <a:schemeClr val="bg1"/>
                </a:solidFill>
                <a:latin typeface="Segoe UI" panose="020B0502040204020203" pitchFamily="34" charset="0"/>
                <a:ea typeface="Segoe UI" panose="020B0502040204020203" pitchFamily="34" charset="0"/>
                <a:cs typeface="Segoe UI" panose="020B0502040204020203" pitchFamily="34" charset="0"/>
              </a:rPr>
              <a:t> </a:t>
            </a:r>
          </a:p>
        </p:txBody>
      </p:sp>
      <p:pic>
        <p:nvPicPr>
          <p:cNvPr id="3" name="Picture 2"/>
          <p:cNvPicPr>
            <a:picLocks noChangeAspect="1"/>
          </p:cNvPicPr>
          <p:nvPr/>
        </p:nvPicPr>
        <p:blipFill>
          <a:blip r:embed="rId2" cstate="print"/>
          <a:stretch>
            <a:fillRect/>
          </a:stretch>
        </p:blipFill>
        <p:spPr>
          <a:xfrm>
            <a:off x="-72411" y="-20860"/>
            <a:ext cx="1294109" cy="957746"/>
          </a:xfrm>
          <a:prstGeom prst="rect">
            <a:avLst/>
          </a:prstGeom>
        </p:spPr>
      </p:pic>
      <p:sp>
        <p:nvSpPr>
          <p:cNvPr id="6" name="Rectangle 5"/>
          <p:cNvSpPr/>
          <p:nvPr/>
        </p:nvSpPr>
        <p:spPr>
          <a:xfrm>
            <a:off x="174567" y="948027"/>
            <a:ext cx="8894618" cy="1695849"/>
          </a:xfrm>
          <a:prstGeom prst="rect">
            <a:avLst/>
          </a:prstGeom>
        </p:spPr>
        <p:txBody>
          <a:bodyPr wrap="square">
            <a:spAutoFit/>
          </a:bodyPr>
          <a:lstStyle/>
          <a:p>
            <a:pPr>
              <a:lnSpc>
                <a:spcPct val="90000"/>
              </a:lnSpc>
              <a:spcBef>
                <a:spcPts val="1000"/>
              </a:spcBef>
            </a:pPr>
            <a:r>
              <a:rPr lang="en-ZA" sz="2200" u="sng" dirty="0">
                <a:solidFill>
                  <a:prstClr val="black"/>
                </a:solidFill>
                <a:latin typeface="Arial" panose="020B0604020202020204" pitchFamily="34" charset="0"/>
                <a:cs typeface="Arial" panose="020B0604020202020204" pitchFamily="34" charset="0"/>
              </a:rPr>
              <a:t>                                                               </a:t>
            </a:r>
            <a:r>
              <a:rPr lang="en-ZA" sz="2200" u="sng" dirty="0">
                <a:solidFill>
                  <a:prstClr val="black"/>
                </a:solidFill>
                <a:latin typeface="Trebuchet MS"/>
              </a:rPr>
              <a:t>      </a:t>
            </a:r>
            <a:r>
              <a:rPr lang="en-ZA" sz="2200" dirty="0">
                <a:solidFill>
                  <a:prstClr val="black"/>
                </a:solidFill>
                <a:latin typeface="Trebuchet MS"/>
              </a:rPr>
              <a:t>                              </a:t>
            </a:r>
          </a:p>
          <a:p>
            <a:pPr>
              <a:lnSpc>
                <a:spcPct val="90000"/>
              </a:lnSpc>
              <a:spcBef>
                <a:spcPts val="1000"/>
              </a:spcBef>
            </a:pPr>
            <a:r>
              <a:rPr lang="en-ZA" sz="2200" dirty="0">
                <a:solidFill>
                  <a:prstClr val="black"/>
                </a:solidFill>
                <a:latin typeface="Arial" panose="020B0604020202020204" pitchFamily="34" charset="0"/>
                <a:cs typeface="Arial" panose="020B0604020202020204" pitchFamily="34" charset="0"/>
              </a:rPr>
              <a:t>                       </a:t>
            </a:r>
          </a:p>
          <a:p>
            <a:pPr>
              <a:lnSpc>
                <a:spcPct val="90000"/>
              </a:lnSpc>
              <a:spcBef>
                <a:spcPts val="1000"/>
              </a:spcBef>
            </a:pPr>
            <a:r>
              <a:rPr lang="en-ZA" sz="2200" dirty="0">
                <a:solidFill>
                  <a:prstClr val="black"/>
                </a:solidFill>
                <a:latin typeface="Arial" panose="020B0604020202020204" pitchFamily="34" charset="0"/>
                <a:cs typeface="Arial" panose="020B0604020202020204" pitchFamily="34" charset="0"/>
              </a:rPr>
              <a:t>                                          </a:t>
            </a:r>
          </a:p>
          <a:p>
            <a:pPr>
              <a:lnSpc>
                <a:spcPct val="90000"/>
              </a:lnSpc>
              <a:spcBef>
                <a:spcPts val="1000"/>
              </a:spcBef>
            </a:pPr>
            <a:endParaRPr lang="en-ZA" sz="2200" dirty="0">
              <a:solidFill>
                <a:srgbClr val="FF0000"/>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162339778"/>
              </p:ext>
            </p:extLst>
          </p:nvPr>
        </p:nvGraphicFramePr>
        <p:xfrm>
          <a:off x="92363" y="957744"/>
          <a:ext cx="8856328" cy="5791972"/>
        </p:xfrm>
        <a:graphic>
          <a:graphicData uri="http://schemas.openxmlformats.org/drawingml/2006/table">
            <a:tbl>
              <a:tblPr firstRow="1" bandRow="1">
                <a:tableStyleId>{5C22544A-7EE6-4342-B048-85BDC9FD1C3A}</a:tableStyleId>
              </a:tblPr>
              <a:tblGrid>
                <a:gridCol w="2214082">
                  <a:extLst>
                    <a:ext uri="{9D8B030D-6E8A-4147-A177-3AD203B41FA5}">
                      <a16:colId xmlns:a16="http://schemas.microsoft.com/office/drawing/2014/main" xmlns="" val="20000"/>
                    </a:ext>
                  </a:extLst>
                </a:gridCol>
                <a:gridCol w="2214082">
                  <a:extLst>
                    <a:ext uri="{9D8B030D-6E8A-4147-A177-3AD203B41FA5}">
                      <a16:colId xmlns:a16="http://schemas.microsoft.com/office/drawing/2014/main" xmlns="" val="20001"/>
                    </a:ext>
                  </a:extLst>
                </a:gridCol>
                <a:gridCol w="2311892">
                  <a:extLst>
                    <a:ext uri="{9D8B030D-6E8A-4147-A177-3AD203B41FA5}">
                      <a16:colId xmlns:a16="http://schemas.microsoft.com/office/drawing/2014/main" xmlns="" val="20002"/>
                    </a:ext>
                  </a:extLst>
                </a:gridCol>
                <a:gridCol w="2116272">
                  <a:extLst>
                    <a:ext uri="{9D8B030D-6E8A-4147-A177-3AD203B41FA5}">
                      <a16:colId xmlns:a16="http://schemas.microsoft.com/office/drawing/2014/main" xmlns="" val="20003"/>
                    </a:ext>
                  </a:extLst>
                </a:gridCol>
              </a:tblGrid>
              <a:tr h="159856">
                <a:tc gridSpan="4">
                  <a:txBody>
                    <a:bodyPr/>
                    <a:lstStyle/>
                    <a:p>
                      <a:pPr algn="ctr"/>
                      <a:r>
                        <a:rPr lang="en-ZA" sz="2000" dirty="0">
                          <a:solidFill>
                            <a:schemeClr val="tx1"/>
                          </a:solidFill>
                          <a:latin typeface="Arial" panose="020B0604020202020204" pitchFamily="34" charset="0"/>
                          <a:cs typeface="Arial" panose="020B0604020202020204" pitchFamily="34" charset="0"/>
                        </a:rPr>
                        <a:t>SECTION 100(1)(A)</a:t>
                      </a:r>
                    </a:p>
                  </a:txBody>
                  <a:tcPr>
                    <a:solidFill>
                      <a:schemeClr val="accent1">
                        <a:lumMod val="20000"/>
                        <a:lumOff val="80000"/>
                      </a:schemeClr>
                    </a:solidFill>
                  </a:tcPr>
                </a:tc>
                <a:tc hMerge="1">
                  <a:txBody>
                    <a:bodyPr/>
                    <a:lstStyle/>
                    <a:p>
                      <a:pPr algn="ctr"/>
                      <a:endParaRPr lang="en-ZA" sz="1400" dirty="0">
                        <a:solidFill>
                          <a:schemeClr val="tx1"/>
                        </a:solidFill>
                        <a:latin typeface="Arial" panose="020B0604020202020204" pitchFamily="34" charset="0"/>
                        <a:cs typeface="Arial" panose="020B0604020202020204" pitchFamily="34" charset="0"/>
                      </a:endParaRPr>
                    </a:p>
                  </a:txBody>
                  <a:tcPr>
                    <a:solidFill>
                      <a:schemeClr val="accent1">
                        <a:lumMod val="20000"/>
                        <a:lumOff val="80000"/>
                      </a:schemeClr>
                    </a:solidFill>
                  </a:tcPr>
                </a:tc>
                <a:tc hMerge="1">
                  <a:txBody>
                    <a:bodyPr/>
                    <a:lstStyle/>
                    <a:p>
                      <a:pPr algn="ctr"/>
                      <a:endParaRPr lang="en-ZA" sz="1400" dirty="0">
                        <a:solidFill>
                          <a:schemeClr val="tx1"/>
                        </a:solidFill>
                        <a:latin typeface="Arial" panose="020B0604020202020204" pitchFamily="34" charset="0"/>
                        <a:cs typeface="Arial" panose="020B0604020202020204" pitchFamily="34" charset="0"/>
                      </a:endParaRPr>
                    </a:p>
                  </a:txBody>
                  <a:tcPr>
                    <a:solidFill>
                      <a:schemeClr val="accent1">
                        <a:lumMod val="20000"/>
                        <a:lumOff val="80000"/>
                      </a:schemeClr>
                    </a:solidFill>
                  </a:tcPr>
                </a:tc>
                <a:tc hMerge="1">
                  <a:txBody>
                    <a:bodyPr/>
                    <a:lstStyle/>
                    <a:p>
                      <a:pPr algn="ctr"/>
                      <a:endParaRPr lang="en-ZA" sz="1400" dirty="0">
                        <a:solidFill>
                          <a:schemeClr val="tx1"/>
                        </a:solidFill>
                        <a:latin typeface="Arial" panose="020B0604020202020204" pitchFamily="34" charset="0"/>
                        <a:cs typeface="Arial" panose="020B0604020202020204" pitchFamily="34" charset="0"/>
                      </a:endParaRPr>
                    </a:p>
                  </a:txBody>
                  <a:tcPr>
                    <a:solidFill>
                      <a:schemeClr val="accent1">
                        <a:lumMod val="20000"/>
                        <a:lumOff val="80000"/>
                      </a:schemeClr>
                    </a:solidFill>
                  </a:tcPr>
                </a:tc>
                <a:extLst>
                  <a:ext uri="{0D108BD9-81ED-4DB2-BD59-A6C34878D82A}">
                    <a16:rowId xmlns:a16="http://schemas.microsoft.com/office/drawing/2014/main" xmlns="" val="3345152113"/>
                  </a:ext>
                </a:extLst>
              </a:tr>
              <a:tr h="1329058">
                <a:tc>
                  <a:txBody>
                    <a:bodyPr/>
                    <a:lstStyle/>
                    <a:p>
                      <a:r>
                        <a:rPr lang="en-ZA" sz="1400" b="1" dirty="0">
                          <a:solidFill>
                            <a:schemeClr val="tx1"/>
                          </a:solidFill>
                          <a:latin typeface="Arial" panose="020B0604020202020204" pitchFamily="34" charset="0"/>
                          <a:cs typeface="Arial" panose="020B0604020202020204" pitchFamily="34" charset="0"/>
                        </a:rPr>
                        <a:t>Department</a:t>
                      </a:r>
                      <a:r>
                        <a:rPr lang="en-ZA" sz="1400" b="1" baseline="0" dirty="0">
                          <a:solidFill>
                            <a:schemeClr val="tx1"/>
                          </a:solidFill>
                          <a:latin typeface="Arial" panose="020B0604020202020204" pitchFamily="34" charset="0"/>
                          <a:cs typeface="Arial" panose="020B0604020202020204" pitchFamily="34" charset="0"/>
                        </a:rPr>
                        <a:t> of Social Development:</a:t>
                      </a:r>
                    </a:p>
                    <a:p>
                      <a:pPr algn="ctr"/>
                      <a:endParaRPr lang="en-ZA" sz="1400" dirty="0">
                        <a:solidFill>
                          <a:schemeClr val="tx1"/>
                        </a:solidFill>
                        <a:latin typeface="Arial" panose="020B0604020202020204" pitchFamily="34" charset="0"/>
                        <a:cs typeface="Arial" panose="020B0604020202020204" pitchFamily="34" charset="0"/>
                      </a:endParaRPr>
                    </a:p>
                  </a:txBody>
                  <a:tcPr>
                    <a:solidFill>
                      <a:schemeClr val="accent1">
                        <a:lumMod val="20000"/>
                        <a:lumOff val="80000"/>
                      </a:schemeClr>
                    </a:solidFill>
                  </a:tcPr>
                </a:tc>
                <a:tc>
                  <a:txBody>
                    <a:bodyPr/>
                    <a:lstStyle/>
                    <a:p>
                      <a:pPr algn="l"/>
                      <a:r>
                        <a:rPr lang="en-ZA" sz="1400" b="1" dirty="0">
                          <a:solidFill>
                            <a:schemeClr val="tx1"/>
                          </a:solidFill>
                          <a:latin typeface="Arial" panose="020B0604020202020204" pitchFamily="34" charset="0"/>
                          <a:cs typeface="Arial" panose="020B0604020202020204" pitchFamily="34" charset="0"/>
                        </a:rPr>
                        <a:t>Department</a:t>
                      </a:r>
                      <a:r>
                        <a:rPr lang="en-ZA" sz="1400" b="1" baseline="0" dirty="0">
                          <a:solidFill>
                            <a:schemeClr val="tx1"/>
                          </a:solidFill>
                          <a:latin typeface="Arial" panose="020B0604020202020204" pitchFamily="34" charset="0"/>
                          <a:cs typeface="Arial" panose="020B0604020202020204" pitchFamily="34" charset="0"/>
                        </a:rPr>
                        <a:t> of Local Government and Human Settlement :</a:t>
                      </a:r>
                    </a:p>
                    <a:p>
                      <a:pPr algn="ctr"/>
                      <a:endParaRPr lang="en-ZA" sz="1400" b="1" baseline="0" dirty="0">
                        <a:solidFill>
                          <a:schemeClr val="tx1"/>
                        </a:solidFill>
                        <a:latin typeface="Arial" panose="020B0604020202020204" pitchFamily="34" charset="0"/>
                        <a:cs typeface="Arial" panose="020B0604020202020204" pitchFamily="34" charset="0"/>
                      </a:endParaRPr>
                    </a:p>
                    <a:p>
                      <a:pPr algn="ctr"/>
                      <a:endParaRPr lang="en-ZA" sz="1400" b="1" baseline="0" dirty="0">
                        <a:solidFill>
                          <a:schemeClr val="tx1"/>
                        </a:solidFill>
                        <a:latin typeface="Arial" panose="020B0604020202020204" pitchFamily="34" charset="0"/>
                        <a:cs typeface="Arial" panose="020B0604020202020204" pitchFamily="34" charset="0"/>
                      </a:endParaRPr>
                    </a:p>
                    <a:p>
                      <a:pPr algn="ctr"/>
                      <a:endParaRPr lang="en-ZA" sz="1400" b="1" baseline="0" dirty="0">
                        <a:solidFill>
                          <a:schemeClr val="tx1"/>
                        </a:solidFill>
                        <a:latin typeface="Arial" panose="020B0604020202020204" pitchFamily="34" charset="0"/>
                        <a:cs typeface="Arial" panose="020B0604020202020204" pitchFamily="34" charset="0"/>
                      </a:endParaRPr>
                    </a:p>
                  </a:txBody>
                  <a:tcPr>
                    <a:solidFill>
                      <a:schemeClr val="accent1">
                        <a:lumMod val="20000"/>
                        <a:lumOff val="80000"/>
                      </a:schemeClr>
                    </a:solidFill>
                  </a:tcPr>
                </a:tc>
                <a:tc>
                  <a:txBody>
                    <a:bodyPr/>
                    <a:lstStyle/>
                    <a:p>
                      <a:r>
                        <a:rPr lang="en-ZA" sz="1400" b="1" dirty="0">
                          <a:solidFill>
                            <a:schemeClr val="tx1"/>
                          </a:solidFill>
                          <a:latin typeface="Arial" panose="020B0604020202020204" pitchFamily="34" charset="0"/>
                          <a:cs typeface="Arial" panose="020B0604020202020204" pitchFamily="34" charset="0"/>
                        </a:rPr>
                        <a:t>Department</a:t>
                      </a:r>
                      <a:r>
                        <a:rPr lang="en-ZA" sz="1400" b="1" baseline="0" dirty="0">
                          <a:solidFill>
                            <a:schemeClr val="tx1"/>
                          </a:solidFill>
                          <a:latin typeface="Arial" panose="020B0604020202020204" pitchFamily="34" charset="0"/>
                          <a:cs typeface="Arial" panose="020B0604020202020204" pitchFamily="34" charset="0"/>
                        </a:rPr>
                        <a:t> Finance, Economy and Enterprise Development: </a:t>
                      </a:r>
                    </a:p>
                    <a:p>
                      <a:endParaRPr lang="en-ZA" sz="1400" b="1" baseline="0" dirty="0">
                        <a:solidFill>
                          <a:schemeClr val="tx1"/>
                        </a:solidFill>
                        <a:latin typeface="Arial" panose="020B0604020202020204" pitchFamily="34" charset="0"/>
                        <a:cs typeface="Arial" panose="020B0604020202020204" pitchFamily="34" charset="0"/>
                      </a:endParaRPr>
                    </a:p>
                    <a:p>
                      <a:pPr algn="ctr"/>
                      <a:endParaRPr lang="en-ZA" sz="1400" b="1" baseline="0" dirty="0">
                        <a:solidFill>
                          <a:schemeClr val="tx1"/>
                        </a:solidFill>
                        <a:latin typeface="Arial" panose="020B0604020202020204" pitchFamily="34" charset="0"/>
                        <a:cs typeface="Arial" panose="020B0604020202020204" pitchFamily="34" charset="0"/>
                      </a:endParaRPr>
                    </a:p>
                    <a:p>
                      <a:pPr algn="ctr"/>
                      <a:endParaRPr lang="en-ZA" sz="1400" b="1" dirty="0">
                        <a:solidFill>
                          <a:schemeClr val="tx1"/>
                        </a:solidFill>
                        <a:latin typeface="Arial" panose="020B0604020202020204" pitchFamily="34" charset="0"/>
                        <a:cs typeface="Arial" panose="020B0604020202020204" pitchFamily="34" charset="0"/>
                      </a:endParaRPr>
                    </a:p>
                  </a:txBody>
                  <a:tcPr>
                    <a:solidFill>
                      <a:schemeClr val="accent1">
                        <a:lumMod val="20000"/>
                        <a:lumOff val="80000"/>
                      </a:schemeClr>
                    </a:solidFill>
                  </a:tcPr>
                </a:tc>
                <a:tc>
                  <a:txBody>
                    <a:bodyPr/>
                    <a:lstStyle/>
                    <a:p>
                      <a:r>
                        <a:rPr lang="en-ZA" sz="1400" b="1" dirty="0">
                          <a:solidFill>
                            <a:schemeClr val="tx1"/>
                          </a:solidFill>
                          <a:latin typeface="Arial" panose="020B0604020202020204" pitchFamily="34" charset="0"/>
                          <a:cs typeface="Arial" panose="020B0604020202020204" pitchFamily="34" charset="0"/>
                        </a:rPr>
                        <a:t>Department of Tourism </a:t>
                      </a:r>
                      <a:endParaRPr lang="en-ZA" sz="1400" b="1" baseline="0" dirty="0">
                        <a:solidFill>
                          <a:schemeClr val="tx1"/>
                        </a:solidFill>
                        <a:latin typeface="Arial" panose="020B0604020202020204" pitchFamily="34" charset="0"/>
                        <a:cs typeface="Arial" panose="020B0604020202020204" pitchFamily="34" charset="0"/>
                      </a:endParaRPr>
                    </a:p>
                    <a:p>
                      <a:endParaRPr lang="en-ZA" sz="1400" baseline="0" dirty="0">
                        <a:solidFill>
                          <a:schemeClr val="tx1"/>
                        </a:solidFill>
                        <a:latin typeface="Arial" panose="020B0604020202020204" pitchFamily="34" charset="0"/>
                        <a:cs typeface="Arial" panose="020B0604020202020204" pitchFamily="34" charset="0"/>
                      </a:endParaRPr>
                    </a:p>
                    <a:p>
                      <a:pPr algn="ctr"/>
                      <a:endParaRPr lang="en-ZA" sz="1400" dirty="0">
                        <a:solidFill>
                          <a:schemeClr val="tx1"/>
                        </a:solidFill>
                        <a:latin typeface="Arial" panose="020B0604020202020204" pitchFamily="34" charset="0"/>
                        <a:cs typeface="Arial" panose="020B0604020202020204" pitchFamily="34" charset="0"/>
                      </a:endParaRPr>
                    </a:p>
                  </a:txBody>
                  <a:tcPr>
                    <a:solidFill>
                      <a:schemeClr val="accent1">
                        <a:lumMod val="20000"/>
                        <a:lumOff val="80000"/>
                      </a:schemeClr>
                    </a:solidFill>
                  </a:tcPr>
                </a:tc>
                <a:extLst>
                  <a:ext uri="{0D108BD9-81ED-4DB2-BD59-A6C34878D82A}">
                    <a16:rowId xmlns:a16="http://schemas.microsoft.com/office/drawing/2014/main" xmlns="" val="10000"/>
                  </a:ext>
                </a:extLst>
              </a:tr>
              <a:tr h="816495">
                <a:tc>
                  <a:txBody>
                    <a:bodyPr/>
                    <a:lstStyle/>
                    <a:p>
                      <a:pPr algn="l"/>
                      <a:r>
                        <a:rPr lang="en-ZA" sz="1400" b="1" dirty="0">
                          <a:solidFill>
                            <a:schemeClr val="tx1"/>
                          </a:solidFill>
                          <a:latin typeface="Arial" panose="020B0604020202020204" pitchFamily="34" charset="0"/>
                          <a:cs typeface="Arial" panose="020B0604020202020204" pitchFamily="34" charset="0"/>
                        </a:rPr>
                        <a:t>Department of Rural Economy and Agriculture Development </a:t>
                      </a:r>
                    </a:p>
                    <a:p>
                      <a:pPr algn="l"/>
                      <a:endParaRPr lang="en-ZA" sz="1400" b="1" dirty="0">
                        <a:solidFill>
                          <a:schemeClr val="tx1"/>
                        </a:solidFill>
                        <a:latin typeface="Arial" panose="020B0604020202020204" pitchFamily="34" charset="0"/>
                        <a:cs typeface="Arial" panose="020B0604020202020204" pitchFamily="34" charset="0"/>
                      </a:endParaRPr>
                    </a:p>
                    <a:p>
                      <a:pPr algn="l"/>
                      <a:endParaRPr lang="en-ZA" sz="1400" b="1" dirty="0">
                        <a:solidFill>
                          <a:schemeClr val="tx1"/>
                        </a:solidFill>
                        <a:latin typeface="Arial" panose="020B0604020202020204" pitchFamily="34" charset="0"/>
                        <a:cs typeface="Arial" panose="020B0604020202020204" pitchFamily="34" charset="0"/>
                      </a:endParaRPr>
                    </a:p>
                  </a:txBody>
                  <a:tcPr>
                    <a:solidFill>
                      <a:schemeClr val="accent1">
                        <a:lumMod val="20000"/>
                        <a:lumOff val="80000"/>
                      </a:schemeClr>
                    </a:solidFill>
                  </a:tcPr>
                </a:tc>
                <a:tc>
                  <a:txBody>
                    <a:bodyPr/>
                    <a:lstStyle/>
                    <a:p>
                      <a:pPr algn="ctr"/>
                      <a:endParaRPr lang="en-ZA" sz="1400" dirty="0">
                        <a:solidFill>
                          <a:schemeClr val="tx1"/>
                        </a:solidFill>
                        <a:latin typeface="Arial" panose="020B0604020202020204" pitchFamily="34" charset="0"/>
                        <a:cs typeface="Arial" panose="020B0604020202020204" pitchFamily="34" charset="0"/>
                      </a:endParaRPr>
                    </a:p>
                  </a:txBody>
                  <a:tcPr>
                    <a:solidFill>
                      <a:schemeClr val="accent1">
                        <a:lumMod val="20000"/>
                        <a:lumOff val="80000"/>
                      </a:schemeClr>
                    </a:solidFill>
                  </a:tcPr>
                </a:tc>
                <a:tc>
                  <a:txBody>
                    <a:bodyPr/>
                    <a:lstStyle/>
                    <a:p>
                      <a:pPr algn="ctr"/>
                      <a:endParaRPr lang="en-ZA" sz="1400" dirty="0">
                        <a:solidFill>
                          <a:schemeClr val="tx1"/>
                        </a:solidFill>
                        <a:latin typeface="Arial" panose="020B0604020202020204" pitchFamily="34" charset="0"/>
                        <a:cs typeface="Arial" panose="020B0604020202020204" pitchFamily="34" charset="0"/>
                      </a:endParaRPr>
                    </a:p>
                  </a:txBody>
                  <a:tcPr>
                    <a:solidFill>
                      <a:schemeClr val="accent1">
                        <a:lumMod val="20000"/>
                        <a:lumOff val="80000"/>
                      </a:schemeClr>
                    </a:solidFill>
                  </a:tcPr>
                </a:tc>
                <a:tc>
                  <a:txBody>
                    <a:bodyPr/>
                    <a:lstStyle/>
                    <a:p>
                      <a:pPr algn="ctr"/>
                      <a:endParaRPr lang="en-ZA" sz="1400" dirty="0">
                        <a:solidFill>
                          <a:schemeClr val="tx1"/>
                        </a:solidFill>
                        <a:latin typeface="Arial" panose="020B0604020202020204" pitchFamily="34" charset="0"/>
                        <a:cs typeface="Arial" panose="020B0604020202020204" pitchFamily="34" charset="0"/>
                      </a:endParaRPr>
                    </a:p>
                  </a:txBody>
                  <a:tcPr>
                    <a:solidFill>
                      <a:schemeClr val="accent1">
                        <a:lumMod val="20000"/>
                        <a:lumOff val="80000"/>
                      </a:schemeClr>
                    </a:solidFill>
                  </a:tcPr>
                </a:tc>
                <a:extLst>
                  <a:ext uri="{0D108BD9-81ED-4DB2-BD59-A6C34878D82A}">
                    <a16:rowId xmlns:a16="http://schemas.microsoft.com/office/drawing/2014/main" xmlns="" val="981521429"/>
                  </a:ext>
                </a:extLst>
              </a:tr>
              <a:tr h="300249">
                <a:tc gridSpan="4">
                  <a:txBody>
                    <a:bodyPr/>
                    <a:lstStyle/>
                    <a:p>
                      <a:pPr algn="ctr"/>
                      <a:r>
                        <a:rPr lang="en-ZA" sz="2000" b="1" dirty="0">
                          <a:latin typeface="Arial" panose="020B0604020202020204" pitchFamily="34" charset="0"/>
                          <a:cs typeface="Arial" panose="020B0604020202020204" pitchFamily="34" charset="0"/>
                        </a:rPr>
                        <a:t>SECTION 100(1)(B)</a:t>
                      </a:r>
                    </a:p>
                  </a:txBody>
                  <a:tcPr/>
                </a:tc>
                <a:tc hMerge="1">
                  <a:txBody>
                    <a:bodyPr/>
                    <a:lstStyle/>
                    <a:p>
                      <a:endParaRPr lang="en-ZA" sz="1400" b="1" dirty="0">
                        <a:latin typeface="Arial" panose="020B0604020202020204" pitchFamily="34" charset="0"/>
                        <a:cs typeface="Arial" panose="020B0604020202020204" pitchFamily="34" charset="0"/>
                      </a:endParaRPr>
                    </a:p>
                  </a:txBody>
                  <a:tcPr/>
                </a:tc>
                <a:tc hMerge="1">
                  <a:txBody>
                    <a:bodyPr/>
                    <a:lstStyle/>
                    <a:p>
                      <a:endParaRPr lang="en-ZA" sz="1400" b="1" dirty="0">
                        <a:latin typeface="Arial" panose="020B0604020202020204" pitchFamily="34" charset="0"/>
                        <a:cs typeface="Arial" panose="020B0604020202020204" pitchFamily="34" charset="0"/>
                      </a:endParaRPr>
                    </a:p>
                  </a:txBody>
                  <a:tcPr/>
                </a:tc>
                <a:tc hMerge="1">
                  <a:txBody>
                    <a:bodyPr/>
                    <a:lstStyle/>
                    <a:p>
                      <a:endParaRPr lang="en-ZA" sz="14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1"/>
                  </a:ext>
                </a:extLst>
              </a:tr>
              <a:tr h="1257002">
                <a:tc>
                  <a:txBody>
                    <a:bodyPr/>
                    <a:lstStyle/>
                    <a:p>
                      <a:r>
                        <a:rPr lang="en-ZA" sz="1400" b="1" baseline="0" dirty="0">
                          <a:latin typeface="Arial" panose="020B0604020202020204" pitchFamily="34" charset="0"/>
                          <a:cs typeface="Arial" panose="020B0604020202020204" pitchFamily="34" charset="0"/>
                        </a:rPr>
                        <a:t>Office of the Premier:</a:t>
                      </a:r>
                    </a:p>
                    <a:p>
                      <a:pPr algn="ctr"/>
                      <a:endParaRPr lang="en-ZA" sz="1400" b="1" baseline="0" dirty="0">
                        <a:latin typeface="Arial" panose="020B0604020202020204" pitchFamily="34" charset="0"/>
                        <a:cs typeface="Arial" panose="020B0604020202020204" pitchFamily="34" charset="0"/>
                      </a:endParaRPr>
                    </a:p>
                    <a:p>
                      <a:pPr algn="ctr"/>
                      <a:endParaRPr lang="en-ZA" sz="1400" b="1" baseline="0" dirty="0">
                        <a:latin typeface="Arial" panose="020B0604020202020204" pitchFamily="34" charset="0"/>
                        <a:cs typeface="Arial" panose="020B0604020202020204" pitchFamily="34" charset="0"/>
                      </a:endParaRPr>
                    </a:p>
                    <a:p>
                      <a:pPr algn="ctr"/>
                      <a:endParaRPr lang="en-ZA" sz="1400" b="1" baseline="0" dirty="0">
                        <a:latin typeface="Arial" panose="020B0604020202020204" pitchFamily="34" charset="0"/>
                        <a:cs typeface="Arial" panose="020B0604020202020204" pitchFamily="34" charset="0"/>
                      </a:endParaRPr>
                    </a:p>
                    <a:p>
                      <a:pPr algn="ctr"/>
                      <a:endParaRPr lang="en-ZA" sz="1400" b="1" dirty="0">
                        <a:latin typeface="Arial" panose="020B0604020202020204" pitchFamily="34" charset="0"/>
                        <a:cs typeface="Arial" panose="020B0604020202020204" pitchFamily="34" charset="0"/>
                      </a:endParaRPr>
                    </a:p>
                  </a:txBody>
                  <a:tcPr/>
                </a:tc>
                <a:tc>
                  <a:txBody>
                    <a:bodyPr/>
                    <a:lstStyle/>
                    <a:p>
                      <a:r>
                        <a:rPr lang="en-ZA" sz="1400" b="1" baseline="0" dirty="0">
                          <a:latin typeface="Arial" panose="020B0604020202020204" pitchFamily="34" charset="0"/>
                          <a:cs typeface="Arial" panose="020B0604020202020204" pitchFamily="34" charset="0"/>
                        </a:rPr>
                        <a:t>Department of Health:</a:t>
                      </a:r>
                    </a:p>
                    <a:p>
                      <a:pPr algn="ctr"/>
                      <a:endParaRPr lang="en-ZA" sz="1400" b="1" baseline="0" dirty="0">
                        <a:latin typeface="Arial" panose="020B0604020202020204" pitchFamily="34" charset="0"/>
                        <a:cs typeface="Arial" panose="020B0604020202020204" pitchFamily="34" charset="0"/>
                      </a:endParaRPr>
                    </a:p>
                    <a:p>
                      <a:pPr algn="ctr"/>
                      <a:endParaRPr lang="en-ZA" sz="1400" b="1" baseline="0" dirty="0">
                        <a:latin typeface="Arial" panose="020B0604020202020204" pitchFamily="34" charset="0"/>
                        <a:cs typeface="Arial" panose="020B0604020202020204" pitchFamily="34" charset="0"/>
                      </a:endParaRPr>
                    </a:p>
                    <a:p>
                      <a:pPr algn="ctr"/>
                      <a:r>
                        <a:rPr lang="en-ZA" sz="1400" b="1" baseline="0" dirty="0">
                          <a:latin typeface="Arial" panose="020B0604020202020204" pitchFamily="34" charset="0"/>
                          <a:cs typeface="Arial" panose="020B0604020202020204" pitchFamily="34" charset="0"/>
                        </a:rPr>
                        <a:t> </a:t>
                      </a:r>
                      <a:endParaRPr lang="en-ZA" sz="1400" b="1" dirty="0">
                        <a:latin typeface="Arial" panose="020B0604020202020204" pitchFamily="34" charset="0"/>
                        <a:cs typeface="Arial" panose="020B0604020202020204" pitchFamily="34" charset="0"/>
                      </a:endParaRPr>
                    </a:p>
                  </a:txBody>
                  <a:tcPr/>
                </a:tc>
                <a:tc>
                  <a:txBody>
                    <a:bodyPr/>
                    <a:lstStyle/>
                    <a:p>
                      <a:r>
                        <a:rPr lang="en-ZA" sz="1400" b="1" dirty="0">
                          <a:latin typeface="Arial" panose="020B0604020202020204" pitchFamily="34" charset="0"/>
                          <a:cs typeface="Arial" panose="020B0604020202020204" pitchFamily="34" charset="0"/>
                        </a:rPr>
                        <a:t>Department</a:t>
                      </a:r>
                      <a:r>
                        <a:rPr lang="en-ZA" sz="1400" b="1" baseline="0" dirty="0">
                          <a:latin typeface="Arial" panose="020B0604020202020204" pitchFamily="34" charset="0"/>
                          <a:cs typeface="Arial" panose="020B0604020202020204" pitchFamily="34" charset="0"/>
                        </a:rPr>
                        <a:t> of Education and Sports Development </a:t>
                      </a:r>
                    </a:p>
                    <a:p>
                      <a:pPr algn="ctr"/>
                      <a:endParaRPr lang="en-ZA" sz="1400" b="1" dirty="0">
                        <a:latin typeface="Arial" panose="020B0604020202020204" pitchFamily="34" charset="0"/>
                        <a:cs typeface="Arial" panose="020B0604020202020204" pitchFamily="34" charset="0"/>
                      </a:endParaRPr>
                    </a:p>
                  </a:txBody>
                  <a:tcPr/>
                </a:tc>
                <a:tc>
                  <a:txBody>
                    <a:bodyPr/>
                    <a:lstStyle/>
                    <a:p>
                      <a:r>
                        <a:rPr lang="en-ZA" sz="1400" b="1" dirty="0">
                          <a:latin typeface="Arial" panose="020B0604020202020204" pitchFamily="34" charset="0"/>
                          <a:cs typeface="Arial" panose="020B0604020202020204" pitchFamily="34" charset="0"/>
                        </a:rPr>
                        <a:t>Department</a:t>
                      </a:r>
                      <a:r>
                        <a:rPr lang="en-ZA" sz="1400" b="1" baseline="0" dirty="0">
                          <a:latin typeface="Arial" panose="020B0604020202020204" pitchFamily="34" charset="0"/>
                          <a:cs typeface="Arial" panose="020B0604020202020204" pitchFamily="34" charset="0"/>
                        </a:rPr>
                        <a:t> of Transport and  Community Safety </a:t>
                      </a:r>
                      <a:endParaRPr lang="en-ZA" sz="14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2"/>
                  </a:ext>
                </a:extLst>
              </a:tr>
              <a:tr h="999290">
                <a:tc>
                  <a:txBody>
                    <a:bodyPr/>
                    <a:lstStyle/>
                    <a:p>
                      <a:pPr algn="ctr"/>
                      <a:r>
                        <a:rPr lang="en-ZA" sz="1400" b="1" dirty="0">
                          <a:latin typeface="Arial" panose="020B0604020202020204" pitchFamily="34" charset="0"/>
                          <a:cs typeface="Arial" panose="020B0604020202020204" pitchFamily="34" charset="0"/>
                        </a:rPr>
                        <a:t>Department of Public Works and Roads</a:t>
                      </a:r>
                    </a:p>
                  </a:txBody>
                  <a:tcPr/>
                </a:tc>
                <a:tc>
                  <a:txBody>
                    <a:bodyPr/>
                    <a:lstStyle/>
                    <a:p>
                      <a:pPr algn="ctr"/>
                      <a:endParaRPr lang="en-ZA" sz="1400" b="1" dirty="0">
                        <a:latin typeface="Arial" panose="020B0604020202020204" pitchFamily="34" charset="0"/>
                        <a:cs typeface="Arial" panose="020B0604020202020204" pitchFamily="34" charset="0"/>
                      </a:endParaRPr>
                    </a:p>
                  </a:txBody>
                  <a:tcPr/>
                </a:tc>
                <a:tc gridSpan="2">
                  <a:txBody>
                    <a:bodyPr/>
                    <a:lstStyle/>
                    <a:p>
                      <a:endParaRPr lang="en-ZA" sz="1400" b="1" dirty="0">
                        <a:latin typeface="Arial" panose="020B0604020202020204" pitchFamily="34" charset="0"/>
                        <a:cs typeface="Arial" panose="020B0604020202020204" pitchFamily="34" charset="0"/>
                      </a:endParaRPr>
                    </a:p>
                    <a:p>
                      <a:endParaRPr lang="en-ZA" sz="1400" b="1" dirty="0">
                        <a:latin typeface="Arial" panose="020B0604020202020204" pitchFamily="34" charset="0"/>
                        <a:cs typeface="Arial" panose="020B0604020202020204" pitchFamily="34" charset="0"/>
                      </a:endParaRPr>
                    </a:p>
                    <a:p>
                      <a:endParaRPr lang="en-ZA" sz="1400" b="1" dirty="0">
                        <a:latin typeface="Arial" panose="020B0604020202020204" pitchFamily="34" charset="0"/>
                        <a:cs typeface="Arial" panose="020B0604020202020204" pitchFamily="34" charset="0"/>
                      </a:endParaRPr>
                    </a:p>
                    <a:p>
                      <a:pPr algn="ctr"/>
                      <a:r>
                        <a:rPr lang="en-ZA" sz="1600" b="1" dirty="0">
                          <a:latin typeface="Arial" panose="020B0604020202020204" pitchFamily="34" charset="0"/>
                          <a:cs typeface="Arial" panose="020B0604020202020204" pitchFamily="34" charset="0"/>
                        </a:rPr>
                        <a:t>TOTAL:	29</a:t>
                      </a:r>
                    </a:p>
                  </a:txBody>
                  <a:tcPr/>
                </a:tc>
                <a:tc hMerge="1">
                  <a:txBody>
                    <a:bodyPr/>
                    <a:lstStyle/>
                    <a:p>
                      <a:endParaRPr lang="en-ZA" sz="14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340771661"/>
                  </a:ext>
                </a:extLst>
              </a:tr>
            </a:tbl>
          </a:graphicData>
        </a:graphic>
      </p:graphicFrame>
      <p:sp>
        <p:nvSpPr>
          <p:cNvPr id="18" name="Rectangle 17"/>
          <p:cNvSpPr/>
          <p:nvPr/>
        </p:nvSpPr>
        <p:spPr>
          <a:xfrm>
            <a:off x="3430764" y="209580"/>
            <a:ext cx="2993115" cy="41821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90000"/>
              </a:lnSpc>
              <a:spcBef>
                <a:spcPts val="1000"/>
              </a:spcBef>
              <a:defRPr/>
            </a:pPr>
            <a:r>
              <a:rPr lang="en-ZA" sz="2000" b="1" dirty="0">
                <a:solidFill>
                  <a:prstClr val="white"/>
                </a:solidFill>
                <a:latin typeface="Arial" panose="020B0604020202020204" pitchFamily="34" charset="0"/>
                <a:ea typeface="Segoe UI" panose="020B0502040204020203" pitchFamily="34" charset="0"/>
                <a:cs typeface="Arial" panose="020B0604020202020204" pitchFamily="34" charset="0"/>
              </a:rPr>
              <a:t>DEPARTMENTS</a:t>
            </a:r>
            <a:endParaRPr lang="en-ZA" sz="2000" b="1" dirty="0">
              <a:solidFill>
                <a:srgbClr val="000000"/>
              </a:solidFill>
              <a:latin typeface="Arial" panose="020B0604020202020204" pitchFamily="34" charset="0"/>
              <a:ea typeface="Segoe UI" panose="020B0502040204020203" pitchFamily="34" charset="0"/>
              <a:cs typeface="Arial" panose="020B0604020202020204" pitchFamily="34" charset="0"/>
            </a:endParaRPr>
          </a:p>
        </p:txBody>
      </p:sp>
      <p:sp>
        <p:nvSpPr>
          <p:cNvPr id="22" name="Rectangle 21"/>
          <p:cNvSpPr/>
          <p:nvPr/>
        </p:nvSpPr>
        <p:spPr>
          <a:xfrm>
            <a:off x="3329247" y="5257293"/>
            <a:ext cx="507077" cy="3241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t>5</a:t>
            </a:r>
          </a:p>
        </p:txBody>
      </p:sp>
      <p:sp>
        <p:nvSpPr>
          <p:cNvPr id="23" name="Rectangle 22"/>
          <p:cNvSpPr/>
          <p:nvPr/>
        </p:nvSpPr>
        <p:spPr>
          <a:xfrm>
            <a:off x="997747" y="5273213"/>
            <a:ext cx="507077" cy="3241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t>1</a:t>
            </a:r>
          </a:p>
        </p:txBody>
      </p:sp>
      <p:sp>
        <p:nvSpPr>
          <p:cNvPr id="24" name="Rectangle 23"/>
          <p:cNvSpPr/>
          <p:nvPr/>
        </p:nvSpPr>
        <p:spPr>
          <a:xfrm>
            <a:off x="5433283" y="5273213"/>
            <a:ext cx="507077" cy="3241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t>6</a:t>
            </a:r>
          </a:p>
        </p:txBody>
      </p:sp>
      <p:sp>
        <p:nvSpPr>
          <p:cNvPr id="25" name="Rectangle 24"/>
          <p:cNvSpPr/>
          <p:nvPr/>
        </p:nvSpPr>
        <p:spPr>
          <a:xfrm>
            <a:off x="7510024" y="5275486"/>
            <a:ext cx="507077" cy="3241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t>3</a:t>
            </a:r>
          </a:p>
        </p:txBody>
      </p:sp>
      <p:sp>
        <p:nvSpPr>
          <p:cNvPr id="26" name="Rectangle 25"/>
          <p:cNvSpPr/>
          <p:nvPr/>
        </p:nvSpPr>
        <p:spPr>
          <a:xfrm>
            <a:off x="1013667" y="3678697"/>
            <a:ext cx="507077" cy="3241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t>1</a:t>
            </a:r>
          </a:p>
        </p:txBody>
      </p:sp>
      <p:sp>
        <p:nvSpPr>
          <p:cNvPr id="27" name="Rectangle 26"/>
          <p:cNvSpPr/>
          <p:nvPr/>
        </p:nvSpPr>
        <p:spPr>
          <a:xfrm>
            <a:off x="1000017" y="6339847"/>
            <a:ext cx="507077" cy="3241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t>4</a:t>
            </a:r>
          </a:p>
        </p:txBody>
      </p:sp>
      <p:sp>
        <p:nvSpPr>
          <p:cNvPr id="28" name="Rectangle 27"/>
          <p:cNvSpPr/>
          <p:nvPr/>
        </p:nvSpPr>
        <p:spPr>
          <a:xfrm>
            <a:off x="1002289" y="2179541"/>
            <a:ext cx="507077" cy="3241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t>3</a:t>
            </a:r>
          </a:p>
        </p:txBody>
      </p:sp>
      <p:sp>
        <p:nvSpPr>
          <p:cNvPr id="29" name="Rectangle 28"/>
          <p:cNvSpPr/>
          <p:nvPr/>
        </p:nvSpPr>
        <p:spPr>
          <a:xfrm>
            <a:off x="3324694" y="2181813"/>
            <a:ext cx="507077" cy="3241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t>3</a:t>
            </a:r>
          </a:p>
        </p:txBody>
      </p:sp>
      <p:sp>
        <p:nvSpPr>
          <p:cNvPr id="30" name="Rectangle 29"/>
          <p:cNvSpPr/>
          <p:nvPr/>
        </p:nvSpPr>
        <p:spPr>
          <a:xfrm>
            <a:off x="5415079" y="2184085"/>
            <a:ext cx="507077" cy="3241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t>2</a:t>
            </a:r>
          </a:p>
        </p:txBody>
      </p:sp>
      <p:sp>
        <p:nvSpPr>
          <p:cNvPr id="31" name="Rectangle 30"/>
          <p:cNvSpPr/>
          <p:nvPr/>
        </p:nvSpPr>
        <p:spPr>
          <a:xfrm>
            <a:off x="7491819" y="2186357"/>
            <a:ext cx="507077" cy="3241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t>1</a:t>
            </a:r>
          </a:p>
        </p:txBody>
      </p:sp>
    </p:spTree>
    <p:extLst>
      <p:ext uri="{BB962C8B-B14F-4D97-AF65-F5344CB8AC3E}">
        <p14:creationId xmlns:p14="http://schemas.microsoft.com/office/powerpoint/2010/main" xmlns="" val="2447479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stretch>
            <a:fillRect/>
          </a:stretch>
        </p:blipFill>
        <p:spPr>
          <a:xfrm>
            <a:off x="-70170" y="-35654"/>
            <a:ext cx="1511939" cy="799052"/>
          </a:xfrm>
          <a:prstGeom prst="rect">
            <a:avLst/>
          </a:prstGeom>
        </p:spPr>
      </p:pic>
      <p:sp>
        <p:nvSpPr>
          <p:cNvPr id="8" name="Text Placeholder 2"/>
          <p:cNvSpPr txBox="1">
            <a:spLocks/>
          </p:cNvSpPr>
          <p:nvPr/>
        </p:nvSpPr>
        <p:spPr>
          <a:xfrm>
            <a:off x="1441769" y="0"/>
            <a:ext cx="7702231" cy="763398"/>
          </a:xfrm>
          <a:prstGeom prst="rect">
            <a:avLst/>
          </a:prstGeom>
          <a:solidFill>
            <a:srgbClr val="CC3300"/>
          </a:solidFill>
        </p:spPr>
        <p:txBody>
          <a:bodyPr vert="horz" lIns="68580" tIns="34290" rIns="68580" bIns="3429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endParaRPr lang="en-ZA" sz="18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xmlns="" val="4019660840"/>
              </p:ext>
            </p:extLst>
          </p:nvPr>
        </p:nvGraphicFramePr>
        <p:xfrm>
          <a:off x="42864" y="1214765"/>
          <a:ext cx="9015413" cy="5457498"/>
        </p:xfrm>
        <a:graphic>
          <a:graphicData uri="http://schemas.openxmlformats.org/drawingml/2006/table">
            <a:tbl>
              <a:tblPr firstRow="1" bandRow="1"/>
              <a:tblGrid>
                <a:gridCol w="2003425">
                  <a:extLst>
                    <a:ext uri="{9D8B030D-6E8A-4147-A177-3AD203B41FA5}">
                      <a16:colId xmlns:a16="http://schemas.microsoft.com/office/drawing/2014/main" xmlns="" val="20000"/>
                    </a:ext>
                  </a:extLst>
                </a:gridCol>
                <a:gridCol w="2034392">
                  <a:extLst>
                    <a:ext uri="{9D8B030D-6E8A-4147-A177-3AD203B41FA5}">
                      <a16:colId xmlns:a16="http://schemas.microsoft.com/office/drawing/2014/main" xmlns="" val="20001"/>
                    </a:ext>
                  </a:extLst>
                </a:gridCol>
                <a:gridCol w="4977596">
                  <a:extLst>
                    <a:ext uri="{9D8B030D-6E8A-4147-A177-3AD203B41FA5}">
                      <a16:colId xmlns:a16="http://schemas.microsoft.com/office/drawing/2014/main" xmlns="" val="20002"/>
                    </a:ext>
                  </a:extLst>
                </a:gridCol>
              </a:tblGrid>
              <a:tr h="678407">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Case number</a:t>
                      </a:r>
                    </a:p>
                  </a:txBody>
                  <a:tcPr marL="51435" marR="51435" marT="25719" marB="25719">
                    <a:solidFill>
                      <a:srgbClr val="FF0000"/>
                    </a:solidFill>
                  </a:tcPr>
                </a:tc>
                <a:tc>
                  <a:txBody>
                    <a:bodyPr/>
                    <a:lstStyle/>
                    <a:p>
                      <a:pPr algn="l">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Mahikeng 228/09/2019</a:t>
                      </a:r>
                    </a:p>
                  </a:txBody>
                  <a:tcPr marL="28932" marR="28932" marT="14467" marB="14467">
                    <a:solidFill>
                      <a:schemeClr val="bg1"/>
                    </a:solidFill>
                  </a:tcPr>
                </a:tc>
                <a:tc rowSpan="6">
                  <a:txBody>
                    <a:bodyPr/>
                    <a:lstStyle/>
                    <a:p>
                      <a:pPr marL="0" marR="0" lvl="0" indent="0" algn="l"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r>
                        <a:rPr lang="en-ZA" sz="1200" b="1" i="0" u="sng"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rPr>
                        <a:t>Background of Case</a:t>
                      </a:r>
                    </a:p>
                    <a:p>
                      <a:pPr marL="0" marR="0" lvl="0" indent="0" algn="l"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endParaRPr lang="en-ZA" sz="1200" b="1" i="0" u="sng"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It</a:t>
                      </a:r>
                      <a:r>
                        <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is </a:t>
                      </a: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alleged that </a:t>
                      </a:r>
                      <a:r>
                        <a:rPr lang="en-ZA" sz="1200" baseline="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an </a:t>
                      </a:r>
                      <a:r>
                        <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official connived with the service provider and submitted fraudulent claims of building material which were not delivered at the office of Social Development.</a:t>
                      </a:r>
                    </a:p>
                    <a:p>
                      <a:pPr algn="l">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endPar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l">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endPar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rPr>
                        <a:t>Current Status</a:t>
                      </a: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rPr>
                        <a:t>The docket was submitted to the </a:t>
                      </a:r>
                      <a:r>
                        <a:rPr kumimoji="0" lang="en-US" sz="1200" b="0" i="0" u="none" strike="noStrike" kern="1200" cap="none" spc="0" normalizeH="0" baseline="0" noProof="0" dirty="0" smtClean="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rPr>
                        <a:t>DPP on 2021-01-15 </a:t>
                      </a: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rPr>
                        <a:t>for </a:t>
                      </a:r>
                      <a:r>
                        <a:rPr kumimoji="0" lang="en-US" sz="1200" b="0" i="0" u="none" strike="noStrike" kern="1200" cap="none" spc="0" normalizeH="0" baseline="0" noProof="0" dirty="0" smtClean="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rPr>
                        <a:t>decision.</a:t>
                      </a:r>
                      <a:endPar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endParaRPr>
                    </a:p>
                    <a:p>
                      <a:pPr algn="l">
                        <a:lnSpc>
                          <a:spcPct val="100000"/>
                        </a:lnSpc>
                        <a:spcAft>
                          <a:spcPts val="600"/>
                        </a:spcAft>
                      </a:pPr>
                      <a:endPar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51435" marR="51435" marT="25719" marB="25719"/>
                </a:tc>
                <a:extLst>
                  <a:ext uri="{0D108BD9-81ED-4DB2-BD59-A6C34878D82A}">
                    <a16:rowId xmlns:a16="http://schemas.microsoft.com/office/drawing/2014/main" xmlns="" val="10000"/>
                  </a:ext>
                </a:extLst>
              </a:tr>
              <a:tr h="1327527">
                <a:tc>
                  <a:txBody>
                    <a:bodyPr/>
                    <a:lstStyle/>
                    <a:p>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Offence/Charge</a:t>
                      </a:r>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 </a:t>
                      </a:r>
                    </a:p>
                  </a:txBody>
                  <a:tcPr marL="51435" marR="51435" marT="25719" marB="25719">
                    <a:solidFill>
                      <a:srgbClr val="FF0000"/>
                    </a:solidFill>
                  </a:tcPr>
                </a:tc>
                <a:tc>
                  <a:txBody>
                    <a:bodyPr/>
                    <a:lstStyle/>
                    <a:p>
                      <a:pPr algn="l">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Fraud</a:t>
                      </a: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1"/>
                  </a:ext>
                </a:extLst>
              </a:tr>
              <a:tr h="712609">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Loss involved</a:t>
                      </a:r>
                    </a:p>
                  </a:txBody>
                  <a:tcPr marL="51435" marR="51435" marT="25719" marB="25719">
                    <a:solidFill>
                      <a:srgbClr val="FF0000"/>
                    </a:solidFill>
                  </a:tcPr>
                </a:tc>
                <a:tc>
                  <a:txBody>
                    <a:bodyPr/>
                    <a:lstStyle/>
                    <a:p>
                      <a:pPr algn="l">
                        <a:lnSpc>
                          <a:spcPct val="100000"/>
                        </a:lnSpc>
                        <a:spcAft>
                          <a:spcPts val="0"/>
                        </a:spcAft>
                      </a:pP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R 258 000</a:t>
                      </a:r>
                    </a:p>
                  </a:txBody>
                  <a:tcPr marL="28932" marR="28932" marT="14467" marB="14467">
                    <a:noFill/>
                  </a:tcPr>
                </a:tc>
                <a:tc vMerge="1">
                  <a:txBody>
                    <a:bodyPr/>
                    <a:lstStyle/>
                    <a:p>
                      <a:endParaRPr lang="en-ZA"/>
                    </a:p>
                  </a:txBody>
                  <a:tcPr/>
                </a:tc>
                <a:extLst>
                  <a:ext uri="{0D108BD9-81ED-4DB2-BD59-A6C34878D82A}">
                    <a16:rowId xmlns:a16="http://schemas.microsoft.com/office/drawing/2014/main" xmlns="" val="10002"/>
                  </a:ext>
                </a:extLst>
              </a:tr>
              <a:tr h="1311866">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Persons/Entity involved</a:t>
                      </a:r>
                    </a:p>
                  </a:txBody>
                  <a:tcPr marL="51435" marR="51435" marT="25719" marB="25719">
                    <a:solidFill>
                      <a:srgbClr val="FF0000"/>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mj-lt"/>
                        <a:buNone/>
                        <a:tabLst/>
                        <a:defRPr/>
                      </a:pPr>
                      <a:r>
                        <a:rPr kumimoji="0" lang="en-ZA" sz="1200" b="1"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rPr>
                        <a:t>Department of Social Development </a:t>
                      </a: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3"/>
                  </a:ext>
                </a:extLst>
              </a:tr>
              <a:tr h="741985">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Status of case</a:t>
                      </a:r>
                    </a:p>
                  </a:txBody>
                  <a:tcPr marL="51435" marR="51435" marT="25719" marB="25719">
                    <a:solidFill>
                      <a:srgbClr val="FF0000"/>
                    </a:solidFill>
                  </a:tcPr>
                </a:tc>
                <a:tc>
                  <a:txBody>
                    <a:bodyPr/>
                    <a:lstStyle/>
                    <a:p>
                      <a:r>
                        <a:rPr lang="en-ZA" sz="1200" b="0" dirty="0">
                          <a:solidFill>
                            <a:schemeClr val="tx1"/>
                          </a:solidFill>
                          <a:latin typeface="Arial" panose="020B0604020202020204" pitchFamily="34" charset="0"/>
                          <a:ea typeface="Segoe UI" panose="020B0502040204020203" pitchFamily="34" charset="0"/>
                          <a:cs typeface="Arial" panose="020B0604020202020204" pitchFamily="34" charset="0"/>
                        </a:rPr>
                        <a:t>DPP</a:t>
                      </a: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4"/>
                  </a:ext>
                </a:extLst>
              </a:tr>
              <a:tr h="685104">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Number of</a:t>
                      </a:r>
                      <a:r>
                        <a:rPr lang="en-ZA" sz="1200" b="1" kern="1200" baseline="0" dirty="0">
                          <a:solidFill>
                            <a:schemeClr val="tx1"/>
                          </a:solidFill>
                          <a:latin typeface="Arial" panose="020B0604020202020204" pitchFamily="34" charset="0"/>
                          <a:ea typeface="Segoe UI" panose="020B0502040204020203" pitchFamily="34" charset="0"/>
                          <a:cs typeface="Arial" panose="020B0604020202020204" pitchFamily="34" charset="0"/>
                        </a:rPr>
                        <a:t> </a:t>
                      </a:r>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statements</a:t>
                      </a:r>
                    </a:p>
                  </a:txBody>
                  <a:tcPr marL="51435" marR="51435" marT="25719" marB="25719">
                    <a:solidFill>
                      <a:srgbClr val="FF0000"/>
                    </a:solidFill>
                  </a:tcPr>
                </a:tc>
                <a:tc>
                  <a:txBody>
                    <a:bodyPr/>
                    <a:lstStyle/>
                    <a:p>
                      <a:pPr marL="0" indent="0" defTabSz="896938">
                        <a:buFont typeface="Arial" panose="020B0604020202020204" pitchFamily="34" charset="0"/>
                        <a:buNone/>
                        <a:tabLst>
                          <a:tab pos="360363" algn="l"/>
                          <a:tab pos="804863" algn="l"/>
                        </a:tabLst>
                      </a:pPr>
                      <a:r>
                        <a:rPr lang="en-ZA" sz="1200" b="0" kern="1200" dirty="0">
                          <a:solidFill>
                            <a:schemeClr val="tx1"/>
                          </a:solidFill>
                          <a:latin typeface="Arial" panose="020B0604020202020204" pitchFamily="34" charset="0"/>
                          <a:ea typeface="Segoe UI" panose="020B0502040204020203" pitchFamily="34" charset="0"/>
                          <a:cs typeface="Arial" panose="020B0604020202020204" pitchFamily="34" charset="0"/>
                        </a:rPr>
                        <a:t>13</a:t>
                      </a: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6"/>
                  </a:ext>
                </a:extLst>
              </a:tr>
            </a:tbl>
          </a:graphicData>
        </a:graphic>
      </p:graphicFrame>
      <p:sp>
        <p:nvSpPr>
          <p:cNvPr id="6" name="Rectangle 5"/>
          <p:cNvSpPr/>
          <p:nvPr/>
        </p:nvSpPr>
        <p:spPr>
          <a:xfrm>
            <a:off x="2600324" y="195625"/>
            <a:ext cx="5657850" cy="34729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prstClr val="white"/>
                </a:solidFill>
                <a:latin typeface="Segoe UI" panose="020B0502040204020203" pitchFamily="34" charset="0"/>
                <a:ea typeface="Segoe UI" panose="020B0502040204020203" pitchFamily="34" charset="0"/>
                <a:cs typeface="Segoe UI" panose="020B0502040204020203" pitchFamily="34" charset="0"/>
              </a:rPr>
              <a:t>DEPARTMENT OF SOCIAL DEVELOPMENT </a:t>
            </a:r>
          </a:p>
        </p:txBody>
      </p:sp>
      <p:sp>
        <p:nvSpPr>
          <p:cNvPr id="10" name="Rectangle 9"/>
          <p:cNvSpPr/>
          <p:nvPr/>
        </p:nvSpPr>
        <p:spPr>
          <a:xfrm>
            <a:off x="54592" y="829718"/>
            <a:ext cx="856211" cy="304454"/>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t>1.</a:t>
            </a:r>
          </a:p>
        </p:txBody>
      </p:sp>
    </p:spTree>
    <p:extLst>
      <p:ext uri="{BB962C8B-B14F-4D97-AF65-F5344CB8AC3E}">
        <p14:creationId xmlns:p14="http://schemas.microsoft.com/office/powerpoint/2010/main" xmlns="" val="2150377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stretch>
            <a:fillRect/>
          </a:stretch>
        </p:blipFill>
        <p:spPr>
          <a:xfrm>
            <a:off x="-70170" y="-35654"/>
            <a:ext cx="1511939" cy="799052"/>
          </a:xfrm>
          <a:prstGeom prst="rect">
            <a:avLst/>
          </a:prstGeom>
        </p:spPr>
      </p:pic>
      <p:sp>
        <p:nvSpPr>
          <p:cNvPr id="8" name="Text Placeholder 2"/>
          <p:cNvSpPr txBox="1">
            <a:spLocks/>
          </p:cNvSpPr>
          <p:nvPr/>
        </p:nvSpPr>
        <p:spPr>
          <a:xfrm>
            <a:off x="1441769" y="0"/>
            <a:ext cx="7702231" cy="763398"/>
          </a:xfrm>
          <a:prstGeom prst="rect">
            <a:avLst/>
          </a:prstGeom>
          <a:solidFill>
            <a:srgbClr val="CC3300"/>
          </a:solidFill>
        </p:spPr>
        <p:txBody>
          <a:bodyPr vert="horz" lIns="68580" tIns="34290" rIns="68580" bIns="3429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ZA" sz="1800" b="1" i="0" u="none" strike="noStrike" kern="1200" cap="none" spc="0" normalizeH="0" baseline="0" noProof="0" dirty="0">
              <a:ln>
                <a:noFill/>
              </a:ln>
              <a:solidFill>
                <a:prstClr val="white"/>
              </a:solidFill>
              <a:effectLst/>
              <a:uLnTx/>
              <a:uFillTx/>
              <a:latin typeface="Segoe UI" panose="020B0502040204020203" pitchFamily="34" charset="0"/>
              <a:ea typeface="Segoe UI" panose="020B0502040204020203" pitchFamily="34" charset="0"/>
              <a:cs typeface="Segoe UI" panose="020B0502040204020203"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xmlns="" val="3226234427"/>
              </p:ext>
            </p:extLst>
          </p:nvPr>
        </p:nvGraphicFramePr>
        <p:xfrm>
          <a:off x="71440" y="1182183"/>
          <a:ext cx="8929685" cy="5290054"/>
        </p:xfrm>
        <a:graphic>
          <a:graphicData uri="http://schemas.openxmlformats.org/drawingml/2006/table">
            <a:tbl>
              <a:tblPr firstRow="1" bandRow="1"/>
              <a:tblGrid>
                <a:gridCol w="1741288">
                  <a:extLst>
                    <a:ext uri="{9D8B030D-6E8A-4147-A177-3AD203B41FA5}">
                      <a16:colId xmlns:a16="http://schemas.microsoft.com/office/drawing/2014/main" xmlns="" val="20000"/>
                    </a:ext>
                  </a:extLst>
                </a:gridCol>
                <a:gridCol w="2445013">
                  <a:extLst>
                    <a:ext uri="{9D8B030D-6E8A-4147-A177-3AD203B41FA5}">
                      <a16:colId xmlns:a16="http://schemas.microsoft.com/office/drawing/2014/main" xmlns="" val="20001"/>
                    </a:ext>
                  </a:extLst>
                </a:gridCol>
                <a:gridCol w="4743384">
                  <a:extLst>
                    <a:ext uri="{9D8B030D-6E8A-4147-A177-3AD203B41FA5}">
                      <a16:colId xmlns:a16="http://schemas.microsoft.com/office/drawing/2014/main" xmlns="" val="20002"/>
                    </a:ext>
                  </a:extLst>
                </a:gridCol>
              </a:tblGrid>
              <a:tr h="916077">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Case number</a:t>
                      </a:r>
                    </a:p>
                  </a:txBody>
                  <a:tcPr marL="51435" marR="51435" marT="25719" marB="25719">
                    <a:solidFill>
                      <a:srgbClr val="0070C0"/>
                    </a:solidFill>
                  </a:tcPr>
                </a:tc>
                <a:tc>
                  <a:txBody>
                    <a:bodyPr/>
                    <a:lstStyle/>
                    <a:p>
                      <a:pPr algn="l">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r>
                        <a:rPr lang="en-ZA" sz="1200" dirty="0" err="1">
                          <a:solidFill>
                            <a:schemeClr val="tx1"/>
                          </a:solidFill>
                          <a:effectLst/>
                          <a:latin typeface="Arial" panose="020B0604020202020204" pitchFamily="34" charset="0"/>
                          <a:ea typeface="Segoe UI" panose="020B0502040204020203" pitchFamily="34" charset="0"/>
                          <a:cs typeface="Arial" panose="020B0604020202020204" pitchFamily="34" charset="0"/>
                        </a:rPr>
                        <a:t>Morokweng</a:t>
                      </a:r>
                      <a:r>
                        <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CAS 23/12/2018</a:t>
                      </a:r>
                      <a:endPar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solidFill>
                      <a:schemeClr val="bg1"/>
                    </a:solidFill>
                  </a:tcPr>
                </a:tc>
                <a:tc rowSpan="6">
                  <a:txBody>
                    <a:bodyPr/>
                    <a:lstStyle/>
                    <a:p>
                      <a:pPr marL="0" marR="0" lvl="0" indent="0" algn="l"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r>
                        <a:rPr lang="en-ZA" sz="1200" b="1" i="0" u="sng"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rPr>
                        <a:t>Background of Case</a:t>
                      </a:r>
                    </a:p>
                    <a:p>
                      <a:pPr marL="0" marR="0" lvl="0" indent="0" algn="l"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endParaRPr lang="en-ZA" sz="1200" b="1" i="0" u="sng"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It is </a:t>
                      </a:r>
                      <a:r>
                        <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alleged that the Department of Social Development funded </a:t>
                      </a:r>
                      <a:r>
                        <a:rPr lang="en-ZA" sz="1200" baseline="0" dirty="0" err="1">
                          <a:solidFill>
                            <a:schemeClr val="tx1"/>
                          </a:solidFill>
                          <a:effectLst/>
                          <a:latin typeface="Arial" panose="020B0604020202020204" pitchFamily="34" charset="0"/>
                          <a:ea typeface="Segoe UI" panose="020B0502040204020203" pitchFamily="34" charset="0"/>
                          <a:cs typeface="Arial" panose="020B0604020202020204" pitchFamily="34" charset="0"/>
                        </a:rPr>
                        <a:t>Moledi</a:t>
                      </a:r>
                      <a:r>
                        <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Care </a:t>
                      </a:r>
                      <a:r>
                        <a:rPr lang="en-ZA" sz="1200" baseline="0" dirty="0" err="1">
                          <a:solidFill>
                            <a:schemeClr val="tx1"/>
                          </a:solidFill>
                          <a:effectLst/>
                          <a:latin typeface="Arial" panose="020B0604020202020204" pitchFamily="34" charset="0"/>
                          <a:ea typeface="Segoe UI" panose="020B0502040204020203" pitchFamily="34" charset="0"/>
                          <a:cs typeface="Arial" panose="020B0604020202020204" pitchFamily="34" charset="0"/>
                        </a:rPr>
                        <a:t>Center</a:t>
                      </a:r>
                      <a:r>
                        <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(NGO) to sustain their projects intended to uplift the community. The </a:t>
                      </a:r>
                      <a:r>
                        <a:rPr lang="en-ZA" sz="1200" baseline="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said </a:t>
                      </a:r>
                      <a:r>
                        <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grant </a:t>
                      </a:r>
                      <a:r>
                        <a:rPr lang="en-ZA" sz="1200" baseline="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was misused.  </a:t>
                      </a:r>
                      <a:endPar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lnSpc>
                          <a:spcPct val="100000"/>
                        </a:lnSpc>
                        <a:spcAft>
                          <a:spcPts val="290"/>
                        </a:spcAft>
                      </a:pPr>
                      <a:endPar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lnSpc>
                          <a:spcPct val="100000"/>
                        </a:lnSpc>
                        <a:spcAft>
                          <a:spcPts val="290"/>
                        </a:spcAft>
                      </a:pPr>
                      <a:endPar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lnSpc>
                          <a:spcPct val="100000"/>
                        </a:lnSpc>
                        <a:spcAft>
                          <a:spcPts val="0"/>
                        </a:spcAft>
                      </a:pPr>
                      <a:r>
                        <a:rPr lang="en-US" sz="1200" b="1" u="sng" dirty="0">
                          <a:solidFill>
                            <a:schemeClr val="tx1"/>
                          </a:solidFill>
                          <a:effectLst/>
                          <a:latin typeface="Arial" panose="020B0604020202020204" pitchFamily="34" charset="0"/>
                          <a:ea typeface="Segoe UI" panose="020B0502040204020203" pitchFamily="34" charset="0"/>
                          <a:cs typeface="Arial" panose="020B0604020202020204" pitchFamily="34" charset="0"/>
                        </a:rPr>
                        <a:t>Current Status</a:t>
                      </a:r>
                      <a:r>
                        <a:rPr lang="en-US"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 </a:t>
                      </a:r>
                    </a:p>
                    <a:p>
                      <a:pPr algn="just">
                        <a:lnSpc>
                          <a:spcPct val="100000"/>
                        </a:lnSpc>
                        <a:spcAft>
                          <a:spcPts val="0"/>
                        </a:spcAft>
                      </a:pPr>
                      <a:endParaRPr lang="en-US"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171450" indent="-171450" algn="just">
                        <a:lnSpc>
                          <a:spcPct val="100000"/>
                        </a:lnSpc>
                        <a:spcAft>
                          <a:spcPts val="0"/>
                        </a:spcAft>
                        <a:buFont typeface="Wingdings" panose="05000000000000000000" pitchFamily="2" charset="2"/>
                        <a:buChar char="v"/>
                      </a:pPr>
                      <a:r>
                        <a:rPr lang="en-US"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11 </a:t>
                      </a:r>
                      <a:r>
                        <a:rPr lang="en-US" sz="120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statements were obtained.</a:t>
                      </a:r>
                    </a:p>
                    <a:p>
                      <a:pPr marL="0" indent="0" algn="just">
                        <a:lnSpc>
                          <a:spcPct val="100000"/>
                        </a:lnSpc>
                        <a:spcAft>
                          <a:spcPts val="0"/>
                        </a:spcAft>
                        <a:buFont typeface="Wingdings" panose="05000000000000000000" pitchFamily="2" charset="2"/>
                        <a:buNone/>
                      </a:pPr>
                      <a:endParaRPr lang="en-US"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171450" indent="-171450" algn="just">
                        <a:lnSpc>
                          <a:spcPct val="100000"/>
                        </a:lnSpc>
                        <a:spcAft>
                          <a:spcPts val="0"/>
                        </a:spcAft>
                        <a:buFont typeface="Wingdings" panose="05000000000000000000" pitchFamily="2" charset="2"/>
                        <a:buChar char="v"/>
                      </a:pPr>
                      <a:r>
                        <a:rPr lang="en-US"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FIC report was received.</a:t>
                      </a:r>
                    </a:p>
                    <a:p>
                      <a:pPr marL="0" indent="0" algn="just">
                        <a:lnSpc>
                          <a:spcPct val="100000"/>
                        </a:lnSpc>
                        <a:spcAft>
                          <a:spcPts val="0"/>
                        </a:spcAft>
                        <a:buFont typeface="Wingdings" panose="05000000000000000000" pitchFamily="2" charset="2"/>
                        <a:buNone/>
                      </a:pPr>
                      <a:endParaRPr lang="en-US"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lnSpc>
                          <a:spcPct val="100000"/>
                        </a:lnSpc>
                        <a:spcAft>
                          <a:spcPts val="0"/>
                        </a:spcAft>
                      </a:pPr>
                      <a:endParaRPr lang="en-US"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Outstanding</a:t>
                      </a: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Application for Section 205 bank statements from ABSA, </a:t>
                      </a:r>
                      <a:r>
                        <a:rPr kumimoji="0" lang="en-US" sz="1200" b="0" i="0" u="none" strike="noStrike" kern="1200" cap="none" spc="0" normalizeH="0" baseline="0" noProof="0" dirty="0" err="1">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Nebank</a:t>
                      </a: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 and FNB.</a:t>
                      </a:r>
                    </a:p>
                  </a:txBody>
                  <a:tcPr marL="51435" marR="51435" marT="25719" marB="25719"/>
                </a:tc>
                <a:extLst>
                  <a:ext uri="{0D108BD9-81ED-4DB2-BD59-A6C34878D82A}">
                    <a16:rowId xmlns:a16="http://schemas.microsoft.com/office/drawing/2014/main" xmlns="" val="10000"/>
                  </a:ext>
                </a:extLst>
              </a:tr>
              <a:tr h="532367">
                <a:tc>
                  <a:txBody>
                    <a:bodyPr/>
                    <a:lstStyle/>
                    <a:p>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Offence</a:t>
                      </a:r>
                      <a:endPar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51435" marR="51435" marT="25719" marB="25719">
                    <a:solidFill>
                      <a:srgbClr val="0070C0"/>
                    </a:solidFill>
                  </a:tcPr>
                </a:tc>
                <a:tc>
                  <a:txBody>
                    <a:bodyPr/>
                    <a:lstStyle/>
                    <a:p>
                      <a:pPr algn="l">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Fraud</a:t>
                      </a: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1"/>
                  </a:ext>
                </a:extLst>
              </a:tr>
              <a:tr h="630336">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Loss involved</a:t>
                      </a:r>
                    </a:p>
                  </a:txBody>
                  <a:tcPr marL="51435" marR="51435" marT="25719" marB="25719">
                    <a:solidFill>
                      <a:srgbClr val="0070C0"/>
                    </a:solidFill>
                  </a:tcPr>
                </a:tc>
                <a:tc>
                  <a:txBody>
                    <a:bodyPr/>
                    <a:lstStyle/>
                    <a:p>
                      <a:pPr algn="l">
                        <a:lnSpc>
                          <a:spcPct val="100000"/>
                        </a:lnSpc>
                        <a:spcAft>
                          <a:spcPts val="0"/>
                        </a:spcAft>
                      </a:pPr>
                      <a:r>
                        <a:rPr lang="en-US" sz="1200" b="0" dirty="0">
                          <a:solidFill>
                            <a:schemeClr val="tx1"/>
                          </a:solidFill>
                          <a:effectLst/>
                          <a:latin typeface="Arial" panose="020B0604020202020204" pitchFamily="34" charset="0"/>
                          <a:ea typeface="Segoe UI" panose="020B0502040204020203" pitchFamily="34" charset="0"/>
                          <a:cs typeface="Arial" panose="020B0604020202020204" pitchFamily="34" charset="0"/>
                        </a:rPr>
                        <a:t>R 121</a:t>
                      </a:r>
                      <a:r>
                        <a:rPr lang="en-US" sz="1200" b="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000</a:t>
                      </a:r>
                      <a:endPar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a:p>
                  </a:txBody>
                  <a:tcPr/>
                </a:tc>
                <a:extLst>
                  <a:ext uri="{0D108BD9-81ED-4DB2-BD59-A6C34878D82A}">
                    <a16:rowId xmlns:a16="http://schemas.microsoft.com/office/drawing/2014/main" xmlns="" val="10002"/>
                  </a:ext>
                </a:extLst>
              </a:tr>
              <a:tr h="1538086">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Persons/Entity involved</a:t>
                      </a:r>
                    </a:p>
                  </a:txBody>
                  <a:tcPr marL="51435" marR="51435" marT="25719" marB="25719">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mj-lt"/>
                        <a:buNone/>
                        <a:tabLst/>
                        <a:defRPr/>
                      </a:pPr>
                      <a:r>
                        <a:rPr kumimoji="0" lang="en-ZA" sz="1200" b="1" i="0" u="none" strike="noStrike" kern="1200" cap="none" spc="0" normalizeH="0" baseline="0" noProof="0" dirty="0" smtClean="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rPr>
                        <a:t>Department of Social Development </a:t>
                      </a:r>
                    </a:p>
                    <a:p>
                      <a:pPr marL="0" marR="0" lvl="0" indent="0" algn="l" defTabSz="914400" rtl="0" eaLnBrk="1" fontAlgn="auto" latinLnBrk="0" hangingPunct="1">
                        <a:lnSpc>
                          <a:spcPct val="100000"/>
                        </a:lnSpc>
                        <a:spcBef>
                          <a:spcPts val="0"/>
                        </a:spcBef>
                        <a:spcAft>
                          <a:spcPts val="0"/>
                        </a:spcAft>
                        <a:buClr>
                          <a:srgbClr val="000000"/>
                        </a:buClr>
                        <a:buSzTx/>
                        <a:buFont typeface="+mj-lt"/>
                        <a:buNone/>
                        <a:tabLst/>
                        <a:defRPr/>
                      </a:pPr>
                      <a:endPar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3"/>
                  </a:ext>
                </a:extLst>
              </a:tr>
              <a:tr h="656319">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Status of case</a:t>
                      </a:r>
                    </a:p>
                  </a:txBody>
                  <a:tcPr marL="51435" marR="51435" marT="25719" marB="25719">
                    <a:solidFill>
                      <a:srgbClr val="0070C0"/>
                    </a:solidFill>
                  </a:tcPr>
                </a:tc>
                <a:tc>
                  <a:txBody>
                    <a:bodyPr/>
                    <a:lstStyle/>
                    <a:p>
                      <a:r>
                        <a:rPr lang="en-ZA" sz="1200" b="0" dirty="0">
                          <a:solidFill>
                            <a:schemeClr val="tx1"/>
                          </a:solidFill>
                          <a:latin typeface="Arial" panose="020B0604020202020204" pitchFamily="34" charset="0"/>
                          <a:ea typeface="Segoe UI" panose="020B0502040204020203" pitchFamily="34" charset="0"/>
                          <a:cs typeface="Arial" panose="020B0604020202020204" pitchFamily="34" charset="0"/>
                        </a:rPr>
                        <a:t>Under</a:t>
                      </a:r>
                      <a:r>
                        <a:rPr lang="en-ZA" sz="1200" b="0" baseline="0" dirty="0">
                          <a:solidFill>
                            <a:schemeClr val="tx1"/>
                          </a:solidFill>
                          <a:latin typeface="Arial" panose="020B0604020202020204" pitchFamily="34" charset="0"/>
                          <a:ea typeface="Segoe UI" panose="020B0502040204020203" pitchFamily="34" charset="0"/>
                          <a:cs typeface="Arial" panose="020B0604020202020204" pitchFamily="34" charset="0"/>
                        </a:rPr>
                        <a:t> Investigation</a:t>
                      </a:r>
                      <a:endParaRPr lang="en-ZA" sz="1200" b="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4"/>
                  </a:ext>
                </a:extLst>
              </a:tr>
              <a:tr h="1016869">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Number of</a:t>
                      </a:r>
                      <a:r>
                        <a:rPr lang="en-ZA" sz="1200" b="1" kern="1200" baseline="0" dirty="0">
                          <a:solidFill>
                            <a:schemeClr val="tx1"/>
                          </a:solidFill>
                          <a:latin typeface="Arial" panose="020B0604020202020204" pitchFamily="34" charset="0"/>
                          <a:ea typeface="Segoe UI" panose="020B0502040204020203" pitchFamily="34" charset="0"/>
                          <a:cs typeface="Arial" panose="020B0604020202020204" pitchFamily="34" charset="0"/>
                        </a:rPr>
                        <a:t> </a:t>
                      </a:r>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statements</a:t>
                      </a:r>
                    </a:p>
                  </a:txBody>
                  <a:tcPr marL="51435" marR="51435" marT="25719" marB="25719">
                    <a:solidFill>
                      <a:srgbClr val="0070C0"/>
                    </a:solidFill>
                  </a:tcPr>
                </a:tc>
                <a:tc>
                  <a:txBody>
                    <a:bodyPr/>
                    <a:lstStyle/>
                    <a:p>
                      <a:pPr marL="0" indent="0" defTabSz="896938">
                        <a:buFont typeface="Arial" panose="020B0604020202020204" pitchFamily="34" charset="0"/>
                        <a:buNone/>
                        <a:tabLst>
                          <a:tab pos="360363" algn="l"/>
                          <a:tab pos="804863" algn="l"/>
                        </a:tabLst>
                      </a:pPr>
                      <a:r>
                        <a:rPr lang="en-ZA" sz="1200" b="0" kern="1200" dirty="0">
                          <a:solidFill>
                            <a:schemeClr val="tx1"/>
                          </a:solidFill>
                          <a:latin typeface="Arial" panose="020B0604020202020204" pitchFamily="34" charset="0"/>
                          <a:ea typeface="Segoe UI" panose="020B0502040204020203" pitchFamily="34" charset="0"/>
                          <a:cs typeface="Arial" panose="020B0604020202020204" pitchFamily="34" charset="0"/>
                        </a:rPr>
                        <a:t>11</a:t>
                      </a: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6"/>
                  </a:ext>
                </a:extLst>
              </a:tr>
            </a:tbl>
          </a:graphicData>
        </a:graphic>
      </p:graphicFrame>
      <p:sp>
        <p:nvSpPr>
          <p:cNvPr id="6" name="Rectangle 5"/>
          <p:cNvSpPr/>
          <p:nvPr/>
        </p:nvSpPr>
        <p:spPr>
          <a:xfrm>
            <a:off x="2600324" y="195625"/>
            <a:ext cx="5657850" cy="34729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prstClr val="white"/>
                </a:solidFill>
                <a:latin typeface="Segoe UI" panose="020B0502040204020203" pitchFamily="34" charset="0"/>
                <a:ea typeface="Segoe UI" panose="020B0502040204020203" pitchFamily="34" charset="0"/>
                <a:cs typeface="Segoe UI" panose="020B0502040204020203" pitchFamily="34" charset="0"/>
              </a:rPr>
              <a:t>DEPARTMENT OF SOCIAL DEVELOPMENT </a:t>
            </a:r>
          </a:p>
        </p:txBody>
      </p:sp>
      <p:sp>
        <p:nvSpPr>
          <p:cNvPr id="10" name="Rectangle 9"/>
          <p:cNvSpPr/>
          <p:nvPr/>
        </p:nvSpPr>
        <p:spPr>
          <a:xfrm>
            <a:off x="68880" y="801142"/>
            <a:ext cx="856211" cy="304454"/>
          </a:xfrm>
          <a:prstGeom prst="rect">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t>2.</a:t>
            </a:r>
          </a:p>
        </p:txBody>
      </p:sp>
    </p:spTree>
    <p:extLst>
      <p:ext uri="{BB962C8B-B14F-4D97-AF65-F5344CB8AC3E}">
        <p14:creationId xmlns:p14="http://schemas.microsoft.com/office/powerpoint/2010/main" xmlns="" val="2899641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stretch>
            <a:fillRect/>
          </a:stretch>
        </p:blipFill>
        <p:spPr>
          <a:xfrm>
            <a:off x="-70170" y="-33250"/>
            <a:ext cx="1511939" cy="799052"/>
          </a:xfrm>
          <a:prstGeom prst="rect">
            <a:avLst/>
          </a:prstGeom>
        </p:spPr>
      </p:pic>
      <p:sp>
        <p:nvSpPr>
          <p:cNvPr id="8" name="Text Placeholder 2"/>
          <p:cNvSpPr txBox="1">
            <a:spLocks/>
          </p:cNvSpPr>
          <p:nvPr/>
        </p:nvSpPr>
        <p:spPr>
          <a:xfrm>
            <a:off x="1441769" y="0"/>
            <a:ext cx="7702231" cy="763398"/>
          </a:xfrm>
          <a:prstGeom prst="rect">
            <a:avLst/>
          </a:prstGeom>
          <a:solidFill>
            <a:srgbClr val="CC3300"/>
          </a:solidFill>
        </p:spPr>
        <p:txBody>
          <a:bodyPr vert="horz" lIns="68580" tIns="34290" rIns="68580" bIns="3429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endParaRPr lang="en-ZA" sz="18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xmlns="" val="736657867"/>
              </p:ext>
            </p:extLst>
          </p:nvPr>
        </p:nvGraphicFramePr>
        <p:xfrm>
          <a:off x="-9939" y="1164054"/>
          <a:ext cx="9144001" cy="5161615"/>
        </p:xfrm>
        <a:graphic>
          <a:graphicData uri="http://schemas.openxmlformats.org/drawingml/2006/table">
            <a:tbl>
              <a:tblPr firstRow="1" bandRow="1"/>
              <a:tblGrid>
                <a:gridCol w="1728132">
                  <a:extLst>
                    <a:ext uri="{9D8B030D-6E8A-4147-A177-3AD203B41FA5}">
                      <a16:colId xmlns:a16="http://schemas.microsoft.com/office/drawing/2014/main" xmlns="" val="20000"/>
                    </a:ext>
                  </a:extLst>
                </a:gridCol>
                <a:gridCol w="2558642">
                  <a:extLst>
                    <a:ext uri="{9D8B030D-6E8A-4147-A177-3AD203B41FA5}">
                      <a16:colId xmlns:a16="http://schemas.microsoft.com/office/drawing/2014/main" xmlns="" val="20001"/>
                    </a:ext>
                  </a:extLst>
                </a:gridCol>
                <a:gridCol w="4857227">
                  <a:extLst>
                    <a:ext uri="{9D8B030D-6E8A-4147-A177-3AD203B41FA5}">
                      <a16:colId xmlns:a16="http://schemas.microsoft.com/office/drawing/2014/main" xmlns="" val="20002"/>
                    </a:ext>
                  </a:extLst>
                </a:gridCol>
              </a:tblGrid>
              <a:tr h="539646">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Case number</a:t>
                      </a:r>
                    </a:p>
                  </a:txBody>
                  <a:tcPr marL="51435" marR="51435" marT="25719" marB="25719">
                    <a:solidFill>
                      <a:srgbClr val="0070C0"/>
                    </a:solidFill>
                  </a:tcPr>
                </a:tc>
                <a:tc>
                  <a:txBody>
                    <a:bodyPr/>
                    <a:lstStyle/>
                    <a:p>
                      <a:pPr algn="l">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Mmabatho</a:t>
                      </a:r>
                      <a:r>
                        <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a:t>
                      </a: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CAS </a:t>
                      </a:r>
                      <a:r>
                        <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140/03/2017</a:t>
                      </a:r>
                      <a:endPar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solidFill>
                      <a:schemeClr val="bg1"/>
                    </a:solidFill>
                  </a:tcPr>
                </a:tc>
                <a:tc rowSpan="6">
                  <a:txBody>
                    <a:bodyPr/>
                    <a:lstStyle/>
                    <a:p>
                      <a:pPr marL="0" marR="0" lvl="0" indent="0" algn="l"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r>
                        <a:rPr lang="en-ZA" sz="1200" b="1" i="0" u="sng"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rPr>
                        <a:t>Background of Case:</a:t>
                      </a:r>
                    </a:p>
                    <a:p>
                      <a:pPr marL="0" marR="0" lvl="0" indent="0" algn="l"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endPar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lnSpc>
                          <a:spcPct val="100000"/>
                        </a:lnSpc>
                        <a:spcAft>
                          <a:spcPts val="0"/>
                        </a:spcAft>
                      </a:pPr>
                      <a:endParaRPr lang="en-US" sz="1200" b="0" u="none"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200" b="0" u="none" dirty="0">
                          <a:solidFill>
                            <a:schemeClr val="tx1"/>
                          </a:solidFill>
                          <a:effectLst/>
                          <a:latin typeface="Arial" panose="020B0604020202020204" pitchFamily="34" charset="0"/>
                          <a:ea typeface="Segoe UI" panose="020B0502040204020203" pitchFamily="34" charset="0"/>
                          <a:cs typeface="Arial" panose="020B0604020202020204" pitchFamily="34" charset="0"/>
                        </a:rPr>
                        <a:t>It is alleged that </a:t>
                      </a:r>
                      <a:r>
                        <a:rPr lang="en-US" sz="1200" b="0" u="none" baseline="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an </a:t>
                      </a:r>
                      <a:r>
                        <a:rPr lang="en-US" sz="1200" b="0" u="none"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employee of North West Department of Social Development connived with the service providers and solicited money from the said service providers.</a:t>
                      </a:r>
                      <a:endPar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algn="just">
                        <a:lnSpc>
                          <a:spcPct val="100000"/>
                        </a:lnSpc>
                        <a:spcAft>
                          <a:spcPts val="0"/>
                        </a:spcAft>
                      </a:pPr>
                      <a:endParaRPr lang="en-US" sz="1200" b="1" u="sng"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lnSpc>
                          <a:spcPct val="100000"/>
                        </a:lnSpc>
                        <a:spcAft>
                          <a:spcPts val="0"/>
                        </a:spcAft>
                      </a:pPr>
                      <a:endParaRPr lang="en-US" sz="1200" b="1" u="sng"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lnSpc>
                          <a:spcPct val="100000"/>
                        </a:lnSpc>
                        <a:spcAft>
                          <a:spcPts val="0"/>
                        </a:spcAft>
                      </a:pPr>
                      <a:r>
                        <a:rPr lang="en-US" sz="1200" b="1" u="sng" dirty="0">
                          <a:solidFill>
                            <a:schemeClr val="tx1"/>
                          </a:solidFill>
                          <a:effectLst/>
                          <a:latin typeface="Arial" panose="020B0604020202020204" pitchFamily="34" charset="0"/>
                          <a:ea typeface="Segoe UI" panose="020B0502040204020203" pitchFamily="34" charset="0"/>
                          <a:cs typeface="Arial" panose="020B0604020202020204" pitchFamily="34" charset="0"/>
                        </a:rPr>
                        <a:t>Current</a:t>
                      </a:r>
                      <a:r>
                        <a:rPr lang="en-US" sz="1200" b="1" u="sng"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a:t>
                      </a:r>
                      <a:r>
                        <a:rPr lang="en-US" sz="1200" b="1" u="sng" dirty="0">
                          <a:solidFill>
                            <a:schemeClr val="tx1"/>
                          </a:solidFill>
                          <a:effectLst/>
                          <a:latin typeface="Arial" panose="020B0604020202020204" pitchFamily="34" charset="0"/>
                          <a:ea typeface="Segoe UI" panose="020B0502040204020203" pitchFamily="34" charset="0"/>
                          <a:cs typeface="Arial" panose="020B0604020202020204" pitchFamily="34" charset="0"/>
                        </a:rPr>
                        <a:t>Status</a:t>
                      </a:r>
                      <a:r>
                        <a:rPr lang="en-US"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 </a:t>
                      </a:r>
                    </a:p>
                    <a:p>
                      <a:pPr algn="just">
                        <a:lnSpc>
                          <a:spcPct val="100000"/>
                        </a:lnSpc>
                        <a:spcAft>
                          <a:spcPts val="0"/>
                        </a:spcAft>
                      </a:pPr>
                      <a:endParaRPr lang="en-US"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171450" indent="-171450" algn="just">
                        <a:lnSpc>
                          <a:spcPct val="100000"/>
                        </a:lnSpc>
                        <a:spcAft>
                          <a:spcPts val="0"/>
                        </a:spcAft>
                        <a:buFont typeface="Wingdings" panose="05000000000000000000" pitchFamily="2" charset="2"/>
                        <a:buChar char="v"/>
                      </a:pPr>
                      <a:r>
                        <a:rPr lang="en-US"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44 statements were obtained </a:t>
                      </a:r>
                    </a:p>
                    <a:p>
                      <a:pPr algn="just">
                        <a:lnSpc>
                          <a:spcPct val="100000"/>
                        </a:lnSpc>
                        <a:spcAft>
                          <a:spcPts val="0"/>
                        </a:spcAft>
                      </a:pPr>
                      <a:endParaRPr lang="en-US"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lnSpc>
                          <a:spcPct val="100000"/>
                        </a:lnSpc>
                        <a:spcAft>
                          <a:spcPts val="0"/>
                        </a:spcAft>
                      </a:pPr>
                      <a:endParaRPr lang="en-US"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lnSpc>
                          <a:spcPct val="100000"/>
                        </a:lnSpc>
                        <a:spcAft>
                          <a:spcPts val="0"/>
                        </a:spcAft>
                      </a:pPr>
                      <a:r>
                        <a:rPr lang="en-US" sz="1200" b="1" u="sng"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Outstanding:</a:t>
                      </a:r>
                    </a:p>
                    <a:p>
                      <a:pPr algn="just">
                        <a:lnSpc>
                          <a:spcPct val="100000"/>
                        </a:lnSpc>
                        <a:spcAft>
                          <a:spcPts val="0"/>
                        </a:spcAft>
                      </a:pPr>
                      <a:endParaRPr lang="en-US"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171450" indent="-171450" algn="just">
                        <a:lnSpc>
                          <a:spcPct val="100000"/>
                        </a:lnSpc>
                        <a:spcAft>
                          <a:spcPts val="0"/>
                        </a:spcAft>
                        <a:buFont typeface="Wingdings" panose="05000000000000000000" pitchFamily="2" charset="2"/>
                        <a:buChar char="v"/>
                      </a:pPr>
                      <a:r>
                        <a:rPr lang="en-US" sz="1200" baseline="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4 </a:t>
                      </a:r>
                      <a:r>
                        <a:rPr lang="en-US"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statements </a:t>
                      </a:r>
                      <a:endParaRPr lang="en-US"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51435" marR="51435" marT="25719" marB="25719"/>
                </a:tc>
                <a:extLst>
                  <a:ext uri="{0D108BD9-81ED-4DB2-BD59-A6C34878D82A}">
                    <a16:rowId xmlns:a16="http://schemas.microsoft.com/office/drawing/2014/main" xmlns="" val="10000"/>
                  </a:ext>
                </a:extLst>
              </a:tr>
              <a:tr h="313609">
                <a:tc>
                  <a:txBody>
                    <a:bodyPr/>
                    <a:lstStyle/>
                    <a:p>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Offence/Charge</a:t>
                      </a:r>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 </a:t>
                      </a:r>
                    </a:p>
                  </a:txBody>
                  <a:tcPr marL="51435" marR="51435" marT="25719" marB="25719">
                    <a:solidFill>
                      <a:srgbClr val="0070C0"/>
                    </a:solidFill>
                  </a:tcPr>
                </a:tc>
                <a:tc>
                  <a:txBody>
                    <a:bodyPr/>
                    <a:lstStyle/>
                    <a:p>
                      <a:pPr algn="l">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Fraud</a:t>
                      </a: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1"/>
                  </a:ext>
                </a:extLst>
              </a:tr>
              <a:tr h="371321">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Loss involved</a:t>
                      </a:r>
                    </a:p>
                  </a:txBody>
                  <a:tcPr marL="51435" marR="51435" marT="25719" marB="25719">
                    <a:solidFill>
                      <a:srgbClr val="0070C0"/>
                    </a:solidFill>
                  </a:tcPr>
                </a:tc>
                <a:tc>
                  <a:txBody>
                    <a:bodyPr/>
                    <a:lstStyle/>
                    <a:p>
                      <a:pPr algn="l">
                        <a:lnSpc>
                          <a:spcPct val="100000"/>
                        </a:lnSpc>
                        <a:spcAft>
                          <a:spcPts val="0"/>
                        </a:spcAft>
                      </a:pPr>
                      <a:r>
                        <a:rPr lang="en-US" sz="1200" b="0" dirty="0">
                          <a:solidFill>
                            <a:schemeClr val="tx1"/>
                          </a:solidFill>
                          <a:effectLst/>
                          <a:latin typeface="Arial" panose="020B0604020202020204" pitchFamily="34" charset="0"/>
                          <a:ea typeface="Segoe UI" panose="020B0502040204020203" pitchFamily="34" charset="0"/>
                          <a:cs typeface="Arial" panose="020B0604020202020204" pitchFamily="34" charset="0"/>
                        </a:rPr>
                        <a:t>R 420</a:t>
                      </a:r>
                      <a:r>
                        <a:rPr lang="en-US" sz="1200" b="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000</a:t>
                      </a:r>
                      <a:endPar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a:p>
                  </a:txBody>
                  <a:tcPr/>
                </a:tc>
                <a:extLst>
                  <a:ext uri="{0D108BD9-81ED-4DB2-BD59-A6C34878D82A}">
                    <a16:rowId xmlns:a16="http://schemas.microsoft.com/office/drawing/2014/main" xmlns="" val="10002"/>
                  </a:ext>
                </a:extLst>
              </a:tr>
              <a:tr h="2951390">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Persons/Entity involved</a:t>
                      </a:r>
                    </a:p>
                  </a:txBody>
                  <a:tcPr marL="51435" marR="51435" marT="25719" marB="25719">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mj-lt"/>
                        <a:buNone/>
                        <a:tabLst/>
                        <a:defRPr/>
                      </a:pPr>
                      <a:r>
                        <a:rPr kumimoji="0" lang="en-ZA" sz="1200" b="1"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Department of Social Development </a:t>
                      </a:r>
                    </a:p>
                    <a:p>
                      <a:pPr marL="0" marR="0" lvl="0" indent="0" algn="l" defTabSz="914400" rtl="0" eaLnBrk="1" fontAlgn="auto" latinLnBrk="0" hangingPunct="1">
                        <a:lnSpc>
                          <a:spcPct val="100000"/>
                        </a:lnSpc>
                        <a:spcBef>
                          <a:spcPts val="0"/>
                        </a:spcBef>
                        <a:spcAft>
                          <a:spcPts val="0"/>
                        </a:spcAft>
                        <a:buClr>
                          <a:srgbClr val="000000"/>
                        </a:buClr>
                        <a:buSzTx/>
                        <a:buFont typeface="+mj-lt"/>
                        <a:buNone/>
                        <a:tabLst/>
                        <a:defRPr/>
                      </a:pPr>
                      <a:endPar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3"/>
                  </a:ext>
                </a:extLst>
              </a:tr>
              <a:tr h="386628">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Status of case</a:t>
                      </a:r>
                    </a:p>
                  </a:txBody>
                  <a:tcPr marL="51435" marR="51435" marT="25719" marB="25719">
                    <a:solidFill>
                      <a:srgbClr val="0070C0"/>
                    </a:solidFill>
                  </a:tcPr>
                </a:tc>
                <a:tc>
                  <a:txBody>
                    <a:bodyPr/>
                    <a:lstStyle/>
                    <a:p>
                      <a:r>
                        <a:rPr lang="en-ZA" sz="1200" b="0" baseline="0" dirty="0">
                          <a:solidFill>
                            <a:schemeClr val="tx1"/>
                          </a:solidFill>
                          <a:latin typeface="Arial" panose="020B0604020202020204" pitchFamily="34" charset="0"/>
                          <a:ea typeface="Segoe UI" panose="020B0502040204020203" pitchFamily="34" charset="0"/>
                          <a:cs typeface="Arial" panose="020B0604020202020204" pitchFamily="34" charset="0"/>
                        </a:rPr>
                        <a:t>Under investigation</a:t>
                      </a:r>
                      <a:endParaRPr lang="en-ZA" sz="1200" b="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4"/>
                  </a:ext>
                </a:extLst>
              </a:tr>
              <a:tr h="599021">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Number of</a:t>
                      </a:r>
                      <a:r>
                        <a:rPr lang="en-ZA" sz="1200" b="1" kern="1200" baseline="0" dirty="0">
                          <a:solidFill>
                            <a:schemeClr val="tx1"/>
                          </a:solidFill>
                          <a:latin typeface="Arial" panose="020B0604020202020204" pitchFamily="34" charset="0"/>
                          <a:ea typeface="Segoe UI" panose="020B0502040204020203" pitchFamily="34" charset="0"/>
                          <a:cs typeface="Arial" panose="020B0604020202020204" pitchFamily="34" charset="0"/>
                        </a:rPr>
                        <a:t> </a:t>
                      </a:r>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statements</a:t>
                      </a:r>
                    </a:p>
                  </a:txBody>
                  <a:tcPr marL="51435" marR="51435" marT="25719" marB="25719">
                    <a:solidFill>
                      <a:srgbClr val="0070C0"/>
                    </a:solidFill>
                  </a:tcPr>
                </a:tc>
                <a:tc>
                  <a:txBody>
                    <a:bodyPr/>
                    <a:lstStyle/>
                    <a:p>
                      <a:pPr marL="0" indent="0" defTabSz="896938">
                        <a:buFont typeface="Arial" panose="020B0604020202020204" pitchFamily="34" charset="0"/>
                        <a:buNone/>
                        <a:tabLst>
                          <a:tab pos="360363" algn="l"/>
                          <a:tab pos="804863" algn="l"/>
                        </a:tabLst>
                      </a:pPr>
                      <a:r>
                        <a:rPr lang="en-ZA" sz="1200" b="0" kern="1200" dirty="0">
                          <a:solidFill>
                            <a:schemeClr val="tx1"/>
                          </a:solidFill>
                          <a:latin typeface="Arial" panose="020B0604020202020204" pitchFamily="34" charset="0"/>
                          <a:ea typeface="Segoe UI" panose="020B0502040204020203" pitchFamily="34" charset="0"/>
                          <a:cs typeface="Arial" panose="020B0604020202020204" pitchFamily="34" charset="0"/>
                        </a:rPr>
                        <a:t>44</a:t>
                      </a:r>
                    </a:p>
                  </a:txBody>
                  <a:tcPr marL="28932" marR="28932" marT="14467" marB="14467">
                    <a:noFill/>
                  </a:tcPr>
                </a:tc>
                <a:tc vMerge="1">
                  <a:txBody>
                    <a:bodyPr/>
                    <a:lstStyle/>
                    <a:p>
                      <a:endParaRPr lang="en-ZA" dirty="0"/>
                    </a:p>
                  </a:txBody>
                  <a:tcPr/>
                </a:tc>
                <a:extLst>
                  <a:ext uri="{0D108BD9-81ED-4DB2-BD59-A6C34878D82A}">
                    <a16:rowId xmlns:a16="http://schemas.microsoft.com/office/drawing/2014/main" xmlns="" val="10006"/>
                  </a:ext>
                </a:extLst>
              </a:tr>
            </a:tbl>
          </a:graphicData>
        </a:graphic>
      </p:graphicFrame>
      <p:sp>
        <p:nvSpPr>
          <p:cNvPr id="3" name="TextBox 2"/>
          <p:cNvSpPr txBox="1"/>
          <p:nvPr/>
        </p:nvSpPr>
        <p:spPr>
          <a:xfrm>
            <a:off x="0" y="682057"/>
            <a:ext cx="810883" cy="400110"/>
          </a:xfrm>
          <a:prstGeom prst="rect">
            <a:avLst/>
          </a:prstGeom>
          <a:noFill/>
        </p:spPr>
        <p:txBody>
          <a:bodyPr wrap="square" rtlCol="0">
            <a:spAutoFit/>
          </a:bodyPr>
          <a:lstStyle/>
          <a:p>
            <a:r>
              <a:rPr lang="en-ZA" sz="2000" b="1" dirty="0">
                <a:solidFill>
                  <a:srgbClr val="0070C0"/>
                </a:solidFill>
              </a:rPr>
              <a:t>.</a:t>
            </a:r>
          </a:p>
        </p:txBody>
      </p:sp>
      <p:sp>
        <p:nvSpPr>
          <p:cNvPr id="10" name="Rectangle 9"/>
          <p:cNvSpPr/>
          <p:nvPr/>
        </p:nvSpPr>
        <p:spPr>
          <a:xfrm>
            <a:off x="2600324" y="195625"/>
            <a:ext cx="5657850" cy="34729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prstClr val="white"/>
                </a:solidFill>
                <a:latin typeface="Segoe UI" panose="020B0502040204020203" pitchFamily="34" charset="0"/>
                <a:ea typeface="Segoe UI" panose="020B0502040204020203" pitchFamily="34" charset="0"/>
                <a:cs typeface="Segoe UI" panose="020B0502040204020203" pitchFamily="34" charset="0"/>
              </a:rPr>
              <a:t>DEPARTMENT OF SOCIAL DEVELOPMENT </a:t>
            </a:r>
          </a:p>
        </p:txBody>
      </p:sp>
      <p:sp>
        <p:nvSpPr>
          <p:cNvPr id="11" name="Rectangle 10"/>
          <p:cNvSpPr/>
          <p:nvPr/>
        </p:nvSpPr>
        <p:spPr>
          <a:xfrm>
            <a:off x="68880" y="801142"/>
            <a:ext cx="856211" cy="304454"/>
          </a:xfrm>
          <a:prstGeom prst="rect">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t>3.</a:t>
            </a:r>
          </a:p>
        </p:txBody>
      </p:sp>
    </p:spTree>
    <p:extLst>
      <p:ext uri="{BB962C8B-B14F-4D97-AF65-F5344CB8AC3E}">
        <p14:creationId xmlns:p14="http://schemas.microsoft.com/office/powerpoint/2010/main" xmlns="" val="3644632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2"/>
          <p:cNvSpPr txBox="1">
            <a:spLocks/>
          </p:cNvSpPr>
          <p:nvPr/>
        </p:nvSpPr>
        <p:spPr>
          <a:xfrm>
            <a:off x="1441769" y="0"/>
            <a:ext cx="7702231" cy="763398"/>
          </a:xfrm>
          <a:prstGeom prst="rect">
            <a:avLst/>
          </a:prstGeom>
          <a:solidFill>
            <a:srgbClr val="CC3300"/>
          </a:solidFill>
        </p:spPr>
        <p:txBody>
          <a:bodyPr vert="horz" lIns="68580" tIns="34290" rIns="68580" bIns="3429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endParaRPr lang="en-ZA" sz="18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xmlns="" val="901645007"/>
              </p:ext>
            </p:extLst>
          </p:nvPr>
        </p:nvGraphicFramePr>
        <p:xfrm>
          <a:off x="1" y="1300076"/>
          <a:ext cx="9144000" cy="5186449"/>
        </p:xfrm>
        <a:graphic>
          <a:graphicData uri="http://schemas.openxmlformats.org/drawingml/2006/table">
            <a:tbl>
              <a:tblPr firstRow="1" bandRow="1"/>
              <a:tblGrid>
                <a:gridCol w="1728132">
                  <a:extLst>
                    <a:ext uri="{9D8B030D-6E8A-4147-A177-3AD203B41FA5}">
                      <a16:colId xmlns:a16="http://schemas.microsoft.com/office/drawing/2014/main" xmlns="" val="20000"/>
                    </a:ext>
                  </a:extLst>
                </a:gridCol>
                <a:gridCol w="2166535">
                  <a:extLst>
                    <a:ext uri="{9D8B030D-6E8A-4147-A177-3AD203B41FA5}">
                      <a16:colId xmlns:a16="http://schemas.microsoft.com/office/drawing/2014/main" xmlns="" val="20001"/>
                    </a:ext>
                  </a:extLst>
                </a:gridCol>
                <a:gridCol w="5249333">
                  <a:extLst>
                    <a:ext uri="{9D8B030D-6E8A-4147-A177-3AD203B41FA5}">
                      <a16:colId xmlns:a16="http://schemas.microsoft.com/office/drawing/2014/main" xmlns="" val="20002"/>
                    </a:ext>
                  </a:extLst>
                </a:gridCol>
              </a:tblGrid>
              <a:tr h="1054479">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Case number</a:t>
                      </a:r>
                    </a:p>
                  </a:txBody>
                  <a:tcPr marL="51435" marR="51435" marT="25719" marB="25719">
                    <a:solidFill>
                      <a:srgbClr val="0070C0"/>
                    </a:solidFill>
                  </a:tcPr>
                </a:tc>
                <a:tc>
                  <a:txBody>
                    <a:bodyPr/>
                    <a:lstStyle/>
                    <a:p>
                      <a:pPr algn="l">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Mmabatho CAS 292/09/2020</a:t>
                      </a:r>
                    </a:p>
                  </a:txBody>
                  <a:tcPr marL="21699" marR="21699" marT="10850" marB="10850">
                    <a:solidFill>
                      <a:schemeClr val="bg1"/>
                    </a:solidFill>
                  </a:tcPr>
                </a:tc>
                <a:tc rowSpan="6">
                  <a:txBody>
                    <a:bodyPr/>
                    <a:lstStyle/>
                    <a:p>
                      <a:pPr marL="0" marR="0" lvl="0" indent="0" algn="l"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r>
                        <a:rPr lang="en-ZA" sz="1200" b="1" i="0" u="sng"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rPr>
                        <a:t>Background of Case</a:t>
                      </a:r>
                    </a:p>
                    <a:p>
                      <a:pPr marL="0" marR="0" lvl="0" indent="0" algn="l"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endParaRPr lang="en-ZA" sz="1200" b="1" i="0" u="sng"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It is alleged</a:t>
                      </a:r>
                      <a:r>
                        <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that the Department of Human Settlement advertised a tender for building RDP </a:t>
                      </a:r>
                      <a:r>
                        <a:rPr lang="en-ZA" sz="1200" baseline="0" dirty="0" smtClean="0">
                          <a:solidFill>
                            <a:schemeClr val="tx1"/>
                          </a:solidFill>
                          <a:effectLst/>
                          <a:latin typeface="Arial" panose="020B0604020202020204" pitchFamily="34" charset="0"/>
                          <a:ea typeface="Segoe UI" panose="020B0502040204020203" pitchFamily="34" charset="0"/>
                          <a:cs typeface="Arial" panose="020B0604020202020204" pitchFamily="34" charset="0"/>
                        </a:rPr>
                        <a:t>houses </a:t>
                      </a:r>
                      <a:r>
                        <a:rPr lang="en-ZA" sz="120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and appointed a service provider.  All procurement procedures were followed however the service provider was paid for services not rendered during 2016 until 2018.  </a:t>
                      </a:r>
                    </a:p>
                    <a:p>
                      <a:pPr algn="just">
                        <a:lnSpc>
                          <a:spcPct val="100000"/>
                        </a:lnSpc>
                        <a:spcAft>
                          <a:spcPts val="0"/>
                        </a:spcAft>
                      </a:pPr>
                      <a:endParaRPr lang="en-US" sz="1200" b="1" u="sng"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lnSpc>
                          <a:spcPct val="100000"/>
                        </a:lnSpc>
                        <a:spcAft>
                          <a:spcPts val="0"/>
                        </a:spcAft>
                      </a:pPr>
                      <a:endParaRPr lang="en-US" sz="1200" b="1" u="sng"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p>
                      <a:pPr algn="just">
                        <a:lnSpc>
                          <a:spcPct val="100000"/>
                        </a:lnSpc>
                        <a:spcAft>
                          <a:spcPts val="0"/>
                        </a:spcAft>
                      </a:pPr>
                      <a:r>
                        <a:rPr lang="en-US" sz="1200" b="1" u="sng" dirty="0">
                          <a:solidFill>
                            <a:schemeClr val="tx1"/>
                          </a:solidFill>
                          <a:effectLst/>
                          <a:latin typeface="Arial" panose="020B0604020202020204" pitchFamily="34" charset="0"/>
                          <a:ea typeface="Segoe UI" panose="020B0502040204020203" pitchFamily="34" charset="0"/>
                          <a:cs typeface="Arial" panose="020B0604020202020204" pitchFamily="34" charset="0"/>
                        </a:rPr>
                        <a:t>Current</a:t>
                      </a:r>
                      <a:r>
                        <a:rPr lang="en-US" sz="1200" b="1" u="sng"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a:t>
                      </a:r>
                      <a:r>
                        <a:rPr lang="en-US" sz="1200" b="1" u="sng" dirty="0">
                          <a:solidFill>
                            <a:schemeClr val="tx1"/>
                          </a:solidFill>
                          <a:effectLst/>
                          <a:latin typeface="Arial" panose="020B0604020202020204" pitchFamily="34" charset="0"/>
                          <a:ea typeface="Segoe UI" panose="020B0502040204020203" pitchFamily="34" charset="0"/>
                          <a:cs typeface="Arial" panose="020B0604020202020204" pitchFamily="34" charset="0"/>
                        </a:rPr>
                        <a:t>Status</a:t>
                      </a:r>
                      <a:r>
                        <a:rPr lang="en-US"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rPr>
                        <a:t>1 </a:t>
                      </a:r>
                      <a:r>
                        <a:rPr kumimoji="0" lang="en-US" sz="1200" b="0" i="0" u="none" strike="noStrike" kern="1200" cap="none" spc="0" normalizeH="0" baseline="0" noProof="0" dirty="0" smtClean="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rPr>
                        <a:t>statement </a:t>
                      </a: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rPr>
                        <a:t>was obtained.</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rPr>
                        <a:t>Outstanding:</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rPr>
                        <a:t>Most of the witnesses are on pension and are being traced. </a:t>
                      </a:r>
                    </a:p>
                  </a:txBody>
                  <a:tcPr marL="38576" marR="38576" marT="19289" marB="19289"/>
                </a:tc>
                <a:extLst>
                  <a:ext uri="{0D108BD9-81ED-4DB2-BD59-A6C34878D82A}">
                    <a16:rowId xmlns:a16="http://schemas.microsoft.com/office/drawing/2014/main" xmlns="" val="10000"/>
                  </a:ext>
                </a:extLst>
              </a:tr>
              <a:tr h="681110">
                <a:tc>
                  <a:txBody>
                    <a:bodyPr/>
                    <a:lstStyle/>
                    <a:p>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Offence</a:t>
                      </a:r>
                      <a:endPar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51435" marR="51435" marT="25719" marB="25719">
                    <a:solidFill>
                      <a:srgbClr val="0070C0"/>
                    </a:solidFill>
                  </a:tcPr>
                </a:tc>
                <a:tc>
                  <a:txBody>
                    <a:bodyPr/>
                    <a:lstStyle/>
                    <a:p>
                      <a:pPr algn="l">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pPr>
                      <a:r>
                        <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Fraud</a:t>
                      </a:r>
                    </a:p>
                  </a:txBody>
                  <a:tcPr marL="21699" marR="21699" marT="10850" marB="10850">
                    <a:noFill/>
                  </a:tcPr>
                </a:tc>
                <a:tc vMerge="1">
                  <a:txBody>
                    <a:bodyPr/>
                    <a:lstStyle/>
                    <a:p>
                      <a:endParaRPr lang="en-ZA" dirty="0"/>
                    </a:p>
                  </a:txBody>
                  <a:tcPr/>
                </a:tc>
                <a:extLst>
                  <a:ext uri="{0D108BD9-81ED-4DB2-BD59-A6C34878D82A}">
                    <a16:rowId xmlns:a16="http://schemas.microsoft.com/office/drawing/2014/main" xmlns="" val="10001"/>
                  </a:ext>
                </a:extLst>
              </a:tr>
              <a:tr h="674993">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Loss involved</a:t>
                      </a:r>
                    </a:p>
                  </a:txBody>
                  <a:tcPr marL="38576" marR="38576" marT="19289" marB="19289">
                    <a:solidFill>
                      <a:srgbClr val="0070C0"/>
                    </a:solidFill>
                  </a:tcPr>
                </a:tc>
                <a:tc>
                  <a:txBody>
                    <a:bodyPr/>
                    <a:lstStyle/>
                    <a:p>
                      <a:pPr algn="l">
                        <a:lnSpc>
                          <a:spcPct val="100000"/>
                        </a:lnSpc>
                        <a:spcAft>
                          <a:spcPts val="0"/>
                        </a:spcAft>
                      </a:pPr>
                      <a:r>
                        <a:rPr lang="en-US" sz="1200" b="0" dirty="0">
                          <a:solidFill>
                            <a:schemeClr val="tx1"/>
                          </a:solidFill>
                          <a:effectLst/>
                          <a:latin typeface="Arial" panose="020B0604020202020204" pitchFamily="34" charset="0"/>
                          <a:ea typeface="Segoe UI" panose="020B0502040204020203" pitchFamily="34" charset="0"/>
                          <a:cs typeface="Arial" panose="020B0604020202020204" pitchFamily="34" charset="0"/>
                        </a:rPr>
                        <a:t>To be determined</a:t>
                      </a:r>
                      <a:r>
                        <a:rPr lang="en-US" sz="1200" b="0"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a:t>
                      </a:r>
                      <a:endParaRPr lang="en-ZA" sz="1200" dirty="0">
                        <a:solidFill>
                          <a:schemeClr val="tx1"/>
                        </a:solidFill>
                        <a:effectLst/>
                        <a:latin typeface="Arial" panose="020B0604020202020204" pitchFamily="34" charset="0"/>
                        <a:ea typeface="Segoe UI" panose="020B0502040204020203" pitchFamily="34" charset="0"/>
                        <a:cs typeface="Arial" panose="020B0604020202020204" pitchFamily="34" charset="0"/>
                      </a:endParaRPr>
                    </a:p>
                  </a:txBody>
                  <a:tcPr marL="21699" marR="21699" marT="10850" marB="10850">
                    <a:noFill/>
                  </a:tcPr>
                </a:tc>
                <a:tc vMerge="1">
                  <a:txBody>
                    <a:bodyPr/>
                    <a:lstStyle/>
                    <a:p>
                      <a:endParaRPr lang="en-ZA"/>
                    </a:p>
                  </a:txBody>
                  <a:tcPr/>
                </a:tc>
                <a:extLst>
                  <a:ext uri="{0D108BD9-81ED-4DB2-BD59-A6C34878D82A}">
                    <a16:rowId xmlns:a16="http://schemas.microsoft.com/office/drawing/2014/main" xmlns="" val="10002"/>
                  </a:ext>
                </a:extLst>
              </a:tr>
              <a:tr h="1661395">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Persons/Entity involved</a:t>
                      </a:r>
                    </a:p>
                  </a:txBody>
                  <a:tcPr marL="38576" marR="38576" marT="19289" marB="19289">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mj-lt"/>
                        <a:buNone/>
                        <a:tabLst/>
                        <a:defRPr/>
                      </a:pPr>
                      <a:r>
                        <a:rPr kumimoji="0" lang="en-ZA" sz="1200" b="1"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rPr>
                        <a:t>Department of Human Settlement</a:t>
                      </a:r>
                    </a:p>
                    <a:p>
                      <a:pPr marL="0" marR="0" lvl="0" indent="0" algn="l" defTabSz="914400" rtl="0" eaLnBrk="1" fontAlgn="auto" latinLnBrk="0" hangingPunct="1">
                        <a:lnSpc>
                          <a:spcPct val="100000"/>
                        </a:lnSpc>
                        <a:spcBef>
                          <a:spcPts val="0"/>
                        </a:spcBef>
                        <a:spcAft>
                          <a:spcPts val="0"/>
                        </a:spcAft>
                        <a:buClr>
                          <a:srgbClr val="000000"/>
                        </a:buClr>
                        <a:buSzTx/>
                        <a:buFont typeface="+mj-lt"/>
                        <a:buNone/>
                        <a:tabLst/>
                        <a:defRPr/>
                      </a:pPr>
                      <a:endParaRPr kumimoji="0" lang="en-ZA" sz="1200" b="1"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
                          <a:srgbClr val="000000"/>
                        </a:buClr>
                        <a:buSzTx/>
                        <a:buFont typeface="+mj-lt"/>
                        <a:buNone/>
                        <a:tabLst/>
                        <a:defRPr/>
                      </a:pPr>
                      <a:endParaRPr kumimoji="0" lang="en-ZA"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endParaRPr>
                    </a:p>
                  </a:txBody>
                  <a:tcPr marL="21699" marR="21699" marT="10850" marB="10850">
                    <a:noFill/>
                  </a:tcPr>
                </a:tc>
                <a:tc vMerge="1">
                  <a:txBody>
                    <a:bodyPr/>
                    <a:lstStyle/>
                    <a:p>
                      <a:endParaRPr lang="en-ZA" dirty="0"/>
                    </a:p>
                  </a:txBody>
                  <a:tcPr/>
                </a:tc>
                <a:extLst>
                  <a:ext uri="{0D108BD9-81ED-4DB2-BD59-A6C34878D82A}">
                    <a16:rowId xmlns:a16="http://schemas.microsoft.com/office/drawing/2014/main" xmlns="" val="10003"/>
                  </a:ext>
                </a:extLst>
              </a:tr>
              <a:tr h="563545">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Status of case</a:t>
                      </a:r>
                    </a:p>
                  </a:txBody>
                  <a:tcPr marL="38576" marR="38576" marT="19289" marB="19289">
                    <a:solidFill>
                      <a:srgbClr val="0070C0"/>
                    </a:solidFill>
                  </a:tcPr>
                </a:tc>
                <a:tc>
                  <a:txBody>
                    <a:bodyPr/>
                    <a:lstStyle/>
                    <a:p>
                      <a:r>
                        <a:rPr lang="en-ZA" sz="1200" dirty="0">
                          <a:solidFill>
                            <a:schemeClr val="tx1"/>
                          </a:solidFill>
                          <a:latin typeface="Arial" panose="020B0604020202020204" pitchFamily="34" charset="0"/>
                          <a:ea typeface="Segoe UI" panose="020B0502040204020203" pitchFamily="34" charset="0"/>
                          <a:cs typeface="Arial" panose="020B0604020202020204" pitchFamily="34" charset="0"/>
                        </a:rPr>
                        <a:t>Under investigation</a:t>
                      </a:r>
                      <a:endParaRPr lang="en-ZA" sz="1200" b="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21699" marR="21699" marT="10850" marB="10850">
                    <a:noFill/>
                  </a:tcPr>
                </a:tc>
                <a:tc vMerge="1">
                  <a:txBody>
                    <a:bodyPr/>
                    <a:lstStyle/>
                    <a:p>
                      <a:endParaRPr lang="en-ZA" dirty="0"/>
                    </a:p>
                  </a:txBody>
                  <a:tcPr/>
                </a:tc>
                <a:extLst>
                  <a:ext uri="{0D108BD9-81ED-4DB2-BD59-A6C34878D82A}">
                    <a16:rowId xmlns:a16="http://schemas.microsoft.com/office/drawing/2014/main" xmlns="" val="10004"/>
                  </a:ext>
                </a:extLst>
              </a:tr>
              <a:tr h="550927">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Number of</a:t>
                      </a:r>
                      <a:r>
                        <a:rPr lang="en-ZA" sz="1200" b="1" kern="1200" baseline="0" dirty="0">
                          <a:solidFill>
                            <a:schemeClr val="tx1"/>
                          </a:solidFill>
                          <a:latin typeface="Arial" panose="020B0604020202020204" pitchFamily="34" charset="0"/>
                          <a:ea typeface="Segoe UI" panose="020B0502040204020203" pitchFamily="34" charset="0"/>
                          <a:cs typeface="Arial" panose="020B0604020202020204" pitchFamily="34" charset="0"/>
                        </a:rPr>
                        <a:t> </a:t>
                      </a:r>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statements</a:t>
                      </a:r>
                    </a:p>
                  </a:txBody>
                  <a:tcPr marL="38576" marR="38576" marT="19289" marB="19289">
                    <a:solidFill>
                      <a:srgbClr val="0070C0"/>
                    </a:solidFill>
                  </a:tcPr>
                </a:tc>
                <a:tc>
                  <a:txBody>
                    <a:bodyPr/>
                    <a:lstStyle/>
                    <a:p>
                      <a:pPr marL="0" indent="0" defTabSz="896938">
                        <a:buFont typeface="Arial" panose="020B0604020202020204" pitchFamily="34" charset="0"/>
                        <a:buNone/>
                        <a:tabLst>
                          <a:tab pos="360363" algn="l"/>
                          <a:tab pos="804863" algn="l"/>
                        </a:tabLst>
                      </a:pPr>
                      <a:r>
                        <a:rPr lang="en-ZA" sz="1200" b="0" kern="1200" dirty="0">
                          <a:solidFill>
                            <a:schemeClr val="tx1"/>
                          </a:solidFill>
                          <a:latin typeface="Arial" panose="020B0604020202020204" pitchFamily="34" charset="0"/>
                          <a:ea typeface="Segoe UI" panose="020B0502040204020203" pitchFamily="34" charset="0"/>
                          <a:cs typeface="Arial" panose="020B0604020202020204" pitchFamily="34" charset="0"/>
                        </a:rPr>
                        <a:t>1</a:t>
                      </a:r>
                    </a:p>
                  </a:txBody>
                  <a:tcPr marL="21699" marR="21699" marT="10850" marB="10850">
                    <a:noFill/>
                  </a:tcPr>
                </a:tc>
                <a:tc vMerge="1">
                  <a:txBody>
                    <a:bodyPr/>
                    <a:lstStyle/>
                    <a:p>
                      <a:endParaRPr lang="en-ZA" dirty="0"/>
                    </a:p>
                  </a:txBody>
                  <a:tcPr/>
                </a:tc>
                <a:extLst>
                  <a:ext uri="{0D108BD9-81ED-4DB2-BD59-A6C34878D82A}">
                    <a16:rowId xmlns:a16="http://schemas.microsoft.com/office/drawing/2014/main" xmlns="" val="10006"/>
                  </a:ext>
                </a:extLst>
              </a:tr>
            </a:tbl>
          </a:graphicData>
        </a:graphic>
      </p:graphicFrame>
      <p:pic>
        <p:nvPicPr>
          <p:cNvPr id="6" name="Picture 5"/>
          <p:cNvPicPr>
            <a:picLocks noChangeAspect="1"/>
          </p:cNvPicPr>
          <p:nvPr/>
        </p:nvPicPr>
        <p:blipFill>
          <a:blip r:embed="rId2" cstate="print"/>
          <a:stretch>
            <a:fillRect/>
          </a:stretch>
        </p:blipFill>
        <p:spPr>
          <a:xfrm>
            <a:off x="-70170" y="-35654"/>
            <a:ext cx="1511939" cy="799052"/>
          </a:xfrm>
          <a:prstGeom prst="rect">
            <a:avLst/>
          </a:prstGeom>
        </p:spPr>
      </p:pic>
      <p:sp>
        <p:nvSpPr>
          <p:cNvPr id="2" name="Rectangle 1"/>
          <p:cNvSpPr/>
          <p:nvPr/>
        </p:nvSpPr>
        <p:spPr>
          <a:xfrm>
            <a:off x="54592" y="872582"/>
            <a:ext cx="856211" cy="304454"/>
          </a:xfrm>
          <a:prstGeom prst="rect">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t>4.</a:t>
            </a:r>
          </a:p>
        </p:txBody>
      </p:sp>
      <p:sp>
        <p:nvSpPr>
          <p:cNvPr id="10" name="Rectangle 9"/>
          <p:cNvSpPr/>
          <p:nvPr/>
        </p:nvSpPr>
        <p:spPr>
          <a:xfrm>
            <a:off x="1719618" y="77268"/>
            <a:ext cx="7165075" cy="60511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prstClr val="white"/>
                </a:solidFill>
                <a:latin typeface="Segoe UI" panose="020B0502040204020203" pitchFamily="34" charset="0"/>
                <a:ea typeface="Segoe UI" panose="020B0502040204020203" pitchFamily="34" charset="0"/>
                <a:cs typeface="Segoe UI" panose="020B0502040204020203" pitchFamily="34" charset="0"/>
              </a:rPr>
              <a:t>DEPARTMENT OF LOCAL GOVERNMENT AND</a:t>
            </a:r>
          </a:p>
          <a:p>
            <a:pPr algn="ctr"/>
            <a:r>
              <a:rPr lang="en-ZA" b="1" dirty="0">
                <a:solidFill>
                  <a:prstClr val="white"/>
                </a:solidFill>
                <a:latin typeface="Segoe UI" panose="020B0502040204020203" pitchFamily="34" charset="0"/>
                <a:ea typeface="Segoe UI" panose="020B0502040204020203" pitchFamily="34" charset="0"/>
                <a:cs typeface="Segoe UI" panose="020B0502040204020203" pitchFamily="34" charset="0"/>
              </a:rPr>
              <a:t>HUMAN SETTLEMENT </a:t>
            </a:r>
          </a:p>
        </p:txBody>
      </p:sp>
    </p:spTree>
    <p:extLst>
      <p:ext uri="{BB962C8B-B14F-4D97-AF65-F5344CB8AC3E}">
        <p14:creationId xmlns:p14="http://schemas.microsoft.com/office/powerpoint/2010/main" xmlns="" val="2120764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xmlns="" val="3359026943"/>
              </p:ext>
            </p:extLst>
          </p:nvPr>
        </p:nvGraphicFramePr>
        <p:xfrm>
          <a:off x="86064" y="1388331"/>
          <a:ext cx="9057936" cy="5098194"/>
        </p:xfrm>
        <a:graphic>
          <a:graphicData uri="http://schemas.openxmlformats.org/drawingml/2006/table">
            <a:tbl>
              <a:tblPr firstRow="1" bandRow="1"/>
              <a:tblGrid>
                <a:gridCol w="1468799">
                  <a:extLst>
                    <a:ext uri="{9D8B030D-6E8A-4147-A177-3AD203B41FA5}">
                      <a16:colId xmlns:a16="http://schemas.microsoft.com/office/drawing/2014/main" xmlns="" val="20000"/>
                    </a:ext>
                  </a:extLst>
                </a:gridCol>
                <a:gridCol w="1593397">
                  <a:extLst>
                    <a:ext uri="{9D8B030D-6E8A-4147-A177-3AD203B41FA5}">
                      <a16:colId xmlns:a16="http://schemas.microsoft.com/office/drawing/2014/main" xmlns="" val="20001"/>
                    </a:ext>
                  </a:extLst>
                </a:gridCol>
                <a:gridCol w="5995740">
                  <a:extLst>
                    <a:ext uri="{9D8B030D-6E8A-4147-A177-3AD203B41FA5}">
                      <a16:colId xmlns:a16="http://schemas.microsoft.com/office/drawing/2014/main" xmlns="" val="20002"/>
                    </a:ext>
                  </a:extLst>
                </a:gridCol>
              </a:tblGrid>
              <a:tr h="834636">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Case number</a:t>
                      </a:r>
                    </a:p>
                  </a:txBody>
                  <a:tcPr marL="51435" marR="51435" marT="25719" marB="25719">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0070C0"/>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ZA" sz="1200" b="0" kern="1200" dirty="0">
                          <a:solidFill>
                            <a:schemeClr val="tx1"/>
                          </a:solidFill>
                          <a:latin typeface="Arial" panose="020B0604020202020204" pitchFamily="34" charset="0"/>
                          <a:ea typeface="Segoe UI" panose="020B0502040204020203" pitchFamily="34" charset="0"/>
                          <a:cs typeface="Arial" panose="020B0604020202020204" pitchFamily="34" charset="0"/>
                        </a:rPr>
                        <a:t>Rustenburg</a:t>
                      </a:r>
                      <a:r>
                        <a:rPr lang="en-ZA" sz="1200" b="0" kern="1200" baseline="0" dirty="0">
                          <a:solidFill>
                            <a:schemeClr val="tx1"/>
                          </a:solidFill>
                          <a:latin typeface="Arial" panose="020B0604020202020204" pitchFamily="34" charset="0"/>
                          <a:ea typeface="Segoe UI" panose="020B0502040204020203" pitchFamily="34" charset="0"/>
                          <a:cs typeface="Arial" panose="020B0604020202020204" pitchFamily="34" charset="0"/>
                        </a:rPr>
                        <a:t> </a:t>
                      </a:r>
                    </a:p>
                    <a:p>
                      <a:r>
                        <a:rPr lang="en-ZA" sz="1200" b="0" kern="1200" baseline="0" dirty="0">
                          <a:solidFill>
                            <a:schemeClr val="tx1"/>
                          </a:solidFill>
                          <a:latin typeface="Arial" panose="020B0604020202020204" pitchFamily="34" charset="0"/>
                          <a:ea typeface="Segoe UI" panose="020B0502040204020203" pitchFamily="34" charset="0"/>
                          <a:cs typeface="Arial" panose="020B0604020202020204" pitchFamily="34" charset="0"/>
                        </a:rPr>
                        <a:t>CAS 228/11/2019</a:t>
                      </a:r>
                      <a:endParaRPr lang="en-ZA" sz="1200" b="0" kern="120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51435" marR="51435" marT="25718" marB="25718">
                    <a:lnL w="12700" cap="flat" cmpd="sng" algn="ctr">
                      <a:solidFill>
                        <a:prstClr val="black"/>
                      </a:solidFill>
                      <a:prstDash val="solid"/>
                      <a:round/>
                      <a:headEnd type="none" w="med" len="med"/>
                      <a:tailEnd type="none" w="med" len="me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FFFFFF"/>
                    </a:solidFill>
                  </a:tcPr>
                </a:tc>
                <a:tc rowSpan="6">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3860" algn="l"/>
                          <a:tab pos="5943600" algn="l"/>
                          <a:tab pos="6400800" algn="l"/>
                          <a:tab pos="6858000" algn="l"/>
                          <a:tab pos="7315200" algn="l"/>
                          <a:tab pos="7772400" algn="l"/>
                          <a:tab pos="8229600" algn="r"/>
                        </a:tabLst>
                        <a:defRPr/>
                      </a:pPr>
                      <a:r>
                        <a:rPr lang="en-ZA" sz="1200" b="1" i="0" u="sng" strike="noStrike" kern="1200" baseline="0" noProof="0" dirty="0">
                          <a:solidFill>
                            <a:schemeClr val="tx1"/>
                          </a:solidFill>
                          <a:effectLst/>
                          <a:latin typeface="Arial" panose="020B0604020202020204" pitchFamily="34" charset="0"/>
                          <a:ea typeface="Segoe UI" panose="020B0502040204020203" pitchFamily="34" charset="0"/>
                          <a:cs typeface="Arial" panose="020B0604020202020204" pitchFamily="34" charset="0"/>
                        </a:rPr>
                        <a:t>Background of Case:</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ZA"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ZA"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rPr>
                        <a:t>It is alleged that an amount of R134 416 685.00 was transferred from Department of Human Settlement to Bojanala District Municipality where it was not accounted for however the money was intended for Rustenburg Local Municipality.</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ZA"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ZA"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endParaRPr>
                    </a:p>
                    <a:p>
                      <a:pPr algn="just">
                        <a:lnSpc>
                          <a:spcPct val="100000"/>
                        </a:lnSpc>
                        <a:spcAft>
                          <a:spcPts val="0"/>
                        </a:spcAft>
                      </a:pPr>
                      <a:r>
                        <a:rPr lang="en-US" sz="1200" b="1" u="sng" dirty="0">
                          <a:solidFill>
                            <a:schemeClr val="tx1"/>
                          </a:solidFill>
                          <a:effectLst/>
                          <a:latin typeface="Arial" panose="020B0604020202020204" pitchFamily="34" charset="0"/>
                          <a:ea typeface="Segoe UI" panose="020B0502040204020203" pitchFamily="34" charset="0"/>
                          <a:cs typeface="Arial" panose="020B0604020202020204" pitchFamily="34" charset="0"/>
                        </a:rPr>
                        <a:t>Current</a:t>
                      </a:r>
                      <a:r>
                        <a:rPr lang="en-US" sz="1200" b="1" u="sng" baseline="0" dirty="0">
                          <a:solidFill>
                            <a:schemeClr val="tx1"/>
                          </a:solidFill>
                          <a:effectLst/>
                          <a:latin typeface="Arial" panose="020B0604020202020204" pitchFamily="34" charset="0"/>
                          <a:ea typeface="Segoe UI" panose="020B0502040204020203" pitchFamily="34" charset="0"/>
                          <a:cs typeface="Arial" panose="020B0604020202020204" pitchFamily="34" charset="0"/>
                        </a:rPr>
                        <a:t> </a:t>
                      </a:r>
                      <a:r>
                        <a:rPr lang="en-US" sz="1200" b="1" u="sng" dirty="0">
                          <a:solidFill>
                            <a:schemeClr val="tx1"/>
                          </a:solidFill>
                          <a:effectLst/>
                          <a:latin typeface="Arial" panose="020B0604020202020204" pitchFamily="34" charset="0"/>
                          <a:ea typeface="Segoe UI" panose="020B0502040204020203" pitchFamily="34" charset="0"/>
                          <a:cs typeface="Arial" panose="020B0604020202020204" pitchFamily="34" charset="0"/>
                        </a:rPr>
                        <a:t>Status</a:t>
                      </a:r>
                      <a:r>
                        <a:rPr lang="en-US"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ZA" sz="1200" b="1"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ZA" sz="1200" b="0" i="0" u="none" strike="noStrike" kern="1200" cap="none" spc="0" normalizeH="0" baseline="0" noProof="0" dirty="0" smtClean="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rPr>
                        <a:t>17 statements were obtained</a:t>
                      </a: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Provincial Treasury report was received.</a:t>
                      </a: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00" b="1" u="sng" dirty="0">
                          <a:solidFill>
                            <a:schemeClr val="tx1"/>
                          </a:solidFill>
                          <a:effectLst/>
                          <a:latin typeface="Arial" panose="020B0604020202020204" pitchFamily="34" charset="0"/>
                          <a:ea typeface="Segoe UI" panose="020B0502040204020203" pitchFamily="34" charset="0"/>
                          <a:cs typeface="Arial" panose="020B0604020202020204" pitchFamily="34" charset="0"/>
                        </a:rPr>
                        <a:t>Outstanding</a:t>
                      </a:r>
                      <a:r>
                        <a:rPr lang="en-US" sz="1200" dirty="0">
                          <a:solidFill>
                            <a:schemeClr val="tx1"/>
                          </a:solidFill>
                          <a:effectLst/>
                          <a:latin typeface="Arial" panose="020B0604020202020204" pitchFamily="34" charset="0"/>
                          <a:ea typeface="Segoe UI" panose="020B0502040204020203" pitchFamily="34" charset="0"/>
                          <a:cs typeface="Arial" panose="020B0604020202020204" pitchFamily="34" charset="0"/>
                        </a:rPr>
                        <a:t>:</a:t>
                      </a: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Awaiting Forensic Report </a:t>
                      </a:r>
                      <a:r>
                        <a:rPr kumimoji="0" lang="en-ZA" sz="1200" b="0" i="0" u="none" strike="noStrike" kern="1200" cap="none" spc="0" normalizeH="0" baseline="0" noProof="0" dirty="0" smtClean="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from appointed company.</a:t>
                      </a: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ZA" sz="1200" b="0" i="0" u="none" strike="noStrike" kern="1200" cap="none" spc="0" normalizeH="0" baseline="0" noProof="0" dirty="0" smtClean="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  </a:t>
                      </a:r>
                      <a:endPar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Interviewing of service providers. </a:t>
                      </a:r>
                      <a:endParaRPr kumimoji="0" lang="en-ZA" sz="1200" b="0" i="0" u="none" strike="noStrike" kern="1200" cap="none" spc="0" normalizeH="0" baseline="0" noProof="0" dirty="0" smtClean="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ABSA Bank statements.</a:t>
                      </a: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ZA" sz="1200" b="0" i="0" u="none" strike="noStrike" kern="1200" cap="none" spc="0" normalizeH="0" baseline="0" noProof="0" dirty="0">
                        <a:ln>
                          <a:noFill/>
                        </a:ln>
                        <a:solidFill>
                          <a:schemeClr val="tx1"/>
                        </a:solidFill>
                        <a:effectLst/>
                        <a:uLnTx/>
                        <a:uFillTx/>
                        <a:latin typeface="Arial" panose="020B0604020202020204" pitchFamily="34" charset="0"/>
                        <a:ea typeface="Segoe UI" panose="020B0502040204020203" pitchFamily="34" charset="0"/>
                        <a:cs typeface="Arial" panose="020B0604020202020204" pitchFamily="34" charset="0"/>
                      </a:endParaRPr>
                    </a:p>
                  </a:txBody>
                  <a:tcPr marL="51435" marR="51435" marT="25718" marB="25718">
                    <a:lnL w="12700" cmpd="sng">
                      <a:solidFill>
                        <a:prstClr val="black"/>
                      </a:solidFill>
                      <a:prstDash val="solid"/>
                    </a:lnL>
                    <a:lnR w="12700" cap="flat" cmpd="sng" algn="ctr">
                      <a:solidFill>
                        <a:prstClr val="black"/>
                      </a:solidFill>
                      <a:prstDash val="solid"/>
                      <a:round/>
                      <a:headEnd type="none" w="med" len="med"/>
                      <a:tailEnd type="none" w="med" len="med"/>
                    </a:lnR>
                    <a:lnT w="12700" cmpd="sng">
                      <a:solidFill>
                        <a:prstClr val="black"/>
                      </a:solidFill>
                      <a:prstDash val="soli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0"/>
                  </a:ext>
                </a:extLst>
              </a:tr>
              <a:tr h="468770">
                <a:tc>
                  <a:txBody>
                    <a:bodyPr/>
                    <a:lstStyle/>
                    <a:p>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Offence</a:t>
                      </a:r>
                      <a:endPar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51435" marR="51435" marT="25719" marB="25719">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0070C0"/>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200" b="0" i="0" u="none" strike="noStrike" dirty="0">
                          <a:solidFill>
                            <a:srgbClr val="000000"/>
                          </a:solidFill>
                          <a:effectLst/>
                          <a:latin typeface="Arial" panose="020B0604020202020204" pitchFamily="34" charset="0"/>
                          <a:ea typeface="Segoe UI" panose="020B0502040204020203" pitchFamily="34" charset="0"/>
                          <a:cs typeface="Arial" panose="020B0604020202020204" pitchFamily="34" charset="0"/>
                        </a:rPr>
                        <a:t>Fraud</a:t>
                      </a:r>
                    </a:p>
                  </a:txBody>
                  <a:tcPr marL="51435" marR="51435" marT="25718" marB="25718">
                    <a:lnL w="12700" cap="flat" cmpd="sng" algn="ctr">
                      <a:solidFill>
                        <a:prstClr val="black"/>
                      </a:solidFill>
                      <a:prstDash val="solid"/>
                      <a:round/>
                      <a:headEnd type="none" w="med" len="med"/>
                      <a:tailEnd type="none" w="med" len="me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FFFFFF"/>
                    </a:solidFill>
                  </a:tcPr>
                </a:tc>
                <a:tc vMerge="1">
                  <a:txBody>
                    <a:bodyPr/>
                    <a:lstStyle/>
                    <a:p>
                      <a:endParaRPr lang="en-ZA" dirty="0"/>
                    </a:p>
                  </a:txBody>
                  <a:tcPr/>
                </a:tc>
                <a:extLst>
                  <a:ext uri="{0D108BD9-81ED-4DB2-BD59-A6C34878D82A}">
                    <a16:rowId xmlns:a16="http://schemas.microsoft.com/office/drawing/2014/main" xmlns="" val="10001"/>
                  </a:ext>
                </a:extLst>
              </a:tr>
              <a:tr h="834636">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Loss involved</a:t>
                      </a:r>
                    </a:p>
                  </a:txBody>
                  <a:tcPr marL="51435" marR="51435" marT="25719" marB="25719">
                    <a:lnL w="12700" cmpd="sng">
                      <a:solidFill>
                        <a:prstClr val="black"/>
                      </a:solidFill>
                      <a:prstDash val="solid"/>
                    </a:lnL>
                    <a:lnR w="12700" cmpd="sng">
                      <a:solidFill>
                        <a:prstClr val="black"/>
                      </a:solidFill>
                      <a:prstDash val="solid"/>
                    </a:lnR>
                    <a:lnT w="12700" cap="flat" cmpd="sng" algn="ctr">
                      <a:solidFill>
                        <a:prstClr val="black"/>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solidFill>
                      <a:srgbClr val="0070C0"/>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kern="1200" noProof="0" dirty="0">
                          <a:solidFill>
                            <a:schemeClr val="tx1"/>
                          </a:solidFill>
                          <a:latin typeface="Arial" panose="020B0604020202020204" pitchFamily="34" charset="0"/>
                          <a:ea typeface="Segoe UI" panose="020B0502040204020203" pitchFamily="34" charset="0"/>
                          <a:cs typeface="Arial" panose="020B0604020202020204" pitchFamily="34" charset="0"/>
                        </a:rPr>
                        <a:t>R</a:t>
                      </a:r>
                      <a:r>
                        <a:rPr lang="en-ZA" sz="1200" kern="1200" baseline="0" noProof="0" dirty="0">
                          <a:solidFill>
                            <a:schemeClr val="tx1"/>
                          </a:solidFill>
                          <a:latin typeface="Arial" panose="020B0604020202020204" pitchFamily="34" charset="0"/>
                          <a:ea typeface="Segoe UI" panose="020B0502040204020203" pitchFamily="34" charset="0"/>
                          <a:cs typeface="Arial" panose="020B0604020202020204" pitchFamily="34" charset="0"/>
                        </a:rPr>
                        <a:t> 84 416 685</a:t>
                      </a:r>
                      <a:endParaRPr lang="en-ZA" sz="1200" kern="1200" noProof="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51435" marR="51435" marT="25718" marB="25718">
                    <a:lnL w="12700" cap="flat" cmpd="sng" algn="ctr">
                      <a:solidFill>
                        <a:prstClr val="black"/>
                      </a:solidFill>
                      <a:prstDash val="solid"/>
                      <a:round/>
                      <a:headEnd type="none" w="med" len="med"/>
                      <a:tailEnd type="none" w="med" len="me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FFFFFF"/>
                    </a:solidFill>
                  </a:tcPr>
                </a:tc>
                <a:tc vMerge="1">
                  <a:txBody>
                    <a:bodyPr/>
                    <a:lstStyle/>
                    <a:p>
                      <a:endParaRPr lang="en-ZA"/>
                    </a:p>
                  </a:txBody>
                  <a:tcPr/>
                </a:tc>
                <a:extLst>
                  <a:ext uri="{0D108BD9-81ED-4DB2-BD59-A6C34878D82A}">
                    <a16:rowId xmlns:a16="http://schemas.microsoft.com/office/drawing/2014/main" xmlns="" val="10002"/>
                  </a:ext>
                </a:extLst>
              </a:tr>
              <a:tr h="834636">
                <a:tc>
                  <a:txBody>
                    <a:bodyPr/>
                    <a:lstStyle/>
                    <a:p>
                      <a:r>
                        <a:rPr lang="en-ZA" sz="1200" b="1" dirty="0">
                          <a:solidFill>
                            <a:schemeClr val="tx1"/>
                          </a:solidFill>
                          <a:latin typeface="Arial" panose="020B0604020202020204" pitchFamily="34" charset="0"/>
                          <a:ea typeface="Segoe UI" panose="020B0502040204020203" pitchFamily="34" charset="0"/>
                          <a:cs typeface="Arial" panose="020B0604020202020204" pitchFamily="34" charset="0"/>
                        </a:rPr>
                        <a:t>Persons/Entity involved</a:t>
                      </a:r>
                    </a:p>
                  </a:txBody>
                  <a:tcPr marL="51435" marR="51435" marT="25719" marB="25719">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0070C0"/>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Department of Human Settlement </a:t>
                      </a:r>
                      <a:endParaRPr kumimoji="0" lang="en-ZA" sz="1200" b="1"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txBody>
                  <a:tcPr marL="51435" marR="51435" marT="25718" marB="25718">
                    <a:lnL w="12700" cap="flat" cmpd="sng" algn="ctr">
                      <a:solidFill>
                        <a:prstClr val="black"/>
                      </a:solidFill>
                      <a:prstDash val="solid"/>
                      <a:round/>
                      <a:headEnd type="none" w="med" len="med"/>
                      <a:tailEnd type="none" w="med" len="me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FFFFFF"/>
                    </a:solidFill>
                  </a:tcPr>
                </a:tc>
                <a:tc vMerge="1">
                  <a:txBody>
                    <a:bodyPr/>
                    <a:lstStyle/>
                    <a:p>
                      <a:endParaRPr lang="en-ZA" dirty="0"/>
                    </a:p>
                  </a:txBody>
                  <a:tcPr/>
                </a:tc>
                <a:extLst>
                  <a:ext uri="{0D108BD9-81ED-4DB2-BD59-A6C34878D82A}">
                    <a16:rowId xmlns:a16="http://schemas.microsoft.com/office/drawing/2014/main" xmlns="" val="10003"/>
                  </a:ext>
                </a:extLst>
              </a:tr>
              <a:tr h="559145">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Status of case</a:t>
                      </a:r>
                    </a:p>
                  </a:txBody>
                  <a:tcPr marL="51435" marR="51435" marT="25719" marB="25719">
                    <a:lnL w="12700" cap="flat" cmpd="sng" algn="ctr">
                      <a:solidFill>
                        <a:prstClr val="black"/>
                      </a:solidFill>
                      <a:prstDash val="solid"/>
                      <a:round/>
                      <a:headEnd type="none" w="med" len="med"/>
                      <a:tailEnd type="none" w="med" len="me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0070C0"/>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200" kern="1200" dirty="0">
                          <a:solidFill>
                            <a:schemeClr val="tx1"/>
                          </a:solidFill>
                          <a:latin typeface="Arial" panose="020B0604020202020204" pitchFamily="34" charset="0"/>
                          <a:ea typeface="Segoe UI" panose="020B0502040204020203" pitchFamily="34" charset="0"/>
                          <a:cs typeface="Arial" panose="020B0604020202020204" pitchFamily="34" charset="0"/>
                        </a:rPr>
                        <a:t>Under</a:t>
                      </a:r>
                      <a:r>
                        <a:rPr lang="en-ZA" sz="1200" kern="1200" baseline="0" dirty="0">
                          <a:solidFill>
                            <a:schemeClr val="tx1"/>
                          </a:solidFill>
                          <a:latin typeface="Arial" panose="020B0604020202020204" pitchFamily="34" charset="0"/>
                          <a:ea typeface="Segoe UI" panose="020B0502040204020203" pitchFamily="34" charset="0"/>
                          <a:cs typeface="Arial" panose="020B0604020202020204" pitchFamily="34" charset="0"/>
                        </a:rPr>
                        <a:t> investigation</a:t>
                      </a:r>
                      <a:endParaRPr lang="en-ZA" sz="1200" kern="120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51435" marR="51435" marT="25718" marB="25718">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mpd="sng">
                      <a:solidFill>
                        <a:prstClr val="black"/>
                      </a:solidFill>
                      <a:prstDash val="soli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v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ZA" sz="1000" b="1" i="0" u="none" strike="noStrike" kern="120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txBody>
                  <a:tcPr marL="51435" marR="51435" marT="25718" marB="25718">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4"/>
                  </a:ext>
                </a:extLst>
              </a:tr>
              <a:tr h="1566371">
                <a:tc>
                  <a:txBody>
                    <a:bodyPr/>
                    <a:lstStyle/>
                    <a:p>
                      <a:pPr marL="0" algn="l" defTabSz="914400" rtl="0" eaLnBrk="1" fontAlgn="ctr" latinLnBrk="0" hangingPunct="1"/>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Number of</a:t>
                      </a:r>
                      <a:r>
                        <a:rPr lang="en-ZA" sz="1200" b="1" kern="1200" baseline="0" dirty="0">
                          <a:solidFill>
                            <a:schemeClr val="tx1"/>
                          </a:solidFill>
                          <a:latin typeface="Arial" panose="020B0604020202020204" pitchFamily="34" charset="0"/>
                          <a:ea typeface="Segoe UI" panose="020B0502040204020203" pitchFamily="34" charset="0"/>
                          <a:cs typeface="Arial" panose="020B0604020202020204" pitchFamily="34" charset="0"/>
                        </a:rPr>
                        <a:t> </a:t>
                      </a:r>
                      <a:r>
                        <a:rPr lang="en-ZA" sz="1200" b="1" kern="1200" dirty="0">
                          <a:solidFill>
                            <a:schemeClr val="tx1"/>
                          </a:solidFill>
                          <a:latin typeface="Arial" panose="020B0604020202020204" pitchFamily="34" charset="0"/>
                          <a:ea typeface="Segoe UI" panose="020B0502040204020203" pitchFamily="34" charset="0"/>
                          <a:cs typeface="Arial" panose="020B0604020202020204" pitchFamily="34" charset="0"/>
                        </a:rPr>
                        <a:t>statements</a:t>
                      </a:r>
                    </a:p>
                  </a:txBody>
                  <a:tcPr marL="51435" marR="51435" marT="25719" marB="25719">
                    <a:lnL w="12700" cmpd="sng">
                      <a:solidFill>
                        <a:prstClr val="black"/>
                      </a:solidFill>
                      <a:prstDash val="soli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indent="0" defTabSz="896938">
                        <a:buFont typeface="Arial" panose="020B0604020202020204" pitchFamily="34" charset="0"/>
                        <a:buNone/>
                        <a:tabLst>
                          <a:tab pos="360363" algn="l"/>
                          <a:tab pos="804863" algn="l"/>
                        </a:tabLst>
                      </a:pPr>
                      <a:r>
                        <a:rPr lang="en-ZA" sz="1200" b="0" kern="1200" dirty="0" smtClean="0">
                          <a:solidFill>
                            <a:schemeClr val="tx1"/>
                          </a:solidFill>
                          <a:latin typeface="Arial" panose="020B0604020202020204" pitchFamily="34" charset="0"/>
                          <a:ea typeface="Segoe UI" panose="020B0502040204020203" pitchFamily="34" charset="0"/>
                          <a:cs typeface="Arial" panose="020B0604020202020204" pitchFamily="34" charset="0"/>
                        </a:rPr>
                        <a:t>17</a:t>
                      </a:r>
                      <a:endParaRPr lang="en-ZA" sz="1200" b="0" kern="1200" dirty="0">
                        <a:solidFill>
                          <a:schemeClr val="tx1"/>
                        </a:solidFill>
                        <a:latin typeface="Arial" panose="020B0604020202020204" pitchFamily="34" charset="0"/>
                        <a:ea typeface="Segoe UI" panose="020B0502040204020203" pitchFamily="34" charset="0"/>
                        <a:cs typeface="Arial" panose="020B0604020202020204" pitchFamily="34" charset="0"/>
                      </a:endParaRPr>
                    </a:p>
                  </a:txBody>
                  <a:tcPr marL="51435" marR="51435" marT="25718" marB="25718">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vMerge="1">
                  <a:txBody>
                    <a:bodyPr/>
                    <a:lstStyle/>
                    <a:p>
                      <a:endParaRPr lang="en-ZA" dirty="0"/>
                    </a:p>
                  </a:txBody>
                  <a:tcPr/>
                </a:tc>
                <a:extLst>
                  <a:ext uri="{0D108BD9-81ED-4DB2-BD59-A6C34878D82A}">
                    <a16:rowId xmlns:a16="http://schemas.microsoft.com/office/drawing/2014/main" xmlns="" val="10006"/>
                  </a:ext>
                </a:extLst>
              </a:tr>
            </a:tbl>
          </a:graphicData>
        </a:graphic>
      </p:graphicFrame>
      <p:sp>
        <p:nvSpPr>
          <p:cNvPr id="7" name="Rectangle 6"/>
          <p:cNvSpPr/>
          <p:nvPr/>
        </p:nvSpPr>
        <p:spPr>
          <a:xfrm>
            <a:off x="92141" y="948959"/>
            <a:ext cx="751790" cy="259207"/>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t>5.</a:t>
            </a:r>
          </a:p>
        </p:txBody>
      </p:sp>
      <p:sp>
        <p:nvSpPr>
          <p:cNvPr id="13" name="Text Placeholder 2"/>
          <p:cNvSpPr txBox="1">
            <a:spLocks/>
          </p:cNvSpPr>
          <p:nvPr/>
        </p:nvSpPr>
        <p:spPr>
          <a:xfrm>
            <a:off x="1441769" y="0"/>
            <a:ext cx="7702231" cy="763398"/>
          </a:xfrm>
          <a:prstGeom prst="rect">
            <a:avLst/>
          </a:prstGeom>
          <a:solidFill>
            <a:srgbClr val="CC3300"/>
          </a:solidFill>
        </p:spPr>
        <p:txBody>
          <a:bodyPr vert="horz" lIns="68580" tIns="34290" rIns="68580" bIns="3429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endParaRPr lang="en-ZA" sz="18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p:txBody>
      </p:sp>
      <p:pic>
        <p:nvPicPr>
          <p:cNvPr id="14" name="Picture 13"/>
          <p:cNvPicPr>
            <a:picLocks noChangeAspect="1"/>
          </p:cNvPicPr>
          <p:nvPr/>
        </p:nvPicPr>
        <p:blipFill>
          <a:blip r:embed="rId2" cstate="print"/>
          <a:stretch>
            <a:fillRect/>
          </a:stretch>
        </p:blipFill>
        <p:spPr>
          <a:xfrm>
            <a:off x="-70170" y="-35654"/>
            <a:ext cx="1511939" cy="799052"/>
          </a:xfrm>
          <a:prstGeom prst="rect">
            <a:avLst/>
          </a:prstGeom>
        </p:spPr>
      </p:pic>
      <p:sp>
        <p:nvSpPr>
          <p:cNvPr id="15" name="Rectangle 14"/>
          <p:cNvSpPr/>
          <p:nvPr/>
        </p:nvSpPr>
        <p:spPr>
          <a:xfrm>
            <a:off x="1719618" y="77268"/>
            <a:ext cx="7165075" cy="60511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prstClr val="white"/>
                </a:solidFill>
                <a:latin typeface="Segoe UI" panose="020B0502040204020203" pitchFamily="34" charset="0"/>
                <a:ea typeface="Segoe UI" panose="020B0502040204020203" pitchFamily="34" charset="0"/>
                <a:cs typeface="Segoe UI" panose="020B0502040204020203" pitchFamily="34" charset="0"/>
              </a:rPr>
              <a:t>DEPARTMENT OF LOCAL GOVERNMENT AND</a:t>
            </a:r>
          </a:p>
          <a:p>
            <a:pPr algn="ctr"/>
            <a:r>
              <a:rPr lang="en-ZA" b="1" dirty="0">
                <a:solidFill>
                  <a:prstClr val="white"/>
                </a:solidFill>
                <a:latin typeface="Segoe UI" panose="020B0502040204020203" pitchFamily="34" charset="0"/>
                <a:ea typeface="Segoe UI" panose="020B0502040204020203" pitchFamily="34" charset="0"/>
                <a:cs typeface="Segoe UI" panose="020B0502040204020203" pitchFamily="34" charset="0"/>
              </a:rPr>
              <a:t>HUMAN SETTLEMENT </a:t>
            </a:r>
          </a:p>
        </p:txBody>
      </p:sp>
    </p:spTree>
    <p:extLst>
      <p:ext uri="{BB962C8B-B14F-4D97-AF65-F5344CB8AC3E}">
        <p14:creationId xmlns:p14="http://schemas.microsoft.com/office/powerpoint/2010/main" xmlns="" val="13546377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0CBE056-4EF4-4D92-969E-947779DA7AA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24352</TotalTime>
  <Words>2907</Words>
  <Application>Microsoft Office PowerPoint</Application>
  <PresentationFormat>On-screen Show (4:3)</PresentationFormat>
  <Paragraphs>895</Paragraphs>
  <Slides>34</Slides>
  <Notes>1</Notes>
  <HiddenSlides>0</HiddenSlides>
  <MMClips>0</MMClips>
  <ScaleCrop>false</ScaleCrop>
  <HeadingPairs>
    <vt:vector size="4" baseType="variant">
      <vt:variant>
        <vt:lpstr>Theme</vt:lpstr>
      </vt:variant>
      <vt:variant>
        <vt:i4>2</vt:i4>
      </vt:variant>
      <vt:variant>
        <vt:lpstr>Slide Titles</vt:lpstr>
      </vt:variant>
      <vt:variant>
        <vt:i4>34</vt:i4>
      </vt:variant>
    </vt:vector>
  </HeadingPairs>
  <TitlesOfParts>
    <vt:vector size="36" baseType="lpstr">
      <vt:lpstr>Office Theme</vt:lpstr>
      <vt:lpstr>Berlin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vector>
  </TitlesOfParts>
  <Company>SAPS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 33 Priority Cases</dc:title>
  <dc:creator>Surajbali Jessica - Brigadier</dc:creator>
  <cp:lastModifiedBy>USER</cp:lastModifiedBy>
  <cp:revision>867</cp:revision>
  <cp:lastPrinted>2021-01-14T08:43:03Z</cp:lastPrinted>
  <dcterms:created xsi:type="dcterms:W3CDTF">2019-11-01T06:12:32Z</dcterms:created>
  <dcterms:modified xsi:type="dcterms:W3CDTF">2021-03-08T08:09:10Z</dcterms:modified>
</cp:coreProperties>
</file>