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16"/>
  </p:notesMasterIdLst>
  <p:sldIdLst>
    <p:sldId id="257" r:id="rId2"/>
    <p:sldId id="266" r:id="rId3"/>
    <p:sldId id="267" r:id="rId4"/>
    <p:sldId id="296" r:id="rId5"/>
    <p:sldId id="302" r:id="rId6"/>
    <p:sldId id="310" r:id="rId7"/>
    <p:sldId id="308" r:id="rId8"/>
    <p:sldId id="316" r:id="rId9"/>
    <p:sldId id="311" r:id="rId10"/>
    <p:sldId id="313" r:id="rId11"/>
    <p:sldId id="312" r:id="rId12"/>
    <p:sldId id="314" r:id="rId13"/>
    <p:sldId id="315" r:id="rId14"/>
    <p:sldId id="260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7D106-011A-4100-BC92-F8658DE9270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D32064F-0218-4E79-9AD8-474EC378B7D3}">
      <dgm:prSet phldrT="[Text]"/>
      <dgm:spPr/>
      <dgm:t>
        <a:bodyPr/>
        <a:lstStyle/>
        <a:p>
          <a:pPr algn="r"/>
          <a:r>
            <a:rPr lang="en-US" dirty="0"/>
            <a:t>Accommodation and food service activities </a:t>
          </a:r>
          <a:endParaRPr lang="en-ZA" dirty="0"/>
        </a:p>
      </dgm:t>
    </dgm:pt>
    <dgm:pt modelId="{E23F9C1D-78FF-4D6C-9AD2-C26EFA395DB7}" type="parTrans" cxnId="{B5929929-E602-4E9B-9DD8-247A9B372F52}">
      <dgm:prSet/>
      <dgm:spPr/>
      <dgm:t>
        <a:bodyPr/>
        <a:lstStyle/>
        <a:p>
          <a:endParaRPr lang="en-ZA"/>
        </a:p>
      </dgm:t>
    </dgm:pt>
    <dgm:pt modelId="{CDA069C3-02ED-4443-8326-1C5878F0AF1E}" type="sibTrans" cxnId="{B5929929-E602-4E9B-9DD8-247A9B372F52}">
      <dgm:prSet/>
      <dgm:spPr/>
      <dgm:t>
        <a:bodyPr/>
        <a:lstStyle/>
        <a:p>
          <a:endParaRPr lang="en-ZA"/>
        </a:p>
      </dgm:t>
    </dgm:pt>
    <dgm:pt modelId="{CDBC9E25-7F21-4144-B2AD-E2D3B859B425}">
      <dgm:prSet phldrT="[Text]"/>
      <dgm:spPr/>
      <dgm:t>
        <a:bodyPr/>
        <a:lstStyle/>
        <a:p>
          <a:r>
            <a:rPr lang="en-ZA" dirty="0"/>
            <a:t>Arts, Entertainment &amp; Recreation activities </a:t>
          </a:r>
        </a:p>
      </dgm:t>
    </dgm:pt>
    <dgm:pt modelId="{DD4600A6-A8EC-44C9-8901-42704FCA9A82}" type="parTrans" cxnId="{6B0DA3E8-EF0E-4EC9-BA64-FC68F599C6C3}">
      <dgm:prSet/>
      <dgm:spPr/>
      <dgm:t>
        <a:bodyPr/>
        <a:lstStyle/>
        <a:p>
          <a:endParaRPr lang="en-ZA"/>
        </a:p>
      </dgm:t>
    </dgm:pt>
    <dgm:pt modelId="{296B1557-6A14-4FFF-8BF3-E1CCF236BCD6}" type="sibTrans" cxnId="{6B0DA3E8-EF0E-4EC9-BA64-FC68F599C6C3}">
      <dgm:prSet/>
      <dgm:spPr/>
      <dgm:t>
        <a:bodyPr/>
        <a:lstStyle/>
        <a:p>
          <a:endParaRPr lang="en-ZA"/>
        </a:p>
      </dgm:t>
    </dgm:pt>
    <dgm:pt modelId="{1A212F51-77E8-4C66-97C5-D31B2EDC8710}">
      <dgm:prSet phldrT="[Text]"/>
      <dgm:spPr/>
      <dgm:t>
        <a:bodyPr/>
        <a:lstStyle/>
        <a:p>
          <a:r>
            <a:rPr lang="en-US" dirty="0"/>
            <a:t>Administrative &amp; Support activities</a:t>
          </a:r>
          <a:endParaRPr lang="en-ZA" dirty="0"/>
        </a:p>
      </dgm:t>
    </dgm:pt>
    <dgm:pt modelId="{A1382AD4-5745-450A-8AB1-1558C9CA02A9}" type="parTrans" cxnId="{D91AE40E-3A80-45C3-B002-CE2777EAD638}">
      <dgm:prSet/>
      <dgm:spPr/>
      <dgm:t>
        <a:bodyPr/>
        <a:lstStyle/>
        <a:p>
          <a:endParaRPr lang="en-ZA"/>
        </a:p>
      </dgm:t>
    </dgm:pt>
    <dgm:pt modelId="{AB4FF939-E9CB-4E3A-9780-D6881ABD51A3}" type="sibTrans" cxnId="{D91AE40E-3A80-45C3-B002-CE2777EAD638}">
      <dgm:prSet/>
      <dgm:spPr/>
      <dgm:t>
        <a:bodyPr/>
        <a:lstStyle/>
        <a:p>
          <a:endParaRPr lang="en-ZA"/>
        </a:p>
      </dgm:t>
    </dgm:pt>
    <dgm:pt modelId="{285BBE56-54B6-4964-9833-83C81F0052DB}">
      <dgm:prSet phldrT="[Text]"/>
      <dgm:spPr/>
      <dgm:t>
        <a:bodyPr/>
        <a:lstStyle/>
        <a:p>
          <a:r>
            <a:rPr lang="en-US" dirty="0"/>
            <a:t>Wholesale &amp; Retail Trade activities</a:t>
          </a:r>
          <a:endParaRPr lang="en-ZA" dirty="0"/>
        </a:p>
      </dgm:t>
    </dgm:pt>
    <dgm:pt modelId="{3273B4F6-8CAF-4C29-838F-85ACA267399E}" type="parTrans" cxnId="{4A1B5596-63C8-4C90-A736-B1FF0FA0794C}">
      <dgm:prSet/>
      <dgm:spPr/>
      <dgm:t>
        <a:bodyPr/>
        <a:lstStyle/>
        <a:p>
          <a:endParaRPr lang="en-ZA"/>
        </a:p>
      </dgm:t>
    </dgm:pt>
    <dgm:pt modelId="{ED3AF8AC-4602-4AF3-936D-E716D66D6277}" type="sibTrans" cxnId="{4A1B5596-63C8-4C90-A736-B1FF0FA0794C}">
      <dgm:prSet/>
      <dgm:spPr/>
      <dgm:t>
        <a:bodyPr/>
        <a:lstStyle/>
        <a:p>
          <a:endParaRPr lang="en-ZA"/>
        </a:p>
      </dgm:t>
    </dgm:pt>
    <dgm:pt modelId="{6A5E96E6-3557-4109-9494-C7BE24C19160}">
      <dgm:prSet phldrT="[Text]"/>
      <dgm:spPr/>
      <dgm:t>
        <a:bodyPr/>
        <a:lstStyle/>
        <a:p>
          <a:r>
            <a:rPr lang="en-US" dirty="0"/>
            <a:t>Manufacturing</a:t>
          </a:r>
          <a:endParaRPr lang="en-ZA" dirty="0"/>
        </a:p>
      </dgm:t>
    </dgm:pt>
    <dgm:pt modelId="{20E54C51-C01D-42FB-BC61-5414EB44BD0C}" type="parTrans" cxnId="{9669720D-327E-41FC-9FE4-30421CA3DA9B}">
      <dgm:prSet/>
      <dgm:spPr/>
      <dgm:t>
        <a:bodyPr/>
        <a:lstStyle/>
        <a:p>
          <a:endParaRPr lang="en-ZA"/>
        </a:p>
      </dgm:t>
    </dgm:pt>
    <dgm:pt modelId="{F543B22D-B4DF-452A-BB27-04D6924B21D3}" type="sibTrans" cxnId="{9669720D-327E-41FC-9FE4-30421CA3DA9B}">
      <dgm:prSet/>
      <dgm:spPr/>
      <dgm:t>
        <a:bodyPr/>
        <a:lstStyle/>
        <a:p>
          <a:endParaRPr lang="en-ZA"/>
        </a:p>
      </dgm:t>
    </dgm:pt>
    <dgm:pt modelId="{D17BEA3A-92F9-404D-9A58-DEBE9F6E1F2C}">
      <dgm:prSet/>
      <dgm:spPr/>
      <dgm:t>
        <a:bodyPr/>
        <a:lstStyle/>
        <a:p>
          <a:r>
            <a:rPr lang="en-US" dirty="0"/>
            <a:t>Transportation &amp; Storage</a:t>
          </a:r>
          <a:endParaRPr lang="en-ZA" dirty="0"/>
        </a:p>
      </dgm:t>
    </dgm:pt>
    <dgm:pt modelId="{14863458-D6D3-400B-AD1E-DF384745CDBB}" type="parTrans" cxnId="{71061557-270B-45FD-9D73-EADD3CBBDFAD}">
      <dgm:prSet/>
      <dgm:spPr/>
      <dgm:t>
        <a:bodyPr/>
        <a:lstStyle/>
        <a:p>
          <a:endParaRPr lang="en-ZA"/>
        </a:p>
      </dgm:t>
    </dgm:pt>
    <dgm:pt modelId="{591043B4-A17D-4064-9675-72EFD1C29B02}" type="sibTrans" cxnId="{71061557-270B-45FD-9D73-EADD3CBBDFAD}">
      <dgm:prSet/>
      <dgm:spPr/>
      <dgm:t>
        <a:bodyPr/>
        <a:lstStyle/>
        <a:p>
          <a:endParaRPr lang="en-ZA"/>
        </a:p>
      </dgm:t>
    </dgm:pt>
    <dgm:pt modelId="{D013A4DC-64CE-44F8-B55F-FC5D784CEC08}" type="pres">
      <dgm:prSet presAssocID="{6967D106-011A-4100-BC92-F8658DE927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B6B3CD-5054-4581-97C8-9712701D020B}" type="pres">
      <dgm:prSet presAssocID="{3D32064F-0218-4E79-9AD8-474EC378B7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9459E-4BBD-4A1F-91CA-4117EFB4CA81}" type="pres">
      <dgm:prSet presAssocID="{CDA069C3-02ED-4443-8326-1C5878F0AF1E}" presName="sibTrans" presStyleCnt="0"/>
      <dgm:spPr/>
    </dgm:pt>
    <dgm:pt modelId="{19DB14D2-52CF-499E-9420-638B07731DC3}" type="pres">
      <dgm:prSet presAssocID="{CDBC9E25-7F21-4144-B2AD-E2D3B859B4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9D7FD-505E-4B03-B18C-48FDA9CF41DD}" type="pres">
      <dgm:prSet presAssocID="{296B1557-6A14-4FFF-8BF3-E1CCF236BCD6}" presName="sibTrans" presStyleCnt="0"/>
      <dgm:spPr/>
    </dgm:pt>
    <dgm:pt modelId="{D41E2FE2-BEA9-4F08-832A-1667DAADBAE5}" type="pres">
      <dgm:prSet presAssocID="{1A212F51-77E8-4C66-97C5-D31B2EDC871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00C59-29D1-4FAD-8849-FC95DF856F44}" type="pres">
      <dgm:prSet presAssocID="{AB4FF939-E9CB-4E3A-9780-D6881ABD51A3}" presName="sibTrans" presStyleCnt="0"/>
      <dgm:spPr/>
    </dgm:pt>
    <dgm:pt modelId="{4BA5AFA5-13C7-4176-B351-E3A1D65CB13E}" type="pres">
      <dgm:prSet presAssocID="{285BBE56-54B6-4964-9833-83C81F0052D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951E0-4F9E-4FD8-8E64-D184415CA523}" type="pres">
      <dgm:prSet presAssocID="{ED3AF8AC-4602-4AF3-936D-E716D66D6277}" presName="sibTrans" presStyleCnt="0"/>
      <dgm:spPr/>
    </dgm:pt>
    <dgm:pt modelId="{CF9904D9-2F6F-4956-821D-CDBD6A7DE369}" type="pres">
      <dgm:prSet presAssocID="{6A5E96E6-3557-4109-9494-C7BE24C191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4ABC0-0298-4275-8F3B-0F772BCDE001}" type="pres">
      <dgm:prSet presAssocID="{F543B22D-B4DF-452A-BB27-04D6924B21D3}" presName="sibTrans" presStyleCnt="0"/>
      <dgm:spPr/>
    </dgm:pt>
    <dgm:pt modelId="{140E629B-14B8-4F5D-965B-80BE805F1259}" type="pres">
      <dgm:prSet presAssocID="{D17BEA3A-92F9-404D-9A58-DEBE9F6E1F2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AE40E-3A80-45C3-B002-CE2777EAD638}" srcId="{6967D106-011A-4100-BC92-F8658DE92707}" destId="{1A212F51-77E8-4C66-97C5-D31B2EDC8710}" srcOrd="2" destOrd="0" parTransId="{A1382AD4-5745-450A-8AB1-1558C9CA02A9}" sibTransId="{AB4FF939-E9CB-4E3A-9780-D6881ABD51A3}"/>
    <dgm:cxn modelId="{B5929929-E602-4E9B-9DD8-247A9B372F52}" srcId="{6967D106-011A-4100-BC92-F8658DE92707}" destId="{3D32064F-0218-4E79-9AD8-474EC378B7D3}" srcOrd="0" destOrd="0" parTransId="{E23F9C1D-78FF-4D6C-9AD2-C26EFA395DB7}" sibTransId="{CDA069C3-02ED-4443-8326-1C5878F0AF1E}"/>
    <dgm:cxn modelId="{4A1B5596-63C8-4C90-A736-B1FF0FA0794C}" srcId="{6967D106-011A-4100-BC92-F8658DE92707}" destId="{285BBE56-54B6-4964-9833-83C81F0052DB}" srcOrd="3" destOrd="0" parTransId="{3273B4F6-8CAF-4C29-838F-85ACA267399E}" sibTransId="{ED3AF8AC-4602-4AF3-936D-E716D66D6277}"/>
    <dgm:cxn modelId="{A627C816-637E-41AC-AC18-A16E6459541A}" type="presOf" srcId="{6A5E96E6-3557-4109-9494-C7BE24C19160}" destId="{CF9904D9-2F6F-4956-821D-CDBD6A7DE369}" srcOrd="0" destOrd="0" presId="urn:microsoft.com/office/officeart/2005/8/layout/default#1"/>
    <dgm:cxn modelId="{5BC405E0-B9FC-4014-9722-7E17649E9BEF}" type="presOf" srcId="{285BBE56-54B6-4964-9833-83C81F0052DB}" destId="{4BA5AFA5-13C7-4176-B351-E3A1D65CB13E}" srcOrd="0" destOrd="0" presId="urn:microsoft.com/office/officeart/2005/8/layout/default#1"/>
    <dgm:cxn modelId="{A37576E8-F42C-4C6F-A969-8AA2D59FE971}" type="presOf" srcId="{1A212F51-77E8-4C66-97C5-D31B2EDC8710}" destId="{D41E2FE2-BEA9-4F08-832A-1667DAADBAE5}" srcOrd="0" destOrd="0" presId="urn:microsoft.com/office/officeart/2005/8/layout/default#1"/>
    <dgm:cxn modelId="{796A18C8-375E-42DC-B7B3-5EDCCE1A0205}" type="presOf" srcId="{6967D106-011A-4100-BC92-F8658DE92707}" destId="{D013A4DC-64CE-44F8-B55F-FC5D784CEC08}" srcOrd="0" destOrd="0" presId="urn:microsoft.com/office/officeart/2005/8/layout/default#1"/>
    <dgm:cxn modelId="{791E8A3C-A9F2-464F-B797-B0E47E5484B1}" type="presOf" srcId="{D17BEA3A-92F9-404D-9A58-DEBE9F6E1F2C}" destId="{140E629B-14B8-4F5D-965B-80BE805F1259}" srcOrd="0" destOrd="0" presId="urn:microsoft.com/office/officeart/2005/8/layout/default#1"/>
    <dgm:cxn modelId="{869E5E27-0452-4AFF-9413-0418DE217989}" type="presOf" srcId="{3D32064F-0218-4E79-9AD8-474EC378B7D3}" destId="{62B6B3CD-5054-4581-97C8-9712701D020B}" srcOrd="0" destOrd="0" presId="urn:microsoft.com/office/officeart/2005/8/layout/default#1"/>
    <dgm:cxn modelId="{31075549-D456-401E-B0C1-94772D013135}" type="presOf" srcId="{CDBC9E25-7F21-4144-B2AD-E2D3B859B425}" destId="{19DB14D2-52CF-499E-9420-638B07731DC3}" srcOrd="0" destOrd="0" presId="urn:microsoft.com/office/officeart/2005/8/layout/default#1"/>
    <dgm:cxn modelId="{9669720D-327E-41FC-9FE4-30421CA3DA9B}" srcId="{6967D106-011A-4100-BC92-F8658DE92707}" destId="{6A5E96E6-3557-4109-9494-C7BE24C19160}" srcOrd="4" destOrd="0" parTransId="{20E54C51-C01D-42FB-BC61-5414EB44BD0C}" sibTransId="{F543B22D-B4DF-452A-BB27-04D6924B21D3}"/>
    <dgm:cxn modelId="{6B0DA3E8-EF0E-4EC9-BA64-FC68F599C6C3}" srcId="{6967D106-011A-4100-BC92-F8658DE92707}" destId="{CDBC9E25-7F21-4144-B2AD-E2D3B859B425}" srcOrd="1" destOrd="0" parTransId="{DD4600A6-A8EC-44C9-8901-42704FCA9A82}" sibTransId="{296B1557-6A14-4FFF-8BF3-E1CCF236BCD6}"/>
    <dgm:cxn modelId="{71061557-270B-45FD-9D73-EADD3CBBDFAD}" srcId="{6967D106-011A-4100-BC92-F8658DE92707}" destId="{D17BEA3A-92F9-404D-9A58-DEBE9F6E1F2C}" srcOrd="5" destOrd="0" parTransId="{14863458-D6D3-400B-AD1E-DF384745CDBB}" sibTransId="{591043B4-A17D-4064-9675-72EFD1C29B02}"/>
    <dgm:cxn modelId="{9779187C-AAEC-41CE-851C-94B31EFFB2FC}" type="presParOf" srcId="{D013A4DC-64CE-44F8-B55F-FC5D784CEC08}" destId="{62B6B3CD-5054-4581-97C8-9712701D020B}" srcOrd="0" destOrd="0" presId="urn:microsoft.com/office/officeart/2005/8/layout/default#1"/>
    <dgm:cxn modelId="{CD1DCC9B-4699-4D19-99BA-C1F4CCADECB8}" type="presParOf" srcId="{D013A4DC-64CE-44F8-B55F-FC5D784CEC08}" destId="{AFC9459E-4BBD-4A1F-91CA-4117EFB4CA81}" srcOrd="1" destOrd="0" presId="urn:microsoft.com/office/officeart/2005/8/layout/default#1"/>
    <dgm:cxn modelId="{8F68F6F0-3246-4561-A757-0F8DF38A19E4}" type="presParOf" srcId="{D013A4DC-64CE-44F8-B55F-FC5D784CEC08}" destId="{19DB14D2-52CF-499E-9420-638B07731DC3}" srcOrd="2" destOrd="0" presId="urn:microsoft.com/office/officeart/2005/8/layout/default#1"/>
    <dgm:cxn modelId="{08CCD176-EC27-48F5-9571-C2234D99A5D6}" type="presParOf" srcId="{D013A4DC-64CE-44F8-B55F-FC5D784CEC08}" destId="{3349D7FD-505E-4B03-B18C-48FDA9CF41DD}" srcOrd="3" destOrd="0" presId="urn:microsoft.com/office/officeart/2005/8/layout/default#1"/>
    <dgm:cxn modelId="{3778D2B8-C0B2-49D7-BCA4-C902C8128227}" type="presParOf" srcId="{D013A4DC-64CE-44F8-B55F-FC5D784CEC08}" destId="{D41E2FE2-BEA9-4F08-832A-1667DAADBAE5}" srcOrd="4" destOrd="0" presId="urn:microsoft.com/office/officeart/2005/8/layout/default#1"/>
    <dgm:cxn modelId="{9162754A-7AC8-4D95-8044-26C0CBA96229}" type="presParOf" srcId="{D013A4DC-64CE-44F8-B55F-FC5D784CEC08}" destId="{40500C59-29D1-4FAD-8849-FC95DF856F44}" srcOrd="5" destOrd="0" presId="urn:microsoft.com/office/officeart/2005/8/layout/default#1"/>
    <dgm:cxn modelId="{EBC8DCA9-FD5D-4744-B87D-CFE65C441A55}" type="presParOf" srcId="{D013A4DC-64CE-44F8-B55F-FC5D784CEC08}" destId="{4BA5AFA5-13C7-4176-B351-E3A1D65CB13E}" srcOrd="6" destOrd="0" presId="urn:microsoft.com/office/officeart/2005/8/layout/default#1"/>
    <dgm:cxn modelId="{B8CCA6C4-AC70-46D1-92F4-F9A59FD3347E}" type="presParOf" srcId="{D013A4DC-64CE-44F8-B55F-FC5D784CEC08}" destId="{0EE951E0-4F9E-4FD8-8E64-D184415CA523}" srcOrd="7" destOrd="0" presId="urn:microsoft.com/office/officeart/2005/8/layout/default#1"/>
    <dgm:cxn modelId="{648DCF49-6BF7-42F3-8AC5-71ED7DA6AA0B}" type="presParOf" srcId="{D013A4DC-64CE-44F8-B55F-FC5D784CEC08}" destId="{CF9904D9-2F6F-4956-821D-CDBD6A7DE369}" srcOrd="8" destOrd="0" presId="urn:microsoft.com/office/officeart/2005/8/layout/default#1"/>
    <dgm:cxn modelId="{EB881183-B7D3-4658-89B7-BE61F185E82D}" type="presParOf" srcId="{D013A4DC-64CE-44F8-B55F-FC5D784CEC08}" destId="{E434ABC0-0298-4275-8F3B-0F772BCDE001}" srcOrd="9" destOrd="0" presId="urn:microsoft.com/office/officeart/2005/8/layout/default#1"/>
    <dgm:cxn modelId="{BF08A5E6-3149-4FBF-BE2F-2FF3D3EB3E33}" type="presParOf" srcId="{D013A4DC-64CE-44F8-B55F-FC5D784CEC08}" destId="{140E629B-14B8-4F5D-965B-80BE805F125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B6B3CD-5054-4581-97C8-9712701D020B}">
      <dsp:nvSpPr>
        <dsp:cNvPr id="0" name=""/>
        <dsp:cNvSpPr/>
      </dsp:nvSpPr>
      <dsp:spPr>
        <a:xfrm>
          <a:off x="0" y="87749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Accommodation and food service activities </a:t>
          </a:r>
          <a:endParaRPr lang="en-ZA" sz="2400" kern="1200" dirty="0"/>
        </a:p>
      </dsp:txBody>
      <dsp:txXfrm>
        <a:off x="0" y="877495"/>
        <a:ext cx="2571749" cy="1543050"/>
      </dsp:txXfrm>
    </dsp:sp>
    <dsp:sp modelId="{19DB14D2-52CF-499E-9420-638B07731DC3}">
      <dsp:nvSpPr>
        <dsp:cNvPr id="0" name=""/>
        <dsp:cNvSpPr/>
      </dsp:nvSpPr>
      <dsp:spPr>
        <a:xfrm>
          <a:off x="2828925" y="87749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/>
            <a:t>Arts, Entertainment &amp; Recreation activities </a:t>
          </a:r>
        </a:p>
      </dsp:txBody>
      <dsp:txXfrm>
        <a:off x="2828925" y="877495"/>
        <a:ext cx="2571749" cy="1543050"/>
      </dsp:txXfrm>
    </dsp:sp>
    <dsp:sp modelId="{D41E2FE2-BEA9-4F08-832A-1667DAADBAE5}">
      <dsp:nvSpPr>
        <dsp:cNvPr id="0" name=""/>
        <dsp:cNvSpPr/>
      </dsp:nvSpPr>
      <dsp:spPr>
        <a:xfrm>
          <a:off x="5657849" y="87749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Administrative &amp; Support activities</a:t>
          </a:r>
          <a:endParaRPr lang="en-ZA" sz="2400" kern="1200" dirty="0"/>
        </a:p>
      </dsp:txBody>
      <dsp:txXfrm>
        <a:off x="5657849" y="877495"/>
        <a:ext cx="2571749" cy="1543050"/>
      </dsp:txXfrm>
    </dsp:sp>
    <dsp:sp modelId="{4BA5AFA5-13C7-4176-B351-E3A1D65CB13E}">
      <dsp:nvSpPr>
        <dsp:cNvPr id="0" name=""/>
        <dsp:cNvSpPr/>
      </dsp:nvSpPr>
      <dsp:spPr>
        <a:xfrm>
          <a:off x="0" y="267772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Wholesale &amp; Retail Trade activities</a:t>
          </a:r>
          <a:endParaRPr lang="en-ZA" sz="2400" kern="1200" dirty="0"/>
        </a:p>
      </dsp:txBody>
      <dsp:txXfrm>
        <a:off x="0" y="2677720"/>
        <a:ext cx="2571749" cy="1543050"/>
      </dsp:txXfrm>
    </dsp:sp>
    <dsp:sp modelId="{CF9904D9-2F6F-4956-821D-CDBD6A7DE369}">
      <dsp:nvSpPr>
        <dsp:cNvPr id="0" name=""/>
        <dsp:cNvSpPr/>
      </dsp:nvSpPr>
      <dsp:spPr>
        <a:xfrm>
          <a:off x="2828925" y="267772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Manufacturing</a:t>
          </a:r>
          <a:endParaRPr lang="en-ZA" sz="2400" kern="1200" dirty="0"/>
        </a:p>
      </dsp:txBody>
      <dsp:txXfrm>
        <a:off x="2828925" y="2677720"/>
        <a:ext cx="2571749" cy="1543050"/>
      </dsp:txXfrm>
    </dsp:sp>
    <dsp:sp modelId="{140E629B-14B8-4F5D-965B-80BE805F1259}">
      <dsp:nvSpPr>
        <dsp:cNvPr id="0" name=""/>
        <dsp:cNvSpPr/>
      </dsp:nvSpPr>
      <dsp:spPr>
        <a:xfrm>
          <a:off x="5657849" y="267772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Transportation &amp; Storage</a:t>
          </a:r>
          <a:endParaRPr lang="en-ZA" sz="2400" kern="1200" dirty="0"/>
        </a:p>
      </dsp:txBody>
      <dsp:txXfrm>
        <a:off x="5657849" y="2677720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46AD3EC-A9C5-48A3-90BA-EE7734F812CC}" type="datetimeFigureOut">
              <a:rPr lang="en-US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25E1ED-CC96-4004-8FB9-15F0264C5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754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0D5F-AEF8-4E19-B65C-BADC6289176E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4784-0834-4AA0-90ED-A2D4713253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1217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6EA7-80DE-434D-988C-B63D95B23EE5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43A2-5AB4-49B6-9316-B292739AC2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48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C38A-F11F-4042-9ACD-EC2EA0716D1B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4E03-9C3D-48BD-8164-8A1ACC2277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8015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36C6-20BC-4630-BD05-B42410765B6D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FDD5-6620-46E3-9E6E-ED080B3944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195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D0FB-D184-4962-9EFC-3ACE6A290DF9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E17E-1EAE-41BE-99E3-29D5BDEC0A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573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31E3-E0BD-4E88-B494-6047F29A8A53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3AC7-9A23-42FB-9507-4DBCFF042F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747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85DA-DC4F-463D-B703-C7E8305437D7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B69B-3C98-4668-BE83-041C639B80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333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37EE-0258-467A-9B01-EAB427625F6C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35B8-1779-467B-86DC-1AFC051C29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565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23FA-CDFC-4EC2-8DE3-324196156906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E7E9-06FC-4B1C-8022-90FED2D9BF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885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697A-AD1B-421D-9CBB-D4777014227C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1C44-2AED-4322-87E6-D853FBD0D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805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F8E2-4EF3-4C02-A162-B540BFA5960D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EE8E-DC83-4340-AAA2-F59B229F58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0088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FEB28344-C4A8-409D-9D38-0B8AC834C742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80" charset="0"/>
              </a:defRPr>
            </a:lvl1pPr>
          </a:lstStyle>
          <a:p>
            <a:pPr>
              <a:defRPr/>
            </a:pPr>
            <a:fld id="{C1287F3A-66BF-460F-A489-D148886AA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6"/>
          <p:cNvSpPr txBox="1">
            <a:spLocks/>
          </p:cNvSpPr>
          <p:nvPr/>
        </p:nvSpPr>
        <p:spPr bwMode="auto">
          <a:xfrm>
            <a:off x="691377" y="181882"/>
            <a:ext cx="7785872" cy="113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on the SONA and Budget Speech Announcements</a:t>
            </a:r>
            <a:endParaRPr lang="en-US" sz="2800" b="1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3" name="Subtitle 17"/>
          <p:cNvSpPr txBox="1">
            <a:spLocks/>
          </p:cNvSpPr>
          <p:nvPr/>
        </p:nvSpPr>
        <p:spPr bwMode="auto">
          <a:xfrm>
            <a:off x="5053013" y="1689100"/>
            <a:ext cx="3424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algn="r" eaLnBrk="1" hangingPunct="1">
              <a:buFont typeface="Arial" charset="0"/>
              <a:buNone/>
            </a:pPr>
            <a:endParaRPr lang="en-US" altLang="en-US" sz="2200" b="1" u="sng" dirty="0">
              <a:solidFill>
                <a:srgbClr val="40404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06729"/>
            <a:ext cx="2439079" cy="9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443" y="5896203"/>
            <a:ext cx="7858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2360"/>
            <a:ext cx="9209310" cy="39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2954" y="1925515"/>
            <a:ext cx="5205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Briefing to the Portfolio Committee on Employment and Labour</a:t>
            </a:r>
            <a:endParaRPr lang="en-US" sz="2400" b="1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ubtitle 17"/>
          <p:cNvSpPr txBox="1">
            <a:spLocks/>
          </p:cNvSpPr>
          <p:nvPr/>
        </p:nvSpPr>
        <p:spPr bwMode="auto">
          <a:xfrm>
            <a:off x="144966" y="2876545"/>
            <a:ext cx="113742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 b="1" dirty="0" smtClean="0">
                <a:solidFill>
                  <a:srgbClr val="404040"/>
                </a:solidFill>
                <a:latin typeface="Arial Bold" pitchFamily="-111" charset="0"/>
                <a:cs typeface="Arial Bold" pitchFamily="-111" charset="0"/>
              </a:rPr>
              <a:t>2021.03.05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200" b="1" dirty="0">
              <a:solidFill>
                <a:srgbClr val="404040"/>
              </a:solidFill>
              <a:latin typeface="Arial Bold" pitchFamily="-111" charset="0"/>
              <a:cs typeface="Arial Bold" pitchFamily="-111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966" y="6561369"/>
            <a:ext cx="2133600" cy="365125"/>
          </a:xfrm>
        </p:spPr>
        <p:txBody>
          <a:bodyPr/>
          <a:lstStyle/>
          <a:p>
            <a:pPr>
              <a:defRPr/>
            </a:pPr>
            <a:fld id="{8BC9A102-888B-41FD-8BC0-4F7A3AF763D0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4784-0834-4AA0-90ED-A2D47132538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Progress on Direction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Minister signed on 26 February 2021</a:t>
            </a:r>
          </a:p>
          <a:p>
            <a:endParaRPr lang="en-ZA" dirty="0" smtClean="0"/>
          </a:p>
          <a:p>
            <a:r>
              <a:rPr lang="en-ZA" dirty="0" smtClean="0"/>
              <a:t>Published in Government Gazette on 3 March 2021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025" y="6538912"/>
            <a:ext cx="2133600" cy="365125"/>
          </a:xfrm>
        </p:spPr>
        <p:txBody>
          <a:bodyPr/>
          <a:lstStyle/>
          <a:p>
            <a:pPr>
              <a:defRPr/>
            </a:pPr>
            <a:fld id="{3EB9B759-0869-4997-8F9D-11D23CBB6433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445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Budget speech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Increase in contributions ceiling</a:t>
            </a:r>
          </a:p>
          <a:p>
            <a:pPr lvl="1"/>
            <a:r>
              <a:rPr lang="en-ZA" dirty="0" smtClean="0"/>
              <a:t>From R14 872 to R17 711,56</a:t>
            </a:r>
          </a:p>
          <a:p>
            <a:pPr lvl="1"/>
            <a:endParaRPr lang="en-ZA" dirty="0" smtClean="0"/>
          </a:p>
          <a:p>
            <a:r>
              <a:rPr lang="en-ZA" dirty="0" smtClean="0"/>
              <a:t>Awaiting publication in Government Gazette-  effective 1 April 2021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965" y="6538912"/>
            <a:ext cx="2133600" cy="365125"/>
          </a:xfrm>
        </p:spPr>
        <p:txBody>
          <a:bodyPr/>
          <a:lstStyle/>
          <a:p>
            <a:pPr>
              <a:defRPr/>
            </a:pPr>
            <a:fld id="{1332EFEB-BC01-4F69-B2D6-C8E75D0C64CD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344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Sectors as per the extension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974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ZA" sz="2000" dirty="0" smtClean="0"/>
              <a:t>1. </a:t>
            </a:r>
            <a:r>
              <a:rPr lang="en-ZA" sz="2400" dirty="0" smtClean="0"/>
              <a:t>Cinemas </a:t>
            </a:r>
            <a:endParaRPr lang="en-ZA" sz="2400" dirty="0"/>
          </a:p>
          <a:p>
            <a:pPr marL="0" indent="0">
              <a:buNone/>
            </a:pPr>
            <a:r>
              <a:rPr lang="en-ZA" sz="2400" dirty="0"/>
              <a:t>2. </a:t>
            </a:r>
            <a:r>
              <a:rPr lang="en-ZA" sz="2400" dirty="0" smtClean="0"/>
              <a:t>Theatres </a:t>
            </a:r>
            <a:endParaRPr lang="en-ZA" sz="2400" dirty="0"/>
          </a:p>
          <a:p>
            <a:pPr marL="0" indent="0">
              <a:buNone/>
            </a:pPr>
            <a:r>
              <a:rPr lang="en-ZA" sz="2400" dirty="0"/>
              <a:t>3. Casinos </a:t>
            </a:r>
          </a:p>
          <a:p>
            <a:pPr marL="0" indent="0">
              <a:buNone/>
            </a:pPr>
            <a:r>
              <a:rPr lang="en-ZA" sz="2400" dirty="0"/>
              <a:t>4. </a:t>
            </a:r>
            <a:r>
              <a:rPr lang="en-ZA" sz="2400" dirty="0" smtClean="0"/>
              <a:t>Museums, </a:t>
            </a:r>
            <a:r>
              <a:rPr lang="en-ZA" sz="2400" dirty="0"/>
              <a:t>galleries, libraries and archives </a:t>
            </a:r>
          </a:p>
          <a:p>
            <a:pPr marL="0" indent="0">
              <a:buNone/>
            </a:pPr>
            <a:r>
              <a:rPr lang="en-ZA" sz="2400" dirty="0"/>
              <a:t>5. Gyms and fitness centres </a:t>
            </a:r>
          </a:p>
          <a:p>
            <a:pPr marL="0" indent="0">
              <a:buNone/>
            </a:pPr>
            <a:r>
              <a:rPr lang="en-ZA" sz="2400" dirty="0"/>
              <a:t>6. Restaurants </a:t>
            </a:r>
          </a:p>
          <a:p>
            <a:pPr marL="0" indent="0">
              <a:buNone/>
            </a:pPr>
            <a:r>
              <a:rPr lang="en-ZA" sz="2400" dirty="0"/>
              <a:t>7. Venues hosting auctions </a:t>
            </a:r>
          </a:p>
          <a:p>
            <a:pPr marL="0" indent="0">
              <a:buNone/>
            </a:pPr>
            <a:r>
              <a:rPr lang="en-ZA" sz="2400" dirty="0"/>
              <a:t>8. Venues hosting professional sports </a:t>
            </a:r>
          </a:p>
          <a:p>
            <a:pPr marL="0" indent="0">
              <a:buNone/>
            </a:pPr>
            <a:r>
              <a:rPr lang="en-ZA" sz="2400" dirty="0"/>
              <a:t>9. Night clubs </a:t>
            </a:r>
          </a:p>
          <a:p>
            <a:pPr marL="0" indent="0">
              <a:buNone/>
            </a:pPr>
            <a:r>
              <a:rPr lang="en-ZA" sz="2400" dirty="0"/>
              <a:t>10. Swimming pools </a:t>
            </a:r>
          </a:p>
          <a:p>
            <a:pPr marL="0" indent="0">
              <a:buNone/>
            </a:pPr>
            <a:r>
              <a:rPr lang="en-ZA" sz="2400" dirty="0"/>
              <a:t>11. Bars, taverns and shebeens </a:t>
            </a:r>
          </a:p>
          <a:p>
            <a:pPr marL="0" indent="0">
              <a:buNone/>
            </a:pPr>
            <a:r>
              <a:rPr lang="en-ZA" sz="2400" dirty="0"/>
              <a:t>12. Public parks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8912"/>
            <a:ext cx="2133600" cy="365125"/>
          </a:xfrm>
        </p:spPr>
        <p:txBody>
          <a:bodyPr/>
          <a:lstStyle/>
          <a:p>
            <a:pPr>
              <a:defRPr/>
            </a:pPr>
            <a:fld id="{F6209382-1579-46B5-9DBD-4DC674DD8F57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323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Sectors as per the extension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81282"/>
          </a:xfrm>
        </p:spPr>
        <p:txBody>
          <a:bodyPr/>
          <a:lstStyle/>
          <a:p>
            <a:pPr marL="0" indent="0">
              <a:buNone/>
            </a:pPr>
            <a:r>
              <a:rPr lang="en-ZA" sz="2000" dirty="0" smtClean="0"/>
              <a:t>13. Domestic </a:t>
            </a:r>
            <a:r>
              <a:rPr lang="en-ZA" sz="2000" dirty="0"/>
              <a:t>and international air travel </a:t>
            </a:r>
          </a:p>
          <a:p>
            <a:pPr marL="0" indent="0">
              <a:buNone/>
            </a:pPr>
            <a:r>
              <a:rPr lang="en-ZA" sz="2000" dirty="0"/>
              <a:t>14. Rail, bus services and taxi services </a:t>
            </a:r>
          </a:p>
          <a:p>
            <a:pPr marL="0" indent="0">
              <a:buNone/>
            </a:pPr>
            <a:r>
              <a:rPr lang="en-ZA" sz="2000" dirty="0"/>
              <a:t>15. E- hailing services </a:t>
            </a:r>
          </a:p>
          <a:p>
            <a:pPr marL="0" indent="0">
              <a:buNone/>
            </a:pPr>
            <a:r>
              <a:rPr lang="en-ZA" sz="2000" dirty="0"/>
              <a:t>16. Sale, dispensing and distributions and transportation of liquor </a:t>
            </a:r>
          </a:p>
          <a:p>
            <a:pPr marL="0" indent="0">
              <a:buNone/>
            </a:pPr>
            <a:r>
              <a:rPr lang="en-ZA" sz="2000" dirty="0"/>
              <a:t>17. Beaches, dams, rivers and </a:t>
            </a:r>
            <a:r>
              <a:rPr lang="en-ZA" sz="2000" dirty="0" smtClean="0"/>
              <a:t>lakes </a:t>
            </a:r>
            <a:endParaRPr lang="en-ZA" sz="2000" dirty="0"/>
          </a:p>
          <a:p>
            <a:pPr marL="0" indent="0">
              <a:buNone/>
            </a:pPr>
            <a:r>
              <a:rPr lang="en-ZA" sz="2000" dirty="0"/>
              <a:t>18. Passengers ships </a:t>
            </a:r>
          </a:p>
          <a:p>
            <a:pPr marL="0" indent="0">
              <a:buNone/>
            </a:pPr>
            <a:r>
              <a:rPr lang="en-ZA" sz="2000" dirty="0"/>
              <a:t>19. Venues where social events are held </a:t>
            </a:r>
          </a:p>
          <a:p>
            <a:pPr marL="0" indent="0">
              <a:buNone/>
            </a:pPr>
            <a:r>
              <a:rPr lang="en-ZA" sz="2000" dirty="0"/>
              <a:t>20. Venues hosting concerts and live performance </a:t>
            </a:r>
          </a:p>
          <a:p>
            <a:pPr marL="0" indent="0">
              <a:buNone/>
            </a:pPr>
            <a:r>
              <a:rPr lang="en-ZA" sz="2000" dirty="0"/>
              <a:t>21. Hotels, lodges, bed and breakfast, time share facilities , resorts and guest </a:t>
            </a:r>
          </a:p>
          <a:p>
            <a:pPr marL="0" indent="0">
              <a:buNone/>
            </a:pPr>
            <a:r>
              <a:rPr lang="en-ZA" sz="2000" dirty="0" smtClean="0"/>
              <a:t>	houses </a:t>
            </a:r>
            <a:endParaRPr lang="en-ZA" sz="2000" dirty="0"/>
          </a:p>
          <a:p>
            <a:pPr marL="0" indent="0">
              <a:buNone/>
            </a:pPr>
            <a:r>
              <a:rPr lang="en-ZA" sz="2000" dirty="0"/>
              <a:t>22. Conferencing, dining, entertainment and bar facilities </a:t>
            </a:r>
          </a:p>
          <a:p>
            <a:pPr marL="0" indent="0">
              <a:buNone/>
            </a:pPr>
            <a:r>
              <a:rPr lang="en-ZA" sz="2000" dirty="0"/>
              <a:t>23. International </a:t>
            </a:r>
            <a:r>
              <a:rPr lang="en-ZA" sz="2000" dirty="0" smtClean="0"/>
              <a:t>sports, </a:t>
            </a:r>
            <a:r>
              <a:rPr lang="en-ZA" sz="2000" dirty="0"/>
              <a:t>arts and cultural events </a:t>
            </a:r>
          </a:p>
          <a:p>
            <a:pPr marL="0" indent="0">
              <a:buNone/>
            </a:pPr>
            <a:r>
              <a:rPr lang="en-ZA" sz="2000" dirty="0"/>
              <a:t>24. Any industries that form part of the value chain of the above as per the </a:t>
            </a:r>
          </a:p>
          <a:p>
            <a:pPr marL="0" indent="0">
              <a:buNone/>
            </a:pPr>
            <a:r>
              <a:rPr lang="en-ZA" sz="2000" dirty="0" smtClean="0"/>
              <a:t>	discretion </a:t>
            </a:r>
            <a:r>
              <a:rPr lang="en-ZA" sz="2000" dirty="0"/>
              <a:t>of the UIF.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268" y="6538912"/>
            <a:ext cx="2133600" cy="365125"/>
          </a:xfrm>
        </p:spPr>
        <p:txBody>
          <a:bodyPr/>
          <a:lstStyle/>
          <a:p>
            <a:pPr>
              <a:defRPr/>
            </a:pPr>
            <a:fld id="{64E7FCD0-5744-4DF9-8E09-40169C747BCA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342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 txBox="1">
            <a:spLocks/>
          </p:cNvSpPr>
          <p:nvPr/>
        </p:nvSpPr>
        <p:spPr bwMode="auto">
          <a:xfrm>
            <a:off x="6772275" y="4321175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80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AB16"/>
                </a:solidFill>
                <a:latin typeface="Arial" charset="0"/>
                <a:cs typeface="Arial" charset="0"/>
              </a:rPr>
              <a:t>Thank </a:t>
            </a:r>
            <a:r>
              <a:rPr lang="en-US" alt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You</a:t>
            </a:r>
            <a:r>
              <a:rPr lang="en-US" altLang="en-US" sz="2000" b="1" dirty="0">
                <a:solidFill>
                  <a:srgbClr val="FFAB16"/>
                </a:solidFill>
                <a:latin typeface="Arial" charset="0"/>
                <a:cs typeface="Arial" charset="0"/>
              </a:rPr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51D5C-8085-4D4F-AE16-D92398C59191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contents:</a:t>
            </a:r>
            <a:endParaRPr lang="en-Z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SONA/Budget speech announcements</a:t>
            </a:r>
          </a:p>
          <a:p>
            <a:endParaRPr lang="en-US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Budget speech announcements- contributions ceiling</a:t>
            </a:r>
          </a:p>
          <a:p>
            <a:endParaRPr lang="en-US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Sectors as per the extension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0722" y="6572521"/>
            <a:ext cx="2133600" cy="365125"/>
          </a:xfrm>
        </p:spPr>
        <p:txBody>
          <a:bodyPr/>
          <a:lstStyle/>
          <a:p>
            <a:pPr>
              <a:defRPr/>
            </a:pPr>
            <a:fld id="{579AEEC1-1979-402A-B367-8BB2B00BAFF5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080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SONA/Budget speech announcements: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 marL="0" indent="0">
              <a:buNone/>
            </a:pPr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Extension of COVITTERS benefits from 16 October 2020 to 15 March 2021 </a:t>
            </a:r>
          </a:p>
          <a:p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This phase will be called Phase </a:t>
            </a: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will </a:t>
            </a: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cover the following areas:</a:t>
            </a:r>
          </a:p>
          <a:p>
            <a:pPr lvl="1"/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Employees </a:t>
            </a: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(on temporary lay-off or Reduced Work Time) within </a:t>
            </a:r>
            <a:r>
              <a:rPr lang="en-ZA" sz="2000" b="1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those sectors </a:t>
            </a: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that have not been able to operate due to regulatory restrictions as per directives issued. </a:t>
            </a:r>
          </a:p>
          <a:p>
            <a:pPr lvl="1"/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Employees (in all sectors):</a:t>
            </a:r>
          </a:p>
          <a:p>
            <a:pPr lvl="2"/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isolation and quarantine </a:t>
            </a:r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ZA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2"/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Age of 60 and above </a:t>
            </a:r>
          </a:p>
          <a:p>
            <a:pPr lvl="2"/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With </a:t>
            </a:r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comorbidities</a:t>
            </a:r>
            <a:endParaRPr lang="en-ZA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identification of sectors to be included was extracted from key </a:t>
            </a:r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Directives  issued by the Minister of COGTA that </a:t>
            </a: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banned or </a:t>
            </a:r>
            <a:r>
              <a:rPr lang="en-ZA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impacted on operations.</a:t>
            </a:r>
            <a:endParaRPr lang="en-ZA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6008574B-0E72-464A-A72D-2CF4FAF393FE}"/>
              </a:ext>
            </a:extLst>
          </p:cNvPr>
          <p:cNvSpPr/>
          <p:nvPr/>
        </p:nvSpPr>
        <p:spPr>
          <a:xfrm>
            <a:off x="3992880" y="4160519"/>
            <a:ext cx="350520" cy="6463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155DBD-4A5A-4CFA-B50F-8503BCBD6796}"/>
              </a:ext>
            </a:extLst>
          </p:cNvPr>
          <p:cNvSpPr txBox="1"/>
          <p:nvPr/>
        </p:nvSpPr>
        <p:spPr>
          <a:xfrm>
            <a:off x="4343400" y="4160520"/>
            <a:ext cx="293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Who cannot reasonably be accommodated at work</a:t>
            </a:r>
            <a:endParaRPr lang="en-ZA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6117" y="6538912"/>
            <a:ext cx="2133600" cy="365125"/>
          </a:xfrm>
        </p:spPr>
        <p:txBody>
          <a:bodyPr/>
          <a:lstStyle/>
          <a:p>
            <a:pPr>
              <a:defRPr/>
            </a:pPr>
            <a:fld id="{42B09E64-5553-46A8-BCE5-8695B1970038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878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"/>
            <a:ext cx="8229600" cy="899478"/>
          </a:xfrm>
        </p:spPr>
        <p:txBody>
          <a:bodyPr/>
          <a:lstStyle/>
          <a:p>
            <a:r>
              <a:rPr lang="en-Z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with Phase 2 implementation</a:t>
            </a:r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322"/>
            <a:ext cx="8229600" cy="4525963"/>
          </a:xfrm>
        </p:spPr>
        <p:txBody>
          <a:bodyPr numCol="1"/>
          <a:lstStyle/>
          <a:p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Agreement was reached  at Nedlac to </a:t>
            </a: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review the listed Businesses and Business Activities to also cover: </a:t>
            </a:r>
          </a:p>
          <a:p>
            <a:pPr lvl="1"/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 </a:t>
            </a: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indirect activities or </a:t>
            </a:r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businesses</a:t>
            </a:r>
            <a:endParaRPr lang="en-Z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End-to-end value chain </a:t>
            </a:r>
            <a:endParaRPr lang="en-ZA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en-ZA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UIF will use the Standard Industry Codes (SIC) </a:t>
            </a: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categorise businesses  </a:t>
            </a: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into various levels to control the claims from only </a:t>
            </a:r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those that qualify </a:t>
            </a: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exclude </a:t>
            </a: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those not to be considered </a:t>
            </a:r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Phase 2</a:t>
            </a:r>
          </a:p>
          <a:p>
            <a:pPr marL="0" indent="0">
              <a:buNone/>
            </a:pPr>
            <a:endParaRPr lang="en-ZA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SIC can be verified against SARS data to ensure integrity of claims </a:t>
            </a:r>
            <a:endParaRPr lang="en-Z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ZA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Z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537" y="6538912"/>
            <a:ext cx="2133600" cy="365125"/>
          </a:xfrm>
        </p:spPr>
        <p:txBody>
          <a:bodyPr/>
          <a:lstStyle/>
          <a:p>
            <a:pPr>
              <a:defRPr/>
            </a:pPr>
            <a:fld id="{BC69B052-3768-4411-8BC0-FD9791F9022C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828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 </a:t>
            </a:r>
            <a:r>
              <a:rPr lang="en-Z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(Business Activities)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4E7ADE1-3AB1-4D5E-B1ED-08CE7F04D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8624513"/>
              </p:ext>
            </p:extLst>
          </p:nvPr>
        </p:nvGraphicFramePr>
        <p:xfrm>
          <a:off x="457200" y="1417639"/>
          <a:ext cx="8229600" cy="509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E7D08-B1A2-4625-AF98-88A390A078AC}"/>
              </a:ext>
            </a:extLst>
          </p:cNvPr>
          <p:cNvSpPr/>
          <p:nvPr/>
        </p:nvSpPr>
        <p:spPr>
          <a:xfrm>
            <a:off x="839449" y="5606318"/>
            <a:ext cx="7435121" cy="4646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Focused largely on those affected on Liquor ban/restrictions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F3E0CE-77DF-400D-B9D7-7F6A7035FD52}"/>
              </a:ext>
            </a:extLst>
          </p:cNvPr>
          <p:cNvSpPr/>
          <p:nvPr/>
        </p:nvSpPr>
        <p:spPr>
          <a:xfrm>
            <a:off x="6285876" y="1417639"/>
            <a:ext cx="2228537" cy="10055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Cross-cutting service providers, e.g.: tour operators, travel agencies, cleaning, security, TES</a:t>
            </a:r>
            <a:endParaRPr lang="en-ZA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B26255-7F9D-41FE-905D-64EF0BE0E35B}"/>
              </a:ext>
            </a:extLst>
          </p:cNvPr>
          <p:cNvSpPr/>
          <p:nvPr/>
        </p:nvSpPr>
        <p:spPr>
          <a:xfrm>
            <a:off x="196120" y="3508287"/>
            <a:ext cx="1436558" cy="7938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Personal Services, e.g.: Salon in a hotel that cannot operate should be included</a:t>
            </a:r>
            <a:endParaRPr lang="en-ZA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6120" y="6538911"/>
            <a:ext cx="2133600" cy="365125"/>
          </a:xfrm>
        </p:spPr>
        <p:txBody>
          <a:bodyPr/>
          <a:lstStyle/>
          <a:p>
            <a:pPr>
              <a:defRPr/>
            </a:pPr>
            <a:fld id="{B782E0DD-EB9E-4EDD-9907-76CDE2A0F6EC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5863" y="6356349"/>
            <a:ext cx="2133600" cy="365125"/>
          </a:xfrm>
        </p:spPr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1142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52F5B-2A49-4BC2-8443-E54EE11E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SIC breakdown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DD6FC9-6C95-41C4-9560-5A878D06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3" y="1337673"/>
            <a:ext cx="8811854" cy="193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777DF0-E311-4662-AE82-755E5E0B3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73" y="3428437"/>
            <a:ext cx="8811854" cy="15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C59249-1F45-448C-A25C-55C8F3AE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72" y="5243970"/>
            <a:ext cx="8811855" cy="122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83672"/>
            <a:ext cx="2133600" cy="365125"/>
          </a:xfrm>
        </p:spPr>
        <p:txBody>
          <a:bodyPr/>
          <a:lstStyle/>
          <a:p>
            <a:pPr>
              <a:defRPr/>
            </a:pPr>
            <a:fld id="{EDF2406B-C641-4A59-A341-5B9FC586FD17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98166" y="6401110"/>
            <a:ext cx="2133600" cy="365125"/>
          </a:xfrm>
        </p:spPr>
        <p:txBody>
          <a:bodyPr/>
          <a:lstStyle/>
          <a:p>
            <a:pPr>
              <a:defRPr/>
            </a:pPr>
            <a:fld id="{934F35B8-1779-467B-86DC-1AFC051C29B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344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</a:t>
            </a:r>
            <a:r>
              <a:rPr lang="en-Z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</a:t>
            </a: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FOR NON-COVERED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811"/>
            <a:ext cx="8229600" cy="4525963"/>
          </a:xfrm>
          <a:noFill/>
        </p:spPr>
        <p:txBody>
          <a:bodyPr numCol="1"/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Recognition that most businesses remain constricted due to economic impact of Covid19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Need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provide relief to affected employees, not covered under TERS extension, but balance the liquidity of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UIF</a:t>
            </a:r>
          </a:p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‘deviation’ to section 12 (1B) in the TERS Extension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enable employees to apply for RWT or “temporary layoff” but to receive full Rand-value for their credits, utilising the principle that benefits + earnings in period cannot be more than normal salary (rather than benefit value).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This will provide financial relief without prejudicing employees (minimal Rands for loss of credit) and the risk to UIF (limiting future liability)</a:t>
            </a:r>
            <a:endParaRPr lang="en-ZA" sz="2000" i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361" y="6550218"/>
            <a:ext cx="2133600" cy="365125"/>
          </a:xfrm>
        </p:spPr>
        <p:txBody>
          <a:bodyPr/>
          <a:lstStyle/>
          <a:p>
            <a:pPr>
              <a:defRPr/>
            </a:pPr>
            <a:fld id="{47FF9BAF-FAF3-4558-9DAA-51FBACCF9A7A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105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COVITTERS CONTRIBUTION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39"/>
            <a:ext cx="8229600" cy="4525963"/>
          </a:xfrm>
        </p:spPr>
        <p:txBody>
          <a:bodyPr/>
          <a:lstStyle/>
          <a:p>
            <a:r>
              <a:rPr lang="en-ZA" sz="2400" dirty="0" smtClean="0"/>
              <a:t>Since 27 March 2020 contributed R58,3bn to economy</a:t>
            </a:r>
          </a:p>
          <a:p>
            <a:endParaRPr lang="en-ZA" sz="2400" dirty="0" smtClean="0"/>
          </a:p>
          <a:p>
            <a:r>
              <a:rPr lang="en-ZA" sz="2400" dirty="0" smtClean="0"/>
              <a:t>13 696 539 payments made to workers</a:t>
            </a:r>
          </a:p>
          <a:p>
            <a:endParaRPr lang="en-ZA" sz="2400" dirty="0" smtClean="0"/>
          </a:p>
          <a:p>
            <a:r>
              <a:rPr lang="en-ZA" sz="2400" dirty="0" smtClean="0"/>
              <a:t>1 194 626 employers applied for the relief</a:t>
            </a:r>
          </a:p>
          <a:p>
            <a:endParaRPr lang="en-ZA" sz="2400" dirty="0" smtClean="0"/>
          </a:p>
          <a:p>
            <a:r>
              <a:rPr lang="en-ZA" sz="2400" dirty="0" smtClean="0">
                <a:solidFill>
                  <a:srgbClr val="FF0000"/>
                </a:solidFill>
              </a:rPr>
              <a:t>It is estimated that the extension will add an additional R15,8bn to the economy</a:t>
            </a:r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 smtClean="0"/>
              <a:t>* The above excludes statutory benefits of R14,9bn paid  </a:t>
            </a:r>
          </a:p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210" y="6550218"/>
            <a:ext cx="2133600" cy="365125"/>
          </a:xfrm>
        </p:spPr>
        <p:txBody>
          <a:bodyPr/>
          <a:lstStyle/>
          <a:p>
            <a:pPr>
              <a:defRPr/>
            </a:pPr>
            <a:fld id="{DB7B33E2-B8FF-41EA-A5F7-7D41C60FC630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550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Phase 2: application dates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16 October – 31 December 2020 </a:t>
            </a:r>
          </a:p>
          <a:p>
            <a:pPr lvl="1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Opens 1 March 2021 </a:t>
            </a:r>
          </a:p>
          <a:p>
            <a:pPr lvl="1"/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 January -15 March 2021</a:t>
            </a:r>
          </a:p>
          <a:p>
            <a:pPr lvl="1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To be advised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663" y="6538912"/>
            <a:ext cx="2133600" cy="365125"/>
          </a:xfrm>
        </p:spPr>
        <p:txBody>
          <a:bodyPr/>
          <a:lstStyle/>
          <a:p>
            <a:pPr>
              <a:defRPr/>
            </a:pPr>
            <a:fld id="{D437DDAC-0EC1-4133-B181-1ACAE38F86BC}" type="datetime1">
              <a:rPr lang="en-US" smtClean="0"/>
              <a:pPr>
                <a:defRPr/>
              </a:pPr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FFDD5-6620-46E3-9E6E-ED080B39442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431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695</Words>
  <Application>Microsoft Office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Presentation contents:</vt:lpstr>
      <vt:lpstr>SONA/Budget speech announcements:</vt:lpstr>
      <vt:lpstr>Progress with Phase 2 implementation  </vt:lpstr>
      <vt:lpstr> SIC  (Business Activities)</vt:lpstr>
      <vt:lpstr>Example of SIC breakdown</vt:lpstr>
      <vt:lpstr>Phase 2: SUPPORT FOR NON-COVERED SECTORS</vt:lpstr>
      <vt:lpstr>COVITTERS CONTRIBUTION</vt:lpstr>
      <vt:lpstr>Phase 2: application dates</vt:lpstr>
      <vt:lpstr>Progress on Direction</vt:lpstr>
      <vt:lpstr>Budget speech</vt:lpstr>
      <vt:lpstr>Sectors as per the extension</vt:lpstr>
      <vt:lpstr>Sectors as per the extension</vt:lpstr>
      <vt:lpstr>Slide 14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USER</cp:lastModifiedBy>
  <cp:revision>461</cp:revision>
  <dcterms:created xsi:type="dcterms:W3CDTF">2013-03-07T12:06:52Z</dcterms:created>
  <dcterms:modified xsi:type="dcterms:W3CDTF">2021-03-05T06:04:47Z</dcterms:modified>
</cp:coreProperties>
</file>