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sldIdLst>
    <p:sldId id="285" r:id="rId2"/>
    <p:sldId id="276" r:id="rId3"/>
    <p:sldId id="292" r:id="rId4"/>
    <p:sldId id="260" r:id="rId5"/>
  </p:sldIdLst>
  <p:sldSz cx="9144000" cy="6858000" type="screen4x3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B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1A22E-5681-4BAC-B483-7044132B84C7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9A63B-978D-4469-BCEA-C5C82B7B9D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23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B3DB0-EB33-44EE-8AAD-6D056B6F0E8A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02717-27E8-4940-B8AD-3AB38E21A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07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1C15A-5C2B-4AF2-9EB1-3EB030EC0E4D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F1D05-2430-4799-A35D-E240F05A5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2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4B0C5-62AD-4166-8C44-455782718E44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01DFA-62F0-4702-B6E4-FBA5F7F9C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7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11D9-7BC9-4E3E-98C8-CA7FA65808C9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EC60-1202-40CD-A2A0-BE6E03DF79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6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CA79A-CB92-4AA0-9820-9734E8FE01CE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5BCE-E911-46BB-9D17-DE1271D40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48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C9064-C790-47D0-A7E3-FC55083CC462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0BA3-3F0F-4993-A01A-9726093BD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7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2BE59-F99C-4478-A705-8012966806B2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80C49-1790-4BD9-A065-4A065CDC9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43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A1A97-8764-473B-823C-F34A118A310D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2D290-EF97-40E0-BB95-15EABBF6F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63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7F42E-DAD5-4B37-8602-5941194B7F27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B6E0E-4D02-4A5A-85C3-1B8CB39D0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8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4BA8B-2F8B-4537-9F3B-D02A52DEB918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0D4AA-2984-4D2A-B32D-EC8C9D362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92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CC07F59E-0DB0-482A-BB40-5C94318B1C30}" type="datetime1">
              <a:rPr lang="en-US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C71DA67A-E3E7-44AA-9DE6-8E76E150D6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New_Powerpoint presentation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09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6"/>
          <p:cNvSpPr txBox="1">
            <a:spLocks/>
          </p:cNvSpPr>
          <p:nvPr/>
        </p:nvSpPr>
        <p:spPr bwMode="auto">
          <a:xfrm>
            <a:off x="433389" y="473138"/>
            <a:ext cx="8120062" cy="134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DEPARTMENT OF EMPLOYMENT AND LABOUR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VOTE:31 </a:t>
            </a:r>
            <a:r>
              <a:rPr lang="en-US" sz="3000" b="1" dirty="0">
                <a:solidFill>
                  <a:schemeClr val="bg1"/>
                </a:solidFill>
                <a:cs typeface="Arial" charset="0"/>
              </a:rPr>
              <a:t>- </a:t>
            </a:r>
            <a:r>
              <a:rPr lang="en-US" sz="3000" b="1" dirty="0" smtClean="0">
                <a:solidFill>
                  <a:schemeClr val="bg1"/>
                </a:solidFill>
                <a:cs typeface="Arial" charset="0"/>
              </a:rPr>
              <a:t>2021/2022</a:t>
            </a:r>
            <a:endParaRPr lang="en-US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7" name="Subtitle 17"/>
          <p:cNvSpPr txBox="1">
            <a:spLocks/>
          </p:cNvSpPr>
          <p:nvPr/>
        </p:nvSpPr>
        <p:spPr bwMode="auto">
          <a:xfrm>
            <a:off x="1138304" y="1817462"/>
            <a:ext cx="6867391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dirty="0" smtClean="0">
                <a:solidFill>
                  <a:srgbClr val="404040"/>
                </a:solidFill>
                <a:latin typeface="Calibri" pitchFamily="-111" charset="0"/>
              </a:rPr>
              <a:t>BUDGET REDUCTIONS</a:t>
            </a:r>
            <a:endParaRPr lang="en-US" sz="2500" b="1" u="sng" dirty="0">
              <a:solidFill>
                <a:srgbClr val="404040"/>
              </a:solidFill>
              <a:latin typeface="Calibri" pitchFamily="-111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500" b="1" u="sng" cap="all" dirty="0" smtClean="0">
                <a:solidFill>
                  <a:srgbClr val="404040"/>
                </a:solidFill>
                <a:latin typeface="Calibri" pitchFamily="-111" charset="0"/>
              </a:rPr>
              <a:t>PORTFOLIO </a:t>
            </a:r>
            <a:r>
              <a:rPr lang="en-US" sz="2500" b="1" u="sng" cap="all" dirty="0">
                <a:solidFill>
                  <a:srgbClr val="404040"/>
                </a:solidFill>
                <a:latin typeface="Calibri" pitchFamily="-111" charset="0"/>
              </a:rPr>
              <a:t>COMMITTEE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380" y="5660742"/>
            <a:ext cx="2841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663041"/>
            <a:ext cx="8413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380" y="2572284"/>
            <a:ext cx="2211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b="1" dirty="0" smtClean="0">
                <a:solidFill>
                  <a:srgbClr val="404040"/>
                </a:solidFill>
                <a:latin typeface="Arial Bold" pitchFamily="-111" charset="0"/>
                <a:cs typeface="Arial Bold" pitchFamily="-111" charset="0"/>
              </a:rPr>
              <a:t>2021.03.05</a:t>
            </a:r>
            <a:endParaRPr lang="en-US" b="1" dirty="0">
              <a:solidFill>
                <a:srgbClr val="404040"/>
              </a:solidFill>
              <a:latin typeface="Arial Bold" pitchFamily="-111" charset="0"/>
              <a:cs typeface="Arial Bol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5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2021/2022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BUDGET REDUCTIONS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3207469"/>
              </p:ext>
            </p:extLst>
          </p:nvPr>
        </p:nvGraphicFramePr>
        <p:xfrm>
          <a:off x="457200" y="1423988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18229541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83610713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27191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929518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2021/2022</a:t>
                      </a:r>
                    </a:p>
                    <a:p>
                      <a:r>
                        <a:rPr lang="en-ZA" dirty="0" smtClean="0"/>
                        <a:t>R’000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2022/2023</a:t>
                      </a:r>
                    </a:p>
                    <a:p>
                      <a:r>
                        <a:rPr lang="en-ZA" dirty="0" smtClean="0"/>
                        <a:t>R’000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2023/2024</a:t>
                      </a:r>
                    </a:p>
                    <a:p>
                      <a:r>
                        <a:rPr lang="en-ZA" dirty="0" smtClean="0"/>
                        <a:t>R’000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9911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INDICATIVE ALLOCATION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3 857 152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4</a:t>
                      </a:r>
                      <a:r>
                        <a:rPr lang="en-ZA" baseline="0" dirty="0" smtClean="0"/>
                        <a:t> 009 847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3 949 881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978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FINAL ALLOCATION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3 505 713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3 559 303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3 571 234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6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REDUCTION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351 439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450 544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378 647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721747"/>
                  </a:ext>
                </a:extLst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7200" y="387571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 total reduction to baselines across the medium-term of R1 180 630 000 has been effected.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063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bg1"/>
                </a:solidFill>
              </a:rPr>
              <a:t>2021/2022 </a:t>
            </a:r>
            <a:br>
              <a:rPr lang="en-ZA" sz="4000" b="1" dirty="0" smtClean="0">
                <a:solidFill>
                  <a:schemeClr val="bg1"/>
                </a:solidFill>
              </a:rPr>
            </a:br>
            <a:r>
              <a:rPr lang="en-ZA" sz="4000" b="1" dirty="0" smtClean="0">
                <a:solidFill>
                  <a:schemeClr val="bg1"/>
                </a:solidFill>
              </a:rPr>
              <a:t>BUDGET REDUCTIONS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5873871"/>
              </p:ext>
            </p:extLst>
          </p:nvPr>
        </p:nvGraphicFramePr>
        <p:xfrm>
          <a:off x="457200" y="1476559"/>
          <a:ext cx="8229600" cy="4793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18229541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83610713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27191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929518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000" dirty="0" smtClean="0"/>
                        <a:t>ITEM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2021/2022</a:t>
                      </a:r>
                    </a:p>
                    <a:p>
                      <a:r>
                        <a:rPr lang="en-ZA" sz="1000" dirty="0" smtClean="0"/>
                        <a:t>R’000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2022/2023</a:t>
                      </a:r>
                    </a:p>
                    <a:p>
                      <a:r>
                        <a:rPr lang="en-ZA" sz="1000" dirty="0" smtClean="0"/>
                        <a:t>R’000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2023/2024</a:t>
                      </a:r>
                    </a:p>
                    <a:p>
                      <a:r>
                        <a:rPr lang="en-ZA" sz="1000" dirty="0" smtClean="0"/>
                        <a:t>R’000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9911523"/>
                  </a:ext>
                </a:extLst>
              </a:tr>
              <a:tr h="251853">
                <a:tc>
                  <a:txBody>
                    <a:bodyPr/>
                    <a:lstStyle/>
                    <a:p>
                      <a:r>
                        <a:rPr lang="en-ZA" sz="1000" dirty="0" err="1" smtClean="0"/>
                        <a:t>ARLAC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57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75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136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9783845"/>
                  </a:ext>
                </a:extLst>
              </a:tr>
              <a:tr h="24328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CCMA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90 775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115 369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95 506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63969"/>
                  </a:ext>
                </a:extLst>
              </a:tr>
              <a:tr h="234332">
                <a:tc>
                  <a:txBody>
                    <a:bodyPr/>
                    <a:lstStyle/>
                    <a:p>
                      <a:r>
                        <a:rPr lang="en-ZA" sz="1000" dirty="0" err="1" smtClean="0"/>
                        <a:t>CoE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213 262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273 936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179 285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721747"/>
                  </a:ext>
                </a:extLst>
              </a:tr>
              <a:tr h="233773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CF (</a:t>
                      </a:r>
                      <a:r>
                        <a:rPr lang="en-ZA" sz="1000" dirty="0" err="1" smtClean="0"/>
                        <a:t>COIDA</a:t>
                      </a:r>
                      <a:r>
                        <a:rPr lang="en-ZA" sz="1000" dirty="0" smtClean="0"/>
                        <a:t> claims)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744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968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1 755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4586514"/>
                  </a:ext>
                </a:extLst>
              </a:tr>
              <a:tr h="241603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Designated groups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167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308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1 282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9640231"/>
                  </a:ext>
                </a:extLst>
              </a:tr>
              <a:tr h="232654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Donations (</a:t>
                      </a:r>
                      <a:r>
                        <a:rPr lang="en-ZA" sz="1000" dirty="0" err="1" smtClean="0"/>
                        <a:t>CLD</a:t>
                      </a:r>
                      <a:r>
                        <a:rPr lang="en-ZA" sz="1000" dirty="0" smtClean="0"/>
                        <a:t>)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0791409"/>
                  </a:ext>
                </a:extLst>
              </a:tr>
              <a:tr h="240484">
                <a:tc>
                  <a:txBody>
                    <a:bodyPr/>
                    <a:lstStyle/>
                    <a:p>
                      <a:r>
                        <a:rPr lang="en-ZA" sz="1000" dirty="0" err="1" smtClean="0"/>
                        <a:t>G&amp;S</a:t>
                      </a:r>
                      <a:r>
                        <a:rPr lang="en-ZA" sz="1000" dirty="0" smtClean="0"/>
                        <a:t> (General)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24 143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31 276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56 239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2107527"/>
                  </a:ext>
                </a:extLst>
              </a:tr>
              <a:tr h="239925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Catering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355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522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731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5461720"/>
                  </a:ext>
                </a:extLst>
              </a:tr>
              <a:tr h="214199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Computer Services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7 267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9 352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15 427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2187880"/>
                  </a:ext>
                </a:extLst>
              </a:tr>
              <a:tr h="22202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Households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16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22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39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1643314"/>
                  </a:ext>
                </a:extLst>
              </a:tr>
              <a:tr h="221469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ILO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1 117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1 453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2 634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063178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Machinery</a:t>
                      </a:r>
                      <a:r>
                        <a:rPr lang="en-ZA" sz="1000" baseline="0" dirty="0" smtClean="0"/>
                        <a:t> &amp; Equipment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1 000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1 000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1 500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527428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err="1" smtClean="0"/>
                        <a:t>NEDLAC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4 757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5 878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5 583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1074933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err="1" smtClean="0"/>
                        <a:t>PSA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357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730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1 018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0652909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Provinces &amp; Municipalities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30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39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70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205569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Strengthen Civil Society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995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1 294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2 348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179483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SEE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6 395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8 319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15 088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3407058"/>
                  </a:ext>
                </a:extLst>
              </a:tr>
              <a:tr h="204132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TOTAL REDUCTION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351 439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450 544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000" dirty="0" smtClean="0"/>
                        <a:t>378 647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768658"/>
                  </a:ext>
                </a:extLst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6306-7E5F-4CA0-9EBE-11CD676DDEDC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03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Extra3_3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6508750" y="4197350"/>
            <a:ext cx="22526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700" b="1">
                <a:solidFill>
                  <a:srgbClr val="FFAB16"/>
                </a:solidFill>
                <a:cs typeface="Arial" charset="0"/>
              </a:rPr>
              <a:t>Thank </a:t>
            </a:r>
            <a:r>
              <a:rPr lang="en-US" sz="2700" b="1">
                <a:solidFill>
                  <a:schemeClr val="bg1"/>
                </a:solidFill>
                <a:cs typeface="Arial" charset="0"/>
              </a:rPr>
              <a:t>You</a:t>
            </a:r>
            <a:r>
              <a:rPr lang="en-US" sz="2700" b="1">
                <a:solidFill>
                  <a:srgbClr val="FFAB16"/>
                </a:solidFill>
                <a:cs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202</Words>
  <Application>Microsoft Office PowerPoint</Application>
  <PresentationFormat>On-screen Show (4:3)</PresentationFormat>
  <Paragraphs>108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2021/2022  BUDGET REDUCTIONS</vt:lpstr>
      <vt:lpstr>2021/2022  BUDGET REDUCTIONS</vt:lpstr>
      <vt:lpstr>Slide 4</vt:lpstr>
    </vt:vector>
  </TitlesOfParts>
  <Company>Dept Labour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DIRECTORATE OF COMMUNICATION</dc:title>
  <dc:creator>..</dc:creator>
  <cp:lastModifiedBy>USER</cp:lastModifiedBy>
  <cp:revision>128</cp:revision>
  <cp:lastPrinted>2019-09-06T13:21:02Z</cp:lastPrinted>
  <dcterms:created xsi:type="dcterms:W3CDTF">2011-10-12T13:20:57Z</dcterms:created>
  <dcterms:modified xsi:type="dcterms:W3CDTF">2021-03-05T06:05:23Z</dcterms:modified>
</cp:coreProperties>
</file>