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3"/>
  </p:notesMasterIdLst>
  <p:sldIdLst>
    <p:sldId id="260" r:id="rId3"/>
    <p:sldId id="285" r:id="rId4"/>
    <p:sldId id="286" r:id="rId5"/>
    <p:sldId id="288" r:id="rId6"/>
    <p:sldId id="290" r:id="rId7"/>
    <p:sldId id="292" r:id="rId8"/>
    <p:sldId id="291" r:id="rId9"/>
    <p:sldId id="295" r:id="rId10"/>
    <p:sldId id="297" r:id="rId11"/>
    <p:sldId id="296" r:id="rId1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68" d="100"/>
          <a:sy n="68" d="100"/>
        </p:scale>
        <p:origin x="-798" y="-96"/>
      </p:cViewPr>
      <p:guideLst>
        <p:guide orient="horz" pos="2160"/>
        <p:guide pos="3863"/>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B3631B2-9702-47AA-AAB6-2C5D153963C1}" type="datetimeFigureOut">
              <a:rPr lang="en-ZA" smtClean="0"/>
              <a:pPr/>
              <a:t>2021/03/10</a:t>
            </a:fld>
            <a:endParaRPr lang="en-ZA"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77DF1C5-4902-4DE3-8138-E37D99419ACB}" type="slidenum">
              <a:rPr lang="en-ZA" smtClean="0"/>
              <a:pPr/>
              <a:t>‹#›</a:t>
            </a:fld>
            <a:endParaRPr lang="en-ZA" dirty="0"/>
          </a:p>
        </p:txBody>
      </p:sp>
    </p:spTree>
    <p:extLst>
      <p:ext uri="{BB962C8B-B14F-4D97-AF65-F5344CB8AC3E}">
        <p14:creationId xmlns:p14="http://schemas.microsoft.com/office/powerpoint/2010/main" xmlns="" val="899459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2282E17-0948-4F4F-BA20-EEDBE7794426}"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xmlns="" val="76304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2282E17-0948-4F4F-BA20-EEDBE7794426}"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xmlns="" val="366879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vmlDrawing" Target="../drawings/vmlDrawing1.v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DBD7C2-6D21-4E5B-A9E2-483E500F4F98}" type="datetime1">
              <a:rPr lang="en-ZA" smtClean="0">
                <a:solidFill>
                  <a:prstClr val="black">
                    <a:tint val="75000"/>
                  </a:prstClr>
                </a:solidFill>
              </a:rPr>
              <a:pPr/>
              <a:t>2021/03/10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629950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3B1FF-DDF9-4B66-8DB2-EF60B0F97359}" type="datetime1">
              <a:rPr lang="en-ZA" smtClean="0">
                <a:solidFill>
                  <a:prstClr val="black">
                    <a:tint val="75000"/>
                  </a:prstClr>
                </a:solidFill>
              </a:rPr>
              <a:pPr/>
              <a:t>2021/03/10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040543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8818AC-223E-4050-9D3D-D203ED1EF18D}" type="datetime1">
              <a:rPr lang="en-ZA" smtClean="0">
                <a:solidFill>
                  <a:prstClr val="black">
                    <a:tint val="75000"/>
                  </a:prstClr>
                </a:solidFill>
              </a:rPr>
              <a:pPr/>
              <a:t>2021/03/10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471011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12"/>
          <p:cNvGraphicFramePr>
            <a:graphicFrameLocks/>
          </p:cNvGraphicFramePr>
          <p:nvPr/>
        </p:nvGraphicFramePr>
        <p:xfrm>
          <a:off x="0" y="0"/>
          <a:ext cx="211667" cy="158750"/>
        </p:xfrm>
        <a:graphic>
          <a:graphicData uri="http://schemas.openxmlformats.org/presentationml/2006/ole">
            <p:oleObj spid="_x0000_s1193" r:id="rId3" imgW="0" imgH="0" progId="">
              <p:embed/>
            </p:oleObj>
          </a:graphicData>
        </a:graphic>
      </p:graphicFrame>
      <p:sp>
        <p:nvSpPr>
          <p:cNvPr id="6166" name="Rectangle 22"/>
          <p:cNvSpPr>
            <a:spLocks noGrp="1" noChangeArrowheads="1"/>
          </p:cNvSpPr>
          <p:nvPr>
            <p:ph type="ctrTitle" sz="quarter"/>
          </p:nvPr>
        </p:nvSpPr>
        <p:spPr>
          <a:xfrm>
            <a:off x="1521890" y="3124202"/>
            <a:ext cx="9148233" cy="401648"/>
          </a:xfrm>
          <a:ln algn="ctr"/>
        </p:spPr>
        <p:txBody>
          <a:bodyPr anchor="ctr"/>
          <a:lstStyle>
            <a:lvl1pPr algn="ctr">
              <a:defRPr sz="2900"/>
            </a:lvl1pPr>
          </a:lstStyle>
          <a:p>
            <a:r>
              <a:rPr lang="en-US" noProof="0" smtClean="0"/>
              <a:t>Click to edit Master title style</a:t>
            </a:r>
            <a:endParaRPr lang="en-GB" noProof="0"/>
          </a:p>
        </p:txBody>
      </p:sp>
      <p:sp>
        <p:nvSpPr>
          <p:cNvPr id="6167" name="Rectangle 23"/>
          <p:cNvSpPr>
            <a:spLocks noGrp="1" noChangeArrowheads="1"/>
          </p:cNvSpPr>
          <p:nvPr>
            <p:ph type="subTitle" sz="quarter" idx="1"/>
          </p:nvPr>
        </p:nvSpPr>
        <p:spPr>
          <a:xfrm>
            <a:off x="1828800" y="4351343"/>
            <a:ext cx="8534400" cy="221599"/>
          </a:xfrm>
        </p:spPr>
        <p:txBody>
          <a:bodyPr anchor="ctr"/>
          <a:lstStyle>
            <a:lvl1pPr marL="0" indent="0" algn="ctr">
              <a:buFont typeface="Wingdings" pitchFamily="2" charset="2"/>
              <a:buNone/>
              <a:defRPr i="1"/>
            </a:lvl1pPr>
          </a:lstStyle>
          <a:p>
            <a:r>
              <a:rPr lang="en-US" noProof="0" smtClean="0"/>
              <a:t>Click to edit Master subtitle style</a:t>
            </a:r>
            <a:endParaRPr lang="en-GB" noProof="0"/>
          </a:p>
        </p:txBody>
      </p:sp>
    </p:spTree>
    <p:extLst>
      <p:ext uri="{BB962C8B-B14F-4D97-AF65-F5344CB8AC3E}">
        <p14:creationId xmlns:p14="http://schemas.microsoft.com/office/powerpoint/2010/main" xmlns="" val="28585170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8084" y="2092331"/>
            <a:ext cx="11529483" cy="132959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470619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540148"/>
          </a:xfrm>
        </p:spPr>
        <p:txBody>
          <a:bodyPr/>
          <a:lstStyle>
            <a:lvl1pPr algn="ctr">
              <a:defRPr sz="3900" b="1" cap="all"/>
            </a:lvl1p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963084" y="2906719"/>
            <a:ext cx="10363200" cy="276999"/>
          </a:xfrm>
        </p:spPr>
        <p:txBody>
          <a:bodyPr anchor="b"/>
          <a:lstStyle>
            <a:lvl1pPr marL="0" indent="0" algn="ctr">
              <a:buNone/>
              <a:defRPr sz="2000"/>
            </a:lvl1pPr>
            <a:lvl2pPr marL="457165" indent="0">
              <a:buNone/>
              <a:defRPr sz="1800"/>
            </a:lvl2pPr>
            <a:lvl3pPr marL="914331" indent="0">
              <a:buNone/>
              <a:defRPr sz="1600"/>
            </a:lvl3pPr>
            <a:lvl4pPr marL="1371495" indent="0">
              <a:buNone/>
              <a:defRPr sz="1400"/>
            </a:lvl4pPr>
            <a:lvl5pPr marL="1828660" indent="0">
              <a:buNone/>
              <a:defRPr sz="1400"/>
            </a:lvl5pPr>
            <a:lvl6pPr marL="2285826" indent="0">
              <a:buNone/>
              <a:defRPr sz="1400"/>
            </a:lvl6pPr>
            <a:lvl7pPr marL="2742990" indent="0">
              <a:buNone/>
              <a:defRPr sz="1400"/>
            </a:lvl7pPr>
            <a:lvl8pPr marL="3200156" indent="0">
              <a:buNone/>
              <a:defRPr sz="1400"/>
            </a:lvl8pPr>
            <a:lvl9pPr marL="3657321"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xmlns="" val="1536775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srcRect/>
          <a:stretch>
            <a:fillRect/>
          </a:stretch>
        </p:blipFill>
        <p:spPr bwMode="auto">
          <a:xfrm>
            <a:off x="5200651" y="1"/>
            <a:ext cx="1816100"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328085" y="2092331"/>
            <a:ext cx="5662084" cy="180049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6193369" y="2092331"/>
            <a:ext cx="5664201" cy="180049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xmlns="" val="1951808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8" descr="C:\Users\jmumaw\Desktop\DCS\Pics\Logo.JPG"/>
          <p:cNvPicPr>
            <a:picLocks noChangeAspect="1" noChangeArrowheads="1"/>
          </p:cNvPicPr>
          <p:nvPr userDrawn="1"/>
        </p:nvPicPr>
        <p:blipFill>
          <a:blip r:embed="rId2" cstate="print"/>
          <a:srcRect/>
          <a:stretch>
            <a:fillRect/>
          </a:stretch>
        </p:blipFill>
        <p:spPr bwMode="auto">
          <a:xfrm>
            <a:off x="5200651" y="1"/>
            <a:ext cx="1816100" cy="447675"/>
          </a:xfrm>
          <a:prstGeom prst="rect">
            <a:avLst/>
          </a:prstGeom>
          <a:noFill/>
          <a:ln w="9525">
            <a:noFill/>
            <a:miter lim="800000"/>
            <a:headEnd/>
            <a:tailEnd/>
          </a:ln>
        </p:spPr>
      </p:pic>
      <p:sp>
        <p:nvSpPr>
          <p:cNvPr id="2" name="Title 1"/>
          <p:cNvSpPr>
            <a:spLocks noGrp="1"/>
          </p:cNvSpPr>
          <p:nvPr>
            <p:ph type="title"/>
          </p:nvPr>
        </p:nvSpPr>
        <p:spPr>
          <a:xfrm>
            <a:off x="304800" y="609606"/>
            <a:ext cx="11582400" cy="276999"/>
          </a:xfrm>
        </p:spPr>
        <p:txBody>
          <a:bodyPr/>
          <a:lstStyle>
            <a:lvl1pPr>
              <a:defRPr/>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304802" y="1867517"/>
            <a:ext cx="5691717" cy="332399"/>
          </a:xfrm>
        </p:spPr>
        <p:txBody>
          <a:bodyPr anchor="b"/>
          <a:lstStyle>
            <a:lvl1pPr marL="0" indent="0">
              <a:buNone/>
              <a:defRPr sz="2400" b="1"/>
            </a:lvl1pPr>
            <a:lvl2pPr marL="457165" indent="0">
              <a:buNone/>
              <a:defRPr sz="2000" b="1"/>
            </a:lvl2pPr>
            <a:lvl3pPr marL="914331" indent="0">
              <a:buNone/>
              <a:defRPr sz="1800" b="1"/>
            </a:lvl3pPr>
            <a:lvl4pPr marL="1371495" indent="0">
              <a:buNone/>
              <a:defRPr sz="1600" b="1"/>
            </a:lvl4pPr>
            <a:lvl5pPr marL="1828660" indent="0">
              <a:buNone/>
              <a:defRPr sz="1600" b="1"/>
            </a:lvl5pPr>
            <a:lvl6pPr marL="2285826" indent="0">
              <a:buNone/>
              <a:defRPr sz="1600" b="1"/>
            </a:lvl6pPr>
            <a:lvl7pPr marL="2742990" indent="0">
              <a:buNone/>
              <a:defRPr sz="1600" b="1"/>
            </a:lvl7pPr>
            <a:lvl8pPr marL="3200156" indent="0">
              <a:buNone/>
              <a:defRPr sz="1600" b="1"/>
            </a:lvl8pPr>
            <a:lvl9pPr marL="3657321" indent="0">
              <a:buNone/>
              <a:defRPr sz="1600" b="1"/>
            </a:lvl9pPr>
          </a:lstStyle>
          <a:p>
            <a:pPr lvl="0"/>
            <a:r>
              <a:rPr lang="en-US" noProof="0" smtClean="0"/>
              <a:t>Click to edit Master text styles</a:t>
            </a:r>
          </a:p>
        </p:txBody>
      </p:sp>
      <p:sp>
        <p:nvSpPr>
          <p:cNvPr id="4" name="Content Placeholder 3"/>
          <p:cNvSpPr>
            <a:spLocks noGrp="1"/>
          </p:cNvSpPr>
          <p:nvPr>
            <p:ph sz="half" idx="2"/>
          </p:nvPr>
        </p:nvSpPr>
        <p:spPr>
          <a:xfrm>
            <a:off x="304802" y="2174876"/>
            <a:ext cx="5691717" cy="15635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5" name="Text Placeholder 4"/>
          <p:cNvSpPr>
            <a:spLocks noGrp="1"/>
          </p:cNvSpPr>
          <p:nvPr>
            <p:ph type="body" sz="quarter" idx="3"/>
          </p:nvPr>
        </p:nvSpPr>
        <p:spPr>
          <a:xfrm>
            <a:off x="6193374" y="1867517"/>
            <a:ext cx="5693833" cy="332399"/>
          </a:xfrm>
        </p:spPr>
        <p:txBody>
          <a:bodyPr anchor="b"/>
          <a:lstStyle>
            <a:lvl1pPr marL="0" indent="0">
              <a:buNone/>
              <a:defRPr sz="2400" b="1"/>
            </a:lvl1pPr>
            <a:lvl2pPr marL="457165" indent="0">
              <a:buNone/>
              <a:defRPr sz="2000" b="1"/>
            </a:lvl2pPr>
            <a:lvl3pPr marL="914331" indent="0">
              <a:buNone/>
              <a:defRPr sz="1800" b="1"/>
            </a:lvl3pPr>
            <a:lvl4pPr marL="1371495" indent="0">
              <a:buNone/>
              <a:defRPr sz="1600" b="1"/>
            </a:lvl4pPr>
            <a:lvl5pPr marL="1828660" indent="0">
              <a:buNone/>
              <a:defRPr sz="1600" b="1"/>
            </a:lvl5pPr>
            <a:lvl6pPr marL="2285826" indent="0">
              <a:buNone/>
              <a:defRPr sz="1600" b="1"/>
            </a:lvl6pPr>
            <a:lvl7pPr marL="2742990" indent="0">
              <a:buNone/>
              <a:defRPr sz="1600" b="1"/>
            </a:lvl7pPr>
            <a:lvl8pPr marL="3200156" indent="0">
              <a:buNone/>
              <a:defRPr sz="1600" b="1"/>
            </a:lvl8pPr>
            <a:lvl9pPr marL="3657321"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6193374" y="2174876"/>
            <a:ext cx="5693833" cy="15635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xmlns="" val="4234732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descr="C:\Users\jmumaw\Desktop\DCS\Pics\Logo.JPG"/>
          <p:cNvPicPr>
            <a:picLocks noChangeAspect="1" noChangeArrowheads="1"/>
          </p:cNvPicPr>
          <p:nvPr userDrawn="1"/>
        </p:nvPicPr>
        <p:blipFill>
          <a:blip r:embed="rId2" cstate="print"/>
          <a:srcRect/>
          <a:stretch>
            <a:fillRect/>
          </a:stretch>
        </p:blipFill>
        <p:spPr bwMode="auto">
          <a:xfrm>
            <a:off x="5200651" y="1"/>
            <a:ext cx="1816100"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smtClean="0"/>
              <a:t>Click to edit Master title style</a:t>
            </a:r>
            <a:endParaRPr lang="en-GB" noProof="0" dirty="0"/>
          </a:p>
        </p:txBody>
      </p:sp>
    </p:spTree>
    <p:extLst>
      <p:ext uri="{BB962C8B-B14F-4D97-AF65-F5344CB8AC3E}">
        <p14:creationId xmlns:p14="http://schemas.microsoft.com/office/powerpoint/2010/main" xmlns="" val="9401718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descr="C:\Users\jmumaw\Desktop\DCS\Pics\Logo.JPG"/>
          <p:cNvPicPr>
            <a:picLocks noChangeAspect="1" noChangeArrowheads="1"/>
          </p:cNvPicPr>
          <p:nvPr userDrawn="1"/>
        </p:nvPicPr>
        <p:blipFill>
          <a:blip r:embed="rId2" cstate="print"/>
          <a:srcRect/>
          <a:stretch>
            <a:fillRect/>
          </a:stretch>
        </p:blipFill>
        <p:spPr bwMode="auto">
          <a:xfrm>
            <a:off x="5200651" y="1"/>
            <a:ext cx="1816100" cy="447675"/>
          </a:xfrm>
          <a:prstGeom prst="rect">
            <a:avLst/>
          </a:prstGeom>
          <a:noFill/>
          <a:ln w="9525">
            <a:noFill/>
            <a:miter lim="800000"/>
            <a:headEnd/>
            <a:tailEnd/>
          </a:ln>
        </p:spPr>
      </p:pic>
    </p:spTree>
    <p:extLst>
      <p:ext uri="{BB962C8B-B14F-4D97-AF65-F5344CB8AC3E}">
        <p14:creationId xmlns:p14="http://schemas.microsoft.com/office/powerpoint/2010/main" xmlns="" val="61086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srcRect/>
          <a:stretch>
            <a:fillRect/>
          </a:stretch>
        </p:blipFill>
        <p:spPr bwMode="auto">
          <a:xfrm>
            <a:off x="5200651" y="1"/>
            <a:ext cx="1816100" cy="447675"/>
          </a:xfrm>
          <a:prstGeom prst="rect">
            <a:avLst/>
          </a:prstGeom>
          <a:noFill/>
          <a:ln w="9525">
            <a:noFill/>
            <a:miter lim="800000"/>
            <a:headEnd/>
            <a:tailEnd/>
          </a:ln>
        </p:spPr>
      </p:pic>
      <p:sp>
        <p:nvSpPr>
          <p:cNvPr id="2" name="Title 1"/>
          <p:cNvSpPr>
            <a:spLocks noGrp="1"/>
          </p:cNvSpPr>
          <p:nvPr>
            <p:ph type="title"/>
          </p:nvPr>
        </p:nvSpPr>
        <p:spPr>
          <a:xfrm>
            <a:off x="609607" y="900886"/>
            <a:ext cx="4011084" cy="276999"/>
          </a:xfrm>
        </p:spPr>
        <p:txBody>
          <a:bodyPr anchor="b"/>
          <a:lstStyle>
            <a:lvl1pPr algn="l">
              <a:defRPr sz="2000" b="1"/>
            </a:lvl1pPr>
          </a:lstStyle>
          <a:p>
            <a:r>
              <a:rPr lang="en-US" noProof="0" smtClean="0"/>
              <a:t>Click to edit Master title style</a:t>
            </a:r>
            <a:endParaRPr lang="en-GB" noProof="0"/>
          </a:p>
        </p:txBody>
      </p:sp>
      <p:sp>
        <p:nvSpPr>
          <p:cNvPr id="3" name="Content Placeholder 2"/>
          <p:cNvSpPr>
            <a:spLocks noGrp="1"/>
          </p:cNvSpPr>
          <p:nvPr>
            <p:ph idx="1"/>
          </p:nvPr>
        </p:nvSpPr>
        <p:spPr>
          <a:xfrm>
            <a:off x="4766735" y="623888"/>
            <a:ext cx="6815668" cy="207441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Text Placeholder 3"/>
          <p:cNvSpPr>
            <a:spLocks noGrp="1"/>
          </p:cNvSpPr>
          <p:nvPr>
            <p:ph type="body" sz="half" idx="2"/>
          </p:nvPr>
        </p:nvSpPr>
        <p:spPr>
          <a:xfrm>
            <a:off x="609607" y="1785942"/>
            <a:ext cx="4011084" cy="193899"/>
          </a:xfrm>
        </p:spPr>
        <p:txBody>
          <a:bodyPr/>
          <a:lstStyle>
            <a:lvl1pPr marL="0" indent="0">
              <a:buNone/>
              <a:defRPr sz="1400"/>
            </a:lvl1pPr>
            <a:lvl2pPr marL="457165" indent="0">
              <a:buNone/>
              <a:defRPr sz="1200"/>
            </a:lvl2pPr>
            <a:lvl3pPr marL="914331" indent="0">
              <a:buNone/>
              <a:defRPr sz="1000"/>
            </a:lvl3pPr>
            <a:lvl4pPr marL="1371495" indent="0">
              <a:buNone/>
              <a:defRPr sz="900"/>
            </a:lvl4pPr>
            <a:lvl5pPr marL="1828660" indent="0">
              <a:buNone/>
              <a:defRPr sz="900"/>
            </a:lvl5pPr>
            <a:lvl6pPr marL="2285826" indent="0">
              <a:buNone/>
              <a:defRPr sz="900"/>
            </a:lvl6pPr>
            <a:lvl7pPr marL="2742990" indent="0">
              <a:buNone/>
              <a:defRPr sz="900"/>
            </a:lvl7pPr>
            <a:lvl8pPr marL="3200156" indent="0">
              <a:buNone/>
              <a:defRPr sz="900"/>
            </a:lvl8pPr>
            <a:lvl9pPr marL="3657321"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xmlns="" val="732661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5CDB5B-A128-4A8F-B9F1-F1D27A5A0CB2}" type="datetime1">
              <a:rPr lang="en-ZA" smtClean="0">
                <a:solidFill>
                  <a:prstClr val="black">
                    <a:tint val="75000"/>
                  </a:prstClr>
                </a:solidFill>
              </a:rPr>
              <a:pPr/>
              <a:t>2021/03/10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7840801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srcRect/>
          <a:stretch>
            <a:fillRect/>
          </a:stretch>
        </p:blipFill>
        <p:spPr bwMode="auto">
          <a:xfrm>
            <a:off x="5200651" y="1"/>
            <a:ext cx="1816100" cy="447675"/>
          </a:xfrm>
          <a:prstGeom prst="rect">
            <a:avLst/>
          </a:prstGeom>
          <a:noFill/>
          <a:ln w="9525">
            <a:noFill/>
            <a:miter lim="800000"/>
            <a:headEnd/>
            <a:tailEnd/>
          </a:ln>
        </p:spPr>
      </p:pic>
      <p:sp>
        <p:nvSpPr>
          <p:cNvPr id="2" name="Title 1"/>
          <p:cNvSpPr>
            <a:spLocks noGrp="1"/>
          </p:cNvSpPr>
          <p:nvPr>
            <p:ph type="title"/>
          </p:nvPr>
        </p:nvSpPr>
        <p:spPr>
          <a:xfrm>
            <a:off x="2389717" y="4800606"/>
            <a:ext cx="7315200" cy="276999"/>
          </a:xfrm>
        </p:spPr>
        <p:txBody>
          <a:bodyPr anchor="b"/>
          <a:lstStyle>
            <a:lvl1pPr algn="l">
              <a:defRPr sz="20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2389717" y="612775"/>
            <a:ext cx="7315200" cy="443198"/>
          </a:xfrm>
        </p:spPr>
        <p:txBody>
          <a:bodyPr/>
          <a:lstStyle>
            <a:lvl1pPr marL="0" indent="0">
              <a:buNone/>
              <a:defRPr sz="3200"/>
            </a:lvl1pPr>
            <a:lvl2pPr marL="457165" indent="0">
              <a:buNone/>
              <a:defRPr sz="2800"/>
            </a:lvl2pPr>
            <a:lvl3pPr marL="914331" indent="0">
              <a:buNone/>
              <a:defRPr sz="2400"/>
            </a:lvl3pPr>
            <a:lvl4pPr marL="1371495" indent="0">
              <a:buNone/>
              <a:defRPr sz="2000"/>
            </a:lvl4pPr>
            <a:lvl5pPr marL="1828660" indent="0">
              <a:buNone/>
              <a:defRPr sz="2000"/>
            </a:lvl5pPr>
            <a:lvl6pPr marL="2285826" indent="0">
              <a:buNone/>
              <a:defRPr sz="2000"/>
            </a:lvl6pPr>
            <a:lvl7pPr marL="2742990" indent="0">
              <a:buNone/>
              <a:defRPr sz="2000"/>
            </a:lvl7pPr>
            <a:lvl8pPr marL="3200156" indent="0">
              <a:buNone/>
              <a:defRPr sz="2000"/>
            </a:lvl8pPr>
            <a:lvl9pPr marL="3657321" indent="0">
              <a:buNone/>
              <a:defRPr sz="2000"/>
            </a:lvl9pPr>
          </a:lstStyle>
          <a:p>
            <a:pPr lvl="0"/>
            <a:r>
              <a:rPr lang="en-US" noProof="0" dirty="0" smtClean="0"/>
              <a:t>Click icon to add picture</a:t>
            </a:r>
            <a:endParaRPr lang="en-GB" noProof="0" dirty="0"/>
          </a:p>
        </p:txBody>
      </p:sp>
      <p:sp>
        <p:nvSpPr>
          <p:cNvPr id="4" name="Text Placeholder 3"/>
          <p:cNvSpPr>
            <a:spLocks noGrp="1"/>
          </p:cNvSpPr>
          <p:nvPr>
            <p:ph type="body" sz="half" idx="2"/>
          </p:nvPr>
        </p:nvSpPr>
        <p:spPr>
          <a:xfrm>
            <a:off x="2389717" y="5367343"/>
            <a:ext cx="7315200" cy="193899"/>
          </a:xfrm>
        </p:spPr>
        <p:txBody>
          <a:bodyPr/>
          <a:lstStyle>
            <a:lvl1pPr marL="0" indent="0">
              <a:buNone/>
              <a:defRPr sz="1400"/>
            </a:lvl1pPr>
            <a:lvl2pPr marL="457165" indent="0">
              <a:buNone/>
              <a:defRPr sz="1200"/>
            </a:lvl2pPr>
            <a:lvl3pPr marL="914331" indent="0">
              <a:buNone/>
              <a:defRPr sz="1000"/>
            </a:lvl3pPr>
            <a:lvl4pPr marL="1371495" indent="0">
              <a:buNone/>
              <a:defRPr sz="900"/>
            </a:lvl4pPr>
            <a:lvl5pPr marL="1828660" indent="0">
              <a:buNone/>
              <a:defRPr sz="900"/>
            </a:lvl5pPr>
            <a:lvl6pPr marL="2285826" indent="0">
              <a:buNone/>
              <a:defRPr sz="900"/>
            </a:lvl6pPr>
            <a:lvl7pPr marL="2742990" indent="0">
              <a:buNone/>
              <a:defRPr sz="900"/>
            </a:lvl7pPr>
            <a:lvl8pPr marL="3200156" indent="0">
              <a:buNone/>
              <a:defRPr sz="900"/>
            </a:lvl8pPr>
            <a:lvl9pPr marL="3657321"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xmlns="" val="36017115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8" descr="C:\Users\jmumaw\Desktop\DCS\Pics\Logo.JPG"/>
          <p:cNvPicPr>
            <a:picLocks noChangeAspect="1" noChangeArrowheads="1"/>
          </p:cNvPicPr>
          <p:nvPr userDrawn="1"/>
        </p:nvPicPr>
        <p:blipFill>
          <a:blip r:embed="rId2" cstate="print"/>
          <a:srcRect/>
          <a:stretch>
            <a:fillRect/>
          </a:stretch>
        </p:blipFill>
        <p:spPr bwMode="auto">
          <a:xfrm>
            <a:off x="5200651" y="1"/>
            <a:ext cx="1816100"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Vertical Text Placeholder 2"/>
          <p:cNvSpPr>
            <a:spLocks noGrp="1"/>
          </p:cNvSpPr>
          <p:nvPr>
            <p:ph type="body" orient="vert" idx="1"/>
          </p:nvPr>
        </p:nvSpPr>
        <p:spPr>
          <a:xfrm>
            <a:off x="10527986" y="2092329"/>
            <a:ext cx="1329595" cy="3545587"/>
          </a:xfrm>
        </p:spPr>
        <p:txBody>
          <a:bodyPr vert="eaVert"/>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xmlns="" val="12100343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8" descr="C:\Users\jmumaw\Desktop\DCS\Pics\Logo.JPG"/>
          <p:cNvPicPr>
            <a:picLocks noChangeAspect="1" noChangeArrowheads="1"/>
          </p:cNvPicPr>
          <p:nvPr userDrawn="1"/>
        </p:nvPicPr>
        <p:blipFill>
          <a:blip r:embed="rId2" cstate="print"/>
          <a:srcRect/>
          <a:stretch>
            <a:fillRect/>
          </a:stretch>
        </p:blipFill>
        <p:spPr bwMode="auto">
          <a:xfrm>
            <a:off x="5200651" y="1"/>
            <a:ext cx="1816100" cy="447675"/>
          </a:xfrm>
          <a:prstGeom prst="rect">
            <a:avLst/>
          </a:prstGeom>
          <a:noFill/>
          <a:ln w="9525">
            <a:noFill/>
            <a:miter lim="800000"/>
            <a:headEnd/>
            <a:tailEnd/>
          </a:ln>
        </p:spPr>
      </p:pic>
      <p:sp>
        <p:nvSpPr>
          <p:cNvPr id="2" name="Vertical Title 1"/>
          <p:cNvSpPr>
            <a:spLocks noGrp="1"/>
          </p:cNvSpPr>
          <p:nvPr>
            <p:ph type="title" orient="vert"/>
          </p:nvPr>
        </p:nvSpPr>
        <p:spPr>
          <a:xfrm>
            <a:off x="11580578" y="596902"/>
            <a:ext cx="276999" cy="4140200"/>
          </a:xfrm>
        </p:spPr>
        <p:txBody>
          <a:bodyPr vert="eaVert"/>
          <a:lstStyle/>
          <a:p>
            <a:r>
              <a:rPr lang="en-US" noProof="0" smtClean="0"/>
              <a:t>Click to edit Master title style</a:t>
            </a:r>
            <a:endParaRPr lang="en-GB" noProof="0"/>
          </a:p>
        </p:txBody>
      </p:sp>
      <p:sp>
        <p:nvSpPr>
          <p:cNvPr id="3" name="Vertical Text Placeholder 2"/>
          <p:cNvSpPr>
            <a:spLocks noGrp="1"/>
          </p:cNvSpPr>
          <p:nvPr>
            <p:ph type="body" orient="vert" idx="1"/>
          </p:nvPr>
        </p:nvSpPr>
        <p:spPr>
          <a:xfrm>
            <a:off x="7444004" y="596902"/>
            <a:ext cx="1329595" cy="4140200"/>
          </a:xfrm>
        </p:spPr>
        <p:txBody>
          <a:bodyPr vert="eaVert"/>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xmlns="" val="1260554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98B15C-34D5-4BFD-BF19-395E179D1C44}" type="datetime1">
              <a:rPr lang="en-ZA" smtClean="0">
                <a:solidFill>
                  <a:prstClr val="black">
                    <a:tint val="75000"/>
                  </a:prstClr>
                </a:solidFill>
              </a:rPr>
              <a:pPr/>
              <a:t>2021/03/10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891570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BDC1CD-A4E5-425C-A451-7CEB557E35FE}" type="datetime1">
              <a:rPr lang="en-ZA" smtClean="0">
                <a:solidFill>
                  <a:prstClr val="black">
                    <a:tint val="75000"/>
                  </a:prstClr>
                </a:solidFill>
              </a:rPr>
              <a:pPr/>
              <a:t>2021/03/10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37098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CFDE65-9811-44A5-BD3E-26B80A20D15B}" type="datetime1">
              <a:rPr lang="en-ZA" smtClean="0">
                <a:solidFill>
                  <a:prstClr val="black">
                    <a:tint val="75000"/>
                  </a:prstClr>
                </a:solidFill>
              </a:rPr>
              <a:pPr/>
              <a:t>2021/03/10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579677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58602F-42AE-4006-8F03-57BB165056FF}" type="datetime1">
              <a:rPr lang="en-ZA" smtClean="0">
                <a:solidFill>
                  <a:prstClr val="black">
                    <a:tint val="75000"/>
                  </a:prstClr>
                </a:solidFill>
              </a:rPr>
              <a:pPr/>
              <a:t>2021/03/10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908070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164FF8-0C88-4A9F-99A4-4ED27F4EFACB}" type="datetime1">
              <a:rPr lang="en-ZA" smtClean="0">
                <a:solidFill>
                  <a:prstClr val="black">
                    <a:tint val="75000"/>
                  </a:prstClr>
                </a:solidFill>
              </a:rPr>
              <a:pPr/>
              <a:t>2021/03/10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811237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7D6E97-0517-4689-A4CA-DF04329C4050}" type="datetime1">
              <a:rPr lang="en-ZA" smtClean="0">
                <a:solidFill>
                  <a:prstClr val="black">
                    <a:tint val="75000"/>
                  </a:prstClr>
                </a:solidFill>
              </a:rPr>
              <a:pPr/>
              <a:t>2021/03/10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001358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F2C6D6-E5B4-4990-A70F-7ADD6C20F7DD}" type="datetime1">
              <a:rPr lang="en-ZA" smtClean="0">
                <a:solidFill>
                  <a:prstClr val="black">
                    <a:tint val="75000"/>
                  </a:prstClr>
                </a:solidFill>
              </a:rPr>
              <a:pPr/>
              <a:t>2021/03/10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825802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570887F7-FBAF-45DB-BD46-B0C984CC6BF6}" type="datetime1">
              <a:rPr lang="en-ZA" smtClean="0">
                <a:solidFill>
                  <a:prstClr val="black">
                    <a:tint val="75000"/>
                  </a:prstClr>
                </a:solidFill>
                <a:cs typeface="Arial" charset="0"/>
              </a:rPr>
              <a:pPr defTabSz="457200"/>
              <a:t>2021/03/10</a:t>
            </a:fld>
            <a:endParaRPr lang="en-US" dirty="0">
              <a:solidFill>
                <a:prstClr val="black">
                  <a:tint val="75000"/>
                </a:prstClr>
              </a:solidFill>
              <a:cs typeface="Arial"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cs typeface="Arial" charset="0"/>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DCB3B80B-23E3-3948-A741-EEB7CB22DD0C}" type="slidenum">
              <a:rPr lang="en-US" smtClean="0">
                <a:solidFill>
                  <a:prstClr val="black">
                    <a:tint val="75000"/>
                  </a:prstClr>
                </a:solidFill>
                <a:cs typeface="Arial" charset="0"/>
              </a:rPr>
              <a:pPr defTabSz="457200"/>
              <a:t>‹#›</a:t>
            </a:fld>
            <a:endParaRPr lang="en-US" dirty="0">
              <a:solidFill>
                <a:prstClr val="black">
                  <a:tint val="75000"/>
                </a:prstClr>
              </a:solidFill>
              <a:cs typeface="Arial" charset="0"/>
            </a:endParaRPr>
          </a:p>
        </p:txBody>
      </p:sp>
    </p:spTree>
    <p:extLst>
      <p:ext uri="{BB962C8B-B14F-4D97-AF65-F5344CB8AC3E}">
        <p14:creationId xmlns:p14="http://schemas.microsoft.com/office/powerpoint/2010/main" xmlns="" val="32249662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Line 23"/>
          <p:cNvSpPr>
            <a:spLocks noChangeShapeType="1"/>
          </p:cNvSpPr>
          <p:nvPr/>
        </p:nvSpPr>
        <p:spPr bwMode="auto">
          <a:xfrm flipV="1">
            <a:off x="328085" y="457200"/>
            <a:ext cx="11559116" cy="0"/>
          </a:xfrm>
          <a:prstGeom prst="line">
            <a:avLst/>
          </a:prstGeom>
          <a:noFill/>
          <a:ln w="28575">
            <a:solidFill>
              <a:schemeClr val="bg2"/>
            </a:solidFill>
            <a:round/>
            <a:headEnd/>
            <a:tailEnd/>
          </a:ln>
        </p:spPr>
        <p:txBody>
          <a:bodyPr wrap="none" lIns="91433" tIns="45717" rIns="91433" bIns="45717" anchor="ctr"/>
          <a:lstStyle/>
          <a:p>
            <a:pPr fontAlgn="base">
              <a:spcBef>
                <a:spcPct val="0"/>
              </a:spcBef>
              <a:spcAft>
                <a:spcPct val="0"/>
              </a:spcAft>
              <a:defRPr/>
            </a:pPr>
            <a:endParaRPr lang="en-ZA" sz="1400" dirty="0">
              <a:solidFill>
                <a:prstClr val="black"/>
              </a:solidFill>
            </a:endParaRPr>
          </a:p>
        </p:txBody>
      </p:sp>
      <p:sp>
        <p:nvSpPr>
          <p:cNvPr id="8195" name="Rectangle 24"/>
          <p:cNvSpPr>
            <a:spLocks noGrp="1" noChangeArrowheads="1"/>
          </p:cNvSpPr>
          <p:nvPr>
            <p:ph type="title"/>
          </p:nvPr>
        </p:nvSpPr>
        <p:spPr bwMode="auto">
          <a:xfrm>
            <a:off x="328084" y="596901"/>
            <a:ext cx="11529483" cy="27622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lvl="0"/>
            <a:r>
              <a:rPr lang="en-GB" smtClean="0"/>
              <a:t>Headline: (20 pt.) Arial bold</a:t>
            </a:r>
          </a:p>
        </p:txBody>
      </p:sp>
      <p:sp>
        <p:nvSpPr>
          <p:cNvPr id="8196" name="Rectangle 26"/>
          <p:cNvSpPr>
            <a:spLocks noGrp="1" noChangeArrowheads="1"/>
          </p:cNvSpPr>
          <p:nvPr>
            <p:ph type="body" idx="1"/>
          </p:nvPr>
        </p:nvSpPr>
        <p:spPr bwMode="auto">
          <a:xfrm>
            <a:off x="328084" y="2092326"/>
            <a:ext cx="11529483" cy="2659063"/>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p>
            <a:pPr lvl="0"/>
            <a:r>
              <a:rPr lang="en-GB" smtClean="0"/>
              <a:t>Text: 16-pt. Arial with Wingdings square square bullet 100%</a:t>
            </a:r>
          </a:p>
          <a:p>
            <a:pPr lvl="1"/>
            <a:r>
              <a:rPr lang="en-GB" smtClean="0"/>
              <a:t>Second-level bullet — Arial round</a:t>
            </a:r>
          </a:p>
          <a:p>
            <a:pPr lvl="2"/>
            <a:r>
              <a:rPr lang="en-GB" smtClean="0"/>
              <a:t>Third-level bullet — Arial Em dash</a:t>
            </a:r>
          </a:p>
          <a:p>
            <a:pPr lvl="3"/>
            <a:r>
              <a:rPr lang="en-GB" smtClean="0"/>
              <a:t>Fourth-level bullet — Arial Em dash</a:t>
            </a:r>
          </a:p>
          <a:p>
            <a:pPr lvl="4"/>
            <a:r>
              <a:rPr lang="en-GB" smtClean="0"/>
              <a:t>xx</a:t>
            </a:r>
          </a:p>
          <a:p>
            <a:pPr lvl="0"/>
            <a:r>
              <a:rPr lang="en-GB" smtClean="0"/>
              <a:t>Text: 16 pt. Arial, plain text sentence case</a:t>
            </a:r>
          </a:p>
          <a:p>
            <a:pPr lvl="1"/>
            <a:r>
              <a:rPr lang="en-GB" smtClean="0"/>
              <a:t>Second-level bullet</a:t>
            </a:r>
          </a:p>
          <a:p>
            <a:pPr lvl="2"/>
            <a:r>
              <a:rPr lang="en-GB" smtClean="0"/>
              <a:t>Third-level bullet</a:t>
            </a:r>
          </a:p>
          <a:p>
            <a:pPr lvl="3"/>
            <a:r>
              <a:rPr lang="en-GB" smtClean="0"/>
              <a:t>Fourth-level bullet</a:t>
            </a:r>
          </a:p>
        </p:txBody>
      </p:sp>
      <p:sp>
        <p:nvSpPr>
          <p:cNvPr id="1029" name="Rectangle 28"/>
          <p:cNvSpPr>
            <a:spLocks noChangeArrowheads="1"/>
          </p:cNvSpPr>
          <p:nvPr/>
        </p:nvSpPr>
        <p:spPr bwMode="auto">
          <a:xfrm>
            <a:off x="11533717" y="6705601"/>
            <a:ext cx="353483" cy="138113"/>
          </a:xfrm>
          <a:prstGeom prst="rect">
            <a:avLst/>
          </a:prstGeom>
          <a:noFill/>
          <a:ln w="12700">
            <a:noFill/>
            <a:miter lim="800000"/>
            <a:headEnd/>
            <a:tailEnd/>
          </a:ln>
        </p:spPr>
        <p:txBody>
          <a:bodyPr lIns="0" tIns="0" rIns="0" bIns="0" anchor="ctr">
            <a:spAutoFit/>
          </a:bodyPr>
          <a:lstStyle/>
          <a:p>
            <a:pPr algn="r" eaLnBrk="0" fontAlgn="base" hangingPunct="0">
              <a:spcBef>
                <a:spcPct val="0"/>
              </a:spcBef>
              <a:spcAft>
                <a:spcPct val="0"/>
              </a:spcAft>
              <a:defRPr/>
            </a:pPr>
            <a:fld id="{BD040BC2-C811-4FEC-AA58-3C83058DD590}" type="slidenum">
              <a:rPr lang="en-GB" sz="900">
                <a:solidFill>
                  <a:srgbClr val="77787B"/>
                </a:solidFill>
              </a:rPr>
              <a:pPr algn="r" eaLnBrk="0" fontAlgn="base" hangingPunct="0">
                <a:spcBef>
                  <a:spcPct val="0"/>
                </a:spcBef>
                <a:spcAft>
                  <a:spcPct val="0"/>
                </a:spcAft>
                <a:defRPr/>
              </a:pPr>
              <a:t>‹#›</a:t>
            </a:fld>
            <a:endParaRPr lang="en-GB" sz="900" dirty="0">
              <a:solidFill>
                <a:srgbClr val="77787B"/>
              </a:solidFill>
            </a:endParaRPr>
          </a:p>
        </p:txBody>
      </p:sp>
      <p:sp>
        <p:nvSpPr>
          <p:cNvPr id="1030" name="Rectangle 29"/>
          <p:cNvSpPr>
            <a:spLocks noChangeArrowheads="1"/>
          </p:cNvSpPr>
          <p:nvPr/>
        </p:nvSpPr>
        <p:spPr bwMode="auto">
          <a:xfrm>
            <a:off x="10583216" y="6712308"/>
            <a:ext cx="997068" cy="123111"/>
          </a:xfrm>
          <a:prstGeom prst="rect">
            <a:avLst/>
          </a:prstGeom>
          <a:noFill/>
          <a:ln w="12700">
            <a:noFill/>
            <a:miter lim="800000"/>
            <a:headEnd/>
            <a:tailEnd/>
          </a:ln>
        </p:spPr>
        <p:txBody>
          <a:bodyPr wrap="none" lIns="0" tIns="0" rIns="0" bIns="0" anchor="ctr">
            <a:spAutoFit/>
          </a:bodyPr>
          <a:lstStyle/>
          <a:p>
            <a:pPr algn="r" eaLnBrk="0" fontAlgn="base" hangingPunct="0">
              <a:spcBef>
                <a:spcPct val="0"/>
              </a:spcBef>
              <a:spcAft>
                <a:spcPct val="0"/>
              </a:spcAft>
              <a:defRPr/>
            </a:pPr>
            <a:r>
              <a:rPr lang="en-GB" sz="800" dirty="0">
                <a:solidFill>
                  <a:srgbClr val="77787B"/>
                </a:solidFill>
              </a:rPr>
              <a:t>Document ref number</a:t>
            </a:r>
          </a:p>
        </p:txBody>
      </p:sp>
      <p:pic>
        <p:nvPicPr>
          <p:cNvPr id="8199" name="Picture 6" descr="C:\Users\jmumaw\Desktop\DCS\Pics\Logo.JPG"/>
          <p:cNvPicPr>
            <a:picLocks noChangeAspect="1" noChangeArrowheads="1"/>
          </p:cNvPicPr>
          <p:nvPr/>
        </p:nvPicPr>
        <p:blipFill>
          <a:blip r:embed="rId13" cstate="print"/>
          <a:srcRect/>
          <a:stretch>
            <a:fillRect/>
          </a:stretch>
        </p:blipFill>
        <p:spPr bwMode="auto">
          <a:xfrm>
            <a:off x="5200651" y="1"/>
            <a:ext cx="1816100" cy="447675"/>
          </a:xfrm>
          <a:prstGeom prst="rect">
            <a:avLst/>
          </a:prstGeom>
          <a:noFill/>
          <a:ln w="9525">
            <a:noFill/>
            <a:miter lim="800000"/>
            <a:headEnd/>
            <a:tailEnd/>
          </a:ln>
        </p:spPr>
      </p:pic>
      <p:sp>
        <p:nvSpPr>
          <p:cNvPr id="1032" name="Text Box 39"/>
          <p:cNvSpPr txBox="1">
            <a:spLocks noChangeArrowheads="1"/>
          </p:cNvSpPr>
          <p:nvPr/>
        </p:nvSpPr>
        <p:spPr bwMode="auto">
          <a:xfrm>
            <a:off x="323851" y="80963"/>
            <a:ext cx="2247900" cy="360362"/>
          </a:xfrm>
          <a:prstGeom prst="rect">
            <a:avLst/>
          </a:prstGeom>
          <a:noFill/>
          <a:ln w="12700" algn="ctr">
            <a:noFill/>
            <a:miter lim="800000"/>
            <a:headEnd/>
            <a:tailEnd/>
          </a:ln>
        </p:spPr>
        <p:txBody>
          <a:bodyPr lIns="72000" tIns="72000" rIns="72000" bIns="72000">
            <a:spAutoFit/>
          </a:bodyPr>
          <a:lstStyle/>
          <a:p>
            <a:pPr fontAlgn="base">
              <a:spcBef>
                <a:spcPct val="0"/>
              </a:spcBef>
              <a:spcAft>
                <a:spcPct val="0"/>
              </a:spcAft>
              <a:defRPr/>
            </a:pPr>
            <a:r>
              <a:rPr lang="en-GB" sz="1400" i="1" dirty="0">
                <a:solidFill>
                  <a:prstClr val="black"/>
                </a:solidFill>
              </a:rPr>
              <a:t>Confidential</a:t>
            </a:r>
          </a:p>
        </p:txBody>
      </p:sp>
    </p:spTree>
    <p:extLst>
      <p:ext uri="{BB962C8B-B14F-4D97-AF65-F5344CB8AC3E}">
        <p14:creationId xmlns:p14="http://schemas.microsoft.com/office/powerpoint/2010/main" xmlns="" val="11543192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fontAlgn="base" hangingPunct="1">
        <a:lnSpc>
          <a:spcPct val="90000"/>
        </a:lnSpc>
        <a:spcBef>
          <a:spcPct val="0"/>
        </a:spcBef>
        <a:spcAft>
          <a:spcPct val="0"/>
        </a:spcAft>
        <a:defRPr sz="2000" b="1">
          <a:solidFill>
            <a:schemeClr val="tx1"/>
          </a:solidFill>
          <a:latin typeface="+mj-lt"/>
          <a:ea typeface="+mj-ea"/>
          <a:cs typeface="+mj-cs"/>
        </a:defRPr>
      </a:lvl1pPr>
      <a:lvl2pPr algn="l" rtl="0" eaLnBrk="1" fontAlgn="base" hangingPunct="1">
        <a:lnSpc>
          <a:spcPct val="90000"/>
        </a:lnSpc>
        <a:spcBef>
          <a:spcPct val="0"/>
        </a:spcBef>
        <a:spcAft>
          <a:spcPct val="0"/>
        </a:spcAft>
        <a:defRPr sz="2000" b="1">
          <a:solidFill>
            <a:schemeClr val="tx1"/>
          </a:solidFill>
          <a:latin typeface="Arial" charset="0"/>
          <a:cs typeface="Arial" charset="0"/>
        </a:defRPr>
      </a:lvl2pPr>
      <a:lvl3pPr algn="l" rtl="0" eaLnBrk="1" fontAlgn="base" hangingPunct="1">
        <a:lnSpc>
          <a:spcPct val="90000"/>
        </a:lnSpc>
        <a:spcBef>
          <a:spcPct val="0"/>
        </a:spcBef>
        <a:spcAft>
          <a:spcPct val="0"/>
        </a:spcAft>
        <a:defRPr sz="2000" b="1">
          <a:solidFill>
            <a:schemeClr val="tx1"/>
          </a:solidFill>
          <a:latin typeface="Arial" charset="0"/>
          <a:cs typeface="Arial" charset="0"/>
        </a:defRPr>
      </a:lvl3pPr>
      <a:lvl4pPr algn="l" rtl="0" eaLnBrk="1" fontAlgn="base" hangingPunct="1">
        <a:lnSpc>
          <a:spcPct val="90000"/>
        </a:lnSpc>
        <a:spcBef>
          <a:spcPct val="0"/>
        </a:spcBef>
        <a:spcAft>
          <a:spcPct val="0"/>
        </a:spcAft>
        <a:defRPr sz="2000" b="1">
          <a:solidFill>
            <a:schemeClr val="tx1"/>
          </a:solidFill>
          <a:latin typeface="Arial" charset="0"/>
          <a:cs typeface="Arial" charset="0"/>
        </a:defRPr>
      </a:lvl4pPr>
      <a:lvl5pPr algn="l" rtl="0" eaLnBrk="1" fontAlgn="base" hangingPunct="1">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p:titleStyle>
    <p:bodyStyle>
      <a:lvl1pPr marL="266700" indent="-266700" algn="l" rtl="0" eaLnBrk="1" fontAlgn="base" hangingPunct="1">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1" fontAlgn="base" hangingPunct="1">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1" fontAlgn="base" hangingPunct="1">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1" fontAlgn="base" hangingPunct="1">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p:bodyStyle>
    <p:otherStyle>
      <a:defPPr>
        <a:defRPr lang="en-US"/>
      </a:defPPr>
      <a:lvl1pPr marL="0" algn="l" defTabSz="914331" rtl="0" eaLnBrk="1" latinLnBrk="0" hangingPunct="1">
        <a:defRPr sz="1800" kern="1200">
          <a:solidFill>
            <a:schemeClr val="tx1"/>
          </a:solidFill>
          <a:latin typeface="+mn-lt"/>
          <a:ea typeface="+mn-ea"/>
          <a:cs typeface="+mn-cs"/>
        </a:defRPr>
      </a:lvl1pPr>
      <a:lvl2pPr marL="457165" algn="l" defTabSz="914331" rtl="0" eaLnBrk="1" latinLnBrk="0" hangingPunct="1">
        <a:defRPr sz="1800" kern="1200">
          <a:solidFill>
            <a:schemeClr val="tx1"/>
          </a:solidFill>
          <a:latin typeface="+mn-lt"/>
          <a:ea typeface="+mn-ea"/>
          <a:cs typeface="+mn-cs"/>
        </a:defRPr>
      </a:lvl2pPr>
      <a:lvl3pPr marL="914331" algn="l" defTabSz="914331" rtl="0" eaLnBrk="1" latinLnBrk="0" hangingPunct="1">
        <a:defRPr sz="1800" kern="1200">
          <a:solidFill>
            <a:schemeClr val="tx1"/>
          </a:solidFill>
          <a:latin typeface="+mn-lt"/>
          <a:ea typeface="+mn-ea"/>
          <a:cs typeface="+mn-cs"/>
        </a:defRPr>
      </a:lvl3pPr>
      <a:lvl4pPr marL="1371495" algn="l" defTabSz="914331" rtl="0" eaLnBrk="1" latinLnBrk="0" hangingPunct="1">
        <a:defRPr sz="1800" kern="1200">
          <a:solidFill>
            <a:schemeClr val="tx1"/>
          </a:solidFill>
          <a:latin typeface="+mn-lt"/>
          <a:ea typeface="+mn-ea"/>
          <a:cs typeface="+mn-cs"/>
        </a:defRPr>
      </a:lvl4pPr>
      <a:lvl5pPr marL="1828660" algn="l" defTabSz="914331" rtl="0" eaLnBrk="1" latinLnBrk="0" hangingPunct="1">
        <a:defRPr sz="1800" kern="1200">
          <a:solidFill>
            <a:schemeClr val="tx1"/>
          </a:solidFill>
          <a:latin typeface="+mn-lt"/>
          <a:ea typeface="+mn-ea"/>
          <a:cs typeface="+mn-cs"/>
        </a:defRPr>
      </a:lvl5pPr>
      <a:lvl6pPr marL="2285826" algn="l" defTabSz="914331" rtl="0" eaLnBrk="1" latinLnBrk="0" hangingPunct="1">
        <a:defRPr sz="1800" kern="1200">
          <a:solidFill>
            <a:schemeClr val="tx1"/>
          </a:solidFill>
          <a:latin typeface="+mn-lt"/>
          <a:ea typeface="+mn-ea"/>
          <a:cs typeface="+mn-cs"/>
        </a:defRPr>
      </a:lvl6pPr>
      <a:lvl7pPr marL="2742990" algn="l" defTabSz="914331" rtl="0" eaLnBrk="1" latinLnBrk="0" hangingPunct="1">
        <a:defRPr sz="1800" kern="1200">
          <a:solidFill>
            <a:schemeClr val="tx1"/>
          </a:solidFill>
          <a:latin typeface="+mn-lt"/>
          <a:ea typeface="+mn-ea"/>
          <a:cs typeface="+mn-cs"/>
        </a:defRPr>
      </a:lvl7pPr>
      <a:lvl8pPr marL="3200156" algn="l" defTabSz="914331" rtl="0" eaLnBrk="1" latinLnBrk="0" hangingPunct="1">
        <a:defRPr sz="1800" kern="1200">
          <a:solidFill>
            <a:schemeClr val="tx1"/>
          </a:solidFill>
          <a:latin typeface="+mn-lt"/>
          <a:ea typeface="+mn-ea"/>
          <a:cs typeface="+mn-cs"/>
        </a:defRPr>
      </a:lvl8pPr>
      <a:lvl9pPr marL="3657321" algn="l" defTabSz="91433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CB3B80B-23E3-3948-A741-EEB7CB22DD0C}" type="slidenum">
              <a:rPr lang="en-US" smtClean="0">
                <a:solidFill>
                  <a:prstClr val="black">
                    <a:tint val="75000"/>
                  </a:prstClr>
                </a:solidFill>
              </a:rPr>
              <a:pPr/>
              <a:t>1</a:t>
            </a:fld>
            <a:endParaRPr lang="en-US" dirty="0">
              <a:solidFill>
                <a:prstClr val="black">
                  <a:tint val="75000"/>
                </a:prstClr>
              </a:solidFill>
            </a:endParaRPr>
          </a:p>
        </p:txBody>
      </p:sp>
      <p:pic>
        <p:nvPicPr>
          <p:cNvPr id="3" name="Picture 2"/>
          <p:cNvPicPr>
            <a:picLocks noChangeAspect="1"/>
          </p:cNvPicPr>
          <p:nvPr/>
        </p:nvPicPr>
        <p:blipFill>
          <a:blip r:embed="rId3" cstate="print"/>
          <a:stretch>
            <a:fillRect/>
          </a:stretch>
        </p:blipFill>
        <p:spPr>
          <a:xfrm>
            <a:off x="3465348" y="3051015"/>
            <a:ext cx="5261304" cy="755970"/>
          </a:xfrm>
          <a:prstGeom prst="rect">
            <a:avLst/>
          </a:prstGeom>
        </p:spPr>
      </p:pic>
      <p:pic>
        <p:nvPicPr>
          <p:cNvPr id="4" name="Picture 3"/>
          <p:cNvPicPr>
            <a:picLocks noChangeAspect="1"/>
          </p:cNvPicPr>
          <p:nvPr/>
        </p:nvPicPr>
        <p:blipFill>
          <a:blip r:embed="rId4" cstate="print"/>
          <a:stretch>
            <a:fillRect/>
          </a:stretch>
        </p:blipFill>
        <p:spPr>
          <a:xfrm>
            <a:off x="0" y="0"/>
            <a:ext cx="12192000" cy="6858594"/>
          </a:xfrm>
          <a:prstGeom prst="rect">
            <a:avLst/>
          </a:prstGeom>
        </p:spPr>
      </p:pic>
      <p:sp>
        <p:nvSpPr>
          <p:cNvPr id="8" name="TextBox 7"/>
          <p:cNvSpPr txBox="1"/>
          <p:nvPr/>
        </p:nvSpPr>
        <p:spPr>
          <a:xfrm>
            <a:off x="166989" y="3806985"/>
            <a:ext cx="7040019" cy="1938992"/>
          </a:xfrm>
          <a:prstGeom prst="rect">
            <a:avLst/>
          </a:prstGeom>
          <a:noFill/>
        </p:spPr>
        <p:txBody>
          <a:bodyPr wrap="square" rtlCol="0">
            <a:spAutoFit/>
          </a:bodyPr>
          <a:lstStyle/>
          <a:p>
            <a:pPr lvl="0" algn="ctr" defTabSz="457200"/>
            <a:r>
              <a:rPr lang="en-US" sz="2400" dirty="0" smtClean="0">
                <a:solidFill>
                  <a:srgbClr val="005300"/>
                </a:solidFill>
                <a:latin typeface="Arial Black"/>
                <a:cs typeface="Arial Black"/>
              </a:rPr>
              <a:t>PROGRESS ON THE IMPLEMENTATION OF THE AUDIT ACTION PLANS, MEASURES TO IMPROVE FINANCIAL &amp; SCM CONTROLS AND CONSEQUENCE MANAGEMENT</a:t>
            </a:r>
            <a:endParaRPr lang="en-US" sz="2400" dirty="0">
              <a:solidFill>
                <a:srgbClr val="005300"/>
              </a:solidFill>
              <a:latin typeface="Arial Black"/>
              <a:cs typeface="Arial Black"/>
            </a:endParaRPr>
          </a:p>
        </p:txBody>
      </p:sp>
    </p:spTree>
    <p:extLst>
      <p:ext uri="{BB962C8B-B14F-4D97-AF65-F5344CB8AC3E}">
        <p14:creationId xmlns:p14="http://schemas.microsoft.com/office/powerpoint/2010/main" xmlns="" val="33635287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1 Template_1.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24000" y="0"/>
            <a:ext cx="9144000" cy="6858000"/>
          </a:xfrm>
          <a:prstGeom prst="rect">
            <a:avLst/>
          </a:prstGeom>
        </p:spPr>
      </p:pic>
      <p:sp>
        <p:nvSpPr>
          <p:cNvPr id="7" name="TextBox 6"/>
          <p:cNvSpPr txBox="1"/>
          <p:nvPr/>
        </p:nvSpPr>
        <p:spPr>
          <a:xfrm>
            <a:off x="174832" y="991836"/>
            <a:ext cx="6835568" cy="4985980"/>
          </a:xfrm>
          <a:prstGeom prst="rect">
            <a:avLst/>
          </a:prstGeom>
          <a:noFill/>
        </p:spPr>
        <p:txBody>
          <a:bodyPr wrap="square" rtlCol="0">
            <a:spAutoFit/>
          </a:bodyPr>
          <a:lstStyle/>
          <a:p>
            <a:pPr defTabSz="457200"/>
            <a:endParaRPr lang="en-US" dirty="0" smtClean="0">
              <a:solidFill>
                <a:srgbClr val="005300"/>
              </a:solidFill>
              <a:latin typeface="Arial Black"/>
              <a:cs typeface="Arial Black"/>
            </a:endParaRPr>
          </a:p>
          <a:p>
            <a:pPr defTabSz="457200"/>
            <a:endParaRPr lang="en-US" dirty="0" smtClean="0">
              <a:solidFill>
                <a:srgbClr val="005300"/>
              </a:solidFill>
              <a:latin typeface="Arial Black"/>
              <a:cs typeface="Arial Black"/>
            </a:endParaRPr>
          </a:p>
          <a:p>
            <a:pPr algn="ctr" defTabSz="457200">
              <a:lnSpc>
                <a:spcPct val="150000"/>
              </a:lnSpc>
            </a:pPr>
            <a:endParaRPr lang="en-US" sz="2400" dirty="0" smtClean="0">
              <a:solidFill>
                <a:srgbClr val="005300"/>
              </a:solidFill>
              <a:latin typeface="Arial Black"/>
              <a:cs typeface="Arial Black"/>
            </a:endParaRPr>
          </a:p>
          <a:p>
            <a:pPr algn="ctr" defTabSz="457200">
              <a:lnSpc>
                <a:spcPct val="150000"/>
              </a:lnSpc>
            </a:pPr>
            <a:r>
              <a:rPr lang="en-US" sz="3600" dirty="0" smtClean="0">
                <a:solidFill>
                  <a:srgbClr val="005300"/>
                </a:solidFill>
                <a:latin typeface="Arial Black"/>
                <a:cs typeface="Arial Black"/>
              </a:rPr>
              <a:t>THANK YOU</a:t>
            </a:r>
            <a:endParaRPr lang="en-US" sz="3600" dirty="0">
              <a:solidFill>
                <a:srgbClr val="005300"/>
              </a:solidFill>
              <a:latin typeface="Arial Black"/>
              <a:cs typeface="Arial Black"/>
            </a:endParaRPr>
          </a:p>
          <a:p>
            <a:pPr algn="ctr" defTabSz="457200">
              <a:lnSpc>
                <a:spcPct val="150000"/>
              </a:lnSpc>
            </a:pPr>
            <a:endParaRPr lang="en-US" sz="2400" dirty="0">
              <a:solidFill>
                <a:srgbClr val="005300"/>
              </a:solidFill>
              <a:latin typeface="Arial Black"/>
              <a:cs typeface="Arial Black"/>
            </a:endParaRPr>
          </a:p>
          <a:p>
            <a:pPr algn="ctr" defTabSz="457200">
              <a:lnSpc>
                <a:spcPct val="150000"/>
              </a:lnSpc>
            </a:pPr>
            <a:endParaRPr lang="en-US" sz="2400" dirty="0" smtClean="0">
              <a:solidFill>
                <a:srgbClr val="005300"/>
              </a:solidFill>
              <a:latin typeface="Arial Black"/>
              <a:cs typeface="Arial Black"/>
            </a:endParaRPr>
          </a:p>
          <a:p>
            <a:pPr algn="ctr" defTabSz="457200"/>
            <a:endParaRPr lang="en-US" sz="2400" dirty="0">
              <a:solidFill>
                <a:srgbClr val="005300"/>
              </a:solidFill>
              <a:latin typeface="Arial Black"/>
              <a:cs typeface="Arial Black"/>
            </a:endParaRPr>
          </a:p>
          <a:p>
            <a:pPr algn="ctr" defTabSz="457200"/>
            <a:endParaRPr lang="en-US" sz="2400" dirty="0">
              <a:solidFill>
                <a:srgbClr val="005300"/>
              </a:solidFill>
              <a:latin typeface="Arial Black"/>
              <a:cs typeface="Arial Black"/>
            </a:endParaRPr>
          </a:p>
          <a:p>
            <a:pPr defTabSz="457200"/>
            <a:endParaRPr lang="en-US" sz="2800" dirty="0">
              <a:solidFill>
                <a:srgbClr val="005300"/>
              </a:solidFill>
              <a:latin typeface="Arial Black"/>
              <a:cs typeface="Arial Black"/>
            </a:endParaRPr>
          </a:p>
          <a:p>
            <a:pPr defTabSz="457200"/>
            <a:r>
              <a:rPr lang="en-US" sz="2400" dirty="0" smtClean="0">
                <a:solidFill>
                  <a:srgbClr val="005300"/>
                </a:solidFill>
                <a:latin typeface="Arial Black"/>
                <a:cs typeface="Arial Black"/>
              </a:rPr>
              <a:t> </a:t>
            </a:r>
          </a:p>
          <a:p>
            <a:pPr defTabSz="457200"/>
            <a:endParaRPr lang="en-US" sz="2000" dirty="0">
              <a:solidFill>
                <a:srgbClr val="005300"/>
              </a:solidFill>
              <a:latin typeface="Arial Black"/>
              <a:cs typeface="Arial Black"/>
            </a:endParaRPr>
          </a:p>
        </p:txBody>
      </p:sp>
      <p:sp>
        <p:nvSpPr>
          <p:cNvPr id="2" name="Slide Number Placeholder 1"/>
          <p:cNvSpPr>
            <a:spLocks noGrp="1"/>
          </p:cNvSpPr>
          <p:nvPr>
            <p:ph type="sldNum" sz="quarter" idx="12"/>
          </p:nvPr>
        </p:nvSpPr>
        <p:spPr/>
        <p:txBody>
          <a:bodyPr/>
          <a:lstStyle/>
          <a:p>
            <a:fld id="{DCB3B80B-23E3-3948-A741-EEB7CB22DD0C}" type="slidenum">
              <a:rPr lang="en-US" smtClean="0">
                <a:solidFill>
                  <a:prstClr val="black">
                    <a:tint val="75000"/>
                  </a:prstClr>
                </a:solidFill>
              </a:rPr>
              <a:pPr/>
              <a:t>10</a:t>
            </a:fld>
            <a:endParaRPr lang="en-US" dirty="0">
              <a:solidFill>
                <a:prstClr val="black">
                  <a:tint val="75000"/>
                </a:prstClr>
              </a:solidFill>
            </a:endParaRPr>
          </a:p>
        </p:txBody>
      </p:sp>
    </p:spTree>
    <p:extLst>
      <p:ext uri="{BB962C8B-B14F-4D97-AF65-F5344CB8AC3E}">
        <p14:creationId xmlns:p14="http://schemas.microsoft.com/office/powerpoint/2010/main" xmlns="" val="6612830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13058" y="351326"/>
            <a:ext cx="11579382" cy="5952399"/>
          </a:xfrm>
          <a:prstGeom prst="rect">
            <a:avLst/>
          </a:prstGeom>
          <a:noFill/>
        </p:spPr>
        <p:txBody>
          <a:bodyPr wrap="square" rtlCol="0">
            <a:spAutoFit/>
          </a:bodyPr>
          <a:lstStyle/>
          <a:p>
            <a:pPr fontAlgn="base">
              <a:spcBef>
                <a:spcPct val="0"/>
              </a:spcBef>
              <a:spcAft>
                <a:spcPct val="0"/>
              </a:spcAft>
            </a:pPr>
            <a:endParaRPr lang="en-US" sz="1600" b="1" u="sng" dirty="0" smtClean="0">
              <a:solidFill>
                <a:prstClr val="black"/>
              </a:solidFill>
              <a:cs typeface="Arial Black"/>
            </a:endParaRPr>
          </a:p>
          <a:p>
            <a:pPr fontAlgn="base">
              <a:spcBef>
                <a:spcPct val="0"/>
              </a:spcBef>
              <a:spcAft>
                <a:spcPct val="0"/>
              </a:spcAft>
            </a:pPr>
            <a:r>
              <a:rPr lang="en-ZA" sz="2400" b="1" dirty="0">
                <a:solidFill>
                  <a:srgbClr val="0070C0"/>
                </a:solidFill>
                <a:ea typeface="+mj-ea"/>
                <a:cs typeface="Arial" panose="020B0604020202020204" pitchFamily="34" charset="0"/>
              </a:rPr>
              <a:t> </a:t>
            </a:r>
            <a:r>
              <a:rPr lang="en-ZA" b="1" dirty="0" smtClean="0">
                <a:ea typeface="+mj-ea"/>
                <a:cs typeface="Arial" panose="020B0604020202020204" pitchFamily="34" charset="0"/>
              </a:rPr>
              <a:t>Table of Contents </a:t>
            </a:r>
          </a:p>
          <a:p>
            <a:pPr fontAlgn="base">
              <a:spcBef>
                <a:spcPct val="0"/>
              </a:spcBef>
              <a:spcAft>
                <a:spcPct val="0"/>
              </a:spcAft>
            </a:pPr>
            <a:endParaRPr lang="en-ZA" sz="2400" b="1" dirty="0" smtClean="0">
              <a:latin typeface="Arial" panose="020B0604020202020204" pitchFamily="34" charset="0"/>
            </a:endParaRPr>
          </a:p>
          <a:p>
            <a:pPr lvl="0" eaLnBrk="0" fontAlgn="base" hangingPunct="0">
              <a:spcBef>
                <a:spcPct val="90000"/>
              </a:spcBef>
              <a:spcAft>
                <a:spcPct val="0"/>
              </a:spcAft>
              <a:buClr>
                <a:srgbClr val="CAF278"/>
              </a:buClr>
            </a:pPr>
            <a:r>
              <a:rPr lang="en-ZA" dirty="0">
                <a:cs typeface="Arial" panose="020B0604020202020204" pitchFamily="34" charset="0"/>
              </a:rPr>
              <a:t> </a:t>
            </a:r>
            <a:r>
              <a:rPr lang="en-ZA" dirty="0" smtClean="0">
                <a:cs typeface="Arial" panose="020B0604020202020204" pitchFamily="34" charset="0"/>
              </a:rPr>
              <a:t>  1. Purpose</a:t>
            </a:r>
          </a:p>
          <a:p>
            <a:pPr lvl="0" eaLnBrk="0" fontAlgn="base" hangingPunct="0">
              <a:spcBef>
                <a:spcPct val="90000"/>
              </a:spcBef>
              <a:spcAft>
                <a:spcPct val="0"/>
              </a:spcAft>
              <a:buClr>
                <a:srgbClr val="CAF278"/>
              </a:buClr>
            </a:pPr>
            <a:r>
              <a:rPr lang="en-ZA" dirty="0">
                <a:cs typeface="Arial" panose="020B0604020202020204" pitchFamily="34" charset="0"/>
              </a:rPr>
              <a:t> </a:t>
            </a:r>
            <a:r>
              <a:rPr lang="en-ZA" dirty="0" smtClean="0">
                <a:cs typeface="Arial" panose="020B0604020202020204" pitchFamily="34" charset="0"/>
              </a:rPr>
              <a:t>  2. Key Achievements</a:t>
            </a:r>
          </a:p>
          <a:p>
            <a:pPr lvl="0" eaLnBrk="0" fontAlgn="base" hangingPunct="0">
              <a:spcBef>
                <a:spcPct val="90000"/>
              </a:spcBef>
              <a:spcAft>
                <a:spcPct val="0"/>
              </a:spcAft>
              <a:buClr>
                <a:srgbClr val="CAF278"/>
              </a:buClr>
            </a:pPr>
            <a:r>
              <a:rPr lang="en-ZA" dirty="0" smtClean="0">
                <a:cs typeface="Arial" panose="020B0604020202020204" pitchFamily="34" charset="0"/>
              </a:rPr>
              <a:t>   3. </a:t>
            </a:r>
            <a:r>
              <a:rPr lang="en-ZA" dirty="0" smtClean="0"/>
              <a:t>Summary Report: progress made to implement audit action plans</a:t>
            </a:r>
          </a:p>
          <a:p>
            <a:pPr lvl="0" eaLnBrk="0" fontAlgn="base" hangingPunct="0">
              <a:spcBef>
                <a:spcPct val="90000"/>
              </a:spcBef>
              <a:spcAft>
                <a:spcPct val="0"/>
              </a:spcAft>
              <a:buClr>
                <a:srgbClr val="CAF278"/>
              </a:buClr>
            </a:pPr>
            <a:r>
              <a:rPr lang="en-ZA" dirty="0"/>
              <a:t> </a:t>
            </a:r>
            <a:r>
              <a:rPr lang="en-ZA" dirty="0" smtClean="0"/>
              <a:t>  4. Measures to Improve Areas of Audit Qualifications</a:t>
            </a:r>
          </a:p>
          <a:p>
            <a:pPr lvl="0" eaLnBrk="0" fontAlgn="base" hangingPunct="0">
              <a:spcBef>
                <a:spcPct val="90000"/>
              </a:spcBef>
              <a:spcAft>
                <a:spcPct val="0"/>
              </a:spcAft>
              <a:buClr>
                <a:srgbClr val="CAF278"/>
              </a:buClr>
            </a:pPr>
            <a:r>
              <a:rPr lang="en-ZA" dirty="0" smtClean="0"/>
              <a:t>   5. </a:t>
            </a:r>
            <a:r>
              <a:rPr lang="en-ZA" dirty="0" smtClean="0">
                <a:solidFill>
                  <a:prstClr val="black"/>
                </a:solidFill>
              </a:rPr>
              <a:t>Measures to Improve Financial </a:t>
            </a:r>
            <a:r>
              <a:rPr lang="en-ZA" dirty="0">
                <a:solidFill>
                  <a:prstClr val="black"/>
                </a:solidFill>
              </a:rPr>
              <a:t>and Supply Chain </a:t>
            </a:r>
            <a:r>
              <a:rPr lang="en-ZA" dirty="0" smtClean="0">
                <a:solidFill>
                  <a:prstClr val="black"/>
                </a:solidFill>
              </a:rPr>
              <a:t>Management Controls </a:t>
            </a:r>
          </a:p>
          <a:p>
            <a:pPr lvl="0" eaLnBrk="0" fontAlgn="base" hangingPunct="0">
              <a:spcBef>
                <a:spcPct val="90000"/>
              </a:spcBef>
              <a:spcAft>
                <a:spcPct val="0"/>
              </a:spcAft>
              <a:buClr>
                <a:srgbClr val="CAF278"/>
              </a:buClr>
            </a:pPr>
            <a:r>
              <a:rPr lang="en-ZA" dirty="0">
                <a:solidFill>
                  <a:prstClr val="black"/>
                </a:solidFill>
              </a:rPr>
              <a:t> </a:t>
            </a:r>
            <a:r>
              <a:rPr lang="en-ZA" dirty="0" smtClean="0">
                <a:solidFill>
                  <a:prstClr val="black"/>
                </a:solidFill>
              </a:rPr>
              <a:t>  6. Consequence Management</a:t>
            </a:r>
          </a:p>
          <a:p>
            <a:pPr lvl="0" eaLnBrk="0" fontAlgn="base" hangingPunct="0">
              <a:spcBef>
                <a:spcPct val="90000"/>
              </a:spcBef>
              <a:spcAft>
                <a:spcPct val="0"/>
              </a:spcAft>
              <a:buClr>
                <a:srgbClr val="CAF278"/>
              </a:buClr>
            </a:pPr>
            <a:endParaRPr lang="en-ZA" dirty="0">
              <a:solidFill>
                <a:prstClr val="black"/>
              </a:solidFill>
            </a:endParaRPr>
          </a:p>
          <a:p>
            <a:pPr marL="182563" lvl="0" indent="-182563" eaLnBrk="0" fontAlgn="base" hangingPunct="0">
              <a:spcBef>
                <a:spcPct val="90000"/>
              </a:spcBef>
              <a:spcAft>
                <a:spcPct val="0"/>
              </a:spcAft>
              <a:buClr>
                <a:srgbClr val="CAF278"/>
              </a:buClr>
            </a:pPr>
            <a:endParaRPr lang="en-ZA" dirty="0" smtClean="0">
              <a:cs typeface="Arial" panose="020B0604020202020204" pitchFamily="34" charset="0"/>
            </a:endParaRPr>
          </a:p>
          <a:p>
            <a:pPr marL="266700" lvl="0" indent="-266700" eaLnBrk="0" fontAlgn="base" hangingPunct="0">
              <a:lnSpc>
                <a:spcPct val="150000"/>
              </a:lnSpc>
              <a:spcBef>
                <a:spcPct val="90000"/>
              </a:spcBef>
              <a:spcAft>
                <a:spcPct val="0"/>
              </a:spcAft>
              <a:buClr>
                <a:srgbClr val="CAF278"/>
              </a:buClr>
              <a:buFont typeface="Wingdings" pitchFamily="2" charset="2"/>
              <a:buChar char="n"/>
            </a:pPr>
            <a:endParaRPr lang="en-ZA" dirty="0"/>
          </a:p>
        </p:txBody>
      </p:sp>
      <p:pic>
        <p:nvPicPr>
          <p:cNvPr id="13" name="Picture 12"/>
          <p:cNvPicPr>
            <a:picLocks noChangeAspect="1"/>
          </p:cNvPicPr>
          <p:nvPr/>
        </p:nvPicPr>
        <p:blipFill>
          <a:blip r:embed="rId2" cstate="print"/>
          <a:stretch>
            <a:fillRect/>
          </a:stretch>
        </p:blipFill>
        <p:spPr>
          <a:xfrm>
            <a:off x="2400300" y="6506906"/>
            <a:ext cx="7378700" cy="38100"/>
          </a:xfrm>
          <a:prstGeom prst="rect">
            <a:avLst/>
          </a:prstGeom>
        </p:spPr>
      </p:pic>
      <p:sp>
        <p:nvSpPr>
          <p:cNvPr id="2" name="Rectangle 1"/>
          <p:cNvSpPr/>
          <p:nvPr/>
        </p:nvSpPr>
        <p:spPr>
          <a:xfrm>
            <a:off x="2420201" y="1402383"/>
            <a:ext cx="7495804" cy="738664"/>
          </a:xfrm>
          <a:prstGeom prst="rect">
            <a:avLst/>
          </a:prstGeom>
        </p:spPr>
        <p:txBody>
          <a:bodyPr wrap="square">
            <a:spAutoFit/>
          </a:bodyPr>
          <a:lstStyle/>
          <a:p>
            <a:pPr fontAlgn="base">
              <a:spcBef>
                <a:spcPct val="0"/>
              </a:spcBef>
              <a:spcAft>
                <a:spcPct val="0"/>
              </a:spcAft>
            </a:pPr>
            <a:endParaRPr lang="en-ZA" sz="1400" dirty="0">
              <a:solidFill>
                <a:prstClr val="black"/>
              </a:solidFill>
            </a:endParaRPr>
          </a:p>
          <a:p>
            <a:pPr fontAlgn="base">
              <a:spcBef>
                <a:spcPct val="0"/>
              </a:spcBef>
              <a:spcAft>
                <a:spcPct val="0"/>
              </a:spcAft>
            </a:pPr>
            <a:endParaRPr lang="en-ZA" sz="1400" dirty="0">
              <a:solidFill>
                <a:prstClr val="black"/>
              </a:solidFill>
            </a:endParaRPr>
          </a:p>
          <a:p>
            <a:pPr fontAlgn="base">
              <a:spcBef>
                <a:spcPct val="0"/>
              </a:spcBef>
              <a:spcAft>
                <a:spcPct val="0"/>
              </a:spcAft>
            </a:pPr>
            <a:endParaRPr lang="en-ZA" sz="1400" dirty="0">
              <a:solidFill>
                <a:prstClr val="black"/>
              </a:solidFill>
            </a:endParaRPr>
          </a:p>
        </p:txBody>
      </p:sp>
    </p:spTree>
    <p:extLst>
      <p:ext uri="{BB962C8B-B14F-4D97-AF65-F5344CB8AC3E}">
        <p14:creationId xmlns:p14="http://schemas.microsoft.com/office/powerpoint/2010/main" xmlns="" val="1965707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13058" y="351326"/>
            <a:ext cx="11579382" cy="7974491"/>
          </a:xfrm>
          <a:prstGeom prst="rect">
            <a:avLst/>
          </a:prstGeom>
          <a:noFill/>
        </p:spPr>
        <p:txBody>
          <a:bodyPr wrap="square" rtlCol="0">
            <a:spAutoFit/>
          </a:bodyPr>
          <a:lstStyle/>
          <a:p>
            <a:pPr fontAlgn="base">
              <a:spcBef>
                <a:spcPct val="0"/>
              </a:spcBef>
              <a:spcAft>
                <a:spcPct val="0"/>
              </a:spcAft>
            </a:pPr>
            <a:endParaRPr lang="en-US" sz="1600" b="1" u="sng" dirty="0" smtClean="0">
              <a:solidFill>
                <a:prstClr val="black"/>
              </a:solidFill>
              <a:cs typeface="Arial Black"/>
            </a:endParaRPr>
          </a:p>
          <a:p>
            <a:pPr fontAlgn="base">
              <a:spcBef>
                <a:spcPct val="0"/>
              </a:spcBef>
              <a:spcAft>
                <a:spcPct val="0"/>
              </a:spcAft>
            </a:pPr>
            <a:r>
              <a:rPr lang="en-ZA" sz="2400" b="1" dirty="0" smtClean="0">
                <a:ea typeface="+mj-ea"/>
                <a:cs typeface="Arial" panose="020B0604020202020204" pitchFamily="34" charset="0"/>
              </a:rPr>
              <a:t> </a:t>
            </a:r>
            <a:r>
              <a:rPr lang="en-ZA" b="1" dirty="0" smtClean="0">
                <a:ea typeface="+mj-ea"/>
                <a:cs typeface="Arial" panose="020B0604020202020204" pitchFamily="34" charset="0"/>
              </a:rPr>
              <a:t>1. Purpose</a:t>
            </a:r>
          </a:p>
          <a:p>
            <a:pPr fontAlgn="base">
              <a:spcBef>
                <a:spcPct val="0"/>
              </a:spcBef>
              <a:spcAft>
                <a:spcPct val="0"/>
              </a:spcAft>
            </a:pPr>
            <a:endParaRPr lang="en-ZA" b="1" dirty="0" smtClean="0">
              <a:ea typeface="+mj-ea"/>
              <a:cs typeface="Arial" panose="020B0604020202020204" pitchFamily="34" charset="0"/>
            </a:endParaRPr>
          </a:p>
          <a:p>
            <a:pPr lvl="0" algn="just">
              <a:lnSpc>
                <a:spcPct val="150000"/>
              </a:lnSpc>
            </a:pPr>
            <a:r>
              <a:rPr lang="en-ZA" dirty="0">
                <a:solidFill>
                  <a:prstClr val="black"/>
                </a:solidFill>
              </a:rPr>
              <a:t>To provide progress on measures undertaken to improve audit outcomes, financial and supply chain management within the department. </a:t>
            </a:r>
            <a:endParaRPr lang="en-ZA" dirty="0" smtClean="0">
              <a:solidFill>
                <a:prstClr val="black"/>
              </a:solidFill>
            </a:endParaRPr>
          </a:p>
          <a:p>
            <a:pPr lvl="0" algn="just">
              <a:lnSpc>
                <a:spcPct val="150000"/>
              </a:lnSpc>
            </a:pPr>
            <a:endParaRPr lang="en-ZA" dirty="0">
              <a:solidFill>
                <a:prstClr val="black"/>
              </a:solidFill>
            </a:endParaRPr>
          </a:p>
          <a:p>
            <a:pPr lvl="0" algn="just" fontAlgn="base">
              <a:spcBef>
                <a:spcPct val="0"/>
              </a:spcBef>
              <a:spcAft>
                <a:spcPct val="0"/>
              </a:spcAft>
            </a:pPr>
            <a:r>
              <a:rPr lang="en-ZA" b="1" dirty="0">
                <a:solidFill>
                  <a:prstClr val="black"/>
                </a:solidFill>
                <a:cs typeface="Arial" panose="020B0604020202020204" pitchFamily="34" charset="0"/>
              </a:rPr>
              <a:t>2. Key achievements </a:t>
            </a:r>
          </a:p>
          <a:p>
            <a:pPr marL="342900" lvl="0" indent="-342900" algn="just">
              <a:lnSpc>
                <a:spcPct val="150000"/>
              </a:lnSpc>
              <a:buFont typeface="Wingdings" panose="05000000000000000000" pitchFamily="2" charset="2"/>
              <a:buChar char=""/>
              <a:tabLst>
                <a:tab pos="457200" algn="l"/>
              </a:tabLst>
            </a:pPr>
            <a:r>
              <a:rPr lang="en-ZA" dirty="0">
                <a:solidFill>
                  <a:srgbClr val="000000"/>
                </a:solidFill>
                <a:latin typeface="Arial" panose="020B0604020202020204" pitchFamily="34" charset="0"/>
              </a:rPr>
              <a:t>Though there were findings on commitments in 2019/20 financial year, these were not material resulting in the department not being qualified on commitments. </a:t>
            </a:r>
            <a:endParaRPr lang="en-ZA" dirty="0">
              <a:solidFill>
                <a:prstClr val="black"/>
              </a:solidFill>
              <a:latin typeface="Times New Roman" panose="02020603050405020304" pitchFamily="18" charset="0"/>
              <a:ea typeface="Times New Roman" panose="02020603050405020304" pitchFamily="18" charset="0"/>
            </a:endParaRPr>
          </a:p>
          <a:p>
            <a:pPr marL="342900" lvl="0" indent="-342900" algn="just">
              <a:lnSpc>
                <a:spcPct val="150000"/>
              </a:lnSpc>
              <a:buFont typeface="Wingdings" panose="05000000000000000000" pitchFamily="2" charset="2"/>
              <a:buChar char=""/>
              <a:tabLst>
                <a:tab pos="457200" algn="l"/>
              </a:tabLst>
            </a:pPr>
            <a:r>
              <a:rPr lang="en-ZA" dirty="0">
                <a:solidFill>
                  <a:srgbClr val="000000"/>
                </a:solidFill>
                <a:latin typeface="Arial" panose="020B0604020202020204" pitchFamily="34" charset="0"/>
              </a:rPr>
              <a:t>76% of findings implemented relating to 2018/19 financial year implemented. </a:t>
            </a:r>
            <a:endParaRPr lang="en-ZA" dirty="0">
              <a:solidFill>
                <a:prstClr val="black"/>
              </a:solidFill>
              <a:latin typeface="Times New Roman" panose="02020603050405020304" pitchFamily="18" charset="0"/>
              <a:ea typeface="Times New Roman" panose="02020603050405020304" pitchFamily="18" charset="0"/>
            </a:endParaRPr>
          </a:p>
          <a:p>
            <a:pPr marL="342900" lvl="0" indent="-342900" algn="just">
              <a:lnSpc>
                <a:spcPct val="150000"/>
              </a:lnSpc>
              <a:buFont typeface="Wingdings" panose="05000000000000000000" pitchFamily="2" charset="2"/>
              <a:buChar char=""/>
              <a:tabLst>
                <a:tab pos="457200" algn="l"/>
              </a:tabLst>
            </a:pPr>
            <a:r>
              <a:rPr lang="en-ZA" dirty="0">
                <a:solidFill>
                  <a:srgbClr val="000000"/>
                </a:solidFill>
                <a:latin typeface="Arial" panose="020B0604020202020204" pitchFamily="34" charset="0"/>
              </a:rPr>
              <a:t>Audit qualifications were reduced from two (2) in the previous financial year to (1) in 2019/20 financial year.</a:t>
            </a:r>
            <a:endParaRPr lang="en-ZA" dirty="0">
              <a:solidFill>
                <a:prstClr val="black"/>
              </a:solidFill>
              <a:latin typeface="Times New Roman" panose="02020603050405020304" pitchFamily="18" charset="0"/>
              <a:ea typeface="Times New Roman" panose="02020603050405020304" pitchFamily="18" charset="0"/>
            </a:endParaRPr>
          </a:p>
          <a:p>
            <a:pPr marL="342900" lvl="0" indent="-342900" algn="just">
              <a:lnSpc>
                <a:spcPct val="150000"/>
              </a:lnSpc>
              <a:buFont typeface="Wingdings" panose="05000000000000000000" pitchFamily="2" charset="2"/>
              <a:buChar char=""/>
              <a:tabLst>
                <a:tab pos="457200" algn="l"/>
              </a:tabLst>
            </a:pPr>
            <a:r>
              <a:rPr lang="en-ZA" dirty="0">
                <a:solidFill>
                  <a:srgbClr val="000000"/>
                </a:solidFill>
                <a:latin typeface="Arial" panose="020B0604020202020204" pitchFamily="34" charset="0"/>
              </a:rPr>
              <a:t>The department no longer has a qualification on the contingent liabilities as it was the issue in the previous financial years.</a:t>
            </a:r>
          </a:p>
          <a:p>
            <a:pPr marL="342900" lvl="0" indent="-342900" algn="just">
              <a:lnSpc>
                <a:spcPct val="150000"/>
              </a:lnSpc>
              <a:buFont typeface="Wingdings" panose="05000000000000000000" pitchFamily="2" charset="2"/>
              <a:buChar char=""/>
              <a:tabLst>
                <a:tab pos="457200" algn="l"/>
              </a:tabLst>
            </a:pPr>
            <a:r>
              <a:rPr lang="en-ZA" dirty="0">
                <a:solidFill>
                  <a:srgbClr val="000000"/>
                </a:solidFill>
                <a:latin typeface="Arial" panose="020B0604020202020204" pitchFamily="34" charset="0"/>
                <a:ea typeface="Times New Roman" panose="02020603050405020304" pitchFamily="18" charset="0"/>
              </a:rPr>
              <a:t>Review of the departmental governance framework and implementation of structures.</a:t>
            </a:r>
          </a:p>
          <a:p>
            <a:pPr marL="342900" lvl="0" indent="-342900" algn="just">
              <a:lnSpc>
                <a:spcPct val="150000"/>
              </a:lnSpc>
              <a:buFont typeface="Wingdings" panose="05000000000000000000" pitchFamily="2" charset="2"/>
              <a:buChar char=""/>
              <a:tabLst>
                <a:tab pos="457200" algn="l"/>
              </a:tabLst>
            </a:pPr>
            <a:r>
              <a:rPr lang="en-ZA" dirty="0">
                <a:solidFill>
                  <a:srgbClr val="000000"/>
                </a:solidFill>
                <a:latin typeface="Arial" panose="020B0604020202020204" pitchFamily="34" charset="0"/>
                <a:ea typeface="Times New Roman" panose="02020603050405020304" pitchFamily="18" charset="0"/>
              </a:rPr>
              <a:t>Increase on the overall performance of the department.</a:t>
            </a:r>
          </a:p>
          <a:p>
            <a:pPr lvl="0">
              <a:lnSpc>
                <a:spcPct val="150000"/>
              </a:lnSpc>
            </a:pPr>
            <a:endParaRPr lang="en-ZA" dirty="0">
              <a:solidFill>
                <a:prstClr val="black"/>
              </a:solidFill>
            </a:endParaRPr>
          </a:p>
          <a:p>
            <a:pPr lvl="0">
              <a:lnSpc>
                <a:spcPct val="150000"/>
              </a:lnSpc>
              <a:spcAft>
                <a:spcPts val="0"/>
              </a:spcAft>
              <a:tabLst>
                <a:tab pos="457200" algn="l"/>
              </a:tabLst>
            </a:pPr>
            <a:endParaRPr lang="en-ZA" dirty="0" smtClean="0">
              <a:solidFill>
                <a:srgbClr val="000000"/>
              </a:solidFill>
              <a:latin typeface="Arial" panose="020B0604020202020204" pitchFamily="34" charset="0"/>
              <a:ea typeface="Times New Roman" panose="02020603050405020304" pitchFamily="18" charset="0"/>
            </a:endParaRPr>
          </a:p>
          <a:p>
            <a:pPr lvl="0">
              <a:lnSpc>
                <a:spcPct val="150000"/>
              </a:lnSpc>
              <a:spcAft>
                <a:spcPts val="0"/>
              </a:spcAft>
              <a:tabLst>
                <a:tab pos="457200" algn="l"/>
              </a:tabLst>
            </a:pPr>
            <a:endParaRPr lang="en-ZA" dirty="0">
              <a:latin typeface="Times New Roman" panose="02020603050405020304" pitchFamily="18" charset="0"/>
              <a:ea typeface="Times New Roman" panose="02020603050405020304" pitchFamily="18" charset="0"/>
            </a:endParaRPr>
          </a:p>
          <a:p>
            <a:pPr fontAlgn="base">
              <a:spcBef>
                <a:spcPct val="0"/>
              </a:spcBef>
              <a:spcAft>
                <a:spcPct val="0"/>
              </a:spcAft>
            </a:pPr>
            <a:endParaRPr lang="en-ZA" sz="2400" b="1" dirty="0" smtClean="0">
              <a:latin typeface="Arial" panose="020B0604020202020204" pitchFamily="34" charset="0"/>
            </a:endParaRPr>
          </a:p>
          <a:p>
            <a:pPr lvl="0" eaLnBrk="0" fontAlgn="base" hangingPunct="0">
              <a:spcBef>
                <a:spcPct val="90000"/>
              </a:spcBef>
              <a:spcAft>
                <a:spcPct val="0"/>
              </a:spcAft>
              <a:buClr>
                <a:srgbClr val="CAF278"/>
              </a:buClr>
            </a:pPr>
            <a:r>
              <a:rPr lang="en-ZA" sz="1600" kern="0" dirty="0" smtClean="0">
                <a:solidFill>
                  <a:prstClr val="black"/>
                </a:solidFill>
                <a:ea typeface="Arial Unicode MS" panose="020B0604020202020204" pitchFamily="34" charset="-128"/>
                <a:cs typeface="Arial Unicode MS" panose="020B0604020202020204" pitchFamily="34" charset="-128"/>
              </a:rPr>
              <a:t> </a:t>
            </a:r>
            <a:r>
              <a:rPr lang="en-ZA" kern="0" dirty="0" smtClean="0">
                <a:solidFill>
                  <a:prstClr val="black"/>
                </a:solidFill>
                <a:ea typeface="Arial Unicode MS" panose="020B0604020202020204" pitchFamily="34" charset="-128"/>
                <a:cs typeface="Arial Unicode MS" panose="020B0604020202020204" pitchFamily="34" charset="-128"/>
              </a:rPr>
              <a:t> </a:t>
            </a:r>
            <a:endParaRPr lang="en-ZA" dirty="0"/>
          </a:p>
        </p:txBody>
      </p:sp>
      <p:pic>
        <p:nvPicPr>
          <p:cNvPr id="13" name="Picture 12"/>
          <p:cNvPicPr>
            <a:picLocks noChangeAspect="1"/>
          </p:cNvPicPr>
          <p:nvPr/>
        </p:nvPicPr>
        <p:blipFill>
          <a:blip r:embed="rId2" cstate="print"/>
          <a:stretch>
            <a:fillRect/>
          </a:stretch>
        </p:blipFill>
        <p:spPr>
          <a:xfrm>
            <a:off x="2400300" y="6506906"/>
            <a:ext cx="7378700" cy="38100"/>
          </a:xfrm>
          <a:prstGeom prst="rect">
            <a:avLst/>
          </a:prstGeom>
        </p:spPr>
      </p:pic>
      <p:sp>
        <p:nvSpPr>
          <p:cNvPr id="2" name="Rectangle 1"/>
          <p:cNvSpPr/>
          <p:nvPr/>
        </p:nvSpPr>
        <p:spPr>
          <a:xfrm>
            <a:off x="2420201" y="1402383"/>
            <a:ext cx="7495804" cy="738664"/>
          </a:xfrm>
          <a:prstGeom prst="rect">
            <a:avLst/>
          </a:prstGeom>
        </p:spPr>
        <p:txBody>
          <a:bodyPr wrap="square">
            <a:spAutoFit/>
          </a:bodyPr>
          <a:lstStyle/>
          <a:p>
            <a:pPr fontAlgn="base">
              <a:spcBef>
                <a:spcPct val="0"/>
              </a:spcBef>
              <a:spcAft>
                <a:spcPct val="0"/>
              </a:spcAft>
            </a:pPr>
            <a:endParaRPr lang="en-ZA" sz="1400" dirty="0">
              <a:solidFill>
                <a:prstClr val="black"/>
              </a:solidFill>
            </a:endParaRPr>
          </a:p>
          <a:p>
            <a:pPr fontAlgn="base">
              <a:spcBef>
                <a:spcPct val="0"/>
              </a:spcBef>
              <a:spcAft>
                <a:spcPct val="0"/>
              </a:spcAft>
            </a:pPr>
            <a:endParaRPr lang="en-ZA" sz="1400" dirty="0">
              <a:solidFill>
                <a:prstClr val="black"/>
              </a:solidFill>
            </a:endParaRPr>
          </a:p>
          <a:p>
            <a:pPr fontAlgn="base">
              <a:spcBef>
                <a:spcPct val="0"/>
              </a:spcBef>
              <a:spcAft>
                <a:spcPct val="0"/>
              </a:spcAft>
            </a:pPr>
            <a:endParaRPr lang="en-ZA" sz="1400" dirty="0">
              <a:solidFill>
                <a:prstClr val="black"/>
              </a:solidFill>
            </a:endParaRPr>
          </a:p>
        </p:txBody>
      </p:sp>
    </p:spTree>
    <p:extLst>
      <p:ext uri="{BB962C8B-B14F-4D97-AF65-F5344CB8AC3E}">
        <p14:creationId xmlns:p14="http://schemas.microsoft.com/office/powerpoint/2010/main" xmlns="" val="15088313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13058" y="351326"/>
            <a:ext cx="11579382" cy="3533275"/>
          </a:xfrm>
          <a:prstGeom prst="rect">
            <a:avLst/>
          </a:prstGeom>
          <a:noFill/>
        </p:spPr>
        <p:txBody>
          <a:bodyPr wrap="square" rtlCol="0">
            <a:spAutoFit/>
          </a:bodyPr>
          <a:lstStyle/>
          <a:p>
            <a:pPr fontAlgn="base">
              <a:spcBef>
                <a:spcPct val="0"/>
              </a:spcBef>
              <a:spcAft>
                <a:spcPct val="0"/>
              </a:spcAft>
            </a:pPr>
            <a:endParaRPr lang="en-US" sz="1600" b="1" u="sng" dirty="0" smtClean="0">
              <a:solidFill>
                <a:prstClr val="black"/>
              </a:solidFill>
              <a:cs typeface="Arial Black"/>
            </a:endParaRPr>
          </a:p>
          <a:p>
            <a:pPr fontAlgn="base">
              <a:spcBef>
                <a:spcPct val="0"/>
              </a:spcBef>
              <a:spcAft>
                <a:spcPct val="0"/>
              </a:spcAft>
            </a:pPr>
            <a:r>
              <a:rPr lang="en-ZA" b="1" dirty="0" smtClean="0"/>
              <a:t>3. Summary Report: Progress Made to Implement Audit Action Plans </a:t>
            </a:r>
          </a:p>
          <a:p>
            <a:pPr marL="266700" indent="-266700" algn="just" eaLnBrk="0" fontAlgn="base" hangingPunct="0">
              <a:lnSpc>
                <a:spcPct val="150000"/>
              </a:lnSpc>
              <a:spcBef>
                <a:spcPct val="90000"/>
              </a:spcBef>
              <a:spcAft>
                <a:spcPct val="0"/>
              </a:spcAft>
              <a:buFont typeface="Wingdings" pitchFamily="2" charset="2"/>
              <a:buChar char="n"/>
            </a:pPr>
            <a:r>
              <a:rPr lang="en-ZA" kern="0" dirty="0" smtClean="0">
                <a:solidFill>
                  <a:prstClr val="black"/>
                </a:solidFill>
              </a:rPr>
              <a:t>In </a:t>
            </a:r>
            <a:r>
              <a:rPr lang="en-ZA" kern="0" dirty="0">
                <a:solidFill>
                  <a:prstClr val="black"/>
                </a:solidFill>
              </a:rPr>
              <a:t>relation to the implementation of the 2018/19 financial </a:t>
            </a:r>
            <a:r>
              <a:rPr lang="en-ZA" kern="0" dirty="0" smtClean="0">
                <a:solidFill>
                  <a:prstClr val="black"/>
                </a:solidFill>
              </a:rPr>
              <a:t>year audit action plans, </a:t>
            </a:r>
            <a:r>
              <a:rPr lang="en-ZA" kern="0" dirty="0">
                <a:solidFill>
                  <a:prstClr val="black"/>
                </a:solidFill>
              </a:rPr>
              <a:t>the department has implemented </a:t>
            </a:r>
            <a:r>
              <a:rPr lang="en-ZA" kern="0" dirty="0" smtClean="0">
                <a:solidFill>
                  <a:prstClr val="black"/>
                </a:solidFill>
              </a:rPr>
              <a:t>76%(154/204</a:t>
            </a:r>
            <a:r>
              <a:rPr lang="en-ZA" kern="0" dirty="0">
                <a:solidFill>
                  <a:prstClr val="black"/>
                </a:solidFill>
              </a:rPr>
              <a:t>) of the findings raised and </a:t>
            </a:r>
            <a:r>
              <a:rPr lang="en-ZA" kern="0" dirty="0" smtClean="0">
                <a:solidFill>
                  <a:prstClr val="black"/>
                </a:solidFill>
              </a:rPr>
              <a:t>24% (50/204</a:t>
            </a:r>
            <a:r>
              <a:rPr lang="en-ZA" kern="0" dirty="0">
                <a:solidFill>
                  <a:prstClr val="black"/>
                </a:solidFill>
              </a:rPr>
              <a:t>) of the findings </a:t>
            </a:r>
            <a:r>
              <a:rPr lang="en-ZA" kern="0" dirty="0" smtClean="0">
                <a:solidFill>
                  <a:prstClr val="black"/>
                </a:solidFill>
              </a:rPr>
              <a:t>are in progress. </a:t>
            </a:r>
            <a:r>
              <a:rPr lang="en-ZA" kern="0" dirty="0">
                <a:solidFill>
                  <a:prstClr val="black"/>
                </a:solidFill>
              </a:rPr>
              <a:t>The findings reported as in progress relates to instances were management </a:t>
            </a:r>
            <a:r>
              <a:rPr lang="en-ZA" kern="0" dirty="0">
                <a:solidFill>
                  <a:prstClr val="black"/>
                </a:solidFill>
                <a:ea typeface="Arial Unicode MS" panose="020B0604020202020204" pitchFamily="34" charset="-128"/>
                <a:cs typeface="Arial Unicode MS" panose="020B0604020202020204" pitchFamily="34" charset="-128"/>
              </a:rPr>
              <a:t>have implemented some of the </a:t>
            </a:r>
            <a:r>
              <a:rPr lang="en-ZA" kern="0" dirty="0" smtClean="0">
                <a:solidFill>
                  <a:prstClr val="black"/>
                </a:solidFill>
                <a:ea typeface="Arial Unicode MS" panose="020B0604020202020204" pitchFamily="34" charset="-128"/>
                <a:cs typeface="Arial Unicode MS" panose="020B0604020202020204" pitchFamily="34" charset="-128"/>
              </a:rPr>
              <a:t>audit action plan activities per the Tracking Register however these activities are only considered as implemented when all activities, without exception, have been finalized. </a:t>
            </a:r>
          </a:p>
          <a:p>
            <a:pPr marL="266700" indent="-266700" eaLnBrk="0" fontAlgn="base" hangingPunct="0">
              <a:lnSpc>
                <a:spcPct val="150000"/>
              </a:lnSpc>
              <a:spcBef>
                <a:spcPct val="90000"/>
              </a:spcBef>
              <a:spcAft>
                <a:spcPct val="0"/>
              </a:spcAft>
              <a:buClr>
                <a:srgbClr val="CAF278"/>
              </a:buClr>
              <a:buFont typeface="Wingdings" pitchFamily="2" charset="2"/>
              <a:buChar char="n"/>
            </a:pPr>
            <a:endParaRPr lang="en-ZA" sz="1600" dirty="0">
              <a:solidFill>
                <a:prstClr val="black"/>
              </a:solidFill>
            </a:endParaRPr>
          </a:p>
        </p:txBody>
      </p:sp>
      <p:pic>
        <p:nvPicPr>
          <p:cNvPr id="13" name="Picture 12"/>
          <p:cNvPicPr>
            <a:picLocks noChangeAspect="1"/>
          </p:cNvPicPr>
          <p:nvPr/>
        </p:nvPicPr>
        <p:blipFill>
          <a:blip r:embed="rId2" cstate="print"/>
          <a:stretch>
            <a:fillRect/>
          </a:stretch>
        </p:blipFill>
        <p:spPr>
          <a:xfrm>
            <a:off x="2400300" y="6506906"/>
            <a:ext cx="7378700" cy="38100"/>
          </a:xfrm>
          <a:prstGeom prst="rect">
            <a:avLst/>
          </a:prstGeom>
        </p:spPr>
      </p:pic>
      <p:sp>
        <p:nvSpPr>
          <p:cNvPr id="2" name="Rectangle 1"/>
          <p:cNvSpPr/>
          <p:nvPr/>
        </p:nvSpPr>
        <p:spPr>
          <a:xfrm>
            <a:off x="2420201" y="1402383"/>
            <a:ext cx="7495804" cy="738664"/>
          </a:xfrm>
          <a:prstGeom prst="rect">
            <a:avLst/>
          </a:prstGeom>
        </p:spPr>
        <p:txBody>
          <a:bodyPr wrap="square">
            <a:spAutoFit/>
          </a:bodyPr>
          <a:lstStyle/>
          <a:p>
            <a:pPr fontAlgn="base">
              <a:spcBef>
                <a:spcPct val="0"/>
              </a:spcBef>
              <a:spcAft>
                <a:spcPct val="0"/>
              </a:spcAft>
            </a:pPr>
            <a:endParaRPr lang="en-ZA" sz="1400" dirty="0">
              <a:solidFill>
                <a:prstClr val="black"/>
              </a:solidFill>
            </a:endParaRPr>
          </a:p>
          <a:p>
            <a:pPr fontAlgn="base">
              <a:spcBef>
                <a:spcPct val="0"/>
              </a:spcBef>
              <a:spcAft>
                <a:spcPct val="0"/>
              </a:spcAft>
            </a:pPr>
            <a:endParaRPr lang="en-ZA" sz="1400" dirty="0">
              <a:solidFill>
                <a:prstClr val="black"/>
              </a:solidFill>
            </a:endParaRPr>
          </a:p>
          <a:p>
            <a:pPr fontAlgn="base">
              <a:spcBef>
                <a:spcPct val="0"/>
              </a:spcBef>
              <a:spcAft>
                <a:spcPct val="0"/>
              </a:spcAft>
            </a:pPr>
            <a:endParaRPr lang="en-ZA" sz="1400" dirty="0">
              <a:solidFill>
                <a:prstClr val="black"/>
              </a:solidFill>
            </a:endParaRPr>
          </a:p>
        </p:txBody>
      </p:sp>
    </p:spTree>
    <p:extLst>
      <p:ext uri="{BB962C8B-B14F-4D97-AF65-F5344CB8AC3E}">
        <p14:creationId xmlns:p14="http://schemas.microsoft.com/office/powerpoint/2010/main" xmlns="" val="41439908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13058" y="266171"/>
            <a:ext cx="11978942" cy="984885"/>
          </a:xfrm>
          <a:prstGeom prst="rect">
            <a:avLst/>
          </a:prstGeom>
          <a:noFill/>
        </p:spPr>
        <p:txBody>
          <a:bodyPr wrap="square" rtlCol="0">
            <a:spAutoFit/>
          </a:bodyPr>
          <a:lstStyle/>
          <a:p>
            <a:pPr fontAlgn="base">
              <a:spcBef>
                <a:spcPct val="0"/>
              </a:spcBef>
              <a:spcAft>
                <a:spcPct val="0"/>
              </a:spcAft>
            </a:pPr>
            <a:endParaRPr lang="en-US" sz="1600" b="1" u="sng" dirty="0" smtClean="0">
              <a:solidFill>
                <a:prstClr val="black"/>
              </a:solidFill>
              <a:cs typeface="Arial Black"/>
            </a:endParaRPr>
          </a:p>
          <a:p>
            <a:pPr fontAlgn="base">
              <a:spcBef>
                <a:spcPct val="0"/>
              </a:spcBef>
              <a:spcAft>
                <a:spcPct val="0"/>
              </a:spcAft>
            </a:pPr>
            <a:r>
              <a:rPr lang="en-ZA" b="1" dirty="0" smtClean="0"/>
              <a:t>3. Summary Report: Progress Made to Implement Audit Action Plans-2018/19 FY </a:t>
            </a:r>
            <a:endParaRPr lang="en-ZA" b="1" dirty="0"/>
          </a:p>
          <a:p>
            <a:pPr fontAlgn="base">
              <a:spcBef>
                <a:spcPct val="0"/>
              </a:spcBef>
              <a:spcAft>
                <a:spcPct val="0"/>
              </a:spcAft>
            </a:pPr>
            <a:r>
              <a:rPr lang="en-ZA" sz="2400" b="1" dirty="0" smtClean="0">
                <a:solidFill>
                  <a:srgbClr val="0070C0"/>
                </a:solidFill>
              </a:rPr>
              <a:t> </a:t>
            </a:r>
            <a:endParaRPr lang="en-ZA" sz="2400" b="1" dirty="0">
              <a:solidFill>
                <a:srgbClr val="0070C0"/>
              </a:solidFill>
            </a:endParaRPr>
          </a:p>
        </p:txBody>
      </p:sp>
      <p:pic>
        <p:nvPicPr>
          <p:cNvPr id="13" name="Picture 12"/>
          <p:cNvPicPr>
            <a:picLocks noChangeAspect="1"/>
          </p:cNvPicPr>
          <p:nvPr/>
        </p:nvPicPr>
        <p:blipFill>
          <a:blip r:embed="rId2" cstate="print"/>
          <a:stretch>
            <a:fillRect/>
          </a:stretch>
        </p:blipFill>
        <p:spPr>
          <a:xfrm>
            <a:off x="2400300" y="6506906"/>
            <a:ext cx="7378700" cy="38100"/>
          </a:xfrm>
          <a:prstGeom prst="rect">
            <a:avLst/>
          </a:prstGeom>
        </p:spPr>
      </p:pic>
      <p:sp>
        <p:nvSpPr>
          <p:cNvPr id="2" name="Rectangle 1"/>
          <p:cNvSpPr/>
          <p:nvPr/>
        </p:nvSpPr>
        <p:spPr>
          <a:xfrm>
            <a:off x="2420201" y="1402383"/>
            <a:ext cx="7495804" cy="738664"/>
          </a:xfrm>
          <a:prstGeom prst="rect">
            <a:avLst/>
          </a:prstGeom>
        </p:spPr>
        <p:txBody>
          <a:bodyPr wrap="square">
            <a:spAutoFit/>
          </a:bodyPr>
          <a:lstStyle/>
          <a:p>
            <a:pPr fontAlgn="base">
              <a:spcBef>
                <a:spcPct val="0"/>
              </a:spcBef>
              <a:spcAft>
                <a:spcPct val="0"/>
              </a:spcAft>
            </a:pPr>
            <a:endParaRPr lang="en-ZA" sz="1400" dirty="0">
              <a:solidFill>
                <a:prstClr val="black"/>
              </a:solidFill>
            </a:endParaRPr>
          </a:p>
          <a:p>
            <a:pPr fontAlgn="base">
              <a:spcBef>
                <a:spcPct val="0"/>
              </a:spcBef>
              <a:spcAft>
                <a:spcPct val="0"/>
              </a:spcAft>
            </a:pPr>
            <a:endParaRPr lang="en-ZA" sz="1400" dirty="0">
              <a:solidFill>
                <a:prstClr val="black"/>
              </a:solidFill>
            </a:endParaRPr>
          </a:p>
          <a:p>
            <a:pPr fontAlgn="base">
              <a:spcBef>
                <a:spcPct val="0"/>
              </a:spcBef>
              <a:spcAft>
                <a:spcPct val="0"/>
              </a:spcAft>
            </a:pPr>
            <a:endParaRPr lang="en-ZA" sz="1400" dirty="0">
              <a:solidFill>
                <a:prstClr val="black"/>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2463243492"/>
              </p:ext>
            </p:extLst>
          </p:nvPr>
        </p:nvGraphicFramePr>
        <p:xfrm>
          <a:off x="339091" y="1305289"/>
          <a:ext cx="11127485" cy="5120640"/>
        </p:xfrm>
        <a:graphic>
          <a:graphicData uri="http://schemas.openxmlformats.org/drawingml/2006/table">
            <a:tbl>
              <a:tblPr/>
              <a:tblGrid>
                <a:gridCol w="2087140">
                  <a:extLst>
                    <a:ext uri="{9D8B030D-6E8A-4147-A177-3AD203B41FA5}">
                      <a16:colId xmlns:a16="http://schemas.microsoft.com/office/drawing/2014/main" xmlns="" val="20000"/>
                    </a:ext>
                  </a:extLst>
                </a:gridCol>
                <a:gridCol w="1203184">
                  <a:extLst>
                    <a:ext uri="{9D8B030D-6E8A-4147-A177-3AD203B41FA5}">
                      <a16:colId xmlns:a16="http://schemas.microsoft.com/office/drawing/2014/main" xmlns="" val="20001"/>
                    </a:ext>
                  </a:extLst>
                </a:gridCol>
                <a:gridCol w="1229725">
                  <a:extLst>
                    <a:ext uri="{9D8B030D-6E8A-4147-A177-3AD203B41FA5}">
                      <a16:colId xmlns:a16="http://schemas.microsoft.com/office/drawing/2014/main" xmlns="" val="20002"/>
                    </a:ext>
                  </a:extLst>
                </a:gridCol>
                <a:gridCol w="1035092">
                  <a:extLst>
                    <a:ext uri="{9D8B030D-6E8A-4147-A177-3AD203B41FA5}">
                      <a16:colId xmlns:a16="http://schemas.microsoft.com/office/drawing/2014/main" xmlns="" val="20003"/>
                    </a:ext>
                  </a:extLst>
                </a:gridCol>
                <a:gridCol w="1265113">
                  <a:extLst>
                    <a:ext uri="{9D8B030D-6E8A-4147-A177-3AD203B41FA5}">
                      <a16:colId xmlns:a16="http://schemas.microsoft.com/office/drawing/2014/main" xmlns="" val="20004"/>
                    </a:ext>
                  </a:extLst>
                </a:gridCol>
                <a:gridCol w="928929">
                  <a:extLst>
                    <a:ext uri="{9D8B030D-6E8A-4147-A177-3AD203B41FA5}">
                      <a16:colId xmlns:a16="http://schemas.microsoft.com/office/drawing/2014/main" xmlns="" val="20005"/>
                    </a:ext>
                  </a:extLst>
                </a:gridCol>
                <a:gridCol w="1167796">
                  <a:extLst>
                    <a:ext uri="{9D8B030D-6E8A-4147-A177-3AD203B41FA5}">
                      <a16:colId xmlns:a16="http://schemas.microsoft.com/office/drawing/2014/main" xmlns="" val="20006"/>
                    </a:ext>
                  </a:extLst>
                </a:gridCol>
                <a:gridCol w="2210506">
                  <a:extLst>
                    <a:ext uri="{9D8B030D-6E8A-4147-A177-3AD203B41FA5}">
                      <a16:colId xmlns:a16="http://schemas.microsoft.com/office/drawing/2014/main" xmlns="" val="20007"/>
                    </a:ext>
                  </a:extLst>
                </a:gridCol>
              </a:tblGrid>
              <a:tr h="733823">
                <a:tc>
                  <a:txBody>
                    <a:bodyPr/>
                    <a:lstStyle/>
                    <a:p>
                      <a:pPr algn="ctr" fontAlgn="t"/>
                      <a:r>
                        <a:rPr lang="en-ZA" sz="1600" b="1" i="0" u="none" strike="noStrike" dirty="0">
                          <a:solidFill>
                            <a:srgbClr val="000000"/>
                          </a:solidFill>
                          <a:effectLst/>
                          <a:latin typeface="Arial" panose="020B0604020202020204" pitchFamily="34" charset="0"/>
                        </a:rPr>
                        <a:t>Branch/Region</a:t>
                      </a:r>
                    </a:p>
                    <a:p>
                      <a:pPr algn="ctr" fontAlgn="t"/>
                      <a:r>
                        <a:rPr lang="en-ZA" sz="1600" b="1" i="0" u="none" strike="noStrike" dirty="0">
                          <a:solidFill>
                            <a:srgbClr val="000000"/>
                          </a:solidFill>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t"/>
                      <a:r>
                        <a:rPr lang="en-ZA" sz="1600" b="1" i="0" u="none" strike="noStrike" dirty="0">
                          <a:solidFill>
                            <a:srgbClr val="000000"/>
                          </a:solidFill>
                          <a:effectLst/>
                          <a:latin typeface="Arial" panose="020B0604020202020204" pitchFamily="34" charset="0"/>
                        </a:rPr>
                        <a:t>Total No of Auditing Findings</a:t>
                      </a:r>
                    </a:p>
                    <a:p>
                      <a:pPr algn="ctr" fontAlgn="t"/>
                      <a:r>
                        <a:rPr lang="en-ZA" sz="1600" b="1" i="0" u="none" strike="noStrike" dirty="0">
                          <a:solidFill>
                            <a:srgbClr val="000000"/>
                          </a:solidFill>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t"/>
                      <a:r>
                        <a:rPr lang="en-ZA" sz="1600" b="1" i="0" u="none" strike="noStrike" dirty="0">
                          <a:solidFill>
                            <a:srgbClr val="000000"/>
                          </a:solidFill>
                          <a:effectLst/>
                          <a:latin typeface="Arial" panose="020B0604020202020204" pitchFamily="34" charset="0"/>
                        </a:rPr>
                        <a:t>Not </a:t>
                      </a:r>
                      <a:r>
                        <a:rPr lang="en-ZA" sz="1600" b="1" i="0" u="none" strike="noStrike" dirty="0" smtClean="0">
                          <a:solidFill>
                            <a:srgbClr val="000000"/>
                          </a:solidFill>
                          <a:effectLst/>
                          <a:latin typeface="Arial" panose="020B0604020202020204" pitchFamily="34" charset="0"/>
                        </a:rPr>
                        <a:t>implemented</a:t>
                      </a:r>
                      <a:endParaRPr lang="en-ZA" sz="1600" b="1" i="0" u="none" strike="noStrike" dirty="0">
                        <a:solidFill>
                          <a:srgbClr val="000000"/>
                        </a:solidFill>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t"/>
                      <a:r>
                        <a:rPr lang="en-ZA" sz="1600" b="1" i="0" u="none" strike="noStrike" dirty="0">
                          <a:solidFill>
                            <a:srgbClr val="000000"/>
                          </a:solidFill>
                          <a:effectLst/>
                          <a:latin typeface="Arial" panose="020B0604020202020204" pitchFamily="34" charset="0"/>
                        </a:rPr>
                        <a:t>In progress</a:t>
                      </a:r>
                    </a:p>
                    <a:p>
                      <a:pPr algn="l" fontAlgn="b"/>
                      <a:r>
                        <a:rPr lang="en-ZA" sz="1600" b="1" i="0" u="none" strike="noStrike" dirty="0">
                          <a:solidFill>
                            <a:srgbClr val="000000"/>
                          </a:solidFill>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t"/>
                      <a:r>
                        <a:rPr lang="en-ZA" sz="1600" b="1" i="0" u="none" strike="noStrike" dirty="0">
                          <a:solidFill>
                            <a:srgbClr val="000000"/>
                          </a:solidFill>
                          <a:effectLst/>
                          <a:latin typeface="Arial" panose="020B0604020202020204" pitchFamily="34" charset="0"/>
                        </a:rPr>
                        <a:t>Implemented</a:t>
                      </a:r>
                    </a:p>
                    <a:p>
                      <a:pPr algn="l" fontAlgn="b"/>
                      <a:r>
                        <a:rPr lang="en-ZA" sz="1600" b="1" i="0" u="none" strike="noStrike" dirty="0">
                          <a:solidFill>
                            <a:srgbClr val="000000"/>
                          </a:solidFill>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t"/>
                      <a:r>
                        <a:rPr lang="en-ZA" sz="1600" b="1" i="0" u="none" strike="noStrike" dirty="0">
                          <a:solidFill>
                            <a:srgbClr val="000000"/>
                          </a:solidFill>
                          <a:effectLst/>
                          <a:latin typeface="Arial" panose="020B0604020202020204" pitchFamily="34" charset="0"/>
                        </a:rPr>
                        <a:t>Financial</a:t>
                      </a:r>
                    </a:p>
                    <a:p>
                      <a:pPr algn="l" fontAlgn="b"/>
                      <a:r>
                        <a:rPr lang="en-ZA" sz="1600" b="1" i="0" u="none" strike="noStrike" dirty="0">
                          <a:solidFill>
                            <a:srgbClr val="000000"/>
                          </a:solidFill>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t"/>
                      <a:r>
                        <a:rPr lang="en-ZA" sz="1600" b="1" i="0" u="none" strike="noStrike" dirty="0">
                          <a:solidFill>
                            <a:srgbClr val="000000"/>
                          </a:solidFill>
                          <a:effectLst/>
                          <a:latin typeface="Arial" panose="020B0604020202020204" pitchFamily="34" charset="0"/>
                        </a:rPr>
                        <a:t>Compliance</a:t>
                      </a:r>
                    </a:p>
                    <a:p>
                      <a:pPr algn="l" fontAlgn="b"/>
                      <a:r>
                        <a:rPr lang="en-ZA" sz="1600" b="1" i="0" u="none" strike="noStrike" dirty="0">
                          <a:solidFill>
                            <a:srgbClr val="000000"/>
                          </a:solidFill>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en-ZA" sz="1600" b="1" i="0" u="none" strike="noStrike" dirty="0">
                          <a:solidFill>
                            <a:srgbClr val="000000"/>
                          </a:solidFill>
                          <a:effectLst/>
                          <a:latin typeface="Arial" panose="020B0604020202020204" pitchFamily="34" charset="0"/>
                        </a:rPr>
                        <a:t>Pre-determined </a:t>
                      </a:r>
                      <a:r>
                        <a:rPr lang="en-ZA" sz="1600" b="1" i="0" u="none" strike="noStrike" dirty="0" smtClean="0">
                          <a:solidFill>
                            <a:srgbClr val="000000"/>
                          </a:solidFill>
                          <a:effectLst/>
                          <a:latin typeface="Arial" panose="020B0604020202020204" pitchFamily="34" charset="0"/>
                        </a:rPr>
                        <a:t>Objectives</a:t>
                      </a:r>
                      <a:endParaRPr lang="en-ZA" sz="1600" b="1" i="0" u="none" strike="noStrike" dirty="0">
                        <a:solidFill>
                          <a:srgbClr val="000000"/>
                        </a:solidFill>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xmlns="" val="10000"/>
                  </a:ext>
                </a:extLst>
              </a:tr>
              <a:tr h="136025">
                <a:tc>
                  <a:txBody>
                    <a:bodyPr/>
                    <a:lstStyle/>
                    <a:p>
                      <a:pPr algn="l" fontAlgn="b"/>
                      <a:r>
                        <a:rPr lang="en-ZA" sz="1600" b="0" i="0" u="none" strike="noStrike" dirty="0">
                          <a:effectLst/>
                          <a:latin typeface="Arial" panose="020B0604020202020204" pitchFamily="34" charset="0"/>
                        </a:rPr>
                        <a:t>Financial Accounting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400" b="0" i="0" u="none" strike="noStrike" dirty="0">
                          <a:effectLst/>
                          <a:latin typeface="Arial" panose="020B060402020202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0" i="0" u="none" strike="noStrike" dirty="0">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0" i="0" u="none" strike="noStrike" dirty="0">
                          <a:effectLst/>
                          <a:latin typeface="Arial" panose="020B060402020202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0" i="0" u="none" strike="noStrike" dirty="0">
                          <a:effectLst/>
                          <a:latin typeface="Arial" panose="020B060402020202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0" i="0" u="none" strike="noStrike" dirty="0">
                          <a:solidFill>
                            <a:srgbClr val="000000"/>
                          </a:solidFill>
                          <a:effectLst/>
                          <a:latin typeface="Arial" panose="020B060402020202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0" i="0" u="none" strike="noStrike" dirty="0">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0" i="0" u="none" strike="noStrike" dirty="0">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136025">
                <a:tc>
                  <a:txBody>
                    <a:bodyPr/>
                    <a:lstStyle/>
                    <a:p>
                      <a:pPr algn="l" fontAlgn="b"/>
                      <a:r>
                        <a:rPr lang="en-ZA" sz="1600" b="0" i="0" u="none" strike="noStrike" dirty="0">
                          <a:effectLst/>
                          <a:latin typeface="Arial" panose="020B0604020202020204" pitchFamily="34" charset="0"/>
                        </a:rPr>
                        <a:t>Procurement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400" b="0" i="0" u="none" strike="noStrike" dirty="0">
                          <a:effectLst/>
                          <a:latin typeface="Arial" panose="020B060402020202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0" i="0" u="none" strike="noStrike" dirty="0">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0" i="0" u="none" strike="noStrike" dirty="0">
                          <a:effectLst/>
                          <a:latin typeface="Arial" panose="020B060402020202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0" i="0" u="none" strike="noStrike" dirty="0">
                          <a:effectLst/>
                          <a:latin typeface="Arial" panose="020B060402020202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0" i="0" u="none" strike="noStrike" dirty="0">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0" i="0" u="none" strike="noStrike" dirty="0">
                          <a:solidFill>
                            <a:srgbClr val="000000"/>
                          </a:solidFill>
                          <a:effectLst/>
                          <a:latin typeface="Arial" panose="020B060402020202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0" i="0" u="none" strike="noStrike" dirty="0">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136025">
                <a:tc>
                  <a:txBody>
                    <a:bodyPr/>
                    <a:lstStyle/>
                    <a:p>
                      <a:pPr algn="l" fontAlgn="b"/>
                      <a:r>
                        <a:rPr lang="en-ZA" sz="1600" b="0" i="0" u="none" strike="noStrike" dirty="0">
                          <a:effectLst/>
                          <a:latin typeface="Arial" panose="020B0604020202020204" pitchFamily="34" charset="0"/>
                        </a:rPr>
                        <a:t>Logistics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400" b="0" i="0" u="none" strike="noStrike" dirty="0">
                          <a:effectLst/>
                          <a:latin typeface="Arial" panose="020B060402020202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0" i="0" u="none" strike="noStrike" dirty="0">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0" i="0" u="none" strike="noStrike" dirty="0">
                          <a:effectLst/>
                          <a:latin typeface="Arial" panose="020B060402020202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0" i="0" u="none" strike="noStrike" dirty="0">
                          <a:effectLst/>
                          <a:latin typeface="Arial" panose="020B060402020202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0" i="0" u="none" strike="noStrike" dirty="0">
                          <a:solidFill>
                            <a:srgbClr val="000000"/>
                          </a:solidFill>
                          <a:effectLst/>
                          <a:latin typeface="Arial" panose="020B060402020202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0" i="0" u="none" strike="noStrike" dirty="0">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0" i="0" u="none" strike="noStrike" dirty="0">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136025">
                <a:tc>
                  <a:txBody>
                    <a:bodyPr/>
                    <a:lstStyle/>
                    <a:p>
                      <a:pPr algn="l" fontAlgn="b"/>
                      <a:r>
                        <a:rPr lang="en-ZA" sz="1600" b="0" i="0" u="none" strike="noStrike" dirty="0">
                          <a:effectLst/>
                          <a:latin typeface="Arial" panose="020B0604020202020204" pitchFamily="34" charset="0"/>
                        </a:rPr>
                        <a:t>Contract Management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400" b="0" i="0" u="none" strike="noStrike" dirty="0">
                          <a:effectLst/>
                          <a:latin typeface="Arial" panose="020B060402020202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0" i="0" u="none" strike="noStrike" dirty="0">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0" i="0" u="none" strike="noStrike" dirty="0">
                          <a:effectLst/>
                          <a:latin typeface="Arial" panose="020B060402020202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0" i="0" u="none" strike="noStrike" dirty="0">
                          <a:effectLst/>
                          <a:latin typeface="Arial" panose="020B060402020202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0" i="0" u="none" strike="noStrike" dirty="0">
                          <a:solidFill>
                            <a:srgbClr val="000000"/>
                          </a:solidFill>
                          <a:effectLst/>
                          <a:latin typeface="Arial" panose="020B060402020202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0" i="0" u="none" strike="noStrike" dirty="0">
                          <a:solidFill>
                            <a:srgbClr val="000000"/>
                          </a:solidFill>
                          <a:effectLst/>
                          <a:latin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0" i="0" u="none" strike="noStrike" dirty="0">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136025">
                <a:tc>
                  <a:txBody>
                    <a:bodyPr/>
                    <a:lstStyle/>
                    <a:p>
                      <a:pPr algn="l" fontAlgn="b"/>
                      <a:r>
                        <a:rPr lang="en-ZA" sz="1600" b="0" i="0" u="none" strike="noStrike" dirty="0">
                          <a:effectLst/>
                          <a:latin typeface="Arial" panose="020B0604020202020204" pitchFamily="34" charset="0"/>
                        </a:rPr>
                        <a:t>Human Resource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400" b="0" i="0" u="none" strike="noStrike" dirty="0">
                          <a:effectLst/>
                          <a:latin typeface="Arial" panose="020B060402020202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0" i="0" u="none" strike="noStrike" dirty="0">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0" i="0" u="none" strike="noStrike" dirty="0">
                          <a:effectLst/>
                          <a:latin typeface="Arial" panose="020B060402020202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0" i="0" u="none" strike="noStrike" dirty="0">
                          <a:effectLst/>
                          <a:latin typeface="Arial" panose="020B060402020202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0" i="0" u="none" strike="noStrike" dirty="0">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0" i="0" u="none" strike="noStrike" dirty="0">
                          <a:solidFill>
                            <a:srgbClr val="000000"/>
                          </a:solidFill>
                          <a:effectLst/>
                          <a:latin typeface="Arial" panose="020B060402020202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0" i="0" u="none" strike="noStrike" dirty="0">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136025">
                <a:tc>
                  <a:txBody>
                    <a:bodyPr/>
                    <a:lstStyle/>
                    <a:p>
                      <a:pPr algn="l" fontAlgn="b"/>
                      <a:r>
                        <a:rPr lang="en-ZA" sz="1600" b="0" i="0" u="none" strike="noStrike" dirty="0">
                          <a:effectLst/>
                          <a:latin typeface="Arial" panose="020B0604020202020204" pitchFamily="34" charset="0"/>
                        </a:rPr>
                        <a:t>Internal Audit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400" b="0" i="0" u="none" strike="noStrike" dirty="0">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0" i="0" u="none" strike="noStrike" dirty="0">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0" i="0" u="none" strike="noStrike" dirty="0">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0" i="0" u="none" strike="noStrike" dirty="0">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0" i="0" u="none" strike="noStrike" dirty="0">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0" i="0" u="none" strike="noStrike" dirty="0">
                          <a:solidFill>
                            <a:srgbClr val="00000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0" i="0" u="none" strike="noStrike" dirty="0">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6"/>
                  </a:ext>
                </a:extLst>
              </a:tr>
              <a:tr h="136025">
                <a:tc>
                  <a:txBody>
                    <a:bodyPr/>
                    <a:lstStyle/>
                    <a:p>
                      <a:pPr algn="l" fontAlgn="b"/>
                      <a:r>
                        <a:rPr lang="en-ZA" sz="1600" b="0" i="0" u="none" strike="noStrike" dirty="0">
                          <a:effectLst/>
                          <a:latin typeface="Arial" panose="020B0604020202020204" pitchFamily="34" charset="0"/>
                        </a:rPr>
                        <a:t>Social Reintegration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400" b="0" i="0" u="none" strike="noStrike" dirty="0">
                          <a:effectLst/>
                          <a:latin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0" i="0" u="none" strike="noStrike" dirty="0">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0" i="0" u="none" strike="noStrike" dirty="0">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0" i="0" u="none" strike="noStrike" dirty="0">
                          <a:effectLst/>
                          <a:latin typeface="Arial" panose="020B060402020202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0" i="0" u="none" strike="noStrike" dirty="0">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0" i="0" u="none" strike="noStrike" dirty="0">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0" i="0" u="none" strike="noStrike" dirty="0">
                          <a:solidFill>
                            <a:srgbClr val="000000"/>
                          </a:solidFill>
                          <a:effectLst/>
                          <a:latin typeface="Arial" panose="020B060402020202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7"/>
                  </a:ext>
                </a:extLst>
              </a:tr>
              <a:tr h="136025">
                <a:tc>
                  <a:txBody>
                    <a:bodyPr/>
                    <a:lstStyle/>
                    <a:p>
                      <a:pPr algn="l" fontAlgn="b"/>
                      <a:r>
                        <a:rPr lang="en-ZA" sz="1600" b="0" i="0" u="none" strike="noStrike" dirty="0">
                          <a:effectLst/>
                          <a:latin typeface="Arial" panose="020B0604020202020204" pitchFamily="34" charset="0"/>
                        </a:rPr>
                        <a:t>Facilities Management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400" b="0" i="0" u="none" strike="noStrike" dirty="0">
                          <a:effectLst/>
                          <a:latin typeface="Arial" panose="020B060402020202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0" i="0" u="none" strike="noStrike" dirty="0">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0" i="0" u="none" strike="noStrike" dirty="0">
                          <a:effectLst/>
                          <a:latin typeface="Arial" panose="020B060402020202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0" i="0" u="none" strike="noStrike" dirty="0">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0" i="0" u="none" strike="noStrike" dirty="0">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0" i="0" u="none" strike="noStrike" dirty="0">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0" i="0" u="none" strike="noStrike" dirty="0">
                          <a:solidFill>
                            <a:srgbClr val="000000"/>
                          </a:solidFill>
                          <a:effectLst/>
                          <a:latin typeface="Arial" panose="020B060402020202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8"/>
                  </a:ext>
                </a:extLst>
              </a:tr>
              <a:tr h="136025">
                <a:tc>
                  <a:txBody>
                    <a:bodyPr/>
                    <a:lstStyle/>
                    <a:p>
                      <a:pPr algn="l" fontAlgn="b"/>
                      <a:r>
                        <a:rPr lang="en-ZA" sz="1600" b="0" i="0" u="none" strike="noStrike" dirty="0">
                          <a:effectLst/>
                          <a:latin typeface="Arial" panose="020B0604020202020204" pitchFamily="34" charset="0"/>
                        </a:rPr>
                        <a:t>GITO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400" b="0" i="0" u="none" strike="noStrike" dirty="0">
                          <a:effectLst/>
                          <a:latin typeface="Arial" panose="020B060402020202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0" i="0" u="none" strike="noStrike" dirty="0">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0" i="0" u="none" strike="noStrike" dirty="0">
                          <a:effectLst/>
                          <a:latin typeface="Arial" panose="020B060402020202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0" i="0" u="none" strike="noStrike" dirty="0">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0" i="0" u="none" strike="noStrike" dirty="0">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0" i="0" u="none" strike="noStrike" dirty="0">
                          <a:solidFill>
                            <a:srgbClr val="000000"/>
                          </a:solidFill>
                          <a:effectLst/>
                          <a:latin typeface="Arial" panose="020B060402020202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0" i="0" u="none" strike="noStrike" dirty="0">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9"/>
                  </a:ext>
                </a:extLst>
              </a:tr>
              <a:tr h="136025">
                <a:tc>
                  <a:txBody>
                    <a:bodyPr/>
                    <a:lstStyle/>
                    <a:p>
                      <a:pPr algn="l" fontAlgn="b"/>
                      <a:r>
                        <a:rPr lang="en-ZA" sz="1600" b="0" i="0" u="none" strike="noStrike" dirty="0">
                          <a:effectLst/>
                          <a:latin typeface="Arial" panose="020B0604020202020204" pitchFamily="34" charset="0"/>
                        </a:rPr>
                        <a:t>Legal Services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400" b="0" i="0" u="none" strike="noStrike" dirty="0">
                          <a:effectLst/>
                          <a:latin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0" i="0" u="none" strike="noStrike" dirty="0">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0" i="0" u="none" strike="noStrike" dirty="0">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0" i="0" u="none" strike="noStrike" dirty="0">
                          <a:effectLst/>
                          <a:latin typeface="Arial" panose="020B060402020202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0" i="0" u="none" strike="noStrike" dirty="0">
                          <a:solidFill>
                            <a:srgbClr val="000000"/>
                          </a:solidFill>
                          <a:effectLst/>
                          <a:latin typeface="Arial" panose="020B060402020202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0" i="0" u="none" strike="noStrike" dirty="0">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0" i="0" u="none" strike="noStrike" dirty="0">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0"/>
                  </a:ext>
                </a:extLst>
              </a:tr>
              <a:tr h="136025">
                <a:tc>
                  <a:txBody>
                    <a:bodyPr/>
                    <a:lstStyle/>
                    <a:p>
                      <a:pPr algn="l" fontAlgn="b"/>
                      <a:r>
                        <a:rPr lang="en-ZA" sz="1600" b="0" i="0" u="none" strike="noStrike" dirty="0">
                          <a:effectLst/>
                          <a:latin typeface="Arial" panose="020B0604020202020204" pitchFamily="34" charset="0"/>
                        </a:rPr>
                        <a:t>Inspectorate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ZA" sz="1400" b="0" i="0" u="none" strike="noStrike" dirty="0">
                          <a:solidFill>
                            <a:srgbClr val="000000"/>
                          </a:solidFill>
                          <a:effectLst/>
                          <a:latin typeface="Arial" panose="020B0604020202020204" pitchFamily="34" charset="0"/>
                        </a:rPr>
                        <a:t>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0" i="0" u="none" strike="noStrike" dirty="0">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0" i="0" u="none" strike="noStrike" dirty="0">
                          <a:effectLst/>
                          <a:latin typeface="Arial" panose="020B060402020202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0" i="0" u="none" strike="noStrike" dirty="0">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0" i="0" u="none" strike="noStrike" dirty="0">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0" i="0" u="none" strike="noStrike" dirty="0">
                          <a:solidFill>
                            <a:srgbClr val="000000"/>
                          </a:solidFill>
                          <a:effectLst/>
                          <a:latin typeface="Arial" panose="020B060402020202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0" i="0" u="none" strike="noStrike" dirty="0">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1"/>
                  </a:ext>
                </a:extLst>
              </a:tr>
              <a:tr h="122861">
                <a:tc>
                  <a:txBody>
                    <a:bodyPr/>
                    <a:lstStyle/>
                    <a:p>
                      <a:pPr algn="l" fontAlgn="b"/>
                      <a:r>
                        <a:rPr lang="en-ZA" sz="1600" b="0" i="0" u="none" strike="noStrike" dirty="0">
                          <a:solidFill>
                            <a:srgbClr val="000000"/>
                          </a:solidFill>
                          <a:effectLst/>
                          <a:latin typeface="Arial" panose="020B0604020202020204" pitchFamily="34" charset="0"/>
                        </a:rPr>
                        <a:t>Gauteng region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400" b="0" i="0" u="none" strike="noStrike" dirty="0">
                          <a:effectLst/>
                          <a:latin typeface="Arial" panose="020B060402020202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400" b="0" i="0" u="none" strike="noStrike" dirty="0">
                          <a:effectLst/>
                          <a:latin typeface="Arial" panose="020B060402020202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400" b="0" i="0" u="none" strike="noStrike" dirty="0">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400" b="0" i="0" u="none" strike="noStrike" dirty="0">
                          <a:effectLst/>
                          <a:latin typeface="Arial" panose="020B060402020202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effectLst/>
                          <a:latin typeface="Arial" panose="020B060402020202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122861">
                <a:tc>
                  <a:txBody>
                    <a:bodyPr/>
                    <a:lstStyle/>
                    <a:p>
                      <a:pPr algn="l" fontAlgn="b"/>
                      <a:r>
                        <a:rPr lang="en-ZA" sz="1600" b="0" i="0" u="none" strike="noStrike" dirty="0">
                          <a:effectLst/>
                          <a:latin typeface="Arial" panose="020B0604020202020204" pitchFamily="34" charset="0"/>
                        </a:rPr>
                        <a:t>KZN region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400" b="0" i="0" u="none" strike="noStrike" dirty="0">
                          <a:effectLst/>
                          <a:latin typeface="Arial" panose="020B0604020202020204" pitchFamily="34" charset="0"/>
                        </a:rPr>
                        <a:t>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effectLst/>
                          <a:latin typeface="Arial" panose="020B060402020202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400" b="0" i="0" u="none" strike="noStrike" dirty="0">
                          <a:effectLst/>
                          <a:latin typeface="Arial" panose="020B0604020202020204" pitchFamily="34" charset="0"/>
                        </a:rPr>
                        <a:t>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400" b="0" i="0" u="none" strike="noStrike" dirty="0">
                          <a:effectLst/>
                          <a:latin typeface="Arial" panose="020B060402020202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400" b="0" i="0" u="none" strike="noStrike" dirty="0">
                          <a:effectLst/>
                          <a:latin typeface="Arial" panose="020B0604020202020204" pitchFamily="34" charset="0"/>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effectLst/>
                          <a:latin typeface="Arial" panose="020B060402020202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122861">
                <a:tc>
                  <a:txBody>
                    <a:bodyPr/>
                    <a:lstStyle/>
                    <a:p>
                      <a:pPr algn="l" fontAlgn="b"/>
                      <a:r>
                        <a:rPr lang="en-ZA" sz="1600" b="0" i="0" u="none" strike="noStrike" dirty="0">
                          <a:solidFill>
                            <a:srgbClr val="000000"/>
                          </a:solidFill>
                          <a:effectLst/>
                          <a:latin typeface="Arial" panose="020B0604020202020204" pitchFamily="34" charset="0"/>
                        </a:rPr>
                        <a:t>LMN region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400" b="0" i="0" u="none" strike="noStrike" dirty="0">
                          <a:effectLst/>
                          <a:latin typeface="Arial" panose="020B060402020202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400" b="0" i="0" u="none" strike="noStrike" dirty="0">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400" b="0" i="0" u="none" strike="noStrike" dirty="0">
                          <a:effectLst/>
                          <a:latin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400" b="0" i="0" u="none" strike="noStrike" dirty="0">
                          <a:effectLst/>
                          <a:latin typeface="Arial" panose="020B0604020202020204" pitchFamily="34" charset="0"/>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400" b="0" i="0" u="none" strike="noStrike" dirty="0">
                          <a:effectLst/>
                          <a:latin typeface="Arial" panose="020B060402020202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400" b="0" i="0" u="none" strike="noStrike" dirty="0">
                          <a:effectLst/>
                          <a:latin typeface="Arial" panose="020B060402020202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400" b="0" i="0" u="none" strike="noStrike" dirty="0">
                          <a:effectLst/>
                          <a:latin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4"/>
                  </a:ext>
                </a:extLst>
              </a:tr>
              <a:tr h="122861">
                <a:tc>
                  <a:txBody>
                    <a:bodyPr/>
                    <a:lstStyle/>
                    <a:p>
                      <a:pPr algn="l" fontAlgn="b"/>
                      <a:r>
                        <a:rPr lang="en-ZA" sz="1600" b="0" i="0" u="none" strike="noStrike" dirty="0">
                          <a:solidFill>
                            <a:srgbClr val="000000"/>
                          </a:solidFill>
                          <a:effectLst/>
                          <a:latin typeface="Arial" panose="020B0604020202020204" pitchFamily="34" charset="0"/>
                        </a:rPr>
                        <a:t>WC region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400" b="0" i="0" u="none" strike="noStrike" dirty="0">
                          <a:effectLst/>
                          <a:latin typeface="Arial" panose="020B0604020202020204" pitchFamily="34" charset="0"/>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400" b="0" i="0" u="none" strike="noStrike" dirty="0">
                          <a:effectLst/>
                          <a:latin typeface="Arial" panose="020B0604020202020204" pitchFamily="34" charset="0"/>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400" b="0" i="0" u="none" strike="noStrike" dirty="0">
                          <a:effectLst/>
                          <a:latin typeface="Arial" panose="020B060402020202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400" b="0" i="0" u="none" strike="noStrike" dirty="0">
                          <a:effectLst/>
                          <a:latin typeface="Arial" panose="020B060402020202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effectLst/>
                          <a:latin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136025">
                <a:tc>
                  <a:txBody>
                    <a:bodyPr/>
                    <a:lstStyle/>
                    <a:p>
                      <a:pPr algn="l" fontAlgn="b"/>
                      <a:r>
                        <a:rPr lang="en-ZA" sz="1600" b="1" i="0" u="none" strike="noStrike" dirty="0">
                          <a:solidFill>
                            <a:srgbClr val="000000"/>
                          </a:solidFill>
                          <a:effectLst/>
                          <a:latin typeface="Arial" panose="020B0604020202020204" pitchFamily="34" charset="0"/>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effectLst/>
                          <a:latin typeface="Arial" panose="020B0604020202020204" pitchFamily="34" charset="0"/>
                        </a:rPr>
                        <a:t>204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a:effectLst/>
                          <a:latin typeface="Arial" panose="020B0604020202020204" pitchFamily="34" charset="0"/>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400" b="1" i="0" u="none" strike="noStrike" dirty="0">
                          <a:effectLst/>
                          <a:latin typeface="Arial" panose="020B0604020202020204" pitchFamily="34" charset="0"/>
                        </a:rPr>
                        <a:t>154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a:effectLst/>
                          <a:latin typeface="Arial" panose="020B0604020202020204" pitchFamily="34" charset="0"/>
                        </a:rPr>
                        <a:t>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a:effectLst/>
                          <a:latin typeface="Arial" panose="020B0604020202020204" pitchFamily="34" charset="0"/>
                        </a:rPr>
                        <a:t>115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a:effectLst/>
                          <a:latin typeface="Arial" panose="020B0604020202020204" pitchFamily="34" charset="0"/>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r h="122861">
                <a:tc>
                  <a:txBody>
                    <a:bodyPr/>
                    <a:lstStyle/>
                    <a:p>
                      <a:pPr algn="l" fontAlgn="b"/>
                      <a:r>
                        <a:rPr lang="en-ZA" sz="1600" b="1" i="0" u="none" strike="noStrike" dirty="0">
                          <a:solidFill>
                            <a:schemeClr val="tx1"/>
                          </a:solidFill>
                          <a:effectLst/>
                          <a:latin typeface="Arial" panose="020B0604020202020204" pitchFamily="34" charset="0"/>
                        </a:rPr>
                        <a:t>% of 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400" b="1" i="0" u="none" strike="noStrike" dirty="0">
                          <a:solidFill>
                            <a:schemeClr val="tx1"/>
                          </a:solidFill>
                          <a:effectLst/>
                          <a:latin typeface="Arial" panose="020B0604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a:solidFill>
                            <a:schemeClr val="tx1"/>
                          </a:solidFill>
                          <a:effectLst/>
                          <a:latin typeface="Arial" panose="020B060402020202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400" b="1" i="0" u="none" strike="noStrike" dirty="0" smtClean="0">
                          <a:solidFill>
                            <a:schemeClr val="tx1"/>
                          </a:solidFill>
                          <a:effectLst/>
                          <a:latin typeface="Arial" panose="020B0604020202020204" pitchFamily="34" charset="0"/>
                        </a:rPr>
                        <a:t>24.0</a:t>
                      </a:r>
                      <a:endParaRPr lang="en-ZA" sz="1400" b="1" i="0" u="none" strike="noStrike" dirty="0">
                        <a:solidFill>
                          <a:schemeClr val="tx1"/>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400" b="1" i="0" u="none" strike="noStrike" dirty="0">
                          <a:solidFill>
                            <a:schemeClr val="tx1"/>
                          </a:solidFill>
                          <a:effectLst/>
                          <a:latin typeface="Arial" panose="020B0604020202020204" pitchFamily="34" charset="0"/>
                        </a:rPr>
                        <a:t>75.5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400" b="1" i="0" u="none" strike="noStrike" dirty="0">
                          <a:solidFill>
                            <a:schemeClr val="tx1"/>
                          </a:solidFill>
                          <a:effectLst/>
                          <a:latin typeface="Arial" panose="020B0604020202020204" pitchFamily="34" charset="0"/>
                        </a:rPr>
                        <a:t>31.9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400" b="1" i="0" u="none" strike="noStrike" dirty="0">
                          <a:solidFill>
                            <a:schemeClr val="tx1"/>
                          </a:solidFill>
                          <a:effectLst/>
                          <a:latin typeface="Arial" panose="020B0604020202020204" pitchFamily="34" charset="0"/>
                        </a:rPr>
                        <a:t>56.4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400" b="1" i="0" u="none" strike="noStrike" dirty="0">
                          <a:solidFill>
                            <a:schemeClr val="tx1"/>
                          </a:solidFill>
                          <a:effectLst/>
                          <a:latin typeface="Arial" panose="020B0604020202020204" pitchFamily="34" charset="0"/>
                        </a:rPr>
                        <a:t>11.8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7"/>
                  </a:ext>
                </a:extLst>
              </a:tr>
            </a:tbl>
          </a:graphicData>
        </a:graphic>
      </p:graphicFrame>
    </p:spTree>
    <p:extLst>
      <p:ext uri="{BB962C8B-B14F-4D97-AF65-F5344CB8AC3E}">
        <p14:creationId xmlns:p14="http://schemas.microsoft.com/office/powerpoint/2010/main" xmlns="" val="6171004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13058" y="351326"/>
            <a:ext cx="11579382" cy="5518434"/>
          </a:xfrm>
          <a:prstGeom prst="rect">
            <a:avLst/>
          </a:prstGeom>
          <a:noFill/>
        </p:spPr>
        <p:txBody>
          <a:bodyPr wrap="square" rtlCol="0">
            <a:spAutoFit/>
          </a:bodyPr>
          <a:lstStyle/>
          <a:p>
            <a:pPr fontAlgn="base">
              <a:spcBef>
                <a:spcPct val="0"/>
              </a:spcBef>
              <a:spcAft>
                <a:spcPct val="0"/>
              </a:spcAft>
            </a:pPr>
            <a:endParaRPr lang="en-US" sz="1600" b="1" u="sng" dirty="0" smtClean="0">
              <a:solidFill>
                <a:prstClr val="black"/>
              </a:solidFill>
              <a:cs typeface="Arial Black"/>
            </a:endParaRPr>
          </a:p>
          <a:p>
            <a:pPr fontAlgn="base">
              <a:spcBef>
                <a:spcPct val="0"/>
              </a:spcBef>
              <a:spcAft>
                <a:spcPct val="0"/>
              </a:spcAft>
            </a:pPr>
            <a:r>
              <a:rPr lang="en-ZA" b="1" dirty="0" smtClean="0"/>
              <a:t>4. Measures to Improve Areas of Audit Qualifications</a:t>
            </a:r>
          </a:p>
          <a:p>
            <a:pPr algn="just" eaLnBrk="0" fontAlgn="base" hangingPunct="0">
              <a:lnSpc>
                <a:spcPct val="150000"/>
              </a:lnSpc>
              <a:spcBef>
                <a:spcPct val="90000"/>
              </a:spcBef>
              <a:spcAft>
                <a:spcPct val="0"/>
              </a:spcAft>
            </a:pPr>
            <a:r>
              <a:rPr lang="en-ZA" kern="0" dirty="0" smtClean="0">
                <a:solidFill>
                  <a:prstClr val="black"/>
                </a:solidFill>
                <a:ea typeface="Arial Unicode MS" panose="020B0604020202020204" pitchFamily="34" charset="-128"/>
                <a:cs typeface="Arial Unicode MS" panose="020B0604020202020204" pitchFamily="34" charset="-128"/>
              </a:rPr>
              <a:t>For the 2019/20 financial year audit matters, the department has developed audit action plans for a total of 214 findings raised. The following are some of the key internal control measures put in place to improve audit outcomes relating to financial management and supply chain management:-</a:t>
            </a:r>
          </a:p>
          <a:p>
            <a:pPr marL="468312" indent="-285750" algn="just" eaLnBrk="0" fontAlgn="base" hangingPunct="0">
              <a:lnSpc>
                <a:spcPct val="150000"/>
              </a:lnSpc>
              <a:spcBef>
                <a:spcPct val="90000"/>
              </a:spcBef>
              <a:spcAft>
                <a:spcPct val="0"/>
              </a:spcAft>
              <a:buFont typeface="Wingdings" panose="05000000000000000000" pitchFamily="2" charset="2"/>
              <a:buChar char="§"/>
            </a:pPr>
            <a:r>
              <a:rPr lang="en-ZA" kern="0" dirty="0" smtClean="0">
                <a:solidFill>
                  <a:prstClr val="black"/>
                </a:solidFill>
                <a:ea typeface="Arial Unicode MS" panose="020B0604020202020204" pitchFamily="34" charset="-128"/>
                <a:cs typeface="Arial Unicode MS" panose="020B0604020202020204" pitchFamily="34" charset="-128"/>
              </a:rPr>
              <a:t>On </a:t>
            </a:r>
            <a:r>
              <a:rPr lang="en-ZA" b="1" u="sng" kern="0" dirty="0" smtClean="0">
                <a:solidFill>
                  <a:prstClr val="black"/>
                </a:solidFill>
                <a:ea typeface="Arial Unicode MS" panose="020B0604020202020204" pitchFamily="34" charset="-128"/>
                <a:cs typeface="Arial Unicode MS" panose="020B0604020202020204" pitchFamily="34" charset="-128"/>
              </a:rPr>
              <a:t>Bed-spaces</a:t>
            </a:r>
            <a:r>
              <a:rPr lang="en-ZA" kern="0" dirty="0" smtClean="0">
                <a:solidFill>
                  <a:prstClr val="black"/>
                </a:solidFill>
                <a:ea typeface="Arial Unicode MS" panose="020B0604020202020204" pitchFamily="34" charset="-128"/>
                <a:cs typeface="Arial Unicode MS" panose="020B0604020202020204" pitchFamily="34" charset="-128"/>
              </a:rPr>
              <a:t>-</a:t>
            </a:r>
            <a:r>
              <a:rPr lang="en-ZA" kern="0" dirty="0" smtClean="0">
                <a:solidFill>
                  <a:prstClr val="black"/>
                </a:solidFill>
                <a:ea typeface="Arial Unicode MS" panose="020B0604020202020204" pitchFamily="34" charset="-128"/>
                <a:cs typeface="Times New Roman" panose="02020603050405020304" pitchFamily="18" charset="0"/>
              </a:rPr>
              <a:t> </a:t>
            </a:r>
            <a:r>
              <a:rPr lang="en-ZA" kern="0" dirty="0">
                <a:solidFill>
                  <a:prstClr val="black"/>
                </a:solidFill>
                <a:ea typeface="Arial Unicode MS" panose="020B0604020202020204" pitchFamily="34" charset="-128"/>
                <a:cs typeface="Times New Roman" panose="02020603050405020304" pitchFamily="18" charset="0"/>
              </a:rPr>
              <a:t>the department is </a:t>
            </a:r>
            <a:r>
              <a:rPr lang="en-ZA" kern="0" dirty="0" smtClean="0">
                <a:solidFill>
                  <a:prstClr val="black"/>
                </a:solidFill>
                <a:ea typeface="Arial Unicode MS" panose="020B0604020202020204" pitchFamily="34" charset="-128"/>
                <a:cs typeface="Times New Roman" panose="02020603050405020304" pitchFamily="18" charset="0"/>
              </a:rPr>
              <a:t>reviewing </a:t>
            </a:r>
            <a:r>
              <a:rPr lang="en-ZA" kern="0" dirty="0">
                <a:solidFill>
                  <a:prstClr val="black"/>
                </a:solidFill>
                <a:ea typeface="Arial Unicode MS" panose="020B0604020202020204" pitchFamily="34" charset="-128"/>
                <a:cs typeface="Times New Roman" panose="02020603050405020304" pitchFamily="18" charset="0"/>
              </a:rPr>
              <a:t>policy </a:t>
            </a:r>
            <a:r>
              <a:rPr lang="en-ZA" kern="0" dirty="0" smtClean="0">
                <a:solidFill>
                  <a:prstClr val="black"/>
                </a:solidFill>
                <a:ea typeface="Arial Unicode MS" panose="020B0604020202020204" pitchFamily="34" charset="-128"/>
                <a:cs typeface="Times New Roman" panose="02020603050405020304" pitchFamily="18" charset="0"/>
              </a:rPr>
              <a:t>on </a:t>
            </a:r>
            <a:r>
              <a:rPr lang="en-ZA" kern="0" dirty="0">
                <a:solidFill>
                  <a:prstClr val="black"/>
                </a:solidFill>
                <a:ea typeface="Arial Unicode MS" panose="020B0604020202020204" pitchFamily="34" charset="-128"/>
                <a:cs typeface="Times New Roman" panose="02020603050405020304" pitchFamily="18" charset="0"/>
              </a:rPr>
              <a:t>Accommodation Determination </a:t>
            </a:r>
            <a:r>
              <a:rPr lang="en-ZA" kern="0" dirty="0" smtClean="0">
                <a:solidFill>
                  <a:prstClr val="black"/>
                </a:solidFill>
                <a:ea typeface="Arial Unicode MS" panose="020B0604020202020204" pitchFamily="34" charset="-128"/>
                <a:cs typeface="Times New Roman" panose="02020603050405020304" pitchFamily="18" charset="0"/>
              </a:rPr>
              <a:t>System to align policy to revised cell measurements, </a:t>
            </a:r>
            <a:r>
              <a:rPr lang="en-ZA" dirty="0" smtClean="0">
                <a:solidFill>
                  <a:prstClr val="black"/>
                </a:solidFill>
              </a:rPr>
              <a:t>decentralizing the capturing of the G309s to fast-track processing thereof, and piloting the implementation of the new Accommodation Determination System to improve reliability/consistency of information.</a:t>
            </a:r>
          </a:p>
          <a:p>
            <a:pPr marL="468312" indent="-285750" algn="just" eaLnBrk="0" fontAlgn="base" hangingPunct="0">
              <a:lnSpc>
                <a:spcPct val="150000"/>
              </a:lnSpc>
              <a:spcBef>
                <a:spcPct val="90000"/>
              </a:spcBef>
              <a:spcAft>
                <a:spcPct val="0"/>
              </a:spcAft>
              <a:buFont typeface="Wingdings" panose="05000000000000000000" pitchFamily="2" charset="2"/>
              <a:buChar char="§"/>
            </a:pPr>
            <a:r>
              <a:rPr lang="en-ZA" dirty="0" smtClean="0">
                <a:solidFill>
                  <a:prstClr val="black"/>
                </a:solidFill>
              </a:rPr>
              <a:t>On the </a:t>
            </a:r>
            <a:r>
              <a:rPr lang="en-ZA" b="1" u="sng" dirty="0" smtClean="0">
                <a:solidFill>
                  <a:prstClr val="black"/>
                </a:solidFill>
              </a:rPr>
              <a:t>irregular expenditure- </a:t>
            </a:r>
            <a:r>
              <a:rPr lang="en-ZA" dirty="0" smtClean="0">
                <a:solidFill>
                  <a:prstClr val="black"/>
                </a:solidFill>
              </a:rPr>
              <a:t>the department is appointing consultants to provide support to internal resources to review the entire population of payments and supply chain management processes to ensure completeness of the register and disclosure on the Annual Financial Statements (AFS)</a:t>
            </a:r>
            <a:endParaRPr lang="en-ZA" dirty="0">
              <a:solidFill>
                <a:prstClr val="black"/>
              </a:solidFill>
            </a:endParaRPr>
          </a:p>
        </p:txBody>
      </p:sp>
      <p:pic>
        <p:nvPicPr>
          <p:cNvPr id="13" name="Picture 12"/>
          <p:cNvPicPr>
            <a:picLocks noChangeAspect="1"/>
          </p:cNvPicPr>
          <p:nvPr/>
        </p:nvPicPr>
        <p:blipFill>
          <a:blip r:embed="rId2" cstate="print"/>
          <a:stretch>
            <a:fillRect/>
          </a:stretch>
        </p:blipFill>
        <p:spPr>
          <a:xfrm>
            <a:off x="2400300" y="6506906"/>
            <a:ext cx="7378700" cy="38100"/>
          </a:xfrm>
          <a:prstGeom prst="rect">
            <a:avLst/>
          </a:prstGeom>
        </p:spPr>
      </p:pic>
      <p:sp>
        <p:nvSpPr>
          <p:cNvPr id="2" name="Rectangle 1"/>
          <p:cNvSpPr/>
          <p:nvPr/>
        </p:nvSpPr>
        <p:spPr>
          <a:xfrm>
            <a:off x="2420201" y="1402383"/>
            <a:ext cx="7495804" cy="738664"/>
          </a:xfrm>
          <a:prstGeom prst="rect">
            <a:avLst/>
          </a:prstGeom>
        </p:spPr>
        <p:txBody>
          <a:bodyPr wrap="square">
            <a:spAutoFit/>
          </a:bodyPr>
          <a:lstStyle/>
          <a:p>
            <a:pPr fontAlgn="base">
              <a:spcBef>
                <a:spcPct val="0"/>
              </a:spcBef>
              <a:spcAft>
                <a:spcPct val="0"/>
              </a:spcAft>
            </a:pPr>
            <a:endParaRPr lang="en-ZA" sz="1400" dirty="0">
              <a:solidFill>
                <a:prstClr val="black"/>
              </a:solidFill>
            </a:endParaRPr>
          </a:p>
          <a:p>
            <a:pPr fontAlgn="base">
              <a:spcBef>
                <a:spcPct val="0"/>
              </a:spcBef>
              <a:spcAft>
                <a:spcPct val="0"/>
              </a:spcAft>
            </a:pPr>
            <a:endParaRPr lang="en-ZA" sz="1400" dirty="0">
              <a:solidFill>
                <a:prstClr val="black"/>
              </a:solidFill>
            </a:endParaRPr>
          </a:p>
          <a:p>
            <a:pPr fontAlgn="base">
              <a:spcBef>
                <a:spcPct val="0"/>
              </a:spcBef>
              <a:spcAft>
                <a:spcPct val="0"/>
              </a:spcAft>
            </a:pPr>
            <a:endParaRPr lang="en-ZA" sz="1400" dirty="0">
              <a:solidFill>
                <a:prstClr val="black"/>
              </a:solidFill>
            </a:endParaRPr>
          </a:p>
        </p:txBody>
      </p:sp>
    </p:spTree>
    <p:extLst>
      <p:ext uri="{BB962C8B-B14F-4D97-AF65-F5344CB8AC3E}">
        <p14:creationId xmlns:p14="http://schemas.microsoft.com/office/powerpoint/2010/main" xmlns="" val="42198618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13058" y="351326"/>
            <a:ext cx="11579382" cy="615553"/>
          </a:xfrm>
          <a:prstGeom prst="rect">
            <a:avLst/>
          </a:prstGeom>
          <a:noFill/>
        </p:spPr>
        <p:txBody>
          <a:bodyPr wrap="square" rtlCol="0">
            <a:spAutoFit/>
          </a:bodyPr>
          <a:lstStyle/>
          <a:p>
            <a:pPr fontAlgn="base">
              <a:spcBef>
                <a:spcPct val="0"/>
              </a:spcBef>
              <a:spcAft>
                <a:spcPct val="0"/>
              </a:spcAft>
            </a:pPr>
            <a:endParaRPr lang="en-US" sz="1600" b="1" u="sng" dirty="0" smtClean="0">
              <a:solidFill>
                <a:prstClr val="black"/>
              </a:solidFill>
              <a:cs typeface="Arial Black"/>
            </a:endParaRPr>
          </a:p>
          <a:p>
            <a:pPr fontAlgn="base">
              <a:spcBef>
                <a:spcPct val="0"/>
              </a:spcBef>
              <a:spcAft>
                <a:spcPct val="0"/>
              </a:spcAft>
            </a:pPr>
            <a:r>
              <a:rPr lang="en-ZA" b="1" dirty="0" smtClean="0"/>
              <a:t>5. Additional Measures to Improve Financial and Supply Chain Management Controls</a:t>
            </a:r>
          </a:p>
        </p:txBody>
      </p:sp>
      <p:pic>
        <p:nvPicPr>
          <p:cNvPr id="13" name="Picture 12"/>
          <p:cNvPicPr>
            <a:picLocks noChangeAspect="1"/>
          </p:cNvPicPr>
          <p:nvPr/>
        </p:nvPicPr>
        <p:blipFill>
          <a:blip r:embed="rId2" cstate="print"/>
          <a:stretch>
            <a:fillRect/>
          </a:stretch>
        </p:blipFill>
        <p:spPr>
          <a:xfrm>
            <a:off x="2400300" y="6506906"/>
            <a:ext cx="7378700" cy="38100"/>
          </a:xfrm>
          <a:prstGeom prst="rect">
            <a:avLst/>
          </a:prstGeom>
        </p:spPr>
      </p:pic>
      <p:sp>
        <p:nvSpPr>
          <p:cNvPr id="2" name="Rectangle 1"/>
          <p:cNvSpPr/>
          <p:nvPr/>
        </p:nvSpPr>
        <p:spPr>
          <a:xfrm>
            <a:off x="2420201" y="1402383"/>
            <a:ext cx="7495804" cy="738664"/>
          </a:xfrm>
          <a:prstGeom prst="rect">
            <a:avLst/>
          </a:prstGeom>
        </p:spPr>
        <p:txBody>
          <a:bodyPr wrap="square">
            <a:spAutoFit/>
          </a:bodyPr>
          <a:lstStyle/>
          <a:p>
            <a:pPr fontAlgn="base">
              <a:spcBef>
                <a:spcPct val="0"/>
              </a:spcBef>
              <a:spcAft>
                <a:spcPct val="0"/>
              </a:spcAft>
            </a:pPr>
            <a:endParaRPr lang="en-ZA" sz="1400" dirty="0">
              <a:solidFill>
                <a:prstClr val="black"/>
              </a:solidFill>
            </a:endParaRPr>
          </a:p>
          <a:p>
            <a:pPr fontAlgn="base">
              <a:spcBef>
                <a:spcPct val="0"/>
              </a:spcBef>
              <a:spcAft>
                <a:spcPct val="0"/>
              </a:spcAft>
            </a:pPr>
            <a:endParaRPr lang="en-ZA" sz="1400" dirty="0">
              <a:solidFill>
                <a:prstClr val="black"/>
              </a:solidFill>
            </a:endParaRPr>
          </a:p>
          <a:p>
            <a:pPr fontAlgn="base">
              <a:spcBef>
                <a:spcPct val="0"/>
              </a:spcBef>
              <a:spcAft>
                <a:spcPct val="0"/>
              </a:spcAft>
            </a:pPr>
            <a:endParaRPr lang="en-ZA" sz="1400" dirty="0">
              <a:solidFill>
                <a:prstClr val="black"/>
              </a:solidFill>
            </a:endParaRPr>
          </a:p>
        </p:txBody>
      </p:sp>
      <p:sp>
        <p:nvSpPr>
          <p:cNvPr id="3" name="Rectangle 2"/>
          <p:cNvSpPr/>
          <p:nvPr/>
        </p:nvSpPr>
        <p:spPr>
          <a:xfrm>
            <a:off x="213058" y="1085421"/>
            <a:ext cx="11603736" cy="4662815"/>
          </a:xfrm>
          <a:prstGeom prst="rect">
            <a:avLst/>
          </a:prstGeom>
        </p:spPr>
        <p:txBody>
          <a:bodyPr wrap="square">
            <a:spAutoFit/>
          </a:bodyPr>
          <a:lstStyle/>
          <a:p>
            <a:pPr lvl="0" algn="just" defTabSz="457200">
              <a:lnSpc>
                <a:spcPct val="150000"/>
              </a:lnSpc>
              <a:defRPr/>
            </a:pPr>
            <a:r>
              <a:rPr lang="en-ZA" kern="0" dirty="0">
                <a:solidFill>
                  <a:prstClr val="black"/>
                </a:solidFill>
                <a:ea typeface="Calibri" panose="020F0502020204030204" pitchFamily="34" charset="0"/>
              </a:rPr>
              <a:t>Department has strengthened and enhanced the internal controls of procurement processes, procedures and contract management so as to prevent cases of irregular expenditure by implementing circulars and directives;</a:t>
            </a:r>
          </a:p>
          <a:p>
            <a:pPr lvl="0" algn="just" defTabSz="457200">
              <a:lnSpc>
                <a:spcPct val="150000"/>
              </a:lnSpc>
              <a:defRPr/>
            </a:pPr>
            <a:endParaRPr lang="en-ZA" kern="0" dirty="0" smtClean="0">
              <a:solidFill>
                <a:prstClr val="black"/>
              </a:solidFill>
              <a:ea typeface="Calibri" panose="020F0502020204030204" pitchFamily="34" charset="0"/>
            </a:endParaRPr>
          </a:p>
          <a:p>
            <a:pPr lvl="0" algn="just" defTabSz="457200">
              <a:lnSpc>
                <a:spcPct val="150000"/>
              </a:lnSpc>
              <a:defRPr/>
            </a:pPr>
            <a:r>
              <a:rPr lang="en-ZA" kern="0" dirty="0" smtClean="0">
                <a:solidFill>
                  <a:prstClr val="black"/>
                </a:solidFill>
                <a:ea typeface="Calibri" panose="020F0502020204030204" pitchFamily="34" charset="0"/>
              </a:rPr>
              <a:t>The </a:t>
            </a:r>
            <a:r>
              <a:rPr lang="en-ZA" kern="0" dirty="0">
                <a:solidFill>
                  <a:prstClr val="black"/>
                </a:solidFill>
                <a:ea typeface="Calibri" panose="020F0502020204030204" pitchFamily="34" charset="0"/>
              </a:rPr>
              <a:t>followings measures or steps were implemented to prevent re-occurrence of </a:t>
            </a:r>
            <a:r>
              <a:rPr lang="en-ZA" kern="0" dirty="0" smtClean="0">
                <a:solidFill>
                  <a:prstClr val="black"/>
                </a:solidFill>
                <a:ea typeface="Calibri" panose="020F0502020204030204" pitchFamily="34" charset="0"/>
              </a:rPr>
              <a:t>irregular </a:t>
            </a:r>
            <a:r>
              <a:rPr lang="en-ZA" kern="0" dirty="0">
                <a:solidFill>
                  <a:prstClr val="black"/>
                </a:solidFill>
                <a:ea typeface="Calibri" panose="020F0502020204030204" pitchFamily="34" charset="0"/>
              </a:rPr>
              <a:t>expenditure amongst others:</a:t>
            </a:r>
          </a:p>
          <a:p>
            <a:pPr marL="782637" lvl="4" indent="-285750" algn="just" defTabSz="457200">
              <a:lnSpc>
                <a:spcPct val="150000"/>
              </a:lnSpc>
              <a:buFont typeface="Wingdings" panose="05000000000000000000" pitchFamily="2" charset="2"/>
              <a:buChar char="§"/>
              <a:defRPr/>
            </a:pPr>
            <a:r>
              <a:rPr lang="en-ZA" kern="0" dirty="0">
                <a:solidFill>
                  <a:prstClr val="black"/>
                </a:solidFill>
                <a:ea typeface="Calibri" panose="020F0502020204030204" pitchFamily="34" charset="0"/>
              </a:rPr>
              <a:t>Reviewing of bids prior to award -  Where bids with the </a:t>
            </a:r>
            <a:r>
              <a:rPr lang="en-US" kern="0" dirty="0">
                <a:solidFill>
                  <a:prstClr val="black"/>
                </a:solidFill>
                <a:ea typeface="Calibri" panose="020F0502020204030204" pitchFamily="34" charset="0"/>
              </a:rPr>
              <a:t>monetary threshold below R 10 million are reviewed by Director Procurement and bids above R 20 million are reviewed by Internal Audit;</a:t>
            </a:r>
          </a:p>
          <a:p>
            <a:pPr marL="782637" lvl="4" indent="-285750" algn="just" defTabSz="457200">
              <a:lnSpc>
                <a:spcPct val="150000"/>
              </a:lnSpc>
              <a:buFont typeface="Wingdings" panose="05000000000000000000" pitchFamily="2" charset="2"/>
              <a:buChar char="§"/>
              <a:defRPr/>
            </a:pPr>
            <a:r>
              <a:rPr lang="en-ZA" kern="0" dirty="0">
                <a:solidFill>
                  <a:prstClr val="black"/>
                </a:solidFill>
              </a:rPr>
              <a:t>Mandatory briefing sessions;</a:t>
            </a:r>
          </a:p>
          <a:p>
            <a:pPr marL="782637" lvl="4" indent="-285750" algn="just" defTabSz="457200">
              <a:lnSpc>
                <a:spcPct val="150000"/>
              </a:lnSpc>
              <a:buFont typeface="Wingdings" panose="05000000000000000000" pitchFamily="2" charset="2"/>
              <a:buChar char="§"/>
              <a:defRPr/>
            </a:pPr>
            <a:r>
              <a:rPr lang="en-ZA" kern="0" dirty="0">
                <a:solidFill>
                  <a:prstClr val="black"/>
                </a:solidFill>
              </a:rPr>
              <a:t>Standardization of special conditions of contract for perishable and non-perishable food items; </a:t>
            </a:r>
          </a:p>
          <a:p>
            <a:pPr marL="782637" lvl="4" indent="-285750" algn="just" defTabSz="457200">
              <a:lnSpc>
                <a:spcPct val="150000"/>
              </a:lnSpc>
              <a:buFont typeface="Wingdings" panose="05000000000000000000" pitchFamily="2" charset="2"/>
              <a:buChar char="§"/>
              <a:defRPr/>
            </a:pPr>
            <a:r>
              <a:rPr lang="en-ZA" kern="0" dirty="0">
                <a:solidFill>
                  <a:prstClr val="black"/>
                </a:solidFill>
              </a:rPr>
              <a:t>Centralization of signing of contracts exceeding R 3 million, as a preventive control; and</a:t>
            </a:r>
          </a:p>
          <a:p>
            <a:pPr marL="782637" lvl="4" indent="-285750" algn="just" defTabSz="457200">
              <a:lnSpc>
                <a:spcPct val="150000"/>
              </a:lnSpc>
              <a:buFont typeface="Wingdings" panose="05000000000000000000" pitchFamily="2" charset="2"/>
              <a:buChar char="§"/>
              <a:defRPr/>
            </a:pPr>
            <a:r>
              <a:rPr lang="en-ZA" kern="0" dirty="0">
                <a:solidFill>
                  <a:prstClr val="black"/>
                </a:solidFill>
              </a:rPr>
              <a:t>Contract monitoring to ensure timely advertisement of renewal contracts or bids.</a:t>
            </a:r>
            <a:endParaRPr lang="en-US" b="1" kern="0" dirty="0">
              <a:solidFill>
                <a:srgbClr val="000000"/>
              </a:solidFill>
            </a:endParaRPr>
          </a:p>
        </p:txBody>
      </p:sp>
    </p:spTree>
    <p:extLst>
      <p:ext uri="{BB962C8B-B14F-4D97-AF65-F5344CB8AC3E}">
        <p14:creationId xmlns:p14="http://schemas.microsoft.com/office/powerpoint/2010/main" xmlns="" val="3769110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13058" y="351326"/>
            <a:ext cx="11579382" cy="615553"/>
          </a:xfrm>
          <a:prstGeom prst="rect">
            <a:avLst/>
          </a:prstGeom>
          <a:noFill/>
        </p:spPr>
        <p:txBody>
          <a:bodyPr wrap="square" rtlCol="0">
            <a:spAutoFit/>
          </a:bodyPr>
          <a:lstStyle/>
          <a:p>
            <a:pPr fontAlgn="base">
              <a:spcBef>
                <a:spcPct val="0"/>
              </a:spcBef>
              <a:spcAft>
                <a:spcPct val="0"/>
              </a:spcAft>
            </a:pPr>
            <a:endParaRPr lang="en-US" sz="1600" b="1" u="sng" dirty="0" smtClean="0">
              <a:solidFill>
                <a:prstClr val="black"/>
              </a:solidFill>
              <a:cs typeface="Arial Black"/>
            </a:endParaRPr>
          </a:p>
          <a:p>
            <a:pPr lvl="0" fontAlgn="base">
              <a:spcBef>
                <a:spcPct val="0"/>
              </a:spcBef>
              <a:spcAft>
                <a:spcPct val="0"/>
              </a:spcAft>
            </a:pPr>
            <a:r>
              <a:rPr lang="en-ZA" b="1" dirty="0" smtClean="0"/>
              <a:t>5. </a:t>
            </a:r>
            <a:r>
              <a:rPr lang="en-ZA" b="1" dirty="0">
                <a:solidFill>
                  <a:prstClr val="black"/>
                </a:solidFill>
              </a:rPr>
              <a:t>Additional Measures to Improve Financial and Supply Chain Management </a:t>
            </a:r>
            <a:r>
              <a:rPr lang="en-ZA" b="1" dirty="0" smtClean="0">
                <a:solidFill>
                  <a:prstClr val="black"/>
                </a:solidFill>
              </a:rPr>
              <a:t>Controls</a:t>
            </a:r>
            <a:endParaRPr lang="en-ZA" b="1" dirty="0">
              <a:solidFill>
                <a:prstClr val="black"/>
              </a:solidFill>
            </a:endParaRPr>
          </a:p>
        </p:txBody>
      </p:sp>
      <p:pic>
        <p:nvPicPr>
          <p:cNvPr id="13" name="Picture 12"/>
          <p:cNvPicPr>
            <a:picLocks noChangeAspect="1"/>
          </p:cNvPicPr>
          <p:nvPr/>
        </p:nvPicPr>
        <p:blipFill>
          <a:blip r:embed="rId2" cstate="print"/>
          <a:stretch>
            <a:fillRect/>
          </a:stretch>
        </p:blipFill>
        <p:spPr>
          <a:xfrm>
            <a:off x="2400300" y="6506906"/>
            <a:ext cx="7378700" cy="38100"/>
          </a:xfrm>
          <a:prstGeom prst="rect">
            <a:avLst/>
          </a:prstGeom>
        </p:spPr>
      </p:pic>
      <p:sp>
        <p:nvSpPr>
          <p:cNvPr id="2" name="Rectangle 1"/>
          <p:cNvSpPr/>
          <p:nvPr/>
        </p:nvSpPr>
        <p:spPr>
          <a:xfrm>
            <a:off x="2420201" y="1402383"/>
            <a:ext cx="7495804" cy="738664"/>
          </a:xfrm>
          <a:prstGeom prst="rect">
            <a:avLst/>
          </a:prstGeom>
        </p:spPr>
        <p:txBody>
          <a:bodyPr wrap="square">
            <a:spAutoFit/>
          </a:bodyPr>
          <a:lstStyle/>
          <a:p>
            <a:pPr fontAlgn="base">
              <a:spcBef>
                <a:spcPct val="0"/>
              </a:spcBef>
              <a:spcAft>
                <a:spcPct val="0"/>
              </a:spcAft>
            </a:pPr>
            <a:endParaRPr lang="en-ZA" sz="1400" dirty="0">
              <a:solidFill>
                <a:prstClr val="black"/>
              </a:solidFill>
            </a:endParaRPr>
          </a:p>
          <a:p>
            <a:pPr fontAlgn="base">
              <a:spcBef>
                <a:spcPct val="0"/>
              </a:spcBef>
              <a:spcAft>
                <a:spcPct val="0"/>
              </a:spcAft>
            </a:pPr>
            <a:endParaRPr lang="en-ZA" sz="1400" dirty="0">
              <a:solidFill>
                <a:prstClr val="black"/>
              </a:solidFill>
            </a:endParaRPr>
          </a:p>
          <a:p>
            <a:pPr fontAlgn="base">
              <a:spcBef>
                <a:spcPct val="0"/>
              </a:spcBef>
              <a:spcAft>
                <a:spcPct val="0"/>
              </a:spcAft>
            </a:pPr>
            <a:endParaRPr lang="en-ZA" sz="1400" dirty="0">
              <a:solidFill>
                <a:prstClr val="black"/>
              </a:solidFill>
            </a:endParaRPr>
          </a:p>
        </p:txBody>
      </p:sp>
      <p:sp>
        <p:nvSpPr>
          <p:cNvPr id="3" name="Rectangle 2"/>
          <p:cNvSpPr/>
          <p:nvPr/>
        </p:nvSpPr>
        <p:spPr>
          <a:xfrm>
            <a:off x="213058" y="1085421"/>
            <a:ext cx="11603736" cy="3416320"/>
          </a:xfrm>
          <a:prstGeom prst="rect">
            <a:avLst/>
          </a:prstGeom>
        </p:spPr>
        <p:txBody>
          <a:bodyPr wrap="square">
            <a:spAutoFit/>
          </a:bodyPr>
          <a:lstStyle/>
          <a:p>
            <a:pPr lvl="0" algn="just" defTabSz="457200">
              <a:lnSpc>
                <a:spcPct val="150000"/>
              </a:lnSpc>
              <a:defRPr/>
            </a:pPr>
            <a:r>
              <a:rPr lang="en-ZA" kern="0" dirty="0" smtClean="0">
                <a:solidFill>
                  <a:prstClr val="black"/>
                </a:solidFill>
                <a:ea typeface="Calibri" panose="020F0502020204030204" pitchFamily="34" charset="0"/>
              </a:rPr>
              <a:t>The following are some of the key control measures that the department is introducing:-</a:t>
            </a:r>
          </a:p>
          <a:p>
            <a:pPr marL="285750" lvl="0" indent="-285750" algn="just" defTabSz="457200">
              <a:lnSpc>
                <a:spcPct val="150000"/>
              </a:lnSpc>
              <a:buFont typeface="Wingdings" panose="05000000000000000000" pitchFamily="2" charset="2"/>
              <a:buChar char="§"/>
              <a:defRPr/>
            </a:pPr>
            <a:r>
              <a:rPr lang="en-ZA" kern="0" dirty="0" smtClean="0">
                <a:solidFill>
                  <a:prstClr val="black"/>
                </a:solidFill>
                <a:ea typeface="Calibri" panose="020F0502020204030204" pitchFamily="34" charset="0"/>
              </a:rPr>
              <a:t>Reviewing of Policies on Procurement and Logistics to strength controls.</a:t>
            </a:r>
          </a:p>
          <a:p>
            <a:pPr marL="285750" lvl="0" indent="-285750" algn="just" defTabSz="457200">
              <a:lnSpc>
                <a:spcPct val="150000"/>
              </a:lnSpc>
              <a:buFont typeface="Wingdings" panose="05000000000000000000" pitchFamily="2" charset="2"/>
              <a:buChar char="§"/>
              <a:defRPr/>
            </a:pPr>
            <a:r>
              <a:rPr lang="en-ZA" kern="0" dirty="0" smtClean="0">
                <a:solidFill>
                  <a:prstClr val="black"/>
                </a:solidFill>
                <a:ea typeface="Calibri" panose="020F0502020204030204" pitchFamily="34" charset="0"/>
              </a:rPr>
              <a:t>Provision of continuous training of officials on procurement and logistics to improve compliance and understanding of prescripts.</a:t>
            </a:r>
          </a:p>
          <a:p>
            <a:pPr marL="285750" lvl="0" indent="-285750" algn="just" defTabSz="457200">
              <a:lnSpc>
                <a:spcPct val="150000"/>
              </a:lnSpc>
              <a:buFont typeface="Wingdings" panose="05000000000000000000" pitchFamily="2" charset="2"/>
              <a:buChar char="§"/>
              <a:defRPr/>
            </a:pPr>
            <a:r>
              <a:rPr lang="en-ZA" kern="0" dirty="0" smtClean="0">
                <a:solidFill>
                  <a:prstClr val="black"/>
                </a:solidFill>
                <a:ea typeface="Calibri" panose="020F0502020204030204" pitchFamily="34" charset="0"/>
              </a:rPr>
              <a:t>Segregation of authorization levels on payments.</a:t>
            </a:r>
          </a:p>
          <a:p>
            <a:pPr marL="285750" lvl="0" indent="-285750" algn="just" defTabSz="457200">
              <a:lnSpc>
                <a:spcPct val="150000"/>
              </a:lnSpc>
              <a:buFont typeface="Wingdings" panose="05000000000000000000" pitchFamily="2" charset="2"/>
              <a:buChar char="§"/>
              <a:defRPr/>
            </a:pPr>
            <a:r>
              <a:rPr lang="en-ZA" kern="0" dirty="0" smtClean="0">
                <a:solidFill>
                  <a:prstClr val="black"/>
                </a:solidFill>
                <a:ea typeface="Calibri" panose="020F0502020204030204" pitchFamily="34" charset="0"/>
              </a:rPr>
              <a:t>Introducing uniformity over asset tagging.</a:t>
            </a:r>
          </a:p>
          <a:p>
            <a:pPr marL="285750" lvl="0" indent="-285750" algn="just" defTabSz="457200">
              <a:lnSpc>
                <a:spcPct val="150000"/>
              </a:lnSpc>
              <a:buFont typeface="Wingdings" panose="05000000000000000000" pitchFamily="2" charset="2"/>
              <a:buChar char="§"/>
              <a:defRPr/>
            </a:pPr>
            <a:r>
              <a:rPr lang="en-ZA" kern="0" dirty="0" smtClean="0">
                <a:solidFill>
                  <a:prstClr val="black"/>
                </a:solidFill>
                <a:ea typeface="Calibri" panose="020F0502020204030204" pitchFamily="34" charset="0"/>
              </a:rPr>
              <a:t>Procurement of system for valuation of livestock.</a:t>
            </a:r>
          </a:p>
          <a:p>
            <a:pPr marL="285750" lvl="0" indent="-285750" algn="just" defTabSz="457200">
              <a:lnSpc>
                <a:spcPct val="150000"/>
              </a:lnSpc>
              <a:buFont typeface="Wingdings" panose="05000000000000000000" pitchFamily="2" charset="2"/>
              <a:buChar char="§"/>
              <a:defRPr/>
            </a:pPr>
            <a:r>
              <a:rPr lang="en-ZA" kern="0" dirty="0" smtClean="0">
                <a:solidFill>
                  <a:prstClr val="black"/>
                </a:solidFill>
                <a:ea typeface="Calibri" panose="020F0502020204030204" pitchFamily="34" charset="0"/>
              </a:rPr>
              <a:t>Standardization of checklists within procurement and logistics functions.</a:t>
            </a:r>
            <a:endParaRPr lang="en-ZA" kern="0" dirty="0">
              <a:solidFill>
                <a:prstClr val="black"/>
              </a:solidFill>
              <a:ea typeface="Calibri" panose="020F0502020204030204" pitchFamily="34" charset="0"/>
            </a:endParaRPr>
          </a:p>
        </p:txBody>
      </p:sp>
    </p:spTree>
    <p:extLst>
      <p:ext uri="{BB962C8B-B14F-4D97-AF65-F5344CB8AC3E}">
        <p14:creationId xmlns:p14="http://schemas.microsoft.com/office/powerpoint/2010/main" xmlns="" val="2564692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13058" y="351326"/>
            <a:ext cx="11579382" cy="615553"/>
          </a:xfrm>
          <a:prstGeom prst="rect">
            <a:avLst/>
          </a:prstGeom>
          <a:noFill/>
        </p:spPr>
        <p:txBody>
          <a:bodyPr wrap="square" rtlCol="0">
            <a:spAutoFit/>
          </a:bodyPr>
          <a:lstStyle/>
          <a:p>
            <a:pPr fontAlgn="base">
              <a:spcBef>
                <a:spcPct val="0"/>
              </a:spcBef>
              <a:spcAft>
                <a:spcPct val="0"/>
              </a:spcAft>
            </a:pPr>
            <a:endParaRPr lang="en-US" sz="1600" b="1" u="sng" dirty="0" smtClean="0">
              <a:solidFill>
                <a:prstClr val="black"/>
              </a:solidFill>
              <a:cs typeface="Arial Black"/>
            </a:endParaRPr>
          </a:p>
          <a:p>
            <a:pPr lvl="0" fontAlgn="base">
              <a:spcBef>
                <a:spcPct val="0"/>
              </a:spcBef>
              <a:spcAft>
                <a:spcPct val="0"/>
              </a:spcAft>
            </a:pPr>
            <a:r>
              <a:rPr lang="en-ZA" b="1" dirty="0" smtClean="0"/>
              <a:t>6.  Consequence Management</a:t>
            </a:r>
            <a:endParaRPr lang="en-ZA" b="1" dirty="0">
              <a:solidFill>
                <a:prstClr val="black"/>
              </a:solidFill>
            </a:endParaRPr>
          </a:p>
        </p:txBody>
      </p:sp>
      <p:pic>
        <p:nvPicPr>
          <p:cNvPr id="13" name="Picture 12"/>
          <p:cNvPicPr>
            <a:picLocks noChangeAspect="1"/>
          </p:cNvPicPr>
          <p:nvPr/>
        </p:nvPicPr>
        <p:blipFill>
          <a:blip r:embed="rId2" cstate="print"/>
          <a:stretch>
            <a:fillRect/>
          </a:stretch>
        </p:blipFill>
        <p:spPr>
          <a:xfrm>
            <a:off x="2400300" y="6506906"/>
            <a:ext cx="7378700" cy="38100"/>
          </a:xfrm>
          <a:prstGeom prst="rect">
            <a:avLst/>
          </a:prstGeom>
        </p:spPr>
      </p:pic>
      <p:sp>
        <p:nvSpPr>
          <p:cNvPr id="2" name="Rectangle 1"/>
          <p:cNvSpPr/>
          <p:nvPr/>
        </p:nvSpPr>
        <p:spPr>
          <a:xfrm>
            <a:off x="2420201" y="1402383"/>
            <a:ext cx="7495804" cy="738664"/>
          </a:xfrm>
          <a:prstGeom prst="rect">
            <a:avLst/>
          </a:prstGeom>
        </p:spPr>
        <p:txBody>
          <a:bodyPr wrap="square">
            <a:spAutoFit/>
          </a:bodyPr>
          <a:lstStyle/>
          <a:p>
            <a:pPr fontAlgn="base">
              <a:spcBef>
                <a:spcPct val="0"/>
              </a:spcBef>
              <a:spcAft>
                <a:spcPct val="0"/>
              </a:spcAft>
            </a:pPr>
            <a:endParaRPr lang="en-ZA" sz="1400" dirty="0">
              <a:solidFill>
                <a:prstClr val="black"/>
              </a:solidFill>
            </a:endParaRPr>
          </a:p>
          <a:p>
            <a:pPr fontAlgn="base">
              <a:spcBef>
                <a:spcPct val="0"/>
              </a:spcBef>
              <a:spcAft>
                <a:spcPct val="0"/>
              </a:spcAft>
            </a:pPr>
            <a:endParaRPr lang="en-ZA" sz="1400" dirty="0">
              <a:solidFill>
                <a:prstClr val="black"/>
              </a:solidFill>
            </a:endParaRPr>
          </a:p>
          <a:p>
            <a:pPr fontAlgn="base">
              <a:spcBef>
                <a:spcPct val="0"/>
              </a:spcBef>
              <a:spcAft>
                <a:spcPct val="0"/>
              </a:spcAft>
            </a:pPr>
            <a:endParaRPr lang="en-ZA" sz="1400" dirty="0">
              <a:solidFill>
                <a:prstClr val="black"/>
              </a:solidFill>
            </a:endParaRPr>
          </a:p>
        </p:txBody>
      </p:sp>
      <p:sp>
        <p:nvSpPr>
          <p:cNvPr id="3" name="Rectangle 2"/>
          <p:cNvSpPr/>
          <p:nvPr/>
        </p:nvSpPr>
        <p:spPr>
          <a:xfrm>
            <a:off x="213058" y="1085421"/>
            <a:ext cx="11603736" cy="456535"/>
          </a:xfrm>
          <a:prstGeom prst="rect">
            <a:avLst/>
          </a:prstGeom>
        </p:spPr>
        <p:txBody>
          <a:bodyPr wrap="square">
            <a:spAutoFit/>
          </a:bodyPr>
          <a:lstStyle/>
          <a:p>
            <a:pPr lvl="0" algn="just" defTabSz="457200">
              <a:lnSpc>
                <a:spcPct val="150000"/>
              </a:lnSpc>
              <a:defRPr/>
            </a:pPr>
            <a:endParaRPr lang="en-ZA" kern="0" dirty="0">
              <a:solidFill>
                <a:prstClr val="black"/>
              </a:solidFill>
              <a:ea typeface="Calibri" panose="020F0502020204030204" pitchFamily="34" charset="0"/>
            </a:endParaRPr>
          </a:p>
        </p:txBody>
      </p:sp>
      <p:sp>
        <p:nvSpPr>
          <p:cNvPr id="4" name="Rectangle 3"/>
          <p:cNvSpPr/>
          <p:nvPr/>
        </p:nvSpPr>
        <p:spPr>
          <a:xfrm>
            <a:off x="314960" y="1166843"/>
            <a:ext cx="11477480" cy="2677656"/>
          </a:xfrm>
          <a:prstGeom prst="rect">
            <a:avLst/>
          </a:prstGeom>
        </p:spPr>
        <p:txBody>
          <a:bodyPr wrap="square">
            <a:spAutoFit/>
          </a:bodyPr>
          <a:lstStyle/>
          <a:p>
            <a:pPr lvl="0" defTabSz="457200">
              <a:lnSpc>
                <a:spcPct val="150000"/>
              </a:lnSpc>
            </a:pPr>
            <a:r>
              <a:rPr lang="en-US" sz="1600" kern="0" dirty="0">
                <a:solidFill>
                  <a:prstClr val="black"/>
                </a:solidFill>
                <a:latin typeface="Arial" panose="020B0604020202020204" pitchFamily="34" charset="0"/>
                <a:ea typeface="Calibri" panose="020F0502020204030204" pitchFamily="34" charset="0"/>
              </a:rPr>
              <a:t>Overall, a combined total of nine hundred and ninety six (996) cases of both irregular, fruitless and wasteful expenditure are either under investigation or finalized against a total of one thousand one hundred and fifty nine (1 159) cases reported on both registers. These translates to 86% (996/1 159) of cases under investigation or investigated.</a:t>
            </a:r>
          </a:p>
          <a:p>
            <a:pPr lvl="0" defTabSz="457200">
              <a:lnSpc>
                <a:spcPct val="150000"/>
              </a:lnSpc>
            </a:pPr>
            <a:endParaRPr lang="en-US" sz="1600" kern="0" dirty="0">
              <a:solidFill>
                <a:prstClr val="black"/>
              </a:solidFill>
              <a:latin typeface="Arial" panose="020B0604020202020204" pitchFamily="34" charset="0"/>
              <a:ea typeface="Calibri" panose="020F0502020204030204" pitchFamily="34" charset="0"/>
            </a:endParaRPr>
          </a:p>
          <a:p>
            <a:pPr lvl="0" defTabSz="457200">
              <a:lnSpc>
                <a:spcPct val="150000"/>
              </a:lnSpc>
            </a:pPr>
            <a:r>
              <a:rPr lang="en-US" sz="1600" kern="0" dirty="0">
                <a:solidFill>
                  <a:prstClr val="black"/>
                </a:solidFill>
                <a:latin typeface="Arial" panose="020B0604020202020204" pitchFamily="34" charset="0"/>
                <a:ea typeface="Calibri" panose="020F0502020204030204" pitchFamily="34" charset="0"/>
              </a:rPr>
              <a:t>77% (892/1159) of both irregular, fruitless and wasteful expenditure cases were finalized whereas a total of one hundred and </a:t>
            </a:r>
            <a:r>
              <a:rPr lang="en-US" sz="1600" kern="0" dirty="0" smtClean="0">
                <a:solidFill>
                  <a:prstClr val="black"/>
                </a:solidFill>
                <a:latin typeface="Arial" panose="020B0604020202020204" pitchFamily="34" charset="0"/>
                <a:ea typeface="Calibri" panose="020F0502020204030204" pitchFamily="34" charset="0"/>
              </a:rPr>
              <a:t>thirty six (136) </a:t>
            </a:r>
            <a:r>
              <a:rPr lang="en-US" sz="1600" kern="0" dirty="0">
                <a:solidFill>
                  <a:prstClr val="black"/>
                </a:solidFill>
                <a:latin typeface="Arial" panose="020B0604020202020204" pitchFamily="34" charset="0"/>
                <a:ea typeface="Calibri" panose="020F0502020204030204" pitchFamily="34" charset="0"/>
              </a:rPr>
              <a:t>transactions relates to consequence </a:t>
            </a:r>
            <a:r>
              <a:rPr lang="en-US" sz="1600" kern="0" dirty="0" smtClean="0">
                <a:solidFill>
                  <a:prstClr val="black"/>
                </a:solidFill>
                <a:latin typeface="Arial" panose="020B0604020202020204" pitchFamily="34" charset="0"/>
                <a:ea typeface="Calibri" panose="020F0502020204030204" pitchFamily="34" charset="0"/>
              </a:rPr>
              <a:t>management on the irregular expenditure </a:t>
            </a:r>
            <a:r>
              <a:rPr lang="en-US" sz="1600" kern="0" dirty="0">
                <a:solidFill>
                  <a:prstClr val="black"/>
                </a:solidFill>
                <a:latin typeface="Arial" panose="020B0604020202020204" pitchFamily="34" charset="0"/>
                <a:ea typeface="Calibri" panose="020F0502020204030204" pitchFamily="34" charset="0"/>
              </a:rPr>
              <a:t>with varying outcomes such as final written warnings, written warnings, verbal warning and recoveries.</a:t>
            </a:r>
          </a:p>
        </p:txBody>
      </p:sp>
    </p:spTree>
    <p:extLst>
      <p:ext uri="{BB962C8B-B14F-4D97-AF65-F5344CB8AC3E}">
        <p14:creationId xmlns:p14="http://schemas.microsoft.com/office/powerpoint/2010/main" xmlns="" val="1153893057"/>
      </p:ext>
    </p:extLst>
  </p:cSld>
  <p:clrMapOvr>
    <a:masterClrMapping/>
  </p:clrMapOvr>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1">
        <a:dk1>
          <a:srgbClr val="000000"/>
        </a:dk1>
        <a:lt1>
          <a:srgbClr val="FFFFFF"/>
        </a:lt1>
        <a:dk2>
          <a:srgbClr val="000000"/>
        </a:dk2>
        <a:lt2>
          <a:srgbClr val="7D0900"/>
        </a:lt2>
        <a:accent1>
          <a:srgbClr val="808080"/>
        </a:accent1>
        <a:accent2>
          <a:srgbClr val="A0A0A0"/>
        </a:accent2>
        <a:accent3>
          <a:srgbClr val="FFFFFF"/>
        </a:accent3>
        <a:accent4>
          <a:srgbClr val="000000"/>
        </a:accent4>
        <a:accent5>
          <a:srgbClr val="C0C0C0"/>
        </a:accent5>
        <a:accent6>
          <a:srgbClr val="919191"/>
        </a:accent6>
        <a:hlink>
          <a:srgbClr val="B9B9B9"/>
        </a:hlink>
        <a:folHlink>
          <a:srgbClr val="DCDC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Q1 QUARTER REPORT TO THE AUDIT COMMITTEE. 2017.18 FY" id="{827A107F-2B98-4B2C-B936-D3E899478FB0}" vid="{20AC8ADC-FED3-45AD-945B-BF1D73B71EB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3206</TotalTime>
  <Words>899</Words>
  <Application>Microsoft Office PowerPoint</Application>
  <PresentationFormat>Custom</PresentationFormat>
  <Paragraphs>235</Paragraphs>
  <Slides>10</Slides>
  <Notes>2</Notes>
  <HiddenSlides>0</HiddenSlides>
  <MMClips>0</MMClips>
  <ScaleCrop>false</ScaleCrop>
  <HeadingPairs>
    <vt:vector size="6" baseType="variant">
      <vt:variant>
        <vt:lpstr>Theme</vt:lpstr>
      </vt:variant>
      <vt:variant>
        <vt:i4>2</vt:i4>
      </vt:variant>
      <vt:variant>
        <vt:lpstr>Embedded OLE Servers</vt:lpstr>
      </vt:variant>
      <vt:variant>
        <vt:i4>0</vt:i4>
      </vt:variant>
      <vt:variant>
        <vt:lpstr>Slide Titles</vt:lpstr>
      </vt:variant>
      <vt:variant>
        <vt:i4>10</vt:i4>
      </vt:variant>
    </vt:vector>
  </HeadingPairs>
  <TitlesOfParts>
    <vt:vector size="12" baseType="lpstr">
      <vt:lpstr>3_Office Theme</vt:lpstr>
      <vt:lpstr>Blank</vt:lpstr>
      <vt:lpstr>Slide 1</vt:lpstr>
      <vt:lpstr>Slide 2</vt:lpstr>
      <vt:lpstr>Slide 3</vt:lpstr>
      <vt:lpstr>Slide 4</vt:lpstr>
      <vt:lpstr>Slide 5</vt:lpstr>
      <vt:lpstr>Slide 6</vt:lpstr>
      <vt:lpstr>Slide 7</vt:lpstr>
      <vt:lpstr>Slide 8</vt:lpstr>
      <vt:lpstr>Slide 9</vt:lpstr>
      <vt:lpstr>Slide 10</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Ramootsedi Motaung</dc:creator>
  <cp:lastModifiedBy>USER</cp:lastModifiedBy>
  <cp:revision>212</cp:revision>
  <cp:lastPrinted>2019-02-21T06:35:23Z</cp:lastPrinted>
  <dcterms:created xsi:type="dcterms:W3CDTF">2018-04-06T13:15:23Z</dcterms:created>
  <dcterms:modified xsi:type="dcterms:W3CDTF">2021-03-10T08:05:19Z</dcterms:modified>
</cp:coreProperties>
</file>