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340" r:id="rId2"/>
    <p:sldId id="457" r:id="rId3"/>
    <p:sldId id="478" r:id="rId4"/>
    <p:sldId id="477" r:id="rId5"/>
    <p:sldId id="465" r:id="rId6"/>
    <p:sldId id="464" r:id="rId7"/>
    <p:sldId id="468" r:id="rId8"/>
    <p:sldId id="458" r:id="rId9"/>
    <p:sldId id="475" r:id="rId10"/>
    <p:sldId id="476" r:id="rId11"/>
    <p:sldId id="472" r:id="rId12"/>
    <p:sldId id="473" r:id="rId13"/>
    <p:sldId id="474" r:id="rId14"/>
    <p:sldId id="479" r:id="rId15"/>
    <p:sldId id="480" r:id="rId16"/>
    <p:sldId id="481" r:id="rId17"/>
    <p:sldId id="482" r:id="rId18"/>
    <p:sldId id="414" r:id="rId19"/>
    <p:sldId id="466" r:id="rId20"/>
    <p:sldId id="417" r:id="rId21"/>
    <p:sldId id="452" r:id="rId22"/>
    <p:sldId id="453" r:id="rId23"/>
    <p:sldId id="451" r:id="rId24"/>
    <p:sldId id="454" r:id="rId25"/>
    <p:sldId id="461" r:id="rId26"/>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99FF"/>
    <a:srgbClr val="B2B2B2"/>
    <a:srgbClr val="808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91" autoAdjust="0"/>
    <p:restoredTop sz="94364" autoAdjust="0"/>
  </p:normalViewPr>
  <p:slideViewPr>
    <p:cSldViewPr snapToGrid="0" snapToObjects="1">
      <p:cViewPr varScale="1">
        <p:scale>
          <a:sx n="73" d="100"/>
          <a:sy n="73" d="100"/>
        </p:scale>
        <p:origin x="-972" y="-102"/>
      </p:cViewPr>
      <p:guideLst>
        <p:guide orient="horz" pos="2160"/>
        <p:guide pos="312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4" y="1"/>
            <a:ext cx="2945659" cy="498056"/>
          </a:xfrm>
          <a:prstGeom prst="rect">
            <a:avLst/>
          </a:prstGeom>
        </p:spPr>
        <p:txBody>
          <a:bodyPr vert="horz" lIns="91440" tIns="45720" rIns="91440" bIns="45720" rtlCol="0"/>
          <a:lstStyle>
            <a:lvl1pPr algn="r">
              <a:defRPr sz="1200"/>
            </a:lvl1pPr>
          </a:lstStyle>
          <a:p>
            <a:fld id="{4D1E32DB-A352-4336-9BF5-B8C524A0D484}" type="datetimeFigureOut">
              <a:rPr lang="en-ZA" smtClean="0"/>
              <a:pPr/>
              <a:t>2021/03/12</a:t>
            </a:fld>
            <a:endParaRPr lang="en-ZA"/>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5"/>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B4F8E6C4-4D57-4FE0-AD55-51C2D584C7C0}" type="slidenum">
              <a:rPr lang="en-ZA" smtClean="0"/>
              <a:pPr/>
              <a:t>‹#›</a:t>
            </a:fld>
            <a:endParaRPr lang="en-ZA"/>
          </a:p>
        </p:txBody>
      </p:sp>
    </p:spTree>
    <p:extLst>
      <p:ext uri="{BB962C8B-B14F-4D97-AF65-F5344CB8AC3E}">
        <p14:creationId xmlns:p14="http://schemas.microsoft.com/office/powerpoint/2010/main" xmlns="" val="269964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7763" y="749300"/>
            <a:ext cx="5327650" cy="3689350"/>
          </a:xfrm>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charset="0"/>
            </a:endParaRPr>
          </a:p>
        </p:txBody>
      </p:sp>
      <p:sp>
        <p:nvSpPr>
          <p:cNvPr id="108548" name="Slide Number Placeholder 3"/>
          <p:cNvSpPr>
            <a:spLocks noGrp="1"/>
          </p:cNvSpPr>
          <p:nvPr>
            <p:ph type="sldNum" sz="quarter"/>
          </p:nvPr>
        </p:nvSpPr>
        <p:spPr/>
        <p:txBody>
          <a:bodyPr/>
          <a:lstStyle/>
          <a:p>
            <a:pPr>
              <a:defRPr/>
            </a:pPr>
            <a:fld id="{72E7D095-A9F5-447D-BA42-C112AF82EF95}" type="slidenum">
              <a:rPr lang="en-GB" smtClean="0">
                <a:latin typeface="Arial" charset="0"/>
              </a:rPr>
              <a:pPr>
                <a:defRPr/>
              </a:pPr>
              <a:t>2</a:t>
            </a:fld>
            <a:endParaRPr lang="en-GB">
              <a:latin typeface="Arial" charset="0"/>
            </a:endParaRPr>
          </a:p>
        </p:txBody>
      </p:sp>
    </p:spTree>
    <p:extLst>
      <p:ext uri="{BB962C8B-B14F-4D97-AF65-F5344CB8AC3E}">
        <p14:creationId xmlns:p14="http://schemas.microsoft.com/office/powerpoint/2010/main" xmlns="" val="2093602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7763" y="749300"/>
            <a:ext cx="5327650" cy="3689350"/>
          </a:xfrm>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charset="0"/>
            </a:endParaRPr>
          </a:p>
        </p:txBody>
      </p:sp>
      <p:sp>
        <p:nvSpPr>
          <p:cNvPr id="108548" name="Slide Number Placeholder 3"/>
          <p:cNvSpPr>
            <a:spLocks noGrp="1"/>
          </p:cNvSpPr>
          <p:nvPr>
            <p:ph type="sldNum" sz="quarter"/>
          </p:nvPr>
        </p:nvSpPr>
        <p:spPr/>
        <p:txBody>
          <a:bodyPr/>
          <a:lstStyle/>
          <a:p>
            <a:pPr>
              <a:defRPr/>
            </a:pPr>
            <a:fld id="{72E7D095-A9F5-447D-BA42-C112AF82EF95}" type="slidenum">
              <a:rPr lang="en-GB" smtClean="0">
                <a:latin typeface="Arial" charset="0"/>
              </a:rPr>
              <a:pPr>
                <a:defRPr/>
              </a:pPr>
              <a:t>11</a:t>
            </a:fld>
            <a:endParaRPr lang="en-GB">
              <a:latin typeface="Arial" charset="0"/>
            </a:endParaRPr>
          </a:p>
        </p:txBody>
      </p:sp>
    </p:spTree>
    <p:extLst>
      <p:ext uri="{BB962C8B-B14F-4D97-AF65-F5344CB8AC3E}">
        <p14:creationId xmlns:p14="http://schemas.microsoft.com/office/powerpoint/2010/main" xmlns="" val="282216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7763" y="749300"/>
            <a:ext cx="5327650" cy="3689350"/>
          </a:xfrm>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charset="0"/>
            </a:endParaRPr>
          </a:p>
        </p:txBody>
      </p:sp>
      <p:sp>
        <p:nvSpPr>
          <p:cNvPr id="108548" name="Slide Number Placeholder 3"/>
          <p:cNvSpPr>
            <a:spLocks noGrp="1"/>
          </p:cNvSpPr>
          <p:nvPr>
            <p:ph type="sldNum" sz="quarter"/>
          </p:nvPr>
        </p:nvSpPr>
        <p:spPr/>
        <p:txBody>
          <a:bodyPr/>
          <a:lstStyle/>
          <a:p>
            <a:pPr>
              <a:defRPr/>
            </a:pPr>
            <a:fld id="{72E7D095-A9F5-447D-BA42-C112AF82EF95}" type="slidenum">
              <a:rPr lang="en-GB" smtClean="0">
                <a:latin typeface="Arial" charset="0"/>
              </a:rPr>
              <a:pPr>
                <a:defRPr/>
              </a:pPr>
              <a:t>12</a:t>
            </a:fld>
            <a:endParaRPr lang="en-GB">
              <a:latin typeface="Arial" charset="0"/>
            </a:endParaRPr>
          </a:p>
        </p:txBody>
      </p:sp>
    </p:spTree>
    <p:extLst>
      <p:ext uri="{BB962C8B-B14F-4D97-AF65-F5344CB8AC3E}">
        <p14:creationId xmlns:p14="http://schemas.microsoft.com/office/powerpoint/2010/main" xmlns="" val="3528011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7763" y="749300"/>
            <a:ext cx="5327650" cy="3689350"/>
          </a:xfrm>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charset="0"/>
            </a:endParaRPr>
          </a:p>
        </p:txBody>
      </p:sp>
      <p:sp>
        <p:nvSpPr>
          <p:cNvPr id="108548" name="Slide Number Placeholder 3"/>
          <p:cNvSpPr>
            <a:spLocks noGrp="1"/>
          </p:cNvSpPr>
          <p:nvPr>
            <p:ph type="sldNum" sz="quarter"/>
          </p:nvPr>
        </p:nvSpPr>
        <p:spPr/>
        <p:txBody>
          <a:bodyPr/>
          <a:lstStyle/>
          <a:p>
            <a:pPr>
              <a:defRPr/>
            </a:pPr>
            <a:fld id="{72E7D095-A9F5-447D-BA42-C112AF82EF95}" type="slidenum">
              <a:rPr lang="en-GB" smtClean="0">
                <a:latin typeface="Arial" charset="0"/>
              </a:rPr>
              <a:pPr>
                <a:defRPr/>
              </a:pPr>
              <a:t>13</a:t>
            </a:fld>
            <a:endParaRPr lang="en-GB">
              <a:latin typeface="Arial" charset="0"/>
            </a:endParaRPr>
          </a:p>
        </p:txBody>
      </p:sp>
    </p:spTree>
    <p:extLst>
      <p:ext uri="{BB962C8B-B14F-4D97-AF65-F5344CB8AC3E}">
        <p14:creationId xmlns:p14="http://schemas.microsoft.com/office/powerpoint/2010/main" xmlns="" val="2973487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7763" y="749300"/>
            <a:ext cx="5327650" cy="3689350"/>
          </a:xfrm>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charset="0"/>
            </a:endParaRPr>
          </a:p>
        </p:txBody>
      </p:sp>
      <p:sp>
        <p:nvSpPr>
          <p:cNvPr id="108548" name="Slide Number Placeholder 3"/>
          <p:cNvSpPr>
            <a:spLocks noGrp="1"/>
          </p:cNvSpPr>
          <p:nvPr>
            <p:ph type="sldNum" sz="quarter"/>
          </p:nvPr>
        </p:nvSpPr>
        <p:spPr/>
        <p:txBody>
          <a:bodyPr/>
          <a:lstStyle/>
          <a:p>
            <a:pPr>
              <a:defRPr/>
            </a:pPr>
            <a:fld id="{72E7D095-A9F5-447D-BA42-C112AF82EF95}" type="slidenum">
              <a:rPr lang="en-GB" smtClean="0">
                <a:latin typeface="Arial" charset="0"/>
              </a:rPr>
              <a:pPr>
                <a:defRPr/>
              </a:pPr>
              <a:t>14</a:t>
            </a:fld>
            <a:endParaRPr lang="en-GB">
              <a:latin typeface="Arial" charset="0"/>
            </a:endParaRPr>
          </a:p>
        </p:txBody>
      </p:sp>
    </p:spTree>
    <p:extLst>
      <p:ext uri="{BB962C8B-B14F-4D97-AF65-F5344CB8AC3E}">
        <p14:creationId xmlns:p14="http://schemas.microsoft.com/office/powerpoint/2010/main" xmlns="" val="3382750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7763" y="749300"/>
            <a:ext cx="5327650" cy="3689350"/>
          </a:xfrm>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charset="0"/>
            </a:endParaRPr>
          </a:p>
        </p:txBody>
      </p:sp>
      <p:sp>
        <p:nvSpPr>
          <p:cNvPr id="108548" name="Slide Number Placeholder 3"/>
          <p:cNvSpPr>
            <a:spLocks noGrp="1"/>
          </p:cNvSpPr>
          <p:nvPr>
            <p:ph type="sldNum" sz="quarter"/>
          </p:nvPr>
        </p:nvSpPr>
        <p:spPr/>
        <p:txBody>
          <a:bodyPr/>
          <a:lstStyle/>
          <a:p>
            <a:pPr>
              <a:defRPr/>
            </a:pPr>
            <a:fld id="{72E7D095-A9F5-447D-BA42-C112AF82EF95}" type="slidenum">
              <a:rPr lang="en-GB" smtClean="0">
                <a:latin typeface="Arial" charset="0"/>
              </a:rPr>
              <a:pPr>
                <a:defRPr/>
              </a:pPr>
              <a:t>15</a:t>
            </a:fld>
            <a:endParaRPr lang="en-GB">
              <a:latin typeface="Arial" charset="0"/>
            </a:endParaRPr>
          </a:p>
        </p:txBody>
      </p:sp>
    </p:spTree>
    <p:extLst>
      <p:ext uri="{BB962C8B-B14F-4D97-AF65-F5344CB8AC3E}">
        <p14:creationId xmlns:p14="http://schemas.microsoft.com/office/powerpoint/2010/main" xmlns="" val="1267436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6"/>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9pPr>
          </a:lstStyle>
          <a:p>
            <a:pPr eaLnBrk="1">
              <a:buFont typeface="Times New Roman" pitchFamily="18" charset="0"/>
              <a:buNone/>
            </a:pPr>
            <a:fld id="{95263D40-5B78-47E9-BD86-3FF2D9A22692}" type="slidenum">
              <a:rPr lang="en-ZA" altLang="en-US" smtClean="0">
                <a:solidFill>
                  <a:srgbClr val="000000"/>
                </a:solidFill>
                <a:latin typeface="Times New Roman" pitchFamily="18" charset="0"/>
              </a:rPr>
              <a:pPr eaLnBrk="1">
                <a:buFont typeface="Times New Roman" pitchFamily="18" charset="0"/>
                <a:buNone/>
              </a:pPr>
              <a:t>18</a:t>
            </a:fld>
            <a:endParaRPr lang="en-ZA" altLang="en-US">
              <a:solidFill>
                <a:srgbClr val="000000"/>
              </a:solidFill>
              <a:latin typeface="Times New Roman" pitchFamily="18" charset="0"/>
            </a:endParaRPr>
          </a:p>
        </p:txBody>
      </p:sp>
      <p:sp>
        <p:nvSpPr>
          <p:cNvPr id="104451" name="Rectangle 1"/>
          <p:cNvSpPr>
            <a:spLocks noGrp="1" noRot="1" noChangeAspect="1" noChangeArrowheads="1" noTextEdit="1"/>
          </p:cNvSpPr>
          <p:nvPr>
            <p:ph type="sldImg"/>
          </p:nvPr>
        </p:nvSpPr>
        <p:spPr>
          <a:xfrm>
            <a:off x="954088" y="714375"/>
            <a:ext cx="4954587" cy="3430588"/>
          </a:xfrm>
          <a:solidFill>
            <a:srgbClr val="FFFFFF"/>
          </a:solidFill>
          <a:ln>
            <a:solidFill>
              <a:srgbClr val="000000"/>
            </a:solidFill>
            <a:miter lim="800000"/>
            <a:headEnd/>
            <a:tailEnd/>
          </a:ln>
        </p:spPr>
      </p:sp>
      <p:sp>
        <p:nvSpPr>
          <p:cNvPr id="104452" name="Rectangle 2"/>
          <p:cNvSpPr>
            <a:spLocks noGrp="1" noChangeArrowheads="1"/>
          </p:cNvSpPr>
          <p:nvPr>
            <p:ph type="body" idx="1"/>
          </p:nvPr>
        </p:nvSpPr>
        <p:spPr>
          <a:xfrm>
            <a:off x="914508" y="4359995"/>
            <a:ext cx="5030588" cy="407196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a:spcBef>
                <a:spcPct val="0"/>
              </a:spcBef>
              <a:tabLst>
                <a:tab pos="723900" algn="l"/>
                <a:tab pos="1447800" algn="l"/>
                <a:tab pos="2171700" algn="l"/>
                <a:tab pos="2895600" algn="l"/>
                <a:tab pos="3619500" algn="l"/>
                <a:tab pos="4343400" algn="l"/>
              </a:tabLst>
            </a:pPr>
            <a:endParaRPr lang="en-ZA" altLang="en-US" sz="2000">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xmlns="" val="4233805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6"/>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tx1"/>
                </a:solidFill>
                <a:latin typeface="Arial" charset="0"/>
                <a:ea typeface="Arial Unicode MS" pitchFamily="34" charset="-128"/>
                <a:cs typeface="Arial Unicode MS" pitchFamily="34" charset="-128"/>
              </a:defRPr>
            </a:lvl9pPr>
          </a:lstStyle>
          <a:p>
            <a:pPr eaLnBrk="1">
              <a:buFont typeface="Times New Roman" pitchFamily="18" charset="0"/>
              <a:buNone/>
            </a:pPr>
            <a:fld id="{95263D40-5B78-47E9-BD86-3FF2D9A22692}" type="slidenum">
              <a:rPr lang="en-ZA" altLang="en-US" smtClean="0">
                <a:solidFill>
                  <a:srgbClr val="000000"/>
                </a:solidFill>
                <a:latin typeface="Times New Roman" pitchFamily="18" charset="0"/>
              </a:rPr>
              <a:pPr eaLnBrk="1">
                <a:buFont typeface="Times New Roman" pitchFamily="18" charset="0"/>
                <a:buNone/>
              </a:pPr>
              <a:t>19</a:t>
            </a:fld>
            <a:endParaRPr lang="en-ZA" altLang="en-US">
              <a:solidFill>
                <a:srgbClr val="000000"/>
              </a:solidFill>
              <a:latin typeface="Times New Roman" pitchFamily="18" charset="0"/>
            </a:endParaRPr>
          </a:p>
        </p:txBody>
      </p:sp>
      <p:sp>
        <p:nvSpPr>
          <p:cNvPr id="104451" name="Rectangle 1"/>
          <p:cNvSpPr>
            <a:spLocks noGrp="1" noRot="1" noChangeAspect="1" noChangeArrowheads="1" noTextEdit="1"/>
          </p:cNvSpPr>
          <p:nvPr>
            <p:ph type="sldImg"/>
          </p:nvPr>
        </p:nvSpPr>
        <p:spPr>
          <a:xfrm>
            <a:off x="954088" y="714375"/>
            <a:ext cx="4954587" cy="3430588"/>
          </a:xfrm>
          <a:solidFill>
            <a:srgbClr val="FFFFFF"/>
          </a:solidFill>
          <a:ln>
            <a:solidFill>
              <a:srgbClr val="000000"/>
            </a:solidFill>
            <a:miter lim="800000"/>
            <a:headEnd/>
            <a:tailEnd/>
          </a:ln>
        </p:spPr>
      </p:sp>
      <p:sp>
        <p:nvSpPr>
          <p:cNvPr id="104452" name="Rectangle 2"/>
          <p:cNvSpPr>
            <a:spLocks noGrp="1" noChangeArrowheads="1"/>
          </p:cNvSpPr>
          <p:nvPr>
            <p:ph type="body" idx="1"/>
          </p:nvPr>
        </p:nvSpPr>
        <p:spPr>
          <a:xfrm>
            <a:off x="914508" y="4359995"/>
            <a:ext cx="5030588" cy="407196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a:spcBef>
                <a:spcPct val="0"/>
              </a:spcBef>
              <a:tabLst>
                <a:tab pos="723900" algn="l"/>
                <a:tab pos="1447800" algn="l"/>
                <a:tab pos="2171700" algn="l"/>
                <a:tab pos="2895600" algn="l"/>
                <a:tab pos="3619500" algn="l"/>
                <a:tab pos="4343400" algn="l"/>
              </a:tabLst>
            </a:pPr>
            <a:endParaRPr lang="en-ZA" altLang="en-US" sz="2000">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xmlns="" val="2577855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7763" y="749300"/>
            <a:ext cx="5327650" cy="3689350"/>
          </a:xfrm>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charset="0"/>
            </a:endParaRPr>
          </a:p>
        </p:txBody>
      </p:sp>
      <p:sp>
        <p:nvSpPr>
          <p:cNvPr id="108548" name="Slide Number Placeholder 3"/>
          <p:cNvSpPr>
            <a:spLocks noGrp="1"/>
          </p:cNvSpPr>
          <p:nvPr>
            <p:ph type="sldNum" sz="quarter"/>
          </p:nvPr>
        </p:nvSpPr>
        <p:spPr/>
        <p:txBody>
          <a:bodyPr/>
          <a:lstStyle/>
          <a:p>
            <a:pPr>
              <a:defRPr/>
            </a:pPr>
            <a:fld id="{72E7D095-A9F5-447D-BA42-C112AF82EF95}" type="slidenum">
              <a:rPr lang="en-GB" smtClean="0">
                <a:latin typeface="Arial" charset="0"/>
              </a:rPr>
              <a:pPr>
                <a:defRPr/>
              </a:pPr>
              <a:t>20</a:t>
            </a:fld>
            <a:endParaRPr lang="en-GB">
              <a:latin typeface="Arial" charset="0"/>
            </a:endParaRPr>
          </a:p>
        </p:txBody>
      </p:sp>
    </p:spTree>
    <p:extLst>
      <p:ext uri="{BB962C8B-B14F-4D97-AF65-F5344CB8AC3E}">
        <p14:creationId xmlns:p14="http://schemas.microsoft.com/office/powerpoint/2010/main" xmlns="" val="3130333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7763" y="749300"/>
            <a:ext cx="5327650" cy="3689350"/>
          </a:xfrm>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charset="0"/>
            </a:endParaRPr>
          </a:p>
        </p:txBody>
      </p:sp>
      <p:sp>
        <p:nvSpPr>
          <p:cNvPr id="108548" name="Slide Number Placeholder 3"/>
          <p:cNvSpPr>
            <a:spLocks noGrp="1"/>
          </p:cNvSpPr>
          <p:nvPr>
            <p:ph type="sldNum" sz="quarter"/>
          </p:nvPr>
        </p:nvSpPr>
        <p:spPr/>
        <p:txBody>
          <a:bodyPr/>
          <a:lstStyle/>
          <a:p>
            <a:pPr>
              <a:defRPr/>
            </a:pPr>
            <a:fld id="{72E7D095-A9F5-447D-BA42-C112AF82EF95}" type="slidenum">
              <a:rPr lang="en-GB" smtClean="0">
                <a:latin typeface="Arial" charset="0"/>
              </a:rPr>
              <a:pPr>
                <a:defRPr/>
              </a:pPr>
              <a:t>21</a:t>
            </a:fld>
            <a:endParaRPr lang="en-GB">
              <a:latin typeface="Arial" charset="0"/>
            </a:endParaRPr>
          </a:p>
        </p:txBody>
      </p:sp>
    </p:spTree>
    <p:extLst>
      <p:ext uri="{BB962C8B-B14F-4D97-AF65-F5344CB8AC3E}">
        <p14:creationId xmlns:p14="http://schemas.microsoft.com/office/powerpoint/2010/main" xmlns="" val="1703787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7763" y="749300"/>
            <a:ext cx="5327650" cy="3689350"/>
          </a:xfrm>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charset="0"/>
            </a:endParaRPr>
          </a:p>
        </p:txBody>
      </p:sp>
      <p:sp>
        <p:nvSpPr>
          <p:cNvPr id="108548" name="Slide Number Placeholder 3"/>
          <p:cNvSpPr>
            <a:spLocks noGrp="1"/>
          </p:cNvSpPr>
          <p:nvPr>
            <p:ph type="sldNum" sz="quarter"/>
          </p:nvPr>
        </p:nvSpPr>
        <p:spPr/>
        <p:txBody>
          <a:bodyPr/>
          <a:lstStyle/>
          <a:p>
            <a:pPr>
              <a:defRPr/>
            </a:pPr>
            <a:fld id="{72E7D095-A9F5-447D-BA42-C112AF82EF95}" type="slidenum">
              <a:rPr lang="en-GB" smtClean="0">
                <a:latin typeface="Arial" charset="0"/>
              </a:rPr>
              <a:pPr>
                <a:defRPr/>
              </a:pPr>
              <a:t>22</a:t>
            </a:fld>
            <a:endParaRPr lang="en-GB">
              <a:latin typeface="Arial" charset="0"/>
            </a:endParaRPr>
          </a:p>
        </p:txBody>
      </p:sp>
    </p:spTree>
    <p:extLst>
      <p:ext uri="{BB962C8B-B14F-4D97-AF65-F5344CB8AC3E}">
        <p14:creationId xmlns:p14="http://schemas.microsoft.com/office/powerpoint/2010/main" xmlns="" val="1423647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7763" y="749300"/>
            <a:ext cx="5327650" cy="3689350"/>
          </a:xfrm>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charset="0"/>
            </a:endParaRPr>
          </a:p>
        </p:txBody>
      </p:sp>
      <p:sp>
        <p:nvSpPr>
          <p:cNvPr id="108548" name="Slide Number Placeholder 3"/>
          <p:cNvSpPr>
            <a:spLocks noGrp="1"/>
          </p:cNvSpPr>
          <p:nvPr>
            <p:ph type="sldNum" sz="quarter"/>
          </p:nvPr>
        </p:nvSpPr>
        <p:spPr/>
        <p:txBody>
          <a:bodyPr/>
          <a:lstStyle/>
          <a:p>
            <a:pPr>
              <a:defRPr/>
            </a:pPr>
            <a:fld id="{72E7D095-A9F5-447D-BA42-C112AF82EF95}" type="slidenum">
              <a:rPr lang="en-GB" smtClean="0">
                <a:latin typeface="Arial" charset="0"/>
              </a:rPr>
              <a:pPr>
                <a:defRPr/>
              </a:pPr>
              <a:t>3</a:t>
            </a:fld>
            <a:endParaRPr lang="en-GB">
              <a:latin typeface="Arial" charset="0"/>
            </a:endParaRPr>
          </a:p>
        </p:txBody>
      </p:sp>
    </p:spTree>
    <p:extLst>
      <p:ext uri="{BB962C8B-B14F-4D97-AF65-F5344CB8AC3E}">
        <p14:creationId xmlns:p14="http://schemas.microsoft.com/office/powerpoint/2010/main" xmlns="" val="3235131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7763" y="749300"/>
            <a:ext cx="5327650" cy="3689350"/>
          </a:xfrm>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charset="0"/>
            </a:endParaRPr>
          </a:p>
        </p:txBody>
      </p:sp>
      <p:sp>
        <p:nvSpPr>
          <p:cNvPr id="108548" name="Slide Number Placeholder 3"/>
          <p:cNvSpPr>
            <a:spLocks noGrp="1"/>
          </p:cNvSpPr>
          <p:nvPr>
            <p:ph type="sldNum" sz="quarter"/>
          </p:nvPr>
        </p:nvSpPr>
        <p:spPr/>
        <p:txBody>
          <a:bodyPr/>
          <a:lstStyle/>
          <a:p>
            <a:pPr>
              <a:defRPr/>
            </a:pPr>
            <a:fld id="{72E7D095-A9F5-447D-BA42-C112AF82EF95}" type="slidenum">
              <a:rPr lang="en-GB" smtClean="0">
                <a:latin typeface="Arial" charset="0"/>
              </a:rPr>
              <a:pPr>
                <a:defRPr/>
              </a:pPr>
              <a:t>23</a:t>
            </a:fld>
            <a:endParaRPr lang="en-GB">
              <a:latin typeface="Arial" charset="0"/>
            </a:endParaRPr>
          </a:p>
        </p:txBody>
      </p:sp>
    </p:spTree>
    <p:extLst>
      <p:ext uri="{BB962C8B-B14F-4D97-AF65-F5344CB8AC3E}">
        <p14:creationId xmlns:p14="http://schemas.microsoft.com/office/powerpoint/2010/main" xmlns="" val="3422857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7763" y="749300"/>
            <a:ext cx="5327650" cy="3689350"/>
          </a:xfrm>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charset="0"/>
            </a:endParaRPr>
          </a:p>
        </p:txBody>
      </p:sp>
      <p:sp>
        <p:nvSpPr>
          <p:cNvPr id="108548" name="Slide Number Placeholder 3"/>
          <p:cNvSpPr>
            <a:spLocks noGrp="1"/>
          </p:cNvSpPr>
          <p:nvPr>
            <p:ph type="sldNum" sz="quarter"/>
          </p:nvPr>
        </p:nvSpPr>
        <p:spPr/>
        <p:txBody>
          <a:bodyPr/>
          <a:lstStyle/>
          <a:p>
            <a:pPr>
              <a:defRPr/>
            </a:pPr>
            <a:fld id="{72E7D095-A9F5-447D-BA42-C112AF82EF95}" type="slidenum">
              <a:rPr lang="en-GB" smtClean="0">
                <a:latin typeface="Arial" charset="0"/>
              </a:rPr>
              <a:pPr>
                <a:defRPr/>
              </a:pPr>
              <a:t>24</a:t>
            </a:fld>
            <a:endParaRPr lang="en-GB">
              <a:latin typeface="Arial" charset="0"/>
            </a:endParaRPr>
          </a:p>
        </p:txBody>
      </p:sp>
    </p:spTree>
    <p:extLst>
      <p:ext uri="{BB962C8B-B14F-4D97-AF65-F5344CB8AC3E}">
        <p14:creationId xmlns:p14="http://schemas.microsoft.com/office/powerpoint/2010/main" xmlns="" val="2274611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7763" y="749300"/>
            <a:ext cx="5327650" cy="3689350"/>
          </a:xfrm>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charset="0"/>
            </a:endParaRPr>
          </a:p>
        </p:txBody>
      </p:sp>
      <p:sp>
        <p:nvSpPr>
          <p:cNvPr id="108548" name="Slide Number Placeholder 3"/>
          <p:cNvSpPr>
            <a:spLocks noGrp="1"/>
          </p:cNvSpPr>
          <p:nvPr>
            <p:ph type="sldNum" sz="quarter"/>
          </p:nvPr>
        </p:nvSpPr>
        <p:spPr/>
        <p:txBody>
          <a:bodyPr/>
          <a:lstStyle/>
          <a:p>
            <a:pPr>
              <a:defRPr/>
            </a:pPr>
            <a:fld id="{72E7D095-A9F5-447D-BA42-C112AF82EF95}" type="slidenum">
              <a:rPr lang="en-GB" smtClean="0">
                <a:latin typeface="Arial" charset="0"/>
              </a:rPr>
              <a:pPr>
                <a:defRPr/>
              </a:pPr>
              <a:t>25</a:t>
            </a:fld>
            <a:endParaRPr lang="en-GB">
              <a:latin typeface="Arial" charset="0"/>
            </a:endParaRPr>
          </a:p>
        </p:txBody>
      </p:sp>
    </p:spTree>
    <p:extLst>
      <p:ext uri="{BB962C8B-B14F-4D97-AF65-F5344CB8AC3E}">
        <p14:creationId xmlns:p14="http://schemas.microsoft.com/office/powerpoint/2010/main" xmlns="" val="2425722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7763" y="749300"/>
            <a:ext cx="5327650" cy="3689350"/>
          </a:xfrm>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charset="0"/>
            </a:endParaRPr>
          </a:p>
        </p:txBody>
      </p:sp>
      <p:sp>
        <p:nvSpPr>
          <p:cNvPr id="108548" name="Slide Number Placeholder 3"/>
          <p:cNvSpPr>
            <a:spLocks noGrp="1"/>
          </p:cNvSpPr>
          <p:nvPr>
            <p:ph type="sldNum" sz="quarter"/>
          </p:nvPr>
        </p:nvSpPr>
        <p:spPr/>
        <p:txBody>
          <a:bodyPr/>
          <a:lstStyle/>
          <a:p>
            <a:pPr>
              <a:defRPr/>
            </a:pPr>
            <a:fld id="{72E7D095-A9F5-447D-BA42-C112AF82EF95}" type="slidenum">
              <a:rPr lang="en-GB" smtClean="0">
                <a:latin typeface="Arial" charset="0"/>
              </a:rPr>
              <a:pPr>
                <a:defRPr/>
              </a:pPr>
              <a:t>4</a:t>
            </a:fld>
            <a:endParaRPr lang="en-GB">
              <a:latin typeface="Arial" charset="0"/>
            </a:endParaRPr>
          </a:p>
        </p:txBody>
      </p:sp>
    </p:spTree>
    <p:extLst>
      <p:ext uri="{BB962C8B-B14F-4D97-AF65-F5344CB8AC3E}">
        <p14:creationId xmlns:p14="http://schemas.microsoft.com/office/powerpoint/2010/main" xmlns="" val="2666472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7763" y="749300"/>
            <a:ext cx="5327650" cy="3689350"/>
          </a:xfrm>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charset="0"/>
            </a:endParaRPr>
          </a:p>
        </p:txBody>
      </p:sp>
      <p:sp>
        <p:nvSpPr>
          <p:cNvPr id="108548" name="Slide Number Placeholder 3"/>
          <p:cNvSpPr>
            <a:spLocks noGrp="1"/>
          </p:cNvSpPr>
          <p:nvPr>
            <p:ph type="sldNum" sz="quarter"/>
          </p:nvPr>
        </p:nvSpPr>
        <p:spPr/>
        <p:txBody>
          <a:bodyPr/>
          <a:lstStyle/>
          <a:p>
            <a:pPr>
              <a:defRPr/>
            </a:pPr>
            <a:fld id="{72E7D095-A9F5-447D-BA42-C112AF82EF95}" type="slidenum">
              <a:rPr lang="en-GB" smtClean="0">
                <a:latin typeface="Arial" charset="0"/>
              </a:rPr>
              <a:pPr>
                <a:defRPr/>
              </a:pPr>
              <a:t>5</a:t>
            </a:fld>
            <a:endParaRPr lang="en-GB">
              <a:latin typeface="Arial" charset="0"/>
            </a:endParaRPr>
          </a:p>
        </p:txBody>
      </p:sp>
    </p:spTree>
    <p:extLst>
      <p:ext uri="{BB962C8B-B14F-4D97-AF65-F5344CB8AC3E}">
        <p14:creationId xmlns:p14="http://schemas.microsoft.com/office/powerpoint/2010/main" xmlns="" val="1998089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7763" y="749300"/>
            <a:ext cx="5327650" cy="3689350"/>
          </a:xfrm>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charset="0"/>
            </a:endParaRPr>
          </a:p>
        </p:txBody>
      </p:sp>
      <p:sp>
        <p:nvSpPr>
          <p:cNvPr id="108548" name="Slide Number Placeholder 3"/>
          <p:cNvSpPr>
            <a:spLocks noGrp="1"/>
          </p:cNvSpPr>
          <p:nvPr>
            <p:ph type="sldNum" sz="quarter"/>
          </p:nvPr>
        </p:nvSpPr>
        <p:spPr/>
        <p:txBody>
          <a:bodyPr/>
          <a:lstStyle/>
          <a:p>
            <a:pPr>
              <a:defRPr/>
            </a:pPr>
            <a:fld id="{72E7D095-A9F5-447D-BA42-C112AF82EF95}" type="slidenum">
              <a:rPr lang="en-GB" smtClean="0">
                <a:latin typeface="Arial" charset="0"/>
              </a:rPr>
              <a:pPr>
                <a:defRPr/>
              </a:pPr>
              <a:t>6</a:t>
            </a:fld>
            <a:endParaRPr lang="en-GB">
              <a:latin typeface="Arial" charset="0"/>
            </a:endParaRPr>
          </a:p>
        </p:txBody>
      </p:sp>
    </p:spTree>
    <p:extLst>
      <p:ext uri="{BB962C8B-B14F-4D97-AF65-F5344CB8AC3E}">
        <p14:creationId xmlns:p14="http://schemas.microsoft.com/office/powerpoint/2010/main" xmlns="" val="802128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7763" y="749300"/>
            <a:ext cx="5327650" cy="3689350"/>
          </a:xfrm>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charset="0"/>
            </a:endParaRPr>
          </a:p>
        </p:txBody>
      </p:sp>
      <p:sp>
        <p:nvSpPr>
          <p:cNvPr id="108548" name="Slide Number Placeholder 3"/>
          <p:cNvSpPr>
            <a:spLocks noGrp="1"/>
          </p:cNvSpPr>
          <p:nvPr>
            <p:ph type="sldNum" sz="quarter"/>
          </p:nvPr>
        </p:nvSpPr>
        <p:spPr/>
        <p:txBody>
          <a:bodyPr/>
          <a:lstStyle/>
          <a:p>
            <a:pPr>
              <a:defRPr/>
            </a:pPr>
            <a:fld id="{72E7D095-A9F5-447D-BA42-C112AF82EF95}" type="slidenum">
              <a:rPr lang="en-GB" smtClean="0">
                <a:latin typeface="Arial" charset="0"/>
              </a:rPr>
              <a:pPr>
                <a:defRPr/>
              </a:pPr>
              <a:t>7</a:t>
            </a:fld>
            <a:endParaRPr lang="en-GB">
              <a:latin typeface="Arial" charset="0"/>
            </a:endParaRPr>
          </a:p>
        </p:txBody>
      </p:sp>
    </p:spTree>
    <p:extLst>
      <p:ext uri="{BB962C8B-B14F-4D97-AF65-F5344CB8AC3E}">
        <p14:creationId xmlns:p14="http://schemas.microsoft.com/office/powerpoint/2010/main" xmlns="" val="123390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7763" y="749300"/>
            <a:ext cx="5327650" cy="3689350"/>
          </a:xfrm>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charset="0"/>
            </a:endParaRPr>
          </a:p>
        </p:txBody>
      </p:sp>
      <p:sp>
        <p:nvSpPr>
          <p:cNvPr id="108548" name="Slide Number Placeholder 3"/>
          <p:cNvSpPr>
            <a:spLocks noGrp="1"/>
          </p:cNvSpPr>
          <p:nvPr>
            <p:ph type="sldNum" sz="quarter"/>
          </p:nvPr>
        </p:nvSpPr>
        <p:spPr/>
        <p:txBody>
          <a:bodyPr/>
          <a:lstStyle/>
          <a:p>
            <a:pPr>
              <a:defRPr/>
            </a:pPr>
            <a:fld id="{72E7D095-A9F5-447D-BA42-C112AF82EF95}" type="slidenum">
              <a:rPr lang="en-GB" smtClean="0">
                <a:latin typeface="Arial" charset="0"/>
              </a:rPr>
              <a:pPr>
                <a:defRPr/>
              </a:pPr>
              <a:t>8</a:t>
            </a:fld>
            <a:endParaRPr lang="en-GB">
              <a:latin typeface="Arial" charset="0"/>
            </a:endParaRPr>
          </a:p>
        </p:txBody>
      </p:sp>
    </p:spTree>
    <p:extLst>
      <p:ext uri="{BB962C8B-B14F-4D97-AF65-F5344CB8AC3E}">
        <p14:creationId xmlns:p14="http://schemas.microsoft.com/office/powerpoint/2010/main" xmlns="" val="1964277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7763" y="749300"/>
            <a:ext cx="5327650" cy="3689350"/>
          </a:xfrm>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charset="0"/>
            </a:endParaRPr>
          </a:p>
        </p:txBody>
      </p:sp>
      <p:sp>
        <p:nvSpPr>
          <p:cNvPr id="108548" name="Slide Number Placeholder 3"/>
          <p:cNvSpPr>
            <a:spLocks noGrp="1"/>
          </p:cNvSpPr>
          <p:nvPr>
            <p:ph type="sldNum" sz="quarter"/>
          </p:nvPr>
        </p:nvSpPr>
        <p:spPr/>
        <p:txBody>
          <a:bodyPr/>
          <a:lstStyle/>
          <a:p>
            <a:pPr>
              <a:defRPr/>
            </a:pPr>
            <a:fld id="{72E7D095-A9F5-447D-BA42-C112AF82EF95}" type="slidenum">
              <a:rPr lang="en-GB" smtClean="0">
                <a:latin typeface="Arial" charset="0"/>
              </a:rPr>
              <a:pPr>
                <a:defRPr/>
              </a:pPr>
              <a:t>9</a:t>
            </a:fld>
            <a:endParaRPr lang="en-GB">
              <a:latin typeface="Arial" charset="0"/>
            </a:endParaRPr>
          </a:p>
        </p:txBody>
      </p:sp>
    </p:spTree>
    <p:extLst>
      <p:ext uri="{BB962C8B-B14F-4D97-AF65-F5344CB8AC3E}">
        <p14:creationId xmlns:p14="http://schemas.microsoft.com/office/powerpoint/2010/main" xmlns="" val="1250058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147763" y="749300"/>
            <a:ext cx="5327650" cy="3689350"/>
          </a:xfrm>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a:latin typeface="Arial" charset="0"/>
            </a:endParaRPr>
          </a:p>
        </p:txBody>
      </p:sp>
      <p:sp>
        <p:nvSpPr>
          <p:cNvPr id="108548" name="Slide Number Placeholder 3"/>
          <p:cNvSpPr>
            <a:spLocks noGrp="1"/>
          </p:cNvSpPr>
          <p:nvPr>
            <p:ph type="sldNum" sz="quarter"/>
          </p:nvPr>
        </p:nvSpPr>
        <p:spPr/>
        <p:txBody>
          <a:bodyPr/>
          <a:lstStyle/>
          <a:p>
            <a:pPr>
              <a:defRPr/>
            </a:pPr>
            <a:fld id="{72E7D095-A9F5-447D-BA42-C112AF82EF95}" type="slidenum">
              <a:rPr lang="en-GB" smtClean="0">
                <a:latin typeface="Arial" charset="0"/>
              </a:rPr>
              <a:pPr>
                <a:defRPr/>
              </a:pPr>
              <a:t>10</a:t>
            </a:fld>
            <a:endParaRPr lang="en-GB">
              <a:latin typeface="Arial" charset="0"/>
            </a:endParaRPr>
          </a:p>
        </p:txBody>
      </p:sp>
    </p:spTree>
    <p:extLst>
      <p:ext uri="{BB962C8B-B14F-4D97-AF65-F5344CB8AC3E}">
        <p14:creationId xmlns:p14="http://schemas.microsoft.com/office/powerpoint/2010/main" xmlns="" val="3713257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44647E-D0C5-154F-9599-9A342449E28B}" type="datetime1">
              <a:rPr lang="en-ZA" smtClean="0"/>
              <a:pPr/>
              <a:t>2021/03/12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91D83-34EB-A744-81D0-D8E8519C4AE3}" type="slidenum">
              <a:rPr lang="en-US" smtClean="0"/>
              <a:pPr/>
              <a:t>‹#›</a:t>
            </a:fld>
            <a:endParaRPr lang="en-US"/>
          </a:p>
        </p:txBody>
      </p:sp>
    </p:spTree>
    <p:extLst>
      <p:ext uri="{BB962C8B-B14F-4D97-AF65-F5344CB8AC3E}">
        <p14:creationId xmlns:p14="http://schemas.microsoft.com/office/powerpoint/2010/main" xmlns="" val="151389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8DC842-2714-6749-B66D-C70FCBC2E80B}" type="datetime1">
              <a:rPr lang="en-ZA" smtClean="0"/>
              <a:pPr/>
              <a:t>2021/03/12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91D83-34EB-A744-81D0-D8E8519C4AE3}" type="slidenum">
              <a:rPr lang="en-US" smtClean="0"/>
              <a:pPr/>
              <a:t>‹#›</a:t>
            </a:fld>
            <a:endParaRPr lang="en-US"/>
          </a:p>
        </p:txBody>
      </p:sp>
    </p:spTree>
    <p:extLst>
      <p:ext uri="{BB962C8B-B14F-4D97-AF65-F5344CB8AC3E}">
        <p14:creationId xmlns:p14="http://schemas.microsoft.com/office/powerpoint/2010/main" xmlns="" val="3773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D3E1D-E151-5B49-AC87-78BF381C0841}" type="datetime1">
              <a:rPr lang="en-ZA" smtClean="0"/>
              <a:pPr/>
              <a:t>2021/03/12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91D83-34EB-A744-81D0-D8E8519C4AE3}" type="slidenum">
              <a:rPr lang="en-US" smtClean="0"/>
              <a:pPr/>
              <a:t>‹#›</a:t>
            </a:fld>
            <a:endParaRPr lang="en-US"/>
          </a:p>
        </p:txBody>
      </p:sp>
    </p:spTree>
    <p:extLst>
      <p:ext uri="{BB962C8B-B14F-4D97-AF65-F5344CB8AC3E}">
        <p14:creationId xmlns:p14="http://schemas.microsoft.com/office/powerpoint/2010/main" xmlns="" val="646669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64150" y="1636715"/>
            <a:ext cx="4354513" cy="2859087"/>
          </a:xfrm>
        </p:spPr>
        <p:txBody>
          <a:bodyPr/>
          <a:lstStyle/>
          <a:p>
            <a:r>
              <a:rPr lang="en-US"/>
              <a:t>Click to edit Master title style</a:t>
            </a:r>
            <a:endParaRPr lang="en-ZA"/>
          </a:p>
        </p:txBody>
      </p:sp>
    </p:spTree>
    <p:extLst>
      <p:ext uri="{BB962C8B-B14F-4D97-AF65-F5344CB8AC3E}">
        <p14:creationId xmlns:p14="http://schemas.microsoft.com/office/powerpoint/2010/main" xmlns="" val="2530148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9BFAB4-5A10-A34B-A52A-CB4034589264}" type="datetime1">
              <a:rPr lang="en-ZA" smtClean="0"/>
              <a:pPr/>
              <a:t>2021/03/12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91D83-34EB-A744-81D0-D8E8519C4AE3}" type="slidenum">
              <a:rPr lang="en-US" smtClean="0"/>
              <a:pPr/>
              <a:t>‹#›</a:t>
            </a:fld>
            <a:endParaRPr lang="en-US"/>
          </a:p>
        </p:txBody>
      </p:sp>
    </p:spTree>
    <p:extLst>
      <p:ext uri="{BB962C8B-B14F-4D97-AF65-F5344CB8AC3E}">
        <p14:creationId xmlns:p14="http://schemas.microsoft.com/office/powerpoint/2010/main" xmlns="" val="177441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7468C-B808-724A-9655-AD0D17BBE9D7}" type="datetime1">
              <a:rPr lang="en-ZA" smtClean="0"/>
              <a:pPr/>
              <a:t>2021/03/12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91D83-34EB-A744-81D0-D8E8519C4AE3}" type="slidenum">
              <a:rPr lang="en-US" smtClean="0"/>
              <a:pPr/>
              <a:t>‹#›</a:t>
            </a:fld>
            <a:endParaRPr lang="en-US"/>
          </a:p>
        </p:txBody>
      </p:sp>
    </p:spTree>
    <p:extLst>
      <p:ext uri="{BB962C8B-B14F-4D97-AF65-F5344CB8AC3E}">
        <p14:creationId xmlns:p14="http://schemas.microsoft.com/office/powerpoint/2010/main" xmlns="" val="561584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5369AD-9A1C-5245-A32F-2E7D3F9131A8}" type="datetime1">
              <a:rPr lang="en-ZA" smtClean="0"/>
              <a:pPr/>
              <a:t>2021/03/12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91D83-34EB-A744-81D0-D8E8519C4AE3}" type="slidenum">
              <a:rPr lang="en-US" smtClean="0"/>
              <a:pPr/>
              <a:t>‹#›</a:t>
            </a:fld>
            <a:endParaRPr lang="en-US"/>
          </a:p>
        </p:txBody>
      </p:sp>
    </p:spTree>
    <p:extLst>
      <p:ext uri="{BB962C8B-B14F-4D97-AF65-F5344CB8AC3E}">
        <p14:creationId xmlns:p14="http://schemas.microsoft.com/office/powerpoint/2010/main" xmlns="" val="357827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6B7205-5AEA-9D46-AEBD-E89BED3B29B0}" type="datetime1">
              <a:rPr lang="en-ZA" smtClean="0"/>
              <a:pPr/>
              <a:t>2021/03/12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B91D83-34EB-A744-81D0-D8E8519C4AE3}" type="slidenum">
              <a:rPr lang="en-US" smtClean="0"/>
              <a:pPr/>
              <a:t>‹#›</a:t>
            </a:fld>
            <a:endParaRPr lang="en-US"/>
          </a:p>
        </p:txBody>
      </p:sp>
    </p:spTree>
    <p:extLst>
      <p:ext uri="{BB962C8B-B14F-4D97-AF65-F5344CB8AC3E}">
        <p14:creationId xmlns:p14="http://schemas.microsoft.com/office/powerpoint/2010/main" xmlns="" val="105432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EAD093-60D0-2F48-80A5-38445B0F8A77}" type="datetime1">
              <a:rPr lang="en-ZA" smtClean="0"/>
              <a:pPr/>
              <a:t>2021/03/12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B91D83-34EB-A744-81D0-D8E8519C4AE3}" type="slidenum">
              <a:rPr lang="en-US" smtClean="0"/>
              <a:pPr/>
              <a:t>‹#›</a:t>
            </a:fld>
            <a:endParaRPr lang="en-US"/>
          </a:p>
        </p:txBody>
      </p:sp>
    </p:spTree>
    <p:extLst>
      <p:ext uri="{BB962C8B-B14F-4D97-AF65-F5344CB8AC3E}">
        <p14:creationId xmlns:p14="http://schemas.microsoft.com/office/powerpoint/2010/main" xmlns="" val="1217040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B0483-9E49-EE40-A8D9-8E488D98969D}" type="datetime1">
              <a:rPr lang="en-ZA" smtClean="0"/>
              <a:pPr/>
              <a:t>2021/03/12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B91D83-34EB-A744-81D0-D8E8519C4AE3}" type="slidenum">
              <a:rPr lang="en-US" smtClean="0"/>
              <a:pPr/>
              <a:t>‹#›</a:t>
            </a:fld>
            <a:endParaRPr lang="en-US"/>
          </a:p>
        </p:txBody>
      </p:sp>
    </p:spTree>
    <p:extLst>
      <p:ext uri="{BB962C8B-B14F-4D97-AF65-F5344CB8AC3E}">
        <p14:creationId xmlns:p14="http://schemas.microsoft.com/office/powerpoint/2010/main" xmlns="" val="22971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C60288-E3B6-AA45-9C66-E85B3669A33A}" type="datetime1">
              <a:rPr lang="en-ZA" smtClean="0"/>
              <a:pPr/>
              <a:t>2021/03/12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91D83-34EB-A744-81D0-D8E8519C4AE3}" type="slidenum">
              <a:rPr lang="en-US" smtClean="0"/>
              <a:pPr/>
              <a:t>‹#›</a:t>
            </a:fld>
            <a:endParaRPr lang="en-US"/>
          </a:p>
        </p:txBody>
      </p:sp>
    </p:spTree>
    <p:extLst>
      <p:ext uri="{BB962C8B-B14F-4D97-AF65-F5344CB8AC3E}">
        <p14:creationId xmlns:p14="http://schemas.microsoft.com/office/powerpoint/2010/main" xmlns="" val="1676007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C5902E-E666-DB46-A926-C90E9BB063A0}" type="datetime1">
              <a:rPr lang="en-ZA" smtClean="0"/>
              <a:pPr/>
              <a:t>2021/03/12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91D83-34EB-A744-81D0-D8E8519C4AE3}" type="slidenum">
              <a:rPr lang="en-US" smtClean="0"/>
              <a:pPr/>
              <a:t>‹#›</a:t>
            </a:fld>
            <a:endParaRPr lang="en-US"/>
          </a:p>
        </p:txBody>
      </p:sp>
    </p:spTree>
    <p:extLst>
      <p:ext uri="{BB962C8B-B14F-4D97-AF65-F5344CB8AC3E}">
        <p14:creationId xmlns:p14="http://schemas.microsoft.com/office/powerpoint/2010/main" xmlns="" val="11359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B4FE3-7246-2345-AACF-3CFEB67B578C}" type="datetime1">
              <a:rPr lang="en-ZA" smtClean="0"/>
              <a:pPr/>
              <a:t>2021/03/12</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91D83-34EB-A744-81D0-D8E8519C4AE3}" type="slidenum">
              <a:rPr lang="en-US" smtClean="0"/>
              <a:pPr/>
              <a:t>‹#›</a:t>
            </a:fld>
            <a:endParaRPr lang="en-US"/>
          </a:p>
        </p:txBody>
      </p:sp>
    </p:spTree>
    <p:extLst>
      <p:ext uri="{BB962C8B-B14F-4D97-AF65-F5344CB8AC3E}">
        <p14:creationId xmlns:p14="http://schemas.microsoft.com/office/powerpoint/2010/main" xmlns="" val="709150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Microsoft_Office_Excel_Worksheet1.xlsx"/></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989961"/>
            <a:ext cx="9906000" cy="748574"/>
          </a:xfrm>
        </p:spPr>
        <p:txBody>
          <a:bodyPr>
            <a:normAutofit fontScale="90000"/>
          </a:bodyPr>
          <a:lstStyle/>
          <a:p>
            <a:r>
              <a:rPr lang="en-GB" sz="2800" b="1" dirty="0" smtClean="0">
                <a:solidFill>
                  <a:schemeClr val="bg1"/>
                </a:solidFill>
              </a:rPr>
              <a:t>Presentation to the Joint Standing Committee on Financial Management of Parliament: Risk Strategy and Risk Governance</a:t>
            </a:r>
            <a:endParaRPr lang="en-US" sz="2800" b="1" dirty="0">
              <a:solidFill>
                <a:schemeClr val="bg1"/>
              </a:solidFill>
            </a:endParaRPr>
          </a:p>
        </p:txBody>
      </p:sp>
      <p:sp>
        <p:nvSpPr>
          <p:cNvPr id="3" name="Subtitle 2"/>
          <p:cNvSpPr>
            <a:spLocks noGrp="1"/>
          </p:cNvSpPr>
          <p:nvPr>
            <p:ph type="subTitle" idx="1"/>
          </p:nvPr>
        </p:nvSpPr>
        <p:spPr/>
        <p:txBody>
          <a:bodyPr>
            <a:noAutofit/>
          </a:bodyPr>
          <a:lstStyle/>
          <a:p>
            <a:r>
              <a:rPr lang="en-ZA" dirty="0"/>
              <a:t> </a:t>
            </a:r>
            <a:endParaRPr lang="en-US" sz="2000" dirty="0">
              <a:solidFill>
                <a:schemeClr val="bg2">
                  <a:lumMod val="10000"/>
                </a:schemeClr>
              </a:solidFill>
            </a:endParaRPr>
          </a:p>
        </p:txBody>
      </p:sp>
      <p:sp>
        <p:nvSpPr>
          <p:cNvPr id="4" name="Slide Number Placeholder 3">
            <a:extLst>
              <a:ext uri="{FF2B5EF4-FFF2-40B4-BE49-F238E27FC236}">
                <a16:creationId xmlns:a16="http://schemas.microsoft.com/office/drawing/2014/main" xmlns="" id="{144CC95B-69A8-A244-9792-620BAA451921}"/>
              </a:ext>
            </a:extLst>
          </p:cNvPr>
          <p:cNvSpPr>
            <a:spLocks noGrp="1"/>
          </p:cNvSpPr>
          <p:nvPr>
            <p:ph type="sldNum" sz="quarter" idx="12"/>
          </p:nvPr>
        </p:nvSpPr>
        <p:spPr/>
        <p:txBody>
          <a:bodyPr/>
          <a:lstStyle/>
          <a:p>
            <a:fld id="{D1B91D83-34EB-A744-81D0-D8E8519C4AE3}" type="slidenum">
              <a:rPr lang="en-US" smtClean="0"/>
              <a:pPr/>
              <a:t>1</a:t>
            </a:fld>
            <a:endParaRPr lang="en-US" dirty="0"/>
          </a:p>
        </p:txBody>
      </p:sp>
    </p:spTree>
    <p:extLst>
      <p:ext uri="{BB962C8B-B14F-4D97-AF65-F5344CB8AC3E}">
        <p14:creationId xmlns:p14="http://schemas.microsoft.com/office/powerpoint/2010/main" xmlns="" val="3650426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74811" y="41023"/>
            <a:ext cx="8600140" cy="900271"/>
          </a:xfrm>
        </p:spPr>
        <p:txBody>
          <a:bodyPr>
            <a:normAutofit fontScale="90000"/>
          </a:bodyPr>
          <a:lstStyle/>
          <a:p>
            <a:r>
              <a:rPr lang="en-US" altLang="en-US" sz="3600" b="1" dirty="0" smtClean="0">
                <a:latin typeface="Arial" panose="020B0604020202020204" pitchFamily="34" charset="0"/>
                <a:cs typeface="Arial" panose="020B0604020202020204" pitchFamily="34" charset="0"/>
              </a:rPr>
              <a:t>Risk Management Process in Parliament</a:t>
            </a:r>
            <a:endParaRPr lang="en-ZA" altLang="en-US" sz="3600" dirty="0">
              <a:latin typeface="Century Gothic" panose="020B0502020202020204" pitchFamily="34" charset="0"/>
            </a:endParaRPr>
          </a:p>
        </p:txBody>
      </p:sp>
      <p:sp>
        <p:nvSpPr>
          <p:cNvPr id="20484" name="Slide Number Placeholder 3"/>
          <p:cNvSpPr>
            <a:spLocks noGrp="1"/>
          </p:cNvSpPr>
          <p:nvPr>
            <p:ph type="sldNum" sz="quarter" idx="4294967295"/>
          </p:nvPr>
        </p:nvSpPr>
        <p:spPr>
          <a:xfrm>
            <a:off x="4881197" y="6532562"/>
            <a:ext cx="360504" cy="222687"/>
          </a:xfrm>
          <a:prstGeom prst="rect">
            <a:avLst/>
          </a:prstGeom>
        </p:spPr>
        <p:txBody>
          <a:bodyPr/>
          <a:lstStyle/>
          <a:p>
            <a:pPr>
              <a:defRPr/>
            </a:pPr>
            <a:fld id="{3D0B675B-2928-45FB-A34D-52362E8603E9}" type="slidenum">
              <a:rPr lang="en-US" smtClean="0">
                <a:latin typeface="Arial" charset="0"/>
                <a:cs typeface="Arial" charset="0"/>
              </a:rPr>
              <a:pPr>
                <a:defRPr/>
              </a:pPr>
              <a:t>10</a:t>
            </a:fld>
            <a:endParaRPr lang="en-US" dirty="0">
              <a:latin typeface="Arial" charset="0"/>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263686780"/>
              </p:ext>
            </p:extLst>
          </p:nvPr>
        </p:nvGraphicFramePr>
        <p:xfrm>
          <a:off x="12877" y="1254555"/>
          <a:ext cx="9893122" cy="5677844"/>
        </p:xfrm>
        <a:graphic>
          <a:graphicData uri="http://schemas.openxmlformats.org/drawingml/2006/table">
            <a:tbl>
              <a:tblPr firstRow="1" firstCol="1" bandRow="1"/>
              <a:tblGrid>
                <a:gridCol w="1545467">
                  <a:extLst>
                    <a:ext uri="{9D8B030D-6E8A-4147-A177-3AD203B41FA5}">
                      <a16:colId xmlns:a16="http://schemas.microsoft.com/office/drawing/2014/main" xmlns="" val="196512331"/>
                    </a:ext>
                  </a:extLst>
                </a:gridCol>
                <a:gridCol w="373487">
                  <a:extLst>
                    <a:ext uri="{9D8B030D-6E8A-4147-A177-3AD203B41FA5}">
                      <a16:colId xmlns:a16="http://schemas.microsoft.com/office/drawing/2014/main" xmlns="" val="2831894373"/>
                    </a:ext>
                  </a:extLst>
                </a:gridCol>
                <a:gridCol w="3116687">
                  <a:extLst>
                    <a:ext uri="{9D8B030D-6E8A-4147-A177-3AD203B41FA5}">
                      <a16:colId xmlns:a16="http://schemas.microsoft.com/office/drawing/2014/main" xmlns="" val="3408404029"/>
                    </a:ext>
                  </a:extLst>
                </a:gridCol>
                <a:gridCol w="4857481">
                  <a:extLst>
                    <a:ext uri="{9D8B030D-6E8A-4147-A177-3AD203B41FA5}">
                      <a16:colId xmlns:a16="http://schemas.microsoft.com/office/drawing/2014/main" xmlns="" val="991607160"/>
                    </a:ext>
                  </a:extLst>
                </a:gridCol>
              </a:tblGrid>
              <a:tr h="1590924">
                <a:tc>
                  <a:txBody>
                    <a:bodyPr/>
                    <a:lstStyle/>
                    <a:p>
                      <a:pPr marL="0" marR="0">
                        <a:lnSpc>
                          <a:spcPct val="115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Risk Treatment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3063" marR="63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3063" marR="63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panose="02020603050405020304" pitchFamily="18"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Selecting one or more options for modifying the risk. </a:t>
                      </a:r>
                    </a:p>
                    <a:p>
                      <a:pPr marL="342900" marR="0" lvl="0" indent="-342900">
                        <a:lnSpc>
                          <a:spcPct val="115000"/>
                        </a:lnSpc>
                        <a:spcBef>
                          <a:spcPts val="0"/>
                        </a:spcBef>
                        <a:spcAft>
                          <a:spcPts val="0"/>
                        </a:spcAft>
                        <a:buFont typeface="Times New Roman" panose="02020603050405020304" pitchFamily="18"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Reassessing the level of risks with controls and treatments in place (residual risk).</a:t>
                      </a:r>
                    </a:p>
                  </a:txBody>
                  <a:tcPr marL="63063" marR="63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panose="02020603050405020304" pitchFamily="18"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Identify treatments for risks that fall outside the institution’s risk tolerance. </a:t>
                      </a:r>
                    </a:p>
                    <a:p>
                      <a:pPr marL="342900" marR="0" lvl="0" indent="-342900">
                        <a:lnSpc>
                          <a:spcPct val="115000"/>
                        </a:lnSpc>
                        <a:spcBef>
                          <a:spcPts val="0"/>
                        </a:spcBef>
                        <a:spcAft>
                          <a:spcPts val="0"/>
                        </a:spcAft>
                        <a:buFont typeface="Times New Roman" panose="02020603050405020304" pitchFamily="18"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Provide an understanding of the residual risk (level of risk with controls and treatments in place).</a:t>
                      </a:r>
                    </a:p>
                    <a:p>
                      <a:pPr marL="342900" marR="0" lvl="0" indent="-342900">
                        <a:lnSpc>
                          <a:spcPct val="115000"/>
                        </a:lnSpc>
                        <a:spcBef>
                          <a:spcPts val="0"/>
                        </a:spcBef>
                        <a:spcAft>
                          <a:spcPts val="0"/>
                        </a:spcAft>
                        <a:buFont typeface="Times New Roman" panose="02020603050405020304" pitchFamily="18"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Identify priority order in which individual risks should be treated, monitored and reviewed. </a:t>
                      </a:r>
                    </a:p>
                  </a:txBody>
                  <a:tcPr marL="63063" marR="63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68743854"/>
                  </a:ext>
                </a:extLst>
              </a:tr>
              <a:tr h="1791922">
                <a:tc>
                  <a:txBody>
                    <a:bodyPr/>
                    <a:lstStyle/>
                    <a:p>
                      <a:pPr marL="0" marR="0">
                        <a:lnSpc>
                          <a:spcPct val="115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Monitoring and</a:t>
                      </a:r>
                      <a:br>
                        <a:rPr lang="en-ZA" sz="1400" dirty="0">
                          <a:effectLst/>
                          <a:latin typeface="Arial" panose="020B0604020202020204" pitchFamily="34" charset="0"/>
                          <a:ea typeface="Calibri" panose="020F0502020204030204" pitchFamily="34" charset="0"/>
                          <a:cs typeface="Arial" panose="020B0604020202020204" pitchFamily="34" charset="0"/>
                        </a:rPr>
                      </a:br>
                      <a:r>
                        <a:rPr lang="en-ZA" sz="1400" dirty="0">
                          <a:effectLst/>
                          <a:latin typeface="Arial" panose="020B0604020202020204" pitchFamily="34" charset="0"/>
                          <a:ea typeface="Calibri" panose="020F0502020204030204" pitchFamily="34" charset="0"/>
                          <a:cs typeface="Arial" panose="020B0604020202020204" pitchFamily="34" charset="0"/>
                        </a:rPr>
                        <a:t>Review</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3063" marR="63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3063" marR="63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panose="02020603050405020304" pitchFamily="18" charset="0"/>
                        <a:buChar char="•"/>
                      </a:pPr>
                      <a:r>
                        <a:rPr lang="en-US" sz="1400">
                          <a:effectLst/>
                          <a:latin typeface="Arial" panose="020B0604020202020204" pitchFamily="34" charset="0"/>
                          <a:ea typeface="Times New Roman" panose="02020603050405020304" pitchFamily="18" charset="0"/>
                          <a:cs typeface="Arial" panose="020B0604020202020204" pitchFamily="34" charset="0"/>
                        </a:rPr>
                        <a:t>Determining whether the risk profile has changed and whether new risks have emerged.</a:t>
                      </a:r>
                    </a:p>
                    <a:p>
                      <a:pPr marL="342900" marR="0" lvl="0" indent="-342900">
                        <a:lnSpc>
                          <a:spcPct val="115000"/>
                        </a:lnSpc>
                        <a:spcBef>
                          <a:spcPts val="0"/>
                        </a:spcBef>
                        <a:spcAft>
                          <a:spcPts val="0"/>
                        </a:spcAft>
                        <a:buFont typeface="Times New Roman" panose="02020603050405020304" pitchFamily="18" charset="0"/>
                        <a:buChar char="•"/>
                      </a:pPr>
                      <a:r>
                        <a:rPr lang="en-US" sz="1400">
                          <a:effectLst/>
                          <a:latin typeface="Arial" panose="020B0604020202020204" pitchFamily="34" charset="0"/>
                          <a:ea typeface="Times New Roman" panose="02020603050405020304" pitchFamily="18" charset="0"/>
                          <a:cs typeface="Arial" panose="020B0604020202020204" pitchFamily="34" charset="0"/>
                        </a:rPr>
                        <a:t>Checking control effectiveness and progress of the treatment plan. </a:t>
                      </a:r>
                    </a:p>
                  </a:txBody>
                  <a:tcPr marL="63063" marR="63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panose="02020603050405020304" pitchFamily="18" charset="0"/>
                        <a:buChar char="•"/>
                      </a:pPr>
                      <a:r>
                        <a:rPr lang="en-US" sz="1400">
                          <a:effectLst/>
                          <a:latin typeface="Arial" panose="020B0604020202020204" pitchFamily="34" charset="0"/>
                          <a:ea typeface="Times New Roman" panose="02020603050405020304" pitchFamily="18" charset="0"/>
                          <a:cs typeface="Arial" panose="020B0604020202020204" pitchFamily="34" charset="0"/>
                        </a:rPr>
                        <a:t>Provide currency of risk information.</a:t>
                      </a:r>
                    </a:p>
                    <a:p>
                      <a:pPr marL="342900" marR="0" lvl="0" indent="-342900">
                        <a:lnSpc>
                          <a:spcPct val="115000"/>
                        </a:lnSpc>
                        <a:spcBef>
                          <a:spcPts val="0"/>
                        </a:spcBef>
                        <a:spcAft>
                          <a:spcPts val="0"/>
                        </a:spcAft>
                        <a:buFont typeface="Times New Roman" panose="02020603050405020304" pitchFamily="18" charset="0"/>
                        <a:buChar char="•"/>
                      </a:pPr>
                      <a:r>
                        <a:rPr lang="en-US" sz="1400">
                          <a:effectLst/>
                          <a:latin typeface="Arial" panose="020B0604020202020204" pitchFamily="34" charset="0"/>
                          <a:ea typeface="Times New Roman" panose="02020603050405020304" pitchFamily="18" charset="0"/>
                          <a:cs typeface="Arial" panose="020B0604020202020204" pitchFamily="34" charset="0"/>
                        </a:rPr>
                        <a:t>Identify emerging risks.</a:t>
                      </a:r>
                    </a:p>
                    <a:p>
                      <a:pPr marL="342900" marR="0" lvl="0" indent="-342900">
                        <a:lnSpc>
                          <a:spcPct val="115000"/>
                        </a:lnSpc>
                        <a:spcBef>
                          <a:spcPts val="0"/>
                        </a:spcBef>
                        <a:spcAft>
                          <a:spcPts val="0"/>
                        </a:spcAft>
                        <a:buFont typeface="Times New Roman" panose="02020603050405020304" pitchFamily="18" charset="0"/>
                        <a:buChar char="•"/>
                      </a:pPr>
                      <a:r>
                        <a:rPr lang="en-US" sz="1400">
                          <a:effectLst/>
                          <a:latin typeface="Arial" panose="020B0604020202020204" pitchFamily="34" charset="0"/>
                          <a:ea typeface="Times New Roman" panose="02020603050405020304" pitchFamily="18" charset="0"/>
                          <a:cs typeface="Arial" panose="020B0604020202020204" pitchFamily="34" charset="0"/>
                        </a:rPr>
                        <a:t>Provide feedback on control efficiency and effectiveness. </a:t>
                      </a:r>
                    </a:p>
                    <a:p>
                      <a:pPr marL="342900" marR="0" lvl="0" indent="-342900">
                        <a:lnSpc>
                          <a:spcPct val="115000"/>
                        </a:lnSpc>
                        <a:spcBef>
                          <a:spcPts val="0"/>
                        </a:spcBef>
                        <a:spcAft>
                          <a:spcPts val="0"/>
                        </a:spcAft>
                        <a:buFont typeface="Times New Roman" panose="02020603050405020304" pitchFamily="18" charset="0"/>
                        <a:buChar char="•"/>
                      </a:pPr>
                      <a:r>
                        <a:rPr lang="en-US" sz="1400">
                          <a:effectLst/>
                          <a:latin typeface="Arial" panose="020B0604020202020204" pitchFamily="34" charset="0"/>
                          <a:ea typeface="Times New Roman" panose="02020603050405020304" pitchFamily="18" charset="0"/>
                          <a:cs typeface="Arial" panose="020B0604020202020204" pitchFamily="34" charset="0"/>
                        </a:rPr>
                        <a:t>Identify whether any further treatment is required. </a:t>
                      </a:r>
                    </a:p>
                    <a:p>
                      <a:pPr marL="342900" marR="0" lvl="0" indent="-342900">
                        <a:lnSpc>
                          <a:spcPct val="115000"/>
                        </a:lnSpc>
                        <a:spcBef>
                          <a:spcPts val="0"/>
                        </a:spcBef>
                        <a:spcAft>
                          <a:spcPts val="0"/>
                        </a:spcAft>
                        <a:buFont typeface="Times New Roman" panose="02020603050405020304" pitchFamily="18" charset="0"/>
                        <a:buChar char="•"/>
                      </a:pPr>
                      <a:r>
                        <a:rPr lang="en-US" sz="1400">
                          <a:effectLst/>
                          <a:latin typeface="Arial" panose="020B0604020202020204" pitchFamily="34" charset="0"/>
                          <a:ea typeface="Times New Roman" panose="02020603050405020304" pitchFamily="18" charset="0"/>
                          <a:cs typeface="Arial" panose="020B0604020202020204" pitchFamily="34" charset="0"/>
                        </a:rPr>
                        <a:t>Provide a basis to reassess risk priorities.</a:t>
                      </a:r>
                    </a:p>
                    <a:p>
                      <a:pPr marL="342900" marR="0" lvl="0" indent="-342900">
                        <a:lnSpc>
                          <a:spcPct val="115000"/>
                        </a:lnSpc>
                        <a:spcBef>
                          <a:spcPts val="0"/>
                        </a:spcBef>
                        <a:spcAft>
                          <a:spcPts val="0"/>
                        </a:spcAft>
                        <a:buFont typeface="Times New Roman" panose="02020603050405020304" pitchFamily="18" charset="0"/>
                        <a:buChar char="•"/>
                      </a:pPr>
                      <a:r>
                        <a:rPr lang="en-US" sz="1400">
                          <a:effectLst/>
                          <a:latin typeface="Arial" panose="020B0604020202020204" pitchFamily="34" charset="0"/>
                          <a:ea typeface="Times New Roman" panose="02020603050405020304" pitchFamily="18" charset="0"/>
                          <a:cs typeface="Arial" panose="020B0604020202020204" pitchFamily="34" charset="0"/>
                        </a:rPr>
                        <a:t>Capture lessons learnt from event failures, near-misses and successes. </a:t>
                      </a:r>
                    </a:p>
                  </a:txBody>
                  <a:tcPr marL="63063" marR="63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4215268"/>
                  </a:ext>
                </a:extLst>
              </a:tr>
              <a:tr h="2124008">
                <a:tc>
                  <a:txBody>
                    <a:bodyPr/>
                    <a:lstStyle/>
                    <a:p>
                      <a:pPr marL="0" marR="0">
                        <a:lnSpc>
                          <a:spcPct val="115000"/>
                        </a:lnSpc>
                        <a:spcBef>
                          <a:spcPts val="0"/>
                        </a:spcBef>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Communication </a:t>
                      </a:r>
                      <a:br>
                        <a:rPr lang="en-ZA" sz="1400">
                          <a:effectLst/>
                          <a:latin typeface="Arial" panose="020B0604020202020204" pitchFamily="34" charset="0"/>
                          <a:ea typeface="Calibri" panose="020F0502020204030204" pitchFamily="34" charset="0"/>
                          <a:cs typeface="Arial" panose="020B0604020202020204" pitchFamily="34" charset="0"/>
                        </a:rPr>
                      </a:br>
                      <a:r>
                        <a:rPr lang="en-ZA" sz="1400">
                          <a:effectLst/>
                          <a:latin typeface="Arial" panose="020B0604020202020204" pitchFamily="34" charset="0"/>
                          <a:ea typeface="Calibri" panose="020F0502020204030204" pitchFamily="34" charset="0"/>
                          <a:cs typeface="Arial" panose="020B0604020202020204" pitchFamily="34" charset="0"/>
                        </a:rPr>
                        <a:t>and Consultation</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3063" marR="63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3063" marR="63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panose="02020603050405020304" pitchFamily="18" charset="0"/>
                        <a:buChar char="•"/>
                      </a:pPr>
                      <a:r>
                        <a:rPr lang="en-US" sz="1400">
                          <a:effectLst/>
                          <a:latin typeface="Arial" panose="020B0604020202020204" pitchFamily="34" charset="0"/>
                          <a:ea typeface="Times New Roman" panose="02020603050405020304" pitchFamily="18" charset="0"/>
                          <a:cs typeface="Arial" panose="020B0604020202020204" pitchFamily="34" charset="0"/>
                        </a:rPr>
                        <a:t>Involving stakeholders (internal and external) and information sharing throughout the risk management process, vertically and horizontally across the institution.</a:t>
                      </a:r>
                    </a:p>
                  </a:txBody>
                  <a:tcPr marL="63063" marR="63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panose="02020603050405020304" pitchFamily="18"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Context is appropriately defined.</a:t>
                      </a:r>
                    </a:p>
                    <a:p>
                      <a:pPr marL="342900" marR="0" lvl="0" indent="-342900">
                        <a:lnSpc>
                          <a:spcPct val="115000"/>
                        </a:lnSpc>
                        <a:spcBef>
                          <a:spcPts val="0"/>
                        </a:spcBef>
                        <a:spcAft>
                          <a:spcPts val="0"/>
                        </a:spcAft>
                        <a:buFont typeface="Times New Roman" panose="02020603050405020304" pitchFamily="18"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Staff that is involved throughout the risk process understands the basis for decisions and actions required. </a:t>
                      </a:r>
                    </a:p>
                    <a:p>
                      <a:pPr marL="342900" marR="0" lvl="0" indent="-342900">
                        <a:lnSpc>
                          <a:spcPct val="115000"/>
                        </a:lnSpc>
                        <a:spcBef>
                          <a:spcPts val="0"/>
                        </a:spcBef>
                        <a:spcAft>
                          <a:spcPts val="0"/>
                        </a:spcAft>
                        <a:buFont typeface="Times New Roman" panose="02020603050405020304" pitchFamily="18"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Lessons learnt are shared and transferred to those who can benefit from them. </a:t>
                      </a:r>
                    </a:p>
                  </a:txBody>
                  <a:tcPr marL="63063" marR="63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2865689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2323320925"/>
              </p:ext>
            </p:extLst>
          </p:nvPr>
        </p:nvGraphicFramePr>
        <p:xfrm>
          <a:off x="-12881" y="940157"/>
          <a:ext cx="9906000" cy="314397"/>
        </p:xfrm>
        <a:graphic>
          <a:graphicData uri="http://schemas.openxmlformats.org/drawingml/2006/table">
            <a:tbl>
              <a:tblPr firstRow="1" firstCol="1" bandRow="1"/>
              <a:tblGrid>
                <a:gridCol w="1571223">
                  <a:extLst>
                    <a:ext uri="{9D8B030D-6E8A-4147-A177-3AD203B41FA5}">
                      <a16:colId xmlns:a16="http://schemas.microsoft.com/office/drawing/2014/main" xmlns="" val="899693900"/>
                    </a:ext>
                  </a:extLst>
                </a:gridCol>
                <a:gridCol w="373489">
                  <a:extLst>
                    <a:ext uri="{9D8B030D-6E8A-4147-A177-3AD203B41FA5}">
                      <a16:colId xmlns:a16="http://schemas.microsoft.com/office/drawing/2014/main" xmlns="" val="2193520225"/>
                    </a:ext>
                  </a:extLst>
                </a:gridCol>
                <a:gridCol w="3129564">
                  <a:extLst>
                    <a:ext uri="{9D8B030D-6E8A-4147-A177-3AD203B41FA5}">
                      <a16:colId xmlns:a16="http://schemas.microsoft.com/office/drawing/2014/main" xmlns="" val="3029469872"/>
                    </a:ext>
                  </a:extLst>
                </a:gridCol>
                <a:gridCol w="4831724">
                  <a:extLst>
                    <a:ext uri="{9D8B030D-6E8A-4147-A177-3AD203B41FA5}">
                      <a16:colId xmlns:a16="http://schemas.microsoft.com/office/drawing/2014/main" xmlns="" val="2952524836"/>
                    </a:ext>
                  </a:extLst>
                </a:gridCol>
              </a:tblGrid>
              <a:tr h="314397">
                <a:tc>
                  <a:txBody>
                    <a:bodyPr/>
                    <a:lstStyle/>
                    <a:p>
                      <a:pPr marL="0" marR="0" algn="ctr">
                        <a:lnSpc>
                          <a:spcPct val="115000"/>
                        </a:lnSpc>
                        <a:spcBef>
                          <a:spcPts val="0"/>
                        </a:spcBef>
                        <a:spcAft>
                          <a:spcPts val="0"/>
                        </a:spcAft>
                      </a:pPr>
                      <a:r>
                        <a:rPr lang="en-ZA" sz="1400" b="1" dirty="0">
                          <a:effectLst/>
                          <a:latin typeface="Arial" panose="020B0604020202020204" pitchFamily="34" charset="0"/>
                          <a:ea typeface="Calibri" panose="020F0502020204030204" pitchFamily="34" charset="0"/>
                          <a:cs typeface="Times New Roman" panose="02020603050405020304" pitchFamily="18" charset="0"/>
                        </a:rPr>
                        <a:t>Process Step</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ZA" sz="1400" b="1">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ZA" sz="1400" b="1">
                          <a:effectLst/>
                          <a:latin typeface="Arial" panose="020B0604020202020204" pitchFamily="34" charset="0"/>
                          <a:ea typeface="Calibri" panose="020F0502020204030204" pitchFamily="34" charset="0"/>
                          <a:cs typeface="Times New Roman" panose="02020603050405020304" pitchFamily="18" charset="0"/>
                        </a:rPr>
                        <a:t>Description</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ZA" sz="1400" b="1" dirty="0">
                          <a:effectLst/>
                          <a:latin typeface="Arial" panose="020B0604020202020204" pitchFamily="34" charset="0"/>
                          <a:ea typeface="Calibri" panose="020F0502020204030204" pitchFamily="34" charset="0"/>
                          <a:cs typeface="Times New Roman" panose="02020603050405020304" pitchFamily="18" charset="0"/>
                        </a:rPr>
                        <a:t>Purpose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xmlns="" val="2222747751"/>
                  </a:ext>
                </a:extLst>
              </a:tr>
            </a:tbl>
          </a:graphicData>
        </a:graphic>
      </p:graphicFrame>
    </p:spTree>
    <p:extLst>
      <p:ext uri="{BB962C8B-B14F-4D97-AF65-F5344CB8AC3E}">
        <p14:creationId xmlns:p14="http://schemas.microsoft.com/office/powerpoint/2010/main" xmlns="" val="3273555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74811" y="965915"/>
            <a:ext cx="9506985" cy="5566648"/>
          </a:xfrm>
          <a:prstGeom prst="rect">
            <a:avLst/>
          </a:prstGeom>
          <a:solidFill>
            <a:srgbClr val="FFFFFF"/>
          </a:solidFill>
          <a:ln w="12700">
            <a:solidFill>
              <a:srgbClr val="000000"/>
            </a:solidFill>
            <a:miter lim="800000"/>
            <a:headEnd/>
            <a:tailEnd/>
          </a:ln>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ZA" sz="2400" dirty="0">
                <a:latin typeface="Arial" panose="020B0604020202020204" pitchFamily="34" charset="0"/>
                <a:cs typeface="Arial" panose="020B0604020202020204" pitchFamily="34" charset="0"/>
              </a:rPr>
              <a:t>Parliament produces three kinds of risk registers which are updated on a quarterly basis:</a:t>
            </a:r>
          </a:p>
          <a:p>
            <a:pPr marL="0" lvl="2" indent="0" algn="just">
              <a:buNone/>
            </a:pPr>
            <a:endParaRPr lang="en-ZA" dirty="0" smtClean="0">
              <a:latin typeface="Arial" panose="020B0604020202020204" pitchFamily="34" charset="0"/>
              <a:cs typeface="Arial" panose="020B0604020202020204" pitchFamily="34" charset="0"/>
            </a:endParaRPr>
          </a:p>
          <a:p>
            <a:pPr marL="0" lvl="2" indent="0" algn="just">
              <a:buNone/>
            </a:pPr>
            <a:endParaRPr lang="en-ZA" dirty="0" smtClean="0">
              <a:latin typeface="Arial" panose="020B0604020202020204" pitchFamily="34" charset="0"/>
              <a:cs typeface="Arial" panose="020B0604020202020204" pitchFamily="34" charset="0"/>
            </a:endParaRPr>
          </a:p>
          <a:p>
            <a:pPr marL="342900" lvl="2" indent="-342900" algn="just"/>
            <a:endParaRPr lang="en-ZA" dirty="0" smtClean="0">
              <a:latin typeface="Arial" panose="020B0604020202020204" pitchFamily="34" charset="0"/>
              <a:cs typeface="Arial" panose="020B0604020202020204" pitchFamily="34" charset="0"/>
            </a:endParaRPr>
          </a:p>
          <a:p>
            <a:pPr marL="342900" lvl="2" indent="-342900" algn="just"/>
            <a:endParaRPr lang="en-ZA" dirty="0">
              <a:latin typeface="Arial" panose="020B0604020202020204" pitchFamily="34" charset="0"/>
              <a:cs typeface="Arial" panose="020B0604020202020204" pitchFamily="34" charset="0"/>
            </a:endParaRPr>
          </a:p>
          <a:p>
            <a:pPr marL="342900" lvl="2" indent="-342900" algn="just"/>
            <a:endParaRPr lang="en-ZA" dirty="0" smtClean="0">
              <a:latin typeface="Arial" panose="020B0604020202020204" pitchFamily="34" charset="0"/>
              <a:cs typeface="Arial" panose="020B0604020202020204" pitchFamily="34" charset="0"/>
            </a:endParaRPr>
          </a:p>
          <a:p>
            <a:pPr marL="457200" lvl="3" indent="0" algn="just">
              <a:buNone/>
            </a:pPr>
            <a:endParaRPr lang="en-ZA" dirty="0">
              <a:latin typeface="Arial" panose="020B0604020202020204" pitchFamily="34" charset="0"/>
              <a:cs typeface="Arial" panose="020B0604020202020204" pitchFamily="34" charset="0"/>
            </a:endParaRPr>
          </a:p>
          <a:p>
            <a:pPr marL="457200" lvl="3" indent="0" algn="just">
              <a:buNone/>
            </a:pPr>
            <a:endParaRPr lang="en-ZA" dirty="0">
              <a:latin typeface="Arial" panose="020B0604020202020204" pitchFamily="34" charset="0"/>
              <a:cs typeface="Arial" panose="020B0604020202020204" pitchFamily="34" charset="0"/>
            </a:endParaRPr>
          </a:p>
          <a:p>
            <a:pPr marL="457200" lvl="3" indent="0" algn="just">
              <a:buNone/>
            </a:pPr>
            <a:endParaRPr lang="en-ZA" dirty="0">
              <a:latin typeface="Arial" panose="020B0604020202020204" pitchFamily="34" charset="0"/>
              <a:cs typeface="Arial" panose="020B0604020202020204" pitchFamily="34" charset="0"/>
            </a:endParaRPr>
          </a:p>
          <a:p>
            <a:pPr marL="457200" lvl="3" indent="0" algn="just">
              <a:buNone/>
            </a:pPr>
            <a:endParaRPr lang="en-ZA" dirty="0">
              <a:latin typeface="Arial" panose="020B0604020202020204" pitchFamily="34" charset="0"/>
              <a:cs typeface="Arial" panose="020B0604020202020204" pitchFamily="34" charset="0"/>
            </a:endParaRPr>
          </a:p>
          <a:p>
            <a:pPr marL="457200" lvl="3" indent="0" algn="just">
              <a:buNone/>
            </a:pPr>
            <a:endParaRPr lang="en-ZA" dirty="0">
              <a:latin typeface="Arial" panose="020B0604020202020204" pitchFamily="34" charset="0"/>
              <a:cs typeface="Arial" panose="020B0604020202020204" pitchFamily="34" charset="0"/>
            </a:endParaRPr>
          </a:p>
          <a:p>
            <a:pPr marL="0" lvl="2" indent="0" algn="just">
              <a:buNone/>
            </a:pPr>
            <a:endParaRPr lang="en-ZA" dirty="0" smtClean="0">
              <a:latin typeface="Arial" panose="020B0604020202020204" pitchFamily="34" charset="0"/>
              <a:cs typeface="Arial" panose="020B0604020202020204" pitchFamily="34" charset="0"/>
            </a:endParaRPr>
          </a:p>
          <a:p>
            <a:pPr>
              <a:buNone/>
            </a:pPr>
            <a:endParaRPr lang="en-ZA" sz="1800" dirty="0"/>
          </a:p>
          <a:p>
            <a:pPr marL="0" indent="0" algn="just">
              <a:buNone/>
            </a:pPr>
            <a:endParaRPr lang="en-GB" altLang="en-US" sz="2200"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174811" y="90451"/>
            <a:ext cx="8600140" cy="729630"/>
          </a:xfrm>
        </p:spPr>
        <p:txBody>
          <a:bodyPr>
            <a:normAutofit/>
          </a:bodyPr>
          <a:lstStyle/>
          <a:p>
            <a:r>
              <a:rPr lang="en-US" altLang="en-US" sz="3600" b="1" dirty="0" smtClean="0">
                <a:latin typeface="Arial" panose="020B0604020202020204" pitchFamily="34" charset="0"/>
                <a:cs typeface="Arial" panose="020B0604020202020204" pitchFamily="34" charset="0"/>
              </a:rPr>
              <a:t>Risk Products</a:t>
            </a:r>
            <a:endParaRPr lang="en-ZA" altLang="en-US" sz="4900" dirty="0">
              <a:latin typeface="Century Gothic" panose="020B0502020202020204" pitchFamily="34" charset="0"/>
            </a:endParaRPr>
          </a:p>
        </p:txBody>
      </p:sp>
      <p:sp>
        <p:nvSpPr>
          <p:cNvPr id="20484" name="Slide Number Placeholder 3"/>
          <p:cNvSpPr>
            <a:spLocks noGrp="1"/>
          </p:cNvSpPr>
          <p:nvPr>
            <p:ph type="sldNum" sz="quarter" idx="4294967295"/>
          </p:nvPr>
        </p:nvSpPr>
        <p:spPr>
          <a:xfrm>
            <a:off x="4881196" y="6532563"/>
            <a:ext cx="370425" cy="195262"/>
          </a:xfrm>
          <a:prstGeom prst="rect">
            <a:avLst/>
          </a:prstGeom>
        </p:spPr>
        <p:txBody>
          <a:bodyPr/>
          <a:lstStyle/>
          <a:p>
            <a:pPr>
              <a:defRPr/>
            </a:pPr>
            <a:fld id="{3D0B675B-2928-45FB-A34D-52362E8603E9}" type="slidenum">
              <a:rPr lang="en-US" smtClean="0">
                <a:latin typeface="Arial" charset="0"/>
                <a:cs typeface="Arial" charset="0"/>
              </a:rPr>
              <a:pPr>
                <a:defRPr/>
              </a:pPr>
              <a:t>11</a:t>
            </a:fld>
            <a:endParaRPr lang="en-US" dirty="0">
              <a:latin typeface="Arial" charset="0"/>
              <a:cs typeface="Arial" charset="0"/>
            </a:endParaRPr>
          </a:p>
        </p:txBody>
      </p:sp>
      <p:sp>
        <p:nvSpPr>
          <p:cNvPr id="3" name="Oval 2"/>
          <p:cNvSpPr/>
          <p:nvPr/>
        </p:nvSpPr>
        <p:spPr>
          <a:xfrm>
            <a:off x="283335" y="2009104"/>
            <a:ext cx="3593205" cy="1094704"/>
          </a:xfrm>
          <a:prstGeom prst="ellipse">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just"/>
            <a:endParaRPr lang="en-ZA" b="1" dirty="0" smtClean="0">
              <a:solidFill>
                <a:schemeClr val="tx1"/>
              </a:solidFill>
              <a:latin typeface="Arial" panose="020B0604020202020204" pitchFamily="34" charset="0"/>
              <a:cs typeface="Arial" panose="020B0604020202020204" pitchFamily="34" charset="0"/>
            </a:endParaRPr>
          </a:p>
          <a:p>
            <a:pPr marL="0" lvl="2" algn="ctr"/>
            <a:r>
              <a:rPr lang="en-ZA" b="1" dirty="0" smtClean="0">
                <a:solidFill>
                  <a:schemeClr val="tx1"/>
                </a:solidFill>
                <a:latin typeface="Arial" panose="020B0604020202020204" pitchFamily="34" charset="0"/>
                <a:cs typeface="Arial" panose="020B0604020202020204" pitchFamily="34" charset="0"/>
              </a:rPr>
              <a:t>Strategic/Institutional Risk Register</a:t>
            </a:r>
            <a:endParaRPr lang="en-ZA" b="1" dirty="0">
              <a:solidFill>
                <a:schemeClr val="tx1"/>
              </a:solidFill>
              <a:latin typeface="Arial" panose="020B0604020202020204" pitchFamily="34" charset="0"/>
              <a:cs typeface="Arial" panose="020B0604020202020204" pitchFamily="34" charset="0"/>
            </a:endParaRPr>
          </a:p>
          <a:p>
            <a:pPr algn="ctr"/>
            <a:endParaRPr lang="en-US" dirty="0"/>
          </a:p>
        </p:txBody>
      </p:sp>
      <p:sp>
        <p:nvSpPr>
          <p:cNvPr id="4" name="Rounded Rectangle 3"/>
          <p:cNvSpPr/>
          <p:nvPr/>
        </p:nvSpPr>
        <p:spPr>
          <a:xfrm>
            <a:off x="6040192" y="1893195"/>
            <a:ext cx="3541689" cy="1275008"/>
          </a:xfrm>
          <a:prstGeom prst="roundRect">
            <a:avLst/>
          </a:prstGeom>
          <a:solidFill>
            <a:schemeClr val="accent6"/>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just"/>
            <a:endParaRPr lang="en-ZA" dirty="0" smtClean="0">
              <a:latin typeface="Arial" panose="020B0604020202020204" pitchFamily="34" charset="0"/>
              <a:cs typeface="Arial" panose="020B0604020202020204" pitchFamily="34" charset="0"/>
            </a:endParaRPr>
          </a:p>
          <a:p>
            <a:pPr marL="0" lvl="3"/>
            <a:r>
              <a:rPr lang="en-ZA" b="1" dirty="0" smtClean="0">
                <a:solidFill>
                  <a:schemeClr val="tx1"/>
                </a:solidFill>
                <a:latin typeface="Arial" panose="020B0604020202020204" pitchFamily="34" charset="0"/>
                <a:cs typeface="Arial" panose="020B0604020202020204" pitchFamily="34" charset="0"/>
              </a:rPr>
              <a:t>This </a:t>
            </a:r>
            <a:r>
              <a:rPr lang="en-ZA" b="1" dirty="0">
                <a:solidFill>
                  <a:schemeClr val="tx1"/>
                </a:solidFill>
                <a:latin typeface="Arial" panose="020B0604020202020204" pitchFamily="34" charset="0"/>
                <a:cs typeface="Arial" panose="020B0604020202020204" pitchFamily="34" charset="0"/>
              </a:rPr>
              <a:t>contains those risks that could have a negative impact in the achievement of strategic outcomes.</a:t>
            </a:r>
          </a:p>
          <a:p>
            <a:pPr algn="ctr"/>
            <a:endParaRPr lang="en-US" dirty="0"/>
          </a:p>
        </p:txBody>
      </p:sp>
      <p:sp>
        <p:nvSpPr>
          <p:cNvPr id="5" name="Right Arrow 4"/>
          <p:cNvSpPr/>
          <p:nvPr/>
        </p:nvSpPr>
        <p:spPr>
          <a:xfrm>
            <a:off x="4275786" y="2343955"/>
            <a:ext cx="1313645" cy="425003"/>
          </a:xfrm>
          <a:prstGeom prst="rightArrow">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1187" y="3591061"/>
            <a:ext cx="3685506" cy="1094704"/>
          </a:xfrm>
          <a:prstGeom prst="ellipse">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just"/>
            <a:endParaRPr lang="en-ZA" b="1" dirty="0" smtClean="0">
              <a:solidFill>
                <a:schemeClr val="tx1"/>
              </a:solidFill>
              <a:latin typeface="Arial" panose="020B0604020202020204" pitchFamily="34" charset="0"/>
              <a:cs typeface="Arial" panose="020B0604020202020204" pitchFamily="34" charset="0"/>
            </a:endParaRPr>
          </a:p>
          <a:p>
            <a:pPr marL="0" lvl="2" indent="0" algn="ctr">
              <a:buNone/>
            </a:pPr>
            <a:r>
              <a:rPr lang="en-ZA" b="1" dirty="0" smtClean="0">
                <a:solidFill>
                  <a:schemeClr val="tx1"/>
                </a:solidFill>
                <a:latin typeface="Arial" panose="020B0604020202020204" pitchFamily="34" charset="0"/>
                <a:cs typeface="Arial" panose="020B0604020202020204" pitchFamily="34" charset="0"/>
              </a:rPr>
              <a:t>Operational/Divisional Risk Registers </a:t>
            </a:r>
            <a:endParaRPr lang="en-ZA" b="1" dirty="0">
              <a:solidFill>
                <a:schemeClr val="tx1"/>
              </a:solidFill>
              <a:latin typeface="Arial" panose="020B0604020202020204" pitchFamily="34" charset="0"/>
              <a:cs typeface="Arial" panose="020B0604020202020204" pitchFamily="34" charset="0"/>
            </a:endParaRPr>
          </a:p>
          <a:p>
            <a:pPr algn="ctr"/>
            <a:endParaRPr lang="en-US" dirty="0"/>
          </a:p>
        </p:txBody>
      </p:sp>
      <p:sp>
        <p:nvSpPr>
          <p:cNvPr id="10" name="Rounded Rectangle 9"/>
          <p:cNvSpPr/>
          <p:nvPr/>
        </p:nvSpPr>
        <p:spPr>
          <a:xfrm>
            <a:off x="6038044" y="3462270"/>
            <a:ext cx="3541689" cy="1275008"/>
          </a:xfrm>
          <a:prstGeom prst="roundRect">
            <a:avLst/>
          </a:prstGeom>
          <a:solidFill>
            <a:schemeClr val="accent6"/>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endParaRPr lang="en-ZA" dirty="0" smtClean="0">
              <a:solidFill>
                <a:schemeClr val="tx1"/>
              </a:solidFill>
              <a:latin typeface="Arial" panose="020B0604020202020204" pitchFamily="34" charset="0"/>
              <a:cs typeface="Arial" panose="020B0604020202020204" pitchFamily="34" charset="0"/>
            </a:endParaRPr>
          </a:p>
          <a:p>
            <a:pPr marL="0" lvl="3" indent="-342900"/>
            <a:r>
              <a:rPr lang="en-ZA" b="1" dirty="0">
                <a:solidFill>
                  <a:schemeClr val="tx1"/>
                </a:solidFill>
                <a:latin typeface="Arial" panose="020B0604020202020204" pitchFamily="34" charset="0"/>
                <a:cs typeface="Arial" panose="020B0604020202020204" pitchFamily="34" charset="0"/>
              </a:rPr>
              <a:t>These contain risks that may have a negative impact on the achievement of  operational </a:t>
            </a:r>
            <a:r>
              <a:rPr lang="en-ZA" b="1" dirty="0" smtClean="0">
                <a:solidFill>
                  <a:schemeClr val="tx1"/>
                </a:solidFill>
                <a:latin typeface="Arial" panose="020B0604020202020204" pitchFamily="34" charset="0"/>
                <a:cs typeface="Arial" panose="020B0604020202020204" pitchFamily="34" charset="0"/>
              </a:rPr>
              <a:t>plans.</a:t>
            </a:r>
          </a:p>
          <a:p>
            <a:pPr marL="0" lvl="3" indent="-342900" algn="just"/>
            <a:endParaRPr lang="en-US" dirty="0">
              <a:latin typeface="Arial" panose="020B0604020202020204" pitchFamily="34" charset="0"/>
              <a:cs typeface="Arial" panose="020B0604020202020204" pitchFamily="34" charset="0"/>
            </a:endParaRPr>
          </a:p>
        </p:txBody>
      </p:sp>
      <p:sp>
        <p:nvSpPr>
          <p:cNvPr id="11" name="Right Arrow 10"/>
          <p:cNvSpPr/>
          <p:nvPr/>
        </p:nvSpPr>
        <p:spPr>
          <a:xfrm>
            <a:off x="4286517" y="3913029"/>
            <a:ext cx="1313645" cy="425003"/>
          </a:xfrm>
          <a:prstGeom prst="rightArrow">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9039" y="5198774"/>
            <a:ext cx="3685506" cy="1094704"/>
          </a:xfrm>
          <a:prstGeom prst="ellipse">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indent="0" algn="just">
              <a:buNone/>
            </a:pPr>
            <a:endParaRPr lang="en-ZA" b="1" dirty="0" smtClean="0">
              <a:latin typeface="Arial" panose="020B0604020202020204" pitchFamily="34" charset="0"/>
              <a:cs typeface="Arial" panose="020B0604020202020204" pitchFamily="34" charset="0"/>
            </a:endParaRPr>
          </a:p>
          <a:p>
            <a:pPr marL="0" lvl="2" indent="0" algn="just">
              <a:buNone/>
            </a:pPr>
            <a:r>
              <a:rPr lang="en-ZA" b="1" dirty="0" smtClean="0">
                <a:solidFill>
                  <a:schemeClr val="tx1"/>
                </a:solidFill>
                <a:latin typeface="Arial" panose="020B0604020202020204" pitchFamily="34" charset="0"/>
                <a:cs typeface="Arial" panose="020B0604020202020204" pitchFamily="34" charset="0"/>
              </a:rPr>
              <a:t>Fraud </a:t>
            </a:r>
            <a:r>
              <a:rPr lang="en-ZA" b="1" dirty="0">
                <a:solidFill>
                  <a:schemeClr val="tx1"/>
                </a:solidFill>
                <a:latin typeface="Arial" panose="020B0604020202020204" pitchFamily="34" charset="0"/>
                <a:cs typeface="Arial" panose="020B0604020202020204" pitchFamily="34" charset="0"/>
              </a:rPr>
              <a:t>Risk Register</a:t>
            </a:r>
          </a:p>
          <a:p>
            <a:pPr algn="ctr"/>
            <a:endParaRPr lang="en-US" dirty="0"/>
          </a:p>
        </p:txBody>
      </p:sp>
      <p:sp>
        <p:nvSpPr>
          <p:cNvPr id="13" name="Rounded Rectangle 12"/>
          <p:cNvSpPr/>
          <p:nvPr/>
        </p:nvSpPr>
        <p:spPr>
          <a:xfrm>
            <a:off x="6035896" y="5031343"/>
            <a:ext cx="3541689" cy="1275008"/>
          </a:xfrm>
          <a:prstGeom prst="roundRect">
            <a:avLst/>
          </a:prstGeom>
          <a:solidFill>
            <a:schemeClr val="accent6"/>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endParaRPr lang="en-ZA" dirty="0" smtClean="0">
              <a:solidFill>
                <a:schemeClr val="tx1"/>
              </a:solidFill>
              <a:latin typeface="Arial" panose="020B0604020202020204" pitchFamily="34" charset="0"/>
              <a:cs typeface="Arial" panose="020B0604020202020204" pitchFamily="34" charset="0"/>
            </a:endParaRPr>
          </a:p>
          <a:p>
            <a:pPr marL="0" lvl="3" indent="-342900"/>
            <a:r>
              <a:rPr lang="en-ZA" b="1" dirty="0">
                <a:solidFill>
                  <a:schemeClr val="tx1"/>
                </a:solidFill>
                <a:latin typeface="Arial" panose="020B0604020202020204" pitchFamily="34" charset="0"/>
                <a:cs typeface="Arial" panose="020B0604020202020204" pitchFamily="34" charset="0"/>
              </a:rPr>
              <a:t>This is a specialised risk register covering all areas of fraud risk. </a:t>
            </a:r>
          </a:p>
          <a:p>
            <a:pPr marL="0" lvl="3" indent="-342900" algn="just"/>
            <a:endParaRPr lang="en-US" b="1" dirty="0">
              <a:solidFill>
                <a:schemeClr val="tx1"/>
              </a:solidFill>
              <a:latin typeface="Arial" panose="020B0604020202020204" pitchFamily="34" charset="0"/>
              <a:cs typeface="Arial" panose="020B0604020202020204" pitchFamily="34" charset="0"/>
            </a:endParaRPr>
          </a:p>
        </p:txBody>
      </p:sp>
      <p:sp>
        <p:nvSpPr>
          <p:cNvPr id="14" name="Right Arrow 13"/>
          <p:cNvSpPr/>
          <p:nvPr/>
        </p:nvSpPr>
        <p:spPr>
          <a:xfrm>
            <a:off x="4297248" y="5559379"/>
            <a:ext cx="1313645" cy="425003"/>
          </a:xfrm>
          <a:prstGeom prst="rightArrow">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53080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74811" y="1030310"/>
            <a:ext cx="9506985" cy="5318975"/>
          </a:xfrm>
          <a:prstGeom prst="rect">
            <a:avLst/>
          </a:prstGeom>
          <a:solidFill>
            <a:srgbClr val="FFFFFF"/>
          </a:solidFill>
          <a:ln w="12700">
            <a:solidFill>
              <a:srgbClr val="000000"/>
            </a:solidFill>
            <a:miter lim="800000"/>
            <a:headEnd/>
            <a:tailEnd/>
          </a:ln>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2" indent="-342900" algn="just"/>
            <a:r>
              <a:rPr lang="en-ZA" dirty="0">
                <a:latin typeface="Arial" panose="020B0604020202020204" pitchFamily="34" charset="0"/>
                <a:cs typeface="Arial" panose="020B0604020202020204" pitchFamily="34" charset="0"/>
              </a:rPr>
              <a:t>The Strategic Risk Register covers the key institutional risks linked to Parliament’s strategic outcome-oriented goals as per the strategic plan of Parliament. </a:t>
            </a:r>
            <a:endParaRPr lang="en-ZA" dirty="0" smtClean="0">
              <a:latin typeface="Arial" panose="020B0604020202020204" pitchFamily="34" charset="0"/>
              <a:cs typeface="Arial" panose="020B0604020202020204" pitchFamily="34" charset="0"/>
            </a:endParaRPr>
          </a:p>
          <a:p>
            <a:pPr marL="342900" lvl="2" indent="-342900" algn="just"/>
            <a:r>
              <a:rPr lang="en-ZA" dirty="0" smtClean="0">
                <a:latin typeface="Arial" panose="020B0604020202020204" pitchFamily="34" charset="0"/>
                <a:cs typeface="Arial" panose="020B0604020202020204" pitchFamily="34" charset="0"/>
              </a:rPr>
              <a:t>The </a:t>
            </a:r>
            <a:r>
              <a:rPr lang="en-ZA" dirty="0">
                <a:latin typeface="Arial" panose="020B0604020202020204" pitchFamily="34" charset="0"/>
                <a:cs typeface="Arial" panose="020B0604020202020204" pitchFamily="34" charset="0"/>
              </a:rPr>
              <a:t>Strategic Risk Register is developed as part of the strategic planning process, which is documented in our integrated framework on strategic planning. </a:t>
            </a:r>
            <a:endParaRPr lang="en-ZA" dirty="0" smtClean="0">
              <a:latin typeface="Arial" panose="020B0604020202020204" pitchFamily="34" charset="0"/>
              <a:cs typeface="Arial" panose="020B0604020202020204" pitchFamily="34" charset="0"/>
            </a:endParaRPr>
          </a:p>
          <a:p>
            <a:pPr marL="342900" lvl="2" indent="-342900" algn="just"/>
            <a:r>
              <a:rPr lang="en-ZA" dirty="0" smtClean="0">
                <a:latin typeface="Arial" panose="020B0604020202020204" pitchFamily="34" charset="0"/>
                <a:cs typeface="Arial" panose="020B0604020202020204" pitchFamily="34" charset="0"/>
              </a:rPr>
              <a:t>The </a:t>
            </a:r>
            <a:r>
              <a:rPr lang="en-ZA" dirty="0">
                <a:latin typeface="Arial" panose="020B0604020202020204" pitchFamily="34" charset="0"/>
                <a:cs typeface="Arial" panose="020B0604020202020204" pitchFamily="34" charset="0"/>
              </a:rPr>
              <a:t>responsibility for the Strategic Risk Register lies with the </a:t>
            </a:r>
            <a:r>
              <a:rPr lang="en-ZA" dirty="0" smtClean="0">
                <a:latin typeface="Arial" panose="020B0604020202020204" pitchFamily="34" charset="0"/>
                <a:cs typeface="Arial" panose="020B0604020202020204" pitchFamily="34" charset="0"/>
              </a:rPr>
              <a:t>Risk Management Committee comprised of the entire Executive Management Team. </a:t>
            </a:r>
          </a:p>
          <a:p>
            <a:pPr marL="342900" lvl="2" indent="-342900" algn="just"/>
            <a:r>
              <a:rPr lang="en-ZA" dirty="0" smtClean="0">
                <a:latin typeface="Arial" panose="020B0604020202020204" pitchFamily="34" charset="0"/>
                <a:cs typeface="Arial" panose="020B0604020202020204" pitchFamily="34" charset="0"/>
              </a:rPr>
              <a:t>Mitigations </a:t>
            </a:r>
            <a:r>
              <a:rPr lang="en-ZA" dirty="0">
                <a:latin typeface="Arial" panose="020B0604020202020204" pitchFamily="34" charset="0"/>
                <a:cs typeface="Arial" panose="020B0604020202020204" pitchFamily="34" charset="0"/>
              </a:rPr>
              <a:t>and the updating of the Strategic Risk Register </a:t>
            </a:r>
            <a:r>
              <a:rPr lang="en-ZA" dirty="0" smtClean="0">
                <a:latin typeface="Arial" panose="020B0604020202020204" pitchFamily="34" charset="0"/>
                <a:cs typeface="Arial" panose="020B0604020202020204" pitchFamily="34" charset="0"/>
              </a:rPr>
              <a:t>is done quarterly. </a:t>
            </a:r>
            <a:endParaRPr lang="en-ZA" dirty="0">
              <a:latin typeface="Arial" panose="020B0604020202020204" pitchFamily="34" charset="0"/>
              <a:cs typeface="Arial" panose="020B0604020202020204" pitchFamily="34" charset="0"/>
            </a:endParaRPr>
          </a:p>
          <a:p>
            <a:pPr marL="342900" lvl="2" indent="-342900" algn="just"/>
            <a:r>
              <a:rPr lang="en-ZA" dirty="0" smtClean="0">
                <a:latin typeface="Arial" panose="020B0604020202020204" pitchFamily="34" charset="0"/>
                <a:cs typeface="Arial" panose="020B0604020202020204" pitchFamily="34" charset="0"/>
              </a:rPr>
              <a:t>The </a:t>
            </a:r>
            <a:r>
              <a:rPr lang="en-ZA" dirty="0">
                <a:latin typeface="Arial" panose="020B0604020202020204" pitchFamily="34" charset="0"/>
                <a:cs typeface="Arial" panose="020B0604020202020204" pitchFamily="34" charset="0"/>
              </a:rPr>
              <a:t>Risk Management Unit facilitates this process</a:t>
            </a:r>
            <a:r>
              <a:rPr lang="en-ZA" dirty="0" smtClean="0">
                <a:latin typeface="Arial" panose="020B0604020202020204" pitchFamily="34" charset="0"/>
                <a:cs typeface="Arial" panose="020B0604020202020204" pitchFamily="34" charset="0"/>
              </a:rPr>
              <a:t>.</a:t>
            </a:r>
            <a:endParaRPr lang="en-GB" altLang="en-US"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174811" y="90451"/>
            <a:ext cx="8600140" cy="729630"/>
          </a:xfrm>
        </p:spPr>
        <p:txBody>
          <a:bodyPr>
            <a:normAutofit/>
          </a:bodyPr>
          <a:lstStyle/>
          <a:p>
            <a:r>
              <a:rPr lang="en-US" altLang="en-US" sz="3600" b="1" dirty="0" smtClean="0">
                <a:latin typeface="Arial" panose="020B0604020202020204" pitchFamily="34" charset="0"/>
                <a:cs typeface="Arial" panose="020B0604020202020204" pitchFamily="34" charset="0"/>
              </a:rPr>
              <a:t>Strategic / Institutional Risk Register</a:t>
            </a:r>
            <a:endParaRPr lang="en-ZA" altLang="en-US" sz="4900" dirty="0">
              <a:latin typeface="Century Gothic" panose="020B0502020202020204" pitchFamily="34" charset="0"/>
            </a:endParaRPr>
          </a:p>
        </p:txBody>
      </p:sp>
      <p:sp>
        <p:nvSpPr>
          <p:cNvPr id="20484" name="Slide Number Placeholder 3"/>
          <p:cNvSpPr>
            <a:spLocks noGrp="1"/>
          </p:cNvSpPr>
          <p:nvPr>
            <p:ph type="sldNum" sz="quarter" idx="4294967295"/>
          </p:nvPr>
        </p:nvSpPr>
        <p:spPr>
          <a:xfrm>
            <a:off x="4881196" y="6532563"/>
            <a:ext cx="370425" cy="195262"/>
          </a:xfrm>
          <a:prstGeom prst="rect">
            <a:avLst/>
          </a:prstGeom>
        </p:spPr>
        <p:txBody>
          <a:bodyPr/>
          <a:lstStyle/>
          <a:p>
            <a:pPr>
              <a:defRPr/>
            </a:pPr>
            <a:fld id="{3D0B675B-2928-45FB-A34D-52362E8603E9}" type="slidenum">
              <a:rPr lang="en-US" smtClean="0">
                <a:latin typeface="Arial" charset="0"/>
                <a:cs typeface="Arial" charset="0"/>
              </a:rPr>
              <a:pPr>
                <a:defRPr/>
              </a:pPr>
              <a:t>12</a:t>
            </a:fld>
            <a:endParaRPr lang="en-US" dirty="0">
              <a:latin typeface="Arial" charset="0"/>
              <a:cs typeface="Arial" charset="0"/>
            </a:endParaRPr>
          </a:p>
        </p:txBody>
      </p:sp>
    </p:spTree>
    <p:extLst>
      <p:ext uri="{BB962C8B-B14F-4D97-AF65-F5344CB8AC3E}">
        <p14:creationId xmlns:p14="http://schemas.microsoft.com/office/powerpoint/2010/main" xmlns="" val="1844777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74811" y="965915"/>
            <a:ext cx="9506985" cy="5566648"/>
          </a:xfrm>
          <a:prstGeom prst="rect">
            <a:avLst/>
          </a:prstGeom>
          <a:solidFill>
            <a:srgbClr val="FFFFFF"/>
          </a:solidFill>
          <a:ln w="12700">
            <a:solidFill>
              <a:srgbClr val="000000"/>
            </a:solidFill>
            <a:miter lim="800000"/>
            <a:headEnd/>
            <a:tailEnd/>
          </a:ln>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2" indent="-342900" algn="just"/>
            <a:r>
              <a:rPr lang="en-ZA" dirty="0" smtClean="0">
                <a:latin typeface="Arial" panose="020B0604020202020204" pitchFamily="34" charset="0"/>
                <a:cs typeface="Arial" panose="020B0604020202020204" pitchFamily="34" charset="0"/>
              </a:rPr>
              <a:t>Operational </a:t>
            </a:r>
            <a:r>
              <a:rPr lang="en-ZA" dirty="0">
                <a:latin typeface="Arial" panose="020B0604020202020204" pitchFamily="34" charset="0"/>
                <a:cs typeface="Arial" panose="020B0604020202020204" pitchFamily="34" charset="0"/>
              </a:rPr>
              <a:t>Risk Registers cover the key operational risks that sits within </a:t>
            </a:r>
            <a:r>
              <a:rPr lang="en-ZA" dirty="0" smtClean="0">
                <a:latin typeface="Arial" panose="020B0604020202020204" pitchFamily="34" charset="0"/>
                <a:cs typeface="Arial" panose="020B0604020202020204" pitchFamily="34" charset="0"/>
              </a:rPr>
              <a:t>divisions of Parliament.</a:t>
            </a:r>
          </a:p>
          <a:p>
            <a:pPr marL="0" lvl="2" indent="0" algn="just">
              <a:buNone/>
            </a:pPr>
            <a:endParaRPr lang="en-ZA" dirty="0">
              <a:latin typeface="Arial" panose="020B0604020202020204" pitchFamily="34" charset="0"/>
              <a:cs typeface="Arial" panose="020B0604020202020204" pitchFamily="34" charset="0"/>
            </a:endParaRPr>
          </a:p>
          <a:p>
            <a:pPr marL="342900" lvl="2" indent="-342900" algn="just"/>
            <a:r>
              <a:rPr lang="en-ZA" dirty="0">
                <a:latin typeface="Arial" panose="020B0604020202020204" pitchFamily="34" charset="0"/>
                <a:cs typeface="Arial" panose="020B0604020202020204" pitchFamily="34" charset="0"/>
              </a:rPr>
              <a:t>Some Operational</a:t>
            </a:r>
            <a:r>
              <a:rPr lang="en-ZA" dirty="0" smtClean="0">
                <a:latin typeface="Arial" panose="020B0604020202020204" pitchFamily="34" charset="0"/>
                <a:cs typeface="Arial" panose="020B0604020202020204" pitchFamily="34" charset="0"/>
              </a:rPr>
              <a:t> </a:t>
            </a:r>
            <a:r>
              <a:rPr lang="en-ZA" dirty="0">
                <a:latin typeface="Arial" panose="020B0604020202020204" pitchFamily="34" charset="0"/>
                <a:cs typeface="Arial" panose="020B0604020202020204" pitchFamily="34" charset="0"/>
              </a:rPr>
              <a:t>risks may cut across the institution and feature in the Strategic Risk Register. </a:t>
            </a:r>
            <a:endParaRPr lang="en-ZA" dirty="0" smtClean="0">
              <a:latin typeface="Arial" panose="020B0604020202020204" pitchFamily="34" charset="0"/>
              <a:cs typeface="Arial" panose="020B0604020202020204" pitchFamily="34" charset="0"/>
            </a:endParaRPr>
          </a:p>
          <a:p>
            <a:pPr marL="0" lvl="2" indent="0" algn="just">
              <a:buNone/>
            </a:pPr>
            <a:endParaRPr lang="en-ZA" dirty="0">
              <a:latin typeface="Arial" panose="020B0604020202020204" pitchFamily="34" charset="0"/>
              <a:cs typeface="Arial" panose="020B0604020202020204" pitchFamily="34" charset="0"/>
            </a:endParaRPr>
          </a:p>
          <a:p>
            <a:pPr marL="342900" lvl="2" indent="-342900" algn="just"/>
            <a:r>
              <a:rPr lang="en-ZA" dirty="0">
                <a:latin typeface="Arial" panose="020B0604020202020204" pitchFamily="34" charset="0"/>
                <a:cs typeface="Arial" panose="020B0604020202020204" pitchFamily="34" charset="0"/>
              </a:rPr>
              <a:t>Divisional Managers are responsible for updating their registers including the risk ratings, controls, mitigations and identification of emerging risks. </a:t>
            </a:r>
            <a:endParaRPr lang="en-ZA" dirty="0" smtClean="0">
              <a:latin typeface="Arial" panose="020B0604020202020204" pitchFamily="34" charset="0"/>
              <a:cs typeface="Arial" panose="020B0604020202020204" pitchFamily="34" charset="0"/>
            </a:endParaRPr>
          </a:p>
          <a:p>
            <a:pPr marL="0" lvl="2" indent="0" algn="just">
              <a:buNone/>
            </a:pPr>
            <a:endParaRPr lang="en-ZA" dirty="0" smtClean="0">
              <a:latin typeface="Arial" panose="020B0604020202020204" pitchFamily="34" charset="0"/>
              <a:cs typeface="Arial" panose="020B0604020202020204" pitchFamily="34" charset="0"/>
            </a:endParaRPr>
          </a:p>
          <a:p>
            <a:pPr marL="342900" lvl="2" indent="-342900" algn="just"/>
            <a:r>
              <a:rPr lang="en-ZA" dirty="0" smtClean="0">
                <a:latin typeface="Arial" panose="020B0604020202020204" pitchFamily="34" charset="0"/>
                <a:cs typeface="Arial" panose="020B0604020202020204" pitchFamily="34" charset="0"/>
              </a:rPr>
              <a:t>Divisional </a:t>
            </a:r>
            <a:r>
              <a:rPr lang="en-ZA" dirty="0">
                <a:latin typeface="Arial" panose="020B0604020202020204" pitchFamily="34" charset="0"/>
                <a:cs typeface="Arial" panose="020B0604020202020204" pitchFamily="34" charset="0"/>
              </a:rPr>
              <a:t>Managers </a:t>
            </a:r>
            <a:r>
              <a:rPr lang="en-ZA" dirty="0" smtClean="0">
                <a:latin typeface="Arial" panose="020B0604020202020204" pitchFamily="34" charset="0"/>
                <a:cs typeface="Arial" panose="020B0604020202020204" pitchFamily="34" charset="0"/>
              </a:rPr>
              <a:t>report </a:t>
            </a:r>
            <a:r>
              <a:rPr lang="en-ZA" dirty="0">
                <a:latin typeface="Arial" panose="020B0604020202020204" pitchFamily="34" charset="0"/>
                <a:cs typeface="Arial" panose="020B0604020202020204" pitchFamily="34" charset="0"/>
              </a:rPr>
              <a:t>on their risks at the </a:t>
            </a:r>
            <a:r>
              <a:rPr lang="en-ZA" dirty="0" smtClean="0">
                <a:latin typeface="Arial" panose="020B0604020202020204" pitchFamily="34" charset="0"/>
                <a:cs typeface="Arial" panose="020B0604020202020204" pitchFamily="34" charset="0"/>
              </a:rPr>
              <a:t>RMC.</a:t>
            </a:r>
          </a:p>
          <a:p>
            <a:pPr marL="342900" lvl="2" indent="-342900" algn="just"/>
            <a:endParaRPr lang="en-ZA" dirty="0">
              <a:latin typeface="Arial" panose="020B0604020202020204" pitchFamily="34" charset="0"/>
              <a:cs typeface="Arial" panose="020B0604020202020204" pitchFamily="34" charset="0"/>
            </a:endParaRPr>
          </a:p>
          <a:p>
            <a:pPr marL="0" lvl="2" indent="0" algn="ctr">
              <a:buNone/>
            </a:pPr>
            <a:r>
              <a:rPr lang="en-ZA" sz="1600" b="1" i="1" dirty="0" smtClean="0">
                <a:latin typeface="Arial" panose="020B0604020202020204" pitchFamily="34" charset="0"/>
                <a:cs typeface="Arial" panose="020B0604020202020204" pitchFamily="34" charset="0"/>
              </a:rPr>
              <a:t>The Strategic Risk Register, Operational Risk Registers and Fraud Risk Register have been submitted to the committee.</a:t>
            </a:r>
            <a:endParaRPr lang="en-ZA" sz="1600" b="1" i="1"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174811" y="90451"/>
            <a:ext cx="8600140" cy="729630"/>
          </a:xfrm>
        </p:spPr>
        <p:txBody>
          <a:bodyPr>
            <a:normAutofit/>
          </a:bodyPr>
          <a:lstStyle/>
          <a:p>
            <a:r>
              <a:rPr lang="en-US" altLang="en-US" sz="3600" b="1" dirty="0" smtClean="0">
                <a:latin typeface="Arial" panose="020B0604020202020204" pitchFamily="34" charset="0"/>
                <a:cs typeface="Arial" panose="020B0604020202020204" pitchFamily="34" charset="0"/>
              </a:rPr>
              <a:t>Operational / Divisional Risk Registers</a:t>
            </a:r>
            <a:endParaRPr lang="en-ZA" altLang="en-US" sz="4900" dirty="0">
              <a:latin typeface="Century Gothic" panose="020B0502020202020204" pitchFamily="34" charset="0"/>
            </a:endParaRPr>
          </a:p>
        </p:txBody>
      </p:sp>
      <p:sp>
        <p:nvSpPr>
          <p:cNvPr id="20484" name="Slide Number Placeholder 3"/>
          <p:cNvSpPr>
            <a:spLocks noGrp="1"/>
          </p:cNvSpPr>
          <p:nvPr>
            <p:ph type="sldNum" sz="quarter" idx="4294967295"/>
          </p:nvPr>
        </p:nvSpPr>
        <p:spPr>
          <a:xfrm>
            <a:off x="4881196" y="6532563"/>
            <a:ext cx="370425" cy="195262"/>
          </a:xfrm>
          <a:prstGeom prst="rect">
            <a:avLst/>
          </a:prstGeom>
        </p:spPr>
        <p:txBody>
          <a:bodyPr/>
          <a:lstStyle/>
          <a:p>
            <a:pPr>
              <a:defRPr/>
            </a:pPr>
            <a:fld id="{3D0B675B-2928-45FB-A34D-52362E8603E9}" type="slidenum">
              <a:rPr lang="en-US" smtClean="0">
                <a:latin typeface="Arial" charset="0"/>
                <a:cs typeface="Arial" charset="0"/>
              </a:rPr>
              <a:pPr>
                <a:defRPr/>
              </a:pPr>
              <a:t>13</a:t>
            </a:fld>
            <a:endParaRPr lang="en-US" dirty="0">
              <a:latin typeface="Arial" charset="0"/>
              <a:cs typeface="Arial" charset="0"/>
            </a:endParaRPr>
          </a:p>
        </p:txBody>
      </p:sp>
    </p:spTree>
    <p:extLst>
      <p:ext uri="{BB962C8B-B14F-4D97-AF65-F5344CB8AC3E}">
        <p14:creationId xmlns:p14="http://schemas.microsoft.com/office/powerpoint/2010/main" xmlns="" val="2411600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74811" y="1107583"/>
            <a:ext cx="9506985" cy="5424980"/>
          </a:xfrm>
          <a:prstGeom prst="rect">
            <a:avLst/>
          </a:prstGeom>
          <a:solidFill>
            <a:srgbClr val="FFFFFF"/>
          </a:solidFill>
          <a:ln w="12700">
            <a:solidFill>
              <a:srgbClr val="000000"/>
            </a:solidFill>
            <a:miter lim="800000"/>
            <a:headEnd/>
            <a:tailEnd/>
          </a:ln>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2" indent="-342900" algn="just"/>
            <a:r>
              <a:rPr lang="en-ZA" sz="2600" dirty="0" smtClean="0">
                <a:latin typeface="Arial" panose="020B0604020202020204" pitchFamily="34" charset="0"/>
                <a:cs typeface="Arial" panose="020B0604020202020204" pitchFamily="34" charset="0"/>
              </a:rPr>
              <a:t>There was a need to enhance Parliament’s knowledge of risk management hence the appointment </a:t>
            </a:r>
            <a:r>
              <a:rPr lang="en-ZA" sz="2600" dirty="0">
                <a:latin typeface="Arial" panose="020B0604020202020204" pitchFamily="34" charset="0"/>
                <a:cs typeface="Arial" panose="020B0604020202020204" pitchFamily="34" charset="0"/>
              </a:rPr>
              <a:t>of </a:t>
            </a:r>
            <a:r>
              <a:rPr lang="en-ZA" sz="2600" dirty="0" smtClean="0">
                <a:latin typeface="Arial" panose="020B0604020202020204" pitchFamily="34" charset="0"/>
                <a:cs typeface="Arial" panose="020B0604020202020204" pitchFamily="34" charset="0"/>
              </a:rPr>
              <a:t>the Senior Manager: Risk and Compliance – Commencement date 1 March 2021.</a:t>
            </a:r>
          </a:p>
          <a:p>
            <a:pPr marL="0" lvl="2" indent="0" algn="just">
              <a:buNone/>
            </a:pPr>
            <a:endParaRPr lang="en-ZA" sz="2600" dirty="0" smtClean="0">
              <a:latin typeface="Arial" panose="020B0604020202020204" pitchFamily="34" charset="0"/>
              <a:cs typeface="Arial" panose="020B0604020202020204" pitchFamily="34" charset="0"/>
            </a:endParaRPr>
          </a:p>
          <a:p>
            <a:pPr marL="342900" lvl="2" indent="-342900" algn="just"/>
            <a:r>
              <a:rPr lang="en-ZA" sz="2600" dirty="0" smtClean="0">
                <a:latin typeface="Arial" panose="020B0604020202020204" pitchFamily="34" charset="0"/>
                <a:cs typeface="Arial" panose="020B0604020202020204" pitchFamily="34" charset="0"/>
              </a:rPr>
              <a:t>Parliament’s EWRM Framework, Risk Strategy and Risk Policy were updated and reviewed in line with best practice.</a:t>
            </a:r>
          </a:p>
          <a:p>
            <a:pPr marL="0" lvl="2" indent="0" algn="just">
              <a:buNone/>
            </a:pPr>
            <a:endParaRPr lang="en-ZA" sz="2600" dirty="0" smtClean="0">
              <a:latin typeface="Arial" panose="020B0604020202020204" pitchFamily="34" charset="0"/>
              <a:cs typeface="Arial" panose="020B0604020202020204" pitchFamily="34" charset="0"/>
            </a:endParaRPr>
          </a:p>
          <a:p>
            <a:pPr marL="342900" lvl="2" indent="-342900" algn="just"/>
            <a:r>
              <a:rPr lang="en-ZA" sz="2600" dirty="0" err="1" smtClean="0">
                <a:latin typeface="Arial" panose="020B0604020202020204" pitchFamily="34" charset="0"/>
                <a:cs typeface="Arial" panose="020B0604020202020204" pitchFamily="34" charset="0"/>
              </a:rPr>
              <a:t>ToR</a:t>
            </a:r>
            <a:r>
              <a:rPr lang="en-ZA" sz="2600" dirty="0" smtClean="0">
                <a:latin typeface="Arial" panose="020B0604020202020204" pitchFamily="34" charset="0"/>
                <a:cs typeface="Arial" panose="020B0604020202020204" pitchFamily="34" charset="0"/>
              </a:rPr>
              <a:t> for the Risk Management Committee were updated to ensure effectiveness.</a:t>
            </a:r>
          </a:p>
          <a:p>
            <a:pPr marL="0" lvl="2" indent="0" algn="just">
              <a:buNone/>
            </a:pPr>
            <a:endParaRPr lang="en-ZA" sz="2600" dirty="0" smtClean="0">
              <a:latin typeface="Arial" panose="020B0604020202020204" pitchFamily="34" charset="0"/>
              <a:cs typeface="Arial" panose="020B0604020202020204" pitchFamily="34" charset="0"/>
            </a:endParaRPr>
          </a:p>
          <a:p>
            <a:pPr marL="342900" lvl="2" indent="-342900" algn="just"/>
            <a:endParaRPr lang="en-ZA"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174810" y="38935"/>
            <a:ext cx="8969189" cy="937780"/>
          </a:xfrm>
        </p:spPr>
        <p:txBody>
          <a:bodyPr>
            <a:normAutofit fontScale="90000"/>
          </a:bodyPr>
          <a:lstStyle/>
          <a:p>
            <a:r>
              <a:rPr lang="en-US" altLang="en-US" sz="3600" b="1" dirty="0" smtClean="0">
                <a:latin typeface="Arial" panose="020B0604020202020204" pitchFamily="34" charset="0"/>
                <a:cs typeface="Arial" panose="020B0604020202020204" pitchFamily="34" charset="0"/>
              </a:rPr>
              <a:t>Plans to enhance risk management maturity</a:t>
            </a:r>
            <a:endParaRPr lang="en-ZA" altLang="en-US" sz="4900" dirty="0">
              <a:latin typeface="Century Gothic" panose="020B0502020202020204" pitchFamily="34" charset="0"/>
            </a:endParaRPr>
          </a:p>
        </p:txBody>
      </p:sp>
      <p:sp>
        <p:nvSpPr>
          <p:cNvPr id="20484" name="Slide Number Placeholder 3"/>
          <p:cNvSpPr>
            <a:spLocks noGrp="1"/>
          </p:cNvSpPr>
          <p:nvPr>
            <p:ph type="sldNum" sz="quarter" idx="4294967295"/>
          </p:nvPr>
        </p:nvSpPr>
        <p:spPr>
          <a:xfrm>
            <a:off x="4881196" y="6532563"/>
            <a:ext cx="370425" cy="195262"/>
          </a:xfrm>
          <a:prstGeom prst="rect">
            <a:avLst/>
          </a:prstGeom>
        </p:spPr>
        <p:txBody>
          <a:bodyPr/>
          <a:lstStyle/>
          <a:p>
            <a:pPr>
              <a:defRPr/>
            </a:pPr>
            <a:fld id="{3D0B675B-2928-45FB-A34D-52362E8603E9}" type="slidenum">
              <a:rPr lang="en-US" smtClean="0">
                <a:latin typeface="Arial" charset="0"/>
                <a:cs typeface="Arial" charset="0"/>
              </a:rPr>
              <a:pPr>
                <a:defRPr/>
              </a:pPr>
              <a:t>14</a:t>
            </a:fld>
            <a:endParaRPr lang="en-US" dirty="0">
              <a:latin typeface="Arial" charset="0"/>
              <a:cs typeface="Arial" charset="0"/>
            </a:endParaRPr>
          </a:p>
        </p:txBody>
      </p:sp>
    </p:spTree>
    <p:extLst>
      <p:ext uri="{BB962C8B-B14F-4D97-AF65-F5344CB8AC3E}">
        <p14:creationId xmlns:p14="http://schemas.microsoft.com/office/powerpoint/2010/main" xmlns="" val="909258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74811" y="1107583"/>
            <a:ext cx="9506985" cy="5424980"/>
          </a:xfrm>
          <a:prstGeom prst="rect">
            <a:avLst/>
          </a:prstGeom>
          <a:solidFill>
            <a:srgbClr val="FFFFFF"/>
          </a:solidFill>
          <a:ln w="12700">
            <a:solidFill>
              <a:srgbClr val="000000"/>
            </a:solidFill>
            <a:miter lim="800000"/>
            <a:headEnd/>
            <a:tailEnd/>
          </a:ln>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2" indent="-342900" algn="just"/>
            <a:r>
              <a:rPr lang="en-ZA" dirty="0" err="1" smtClean="0">
                <a:latin typeface="Arial" panose="020B0604020202020204" pitchFamily="34" charset="0"/>
                <a:cs typeface="Arial" panose="020B0604020202020204" pitchFamily="34" charset="0"/>
              </a:rPr>
              <a:t>ToR</a:t>
            </a:r>
            <a:r>
              <a:rPr lang="en-ZA" dirty="0" smtClean="0">
                <a:latin typeface="Arial" panose="020B0604020202020204" pitchFamily="34" charset="0"/>
                <a:cs typeface="Arial" panose="020B0604020202020204" pitchFamily="34" charset="0"/>
              </a:rPr>
              <a:t> for Risk Management Forum were drafted </a:t>
            </a:r>
            <a:r>
              <a:rPr lang="en-ZA" dirty="0">
                <a:latin typeface="Arial" panose="020B0604020202020204" pitchFamily="34" charset="0"/>
                <a:cs typeface="Arial" panose="020B0604020202020204" pitchFamily="34" charset="0"/>
              </a:rPr>
              <a:t>to enhance risk capability within operational business units. </a:t>
            </a:r>
          </a:p>
          <a:p>
            <a:pPr marL="0" lvl="2" indent="0" algn="just">
              <a:buNone/>
            </a:pPr>
            <a:endParaRPr lang="en-ZA" dirty="0" smtClean="0">
              <a:latin typeface="Arial" panose="020B0604020202020204" pitchFamily="34" charset="0"/>
              <a:cs typeface="Arial" panose="020B0604020202020204" pitchFamily="34" charset="0"/>
            </a:endParaRPr>
          </a:p>
          <a:p>
            <a:pPr marL="342900" lvl="2" indent="-342900" algn="just"/>
            <a:r>
              <a:rPr lang="en-ZA" dirty="0" smtClean="0">
                <a:latin typeface="Arial" panose="020B0604020202020204" pitchFamily="34" charset="0"/>
                <a:cs typeface="Arial" panose="020B0604020202020204" pitchFamily="34" charset="0"/>
              </a:rPr>
              <a:t>Establishment </a:t>
            </a:r>
            <a:r>
              <a:rPr lang="en-ZA" dirty="0">
                <a:latin typeface="Arial" panose="020B0604020202020204" pitchFamily="34" charset="0"/>
                <a:cs typeface="Arial" panose="020B0604020202020204" pitchFamily="34" charset="0"/>
              </a:rPr>
              <a:t>of Risk Management </a:t>
            </a:r>
            <a:r>
              <a:rPr lang="en-ZA" dirty="0" smtClean="0">
                <a:latin typeface="Arial" panose="020B0604020202020204" pitchFamily="34" charset="0"/>
                <a:cs typeface="Arial" panose="020B0604020202020204" pitchFamily="34" charset="0"/>
              </a:rPr>
              <a:t>Forum to be concluded in </a:t>
            </a:r>
            <a:r>
              <a:rPr lang="en-ZA" dirty="0">
                <a:latin typeface="Arial" panose="020B0604020202020204" pitchFamily="34" charset="0"/>
                <a:cs typeface="Arial" panose="020B0604020202020204" pitchFamily="34" charset="0"/>
              </a:rPr>
              <a:t>A</a:t>
            </a:r>
            <a:r>
              <a:rPr lang="en-ZA" dirty="0" smtClean="0">
                <a:latin typeface="Arial" panose="020B0604020202020204" pitchFamily="34" charset="0"/>
                <a:cs typeface="Arial" panose="020B0604020202020204" pitchFamily="34" charset="0"/>
              </a:rPr>
              <a:t>pril 2021. The Risk Management Forum is comprised of operational managers in the various divisions of Parliament. </a:t>
            </a:r>
          </a:p>
          <a:p>
            <a:pPr marL="0" lvl="2" indent="0" algn="just">
              <a:buNone/>
            </a:pPr>
            <a:endParaRPr lang="en-ZA" dirty="0" smtClean="0">
              <a:latin typeface="Arial" panose="020B0604020202020204" pitchFamily="34" charset="0"/>
              <a:cs typeface="Arial" panose="020B0604020202020204" pitchFamily="34" charset="0"/>
            </a:endParaRPr>
          </a:p>
          <a:p>
            <a:pPr marL="342900" lvl="2" indent="-342900" algn="just"/>
            <a:r>
              <a:rPr lang="en-ZA" dirty="0" smtClean="0">
                <a:latin typeface="Arial" panose="020B0604020202020204" pitchFamily="34" charset="0"/>
                <a:cs typeface="Arial" panose="020B0604020202020204" pitchFamily="34" charset="0"/>
              </a:rPr>
              <a:t>Two </a:t>
            </a:r>
            <a:r>
              <a:rPr lang="en-ZA" dirty="0">
                <a:latin typeface="Arial" panose="020B0604020202020204" pitchFamily="34" charset="0"/>
                <a:cs typeface="Arial" panose="020B0604020202020204" pitchFamily="34" charset="0"/>
              </a:rPr>
              <a:t>specialised risk management courses developed with an external service </a:t>
            </a:r>
            <a:r>
              <a:rPr lang="en-ZA" dirty="0" smtClean="0">
                <a:latin typeface="Arial" panose="020B0604020202020204" pitchFamily="34" charset="0"/>
                <a:cs typeface="Arial" panose="020B0604020202020204" pitchFamily="34" charset="0"/>
              </a:rPr>
              <a:t>provider. </a:t>
            </a:r>
          </a:p>
          <a:p>
            <a:pPr marL="800100" lvl="3" indent="-342900" algn="just"/>
            <a:r>
              <a:rPr lang="en-ZA" dirty="0" smtClean="0">
                <a:latin typeface="Arial" panose="020B0604020202020204" pitchFamily="34" charset="0"/>
                <a:cs typeface="Arial" panose="020B0604020202020204" pitchFamily="34" charset="0"/>
              </a:rPr>
              <a:t>The executive course on risk management is aimed at the members of the RMC (April 2021). </a:t>
            </a:r>
          </a:p>
          <a:p>
            <a:pPr marL="800100" lvl="3" indent="-342900" algn="just"/>
            <a:r>
              <a:rPr lang="en-ZA" dirty="0">
                <a:latin typeface="Arial" panose="020B0604020202020204" pitchFamily="34" charset="0"/>
                <a:cs typeface="Arial" panose="020B0604020202020204" pitchFamily="34" charset="0"/>
              </a:rPr>
              <a:t>The course on operational risks is aimed at members of the Risk Management Forum (April 2021). </a:t>
            </a:r>
          </a:p>
          <a:p>
            <a:pPr marL="342900" lvl="2" indent="-342900" algn="just"/>
            <a:endParaRPr lang="en-ZA"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174810" y="38935"/>
            <a:ext cx="8969189" cy="937780"/>
          </a:xfrm>
        </p:spPr>
        <p:txBody>
          <a:bodyPr>
            <a:normAutofit fontScale="90000"/>
          </a:bodyPr>
          <a:lstStyle/>
          <a:p>
            <a:r>
              <a:rPr lang="en-US" altLang="en-US" sz="3600" b="1" dirty="0" smtClean="0">
                <a:latin typeface="Arial" panose="020B0604020202020204" pitchFamily="34" charset="0"/>
                <a:cs typeface="Arial" panose="020B0604020202020204" pitchFamily="34" charset="0"/>
              </a:rPr>
              <a:t>Plans to enhance risk management maturity</a:t>
            </a:r>
            <a:endParaRPr lang="en-ZA" altLang="en-US" sz="4900" dirty="0">
              <a:latin typeface="Century Gothic" panose="020B0502020202020204" pitchFamily="34" charset="0"/>
            </a:endParaRPr>
          </a:p>
        </p:txBody>
      </p:sp>
      <p:sp>
        <p:nvSpPr>
          <p:cNvPr id="20484" name="Slide Number Placeholder 3"/>
          <p:cNvSpPr>
            <a:spLocks noGrp="1"/>
          </p:cNvSpPr>
          <p:nvPr>
            <p:ph type="sldNum" sz="quarter" idx="4294967295"/>
          </p:nvPr>
        </p:nvSpPr>
        <p:spPr>
          <a:xfrm>
            <a:off x="4881196" y="6532563"/>
            <a:ext cx="370425" cy="195262"/>
          </a:xfrm>
          <a:prstGeom prst="rect">
            <a:avLst/>
          </a:prstGeom>
        </p:spPr>
        <p:txBody>
          <a:bodyPr/>
          <a:lstStyle/>
          <a:p>
            <a:pPr>
              <a:defRPr/>
            </a:pPr>
            <a:fld id="{3D0B675B-2928-45FB-A34D-52362E8603E9}" type="slidenum">
              <a:rPr lang="en-US" smtClean="0">
                <a:latin typeface="Arial" charset="0"/>
                <a:cs typeface="Arial" charset="0"/>
              </a:rPr>
              <a:pPr>
                <a:defRPr/>
              </a:pPr>
              <a:t>15</a:t>
            </a:fld>
            <a:endParaRPr lang="en-US" dirty="0">
              <a:latin typeface="Arial" charset="0"/>
              <a:cs typeface="Arial" charset="0"/>
            </a:endParaRPr>
          </a:p>
        </p:txBody>
      </p:sp>
    </p:spTree>
    <p:extLst>
      <p:ext uri="{BB962C8B-B14F-4D97-AF65-F5344CB8AC3E}">
        <p14:creationId xmlns:p14="http://schemas.microsoft.com/office/powerpoint/2010/main" xmlns="" val="1587305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82880" y="195943"/>
            <a:ext cx="9509760" cy="731520"/>
          </a:xfrm>
        </p:spPr>
        <p:txBody>
          <a:bodyPr>
            <a:noAutofit/>
          </a:bodyPr>
          <a:lstStyle/>
          <a:p>
            <a:r>
              <a:rPr lang="en-ZA" sz="2600" b="1" dirty="0" smtClean="0">
                <a:solidFill>
                  <a:prstClr val="black"/>
                </a:solidFill>
                <a:latin typeface="Arial" panose="020B0604020202020204" pitchFamily="34" charset="0"/>
                <a:cs typeface="Arial" panose="020B0604020202020204" pitchFamily="34" charset="0"/>
              </a:rPr>
              <a:t/>
            </a:r>
            <a:br>
              <a:rPr lang="en-ZA" sz="2600" b="1" dirty="0" smtClean="0">
                <a:solidFill>
                  <a:prstClr val="black"/>
                </a:solidFill>
                <a:latin typeface="Arial" panose="020B0604020202020204" pitchFamily="34" charset="0"/>
                <a:cs typeface="Arial" panose="020B0604020202020204" pitchFamily="34" charset="0"/>
              </a:rPr>
            </a:br>
            <a:r>
              <a:rPr lang="en-ZA" sz="2600" b="1" dirty="0" smtClean="0">
                <a:latin typeface="Arial" panose="020B0604020202020204" pitchFamily="34" charset="0"/>
                <a:cs typeface="Arial" panose="020B0604020202020204" pitchFamily="34" charset="0"/>
              </a:rPr>
              <a:t>Annual Budget Reductions 2020/21 &amp; </a:t>
            </a:r>
            <a:r>
              <a:rPr lang="en-ZA" sz="2600" b="1" dirty="0" smtClean="0">
                <a:solidFill>
                  <a:prstClr val="black"/>
                </a:solidFill>
                <a:latin typeface="Arial" panose="020B0604020202020204" pitchFamily="34" charset="0"/>
                <a:cs typeface="Arial" panose="020B0604020202020204" pitchFamily="34" charset="0"/>
              </a:rPr>
              <a:t>2021/22 to 2023/24</a:t>
            </a:r>
            <a:r>
              <a:rPr lang="en-US" sz="2600" b="1" dirty="0" smtClean="0">
                <a:latin typeface="Arial" panose="020B0604020202020204" pitchFamily="34" charset="0"/>
                <a:cs typeface="Arial" panose="020B0604020202020204" pitchFamily="34" charset="0"/>
              </a:rPr>
              <a:t> </a:t>
            </a:r>
            <a:endParaRPr lang="en-US" sz="2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EB29583-44FC-AA46-9A7F-8FCB60537618}" type="slidenum">
              <a:rPr lang="en-US" smtClean="0"/>
              <a:pPr/>
              <a:t>16</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4234427273"/>
              </p:ext>
            </p:extLst>
          </p:nvPr>
        </p:nvGraphicFramePr>
        <p:xfrm>
          <a:off x="182880" y="1098301"/>
          <a:ext cx="9509760" cy="3180510"/>
        </p:xfrm>
        <a:graphic>
          <a:graphicData uri="http://schemas.openxmlformats.org/drawingml/2006/table">
            <a:tbl>
              <a:tblPr firstRow="1" bandRow="1">
                <a:tableStyleId>{5C22544A-7EE6-4342-B048-85BDC9FD1C3A}</a:tableStyleId>
              </a:tblPr>
              <a:tblGrid>
                <a:gridCol w="5518880">
                  <a:extLst>
                    <a:ext uri="{9D8B030D-6E8A-4147-A177-3AD203B41FA5}">
                      <a16:colId xmlns:a16="http://schemas.microsoft.com/office/drawing/2014/main" xmlns="" val="2813811806"/>
                    </a:ext>
                  </a:extLst>
                </a:gridCol>
                <a:gridCol w="3990880">
                  <a:extLst>
                    <a:ext uri="{9D8B030D-6E8A-4147-A177-3AD203B41FA5}">
                      <a16:colId xmlns:a16="http://schemas.microsoft.com/office/drawing/2014/main" xmlns="" val="569683846"/>
                    </a:ext>
                  </a:extLst>
                </a:gridCol>
              </a:tblGrid>
              <a:tr h="604950">
                <a:tc>
                  <a:txBody>
                    <a:bodyPr/>
                    <a:lstStyle/>
                    <a:p>
                      <a:endParaRPr lang="en-US" sz="1400" b="1" dirty="0">
                        <a:solidFill>
                          <a:schemeClr val="tx1"/>
                        </a:solidFill>
                        <a:latin typeface="Arial" panose="020B0604020202020204" pitchFamily="34" charset="0"/>
                        <a:cs typeface="Arial" panose="020B0604020202020204" pitchFamily="34" charset="0"/>
                      </a:endParaRPr>
                    </a:p>
                  </a:txBody>
                  <a:tcPr/>
                </a:tc>
                <a:tc rowSpan="2">
                  <a:txBody>
                    <a:bodyPr/>
                    <a:lstStyle/>
                    <a:p>
                      <a:pPr marL="0" algn="l" defTabSz="914400" rtl="0" eaLnBrk="1" latinLnBrk="0" hangingPunct="1"/>
                      <a:r>
                        <a:rPr lang="en-ZA" sz="1400" b="1" dirty="0" smtClean="0">
                          <a:solidFill>
                            <a:schemeClr val="tx1"/>
                          </a:solidFill>
                          <a:latin typeface="Arial" panose="020B0604020202020204" pitchFamily="34" charset="0"/>
                          <a:cs typeface="Arial" panose="020B0604020202020204" pitchFamily="34" charset="0"/>
                        </a:rPr>
                        <a:t>Annual </a:t>
                      </a:r>
                      <a:r>
                        <a:rPr lang="en-ZA" sz="1400" b="1" kern="1200" dirty="0" smtClean="0">
                          <a:solidFill>
                            <a:schemeClr val="tx1"/>
                          </a:solidFill>
                          <a:latin typeface="Arial" panose="020B0604020202020204" pitchFamily="34" charset="0"/>
                          <a:ea typeface="+mn-ea"/>
                          <a:cs typeface="Arial" panose="020B0604020202020204" pitchFamily="34" charset="0"/>
                        </a:rPr>
                        <a:t>Budget</a:t>
                      </a:r>
                    </a:p>
                    <a:p>
                      <a:pPr marL="0" algn="l" defTabSz="914400" rtl="0" eaLnBrk="1" latinLnBrk="0" hangingPunct="1"/>
                      <a:r>
                        <a:rPr lang="en-ZA" sz="1400" b="1" kern="1200" dirty="0" smtClean="0">
                          <a:solidFill>
                            <a:schemeClr val="tx1"/>
                          </a:solidFill>
                          <a:latin typeface="Arial" panose="020B0604020202020204" pitchFamily="34" charset="0"/>
                          <a:ea typeface="+mn-ea"/>
                          <a:cs typeface="Arial" panose="020B0604020202020204" pitchFamily="34" charset="0"/>
                        </a:rPr>
                        <a:t>R’000</a:t>
                      </a:r>
                      <a:endParaRPr lang="en-US" sz="1400" b="1"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857582266"/>
                  </a:ext>
                </a:extLst>
              </a:tr>
              <a:tr h="285574">
                <a:tc>
                  <a:txBody>
                    <a:bodyPr/>
                    <a:lstStyle/>
                    <a:p>
                      <a:endParaRPr lang="en-US" sz="1400" b="1" dirty="0">
                        <a:solidFill>
                          <a:schemeClr val="tx1"/>
                        </a:solidFill>
                        <a:latin typeface="Arial" panose="020B0604020202020204" pitchFamily="34" charset="0"/>
                        <a:cs typeface="Arial" panose="020B0604020202020204" pitchFamily="34" charset="0"/>
                      </a:endParaRPr>
                    </a:p>
                  </a:txBody>
                  <a:tcPr/>
                </a:tc>
                <a:tc vMerge="1">
                  <a:txBody>
                    <a:bodyPr/>
                    <a:lstStyle/>
                    <a:p>
                      <a:endParaRPr lang="en-US" dirty="0"/>
                    </a:p>
                  </a:txBody>
                  <a:tcPr/>
                </a:tc>
                <a:extLst>
                  <a:ext uri="{0D108BD9-81ED-4DB2-BD59-A6C34878D82A}">
                    <a16:rowId xmlns:a16="http://schemas.microsoft.com/office/drawing/2014/main" xmlns="" val="2702737533"/>
                  </a:ext>
                </a:extLst>
              </a:tr>
              <a:tr h="265940">
                <a:tc>
                  <a:txBody>
                    <a:bodyPr/>
                    <a:lstStyle/>
                    <a:p>
                      <a:pPr algn="l" fontAlgn="b"/>
                      <a:r>
                        <a:rPr lang="en-US" sz="1800" b="0" i="0" u="none" strike="noStrike" dirty="0" smtClean="0">
                          <a:solidFill>
                            <a:srgbClr val="000000"/>
                          </a:solidFill>
                          <a:effectLst/>
                          <a:latin typeface="Arial" panose="020B0604020202020204" pitchFamily="34" charset="0"/>
                          <a:cs typeface="Arial" panose="020B0604020202020204" pitchFamily="34" charset="0"/>
                        </a:rPr>
                        <a:t>Original</a:t>
                      </a:r>
                      <a:r>
                        <a:rPr lang="en-US" sz="1800" b="0" i="0" u="none" strike="noStrike" baseline="0" dirty="0" smtClean="0">
                          <a:solidFill>
                            <a:srgbClr val="000000"/>
                          </a:solidFill>
                          <a:effectLst/>
                          <a:latin typeface="Arial" panose="020B0604020202020204" pitchFamily="34" charset="0"/>
                          <a:cs typeface="Arial" panose="020B0604020202020204" pitchFamily="34" charset="0"/>
                        </a:rPr>
                        <a:t>  Budget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           </a:t>
                      </a:r>
                      <a:r>
                        <a:rPr lang="en-US" sz="1800" b="1" i="0" u="none" strike="noStrike" dirty="0" smtClean="0">
                          <a:solidFill>
                            <a:srgbClr val="000000"/>
                          </a:solidFill>
                          <a:effectLst/>
                          <a:latin typeface="Arial" panose="020B0604020202020204" pitchFamily="34" charset="0"/>
                          <a:cs typeface="Arial" panose="020B0604020202020204" pitchFamily="34" charset="0"/>
                        </a:rPr>
                        <a:t>2,785,534 </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512604886"/>
                  </a:ext>
                </a:extLst>
              </a:tr>
              <a:tr h="265940">
                <a:tc>
                  <a:txBody>
                    <a:bodyPr/>
                    <a:lstStyle/>
                    <a:p>
                      <a:pPr algn="l" fontAlgn="b"/>
                      <a:r>
                        <a:rPr lang="en-US" sz="1800" b="0" i="0" u="none" strike="noStrike" dirty="0" smtClean="0">
                          <a:solidFill>
                            <a:srgbClr val="000000"/>
                          </a:solidFill>
                          <a:effectLst/>
                          <a:latin typeface="Arial" panose="020B0604020202020204" pitchFamily="34" charset="0"/>
                          <a:cs typeface="Arial" panose="020B0604020202020204" pitchFamily="34" charset="0"/>
                        </a:rPr>
                        <a:t>Covid</a:t>
                      </a:r>
                      <a:r>
                        <a:rPr lang="en-US" sz="1800" b="0" i="0" u="none" strike="noStrike" baseline="0" dirty="0" smtClean="0">
                          <a:solidFill>
                            <a:srgbClr val="000000"/>
                          </a:solidFill>
                          <a:effectLst/>
                          <a:latin typeface="Arial" panose="020B0604020202020204" pitchFamily="34" charset="0"/>
                          <a:cs typeface="Arial" panose="020B0604020202020204" pitchFamily="34" charset="0"/>
                        </a:rPr>
                        <a:t> Relief (June 2020)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          </a:t>
                      </a:r>
                      <a:r>
                        <a:rPr lang="en-US" sz="1800" b="1" i="0" u="none" strike="noStrike" dirty="0" smtClean="0">
                          <a:solidFill>
                            <a:srgbClr val="FF0000"/>
                          </a:solidFill>
                          <a:effectLst/>
                          <a:latin typeface="Arial" panose="020B0604020202020204" pitchFamily="34" charset="0"/>
                          <a:cs typeface="Arial" panose="020B0604020202020204" pitchFamily="34" charset="0"/>
                        </a:rPr>
                        <a:t>(80,000)</a:t>
                      </a:r>
                      <a:r>
                        <a:rPr lang="en-US" sz="1800" b="1" i="0" u="none" strike="noStrike" dirty="0" smtClean="0">
                          <a:solidFill>
                            <a:srgbClr val="000000"/>
                          </a:solidFill>
                          <a:effectLst/>
                          <a:latin typeface="Arial" panose="020B0604020202020204" pitchFamily="34" charset="0"/>
                          <a:cs typeface="Arial" panose="020B0604020202020204" pitchFamily="34" charset="0"/>
                        </a:rPr>
                        <a:t> </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2871577888"/>
                  </a:ext>
                </a:extLst>
              </a:tr>
              <a:tr h="265940">
                <a:tc>
                  <a:txBody>
                    <a:bodyPr/>
                    <a:lstStyle/>
                    <a:p>
                      <a:pPr algn="l" fontAlgn="b"/>
                      <a:r>
                        <a:rPr lang="en-US" sz="1800" b="1" i="0" u="none" strike="noStrike" dirty="0" smtClean="0">
                          <a:solidFill>
                            <a:srgbClr val="000000"/>
                          </a:solidFill>
                          <a:effectLst/>
                          <a:latin typeface="Arial" panose="020B0604020202020204" pitchFamily="34" charset="0"/>
                          <a:cs typeface="Arial" panose="020B0604020202020204" pitchFamily="34" charset="0"/>
                        </a:rPr>
                        <a:t>Revised</a:t>
                      </a:r>
                      <a:r>
                        <a:rPr lang="en-US" sz="1800" b="1" i="0" u="none" strike="noStrike" baseline="0" dirty="0" smtClean="0">
                          <a:solidFill>
                            <a:srgbClr val="000000"/>
                          </a:solidFill>
                          <a:effectLst/>
                          <a:latin typeface="Arial" panose="020B0604020202020204" pitchFamily="34" charset="0"/>
                          <a:cs typeface="Arial" panose="020B0604020202020204" pitchFamily="34" charset="0"/>
                        </a:rPr>
                        <a:t> Budget </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          </a:t>
                      </a:r>
                      <a:r>
                        <a:rPr lang="en-US" sz="1800" b="1" i="0" u="none" strike="noStrike" dirty="0" smtClean="0">
                          <a:solidFill>
                            <a:srgbClr val="000000"/>
                          </a:solidFill>
                          <a:effectLst/>
                          <a:latin typeface="Arial" panose="020B0604020202020204" pitchFamily="34" charset="0"/>
                          <a:cs typeface="Arial" panose="020B0604020202020204" pitchFamily="34" charset="0"/>
                        </a:rPr>
                        <a:t>2,705,534 </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919773098"/>
                  </a:ext>
                </a:extLst>
              </a:tr>
              <a:tr h="265940">
                <a:tc>
                  <a:txBody>
                    <a:bodyPr/>
                    <a:lstStyle/>
                    <a:p>
                      <a:pPr algn="l" fontAlgn="b"/>
                      <a:r>
                        <a:rPr lang="en-US" sz="1800" b="1" i="0" u="none" strike="noStrike" dirty="0" smtClean="0">
                          <a:solidFill>
                            <a:srgbClr val="000000"/>
                          </a:solidFill>
                          <a:effectLst/>
                          <a:latin typeface="Arial" panose="020B0604020202020204" pitchFamily="34" charset="0"/>
                          <a:cs typeface="Arial" panose="020B0604020202020204" pitchFamily="34" charset="0"/>
                        </a:rPr>
                        <a:t>Further reductions Sept</a:t>
                      </a:r>
                      <a:r>
                        <a:rPr lang="en-US" sz="1800" b="1" i="0" u="none" strike="noStrike" baseline="0" dirty="0" smtClean="0">
                          <a:solidFill>
                            <a:srgbClr val="000000"/>
                          </a:solidFill>
                          <a:effectLst/>
                          <a:latin typeface="Arial" panose="020B0604020202020204" pitchFamily="34" charset="0"/>
                          <a:cs typeface="Arial" panose="020B0604020202020204" pitchFamily="34" charset="0"/>
                        </a:rPr>
                        <a:t> and Oct 2020</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3852084824"/>
                  </a:ext>
                </a:extLst>
              </a:tr>
              <a:tr h="265940">
                <a:tc>
                  <a:txBody>
                    <a:bodyPr/>
                    <a:lstStyle/>
                    <a:p>
                      <a:pPr algn="l" fontAlgn="b"/>
                      <a:r>
                        <a:rPr lang="en-US" sz="1800" b="0" i="0" u="none" strike="noStrike" dirty="0" smtClean="0">
                          <a:solidFill>
                            <a:srgbClr val="000000"/>
                          </a:solidFill>
                          <a:effectLst/>
                          <a:latin typeface="Arial" panose="020B0604020202020204" pitchFamily="34" charset="0"/>
                          <a:cs typeface="Arial" panose="020B0604020202020204" pitchFamily="34" charset="0"/>
                        </a:rPr>
                        <a:t>Compensation</a:t>
                      </a:r>
                      <a:r>
                        <a:rPr lang="en-US" sz="1800" b="0" i="0" u="none" strike="noStrike" baseline="0" dirty="0" smtClean="0">
                          <a:solidFill>
                            <a:srgbClr val="000000"/>
                          </a:solidFill>
                          <a:effectLst/>
                          <a:latin typeface="Arial" panose="020B0604020202020204" pitchFamily="34" charset="0"/>
                          <a:cs typeface="Arial" panose="020B0604020202020204" pitchFamily="34" charset="0"/>
                        </a:rPr>
                        <a:t> of Employees</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800" b="1" i="0" u="none" strike="noStrike" dirty="0" smtClean="0">
                          <a:solidFill>
                            <a:srgbClr val="FF0000"/>
                          </a:solidFill>
                          <a:effectLst/>
                          <a:latin typeface="Arial" panose="020B0604020202020204" pitchFamily="34" charset="0"/>
                          <a:cs typeface="Arial" panose="020B0604020202020204" pitchFamily="34" charset="0"/>
                        </a:rPr>
                        <a:t>(60,328)</a:t>
                      </a:r>
                      <a:endParaRPr lang="en-US"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68489678"/>
                  </a:ext>
                </a:extLst>
              </a:tr>
              <a:tr h="265940">
                <a:tc>
                  <a:txBody>
                    <a:bodyPr/>
                    <a:lstStyle/>
                    <a:p>
                      <a:pPr algn="l" fontAlgn="b"/>
                      <a:r>
                        <a:rPr lang="en-US" sz="1800" b="0" i="0" u="none" strike="noStrike" dirty="0" smtClean="0">
                          <a:solidFill>
                            <a:srgbClr val="000000"/>
                          </a:solidFill>
                          <a:effectLst/>
                          <a:latin typeface="Arial" panose="020B0604020202020204" pitchFamily="34" charset="0"/>
                          <a:cs typeface="Arial" panose="020B0604020202020204" pitchFamily="34" charset="0"/>
                        </a:rPr>
                        <a:t>Direct</a:t>
                      </a:r>
                      <a:r>
                        <a:rPr lang="en-US" sz="1800" b="0" i="0" u="none" strike="noStrike" baseline="0" dirty="0" smtClean="0">
                          <a:solidFill>
                            <a:srgbClr val="000000"/>
                          </a:solidFill>
                          <a:effectLst/>
                          <a:latin typeface="Arial" panose="020B0604020202020204" pitchFamily="34" charset="0"/>
                          <a:cs typeface="Arial" panose="020B0604020202020204" pitchFamily="34" charset="0"/>
                        </a:rPr>
                        <a:t> Charges</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800" b="1" i="0" u="none" strike="noStrike" dirty="0">
                          <a:solidFill>
                            <a:srgbClr val="FF0000"/>
                          </a:solidFill>
                          <a:effectLst/>
                          <a:latin typeface="Arial" panose="020B0604020202020204" pitchFamily="34" charset="0"/>
                          <a:cs typeface="Arial" panose="020B0604020202020204" pitchFamily="34" charset="0"/>
                        </a:rPr>
                        <a:t>        </a:t>
                      </a:r>
                      <a:r>
                        <a:rPr lang="en-US" sz="1800" b="1" i="0" u="none" strike="noStrike" dirty="0" smtClean="0">
                          <a:solidFill>
                            <a:srgbClr val="FF0000"/>
                          </a:solidFill>
                          <a:effectLst/>
                          <a:latin typeface="Arial" panose="020B0604020202020204" pitchFamily="34" charset="0"/>
                          <a:cs typeface="Arial" panose="020B0604020202020204" pitchFamily="34" charset="0"/>
                        </a:rPr>
                        <a:t>(30,683) </a:t>
                      </a:r>
                      <a:endParaRPr lang="en-US"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4056785910"/>
                  </a:ext>
                </a:extLst>
              </a:tr>
              <a:tr h="265940">
                <a:tc>
                  <a:txBody>
                    <a:bodyPr/>
                    <a:lstStyle/>
                    <a:p>
                      <a:pPr algn="l" fontAlgn="b"/>
                      <a:r>
                        <a:rPr lang="en-US" sz="1800" b="0" i="0" u="none" strike="noStrike" dirty="0" smtClean="0">
                          <a:solidFill>
                            <a:srgbClr val="000000"/>
                          </a:solidFill>
                          <a:effectLst/>
                          <a:latin typeface="Arial" panose="020B0604020202020204" pitchFamily="34" charset="0"/>
                          <a:cs typeface="Arial" panose="020B0604020202020204" pitchFamily="34" charset="0"/>
                        </a:rPr>
                        <a:t>Goods</a:t>
                      </a:r>
                      <a:r>
                        <a:rPr lang="en-US" sz="1800" b="0" i="0" u="none" strike="noStrike" baseline="0" dirty="0" smtClean="0">
                          <a:solidFill>
                            <a:srgbClr val="000000"/>
                          </a:solidFill>
                          <a:effectLst/>
                          <a:latin typeface="Arial" panose="020B0604020202020204" pitchFamily="34" charset="0"/>
                          <a:cs typeface="Arial" panose="020B0604020202020204" pitchFamily="34" charset="0"/>
                        </a:rPr>
                        <a:t> &amp; Services</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800" b="1" i="0" u="none" strike="noStrike" dirty="0" smtClean="0">
                          <a:solidFill>
                            <a:srgbClr val="FF0000"/>
                          </a:solidFill>
                          <a:effectLst/>
                          <a:latin typeface="Arial" panose="020B0604020202020204" pitchFamily="34" charset="0"/>
                          <a:cs typeface="Arial" panose="020B0604020202020204" pitchFamily="34" charset="0"/>
                        </a:rPr>
                        <a:t>(24,279)           </a:t>
                      </a:r>
                      <a:endParaRPr lang="en-US" sz="1800" b="1"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3739086302"/>
                  </a:ext>
                </a:extLst>
              </a:tr>
              <a:tr h="265940">
                <a:tc>
                  <a:txBody>
                    <a:bodyPr/>
                    <a:lstStyle/>
                    <a:p>
                      <a:pPr algn="l" fontAlgn="b"/>
                      <a:r>
                        <a:rPr lang="en-US" sz="1800" b="1" i="0" u="none" strike="noStrike" dirty="0" smtClean="0">
                          <a:solidFill>
                            <a:srgbClr val="000000"/>
                          </a:solidFill>
                          <a:effectLst/>
                          <a:latin typeface="Arial" panose="020B0604020202020204" pitchFamily="34" charset="0"/>
                          <a:cs typeface="Arial" panose="020B0604020202020204" pitchFamily="34" charset="0"/>
                        </a:rPr>
                        <a:t>Adjusted</a:t>
                      </a:r>
                      <a:r>
                        <a:rPr lang="en-US" sz="1800" b="1" i="0" u="none" strike="noStrike" baseline="0" dirty="0" smtClean="0">
                          <a:solidFill>
                            <a:srgbClr val="000000"/>
                          </a:solidFill>
                          <a:effectLst/>
                          <a:latin typeface="Arial" panose="020B0604020202020204" pitchFamily="34" charset="0"/>
                          <a:cs typeface="Arial" panose="020B0604020202020204" pitchFamily="34" charset="0"/>
                        </a:rPr>
                        <a:t> Budget </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US" sz="1800" b="1" i="0" u="none" strike="noStrike" dirty="0">
                          <a:solidFill>
                            <a:srgbClr val="000000"/>
                          </a:solidFill>
                          <a:effectLst/>
                          <a:latin typeface="Arial" panose="020B0604020202020204" pitchFamily="34" charset="0"/>
                          <a:cs typeface="Arial" panose="020B0604020202020204" pitchFamily="34" charset="0"/>
                        </a:rPr>
                        <a:t>        </a:t>
                      </a:r>
                      <a:r>
                        <a:rPr lang="en-US" sz="1800" b="1" i="0" u="none" strike="noStrike" dirty="0" smtClean="0">
                          <a:solidFill>
                            <a:srgbClr val="000000"/>
                          </a:solidFill>
                          <a:effectLst/>
                          <a:latin typeface="Arial" panose="020B0604020202020204" pitchFamily="34" charset="0"/>
                          <a:cs typeface="Arial" panose="020B0604020202020204" pitchFamily="34" charset="0"/>
                        </a:rPr>
                        <a:t>2,590,244 </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3429030197"/>
                  </a:ext>
                </a:extLst>
              </a:tr>
            </a:tbl>
          </a:graphicData>
        </a:graphic>
      </p:graphicFrame>
      <p:sp>
        <p:nvSpPr>
          <p:cNvPr id="2" name="Rectangle 1"/>
          <p:cNvSpPr/>
          <p:nvPr/>
        </p:nvSpPr>
        <p:spPr>
          <a:xfrm>
            <a:off x="182880" y="4465232"/>
            <a:ext cx="9509760" cy="1938992"/>
          </a:xfrm>
          <a:prstGeom prst="rect">
            <a:avLst/>
          </a:prstGeom>
        </p:spPr>
        <p:txBody>
          <a:bodyPr wrap="square">
            <a:spAutoFit/>
          </a:bodyPr>
          <a:lstStyle/>
          <a:p>
            <a:pPr marL="285750" indent="-285750" algn="just">
              <a:buFont typeface="Arial" panose="020B0604020202020204" pitchFamily="34" charset="0"/>
              <a:buChar char="•"/>
            </a:pPr>
            <a:r>
              <a:rPr lang="en-ZA" sz="1200" dirty="0">
                <a:latin typeface="Arial" panose="020B0604020202020204" pitchFamily="34" charset="0"/>
                <a:cs typeface="Arial" panose="020B0604020202020204" pitchFamily="34" charset="0"/>
              </a:rPr>
              <a:t>Parliament’s 2020/21 budget was reduced by R80m during the Special Adjustment Budget in June 2020</a:t>
            </a:r>
          </a:p>
          <a:p>
            <a:pPr marL="285750" indent="-285750" algn="just">
              <a:buFont typeface="Arial" panose="020B0604020202020204" pitchFamily="34" charset="0"/>
              <a:buChar char="•"/>
            </a:pPr>
            <a:endParaRPr lang="en-ZA" sz="1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200" dirty="0">
                <a:latin typeface="Arial" panose="020B0604020202020204" pitchFamily="34" charset="0"/>
                <a:cs typeface="Arial" panose="020B0604020202020204" pitchFamily="34" charset="0"/>
              </a:rPr>
              <a:t>Letter dated 23 September 2020 propose a budget reduction of R91,011m (R30,683m from Direct Charges and R60,328m from Appropriated funds – compensation of employees).</a:t>
            </a:r>
          </a:p>
          <a:p>
            <a:pPr algn="just"/>
            <a:endParaRPr lang="en-ZA" sz="1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200" dirty="0">
                <a:latin typeface="Arial" panose="020B0604020202020204" pitchFamily="34" charset="0"/>
                <a:cs typeface="Arial" panose="020B0604020202020204" pitchFamily="34" charset="0"/>
              </a:rPr>
              <a:t>Letter dated 16 October 2020 suggested further budget reduction of R24,279m to be shifted to Department of Public Enterprise relating to South African </a:t>
            </a:r>
            <a:r>
              <a:rPr lang="en-ZA" sz="1200" dirty="0" smtClean="0">
                <a:latin typeface="Arial" panose="020B0604020202020204" pitchFamily="34" charset="0"/>
                <a:cs typeface="Arial" panose="020B0604020202020204" pitchFamily="34" charset="0"/>
              </a:rPr>
              <a:t>Airways. This  </a:t>
            </a:r>
            <a:r>
              <a:rPr lang="en-ZA" sz="1200" dirty="0">
                <a:latin typeface="Arial" panose="020B0604020202020204" pitchFamily="34" charset="0"/>
                <a:cs typeface="Arial" panose="020B0604020202020204" pitchFamily="34" charset="0"/>
              </a:rPr>
              <a:t>makes the total budget reduction of R195,290m for the 2020/21 financial year</a:t>
            </a:r>
            <a:r>
              <a:rPr lang="en-ZA" sz="1200" dirty="0" smtClean="0">
                <a:latin typeface="Arial" panose="020B0604020202020204" pitchFamily="34" charset="0"/>
                <a:cs typeface="Arial" panose="020B0604020202020204" pitchFamily="34" charset="0"/>
              </a:rPr>
              <a:t>.</a:t>
            </a:r>
            <a:endParaRPr lang="en-ZA"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ZA" sz="1200" b="1" i="1" dirty="0">
                <a:latin typeface="Arial" panose="020B0604020202020204" pitchFamily="34" charset="0"/>
                <a:cs typeface="Arial" panose="020B0604020202020204" pitchFamily="34" charset="0"/>
              </a:rPr>
              <a:t>Letter from National Treasury dated 05 December 2020 propose a budget reduction of R892 million over the </a:t>
            </a:r>
            <a:r>
              <a:rPr lang="en-ZA" sz="1200" b="1" i="1" dirty="0" smtClean="0">
                <a:latin typeface="Arial" panose="020B0604020202020204" pitchFamily="34" charset="0"/>
                <a:cs typeface="Arial" panose="020B0604020202020204" pitchFamily="34" charset="0"/>
              </a:rPr>
              <a:t>2021/22 </a:t>
            </a:r>
            <a:r>
              <a:rPr lang="en-ZA" sz="1200" b="1" i="1" dirty="0">
                <a:latin typeface="Arial" panose="020B0604020202020204" pitchFamily="34" charset="0"/>
                <a:cs typeface="Arial" panose="020B0604020202020204" pitchFamily="34" charset="0"/>
              </a:rPr>
              <a:t>– 2023/24 MTEF</a:t>
            </a:r>
            <a:endParaRPr lang="en-US" sz="1200" b="1" i="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sz="1200" dirty="0">
              <a:latin typeface="Arial" panose="020B0604020202020204" pitchFamily="34" charset="0"/>
              <a:cs typeface="Arial" panose="020B0604020202020204" pitchFamily="34" charset="0"/>
            </a:endParaRPr>
          </a:p>
        </p:txBody>
      </p:sp>
      <p:graphicFrame>
        <p:nvGraphicFramePr>
          <p:cNvPr id="8" name="Object 7"/>
          <p:cNvGraphicFramePr>
            <a:graphicFrameLocks noChangeAspect="1"/>
          </p:cNvGraphicFramePr>
          <p:nvPr>
            <p:extLst/>
          </p:nvPr>
        </p:nvGraphicFramePr>
        <p:xfrm>
          <a:off x="1591877" y="6165526"/>
          <a:ext cx="3548160" cy="555951"/>
        </p:xfrm>
        <a:graphic>
          <a:graphicData uri="http://schemas.openxmlformats.org/presentationml/2006/ole">
            <p:oleObj spid="_x0000_s5123" name="Acrobat Document" showAsIcon="1" r:id="rId3" imgW="914400" imgH="771480" progId="AcroExch.Document.11">
              <p:embed/>
            </p:oleObj>
          </a:graphicData>
        </a:graphic>
      </p:graphicFrame>
    </p:spTree>
    <p:extLst>
      <p:ext uri="{BB962C8B-B14F-4D97-AF65-F5344CB8AC3E}">
        <p14:creationId xmlns:p14="http://schemas.microsoft.com/office/powerpoint/2010/main" xmlns="" val="142343610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02" y="365128"/>
            <a:ext cx="9061061" cy="402623"/>
          </a:xfrm>
        </p:spPr>
        <p:txBody>
          <a:bodyPr>
            <a:noAutofit/>
          </a:bodyPr>
          <a:lstStyle/>
          <a:p>
            <a:r>
              <a:rPr lang="en-ZA" sz="2400" b="1" dirty="0">
                <a:solidFill>
                  <a:prstClr val="black"/>
                </a:solidFill>
                <a:latin typeface="Arial" panose="020B0604020202020204" pitchFamily="34" charset="0"/>
                <a:cs typeface="Arial" panose="020B0604020202020204" pitchFamily="34" charset="0"/>
              </a:rPr>
              <a:t>Budget reduction over the </a:t>
            </a:r>
            <a:r>
              <a:rPr lang="en-ZA" sz="2400" b="1" dirty="0" smtClean="0">
                <a:solidFill>
                  <a:prstClr val="black"/>
                </a:solidFill>
                <a:latin typeface="Arial" panose="020B0604020202020204" pitchFamily="34" charset="0"/>
                <a:cs typeface="Arial" panose="020B0604020202020204" pitchFamily="34" charset="0"/>
              </a:rPr>
              <a:t>3 years MTEF from 2021/22</a:t>
            </a:r>
            <a:endParaRPr lang="en-ZA" sz="2400" dirty="0"/>
          </a:p>
        </p:txBody>
      </p:sp>
      <p:graphicFrame>
        <p:nvGraphicFramePr>
          <p:cNvPr id="7" name="Content Placeholder 4"/>
          <p:cNvGraphicFramePr>
            <a:graphicFrameLocks/>
          </p:cNvGraphicFramePr>
          <p:nvPr>
            <p:extLst>
              <p:ext uri="{D42A27DB-BD31-4B8C-83A1-F6EECF244321}">
                <p14:modId xmlns:p14="http://schemas.microsoft.com/office/powerpoint/2010/main" xmlns="" val="2869902613"/>
              </p:ext>
            </p:extLst>
          </p:nvPr>
        </p:nvGraphicFramePr>
        <p:xfrm>
          <a:off x="163902" y="940525"/>
          <a:ext cx="9594052" cy="5898297"/>
        </p:xfrm>
        <a:graphic>
          <a:graphicData uri="http://schemas.openxmlformats.org/drawingml/2006/table">
            <a:tbl>
              <a:tblPr firstRow="1" bandRow="1">
                <a:tableStyleId>{5C22544A-7EE6-4342-B048-85BDC9FD1C3A}</a:tableStyleId>
              </a:tblPr>
              <a:tblGrid>
                <a:gridCol w="3344177">
                  <a:extLst>
                    <a:ext uri="{9D8B030D-6E8A-4147-A177-3AD203B41FA5}">
                      <a16:colId xmlns:a16="http://schemas.microsoft.com/office/drawing/2014/main" xmlns="" val="20000"/>
                    </a:ext>
                  </a:extLst>
                </a:gridCol>
                <a:gridCol w="1741566">
                  <a:extLst>
                    <a:ext uri="{9D8B030D-6E8A-4147-A177-3AD203B41FA5}">
                      <a16:colId xmlns:a16="http://schemas.microsoft.com/office/drawing/2014/main" xmlns="" val="4184798321"/>
                    </a:ext>
                  </a:extLst>
                </a:gridCol>
                <a:gridCol w="2186221">
                  <a:extLst>
                    <a:ext uri="{9D8B030D-6E8A-4147-A177-3AD203B41FA5}">
                      <a16:colId xmlns:a16="http://schemas.microsoft.com/office/drawing/2014/main" xmlns="" val="758050291"/>
                    </a:ext>
                  </a:extLst>
                </a:gridCol>
                <a:gridCol w="2322088">
                  <a:extLst>
                    <a:ext uri="{9D8B030D-6E8A-4147-A177-3AD203B41FA5}">
                      <a16:colId xmlns:a16="http://schemas.microsoft.com/office/drawing/2014/main" xmlns="" val="604848374"/>
                    </a:ext>
                  </a:extLst>
                </a:gridCol>
              </a:tblGrid>
              <a:tr h="433402">
                <a:tc>
                  <a:txBody>
                    <a:bodyPr/>
                    <a:lstStyle/>
                    <a:p>
                      <a:r>
                        <a:rPr lang="en-ZA" dirty="0" smtClean="0">
                          <a:solidFill>
                            <a:schemeClr val="tx1"/>
                          </a:solidFill>
                          <a:latin typeface="Arial" panose="020B0604020202020204" pitchFamily="34" charset="0"/>
                          <a:cs typeface="Arial" panose="020B0604020202020204" pitchFamily="34" charset="0"/>
                        </a:rPr>
                        <a:t>ALLOCATIONS</a:t>
                      </a:r>
                      <a:r>
                        <a:rPr lang="en-ZA" baseline="0" dirty="0" smtClean="0">
                          <a:solidFill>
                            <a:schemeClr val="tx1"/>
                          </a:solidFill>
                          <a:latin typeface="Arial" panose="020B0604020202020204" pitchFamily="34" charset="0"/>
                          <a:cs typeface="Arial" panose="020B0604020202020204" pitchFamily="34" charset="0"/>
                        </a:rPr>
                        <a:t> FROM NT</a:t>
                      </a:r>
                      <a:endParaRPr lang="en-ZA" dirty="0">
                        <a:solidFill>
                          <a:schemeClr val="tx1"/>
                        </a:solidFill>
                        <a:latin typeface="Arial" panose="020B0604020202020204" pitchFamily="34" charset="0"/>
                        <a:cs typeface="Arial" panose="020B0604020202020204" pitchFamily="34" charset="0"/>
                      </a:endParaRPr>
                    </a:p>
                  </a:txBody>
                  <a:tcPr/>
                </a:tc>
                <a:tc gridSpan="3">
                  <a:txBody>
                    <a:bodyPr/>
                    <a:lstStyle/>
                    <a:p>
                      <a:pPr algn="ctr"/>
                      <a:r>
                        <a:rPr lang="en-ZA" dirty="0" smtClean="0">
                          <a:solidFill>
                            <a:schemeClr val="tx1"/>
                          </a:solidFill>
                          <a:latin typeface="Arial" panose="020B0604020202020204" pitchFamily="34" charset="0"/>
                          <a:cs typeface="Arial" panose="020B0604020202020204" pitchFamily="34" charset="0"/>
                        </a:rPr>
                        <a:t>FINANCIAL YEARS</a:t>
                      </a:r>
                      <a:endParaRPr lang="en-ZA"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dirty="0">
                        <a:solidFill>
                          <a:schemeClr val="tx1"/>
                        </a:solidFill>
                      </a:endParaRPr>
                    </a:p>
                  </a:txBody>
                  <a:tcPr>
                    <a:solidFill>
                      <a:schemeClr val="accent1"/>
                    </a:solidFill>
                  </a:tcPr>
                </a:tc>
                <a:tc hMerge="1">
                  <a:txBody>
                    <a:bodyPr/>
                    <a:lstStyle/>
                    <a:p>
                      <a:endParaRPr lang="en-ZA"/>
                    </a:p>
                  </a:txBody>
                  <a:tcPr/>
                </a:tc>
                <a:extLst>
                  <a:ext uri="{0D108BD9-81ED-4DB2-BD59-A6C34878D82A}">
                    <a16:rowId xmlns:a16="http://schemas.microsoft.com/office/drawing/2014/main" xmlns="" val="10000"/>
                  </a:ext>
                </a:extLst>
              </a:tr>
              <a:tr h="768382">
                <a:tc>
                  <a:txBody>
                    <a:bodyPr/>
                    <a:lstStyle/>
                    <a:p>
                      <a:pPr>
                        <a:lnSpc>
                          <a:spcPct val="100000"/>
                        </a:lnSpc>
                      </a:pPr>
                      <a:r>
                        <a:rPr lang="en-ZA" sz="1400" dirty="0" smtClean="0">
                          <a:latin typeface="Arial" panose="020B0604020202020204" pitchFamily="34" charset="0"/>
                          <a:cs typeface="Arial" panose="020B0604020202020204" pitchFamily="34" charset="0"/>
                        </a:rPr>
                        <a:t>Economic classification</a:t>
                      </a:r>
                      <a:endParaRPr lang="en-ZA" sz="1400" dirty="0">
                        <a:latin typeface="Arial" panose="020B0604020202020204" pitchFamily="34" charset="0"/>
                        <a:cs typeface="Arial" panose="020B0604020202020204" pitchFamily="34" charset="0"/>
                      </a:endParaRPr>
                    </a:p>
                  </a:txBody>
                  <a:tcPr/>
                </a:tc>
                <a:tc>
                  <a:txBody>
                    <a:bodyPr/>
                    <a:lstStyle/>
                    <a:p>
                      <a:pPr algn="r">
                        <a:lnSpc>
                          <a:spcPct val="100000"/>
                        </a:lnSpc>
                      </a:pPr>
                      <a:r>
                        <a:rPr lang="en-ZA" sz="1400" b="1" dirty="0" smtClean="0">
                          <a:latin typeface="Arial" panose="020B0604020202020204" pitchFamily="34" charset="0"/>
                          <a:cs typeface="Arial" panose="020B0604020202020204" pitchFamily="34" charset="0"/>
                        </a:rPr>
                        <a:t>2021/22</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ZA" sz="1400" b="1" dirty="0" smtClean="0">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ZA" sz="1400" b="1" dirty="0" smtClean="0">
                          <a:latin typeface="Arial" panose="020B0604020202020204" pitchFamily="34" charset="0"/>
                          <a:cs typeface="Arial" panose="020B0604020202020204" pitchFamily="34" charset="0"/>
                        </a:rPr>
                        <a:t>R’000</a:t>
                      </a:r>
                    </a:p>
                    <a:p>
                      <a:pPr algn="r">
                        <a:lnSpc>
                          <a:spcPct val="100000"/>
                        </a:lnSpc>
                      </a:pPr>
                      <a:endParaRPr lang="en-ZA" sz="1400" b="1"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r">
                        <a:lnSpc>
                          <a:spcPct val="100000"/>
                        </a:lnSpc>
                      </a:pPr>
                      <a:r>
                        <a:rPr lang="en-ZA" sz="1400" b="1" dirty="0" smtClean="0">
                          <a:latin typeface="Arial" panose="020B0604020202020204" pitchFamily="34" charset="0"/>
                          <a:cs typeface="Arial" panose="020B0604020202020204" pitchFamily="34" charset="0"/>
                        </a:rPr>
                        <a:t>2022/23</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ZA" sz="1400" b="1" dirty="0" smtClean="0">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ZA" sz="1400" b="1" dirty="0" smtClean="0">
                          <a:latin typeface="Arial" panose="020B0604020202020204" pitchFamily="34" charset="0"/>
                          <a:cs typeface="Arial" panose="020B0604020202020204" pitchFamily="34" charset="0"/>
                        </a:rPr>
                        <a:t>R’000</a:t>
                      </a:r>
                    </a:p>
                  </a:txBody>
                  <a:tcPr>
                    <a:solidFill>
                      <a:schemeClr val="accent6">
                        <a:lumMod val="40000"/>
                        <a:lumOff val="60000"/>
                      </a:schemeClr>
                    </a:solidFill>
                  </a:tcPr>
                </a:tc>
                <a:tc>
                  <a:txBody>
                    <a:bodyPr/>
                    <a:lstStyle/>
                    <a:p>
                      <a:pPr algn="r">
                        <a:lnSpc>
                          <a:spcPct val="100000"/>
                        </a:lnSpc>
                      </a:pPr>
                      <a:r>
                        <a:rPr lang="en-ZA" sz="1400" b="1" dirty="0" smtClean="0">
                          <a:latin typeface="Arial" panose="020B0604020202020204" pitchFamily="34" charset="0"/>
                          <a:cs typeface="Arial" panose="020B0604020202020204" pitchFamily="34" charset="0"/>
                        </a:rPr>
                        <a:t>2023/24</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ZA" sz="1400" b="1" dirty="0" smtClean="0">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ZA" sz="1400" b="1" dirty="0" smtClean="0">
                          <a:latin typeface="Arial" panose="020B0604020202020204" pitchFamily="34" charset="0"/>
                          <a:cs typeface="Arial" panose="020B0604020202020204" pitchFamily="34" charset="0"/>
                        </a:rPr>
                        <a:t>R’000</a:t>
                      </a:r>
                    </a:p>
                  </a:txBody>
                  <a:tcPr>
                    <a:solidFill>
                      <a:schemeClr val="accent6">
                        <a:lumMod val="40000"/>
                        <a:lumOff val="60000"/>
                      </a:schemeClr>
                    </a:solidFill>
                  </a:tcPr>
                </a:tc>
                <a:extLst>
                  <a:ext uri="{0D108BD9-81ED-4DB2-BD59-A6C34878D82A}">
                    <a16:rowId xmlns:a16="http://schemas.microsoft.com/office/drawing/2014/main" xmlns="" val="10001"/>
                  </a:ext>
                </a:extLst>
              </a:tr>
              <a:tr h="511159">
                <a:tc>
                  <a:txBody>
                    <a:bodyPr/>
                    <a:lstStyle/>
                    <a:p>
                      <a:r>
                        <a:rPr lang="en-ZA" sz="1400" dirty="0" smtClean="0">
                          <a:latin typeface="Arial" panose="020B0604020202020204" pitchFamily="34" charset="0"/>
                          <a:cs typeface="Arial" panose="020B0604020202020204" pitchFamily="34" charset="0"/>
                        </a:rPr>
                        <a:t>Compensation of Members</a:t>
                      </a:r>
                      <a:endParaRPr lang="en-ZA" sz="1400" dirty="0">
                        <a:latin typeface="Arial" panose="020B0604020202020204" pitchFamily="34" charset="0"/>
                        <a:cs typeface="Arial" panose="020B0604020202020204" pitchFamily="34" charset="0"/>
                      </a:endParaRPr>
                    </a:p>
                  </a:txBody>
                  <a:tcPr/>
                </a:tc>
                <a:tc>
                  <a:txBody>
                    <a:bodyPr/>
                    <a:lstStyle/>
                    <a:p>
                      <a:pPr algn="r"/>
                      <a:r>
                        <a:rPr lang="en-ZA" sz="1400" dirty="0" smtClean="0">
                          <a:latin typeface="Arial" panose="020B0604020202020204" pitchFamily="34" charset="0"/>
                          <a:cs typeface="Arial" panose="020B0604020202020204" pitchFamily="34" charset="0"/>
                        </a:rPr>
                        <a:t>471,710</a:t>
                      </a:r>
                      <a:endParaRPr lang="en-ZA" sz="1400"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r"/>
                      <a:r>
                        <a:rPr lang="en-US" sz="1400" dirty="0" smtClean="0">
                          <a:latin typeface="Arial" panose="020B0604020202020204" pitchFamily="34" charset="0"/>
                          <a:cs typeface="Arial" panose="020B0604020202020204" pitchFamily="34" charset="0"/>
                        </a:rPr>
                        <a:t>471,709</a:t>
                      </a:r>
                      <a:endParaRPr lang="en-ZA" sz="1400"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r"/>
                      <a:r>
                        <a:rPr lang="en-US" sz="1400" dirty="0" smtClean="0">
                          <a:latin typeface="Arial" panose="020B0604020202020204" pitchFamily="34" charset="0"/>
                          <a:cs typeface="Arial" panose="020B0604020202020204" pitchFamily="34" charset="0"/>
                        </a:rPr>
                        <a:t>471,709</a:t>
                      </a:r>
                      <a:endParaRPr lang="en-ZA" sz="14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xmlns="" val="10002"/>
                  </a:ext>
                </a:extLst>
              </a:tr>
              <a:tr h="511159">
                <a:tc>
                  <a:txBody>
                    <a:bodyPr/>
                    <a:lstStyle/>
                    <a:p>
                      <a:r>
                        <a:rPr lang="en-ZA" sz="1400" dirty="0" smtClean="0">
                          <a:latin typeface="Arial" panose="020B0604020202020204" pitchFamily="34" charset="0"/>
                          <a:cs typeface="Arial" panose="020B0604020202020204" pitchFamily="34" charset="0"/>
                        </a:rPr>
                        <a:t>*Compensation of employees (Parmed)</a:t>
                      </a:r>
                      <a:endParaRPr lang="en-ZA" sz="14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en-US" sz="1400" dirty="0" smtClean="0">
                          <a:latin typeface="Arial" panose="020B0604020202020204" pitchFamily="34" charset="0"/>
                          <a:cs typeface="Arial" panose="020B0604020202020204" pitchFamily="34" charset="0"/>
                        </a:rPr>
                        <a:t>924,376</a:t>
                      </a:r>
                      <a:endParaRPr lang="en-ZA" sz="1400"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r"/>
                      <a:r>
                        <a:rPr lang="en-US" sz="1400" dirty="0" smtClean="0">
                          <a:latin typeface="Arial" panose="020B0604020202020204" pitchFamily="34" charset="0"/>
                          <a:cs typeface="Arial" panose="020B0604020202020204" pitchFamily="34" charset="0"/>
                        </a:rPr>
                        <a:t>927,180</a:t>
                      </a:r>
                      <a:endParaRPr lang="en-ZA" sz="1400"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r"/>
                      <a:r>
                        <a:rPr lang="en-US" sz="1400" dirty="0" smtClean="0">
                          <a:latin typeface="Arial" panose="020B0604020202020204" pitchFamily="34" charset="0"/>
                          <a:cs typeface="Arial" panose="020B0604020202020204" pitchFamily="34" charset="0"/>
                        </a:rPr>
                        <a:t>927,455</a:t>
                      </a:r>
                      <a:endParaRPr lang="en-ZA" sz="14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xmlns="" val="10003"/>
                  </a:ext>
                </a:extLst>
              </a:tr>
              <a:tr h="413153">
                <a:tc>
                  <a:txBody>
                    <a:bodyPr/>
                    <a:lstStyle/>
                    <a:p>
                      <a:r>
                        <a:rPr lang="en-ZA" sz="1400" dirty="0" smtClean="0">
                          <a:latin typeface="Arial" panose="020B0604020202020204" pitchFamily="34" charset="0"/>
                          <a:cs typeface="Arial" panose="020B0604020202020204" pitchFamily="34" charset="0"/>
                        </a:rPr>
                        <a:t>**Other Items</a:t>
                      </a:r>
                      <a:endParaRPr lang="en-ZA" sz="1400" dirty="0">
                        <a:latin typeface="Arial" panose="020B0604020202020204" pitchFamily="34" charset="0"/>
                        <a:cs typeface="Arial" panose="020B0604020202020204" pitchFamily="34" charset="0"/>
                      </a:endParaRPr>
                    </a:p>
                  </a:txBody>
                  <a:tcPr/>
                </a:tc>
                <a:tc>
                  <a:txBody>
                    <a:bodyPr/>
                    <a:lstStyle/>
                    <a:p>
                      <a:pPr algn="r"/>
                      <a:r>
                        <a:rPr lang="en-US" sz="1400" dirty="0" smtClean="0">
                          <a:latin typeface="Arial" panose="020B0604020202020204" pitchFamily="34" charset="0"/>
                          <a:cs typeface="Arial" panose="020B0604020202020204" pitchFamily="34" charset="0"/>
                        </a:rPr>
                        <a:t>1,219,772</a:t>
                      </a:r>
                      <a:endParaRPr lang="en-ZA" sz="1400"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r"/>
                      <a:r>
                        <a:rPr lang="en-US" sz="1400" dirty="0" smtClean="0">
                          <a:latin typeface="Arial" panose="020B0604020202020204" pitchFamily="34" charset="0"/>
                          <a:cs typeface="Arial" panose="020B0604020202020204" pitchFamily="34" charset="0"/>
                        </a:rPr>
                        <a:t>1,253,063</a:t>
                      </a:r>
                      <a:endParaRPr lang="en-ZA" sz="1400"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r"/>
                      <a:r>
                        <a:rPr lang="en-US" sz="1400" dirty="0" smtClean="0">
                          <a:latin typeface="Arial" panose="020B0604020202020204" pitchFamily="34" charset="0"/>
                          <a:cs typeface="Arial" panose="020B0604020202020204" pitchFamily="34" charset="0"/>
                        </a:rPr>
                        <a:t>1,258,406</a:t>
                      </a:r>
                      <a:endParaRPr lang="en-ZA" sz="14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xmlns="" val="10004"/>
                  </a:ext>
                </a:extLst>
              </a:tr>
              <a:tr h="390828">
                <a:tc>
                  <a:txBody>
                    <a:bodyPr/>
                    <a:lstStyle/>
                    <a:p>
                      <a:r>
                        <a:rPr lang="en-ZA" sz="1400" b="1" dirty="0" smtClean="0">
                          <a:latin typeface="Arial" panose="020B0604020202020204" pitchFamily="34" charset="0"/>
                          <a:cs typeface="Arial" panose="020B0604020202020204" pitchFamily="34" charset="0"/>
                        </a:rPr>
                        <a:t>TOTALS</a:t>
                      </a:r>
                      <a:endParaRPr lang="en-ZA" sz="1400" b="1" dirty="0">
                        <a:latin typeface="Arial" panose="020B0604020202020204" pitchFamily="34" charset="0"/>
                        <a:cs typeface="Arial" panose="020B0604020202020204" pitchFamily="34" charset="0"/>
                      </a:endParaRPr>
                    </a:p>
                  </a:txBody>
                  <a:tcPr/>
                </a:tc>
                <a:tc>
                  <a:txBody>
                    <a:bodyPr/>
                    <a:lstStyle/>
                    <a:p>
                      <a:pPr algn="r"/>
                      <a:r>
                        <a:rPr lang="en-US" sz="1400" b="1" dirty="0" smtClean="0">
                          <a:latin typeface="Arial" panose="020B0604020202020204" pitchFamily="34" charset="0"/>
                          <a:cs typeface="Arial" panose="020B0604020202020204" pitchFamily="34" charset="0"/>
                        </a:rPr>
                        <a:t>2,615,858</a:t>
                      </a:r>
                      <a:endParaRPr lang="en-ZA" sz="1400" b="1"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r"/>
                      <a:r>
                        <a:rPr lang="en-US" sz="1400" b="1" dirty="0" smtClean="0">
                          <a:latin typeface="Arial" panose="020B0604020202020204" pitchFamily="34" charset="0"/>
                          <a:cs typeface="Arial" panose="020B0604020202020204" pitchFamily="34" charset="0"/>
                        </a:rPr>
                        <a:t>2,651,952</a:t>
                      </a:r>
                      <a:endParaRPr lang="en-ZA" sz="1400" b="1"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r"/>
                      <a:r>
                        <a:rPr lang="en-US" sz="1400" b="1" dirty="0" smtClean="0">
                          <a:latin typeface="Arial" panose="020B0604020202020204" pitchFamily="34" charset="0"/>
                          <a:cs typeface="Arial" panose="020B0604020202020204" pitchFamily="34" charset="0"/>
                        </a:rPr>
                        <a:t>2,657,570</a:t>
                      </a:r>
                      <a:endParaRPr lang="en-ZA" sz="1400" b="1"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xmlns="" val="10007"/>
                  </a:ext>
                </a:extLst>
              </a:tr>
              <a:tr h="390828">
                <a:tc>
                  <a:txBody>
                    <a:bodyPr/>
                    <a:lstStyle/>
                    <a:p>
                      <a:r>
                        <a:rPr lang="en-ZA" sz="1400" b="1" dirty="0" smtClean="0">
                          <a:latin typeface="Arial" panose="020B0604020202020204" pitchFamily="34" charset="0"/>
                          <a:cs typeface="Arial" panose="020B0604020202020204" pitchFamily="34" charset="0"/>
                        </a:rPr>
                        <a:t>Reductions</a:t>
                      </a:r>
                      <a:endParaRPr lang="en-ZA" sz="1400" b="1" dirty="0">
                        <a:latin typeface="Arial" panose="020B0604020202020204" pitchFamily="34" charset="0"/>
                        <a:cs typeface="Arial" panose="020B0604020202020204" pitchFamily="34" charset="0"/>
                      </a:endParaRPr>
                    </a:p>
                  </a:txBody>
                  <a:tcPr>
                    <a:solidFill>
                      <a:srgbClr val="FF0000"/>
                    </a:solidFill>
                  </a:tcPr>
                </a:tc>
                <a:tc>
                  <a:txBody>
                    <a:bodyPr/>
                    <a:lstStyle/>
                    <a:p>
                      <a:pPr algn="r"/>
                      <a:r>
                        <a:rPr lang="en-US" sz="1400" b="1" kern="1200" dirty="0" smtClean="0">
                          <a:solidFill>
                            <a:schemeClr val="dk1"/>
                          </a:solidFill>
                          <a:latin typeface="Arial" panose="020B0604020202020204" pitchFamily="34" charset="0"/>
                          <a:ea typeface="+mn-ea"/>
                          <a:cs typeface="Arial" panose="020B0604020202020204" pitchFamily="34" charset="0"/>
                        </a:rPr>
                        <a:t>256,715</a:t>
                      </a:r>
                      <a:endParaRPr lang="en-ZA" sz="1400" b="1" kern="1200" dirty="0">
                        <a:solidFill>
                          <a:schemeClr val="dk1"/>
                        </a:solidFill>
                        <a:latin typeface="Arial" panose="020B0604020202020204" pitchFamily="34" charset="0"/>
                        <a:ea typeface="+mn-ea"/>
                        <a:cs typeface="Arial" panose="020B0604020202020204" pitchFamily="34" charset="0"/>
                      </a:endParaRPr>
                    </a:p>
                  </a:txBody>
                  <a:tcPr>
                    <a:solidFill>
                      <a:srgbClr val="FF0000"/>
                    </a:solidFill>
                  </a:tcPr>
                </a:tc>
                <a:tc>
                  <a:txBody>
                    <a:bodyPr/>
                    <a:lstStyle/>
                    <a:p>
                      <a:pPr algn="r"/>
                      <a:r>
                        <a:rPr lang="en-US" sz="1400" b="1" dirty="0" smtClean="0">
                          <a:latin typeface="Arial" panose="020B0604020202020204" pitchFamily="34" charset="0"/>
                          <a:cs typeface="Arial" panose="020B0604020202020204" pitchFamily="34" charset="0"/>
                        </a:rPr>
                        <a:t>338,644</a:t>
                      </a:r>
                      <a:endParaRPr lang="en-ZA" sz="1400" b="1" dirty="0">
                        <a:latin typeface="Arial" panose="020B0604020202020204" pitchFamily="34" charset="0"/>
                        <a:cs typeface="Arial" panose="020B0604020202020204" pitchFamily="34" charset="0"/>
                      </a:endParaRPr>
                    </a:p>
                  </a:txBody>
                  <a:tcPr>
                    <a:solidFill>
                      <a:srgbClr val="FF0000"/>
                    </a:solidFill>
                  </a:tcPr>
                </a:tc>
                <a:tc>
                  <a:txBody>
                    <a:bodyPr/>
                    <a:lstStyle/>
                    <a:p>
                      <a:pPr algn="r"/>
                      <a:r>
                        <a:rPr lang="en-US" sz="1400" b="1" dirty="0" smtClean="0">
                          <a:latin typeface="Arial" panose="020B0604020202020204" pitchFamily="34" charset="0"/>
                          <a:cs typeface="Arial" panose="020B0604020202020204" pitchFamily="34" charset="0"/>
                        </a:rPr>
                        <a:t>296,294</a:t>
                      </a:r>
                      <a:endParaRPr lang="en-ZA" sz="1400" b="1" dirty="0">
                        <a:latin typeface="Arial" panose="020B0604020202020204" pitchFamily="34" charset="0"/>
                        <a:cs typeface="Arial" panose="020B0604020202020204" pitchFamily="34" charset="0"/>
                      </a:endParaRPr>
                    </a:p>
                  </a:txBody>
                  <a:tcPr>
                    <a:solidFill>
                      <a:srgbClr val="FF0000"/>
                    </a:solidFill>
                  </a:tcPr>
                </a:tc>
                <a:extLst>
                  <a:ext uri="{0D108BD9-81ED-4DB2-BD59-A6C34878D82A}">
                    <a16:rowId xmlns:a16="http://schemas.microsoft.com/office/drawing/2014/main" xmlns="" val="10008"/>
                  </a:ext>
                </a:extLst>
              </a:tr>
              <a:tr h="361168">
                <a:tc>
                  <a:txBody>
                    <a:bodyPr/>
                    <a:lstStyle/>
                    <a:p>
                      <a:r>
                        <a:rPr lang="en-ZA" sz="1400" dirty="0" smtClean="0">
                          <a:latin typeface="Arial" panose="020B0604020202020204" pitchFamily="34" charset="0"/>
                          <a:cs typeface="Arial" panose="020B0604020202020204" pitchFamily="34" charset="0"/>
                        </a:rPr>
                        <a:t>  Compensation</a:t>
                      </a:r>
                      <a:r>
                        <a:rPr lang="en-ZA" sz="1400" baseline="0" dirty="0" smtClean="0">
                          <a:latin typeface="Arial" panose="020B0604020202020204" pitchFamily="34" charset="0"/>
                          <a:cs typeface="Arial" panose="020B0604020202020204" pitchFamily="34" charset="0"/>
                        </a:rPr>
                        <a:t> of employees</a:t>
                      </a:r>
                      <a:endParaRPr lang="en-ZA" sz="14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en-US" sz="1400" dirty="0" smtClean="0">
                          <a:latin typeface="Arial" panose="020B0604020202020204" pitchFamily="34" charset="0"/>
                          <a:cs typeface="Arial" panose="020B0604020202020204" pitchFamily="34" charset="0"/>
                        </a:rPr>
                        <a:t>137,585</a:t>
                      </a:r>
                      <a:endParaRPr lang="en-ZA" sz="1400"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r"/>
                      <a:r>
                        <a:rPr lang="en-US" sz="1400" dirty="0" smtClean="0">
                          <a:latin typeface="Arial" panose="020B0604020202020204" pitchFamily="34" charset="0"/>
                          <a:cs typeface="Arial" panose="020B0604020202020204" pitchFamily="34" charset="0"/>
                        </a:rPr>
                        <a:t>184,344</a:t>
                      </a:r>
                      <a:endParaRPr lang="en-ZA" sz="1400"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r"/>
                      <a:r>
                        <a:rPr lang="en-US" sz="1400" dirty="0" smtClean="0">
                          <a:latin typeface="Arial" panose="020B0604020202020204" pitchFamily="34" charset="0"/>
                          <a:cs typeface="Arial" panose="020B0604020202020204" pitchFamily="34" charset="0"/>
                        </a:rPr>
                        <a:t>121,069</a:t>
                      </a:r>
                      <a:endParaRPr lang="en-ZA" sz="14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xmlns="" val="10009"/>
                  </a:ext>
                </a:extLst>
              </a:tr>
              <a:tr h="431271">
                <a:tc>
                  <a:txBody>
                    <a:bodyPr/>
                    <a:lstStyle/>
                    <a:p>
                      <a:r>
                        <a:rPr lang="en-US" sz="1400" dirty="0" smtClean="0">
                          <a:latin typeface="Arial" panose="020B0604020202020204" pitchFamily="34" charset="0"/>
                          <a:cs typeface="Arial" panose="020B0604020202020204" pitchFamily="34" charset="0"/>
                        </a:rPr>
                        <a:t>Compensation of Members</a:t>
                      </a:r>
                      <a:endParaRPr lang="en-US" sz="1400" baseline="0" dirty="0" smtClean="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69,338</a:t>
                      </a:r>
                      <a:endParaRPr lang="en-ZA" sz="1400" dirty="0" smtClean="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r"/>
                      <a:r>
                        <a:rPr lang="en-US" sz="1400" dirty="0" smtClean="0">
                          <a:latin typeface="Arial" panose="020B0604020202020204" pitchFamily="34" charset="0"/>
                          <a:cs typeface="Arial" panose="020B0604020202020204" pitchFamily="34" charset="0"/>
                        </a:rPr>
                        <a:t>89,483</a:t>
                      </a:r>
                      <a:endParaRPr lang="en-ZA" sz="1400"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r"/>
                      <a:r>
                        <a:rPr lang="en-US" sz="1400" dirty="0" smtClean="0">
                          <a:latin typeface="Arial" panose="020B0604020202020204" pitchFamily="34" charset="0"/>
                          <a:cs typeface="Arial" panose="020B0604020202020204" pitchFamily="34" charset="0"/>
                        </a:rPr>
                        <a:t>57,675</a:t>
                      </a:r>
                      <a:endParaRPr lang="en-ZA" sz="14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xmlns="" val="2014839317"/>
                  </a:ext>
                </a:extLst>
              </a:tr>
              <a:tr h="390828">
                <a:tc>
                  <a:txBody>
                    <a:bodyPr/>
                    <a:lstStyle/>
                    <a:p>
                      <a:r>
                        <a:rPr lang="en-ZA" sz="1400" dirty="0" smtClean="0">
                          <a:latin typeface="Arial" panose="020B0604020202020204" pitchFamily="34" charset="0"/>
                          <a:cs typeface="Arial" panose="020B0604020202020204" pitchFamily="34" charset="0"/>
                        </a:rPr>
                        <a:t>**Other items</a:t>
                      </a:r>
                      <a:endParaRPr lang="en-ZA" sz="1400" dirty="0">
                        <a:latin typeface="Arial" panose="020B0604020202020204" pitchFamily="34" charset="0"/>
                        <a:cs typeface="Arial" panose="020B0604020202020204" pitchFamily="34" charset="0"/>
                      </a:endParaRPr>
                    </a:p>
                  </a:txBody>
                  <a:tcPr/>
                </a:tc>
                <a:tc>
                  <a:txBody>
                    <a:bodyPr/>
                    <a:lstStyle/>
                    <a:p>
                      <a:pPr algn="r"/>
                      <a:r>
                        <a:rPr lang="en-US" sz="1400" dirty="0" smtClean="0">
                          <a:latin typeface="Arial" panose="020B0604020202020204" pitchFamily="34" charset="0"/>
                          <a:cs typeface="Arial" panose="020B0604020202020204" pitchFamily="34" charset="0"/>
                        </a:rPr>
                        <a:t>49,792</a:t>
                      </a:r>
                      <a:endParaRPr lang="en-ZA" sz="1400"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r"/>
                      <a:r>
                        <a:rPr lang="en-US" sz="1400" dirty="0" smtClean="0">
                          <a:latin typeface="Arial" panose="020B0604020202020204" pitchFamily="34" charset="0"/>
                          <a:cs typeface="Arial" panose="020B0604020202020204" pitchFamily="34" charset="0"/>
                        </a:rPr>
                        <a:t>64,817</a:t>
                      </a:r>
                      <a:endParaRPr lang="en-ZA" sz="1400"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r"/>
                      <a:r>
                        <a:rPr lang="en-US" sz="1400" dirty="0" smtClean="0">
                          <a:latin typeface="Arial" panose="020B0604020202020204" pitchFamily="34" charset="0"/>
                          <a:cs typeface="Arial" panose="020B0604020202020204" pitchFamily="34" charset="0"/>
                        </a:rPr>
                        <a:t>117,550</a:t>
                      </a:r>
                      <a:endParaRPr lang="en-ZA" sz="14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xmlns="" val="10010"/>
                  </a:ext>
                </a:extLst>
              </a:tr>
              <a:tr h="1119621">
                <a:tc gridSpan="4">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1" dirty="0" smtClean="0">
                          <a:latin typeface="Arial" panose="020B0604020202020204" pitchFamily="34" charset="0"/>
                          <a:cs typeface="Arial" panose="020B0604020202020204" pitchFamily="34" charset="0"/>
                        </a:rPr>
                        <a:t>*Compensation</a:t>
                      </a:r>
                      <a:r>
                        <a:rPr lang="en-US" sz="1400" b="1" i="1" baseline="0" dirty="0" smtClean="0">
                          <a:latin typeface="Arial" panose="020B0604020202020204" pitchFamily="34" charset="0"/>
                          <a:cs typeface="Arial" panose="020B0604020202020204" pitchFamily="34" charset="0"/>
                        </a:rPr>
                        <a:t> of employees budget includes medical contributions of former Members of Parliament and Provincial Legislatures. Total reductions on compensation of employees over the coming three years is R442,998 million.</a:t>
                      </a:r>
                    </a:p>
                    <a:p>
                      <a:pPr marL="285750" indent="-285750" algn="just">
                        <a:buFont typeface="Arial" panose="020B0604020202020204" pitchFamily="34" charset="0"/>
                        <a:buChar char="•"/>
                      </a:pPr>
                      <a:r>
                        <a:rPr lang="en-US" sz="1400" b="1" i="1" baseline="0" dirty="0" smtClean="0">
                          <a:latin typeface="Arial" panose="020B0604020202020204" pitchFamily="34" charset="0"/>
                          <a:cs typeface="Arial" panose="020B0604020202020204" pitchFamily="34" charset="0"/>
                        </a:rPr>
                        <a:t>** Other items includes goods &amp; services, capital expenditure and transfer payments to Political parties.</a:t>
                      </a:r>
                      <a:endParaRPr lang="en-ZA" sz="1400" b="1" i="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hMerge="1">
                  <a:txBody>
                    <a:bodyPr/>
                    <a:lstStyle/>
                    <a:p>
                      <a:pPr algn="r"/>
                      <a:endParaRPr lang="en-ZA" sz="1400" dirty="0"/>
                    </a:p>
                  </a:txBody>
                  <a:tcPr>
                    <a:solidFill>
                      <a:schemeClr val="accent6">
                        <a:lumMod val="40000"/>
                        <a:lumOff val="60000"/>
                      </a:schemeClr>
                    </a:solidFill>
                  </a:tcPr>
                </a:tc>
                <a:tc hMerge="1">
                  <a:txBody>
                    <a:bodyPr/>
                    <a:lstStyle/>
                    <a:p>
                      <a:pPr algn="r"/>
                      <a:endParaRPr lang="en-ZA" sz="1400" dirty="0"/>
                    </a:p>
                  </a:txBody>
                  <a:tcPr>
                    <a:solidFill>
                      <a:schemeClr val="accent6">
                        <a:lumMod val="40000"/>
                        <a:lumOff val="60000"/>
                      </a:schemeClr>
                    </a:solidFill>
                  </a:tcPr>
                </a:tc>
                <a:tc hMerge="1">
                  <a:txBody>
                    <a:bodyPr/>
                    <a:lstStyle/>
                    <a:p>
                      <a:pPr algn="r"/>
                      <a:endParaRPr lang="en-ZA" sz="1400" dirty="0"/>
                    </a:p>
                  </a:txBody>
                  <a:tcPr>
                    <a:solidFill>
                      <a:schemeClr val="accent6">
                        <a:lumMod val="40000"/>
                        <a:lumOff val="60000"/>
                      </a:schemeClr>
                    </a:solidFill>
                  </a:tcPr>
                </a:tc>
                <a:extLst>
                  <a:ext uri="{0D108BD9-81ED-4DB2-BD59-A6C34878D82A}">
                    <a16:rowId xmlns:a16="http://schemas.microsoft.com/office/drawing/2014/main" xmlns="" val="4129829711"/>
                  </a:ext>
                </a:extLst>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xmlns="" val="1584952090"/>
              </p:ext>
            </p:extLst>
          </p:nvPr>
        </p:nvGraphicFramePr>
        <p:xfrm>
          <a:off x="7851438" y="126982"/>
          <a:ext cx="1545111" cy="813543"/>
        </p:xfrm>
        <a:graphic>
          <a:graphicData uri="http://schemas.openxmlformats.org/presentationml/2006/ole">
            <p:oleObj spid="_x0000_s6147" name="Acrobat Document" showAsIcon="1" r:id="rId3" imgW="914400" imgH="771480" progId="AcroExch.Document.11">
              <p:embed/>
            </p:oleObj>
          </a:graphicData>
        </a:graphic>
      </p:graphicFrame>
    </p:spTree>
    <p:extLst>
      <p:ext uri="{BB962C8B-B14F-4D97-AF65-F5344CB8AC3E}">
        <p14:creationId xmlns:p14="http://schemas.microsoft.com/office/powerpoint/2010/main" xmlns="" val="2925719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24084" y="1825629"/>
            <a:ext cx="6968606" cy="3779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miter lim="800000"/>
                <a:headEnd/>
                <a:tailEnd/>
              </a14:hiddenLine>
            </a:ext>
          </a:extLst>
        </p:spPr>
      </p:pic>
      <p:sp>
        <p:nvSpPr>
          <p:cNvPr id="53251" name="Rectangle 2"/>
          <p:cNvSpPr>
            <a:spLocks noGrp="1" noChangeArrowheads="1"/>
          </p:cNvSpPr>
          <p:nvPr>
            <p:ph type="title" idx="4294967295"/>
          </p:nvPr>
        </p:nvSpPr>
        <p:spPr>
          <a:xfrm>
            <a:off x="5086352" y="2781302"/>
            <a:ext cx="4021015" cy="2860675"/>
          </a:xfrm>
        </p:spPr>
        <p:txBody>
          <a:bodyPr/>
          <a:lstStyle/>
          <a:p>
            <a:pPr>
              <a:lnSpc>
                <a:spcPct val="100000"/>
              </a:lnSpc>
              <a:tabLst>
                <a:tab pos="723900" algn="l"/>
                <a:tab pos="1447800" algn="l"/>
                <a:tab pos="2171700" algn="l"/>
                <a:tab pos="2895600" algn="l"/>
                <a:tab pos="3619500" algn="l"/>
                <a:tab pos="4343400" algn="l"/>
              </a:tabLst>
            </a:pPr>
            <a:r>
              <a:rPr lang="en-ZA" altLang="en-US" sz="4900" b="1" dirty="0">
                <a:solidFill>
                  <a:srgbClr val="FFCC00"/>
                </a:solidFill>
                <a:latin typeface="Tahoma" pitchFamily="34" charset="0"/>
              </a:rPr>
              <a:t>Thank you!</a:t>
            </a:r>
          </a:p>
        </p:txBody>
      </p:sp>
      <p:sp>
        <p:nvSpPr>
          <p:cNvPr id="53252" name="Rectangle 3"/>
          <p:cNvSpPr>
            <a:spLocks noChangeArrowheads="1"/>
          </p:cNvSpPr>
          <p:nvPr/>
        </p:nvSpPr>
        <p:spPr bwMode="auto">
          <a:xfrm>
            <a:off x="5152292" y="5011738"/>
            <a:ext cx="3987312" cy="158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miter lim="800000"/>
                <a:headEnd/>
                <a:tailEnd/>
              </a14:hiddenLine>
            </a:ext>
          </a:extLst>
        </p:spPr>
        <p:txBody>
          <a:bodyPr lIns="90000" tIns="45000" rIns="90000" bIns="45000"/>
          <a:lstStyle>
            <a:lvl1pPr eaLnBrk="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9pPr>
          </a:lstStyle>
          <a:p>
            <a:pPr algn="r" eaLnBrk="1">
              <a:lnSpc>
                <a:spcPct val="80000"/>
              </a:lnSpc>
              <a:spcBef>
                <a:spcPts val="450"/>
              </a:spcBef>
            </a:pPr>
            <a:endParaRPr lang="en-ZA" altLang="en-US" sz="2400" dirty="0">
              <a:solidFill>
                <a:srgbClr val="000000"/>
              </a:solidFill>
              <a:latin typeface="Tahoma" pitchFamily="34" charset="0"/>
            </a:endParaRPr>
          </a:p>
        </p:txBody>
      </p:sp>
      <p:sp>
        <p:nvSpPr>
          <p:cNvPr id="53254" name="Rectangle 5"/>
          <p:cNvSpPr>
            <a:spLocks noChangeArrowheads="1"/>
          </p:cNvSpPr>
          <p:nvPr/>
        </p:nvSpPr>
        <p:spPr bwMode="auto">
          <a:xfrm>
            <a:off x="3436327" y="714377"/>
            <a:ext cx="3890596"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9pPr>
          </a:lstStyle>
          <a:p>
            <a:pPr algn="ctr" eaLnBrk="1" hangingPunct="1">
              <a:lnSpc>
                <a:spcPct val="100000"/>
              </a:lnSpc>
            </a:pPr>
            <a:endParaRPr lang="en-ZA" altLang="en-US" sz="4800" dirty="0">
              <a:solidFill>
                <a:srgbClr val="000000"/>
              </a:solidFill>
              <a:latin typeface="Tahoma" pitchFamily="34" charset="0"/>
            </a:endParaRPr>
          </a:p>
        </p:txBody>
      </p:sp>
    </p:spTree>
    <p:extLst>
      <p:ext uri="{BB962C8B-B14F-4D97-AF65-F5344CB8AC3E}">
        <p14:creationId xmlns:p14="http://schemas.microsoft.com/office/powerpoint/2010/main" xmlns="" val="21662406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24084" y="1825629"/>
            <a:ext cx="6968606" cy="37797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miter lim="800000"/>
                <a:headEnd/>
                <a:tailEnd/>
              </a14:hiddenLine>
            </a:ext>
          </a:extLst>
        </p:spPr>
      </p:pic>
      <p:sp>
        <p:nvSpPr>
          <p:cNvPr id="53251" name="Rectangle 2"/>
          <p:cNvSpPr>
            <a:spLocks noGrp="1" noChangeArrowheads="1"/>
          </p:cNvSpPr>
          <p:nvPr>
            <p:ph type="title" idx="4294967295"/>
          </p:nvPr>
        </p:nvSpPr>
        <p:spPr>
          <a:xfrm>
            <a:off x="5086352" y="2781302"/>
            <a:ext cx="4021015" cy="2860675"/>
          </a:xfrm>
        </p:spPr>
        <p:txBody>
          <a:bodyPr/>
          <a:lstStyle/>
          <a:p>
            <a:pPr>
              <a:lnSpc>
                <a:spcPct val="100000"/>
              </a:lnSpc>
              <a:tabLst>
                <a:tab pos="723900" algn="l"/>
                <a:tab pos="1447800" algn="l"/>
                <a:tab pos="2171700" algn="l"/>
                <a:tab pos="2895600" algn="l"/>
                <a:tab pos="3619500" algn="l"/>
                <a:tab pos="4343400" algn="l"/>
              </a:tabLst>
            </a:pPr>
            <a:r>
              <a:rPr lang="en-ZA" altLang="en-US" sz="4900" b="1" dirty="0" smtClean="0">
                <a:solidFill>
                  <a:srgbClr val="FFCC00"/>
                </a:solidFill>
                <a:latin typeface="Tahoma" pitchFamily="34" charset="0"/>
              </a:rPr>
              <a:t>Annexures</a:t>
            </a:r>
            <a:endParaRPr lang="en-ZA" altLang="en-US" sz="4900" b="1" dirty="0">
              <a:solidFill>
                <a:srgbClr val="FFCC00"/>
              </a:solidFill>
              <a:latin typeface="Tahoma" pitchFamily="34" charset="0"/>
            </a:endParaRPr>
          </a:p>
        </p:txBody>
      </p:sp>
      <p:sp>
        <p:nvSpPr>
          <p:cNvPr id="53252" name="Rectangle 3"/>
          <p:cNvSpPr>
            <a:spLocks noChangeArrowheads="1"/>
          </p:cNvSpPr>
          <p:nvPr/>
        </p:nvSpPr>
        <p:spPr bwMode="auto">
          <a:xfrm>
            <a:off x="5152292" y="5011738"/>
            <a:ext cx="3987312" cy="158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a:solidFill>
                  <a:srgbClr val="000000"/>
                </a:solidFill>
                <a:miter lim="800000"/>
                <a:headEnd/>
                <a:tailEnd/>
              </a14:hiddenLine>
            </a:ext>
          </a:extLst>
        </p:spPr>
        <p:txBody>
          <a:bodyPr lIns="90000" tIns="45000" rIns="90000" bIns="45000"/>
          <a:lstStyle>
            <a:lvl1pPr eaLnBrk="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9pPr>
          </a:lstStyle>
          <a:p>
            <a:pPr algn="r" eaLnBrk="1">
              <a:lnSpc>
                <a:spcPct val="80000"/>
              </a:lnSpc>
              <a:spcBef>
                <a:spcPts val="450"/>
              </a:spcBef>
            </a:pPr>
            <a:endParaRPr lang="en-ZA" altLang="en-US" sz="2400" dirty="0">
              <a:solidFill>
                <a:srgbClr val="000000"/>
              </a:solidFill>
              <a:latin typeface="Tahoma" pitchFamily="34" charset="0"/>
            </a:endParaRPr>
          </a:p>
        </p:txBody>
      </p:sp>
      <p:sp>
        <p:nvSpPr>
          <p:cNvPr id="53254" name="Rectangle 5"/>
          <p:cNvSpPr>
            <a:spLocks noChangeArrowheads="1"/>
          </p:cNvSpPr>
          <p:nvPr/>
        </p:nvSpPr>
        <p:spPr bwMode="auto">
          <a:xfrm>
            <a:off x="3436327" y="714377"/>
            <a:ext cx="3890596"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Lst>
              <a:defRPr>
                <a:solidFill>
                  <a:schemeClr val="tx1"/>
                </a:solidFill>
                <a:latin typeface="Arial" charset="0"/>
                <a:ea typeface="Arial Unicode MS" pitchFamily="34" charset="-128"/>
                <a:cs typeface="Arial Unicode MS" pitchFamily="34" charset="-128"/>
              </a:defRPr>
            </a:lvl9pPr>
          </a:lstStyle>
          <a:p>
            <a:pPr algn="ctr" eaLnBrk="1" hangingPunct="1">
              <a:lnSpc>
                <a:spcPct val="100000"/>
              </a:lnSpc>
            </a:pPr>
            <a:endParaRPr lang="en-ZA" altLang="en-US" sz="4800" dirty="0">
              <a:solidFill>
                <a:srgbClr val="000000"/>
              </a:solidFill>
              <a:latin typeface="Tahoma" pitchFamily="34" charset="0"/>
            </a:endParaRPr>
          </a:p>
        </p:txBody>
      </p:sp>
    </p:spTree>
    <p:extLst>
      <p:ext uri="{BB962C8B-B14F-4D97-AF65-F5344CB8AC3E}">
        <p14:creationId xmlns:p14="http://schemas.microsoft.com/office/powerpoint/2010/main" xmlns="" val="38518543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74811" y="41023"/>
            <a:ext cx="8600140" cy="900271"/>
          </a:xfrm>
        </p:spPr>
        <p:txBody>
          <a:bodyPr>
            <a:normAutofit/>
          </a:bodyPr>
          <a:lstStyle/>
          <a:p>
            <a:r>
              <a:rPr lang="en-US" altLang="en-US" sz="3600" b="1" dirty="0" smtClean="0">
                <a:latin typeface="Arial" panose="020B0604020202020204" pitchFamily="34" charset="0"/>
                <a:cs typeface="Arial" panose="020B0604020202020204" pitchFamily="34" charset="0"/>
              </a:rPr>
              <a:t>Risk Mandate of Parliament</a:t>
            </a:r>
            <a:endParaRPr lang="en-ZA" altLang="en-US" sz="3600" dirty="0">
              <a:latin typeface="Century Gothic" panose="020B0502020202020204" pitchFamily="34" charset="0"/>
            </a:endParaRPr>
          </a:p>
        </p:txBody>
      </p:sp>
      <p:sp>
        <p:nvSpPr>
          <p:cNvPr id="20484" name="Slide Number Placeholder 3"/>
          <p:cNvSpPr>
            <a:spLocks noGrp="1"/>
          </p:cNvSpPr>
          <p:nvPr>
            <p:ph type="sldNum" sz="quarter" idx="4294967295"/>
          </p:nvPr>
        </p:nvSpPr>
        <p:spPr>
          <a:xfrm>
            <a:off x="4881197" y="6532563"/>
            <a:ext cx="194896" cy="195262"/>
          </a:xfrm>
          <a:prstGeom prst="rect">
            <a:avLst/>
          </a:prstGeom>
        </p:spPr>
        <p:txBody>
          <a:bodyPr/>
          <a:lstStyle/>
          <a:p>
            <a:pPr>
              <a:defRPr/>
            </a:pPr>
            <a:fld id="{3D0B675B-2928-45FB-A34D-52362E8603E9}" type="slidenum">
              <a:rPr lang="en-US" smtClean="0">
                <a:latin typeface="Arial" charset="0"/>
                <a:cs typeface="Arial" charset="0"/>
              </a:rPr>
              <a:pPr>
                <a:defRPr/>
              </a:pPr>
              <a:t>2</a:t>
            </a:fld>
            <a:endParaRPr lang="en-US" dirty="0">
              <a:latin typeface="Arial" charset="0"/>
              <a:cs typeface="Arial" charset="0"/>
            </a:endParaRPr>
          </a:p>
        </p:txBody>
      </p:sp>
      <p:sp>
        <p:nvSpPr>
          <p:cNvPr id="7" name="Content Placeholder 6"/>
          <p:cNvSpPr>
            <a:spLocks noGrp="1"/>
          </p:cNvSpPr>
          <p:nvPr/>
        </p:nvSpPr>
        <p:spPr bwMode="auto">
          <a:xfrm>
            <a:off x="268941" y="1197734"/>
            <a:ext cx="9412855" cy="4881093"/>
          </a:xfrm>
          <a:prstGeom prst="rect">
            <a:avLst/>
          </a:prstGeom>
          <a:solidFill>
            <a:schemeClr val="accent6">
              <a:lumMod val="40000"/>
              <a:lumOff val="60000"/>
            </a:schemeClr>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endParaRPr lang="en-ZA" b="1" dirty="0" smtClean="0">
              <a:latin typeface="Arial" panose="020B0604020202020204" pitchFamily="34" charset="0"/>
              <a:cs typeface="Arial" panose="020B0604020202020204" pitchFamily="34" charset="0"/>
            </a:endParaRPr>
          </a:p>
          <a:p>
            <a:pPr marL="0" indent="0" algn="ctr">
              <a:buNone/>
            </a:pPr>
            <a:r>
              <a:rPr lang="en-ZA" b="1" dirty="0" smtClean="0">
                <a:latin typeface="Arial" panose="020B0604020202020204" pitchFamily="34" charset="0"/>
                <a:cs typeface="Arial" panose="020B0604020202020204" pitchFamily="34" charset="0"/>
              </a:rPr>
              <a:t>Risk Management Mandate </a:t>
            </a:r>
          </a:p>
          <a:p>
            <a:pPr marL="0" indent="0" algn="ctr">
              <a:buNone/>
            </a:pPr>
            <a:r>
              <a:rPr lang="en-ZA" b="1" dirty="0" smtClean="0">
                <a:latin typeface="Arial" panose="020B0604020202020204" pitchFamily="34" charset="0"/>
                <a:cs typeface="Arial" panose="020B0604020202020204" pitchFamily="34" charset="0"/>
              </a:rPr>
              <a:t>FMPPLA </a:t>
            </a:r>
            <a:r>
              <a:rPr lang="en-ZA" b="1" dirty="0">
                <a:latin typeface="Arial" panose="020B0604020202020204" pitchFamily="34" charset="0"/>
                <a:cs typeface="Arial" panose="020B0604020202020204" pitchFamily="34" charset="0"/>
              </a:rPr>
              <a:t>Section 7(c</a:t>
            </a:r>
            <a:r>
              <a:rPr lang="en-ZA" b="1" dirty="0" smtClean="0">
                <a:latin typeface="Arial" panose="020B0604020202020204" pitchFamily="34" charset="0"/>
                <a:cs typeface="Arial" panose="020B0604020202020204" pitchFamily="34" charset="0"/>
              </a:rPr>
              <a:t>)</a:t>
            </a:r>
          </a:p>
          <a:p>
            <a:pPr marL="0" indent="0" algn="just">
              <a:buNone/>
            </a:pPr>
            <a:endParaRPr lang="en-ZA" dirty="0">
              <a:latin typeface="Arial" panose="020B0604020202020204" pitchFamily="34" charset="0"/>
              <a:cs typeface="Arial" panose="020B0604020202020204" pitchFamily="34" charset="0"/>
            </a:endParaRPr>
          </a:p>
          <a:p>
            <a:pPr marL="0" indent="0" algn="just">
              <a:buNone/>
            </a:pPr>
            <a:r>
              <a:rPr lang="en-ZA" dirty="0">
                <a:latin typeface="Arial" panose="020B0604020202020204" pitchFamily="34" charset="0"/>
                <a:cs typeface="Arial" panose="020B0604020202020204" pitchFamily="34" charset="0"/>
              </a:rPr>
              <a:t>“The Accounting Officer must ensure that Parliament maintains effective, efficient </a:t>
            </a:r>
            <a:r>
              <a:rPr lang="en-ZA" dirty="0" smtClean="0">
                <a:latin typeface="Arial" panose="020B0604020202020204" pitchFamily="34" charset="0"/>
                <a:cs typeface="Arial" panose="020B0604020202020204" pitchFamily="34" charset="0"/>
              </a:rPr>
              <a:t>and transparent </a:t>
            </a:r>
            <a:r>
              <a:rPr lang="en-ZA" dirty="0">
                <a:latin typeface="Arial" panose="020B0604020202020204" pitchFamily="34" charset="0"/>
                <a:cs typeface="Arial" panose="020B0604020202020204" pitchFamily="34" charset="0"/>
              </a:rPr>
              <a:t>systems of financial </a:t>
            </a:r>
            <a:r>
              <a:rPr lang="en-ZA" dirty="0" smtClean="0">
                <a:latin typeface="Arial" panose="020B0604020202020204" pitchFamily="34" charset="0"/>
                <a:cs typeface="Arial" panose="020B0604020202020204" pitchFamily="34" charset="0"/>
              </a:rPr>
              <a:t>management</a:t>
            </a:r>
            <a:r>
              <a:rPr lang="en-ZA" dirty="0">
                <a:latin typeface="Arial" panose="020B0604020202020204" pitchFamily="34" charset="0"/>
                <a:cs typeface="Arial" panose="020B0604020202020204" pitchFamily="34" charset="0"/>
              </a:rPr>
              <a:t>, risk management, internal control and </a:t>
            </a:r>
            <a:r>
              <a:rPr lang="en-ZA" dirty="0" smtClean="0">
                <a:latin typeface="Arial" panose="020B0604020202020204" pitchFamily="34" charset="0"/>
                <a:cs typeface="Arial" panose="020B0604020202020204" pitchFamily="34" charset="0"/>
              </a:rPr>
              <a:t>internal </a:t>
            </a:r>
            <a:r>
              <a:rPr lang="en-ZA" dirty="0">
                <a:latin typeface="Arial" panose="020B0604020202020204" pitchFamily="34" charset="0"/>
                <a:cs typeface="Arial" panose="020B0604020202020204" pitchFamily="34" charset="0"/>
              </a:rPr>
              <a:t>audit.” </a:t>
            </a:r>
            <a:endParaRPr lang="en-ZA" dirty="0" smtClean="0">
              <a:latin typeface="Arial" panose="020B0604020202020204" pitchFamily="34" charset="0"/>
              <a:cs typeface="Arial" panose="020B0604020202020204" pitchFamily="34" charset="0"/>
            </a:endParaRPr>
          </a:p>
          <a:p>
            <a:pPr marL="0" indent="0" algn="just">
              <a:buNone/>
            </a:pPr>
            <a:endParaRPr lang="en-ZA" dirty="0">
              <a:latin typeface="Arial" panose="020B0604020202020204" pitchFamily="34" charset="0"/>
              <a:cs typeface="Arial" panose="020B0604020202020204" pitchFamily="34" charset="0"/>
            </a:endParaRPr>
          </a:p>
          <a:p>
            <a:pPr marL="0" indent="0">
              <a:buNone/>
            </a:pPr>
            <a:endParaRPr lang="en-ZA" sz="2400" dirty="0" smtClean="0">
              <a:latin typeface="Arial" panose="020B0604020202020204" pitchFamily="34" charset="0"/>
              <a:cs typeface="Arial" panose="020B0604020202020204" pitchFamily="34" charset="0"/>
            </a:endParaRPr>
          </a:p>
          <a:p>
            <a:pPr>
              <a:buNone/>
            </a:pPr>
            <a:endParaRPr lang="en-ZA" sz="1400" dirty="0" smtClean="0"/>
          </a:p>
          <a:p>
            <a:pPr>
              <a:buNone/>
            </a:pPr>
            <a:endParaRPr lang="en-ZA" sz="1400" dirty="0" smtClean="0"/>
          </a:p>
          <a:p>
            <a:pPr>
              <a:buNone/>
            </a:pPr>
            <a:endParaRPr lang="en-ZA" sz="1400" dirty="0" smtClean="0"/>
          </a:p>
          <a:p>
            <a:pPr>
              <a:buNone/>
            </a:pPr>
            <a:endParaRPr lang="en-ZA" sz="1400" dirty="0" smtClean="0"/>
          </a:p>
          <a:p>
            <a:pPr>
              <a:buNone/>
            </a:pPr>
            <a:endParaRPr lang="en-ZA" sz="1400" dirty="0" smtClean="0"/>
          </a:p>
          <a:p>
            <a:pPr>
              <a:buNone/>
            </a:pPr>
            <a:endParaRPr lang="en-ZA" sz="1400" dirty="0" smtClean="0"/>
          </a:p>
          <a:p>
            <a:pPr>
              <a:buNone/>
            </a:pPr>
            <a:endParaRPr lang="en-ZA" sz="1400" dirty="0" smtClean="0"/>
          </a:p>
          <a:p>
            <a:pPr>
              <a:buNone/>
            </a:pPr>
            <a:endParaRPr lang="en-ZA" sz="1400" dirty="0" smtClean="0"/>
          </a:p>
          <a:p>
            <a:pPr>
              <a:buNone/>
            </a:pPr>
            <a:endParaRPr lang="en-ZA" sz="1400" dirty="0" smtClean="0"/>
          </a:p>
          <a:p>
            <a:pPr>
              <a:buNone/>
            </a:pPr>
            <a:endParaRPr lang="en-ZA" sz="1400" dirty="0" smtClean="0"/>
          </a:p>
          <a:p>
            <a:pPr>
              <a:buNone/>
            </a:pPr>
            <a:endParaRPr lang="en-ZA" sz="1400" dirty="0" smtClean="0"/>
          </a:p>
          <a:p>
            <a:pPr>
              <a:buNone/>
            </a:pPr>
            <a:endParaRPr lang="en-ZA" sz="1400" dirty="0" smtClean="0"/>
          </a:p>
          <a:p>
            <a:pPr>
              <a:buNone/>
            </a:pPr>
            <a:endParaRPr lang="en-ZA" sz="900" dirty="0" smtClean="0"/>
          </a:p>
          <a:p>
            <a:pPr>
              <a:buNone/>
            </a:pPr>
            <a:endParaRPr lang="en-ZA" sz="900" dirty="0" smtClean="0"/>
          </a:p>
          <a:p>
            <a:pPr>
              <a:buNone/>
            </a:pPr>
            <a:endParaRPr lang="en-ZA" sz="900" dirty="0" smtClean="0"/>
          </a:p>
          <a:p>
            <a:pPr>
              <a:buNone/>
            </a:pPr>
            <a:endParaRPr lang="en-ZA" sz="1400" dirty="0" smtClean="0"/>
          </a:p>
        </p:txBody>
      </p:sp>
    </p:spTree>
    <p:extLst>
      <p:ext uri="{BB962C8B-B14F-4D97-AF65-F5344CB8AC3E}">
        <p14:creationId xmlns:p14="http://schemas.microsoft.com/office/powerpoint/2010/main" xmlns="" val="1226638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338471168"/>
              </p:ext>
            </p:extLst>
          </p:nvPr>
        </p:nvGraphicFramePr>
        <p:xfrm>
          <a:off x="255494" y="1030308"/>
          <a:ext cx="9426303" cy="5502254"/>
        </p:xfrm>
        <a:graphic>
          <a:graphicData uri="http://schemas.openxmlformats.org/drawingml/2006/table">
            <a:tbl>
              <a:tblPr/>
              <a:tblGrid>
                <a:gridCol w="623529">
                  <a:extLst>
                    <a:ext uri="{9D8B030D-6E8A-4147-A177-3AD203B41FA5}">
                      <a16:colId xmlns:a16="http://schemas.microsoft.com/office/drawing/2014/main" xmlns="" val="252682119"/>
                    </a:ext>
                  </a:extLst>
                </a:gridCol>
                <a:gridCol w="1463424">
                  <a:extLst>
                    <a:ext uri="{9D8B030D-6E8A-4147-A177-3AD203B41FA5}">
                      <a16:colId xmlns:a16="http://schemas.microsoft.com/office/drawing/2014/main" xmlns="" val="1426643414"/>
                    </a:ext>
                  </a:extLst>
                </a:gridCol>
                <a:gridCol w="7339350">
                  <a:extLst>
                    <a:ext uri="{9D8B030D-6E8A-4147-A177-3AD203B41FA5}">
                      <a16:colId xmlns:a16="http://schemas.microsoft.com/office/drawing/2014/main" xmlns="" val="3445180707"/>
                    </a:ext>
                  </a:extLst>
                </a:gridCol>
              </a:tblGrid>
              <a:tr h="466240">
                <a:tc gridSpan="3">
                  <a:txBody>
                    <a:bodyPr/>
                    <a:lstStyle/>
                    <a:p>
                      <a:pPr algn="ctr" fontAlgn="b"/>
                      <a:r>
                        <a:rPr lang="en-US" sz="1600" b="1" i="0" u="none" strike="noStrike" dirty="0" smtClean="0">
                          <a:solidFill>
                            <a:srgbClr val="000000"/>
                          </a:solidFill>
                          <a:effectLst/>
                          <a:latin typeface="Arial" panose="020B0604020202020204" pitchFamily="34" charset="0"/>
                        </a:rPr>
                        <a:t>IMPACT</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352300214"/>
                  </a:ext>
                </a:extLst>
              </a:tr>
              <a:tr h="356536">
                <a:tc>
                  <a:txBody>
                    <a:bodyPr/>
                    <a:lstStyle/>
                    <a:p>
                      <a:pPr algn="ctr" fontAlgn="b"/>
                      <a:r>
                        <a:rPr lang="en-US" sz="1600" b="1" i="0" u="none" strike="noStrike">
                          <a:solidFill>
                            <a:srgbClr val="000000"/>
                          </a:solidFill>
                          <a:effectLst/>
                          <a:latin typeface="Arial" panose="020B0604020202020204" pitchFamily="34" charset="0"/>
                        </a:rPr>
                        <a:t>Score</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Grading</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panose="020B0604020202020204" pitchFamily="34" charset="0"/>
                        </a:rPr>
                        <a:t>Description</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2907022"/>
                  </a:ext>
                </a:extLst>
              </a:tr>
              <a:tr h="1038872">
                <a:tc>
                  <a:txBody>
                    <a:bodyPr/>
                    <a:lstStyle/>
                    <a:p>
                      <a:pPr algn="ctr" fontAlgn="b"/>
                      <a:r>
                        <a:rPr lang="en-US" sz="1600" b="0" i="0" u="none" strike="noStrike" dirty="0" smtClean="0">
                          <a:solidFill>
                            <a:srgbClr val="000000"/>
                          </a:solidFill>
                          <a:effectLst/>
                          <a:latin typeface="Arial" panose="020B0604020202020204" pitchFamily="34" charset="0"/>
                        </a:rPr>
                        <a:t>5</a:t>
                      </a:r>
                    </a:p>
                    <a:p>
                      <a:pPr algn="ctr" fontAlgn="b"/>
                      <a:endParaRPr lang="en-ZA" sz="1600" b="0" i="0" u="none" strike="noStrike" dirty="0" smtClean="0">
                        <a:solidFill>
                          <a:srgbClr val="000000"/>
                        </a:solidFill>
                        <a:effectLst/>
                        <a:latin typeface="Arial" panose="020B0604020202020204" pitchFamily="34" charset="0"/>
                      </a:endParaRPr>
                    </a:p>
                    <a:p>
                      <a:pPr algn="ctr" fontAlgn="b"/>
                      <a:endParaRPr lang="en-US"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0" i="0" u="none" strike="noStrike" dirty="0" smtClean="0">
                          <a:solidFill>
                            <a:srgbClr val="000000"/>
                          </a:solidFill>
                          <a:effectLst/>
                          <a:latin typeface="Arial" panose="020B0604020202020204" pitchFamily="34" charset="0"/>
                        </a:rPr>
                        <a:t>Catastrophic</a:t>
                      </a:r>
                    </a:p>
                    <a:p>
                      <a:pPr algn="ctr" fontAlgn="b"/>
                      <a:endParaRPr lang="en-ZA" sz="1600" b="0" i="0" u="none" strike="noStrike" dirty="0" smtClean="0">
                        <a:solidFill>
                          <a:srgbClr val="000000"/>
                        </a:solidFill>
                        <a:effectLst/>
                        <a:latin typeface="Arial" panose="020B0604020202020204" pitchFamily="34" charset="0"/>
                      </a:endParaRPr>
                    </a:p>
                    <a:p>
                      <a:pPr algn="ctr" fontAlgn="b"/>
                      <a:endParaRPr lang="en-US"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fontAlgn="b"/>
                      <a:r>
                        <a:rPr lang="en-GB" sz="1600" b="0" i="0" u="none" strike="noStrike" dirty="0">
                          <a:solidFill>
                            <a:srgbClr val="000000"/>
                          </a:solidFill>
                          <a:effectLst/>
                          <a:latin typeface="Arial" panose="020B0604020202020204" pitchFamily="34" charset="0"/>
                        </a:rPr>
                        <a:t>The impact is beyond the institutions ability to manage or resource and as such threatens the survival of e.g. a particular project. Impact would cause a disaster with a potential collapse of Divisions or entity</a:t>
                      </a:r>
                      <a:r>
                        <a:rPr lang="en-GB" sz="1600" b="0" i="0" u="none" strike="noStrike" dirty="0" smtClean="0">
                          <a:solidFill>
                            <a:srgbClr val="000000"/>
                          </a:solidFill>
                          <a:effectLst/>
                          <a:latin typeface="Arial" panose="020B0604020202020204" pitchFamily="34" charset="0"/>
                        </a:rPr>
                        <a:t>.</a:t>
                      </a:r>
                    </a:p>
                    <a:p>
                      <a:pPr algn="just" fontAlgn="b"/>
                      <a:endParaRPr lang="en-GB"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909822388"/>
                  </a:ext>
                </a:extLst>
              </a:tr>
              <a:tr h="1038872">
                <a:tc>
                  <a:txBody>
                    <a:bodyPr/>
                    <a:lstStyle/>
                    <a:p>
                      <a:pPr algn="ctr" fontAlgn="b"/>
                      <a:r>
                        <a:rPr lang="en-US" sz="1600" b="0" i="0" u="none" strike="noStrike" dirty="0" smtClean="0">
                          <a:solidFill>
                            <a:srgbClr val="000000"/>
                          </a:solidFill>
                          <a:effectLst/>
                          <a:latin typeface="Arial" panose="020B0604020202020204" pitchFamily="34" charset="0"/>
                        </a:rPr>
                        <a:t>4</a:t>
                      </a:r>
                    </a:p>
                    <a:p>
                      <a:pPr algn="ctr" fontAlgn="b"/>
                      <a:endParaRPr lang="en-ZA" sz="1600" b="0" i="0" u="none" strike="noStrike" dirty="0" smtClean="0">
                        <a:solidFill>
                          <a:srgbClr val="000000"/>
                        </a:solidFill>
                        <a:effectLst/>
                        <a:latin typeface="Arial" panose="020B0604020202020204" pitchFamily="34" charset="0"/>
                      </a:endParaRPr>
                    </a:p>
                    <a:p>
                      <a:pPr algn="ctr" fontAlgn="b"/>
                      <a:endParaRPr lang="en-US"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0" i="0" u="none" strike="noStrike" dirty="0" smtClean="0">
                          <a:solidFill>
                            <a:srgbClr val="000000"/>
                          </a:solidFill>
                          <a:effectLst/>
                          <a:latin typeface="Arial" panose="020B0604020202020204" pitchFamily="34" charset="0"/>
                        </a:rPr>
                        <a:t>Major</a:t>
                      </a:r>
                    </a:p>
                    <a:p>
                      <a:pPr algn="ctr" fontAlgn="b"/>
                      <a:endParaRPr lang="en-ZA" sz="1600" b="0" i="0" u="none" strike="noStrike" dirty="0" smtClean="0">
                        <a:solidFill>
                          <a:srgbClr val="000000"/>
                        </a:solidFill>
                        <a:effectLst/>
                        <a:latin typeface="Arial" panose="020B0604020202020204" pitchFamily="34" charset="0"/>
                      </a:endParaRPr>
                    </a:p>
                    <a:p>
                      <a:pPr algn="ctr" fontAlgn="b"/>
                      <a:endParaRPr lang="en-US"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fontAlgn="b"/>
                      <a:r>
                        <a:rPr lang="en-GB" sz="1600" b="0" i="0" u="none" strike="noStrike" dirty="0">
                          <a:solidFill>
                            <a:srgbClr val="000000"/>
                          </a:solidFill>
                          <a:effectLst/>
                          <a:latin typeface="Arial" panose="020B0604020202020204" pitchFamily="34" charset="0"/>
                        </a:rPr>
                        <a:t>The impact would threaten the ability to achieve the entity’s objectives in the medium term. It is a critical event that could be seen through, but would have a long term negative effect in the Divisions or entity</a:t>
                      </a:r>
                      <a:r>
                        <a:rPr lang="en-GB" sz="1600" b="0" i="0" u="none" strike="noStrike" dirty="0" smtClean="0">
                          <a:solidFill>
                            <a:srgbClr val="000000"/>
                          </a:solidFill>
                          <a:effectLst/>
                          <a:latin typeface="Arial" panose="020B0604020202020204" pitchFamily="34" charset="0"/>
                        </a:rPr>
                        <a:t>.</a:t>
                      </a:r>
                    </a:p>
                    <a:p>
                      <a:pPr algn="just" fontAlgn="b"/>
                      <a:endParaRPr lang="en-GB"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746243118"/>
                  </a:ext>
                </a:extLst>
              </a:tr>
              <a:tr h="1038872">
                <a:tc>
                  <a:txBody>
                    <a:bodyPr/>
                    <a:lstStyle/>
                    <a:p>
                      <a:pPr algn="ctr" fontAlgn="b"/>
                      <a:r>
                        <a:rPr lang="en-US" sz="1600" b="0" i="0" u="none" strike="noStrike" dirty="0" smtClean="0">
                          <a:solidFill>
                            <a:srgbClr val="000000"/>
                          </a:solidFill>
                          <a:effectLst/>
                          <a:latin typeface="Arial" panose="020B0604020202020204" pitchFamily="34" charset="0"/>
                        </a:rPr>
                        <a:t>3</a:t>
                      </a:r>
                    </a:p>
                    <a:p>
                      <a:pPr algn="ctr" fontAlgn="b"/>
                      <a:endParaRPr lang="en-ZA" sz="1600" b="0" i="0" u="none" strike="noStrike" dirty="0" smtClean="0">
                        <a:solidFill>
                          <a:srgbClr val="000000"/>
                        </a:solidFill>
                        <a:effectLst/>
                        <a:latin typeface="Arial" panose="020B0604020202020204" pitchFamily="34" charset="0"/>
                      </a:endParaRPr>
                    </a:p>
                    <a:p>
                      <a:pPr algn="ctr" fontAlgn="b"/>
                      <a:endParaRPr lang="en-US"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0" i="0" u="none" strike="noStrike" dirty="0" smtClean="0">
                          <a:solidFill>
                            <a:srgbClr val="000000"/>
                          </a:solidFill>
                          <a:effectLst/>
                          <a:latin typeface="Arial" panose="020B0604020202020204" pitchFamily="34" charset="0"/>
                        </a:rPr>
                        <a:t>Moderate</a:t>
                      </a:r>
                    </a:p>
                    <a:p>
                      <a:pPr algn="ctr" fontAlgn="b"/>
                      <a:endParaRPr lang="en-ZA" sz="1600" b="0" i="0" u="none" strike="noStrike" dirty="0" smtClean="0">
                        <a:solidFill>
                          <a:srgbClr val="000000"/>
                        </a:solidFill>
                        <a:effectLst/>
                        <a:latin typeface="Arial" panose="020B0604020202020204" pitchFamily="34" charset="0"/>
                      </a:endParaRPr>
                    </a:p>
                    <a:p>
                      <a:pPr algn="ctr" fontAlgn="b"/>
                      <a:endParaRPr lang="en-US"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fontAlgn="b"/>
                      <a:r>
                        <a:rPr lang="en-GB" sz="1600" b="0" i="0" u="none" strike="noStrike" dirty="0">
                          <a:solidFill>
                            <a:srgbClr val="000000"/>
                          </a:solidFill>
                          <a:effectLst/>
                          <a:latin typeface="Arial" panose="020B0604020202020204" pitchFamily="34" charset="0"/>
                        </a:rPr>
                        <a:t>The impact would pose a real threat to the ability of the institution to achieve the strategic objectives. It is an essential event that can be managed under normal business circumstances</a:t>
                      </a:r>
                      <a:r>
                        <a:rPr lang="en-GB" sz="1600" b="0" i="0" u="none" strike="noStrike" dirty="0" smtClean="0">
                          <a:solidFill>
                            <a:srgbClr val="000000"/>
                          </a:solidFill>
                          <a:effectLst/>
                          <a:latin typeface="Arial" panose="020B0604020202020204" pitchFamily="34" charset="0"/>
                        </a:rPr>
                        <a:t>.</a:t>
                      </a:r>
                    </a:p>
                    <a:p>
                      <a:pPr algn="just" fontAlgn="b"/>
                      <a:endParaRPr lang="en-GB"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31022113"/>
                  </a:ext>
                </a:extLst>
              </a:tr>
              <a:tr h="781431">
                <a:tc>
                  <a:txBody>
                    <a:bodyPr/>
                    <a:lstStyle/>
                    <a:p>
                      <a:pPr algn="ctr" fontAlgn="b"/>
                      <a:r>
                        <a:rPr lang="en-US" sz="1600" b="0" i="0" u="none" strike="noStrike" dirty="0" smtClean="0">
                          <a:solidFill>
                            <a:srgbClr val="000000"/>
                          </a:solidFill>
                          <a:effectLst/>
                          <a:latin typeface="Arial" panose="020B0604020202020204" pitchFamily="34" charset="0"/>
                        </a:rPr>
                        <a:t>2</a:t>
                      </a:r>
                    </a:p>
                    <a:p>
                      <a:pPr algn="ctr" fontAlgn="b"/>
                      <a:endParaRPr lang="en-US"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0" i="0" u="none" strike="noStrike" dirty="0" smtClean="0">
                          <a:solidFill>
                            <a:srgbClr val="000000"/>
                          </a:solidFill>
                          <a:effectLst/>
                          <a:latin typeface="Arial" panose="020B0604020202020204" pitchFamily="34" charset="0"/>
                        </a:rPr>
                        <a:t>Minor</a:t>
                      </a:r>
                    </a:p>
                    <a:p>
                      <a:pPr algn="ctr" fontAlgn="b"/>
                      <a:endParaRPr lang="en-ZA" sz="1600" b="0" i="0" u="none" strike="noStrike" dirty="0" smtClean="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b"/>
                      <a:r>
                        <a:rPr lang="en-GB" sz="1600" b="0" i="0" u="none" strike="noStrike" dirty="0">
                          <a:solidFill>
                            <a:srgbClr val="000000"/>
                          </a:solidFill>
                          <a:effectLst/>
                          <a:latin typeface="Arial" panose="020B0604020202020204" pitchFamily="34" charset="0"/>
                        </a:rPr>
                        <a:t>The impact would pose a minor threat to the ability to achieve objectives. The results of the impact can be absorbed under normal circumstances</a:t>
                      </a:r>
                      <a:r>
                        <a:rPr lang="en-GB" sz="1600" b="0" i="0" u="none" strike="noStrike" dirty="0" smtClean="0">
                          <a:solidFill>
                            <a:srgbClr val="000000"/>
                          </a:solidFill>
                          <a:effectLst/>
                          <a:latin typeface="Arial" panose="020B0604020202020204" pitchFamily="34" charset="0"/>
                        </a:rPr>
                        <a:t>.</a:t>
                      </a:r>
                    </a:p>
                    <a:p>
                      <a:pPr algn="just" fontAlgn="b"/>
                      <a:endParaRPr lang="en-GB"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4030822609"/>
                  </a:ext>
                </a:extLst>
              </a:tr>
              <a:tr h="781431">
                <a:tc>
                  <a:txBody>
                    <a:bodyPr/>
                    <a:lstStyle/>
                    <a:p>
                      <a:pPr algn="ctr" fontAlgn="b"/>
                      <a:r>
                        <a:rPr lang="en-US" sz="1600" b="0" i="0" u="none" strike="noStrike" dirty="0" smtClean="0">
                          <a:solidFill>
                            <a:srgbClr val="000000"/>
                          </a:solidFill>
                          <a:effectLst/>
                          <a:latin typeface="Arial" panose="020B0604020202020204" pitchFamily="34" charset="0"/>
                        </a:rPr>
                        <a:t>1</a:t>
                      </a:r>
                    </a:p>
                    <a:p>
                      <a:pPr algn="ctr" fontAlgn="b"/>
                      <a:endParaRPr lang="en-US"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0" i="0" u="none" strike="noStrike" dirty="0" smtClean="0">
                          <a:solidFill>
                            <a:srgbClr val="000000"/>
                          </a:solidFill>
                          <a:effectLst/>
                          <a:latin typeface="Arial" panose="020B0604020202020204" pitchFamily="34" charset="0"/>
                        </a:rPr>
                        <a:t>Insignificant</a:t>
                      </a:r>
                    </a:p>
                    <a:p>
                      <a:pPr algn="ctr" fontAlgn="b"/>
                      <a:endParaRPr lang="en-US"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b"/>
                      <a:r>
                        <a:rPr lang="en-GB" sz="1600" b="0" i="0" u="none" strike="noStrike" dirty="0">
                          <a:solidFill>
                            <a:srgbClr val="000000"/>
                          </a:solidFill>
                          <a:effectLst/>
                          <a:latin typeface="Arial" panose="020B0604020202020204" pitchFamily="34" charset="0"/>
                        </a:rPr>
                        <a:t>The impact can be absorbed within the day to day business operations.  Effect of the impact is not worth being concerned about</a:t>
                      </a:r>
                      <a:r>
                        <a:rPr lang="en-GB" sz="1600" b="0" i="0" u="none" strike="noStrike" dirty="0" smtClean="0">
                          <a:solidFill>
                            <a:srgbClr val="000000"/>
                          </a:solidFill>
                          <a:effectLst/>
                          <a:latin typeface="Arial" panose="020B0604020202020204" pitchFamily="34" charset="0"/>
                        </a:rPr>
                        <a:t>.</a:t>
                      </a:r>
                    </a:p>
                    <a:p>
                      <a:pPr algn="just" fontAlgn="b"/>
                      <a:endParaRPr lang="en-GB"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028644679"/>
                  </a:ext>
                </a:extLst>
              </a:tr>
            </a:tbl>
          </a:graphicData>
        </a:graphic>
      </p:graphicFrame>
      <p:sp>
        <p:nvSpPr>
          <p:cNvPr id="20484" name="Slide Number Placeholder 3"/>
          <p:cNvSpPr>
            <a:spLocks noGrp="1"/>
          </p:cNvSpPr>
          <p:nvPr>
            <p:ph type="sldNum" sz="quarter" idx="4294967295"/>
          </p:nvPr>
        </p:nvSpPr>
        <p:spPr>
          <a:xfrm>
            <a:off x="4881197" y="6532563"/>
            <a:ext cx="386262" cy="195262"/>
          </a:xfrm>
          <a:prstGeom prst="rect">
            <a:avLst/>
          </a:prstGeom>
        </p:spPr>
        <p:txBody>
          <a:bodyPr/>
          <a:lstStyle/>
          <a:p>
            <a:pPr>
              <a:defRPr/>
            </a:pPr>
            <a:fld id="{3D0B675B-2928-45FB-A34D-52362E8603E9}" type="slidenum">
              <a:rPr lang="en-US" smtClean="0">
                <a:latin typeface="Arial" charset="0"/>
                <a:cs typeface="Arial" charset="0"/>
              </a:rPr>
              <a:pPr>
                <a:defRPr/>
              </a:pPr>
              <a:t>20</a:t>
            </a:fld>
            <a:endParaRPr lang="en-US" dirty="0">
              <a:latin typeface="Arial" charset="0"/>
              <a:cs typeface="Arial" charset="0"/>
            </a:endParaRPr>
          </a:p>
        </p:txBody>
      </p:sp>
      <p:sp>
        <p:nvSpPr>
          <p:cNvPr id="7" name="Title 1"/>
          <p:cNvSpPr txBox="1">
            <a:spLocks/>
          </p:cNvSpPr>
          <p:nvPr/>
        </p:nvSpPr>
        <p:spPr>
          <a:xfrm>
            <a:off x="174811" y="154846"/>
            <a:ext cx="8600140" cy="729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b="1" dirty="0">
                <a:latin typeface="Arial" panose="020B0604020202020204" pitchFamily="34" charset="0"/>
                <a:cs typeface="Arial" panose="020B0604020202020204" pitchFamily="34" charset="0"/>
              </a:rPr>
              <a:t>Rating Scales - Impact</a:t>
            </a:r>
            <a:endParaRPr lang="en-ZA" altLang="en-US" sz="4900" dirty="0">
              <a:latin typeface="Century Gothic" panose="020B0502020202020204" pitchFamily="34" charset="0"/>
            </a:endParaRPr>
          </a:p>
        </p:txBody>
      </p:sp>
    </p:spTree>
    <p:extLst>
      <p:ext uri="{BB962C8B-B14F-4D97-AF65-F5344CB8AC3E}">
        <p14:creationId xmlns:p14="http://schemas.microsoft.com/office/powerpoint/2010/main" xmlns="" val="1428903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67425" y="154545"/>
            <a:ext cx="8607526" cy="772731"/>
          </a:xfrm>
        </p:spPr>
        <p:txBody>
          <a:bodyPr vert="horz" lIns="91440" tIns="45720" rIns="91440" bIns="45720" rtlCol="0" anchor="ctr">
            <a:normAutofit fontScale="90000"/>
          </a:bodyPr>
          <a:lstStyle/>
          <a:p>
            <a:r>
              <a:rPr lang="en-US" altLang="en-US" sz="3600" b="1" dirty="0">
                <a:latin typeface="Arial" panose="020B0604020202020204" pitchFamily="34" charset="0"/>
                <a:cs typeface="Arial" panose="020B0604020202020204" pitchFamily="34" charset="0"/>
              </a:rPr>
              <a:t/>
            </a:r>
            <a:br>
              <a:rPr lang="en-US" altLang="en-US" sz="3600" b="1" dirty="0">
                <a:latin typeface="Arial" panose="020B0604020202020204" pitchFamily="34" charset="0"/>
                <a:cs typeface="Arial" panose="020B0604020202020204" pitchFamily="34" charset="0"/>
              </a:rPr>
            </a:br>
            <a:r>
              <a:rPr lang="en-US" altLang="en-US" sz="4000" b="1" dirty="0">
                <a:latin typeface="Arial" panose="020B0604020202020204" pitchFamily="34" charset="0"/>
                <a:cs typeface="Arial" panose="020B0604020202020204" pitchFamily="34" charset="0"/>
              </a:rPr>
              <a:t>Rating Scales - Likelihood </a:t>
            </a:r>
            <a:r>
              <a:rPr lang="en-US" altLang="en-US" sz="3600" b="1" dirty="0">
                <a:latin typeface="Arial" panose="020B0604020202020204" pitchFamily="34" charset="0"/>
                <a:cs typeface="Arial" panose="020B0604020202020204" pitchFamily="34" charset="0"/>
              </a:rPr>
              <a:t/>
            </a:r>
            <a:br>
              <a:rPr lang="en-US" altLang="en-US" sz="3600" b="1" dirty="0">
                <a:latin typeface="Arial" panose="020B0604020202020204" pitchFamily="34" charset="0"/>
                <a:cs typeface="Arial" panose="020B0604020202020204" pitchFamily="34" charset="0"/>
              </a:rPr>
            </a:br>
            <a:endParaRPr lang="en-ZA" altLang="en-US" sz="3600" b="1"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519621959"/>
              </p:ext>
            </p:extLst>
          </p:nvPr>
        </p:nvGraphicFramePr>
        <p:xfrm>
          <a:off x="257577" y="1017430"/>
          <a:ext cx="9424221" cy="5515132"/>
        </p:xfrm>
        <a:graphic>
          <a:graphicData uri="http://schemas.openxmlformats.org/drawingml/2006/table">
            <a:tbl>
              <a:tblPr/>
              <a:tblGrid>
                <a:gridCol w="623393">
                  <a:extLst>
                    <a:ext uri="{9D8B030D-6E8A-4147-A177-3AD203B41FA5}">
                      <a16:colId xmlns:a16="http://schemas.microsoft.com/office/drawing/2014/main" xmlns="" val="3112687049"/>
                    </a:ext>
                  </a:extLst>
                </a:gridCol>
                <a:gridCol w="1191779">
                  <a:extLst>
                    <a:ext uri="{9D8B030D-6E8A-4147-A177-3AD203B41FA5}">
                      <a16:colId xmlns:a16="http://schemas.microsoft.com/office/drawing/2014/main" xmlns="" val="2699080430"/>
                    </a:ext>
                  </a:extLst>
                </a:gridCol>
                <a:gridCol w="7609049">
                  <a:extLst>
                    <a:ext uri="{9D8B030D-6E8A-4147-A177-3AD203B41FA5}">
                      <a16:colId xmlns:a16="http://schemas.microsoft.com/office/drawing/2014/main" xmlns="" val="1477997783"/>
                    </a:ext>
                  </a:extLst>
                </a:gridCol>
              </a:tblGrid>
              <a:tr h="589050">
                <a:tc gridSpan="3">
                  <a:txBody>
                    <a:bodyPr/>
                    <a:lstStyle/>
                    <a:p>
                      <a:pPr algn="ctr" fontAlgn="b"/>
                      <a:endParaRPr lang="en-US" sz="1600" b="1" i="0" u="none" strike="noStrike" dirty="0" smtClean="0">
                        <a:solidFill>
                          <a:srgbClr val="000000"/>
                        </a:solidFill>
                        <a:effectLst/>
                        <a:latin typeface="Arial" panose="020B0604020202020204" pitchFamily="34" charset="0"/>
                      </a:endParaRPr>
                    </a:p>
                    <a:p>
                      <a:pPr algn="ctr" fontAlgn="b"/>
                      <a:r>
                        <a:rPr lang="en-US" sz="1600" b="1" i="0" u="none" strike="noStrike" dirty="0" smtClean="0">
                          <a:solidFill>
                            <a:srgbClr val="000000"/>
                          </a:solidFill>
                          <a:effectLst/>
                          <a:latin typeface="Arial" panose="020B0604020202020204" pitchFamily="34" charset="0"/>
                        </a:rPr>
                        <a:t>LIKELIHOOD</a:t>
                      </a:r>
                      <a:endParaRPr lang="en-US" sz="1600" b="1"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266820152"/>
                  </a:ext>
                </a:extLst>
              </a:tr>
              <a:tr h="462272">
                <a:tc>
                  <a:txBody>
                    <a:bodyPr/>
                    <a:lstStyle/>
                    <a:p>
                      <a:pPr algn="ctr" fontAlgn="b"/>
                      <a:r>
                        <a:rPr lang="en-US" sz="1600" b="1" i="0" u="none" strike="noStrike">
                          <a:solidFill>
                            <a:srgbClr val="000000"/>
                          </a:solidFill>
                          <a:effectLst/>
                          <a:latin typeface="Arial" panose="020B0604020202020204" pitchFamily="34" charset="0"/>
                        </a:rPr>
                        <a:t>Score</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Grading</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panose="020B0604020202020204" pitchFamily="34" charset="0"/>
                        </a:rPr>
                        <a:t>Description</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48090964"/>
                  </a:ext>
                </a:extLst>
              </a:tr>
              <a:tr h="869220">
                <a:tc>
                  <a:txBody>
                    <a:bodyPr/>
                    <a:lstStyle/>
                    <a:p>
                      <a:pPr algn="ctr" fontAlgn="b"/>
                      <a:r>
                        <a:rPr lang="en-US" sz="1600" b="0" i="0" u="none" strike="noStrike" dirty="0" smtClean="0">
                          <a:solidFill>
                            <a:srgbClr val="000000"/>
                          </a:solidFill>
                          <a:effectLst/>
                          <a:latin typeface="Arial" panose="020B0604020202020204" pitchFamily="34" charset="0"/>
                        </a:rPr>
                        <a:t>5</a:t>
                      </a:r>
                    </a:p>
                    <a:p>
                      <a:pPr algn="ctr" fontAlgn="b"/>
                      <a:endParaRPr lang="en-US"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0" i="0" u="none" strike="noStrike" dirty="0">
                          <a:solidFill>
                            <a:srgbClr val="000000"/>
                          </a:solidFill>
                          <a:effectLst/>
                          <a:latin typeface="Arial" panose="020B0604020202020204" pitchFamily="34" charset="0"/>
                        </a:rPr>
                        <a:t>Almost </a:t>
                      </a:r>
                      <a:r>
                        <a:rPr lang="en-US" sz="1600" b="0" i="0" u="none" strike="noStrike" dirty="0" smtClean="0">
                          <a:solidFill>
                            <a:srgbClr val="000000"/>
                          </a:solidFill>
                          <a:effectLst/>
                          <a:latin typeface="Arial" panose="020B0604020202020204" pitchFamily="34" charset="0"/>
                        </a:rPr>
                        <a:t>Certain</a:t>
                      </a:r>
                    </a:p>
                    <a:p>
                      <a:pPr algn="ctr" fontAlgn="b"/>
                      <a:endParaRPr lang="en-US"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1600" b="0" i="0" u="none" strike="noStrike" dirty="0">
                          <a:solidFill>
                            <a:srgbClr val="000000"/>
                          </a:solidFill>
                          <a:effectLst/>
                          <a:latin typeface="Arial" panose="020B0604020202020204" pitchFamily="34" charset="0"/>
                        </a:rPr>
                        <a:t>Expected to occur in most circumstances or occurs regularly</a:t>
                      </a:r>
                      <a:r>
                        <a:rPr lang="en-GB" sz="1600" b="0" i="0" u="none" strike="noStrike" dirty="0" smtClean="0">
                          <a:solidFill>
                            <a:srgbClr val="000000"/>
                          </a:solidFill>
                          <a:effectLst/>
                          <a:latin typeface="Arial" panose="020B0604020202020204" pitchFamily="34" charset="0"/>
                        </a:rPr>
                        <a:t>.</a:t>
                      </a:r>
                    </a:p>
                    <a:p>
                      <a:pPr algn="l" fontAlgn="b"/>
                      <a:endParaRPr lang="en-GB"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229725702"/>
                  </a:ext>
                </a:extLst>
              </a:tr>
              <a:tr h="720463">
                <a:tc>
                  <a:txBody>
                    <a:bodyPr/>
                    <a:lstStyle/>
                    <a:p>
                      <a:pPr algn="ctr" fontAlgn="b"/>
                      <a:r>
                        <a:rPr lang="en-US" sz="1600" b="0" i="0" u="none" strike="noStrike" dirty="0" smtClean="0">
                          <a:solidFill>
                            <a:srgbClr val="000000"/>
                          </a:solidFill>
                          <a:effectLst/>
                          <a:latin typeface="Arial" panose="020B0604020202020204" pitchFamily="34" charset="0"/>
                        </a:rPr>
                        <a:t>4</a:t>
                      </a:r>
                    </a:p>
                    <a:p>
                      <a:pPr algn="ctr" fontAlgn="b"/>
                      <a:endParaRPr lang="en-US"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0" i="0" u="none" strike="noStrike" dirty="0" smtClean="0">
                          <a:solidFill>
                            <a:srgbClr val="000000"/>
                          </a:solidFill>
                          <a:effectLst/>
                          <a:latin typeface="Arial" panose="020B0604020202020204" pitchFamily="34" charset="0"/>
                        </a:rPr>
                        <a:t>Likely</a:t>
                      </a:r>
                    </a:p>
                    <a:p>
                      <a:pPr algn="ctr" fontAlgn="b"/>
                      <a:endParaRPr lang="en-US"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600" b="0" i="0" u="none" strike="noStrike" dirty="0">
                          <a:solidFill>
                            <a:srgbClr val="000000"/>
                          </a:solidFill>
                          <a:effectLst/>
                          <a:latin typeface="Arial" panose="020B0604020202020204" pitchFamily="34" charset="0"/>
                        </a:rPr>
                        <a:t>Will certainly occur</a:t>
                      </a:r>
                      <a:r>
                        <a:rPr lang="en-US" sz="1600" b="0" i="0" u="none" strike="noStrike" dirty="0" smtClean="0">
                          <a:solidFill>
                            <a:srgbClr val="000000"/>
                          </a:solidFill>
                          <a:effectLst/>
                          <a:latin typeface="Arial" panose="020B0604020202020204" pitchFamily="34" charset="0"/>
                        </a:rPr>
                        <a:t>.</a:t>
                      </a:r>
                    </a:p>
                    <a:p>
                      <a:pPr algn="l" fontAlgn="b"/>
                      <a:endParaRPr lang="en-US"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2373582565"/>
                  </a:ext>
                </a:extLst>
              </a:tr>
              <a:tr h="950828">
                <a:tc>
                  <a:txBody>
                    <a:bodyPr/>
                    <a:lstStyle/>
                    <a:p>
                      <a:pPr algn="ctr" fontAlgn="b"/>
                      <a:r>
                        <a:rPr lang="en-US" sz="1600" b="0" i="0" u="none" strike="noStrike" dirty="0" smtClean="0">
                          <a:solidFill>
                            <a:srgbClr val="000000"/>
                          </a:solidFill>
                          <a:effectLst/>
                          <a:latin typeface="Arial" panose="020B0604020202020204" pitchFamily="34" charset="0"/>
                        </a:rPr>
                        <a:t>3</a:t>
                      </a:r>
                    </a:p>
                    <a:p>
                      <a:pPr algn="ctr" fontAlgn="b"/>
                      <a:endParaRPr lang="en-US"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0" i="0" u="none" strike="noStrike" dirty="0" smtClean="0">
                          <a:solidFill>
                            <a:srgbClr val="000000"/>
                          </a:solidFill>
                          <a:effectLst/>
                          <a:latin typeface="Arial" panose="020B0604020202020204" pitchFamily="34" charset="0"/>
                        </a:rPr>
                        <a:t>Possible</a:t>
                      </a:r>
                    </a:p>
                    <a:p>
                      <a:pPr algn="ctr" fontAlgn="b"/>
                      <a:endParaRPr lang="en-US"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1600" b="0" i="0" u="none" strike="noStrike" dirty="0">
                          <a:solidFill>
                            <a:srgbClr val="000000"/>
                          </a:solidFill>
                          <a:effectLst/>
                          <a:latin typeface="Arial" panose="020B0604020202020204" pitchFamily="34" charset="0"/>
                        </a:rPr>
                        <a:t>It is relatively probable that it is going to occur at sometime i.e. it should be expected to occur at some time. </a:t>
                      </a:r>
                      <a:endParaRPr lang="en-GB" sz="1600" b="0" i="0" u="none" strike="noStrike" dirty="0" smtClean="0">
                        <a:solidFill>
                          <a:srgbClr val="000000"/>
                        </a:solidFill>
                        <a:effectLst/>
                        <a:latin typeface="Arial" panose="020B0604020202020204" pitchFamily="34" charset="0"/>
                      </a:endParaRPr>
                    </a:p>
                    <a:p>
                      <a:pPr algn="l" fontAlgn="b"/>
                      <a:endParaRPr lang="en-GB"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76835238"/>
                  </a:ext>
                </a:extLst>
              </a:tr>
              <a:tr h="788491">
                <a:tc>
                  <a:txBody>
                    <a:bodyPr/>
                    <a:lstStyle/>
                    <a:p>
                      <a:pPr algn="ctr" fontAlgn="b"/>
                      <a:r>
                        <a:rPr lang="en-US" sz="1600" b="0" i="0" u="none" strike="noStrike" dirty="0" smtClean="0">
                          <a:solidFill>
                            <a:srgbClr val="000000"/>
                          </a:solidFill>
                          <a:effectLst/>
                          <a:latin typeface="Arial" panose="020B0604020202020204" pitchFamily="34" charset="0"/>
                        </a:rPr>
                        <a:t>2</a:t>
                      </a:r>
                    </a:p>
                    <a:p>
                      <a:pPr algn="ctr" fontAlgn="b"/>
                      <a:endParaRPr lang="en-US"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0" i="0" u="none" strike="noStrike" dirty="0" smtClean="0">
                          <a:solidFill>
                            <a:srgbClr val="000000"/>
                          </a:solidFill>
                          <a:effectLst/>
                          <a:latin typeface="Arial" panose="020B0604020202020204" pitchFamily="34" charset="0"/>
                        </a:rPr>
                        <a:t>Unlikely</a:t>
                      </a:r>
                    </a:p>
                    <a:p>
                      <a:pPr algn="ctr" fontAlgn="b"/>
                      <a:endParaRPr lang="en-US"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1600" b="0" i="0" u="none" strike="noStrike" dirty="0">
                          <a:solidFill>
                            <a:srgbClr val="000000"/>
                          </a:solidFill>
                          <a:effectLst/>
                          <a:latin typeface="Arial" panose="020B0604020202020204" pitchFamily="34" charset="0"/>
                        </a:rPr>
                        <a:t>Could occur at some time</a:t>
                      </a:r>
                      <a:r>
                        <a:rPr lang="en-GB" sz="1600" b="0" i="0" u="none" strike="noStrike" dirty="0" smtClean="0">
                          <a:solidFill>
                            <a:srgbClr val="000000"/>
                          </a:solidFill>
                          <a:effectLst/>
                          <a:latin typeface="Arial" panose="020B0604020202020204" pitchFamily="34" charset="0"/>
                        </a:rPr>
                        <a:t>.</a:t>
                      </a:r>
                    </a:p>
                    <a:p>
                      <a:pPr algn="l" fontAlgn="b"/>
                      <a:endParaRPr lang="en-GB"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689121069"/>
                  </a:ext>
                </a:extLst>
              </a:tr>
              <a:tr h="1134808">
                <a:tc>
                  <a:txBody>
                    <a:bodyPr/>
                    <a:lstStyle/>
                    <a:p>
                      <a:pPr algn="ctr" fontAlgn="b"/>
                      <a:r>
                        <a:rPr lang="en-US" sz="1600" b="0" i="0" u="none" strike="noStrike" dirty="0" smtClean="0">
                          <a:solidFill>
                            <a:srgbClr val="000000"/>
                          </a:solidFill>
                          <a:effectLst/>
                          <a:latin typeface="Arial" panose="020B0604020202020204" pitchFamily="34" charset="0"/>
                        </a:rPr>
                        <a:t>1</a:t>
                      </a:r>
                    </a:p>
                    <a:p>
                      <a:pPr algn="ctr" fontAlgn="b"/>
                      <a:endParaRPr lang="en-ZA" sz="1600" b="0" i="0" u="none" strike="noStrike" dirty="0" smtClean="0">
                        <a:solidFill>
                          <a:srgbClr val="000000"/>
                        </a:solidFill>
                        <a:effectLst/>
                        <a:latin typeface="Arial" panose="020B0604020202020204" pitchFamily="34" charset="0"/>
                      </a:endParaRPr>
                    </a:p>
                    <a:p>
                      <a:pPr algn="ctr" fontAlgn="b"/>
                      <a:endParaRPr lang="en-US"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600" b="0" i="0" u="none" strike="noStrike" dirty="0" smtClean="0">
                          <a:solidFill>
                            <a:srgbClr val="000000"/>
                          </a:solidFill>
                          <a:effectLst/>
                          <a:latin typeface="Arial" panose="020B0604020202020204" pitchFamily="34" charset="0"/>
                        </a:rPr>
                        <a:t>Rare</a:t>
                      </a:r>
                    </a:p>
                    <a:p>
                      <a:pPr algn="ctr" fontAlgn="b"/>
                      <a:endParaRPr lang="en-ZA" sz="1600" b="0" i="0" u="none" strike="noStrike" dirty="0" smtClean="0">
                        <a:solidFill>
                          <a:srgbClr val="000000"/>
                        </a:solidFill>
                        <a:effectLst/>
                        <a:latin typeface="Arial" panose="020B0604020202020204" pitchFamily="34" charset="0"/>
                      </a:endParaRPr>
                    </a:p>
                    <a:p>
                      <a:pPr algn="ctr" fontAlgn="b"/>
                      <a:endParaRPr lang="en-US"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1600" b="0" i="0" u="none" strike="noStrike" dirty="0">
                          <a:solidFill>
                            <a:srgbClr val="000000"/>
                          </a:solidFill>
                          <a:effectLst/>
                          <a:latin typeface="Arial" panose="020B0604020202020204" pitchFamily="34" charset="0"/>
                        </a:rPr>
                        <a:t>Only occur in exceptional circumstances</a:t>
                      </a:r>
                      <a:r>
                        <a:rPr lang="en-GB" sz="1600" b="0" i="0" u="none" strike="noStrike" dirty="0" smtClean="0">
                          <a:solidFill>
                            <a:srgbClr val="000000"/>
                          </a:solidFill>
                          <a:effectLst/>
                          <a:latin typeface="Arial" panose="020B0604020202020204" pitchFamily="34" charset="0"/>
                        </a:rPr>
                        <a:t>.</a:t>
                      </a:r>
                    </a:p>
                    <a:p>
                      <a:pPr algn="l" fontAlgn="b"/>
                      <a:endParaRPr lang="en-GB" sz="1600" b="0" i="0" u="none" strike="noStrike" dirty="0" smtClean="0">
                        <a:solidFill>
                          <a:srgbClr val="000000"/>
                        </a:solidFill>
                        <a:effectLst/>
                        <a:latin typeface="Arial" panose="020B0604020202020204" pitchFamily="34" charset="0"/>
                      </a:endParaRPr>
                    </a:p>
                    <a:p>
                      <a:pPr algn="l" fontAlgn="b"/>
                      <a:endParaRPr lang="en-GB" sz="1600" b="0" i="0" u="none" strike="noStrike" dirty="0">
                        <a:solidFill>
                          <a:srgbClr val="000000"/>
                        </a:solidFill>
                        <a:effectLst/>
                        <a:latin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3465766"/>
                  </a:ext>
                </a:extLst>
              </a:tr>
            </a:tbl>
          </a:graphicData>
        </a:graphic>
      </p:graphicFrame>
      <p:sp>
        <p:nvSpPr>
          <p:cNvPr id="20484" name="Slide Number Placeholder 3"/>
          <p:cNvSpPr>
            <a:spLocks noGrp="1"/>
          </p:cNvSpPr>
          <p:nvPr>
            <p:ph type="sldNum" sz="quarter" idx="4294967295"/>
          </p:nvPr>
        </p:nvSpPr>
        <p:spPr>
          <a:xfrm>
            <a:off x="4881196" y="6532563"/>
            <a:ext cx="373383" cy="195262"/>
          </a:xfrm>
          <a:prstGeom prst="rect">
            <a:avLst/>
          </a:prstGeom>
        </p:spPr>
        <p:txBody>
          <a:bodyPr/>
          <a:lstStyle/>
          <a:p>
            <a:pPr>
              <a:defRPr/>
            </a:pPr>
            <a:fld id="{3D0B675B-2928-45FB-A34D-52362E8603E9}" type="slidenum">
              <a:rPr lang="en-US" smtClean="0">
                <a:latin typeface="Arial" charset="0"/>
                <a:cs typeface="Arial" charset="0"/>
              </a:rPr>
              <a:pPr>
                <a:defRPr/>
              </a:pPr>
              <a:t>21</a:t>
            </a:fld>
            <a:endParaRPr lang="en-US" dirty="0">
              <a:latin typeface="Arial" charset="0"/>
              <a:cs typeface="Arial" charset="0"/>
            </a:endParaRPr>
          </a:p>
        </p:txBody>
      </p:sp>
    </p:spTree>
    <p:extLst>
      <p:ext uri="{BB962C8B-B14F-4D97-AF65-F5344CB8AC3E}">
        <p14:creationId xmlns:p14="http://schemas.microsoft.com/office/powerpoint/2010/main" xmlns="" val="3328318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611091761"/>
              </p:ext>
            </p:extLst>
          </p:nvPr>
        </p:nvGraphicFramePr>
        <p:xfrm>
          <a:off x="334851" y="1071392"/>
          <a:ext cx="9346946" cy="4531487"/>
        </p:xfrm>
        <a:graphic>
          <a:graphicData uri="http://schemas.openxmlformats.org/drawingml/2006/table">
            <a:tbl>
              <a:tblPr/>
              <a:tblGrid>
                <a:gridCol w="1661817">
                  <a:extLst>
                    <a:ext uri="{9D8B030D-6E8A-4147-A177-3AD203B41FA5}">
                      <a16:colId xmlns:a16="http://schemas.microsoft.com/office/drawing/2014/main" xmlns="" val="1064902096"/>
                    </a:ext>
                  </a:extLst>
                </a:gridCol>
                <a:gridCol w="7685129">
                  <a:extLst>
                    <a:ext uri="{9D8B030D-6E8A-4147-A177-3AD203B41FA5}">
                      <a16:colId xmlns:a16="http://schemas.microsoft.com/office/drawing/2014/main" xmlns="" val="2221308186"/>
                    </a:ext>
                  </a:extLst>
                </a:gridCol>
              </a:tblGrid>
              <a:tr h="461573">
                <a:tc gridSpan="2">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CONTROL LEVELS</a:t>
                      </a:r>
                    </a:p>
                  </a:txBody>
                  <a:tcPr marL="8626" marR="8626" marT="8626"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3755544344"/>
                  </a:ext>
                </a:extLst>
              </a:tr>
              <a:tr h="587126">
                <a:tc>
                  <a:txBody>
                    <a:bodyPr/>
                    <a:lstStyle/>
                    <a:p>
                      <a:pPr algn="ctr" fontAlgn="b"/>
                      <a:r>
                        <a:rPr lang="en-US" sz="1600" b="1" i="0" u="none" strike="noStrike">
                          <a:solidFill>
                            <a:srgbClr val="000000"/>
                          </a:solidFill>
                          <a:effectLst/>
                          <a:latin typeface="Arial" panose="020B0604020202020204" pitchFamily="34" charset="0"/>
                          <a:cs typeface="Arial" panose="020B0604020202020204" pitchFamily="34" charset="0"/>
                        </a:rPr>
                        <a:t>Level</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cs typeface="Arial" panose="020B0604020202020204" pitchFamily="34" charset="0"/>
                        </a:rPr>
                        <a:t>Description</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6267555"/>
                  </a:ext>
                </a:extLst>
              </a:tr>
              <a:tr h="730685">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Damaging</a:t>
                      </a:r>
                    </a:p>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The control(s) in place actually increased the risk, not reduced it</a:t>
                      </a:r>
                      <a:r>
                        <a:rPr lang="en-GB" sz="1600" b="0" i="0" u="none" strike="noStrike" dirty="0" smtClean="0">
                          <a:solidFill>
                            <a:srgbClr val="000000"/>
                          </a:solidFill>
                          <a:effectLst/>
                          <a:latin typeface="Arial" panose="020B0604020202020204" pitchFamily="34" charset="0"/>
                          <a:cs typeface="Arial" panose="020B0604020202020204" pitchFamily="34" charset="0"/>
                        </a:rPr>
                        <a:t>.</a:t>
                      </a:r>
                    </a:p>
                    <a:p>
                      <a:pPr algn="l"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1524667"/>
                  </a:ext>
                </a:extLst>
              </a:tr>
              <a:tr h="712695">
                <a:tc>
                  <a:txBody>
                    <a:bodyPr/>
                    <a:lstStyle/>
                    <a:p>
                      <a:pPr marL="0" algn="ctr" defTabSz="914400" rtl="0" eaLnBrk="1" fontAlgn="b" latinLnBrk="0" hangingPunct="1"/>
                      <a:r>
                        <a:rPr lang="en-US" sz="1600" b="0" i="0" u="none" strike="noStrike" kern="1200" dirty="0" smtClean="0">
                          <a:solidFill>
                            <a:srgbClr val="000000"/>
                          </a:solidFill>
                          <a:effectLst/>
                          <a:latin typeface="Arial" panose="020B0604020202020204" pitchFamily="34" charset="0"/>
                          <a:ea typeface="+mn-ea"/>
                          <a:cs typeface="Arial" panose="020B0604020202020204" pitchFamily="34" charset="0"/>
                        </a:rPr>
                        <a:t>None</a:t>
                      </a:r>
                      <a:endParaRPr lang="en-ZA" sz="1600" b="0" i="0" u="none" strike="noStrike" kern="1200" dirty="0" smtClean="0">
                        <a:solidFill>
                          <a:srgbClr val="000000"/>
                        </a:solidFill>
                        <a:effectLst/>
                        <a:latin typeface="Arial" panose="020B0604020202020204" pitchFamily="34" charset="0"/>
                        <a:ea typeface="+mn-ea"/>
                        <a:cs typeface="Arial" panose="020B0604020202020204" pitchFamily="34" charset="0"/>
                      </a:endParaRPr>
                    </a:p>
                    <a:p>
                      <a:pPr marL="0" algn="l" defTabSz="914400" rtl="0" eaLnBrk="1" fontAlgn="b" latinLnBrk="0" hangingPunct="1"/>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en-GB" sz="1600" b="0" i="0" u="none" strike="noStrike" kern="1200" dirty="0">
                          <a:solidFill>
                            <a:srgbClr val="000000"/>
                          </a:solidFill>
                          <a:effectLst/>
                          <a:latin typeface="Arial" panose="020B0604020202020204" pitchFamily="34" charset="0"/>
                          <a:ea typeface="+mn-ea"/>
                          <a:cs typeface="Arial" panose="020B0604020202020204" pitchFamily="34" charset="0"/>
                        </a:rPr>
                        <a:t>No controls are in place</a:t>
                      </a:r>
                      <a:r>
                        <a:rPr lang="en-GB" sz="1600" b="0" i="0" u="none" strike="noStrike" kern="1200" dirty="0" smtClean="0">
                          <a:solidFill>
                            <a:srgbClr val="000000"/>
                          </a:solidFill>
                          <a:effectLst/>
                          <a:latin typeface="Arial" panose="020B0604020202020204" pitchFamily="34" charset="0"/>
                          <a:ea typeface="+mn-ea"/>
                          <a:cs typeface="Arial" panose="020B0604020202020204" pitchFamily="34" charset="0"/>
                        </a:rPr>
                        <a:t>.</a:t>
                      </a:r>
                    </a:p>
                    <a:p>
                      <a:pPr marL="0" algn="l" defTabSz="914400" rtl="0" eaLnBrk="1" fontAlgn="b" latinLnBrk="0" hangingPunct="1"/>
                      <a:endParaRPr lang="en-GB"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11557656"/>
                  </a:ext>
                </a:extLst>
              </a:tr>
              <a:tr h="672353">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Deficient</a:t>
                      </a:r>
                    </a:p>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The controls that have been applied are not adequate for the job</a:t>
                      </a:r>
                      <a:r>
                        <a:rPr lang="en-GB" sz="1600" b="0" i="0" u="none" strike="noStrike" dirty="0" smtClean="0">
                          <a:solidFill>
                            <a:srgbClr val="000000"/>
                          </a:solidFill>
                          <a:effectLst/>
                          <a:latin typeface="Arial" panose="020B0604020202020204" pitchFamily="34" charset="0"/>
                          <a:cs typeface="Arial" panose="020B0604020202020204" pitchFamily="34" charset="0"/>
                        </a:rPr>
                        <a:t>.</a:t>
                      </a:r>
                    </a:p>
                    <a:p>
                      <a:pPr algn="l"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42456549"/>
                  </a:ext>
                </a:extLst>
              </a:tr>
              <a:tr h="779929">
                <a:tc>
                  <a:txBody>
                    <a:bodyPr/>
                    <a:lstStyle/>
                    <a:p>
                      <a:pPr algn="ctr" fontAlgn="b"/>
                      <a:endParaRPr lang="en-US" sz="1600" b="0" i="0" u="none" strike="noStrike" dirty="0" smtClean="0">
                        <a:solidFill>
                          <a:srgbClr val="000000"/>
                        </a:solidFill>
                        <a:effectLst/>
                        <a:latin typeface="Arial" panose="020B0604020202020204" pitchFamily="34" charset="0"/>
                        <a:cs typeface="Arial" panose="020B0604020202020204" pitchFamily="34" charset="0"/>
                      </a:endParaRPr>
                    </a:p>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Effective</a:t>
                      </a:r>
                      <a:endParaRPr lang="en-ZA" sz="1600" b="0" i="0" u="none" strike="noStrike" dirty="0" smtClean="0">
                        <a:solidFill>
                          <a:srgbClr val="000000"/>
                        </a:solidFill>
                        <a:effectLst/>
                        <a:latin typeface="Arial" panose="020B0604020202020204" pitchFamily="34" charset="0"/>
                        <a:cs typeface="Arial" panose="020B0604020202020204" pitchFamily="34" charset="0"/>
                      </a:endParaRPr>
                    </a:p>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The controls that have been applied reduce the risk or impact</a:t>
                      </a:r>
                      <a:r>
                        <a:rPr lang="en-GB" sz="1600" b="0" i="0" u="none" strike="noStrike" dirty="0" smtClean="0">
                          <a:solidFill>
                            <a:srgbClr val="000000"/>
                          </a:solidFill>
                          <a:effectLst/>
                          <a:latin typeface="Arial" panose="020B0604020202020204" pitchFamily="34" charset="0"/>
                          <a:cs typeface="Arial" panose="020B0604020202020204" pitchFamily="34" charset="0"/>
                        </a:rPr>
                        <a:t>.</a:t>
                      </a:r>
                    </a:p>
                    <a:p>
                      <a:pPr algn="l"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36647297"/>
                  </a:ext>
                </a:extLst>
              </a:tr>
              <a:tr h="587126">
                <a:tc>
                  <a:txBody>
                    <a:bodyPr/>
                    <a:lstStyle/>
                    <a:p>
                      <a:pPr algn="ctr" fontAlgn="b"/>
                      <a:r>
                        <a:rPr lang="en-US" sz="1600" b="0" i="0" u="none" strike="noStrike" dirty="0" smtClean="0">
                          <a:solidFill>
                            <a:srgbClr val="000000"/>
                          </a:solidFill>
                          <a:effectLst/>
                          <a:latin typeface="Arial" panose="020B0604020202020204" pitchFamily="34" charset="0"/>
                          <a:cs typeface="Arial" panose="020B0604020202020204" pitchFamily="34" charset="0"/>
                        </a:rPr>
                        <a:t>Excessive</a:t>
                      </a:r>
                    </a:p>
                    <a:p>
                      <a:pPr algn="ctr" fontAlgn="b"/>
                      <a:endParaRPr lang="en-ZA" sz="1600" b="0" i="0" u="none" strike="noStrike" dirty="0" smtClean="0">
                        <a:solidFill>
                          <a:srgbClr val="000000"/>
                        </a:solidFill>
                        <a:effectLst/>
                        <a:latin typeface="Arial" panose="020B0604020202020204" pitchFamily="34" charset="0"/>
                        <a:cs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Only occur in exceptional circumstances</a:t>
                      </a:r>
                      <a:r>
                        <a:rPr lang="en-GB" sz="1600" b="0" i="0" u="none" strike="noStrike" dirty="0" smtClean="0">
                          <a:solidFill>
                            <a:srgbClr val="000000"/>
                          </a:solidFill>
                          <a:effectLst/>
                          <a:latin typeface="Arial" panose="020B0604020202020204" pitchFamily="34" charset="0"/>
                          <a:cs typeface="Arial" panose="020B0604020202020204" pitchFamily="34" charset="0"/>
                        </a:rPr>
                        <a:t>.</a:t>
                      </a:r>
                    </a:p>
                    <a:p>
                      <a:pPr algn="l"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2723503"/>
                  </a:ext>
                </a:extLst>
              </a:tr>
            </a:tbl>
          </a:graphicData>
        </a:graphic>
      </p:graphicFrame>
      <p:sp>
        <p:nvSpPr>
          <p:cNvPr id="20484" name="Slide Number Placeholder 3"/>
          <p:cNvSpPr>
            <a:spLocks noGrp="1"/>
          </p:cNvSpPr>
          <p:nvPr>
            <p:ph type="sldNum" sz="quarter" idx="4294967295"/>
          </p:nvPr>
        </p:nvSpPr>
        <p:spPr>
          <a:xfrm>
            <a:off x="4881197" y="6532563"/>
            <a:ext cx="194896" cy="195262"/>
          </a:xfrm>
          <a:prstGeom prst="rect">
            <a:avLst/>
          </a:prstGeom>
        </p:spPr>
        <p:txBody>
          <a:bodyPr/>
          <a:lstStyle/>
          <a:p>
            <a:pPr>
              <a:defRPr/>
            </a:pPr>
            <a:fld id="{3D0B675B-2928-45FB-A34D-52362E8603E9}" type="slidenum">
              <a:rPr lang="en-US" smtClean="0">
                <a:latin typeface="Arial" charset="0"/>
                <a:cs typeface="Arial" charset="0"/>
              </a:rPr>
              <a:pPr>
                <a:defRPr/>
              </a:pPr>
              <a:t>22</a:t>
            </a:fld>
            <a:endParaRPr lang="en-US" dirty="0">
              <a:latin typeface="Arial" charset="0"/>
              <a:cs typeface="Arial" charset="0"/>
            </a:endParaRPr>
          </a:p>
        </p:txBody>
      </p:sp>
      <p:sp>
        <p:nvSpPr>
          <p:cNvPr id="7" name="Title 1"/>
          <p:cNvSpPr txBox="1">
            <a:spLocks/>
          </p:cNvSpPr>
          <p:nvPr/>
        </p:nvSpPr>
        <p:spPr>
          <a:xfrm>
            <a:off x="167425" y="115908"/>
            <a:ext cx="8607526" cy="916847"/>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n-US" b="1" dirty="0" smtClean="0">
              <a:latin typeface="Arial" panose="020B0604020202020204" pitchFamily="34" charset="0"/>
              <a:cs typeface="Arial" panose="020B0604020202020204" pitchFamily="34" charset="0"/>
            </a:endParaRPr>
          </a:p>
          <a:p>
            <a:r>
              <a:rPr lang="en-US" altLang="en-US" sz="9600" b="1" dirty="0" smtClean="0">
                <a:latin typeface="Arial" panose="020B0604020202020204" pitchFamily="34" charset="0"/>
                <a:cs typeface="Arial" panose="020B0604020202020204" pitchFamily="34" charset="0"/>
              </a:rPr>
              <a:t>Control </a:t>
            </a:r>
            <a:r>
              <a:rPr lang="en-US" altLang="en-US" sz="9600" b="1" dirty="0">
                <a:latin typeface="Arial" panose="020B0604020202020204" pitchFamily="34" charset="0"/>
                <a:cs typeface="Arial" panose="020B0604020202020204" pitchFamily="34" charset="0"/>
              </a:rPr>
              <a:t>Levels</a:t>
            </a:r>
            <a:r>
              <a:rPr lang="en-US" altLang="en-US" sz="3600" b="1" dirty="0" smtClean="0">
                <a:latin typeface="Arial" panose="020B0604020202020204" pitchFamily="34" charset="0"/>
                <a:cs typeface="Arial" panose="020B0604020202020204" pitchFamily="34" charset="0"/>
              </a:rPr>
              <a:t/>
            </a:r>
            <a:br>
              <a:rPr lang="en-US" altLang="en-US" sz="3600" b="1" dirty="0" smtClean="0">
                <a:latin typeface="Arial" panose="020B0604020202020204" pitchFamily="34" charset="0"/>
                <a:cs typeface="Arial" panose="020B0604020202020204" pitchFamily="34" charset="0"/>
              </a:rPr>
            </a:br>
            <a:endParaRPr lang="en-ZA" alt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92403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3"/>
          <p:cNvSpPr>
            <a:spLocks noGrp="1"/>
          </p:cNvSpPr>
          <p:nvPr>
            <p:ph type="sldNum" sz="quarter" idx="4294967295"/>
          </p:nvPr>
        </p:nvSpPr>
        <p:spPr>
          <a:xfrm>
            <a:off x="4881196" y="6532563"/>
            <a:ext cx="399141" cy="195262"/>
          </a:xfrm>
          <a:prstGeom prst="rect">
            <a:avLst/>
          </a:prstGeom>
        </p:spPr>
        <p:txBody>
          <a:bodyPr/>
          <a:lstStyle/>
          <a:p>
            <a:pPr>
              <a:defRPr/>
            </a:pPr>
            <a:fld id="{3D0B675B-2928-45FB-A34D-52362E8603E9}" type="slidenum">
              <a:rPr lang="en-US" smtClean="0">
                <a:latin typeface="Arial" charset="0"/>
                <a:cs typeface="Arial" charset="0"/>
              </a:rPr>
              <a:pPr>
                <a:defRPr/>
              </a:pPr>
              <a:t>23</a:t>
            </a:fld>
            <a:endParaRPr lang="en-US" dirty="0">
              <a:latin typeface="Arial" charset="0"/>
              <a:cs typeface="Arial"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4267229689"/>
              </p:ext>
            </p:extLst>
          </p:nvPr>
        </p:nvGraphicFramePr>
        <p:xfrm>
          <a:off x="301709" y="1058514"/>
          <a:ext cx="9400870" cy="5071831"/>
        </p:xfrm>
        <a:graphic>
          <a:graphicData uri="http://schemas.openxmlformats.org/presentationml/2006/ole">
            <p:oleObj spid="_x0000_s4163" name="Worksheet" r:id="rId4" imgW="7418597" imgH="3071048" progId="Excel.Sheet.12">
              <p:embed/>
            </p:oleObj>
          </a:graphicData>
        </a:graphic>
      </p:graphicFrame>
      <p:sp>
        <p:nvSpPr>
          <p:cNvPr id="7" name="Title 1"/>
          <p:cNvSpPr txBox="1">
            <a:spLocks/>
          </p:cNvSpPr>
          <p:nvPr/>
        </p:nvSpPr>
        <p:spPr>
          <a:xfrm>
            <a:off x="167425" y="115908"/>
            <a:ext cx="8607526" cy="916847"/>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n-US" b="1" dirty="0" smtClean="0">
              <a:latin typeface="Arial" panose="020B0604020202020204" pitchFamily="34" charset="0"/>
              <a:cs typeface="Arial" panose="020B0604020202020204" pitchFamily="34" charset="0"/>
            </a:endParaRPr>
          </a:p>
          <a:p>
            <a:r>
              <a:rPr lang="en-US" altLang="en-US" sz="9600" b="1" dirty="0" err="1" smtClean="0">
                <a:latin typeface="Arial" panose="020B0604020202020204" pitchFamily="34" charset="0"/>
                <a:cs typeface="Arial" panose="020B0604020202020204" pitchFamily="34" charset="0"/>
              </a:rPr>
              <a:t>Heatmap</a:t>
            </a:r>
            <a:r>
              <a:rPr lang="en-US" altLang="en-US" sz="3600" b="1" dirty="0" smtClean="0">
                <a:latin typeface="Arial" panose="020B0604020202020204" pitchFamily="34" charset="0"/>
                <a:cs typeface="Arial" panose="020B0604020202020204" pitchFamily="34" charset="0"/>
              </a:rPr>
              <a:t/>
            </a:r>
            <a:br>
              <a:rPr lang="en-US" altLang="en-US" sz="3600" b="1" dirty="0" smtClean="0">
                <a:latin typeface="Arial" panose="020B0604020202020204" pitchFamily="34" charset="0"/>
                <a:cs typeface="Arial" panose="020B0604020202020204" pitchFamily="34" charset="0"/>
              </a:rPr>
            </a:br>
            <a:endParaRPr lang="en-ZA" alt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84171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3"/>
          <p:cNvSpPr>
            <a:spLocks noGrp="1"/>
          </p:cNvSpPr>
          <p:nvPr>
            <p:ph type="sldNum" sz="quarter" idx="4294967295"/>
          </p:nvPr>
        </p:nvSpPr>
        <p:spPr>
          <a:xfrm>
            <a:off x="4881197" y="6532563"/>
            <a:ext cx="386262" cy="195262"/>
          </a:xfrm>
          <a:prstGeom prst="rect">
            <a:avLst/>
          </a:prstGeom>
        </p:spPr>
        <p:txBody>
          <a:bodyPr/>
          <a:lstStyle/>
          <a:p>
            <a:pPr>
              <a:defRPr/>
            </a:pPr>
            <a:fld id="{3D0B675B-2928-45FB-A34D-52362E8603E9}" type="slidenum">
              <a:rPr lang="en-US" smtClean="0">
                <a:latin typeface="Arial" charset="0"/>
                <a:cs typeface="Arial" charset="0"/>
              </a:rPr>
              <a:pPr>
                <a:defRPr/>
              </a:pPr>
              <a:t>24</a:t>
            </a:fld>
            <a:endParaRPr lang="en-US" dirty="0">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851337901"/>
              </p:ext>
            </p:extLst>
          </p:nvPr>
        </p:nvGraphicFramePr>
        <p:xfrm>
          <a:off x="305333" y="1071393"/>
          <a:ext cx="9299190" cy="5290769"/>
        </p:xfrm>
        <a:graphic>
          <a:graphicData uri="http://schemas.openxmlformats.org/drawingml/2006/table">
            <a:tbl>
              <a:tblPr/>
              <a:tblGrid>
                <a:gridCol w="1584308">
                  <a:extLst>
                    <a:ext uri="{9D8B030D-6E8A-4147-A177-3AD203B41FA5}">
                      <a16:colId xmlns:a16="http://schemas.microsoft.com/office/drawing/2014/main" xmlns="" val="3624436962"/>
                    </a:ext>
                  </a:extLst>
                </a:gridCol>
                <a:gridCol w="7714882">
                  <a:extLst>
                    <a:ext uri="{9D8B030D-6E8A-4147-A177-3AD203B41FA5}">
                      <a16:colId xmlns:a16="http://schemas.microsoft.com/office/drawing/2014/main" xmlns="" val="3455917097"/>
                    </a:ext>
                  </a:extLst>
                </a:gridCol>
              </a:tblGrid>
              <a:tr h="787093">
                <a:tc>
                  <a:txBody>
                    <a:bodyPr/>
                    <a:lstStyle/>
                    <a:p>
                      <a:pPr marL="0" algn="ctr" defTabSz="914400" rtl="0" eaLnBrk="1" fontAlgn="ctr" latinLnBrk="0" hangingPunct="1"/>
                      <a:r>
                        <a:rPr lang="en-ZA" sz="1600" b="1" i="0" u="none" strike="noStrike" kern="1200" dirty="0" smtClean="0">
                          <a:solidFill>
                            <a:srgbClr val="000000"/>
                          </a:solidFill>
                          <a:effectLst/>
                          <a:latin typeface="Arial" panose="020B0604020202020204" pitchFamily="34" charset="0"/>
                          <a:ea typeface="+mn-ea"/>
                          <a:cs typeface="Arial" panose="020B0604020202020204" pitchFamily="34" charset="0"/>
                        </a:rPr>
                        <a:t>RESIDUAL SEVERITY RATING</a:t>
                      </a:r>
                      <a:endParaRPr lang="en-US" sz="16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974" marR="7974" marT="7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600" b="1" i="0" u="none" strike="noStrike" dirty="0">
                          <a:solidFill>
                            <a:srgbClr val="000000"/>
                          </a:solidFill>
                          <a:effectLst/>
                          <a:latin typeface="Arial" panose="020B0604020202020204" pitchFamily="34" charset="0"/>
                          <a:cs typeface="Arial" panose="020B0604020202020204" pitchFamily="34" charset="0"/>
                        </a:rPr>
                        <a:t>RISK MANAGEMENT MATRIX – LEGEND</a:t>
                      </a:r>
                    </a:p>
                  </a:txBody>
                  <a:tcPr marL="7974" marR="7974" marT="7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xmlns="" val="3812223192"/>
                  </a:ext>
                </a:extLst>
              </a:tr>
              <a:tr h="1118196">
                <a:tc>
                  <a:txBody>
                    <a:bodyPr/>
                    <a:lstStyle/>
                    <a:p>
                      <a:pPr algn="ctr" rtl="0" fontAlgn="ctr"/>
                      <a:r>
                        <a:rPr lang="en-US" sz="1600" b="0" i="0" u="none" strike="noStrike" dirty="0" smtClean="0">
                          <a:solidFill>
                            <a:srgbClr val="000000"/>
                          </a:solidFill>
                          <a:effectLst/>
                          <a:latin typeface="Arial" panose="020B0604020202020204" pitchFamily="34" charset="0"/>
                          <a:cs typeface="Arial" panose="020B0604020202020204" pitchFamily="34" charset="0"/>
                        </a:rPr>
                        <a:t>Extreme</a:t>
                      </a:r>
                    </a:p>
                    <a:p>
                      <a:pPr algn="ctr" rtl="0" fontAlgn="ctr"/>
                      <a:endParaRPr lang="en-ZA" sz="1600" b="0" i="0" u="none" strike="noStrike" dirty="0" smtClean="0">
                        <a:solidFill>
                          <a:srgbClr val="000000"/>
                        </a:solidFill>
                        <a:effectLst/>
                        <a:latin typeface="Arial" panose="020B0604020202020204" pitchFamily="34" charset="0"/>
                        <a:cs typeface="Arial" panose="020B0604020202020204" pitchFamily="34" charset="0"/>
                      </a:endParaRPr>
                    </a:p>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974" marR="7974" marT="7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rtl="0" fontAlgn="t"/>
                      <a:r>
                        <a:rPr lang="en-ZA" sz="1600" kern="1200" dirty="0" smtClean="0">
                          <a:solidFill>
                            <a:schemeClr val="tx1"/>
                          </a:solidFill>
                          <a:effectLst/>
                          <a:latin typeface="Arial" panose="020B0604020202020204" pitchFamily="34" charset="0"/>
                          <a:ea typeface="+mn-ea"/>
                          <a:cs typeface="Arial" panose="020B0604020202020204" pitchFamily="34" charset="0"/>
                        </a:rPr>
                        <a:t>Requires the immediate action of the relevant manager so that appropriate controls can be set in place and monitored.  The Risk Committee would undertake detailed research, identify risk reduction options and risk management (monitoring) plans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7974" marR="7974" marT="7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extLst>
                  <a:ext uri="{0D108BD9-81ED-4DB2-BD59-A6C34878D82A}">
                    <a16:rowId xmlns:a16="http://schemas.microsoft.com/office/drawing/2014/main" xmlns="" val="2522401012"/>
                  </a:ext>
                </a:extLst>
              </a:tr>
              <a:tr h="1309599">
                <a:tc>
                  <a:txBody>
                    <a:bodyPr/>
                    <a:lstStyle/>
                    <a:p>
                      <a:pPr algn="ctr" rtl="0" fontAlgn="ctr"/>
                      <a:r>
                        <a:rPr lang="en-US" sz="1600" b="0" i="0" u="none" strike="noStrike" dirty="0" smtClean="0">
                          <a:solidFill>
                            <a:srgbClr val="000000"/>
                          </a:solidFill>
                          <a:effectLst/>
                          <a:latin typeface="Arial" panose="020B0604020202020204" pitchFamily="34" charset="0"/>
                          <a:cs typeface="Arial" panose="020B0604020202020204" pitchFamily="34" charset="0"/>
                        </a:rPr>
                        <a:t>High</a:t>
                      </a:r>
                    </a:p>
                    <a:p>
                      <a:pPr algn="ctr" rtl="0" fontAlgn="ctr"/>
                      <a:endParaRPr lang="en-ZA" sz="1600" b="0" i="0" u="none" strike="noStrike" dirty="0" smtClean="0">
                        <a:solidFill>
                          <a:srgbClr val="000000"/>
                        </a:solidFill>
                        <a:effectLst/>
                        <a:latin typeface="Arial" panose="020B0604020202020204" pitchFamily="34" charset="0"/>
                        <a:cs typeface="Arial" panose="020B0604020202020204" pitchFamily="34" charset="0"/>
                      </a:endParaRPr>
                    </a:p>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974" marR="7974" marT="7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rtl="0" fontAlgn="t"/>
                      <a:r>
                        <a:rPr lang="en-GB" sz="1600" b="0" i="0" u="none" strike="noStrike" dirty="0">
                          <a:solidFill>
                            <a:srgbClr val="000000"/>
                          </a:solidFill>
                          <a:effectLst/>
                          <a:latin typeface="Arial" panose="020B0604020202020204" pitchFamily="34" charset="0"/>
                          <a:cs typeface="Arial" panose="020B0604020202020204" pitchFamily="34" charset="0"/>
                        </a:rPr>
                        <a:t>Requires the immediate action of the relevant manager so that appropriate controls can be set in place and monitored.  The Risk Committee would undertake detailed research, identify risk reduction options and risk management (monitoring) plans.</a:t>
                      </a:r>
                    </a:p>
                  </a:txBody>
                  <a:tcPr marL="7974" marR="7974" marT="7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xmlns="" val="3321020154"/>
                  </a:ext>
                </a:extLst>
              </a:tr>
              <a:tr h="967088">
                <a:tc>
                  <a:txBody>
                    <a:bodyPr/>
                    <a:lstStyle/>
                    <a:p>
                      <a:pPr algn="ctr" rtl="0" fontAlgn="ctr"/>
                      <a:r>
                        <a:rPr lang="en-US" sz="1600" b="0" i="0" u="none" strike="noStrike" dirty="0" smtClean="0">
                          <a:solidFill>
                            <a:srgbClr val="000000"/>
                          </a:solidFill>
                          <a:effectLst/>
                          <a:latin typeface="Arial" panose="020B0604020202020204" pitchFamily="34" charset="0"/>
                          <a:cs typeface="Arial" panose="020B0604020202020204" pitchFamily="34" charset="0"/>
                        </a:rPr>
                        <a:t>Moderate</a:t>
                      </a:r>
                    </a:p>
                    <a:p>
                      <a:pPr algn="ctr" rtl="0" fontAlgn="ctr"/>
                      <a:endParaRPr lang="en-ZA" sz="1600" b="0" i="0" u="none" strike="noStrike" dirty="0" smtClean="0">
                        <a:solidFill>
                          <a:srgbClr val="000000"/>
                        </a:solidFill>
                        <a:effectLst/>
                        <a:latin typeface="Arial" panose="020B0604020202020204" pitchFamily="34" charset="0"/>
                        <a:cs typeface="Arial" panose="020B0604020202020204" pitchFamily="34" charset="0"/>
                      </a:endParaRPr>
                    </a:p>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974" marR="7974" marT="7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rtl="0" fontAlgn="t"/>
                      <a:r>
                        <a:rPr lang="en-GB" sz="1600" b="0" i="0" u="none" strike="noStrike" dirty="0">
                          <a:solidFill>
                            <a:srgbClr val="000000"/>
                          </a:solidFill>
                          <a:effectLst/>
                          <a:latin typeface="Arial" panose="020B0604020202020204" pitchFamily="34" charset="0"/>
                          <a:cs typeface="Arial" panose="020B0604020202020204" pitchFamily="34" charset="0"/>
                        </a:rPr>
                        <a:t>Responsibility would fall on the relevant manager and specific monitoring of response procedures would occur though the risk manager.</a:t>
                      </a:r>
                    </a:p>
                  </a:txBody>
                  <a:tcPr marL="7974" marR="7974" marT="7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extLst>
                  <a:ext uri="{0D108BD9-81ED-4DB2-BD59-A6C34878D82A}">
                    <a16:rowId xmlns:a16="http://schemas.microsoft.com/office/drawing/2014/main" xmlns="" val="4028218978"/>
                  </a:ext>
                </a:extLst>
              </a:tr>
              <a:tr h="1108793">
                <a:tc>
                  <a:txBody>
                    <a:bodyPr/>
                    <a:lstStyle/>
                    <a:p>
                      <a:pPr algn="ctr" rtl="0" fontAlgn="ctr"/>
                      <a:r>
                        <a:rPr lang="en-US" sz="1600" b="0" i="0" u="none" strike="noStrike" dirty="0" smtClean="0">
                          <a:solidFill>
                            <a:srgbClr val="000000"/>
                          </a:solidFill>
                          <a:effectLst/>
                          <a:latin typeface="Arial" panose="020B0604020202020204" pitchFamily="34" charset="0"/>
                          <a:cs typeface="Arial" panose="020B0604020202020204" pitchFamily="34" charset="0"/>
                        </a:rPr>
                        <a:t>Low</a:t>
                      </a:r>
                    </a:p>
                    <a:p>
                      <a:pPr algn="ctr" rtl="0" fontAlgn="ctr"/>
                      <a:endParaRPr lang="en-ZA" sz="1600" b="0" i="0" u="none" strike="noStrike" dirty="0" smtClean="0">
                        <a:solidFill>
                          <a:srgbClr val="000000"/>
                        </a:solidFill>
                        <a:effectLst/>
                        <a:latin typeface="Arial" panose="020B0604020202020204" pitchFamily="34" charset="0"/>
                        <a:cs typeface="Arial" panose="020B0604020202020204" pitchFamily="34" charset="0"/>
                      </a:endParaRPr>
                    </a:p>
                    <a:p>
                      <a:pPr algn="ctr" rtl="0"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974" marR="7974" marT="79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rtl="0" fontAlgn="t"/>
                      <a:r>
                        <a:rPr lang="en-GB" sz="1600" b="0" i="0" u="none" strike="noStrike" dirty="0">
                          <a:solidFill>
                            <a:srgbClr val="000000"/>
                          </a:solidFill>
                          <a:effectLst/>
                          <a:latin typeface="Arial" panose="020B0604020202020204" pitchFamily="34" charset="0"/>
                          <a:cs typeface="Arial" panose="020B0604020202020204" pitchFamily="34" charset="0"/>
                        </a:rPr>
                        <a:t>Manage by routine. The allocation of additional resources is unlikely to be required.</a:t>
                      </a:r>
                    </a:p>
                  </a:txBody>
                  <a:tcPr marL="7974" marR="7974" marT="797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xmlns="" val="3946604104"/>
                  </a:ext>
                </a:extLst>
              </a:tr>
            </a:tbl>
          </a:graphicData>
        </a:graphic>
      </p:graphicFrame>
      <p:sp>
        <p:nvSpPr>
          <p:cNvPr id="7" name="Title 1"/>
          <p:cNvSpPr txBox="1">
            <a:spLocks/>
          </p:cNvSpPr>
          <p:nvPr/>
        </p:nvSpPr>
        <p:spPr>
          <a:xfrm>
            <a:off x="167425" y="115908"/>
            <a:ext cx="8607526" cy="916847"/>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n-US" b="1" dirty="0" smtClean="0">
              <a:latin typeface="Arial" panose="020B0604020202020204" pitchFamily="34" charset="0"/>
              <a:cs typeface="Arial" panose="020B0604020202020204" pitchFamily="34" charset="0"/>
            </a:endParaRPr>
          </a:p>
          <a:p>
            <a:r>
              <a:rPr lang="en-US" altLang="en-US" sz="9600" b="1" dirty="0">
                <a:latin typeface="Arial" panose="020B0604020202020204" pitchFamily="34" charset="0"/>
                <a:cs typeface="Arial" panose="020B0604020202020204" pitchFamily="34" charset="0"/>
              </a:rPr>
              <a:t>Risk Management Matrix</a:t>
            </a:r>
            <a:r>
              <a:rPr lang="en-US" altLang="en-US" sz="3600" b="1" dirty="0" smtClean="0">
                <a:latin typeface="Arial" panose="020B0604020202020204" pitchFamily="34" charset="0"/>
                <a:cs typeface="Arial" panose="020B0604020202020204" pitchFamily="34" charset="0"/>
              </a:rPr>
              <a:t/>
            </a:r>
            <a:br>
              <a:rPr lang="en-US" altLang="en-US" sz="3600" b="1" dirty="0" smtClean="0">
                <a:latin typeface="Arial" panose="020B0604020202020204" pitchFamily="34" charset="0"/>
                <a:cs typeface="Arial" panose="020B0604020202020204" pitchFamily="34" charset="0"/>
              </a:rPr>
            </a:br>
            <a:endParaRPr lang="en-ZA" alt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47423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738431765"/>
              </p:ext>
            </p:extLst>
          </p:nvPr>
        </p:nvGraphicFramePr>
        <p:xfrm>
          <a:off x="167425" y="962335"/>
          <a:ext cx="9520431" cy="5678424"/>
        </p:xfrm>
        <a:graphic>
          <a:graphicData uri="http://schemas.openxmlformats.org/drawingml/2006/table">
            <a:tbl>
              <a:tblPr firstRow="1" firstCol="1" bandRow="1"/>
              <a:tblGrid>
                <a:gridCol w="1344706">
                  <a:extLst>
                    <a:ext uri="{9D8B030D-6E8A-4147-A177-3AD203B41FA5}">
                      <a16:colId xmlns:a16="http://schemas.microsoft.com/office/drawing/2014/main" xmlns="" val="1107541982"/>
                    </a:ext>
                  </a:extLst>
                </a:gridCol>
                <a:gridCol w="1317811">
                  <a:extLst>
                    <a:ext uri="{9D8B030D-6E8A-4147-A177-3AD203B41FA5}">
                      <a16:colId xmlns:a16="http://schemas.microsoft.com/office/drawing/2014/main" xmlns="" val="3618641739"/>
                    </a:ext>
                  </a:extLst>
                </a:gridCol>
                <a:gridCol w="3652960">
                  <a:extLst>
                    <a:ext uri="{9D8B030D-6E8A-4147-A177-3AD203B41FA5}">
                      <a16:colId xmlns:a16="http://schemas.microsoft.com/office/drawing/2014/main" xmlns="" val="3004634070"/>
                    </a:ext>
                  </a:extLst>
                </a:gridCol>
                <a:gridCol w="3204954">
                  <a:extLst>
                    <a:ext uri="{9D8B030D-6E8A-4147-A177-3AD203B41FA5}">
                      <a16:colId xmlns:a16="http://schemas.microsoft.com/office/drawing/2014/main" xmlns="" val="810494238"/>
                    </a:ext>
                  </a:extLst>
                </a:gridCol>
              </a:tblGrid>
              <a:tr h="195667">
                <a:tc gridSpan="4">
                  <a:txBody>
                    <a:bodyPr/>
                    <a:lstStyle/>
                    <a:p>
                      <a:pPr marL="0" marR="0" algn="ctr">
                        <a:lnSpc>
                          <a:spcPct val="115000"/>
                        </a:lnSpc>
                        <a:spcBef>
                          <a:spcPts val="0"/>
                        </a:spcBef>
                        <a:spcAft>
                          <a:spcPts val="0"/>
                        </a:spcAft>
                      </a:pPr>
                      <a:r>
                        <a:rPr lang="en-ZA" sz="1600" b="1">
                          <a:effectLst/>
                          <a:latin typeface="Arial" panose="020B0604020202020204" pitchFamily="34" charset="0"/>
                          <a:ea typeface="Calibri" panose="020F0502020204030204" pitchFamily="34" charset="0"/>
                          <a:cs typeface="Times New Roman" panose="02020603050405020304" pitchFamily="18" charset="0"/>
                        </a:rPr>
                        <a:t>RESIDUAL RISKS AND REQUIRED MANAGEMENT ACTION</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52279" marR="5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18289417"/>
                  </a:ext>
                </a:extLst>
              </a:tr>
              <a:tr h="545495">
                <a:tc>
                  <a:txBody>
                    <a:bodyPr/>
                    <a:lstStyle/>
                    <a:p>
                      <a:pPr marL="0" marR="0" algn="ctr">
                        <a:lnSpc>
                          <a:spcPct val="115000"/>
                        </a:lnSpc>
                        <a:spcBef>
                          <a:spcPts val="0"/>
                        </a:spcBef>
                        <a:spcAft>
                          <a:spcPts val="0"/>
                        </a:spcAft>
                      </a:pPr>
                      <a:r>
                        <a:rPr lang="en-ZA" sz="1400" b="1">
                          <a:effectLst/>
                          <a:latin typeface="Arial" panose="020B0604020202020204" pitchFamily="34" charset="0"/>
                          <a:ea typeface="Calibri" panose="020F0502020204030204" pitchFamily="34" charset="0"/>
                          <a:cs typeface="Times New Roman" panose="02020603050405020304" pitchFamily="18" charset="0"/>
                        </a:rPr>
                        <a:t>Residual Risk Severity Category</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52279" marR="5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ZA" sz="1400" b="1">
                          <a:effectLst/>
                          <a:latin typeface="Arial" panose="020B0604020202020204" pitchFamily="34" charset="0"/>
                          <a:ea typeface="Calibri" panose="020F0502020204030204" pitchFamily="34" charset="0"/>
                          <a:cs typeface="Times New Roman" panose="02020603050405020304" pitchFamily="18" charset="0"/>
                        </a:rPr>
                        <a:t>Description</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52279" marR="5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ZA" sz="14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ZA" sz="1400" b="1" dirty="0">
                          <a:effectLst/>
                          <a:latin typeface="Arial" panose="020B0604020202020204" pitchFamily="34" charset="0"/>
                          <a:ea typeface="Calibri" panose="020F0502020204030204" pitchFamily="34" charset="0"/>
                          <a:cs typeface="Times New Roman" panose="02020603050405020304" pitchFamily="18" charset="0"/>
                        </a:rPr>
                        <a:t>Definition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279" marR="5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ZA" sz="1400" b="1" dirty="0">
                          <a:effectLst/>
                          <a:latin typeface="Arial" panose="020B0604020202020204" pitchFamily="34" charset="0"/>
                          <a:ea typeface="Calibri" panose="020F0502020204030204" pitchFamily="34" charset="0"/>
                          <a:cs typeface="Times New Roman" panose="02020603050405020304" pitchFamily="18" charset="0"/>
                        </a:rPr>
                        <a:t>Management Action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279" marR="5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xmlns="" val="2066162606"/>
                  </a:ext>
                </a:extLst>
              </a:tr>
              <a:tr h="1297941">
                <a:tc>
                  <a:txBody>
                    <a:bodyPr/>
                    <a:lstStyle/>
                    <a:p>
                      <a:pPr marL="0" marR="0" algn="ctr">
                        <a:lnSpc>
                          <a:spcPct val="115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15 – 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2279" marR="5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Extreme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279" marR="5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a:lnSpc>
                          <a:spcPct val="115000"/>
                        </a:lnSpc>
                        <a:spcBef>
                          <a:spcPts val="0"/>
                        </a:spcBef>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Extremely unacceptable level of residual risk – implies that</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there are no controls in place or controls are completely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ineffective.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279" marR="5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Requires the </a:t>
                      </a:r>
                      <a:r>
                        <a:rPr lang="en-US" sz="1400"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immediate</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action of the relevant manager so that appropriate controls can be set in place and monitored.  The Risk Committee undertakes detailed research, identifies risk reduction options and risk management (monitoring) plans.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279" marR="5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73242482"/>
                  </a:ext>
                </a:extLst>
              </a:tr>
              <a:tr h="923655">
                <a:tc>
                  <a:txBody>
                    <a:bodyPr/>
                    <a:lstStyle/>
                    <a:p>
                      <a:pPr marL="0" marR="0" algn="ctr">
                        <a:lnSpc>
                          <a:spcPct val="115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8 – 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2279" marR="5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High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2279" marR="5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just">
                        <a:lnSpc>
                          <a:spcPct val="115000"/>
                        </a:lnSpc>
                        <a:spcBef>
                          <a:spcPts val="0"/>
                        </a:spcBef>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Unacceptable level of residual risk - Implies that the </a:t>
                      </a:r>
                      <a:r>
                        <a:rPr lang="en-ZA" sz="1400" dirty="0" smtClean="0">
                          <a:effectLst/>
                          <a:latin typeface="Arial" panose="020B0604020202020204" pitchFamily="34" charset="0"/>
                          <a:ea typeface="Calibri" panose="020F0502020204030204" pitchFamily="34" charset="0"/>
                          <a:cs typeface="Times New Roman" panose="02020603050405020304" pitchFamily="18" charset="0"/>
                        </a:rPr>
                        <a:t>controls</a:t>
                      </a:r>
                      <a:r>
                        <a:rPr lang="en-ZA" sz="1400" baseline="0" dirty="0" smtClean="0">
                          <a:effectLst/>
                          <a:latin typeface="Arial" panose="020B0604020202020204" pitchFamily="34" charset="0"/>
                          <a:ea typeface="Calibri" panose="020F0502020204030204" pitchFamily="34" charset="0"/>
                          <a:cs typeface="Times New Roman" panose="02020603050405020304" pitchFamily="18" charset="0"/>
                        </a:rPr>
                        <a:t> </a:t>
                      </a:r>
                      <a:r>
                        <a:rPr lang="en-ZA" sz="1400" dirty="0" smtClean="0">
                          <a:effectLst/>
                          <a:latin typeface="Arial" panose="020B0604020202020204" pitchFamily="34" charset="0"/>
                          <a:ea typeface="Calibri" panose="020F0502020204030204" pitchFamily="34" charset="0"/>
                          <a:cs typeface="Times New Roman" panose="02020603050405020304" pitchFamily="18" charset="0"/>
                        </a:rPr>
                        <a:t>are </a:t>
                      </a:r>
                      <a:r>
                        <a:rPr lang="en-ZA" sz="1400" dirty="0">
                          <a:effectLst/>
                          <a:latin typeface="Arial" panose="020B0604020202020204" pitchFamily="34" charset="0"/>
                          <a:ea typeface="Calibri" panose="020F0502020204030204" pitchFamily="34" charset="0"/>
                          <a:cs typeface="Times New Roman" panose="02020603050405020304" pitchFamily="18" charset="0"/>
                        </a:rPr>
                        <a:t>either fundamentally inadequate (poor design) or ineffective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(poor implementation).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279" marR="5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Requires the </a:t>
                      </a:r>
                      <a:r>
                        <a:rPr lang="en-US" sz="1400"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prompt</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attention of </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management.</a:t>
                      </a:r>
                      <a:r>
                        <a:rPr lang="en-US" sz="14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Risk Committee undertakes detailed research, and identifies risk reduction options and risk management (monitoring) plans.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279" marR="5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38887170"/>
                  </a:ext>
                </a:extLst>
              </a:tr>
              <a:tr h="736512">
                <a:tc>
                  <a:txBody>
                    <a:bodyPr/>
                    <a:lstStyle/>
                    <a:p>
                      <a:pPr marL="0" marR="0" algn="ctr">
                        <a:lnSpc>
                          <a:spcPct val="115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4 - 6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2279" marR="5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Moderate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2279" marR="5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Cautionary level of residual risk - Implies that the </a:t>
                      </a:r>
                      <a:r>
                        <a:rPr lang="en-ZA" sz="1400" dirty="0" smtClean="0">
                          <a:effectLst/>
                          <a:latin typeface="Arial" panose="020B0604020202020204" pitchFamily="34" charset="0"/>
                          <a:ea typeface="Calibri" panose="020F0502020204030204" pitchFamily="34" charset="0"/>
                          <a:cs typeface="Times New Roman" panose="02020603050405020304" pitchFamily="18" charset="0"/>
                        </a:rPr>
                        <a:t>controls are </a:t>
                      </a:r>
                      <a:r>
                        <a:rPr lang="en-ZA" sz="1400" dirty="0">
                          <a:effectLst/>
                          <a:latin typeface="Arial" panose="020B0604020202020204" pitchFamily="34" charset="0"/>
                          <a:ea typeface="Calibri" panose="020F0502020204030204" pitchFamily="34" charset="0"/>
                          <a:cs typeface="Times New Roman" panose="02020603050405020304" pitchFamily="18" charset="0"/>
                        </a:rPr>
                        <a:t>either inadequate (poor design) or ineffective (poor</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implementation).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279" marR="5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Responsibility </a:t>
                      </a:r>
                      <a:r>
                        <a:rPr lang="en-US" sz="1400"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falls on the relevant manager</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specific monitoring of response procedures would occur through the risk manager.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279" marR="5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26610042"/>
                  </a:ext>
                </a:extLst>
              </a:tr>
              <a:tr h="545495">
                <a:tc>
                  <a:txBody>
                    <a:bodyPr/>
                    <a:lstStyle/>
                    <a:p>
                      <a:pPr marL="0" marR="0" algn="ctr">
                        <a:lnSpc>
                          <a:spcPct val="115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1 – 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2279" marR="5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400" b="1">
                          <a:effectLst/>
                          <a:latin typeface="Arial" panose="020B0604020202020204" pitchFamily="34" charset="0"/>
                          <a:ea typeface="Calibri" panose="020F0502020204030204" pitchFamily="34" charset="0"/>
                          <a:cs typeface="Times New Roman" panose="02020603050405020304" pitchFamily="18" charset="0"/>
                        </a:rPr>
                        <a:t>Low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2279" marR="52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Mostly acceptable level of residual risk – managed </a:t>
                      </a:r>
                      <a:r>
                        <a:rPr lang="en-ZA" sz="1400" dirty="0" smtClean="0">
                          <a:effectLst/>
                          <a:latin typeface="Arial" panose="020B0604020202020204" pitchFamily="34" charset="0"/>
                          <a:ea typeface="Calibri" panose="020F0502020204030204" pitchFamily="34" charset="0"/>
                          <a:cs typeface="Times New Roman" panose="02020603050405020304" pitchFamily="18" charset="0"/>
                        </a:rPr>
                        <a:t>at operational </a:t>
                      </a:r>
                      <a:r>
                        <a:rPr lang="en-ZA" sz="1400" dirty="0">
                          <a:effectLst/>
                          <a:latin typeface="Arial" panose="020B0604020202020204" pitchFamily="34" charset="0"/>
                          <a:ea typeface="Calibri" panose="020F0502020204030204" pitchFamily="34" charset="0"/>
                          <a:cs typeface="Times New Roman" panose="02020603050405020304" pitchFamily="18" charset="0"/>
                        </a:rPr>
                        <a:t>level using current controls.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279" marR="5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Manage by </a:t>
                      </a:r>
                      <a:r>
                        <a:rPr lang="en-ZA" sz="1400"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routine</a:t>
                      </a: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allocation of additional resources is unlikely to be required.</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2279" marR="52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46674582"/>
                  </a:ext>
                </a:extLst>
              </a:tr>
            </a:tbl>
          </a:graphicData>
        </a:graphic>
      </p:graphicFrame>
      <p:sp>
        <p:nvSpPr>
          <p:cNvPr id="20484" name="Slide Number Placeholder 3"/>
          <p:cNvSpPr>
            <a:spLocks noGrp="1"/>
          </p:cNvSpPr>
          <p:nvPr>
            <p:ph type="sldNum" sz="quarter" idx="4294967295"/>
          </p:nvPr>
        </p:nvSpPr>
        <p:spPr>
          <a:xfrm>
            <a:off x="4881196" y="6532563"/>
            <a:ext cx="376603" cy="195262"/>
          </a:xfrm>
          <a:prstGeom prst="rect">
            <a:avLst/>
          </a:prstGeom>
        </p:spPr>
        <p:txBody>
          <a:bodyPr/>
          <a:lstStyle/>
          <a:p>
            <a:pPr>
              <a:defRPr/>
            </a:pPr>
            <a:fld id="{3D0B675B-2928-45FB-A34D-52362E8603E9}" type="slidenum">
              <a:rPr lang="en-US" smtClean="0">
                <a:latin typeface="Arial" charset="0"/>
                <a:cs typeface="Arial" charset="0"/>
              </a:rPr>
              <a:pPr>
                <a:defRPr/>
              </a:pPr>
              <a:t>25</a:t>
            </a:fld>
            <a:endParaRPr lang="en-US" dirty="0">
              <a:latin typeface="Arial" charset="0"/>
              <a:cs typeface="Arial" charset="0"/>
            </a:endParaRPr>
          </a:p>
        </p:txBody>
      </p:sp>
      <p:sp>
        <p:nvSpPr>
          <p:cNvPr id="7" name="Title 1"/>
          <p:cNvSpPr txBox="1">
            <a:spLocks/>
          </p:cNvSpPr>
          <p:nvPr/>
        </p:nvSpPr>
        <p:spPr>
          <a:xfrm>
            <a:off x="167425" y="115908"/>
            <a:ext cx="8607526" cy="916847"/>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n-US" b="1" dirty="0" smtClean="0">
              <a:latin typeface="Arial" panose="020B0604020202020204" pitchFamily="34" charset="0"/>
              <a:cs typeface="Arial" panose="020B0604020202020204" pitchFamily="34" charset="0"/>
            </a:endParaRPr>
          </a:p>
          <a:p>
            <a:r>
              <a:rPr lang="en-US" altLang="en-US" sz="9600" dirty="0">
                <a:latin typeface="Arial" panose="020B0604020202020204" pitchFamily="34" charset="0"/>
                <a:cs typeface="Arial" panose="020B0604020202020204" pitchFamily="34" charset="0"/>
              </a:rPr>
              <a:t/>
            </a:r>
            <a:br>
              <a:rPr lang="en-US" altLang="en-US" sz="9600" dirty="0">
                <a:latin typeface="Arial" panose="020B0604020202020204" pitchFamily="34" charset="0"/>
                <a:cs typeface="Arial" panose="020B0604020202020204" pitchFamily="34" charset="0"/>
              </a:rPr>
            </a:br>
            <a:r>
              <a:rPr lang="en-US" altLang="en-US" sz="14400" b="1" dirty="0" smtClean="0">
                <a:latin typeface="Arial" panose="020B0604020202020204" pitchFamily="34" charset="0"/>
                <a:cs typeface="Arial" panose="020B0604020202020204" pitchFamily="34" charset="0"/>
              </a:rPr>
              <a:t>Management </a:t>
            </a:r>
            <a:r>
              <a:rPr lang="en-US" altLang="en-US" sz="14400" b="1" dirty="0">
                <a:latin typeface="Arial" panose="020B0604020202020204" pitchFamily="34" charset="0"/>
                <a:cs typeface="Arial" panose="020B0604020202020204" pitchFamily="34" charset="0"/>
              </a:rPr>
              <a:t>Action </a:t>
            </a:r>
            <a:r>
              <a:rPr lang="en-US" altLang="en-US" sz="9600" dirty="0">
                <a:latin typeface="Arial" panose="020B0604020202020204" pitchFamily="34" charset="0"/>
                <a:cs typeface="Arial" panose="020B0604020202020204" pitchFamily="34" charset="0"/>
              </a:rPr>
              <a:t/>
            </a:r>
            <a:br>
              <a:rPr lang="en-US" altLang="en-US" sz="9600" dirty="0">
                <a:latin typeface="Arial" panose="020B0604020202020204" pitchFamily="34" charset="0"/>
                <a:cs typeface="Arial" panose="020B0604020202020204" pitchFamily="34" charset="0"/>
              </a:rPr>
            </a:br>
            <a:r>
              <a:rPr lang="en-US" altLang="en-US" sz="3600" b="1" dirty="0" smtClean="0">
                <a:latin typeface="Arial" panose="020B0604020202020204" pitchFamily="34" charset="0"/>
                <a:cs typeface="Arial" panose="020B0604020202020204" pitchFamily="34" charset="0"/>
              </a:rPr>
              <a:t/>
            </a:r>
            <a:br>
              <a:rPr lang="en-US" altLang="en-US" sz="3600" b="1" dirty="0" smtClean="0">
                <a:latin typeface="Arial" panose="020B0604020202020204" pitchFamily="34" charset="0"/>
                <a:cs typeface="Arial" panose="020B0604020202020204" pitchFamily="34" charset="0"/>
              </a:rPr>
            </a:br>
            <a:endParaRPr lang="en-ZA" alt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01576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74811" y="41023"/>
            <a:ext cx="8600140" cy="900271"/>
          </a:xfrm>
        </p:spPr>
        <p:txBody>
          <a:bodyPr>
            <a:normAutofit fontScale="90000"/>
          </a:bodyPr>
          <a:lstStyle/>
          <a:p>
            <a:r>
              <a:rPr lang="en-US" altLang="en-US" sz="3600" b="1" dirty="0">
                <a:latin typeface="Arial" panose="020B0604020202020204" pitchFamily="34" charset="0"/>
                <a:cs typeface="Arial" panose="020B0604020202020204" pitchFamily="34" charset="0"/>
              </a:rPr>
              <a:t>Context of Risk Management in Parliament</a:t>
            </a:r>
            <a:endParaRPr lang="en-ZA" altLang="en-US" sz="3600"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115912" y="941294"/>
            <a:ext cx="9681795" cy="5786531"/>
          </a:xfrm>
          <a:prstGeom prst="rect">
            <a:avLst/>
          </a:prstGeom>
          <a:ln w="38100">
            <a:solidFill>
              <a:srgbClr val="000000"/>
            </a:solidFill>
          </a:ln>
        </p:spPr>
      </p:pic>
      <p:sp>
        <p:nvSpPr>
          <p:cNvPr id="20484" name="Slide Number Placeholder 3"/>
          <p:cNvSpPr>
            <a:spLocks noGrp="1"/>
          </p:cNvSpPr>
          <p:nvPr>
            <p:ph type="sldNum" sz="quarter" idx="4294967295"/>
          </p:nvPr>
        </p:nvSpPr>
        <p:spPr>
          <a:xfrm>
            <a:off x="4881197" y="6532563"/>
            <a:ext cx="194896" cy="195262"/>
          </a:xfrm>
          <a:prstGeom prst="rect">
            <a:avLst/>
          </a:prstGeom>
        </p:spPr>
        <p:txBody>
          <a:bodyPr/>
          <a:lstStyle/>
          <a:p>
            <a:pPr>
              <a:defRPr/>
            </a:pPr>
            <a:fld id="{3D0B675B-2928-45FB-A34D-52362E8603E9}" type="slidenum">
              <a:rPr lang="en-US" smtClean="0">
                <a:latin typeface="Arial" charset="0"/>
                <a:cs typeface="Arial" charset="0"/>
              </a:rPr>
              <a:pPr>
                <a:defRPr/>
              </a:pPr>
              <a:t>3</a:t>
            </a:fld>
            <a:endParaRPr lang="en-US" dirty="0">
              <a:latin typeface="Arial" charset="0"/>
              <a:cs typeface="Arial" charset="0"/>
            </a:endParaRPr>
          </a:p>
        </p:txBody>
      </p:sp>
    </p:spTree>
    <p:extLst>
      <p:ext uri="{BB962C8B-B14F-4D97-AF65-F5344CB8AC3E}">
        <p14:creationId xmlns:p14="http://schemas.microsoft.com/office/powerpoint/2010/main" xmlns="" val="956123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74811" y="41023"/>
            <a:ext cx="8600140" cy="900271"/>
          </a:xfrm>
        </p:spPr>
        <p:txBody>
          <a:bodyPr>
            <a:normAutofit fontScale="90000"/>
          </a:bodyPr>
          <a:lstStyle/>
          <a:p>
            <a:r>
              <a:rPr lang="en-US" altLang="en-US" sz="3600" b="1" dirty="0" smtClean="0">
                <a:latin typeface="Arial" panose="020B0604020202020204" pitchFamily="34" charset="0"/>
                <a:cs typeface="Arial" panose="020B0604020202020204" pitchFamily="34" charset="0"/>
              </a:rPr>
              <a:t>Context of Risk Management in Parliament</a:t>
            </a:r>
            <a:endParaRPr lang="en-ZA" altLang="en-US" sz="3600" dirty="0">
              <a:latin typeface="Century Gothic" panose="020B0502020202020204" pitchFamily="34" charset="0"/>
            </a:endParaRPr>
          </a:p>
        </p:txBody>
      </p:sp>
      <p:sp>
        <p:nvSpPr>
          <p:cNvPr id="20484" name="Slide Number Placeholder 3"/>
          <p:cNvSpPr>
            <a:spLocks noGrp="1"/>
          </p:cNvSpPr>
          <p:nvPr>
            <p:ph type="sldNum" sz="quarter" idx="4294967295"/>
          </p:nvPr>
        </p:nvSpPr>
        <p:spPr>
          <a:xfrm>
            <a:off x="4881197" y="6532563"/>
            <a:ext cx="194896" cy="195262"/>
          </a:xfrm>
          <a:prstGeom prst="rect">
            <a:avLst/>
          </a:prstGeom>
        </p:spPr>
        <p:txBody>
          <a:bodyPr/>
          <a:lstStyle/>
          <a:p>
            <a:pPr>
              <a:defRPr/>
            </a:pPr>
            <a:fld id="{3D0B675B-2928-45FB-A34D-52362E8603E9}" type="slidenum">
              <a:rPr lang="en-US" smtClean="0">
                <a:latin typeface="Arial" charset="0"/>
                <a:cs typeface="Arial" charset="0"/>
              </a:rPr>
              <a:pPr>
                <a:defRPr/>
              </a:pPr>
              <a:t>4</a:t>
            </a:fld>
            <a:endParaRPr lang="en-US" dirty="0">
              <a:latin typeface="Arial" charset="0"/>
              <a:cs typeface="Arial" charset="0"/>
            </a:endParaRPr>
          </a:p>
        </p:txBody>
      </p:sp>
      <p:pic>
        <p:nvPicPr>
          <p:cNvPr id="2" name="Picture 1"/>
          <p:cNvPicPr>
            <a:picLocks noChangeAspect="1"/>
          </p:cNvPicPr>
          <p:nvPr/>
        </p:nvPicPr>
        <p:blipFill>
          <a:blip r:embed="rId3"/>
          <a:stretch>
            <a:fillRect/>
          </a:stretch>
        </p:blipFill>
        <p:spPr>
          <a:xfrm>
            <a:off x="174811" y="1056069"/>
            <a:ext cx="9535859" cy="5331284"/>
          </a:xfrm>
          <a:prstGeom prst="rect">
            <a:avLst/>
          </a:prstGeom>
          <a:ln w="38100">
            <a:solidFill>
              <a:schemeClr val="tx1"/>
            </a:solidFill>
          </a:ln>
        </p:spPr>
      </p:pic>
    </p:spTree>
    <p:extLst>
      <p:ext uri="{BB962C8B-B14F-4D97-AF65-F5344CB8AC3E}">
        <p14:creationId xmlns:p14="http://schemas.microsoft.com/office/powerpoint/2010/main" xmlns="" val="1091407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74811" y="41023"/>
            <a:ext cx="8600140" cy="900271"/>
          </a:xfrm>
        </p:spPr>
        <p:txBody>
          <a:bodyPr>
            <a:normAutofit/>
          </a:bodyPr>
          <a:lstStyle/>
          <a:p>
            <a:r>
              <a:rPr lang="en-US" altLang="en-US" sz="3600" b="1" dirty="0" smtClean="0">
                <a:latin typeface="Arial" panose="020B0604020202020204" pitchFamily="34" charset="0"/>
                <a:cs typeface="Arial" panose="020B0604020202020204" pitchFamily="34" charset="0"/>
              </a:rPr>
              <a:t>Risk Governance in Parliament</a:t>
            </a:r>
            <a:endParaRPr lang="en-ZA" altLang="en-US" sz="3600" dirty="0">
              <a:latin typeface="Century Gothic" panose="020B0502020202020204" pitchFamily="34" charset="0"/>
            </a:endParaRPr>
          </a:p>
        </p:txBody>
      </p:sp>
      <p:sp>
        <p:nvSpPr>
          <p:cNvPr id="6" name="Rectangle 3"/>
          <p:cNvSpPr txBox="1">
            <a:spLocks noChangeArrowheads="1"/>
          </p:cNvSpPr>
          <p:nvPr/>
        </p:nvSpPr>
        <p:spPr bwMode="auto">
          <a:xfrm>
            <a:off x="174811" y="1035423"/>
            <a:ext cx="9506985" cy="5497140"/>
          </a:xfrm>
          <a:prstGeom prst="rect">
            <a:avLst/>
          </a:prstGeom>
          <a:solidFill>
            <a:srgbClr val="FFFFFF"/>
          </a:solidFill>
          <a:ln w="12700">
            <a:solidFill>
              <a:srgbClr val="000000"/>
            </a:solidFill>
            <a:miter lim="800000"/>
            <a:headEnd/>
            <a:tailEnd/>
          </a:ln>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en-ZA" sz="2400" dirty="0" smtClean="0">
                <a:latin typeface="Arial" panose="020B0604020202020204" pitchFamily="34" charset="0"/>
                <a:cs typeface="Arial" panose="020B0604020202020204" pitchFamily="34" charset="0"/>
              </a:rPr>
              <a:t>The governance of risk in Parliament is guided by three key documents:</a:t>
            </a:r>
          </a:p>
          <a:p>
            <a:pPr lvl="1" algn="just"/>
            <a:r>
              <a:rPr lang="en-ZA" sz="2200" dirty="0" smtClean="0">
                <a:latin typeface="Arial" panose="020B0604020202020204" pitchFamily="34" charset="0"/>
                <a:cs typeface="Arial" panose="020B0604020202020204" pitchFamily="34" charset="0"/>
              </a:rPr>
              <a:t>Enterprise Wide Risk Management Framework (EWRM Framework)</a:t>
            </a:r>
          </a:p>
          <a:p>
            <a:pPr lvl="1" algn="just"/>
            <a:r>
              <a:rPr lang="en-ZA" sz="2200" dirty="0" smtClean="0">
                <a:latin typeface="Arial" panose="020B0604020202020204" pitchFamily="34" charset="0"/>
                <a:cs typeface="Arial" panose="020B0604020202020204" pitchFamily="34" charset="0"/>
              </a:rPr>
              <a:t>Risk Management Strategy</a:t>
            </a:r>
          </a:p>
          <a:p>
            <a:pPr lvl="1" algn="just"/>
            <a:r>
              <a:rPr lang="en-ZA" sz="2200" dirty="0" smtClean="0">
                <a:latin typeface="Arial" panose="020B0604020202020204" pitchFamily="34" charset="0"/>
                <a:cs typeface="Arial" panose="020B0604020202020204" pitchFamily="34" charset="0"/>
              </a:rPr>
              <a:t>Risk Management Policy</a:t>
            </a:r>
          </a:p>
          <a:p>
            <a:pPr marL="457200" lvl="1" indent="0" algn="just">
              <a:buNone/>
            </a:pPr>
            <a:endParaRPr lang="en-ZA" sz="2400" dirty="0" smtClean="0">
              <a:latin typeface="Arial" panose="020B0604020202020204" pitchFamily="34" charset="0"/>
              <a:cs typeface="Arial" panose="020B0604020202020204" pitchFamily="34" charset="0"/>
            </a:endParaRPr>
          </a:p>
          <a:p>
            <a:pPr algn="just"/>
            <a:r>
              <a:rPr lang="en-ZA" sz="2400" dirty="0" smtClean="0">
                <a:latin typeface="Arial" panose="020B0604020202020204" pitchFamily="34" charset="0"/>
                <a:cs typeface="Arial" panose="020B0604020202020204" pitchFamily="34" charset="0"/>
              </a:rPr>
              <a:t>These governance documents guide Parliament’s approach to:</a:t>
            </a:r>
          </a:p>
          <a:p>
            <a:pPr lvl="1" algn="just"/>
            <a:r>
              <a:rPr lang="en-ZA" sz="2200" dirty="0" smtClean="0">
                <a:latin typeface="Arial" panose="020B0604020202020204" pitchFamily="34" charset="0"/>
                <a:cs typeface="Arial" panose="020B0604020202020204" pitchFamily="34" charset="0"/>
              </a:rPr>
              <a:t>Risk analysis</a:t>
            </a:r>
          </a:p>
          <a:p>
            <a:pPr lvl="1" algn="just"/>
            <a:r>
              <a:rPr lang="en-ZA" sz="2200" dirty="0" smtClean="0">
                <a:latin typeface="Arial" panose="020B0604020202020204" pitchFamily="34" charset="0"/>
                <a:cs typeface="Arial" panose="020B0604020202020204" pitchFamily="34" charset="0"/>
              </a:rPr>
              <a:t>Risk identification</a:t>
            </a:r>
          </a:p>
          <a:p>
            <a:pPr lvl="1" algn="just"/>
            <a:r>
              <a:rPr lang="en-ZA" sz="2200" dirty="0" smtClean="0">
                <a:latin typeface="Arial" panose="020B0604020202020204" pitchFamily="34" charset="0"/>
                <a:cs typeface="Arial" panose="020B0604020202020204" pitchFamily="34" charset="0"/>
              </a:rPr>
              <a:t>Risk assessment</a:t>
            </a:r>
          </a:p>
          <a:p>
            <a:pPr lvl="1" algn="just"/>
            <a:r>
              <a:rPr lang="en-ZA" sz="2200" dirty="0" smtClean="0">
                <a:latin typeface="Arial" panose="020B0604020202020204" pitchFamily="34" charset="0"/>
                <a:cs typeface="Arial" panose="020B0604020202020204" pitchFamily="34" charset="0"/>
              </a:rPr>
              <a:t>Risk treatment and mitigation</a:t>
            </a:r>
          </a:p>
          <a:p>
            <a:pPr lvl="1" algn="just"/>
            <a:r>
              <a:rPr lang="en-ZA" sz="2200" dirty="0" smtClean="0">
                <a:latin typeface="Arial" panose="020B0604020202020204" pitchFamily="34" charset="0"/>
                <a:cs typeface="Arial" panose="020B0604020202020204" pitchFamily="34" charset="0"/>
              </a:rPr>
              <a:t>Process of risk management</a:t>
            </a:r>
          </a:p>
          <a:p>
            <a:pPr marL="0" indent="0" algn="just">
              <a:buNone/>
            </a:pPr>
            <a:endParaRPr lang="en-ZA" sz="1600" b="1" i="1" dirty="0" smtClean="0">
              <a:latin typeface="Arial" panose="020B0604020202020204" pitchFamily="34" charset="0"/>
              <a:cs typeface="Arial" panose="020B0604020202020204" pitchFamily="34" charset="0"/>
            </a:endParaRPr>
          </a:p>
          <a:p>
            <a:pPr marL="0" indent="0" algn="ctr">
              <a:buNone/>
            </a:pPr>
            <a:r>
              <a:rPr lang="en-ZA" sz="1600" b="1" i="1" dirty="0" smtClean="0">
                <a:latin typeface="Arial" panose="020B0604020202020204" pitchFamily="34" charset="0"/>
                <a:cs typeface="Arial" panose="020B0604020202020204" pitchFamily="34" charset="0"/>
              </a:rPr>
              <a:t>These 3 documents have been provided to the committee </a:t>
            </a:r>
            <a:endParaRPr lang="en-ZA" sz="1600" b="1" i="1" dirty="0">
              <a:latin typeface="Arial" panose="020B0604020202020204" pitchFamily="34" charset="0"/>
              <a:cs typeface="Arial" panose="020B0604020202020204" pitchFamily="34" charset="0"/>
            </a:endParaRPr>
          </a:p>
        </p:txBody>
      </p:sp>
      <p:sp>
        <p:nvSpPr>
          <p:cNvPr id="20484" name="Slide Number Placeholder 3"/>
          <p:cNvSpPr>
            <a:spLocks noGrp="1"/>
          </p:cNvSpPr>
          <p:nvPr>
            <p:ph type="sldNum" sz="quarter" idx="4294967295"/>
          </p:nvPr>
        </p:nvSpPr>
        <p:spPr>
          <a:xfrm>
            <a:off x="4881197" y="6532563"/>
            <a:ext cx="194896" cy="195262"/>
          </a:xfrm>
          <a:prstGeom prst="rect">
            <a:avLst/>
          </a:prstGeom>
        </p:spPr>
        <p:txBody>
          <a:bodyPr/>
          <a:lstStyle/>
          <a:p>
            <a:pPr>
              <a:defRPr/>
            </a:pPr>
            <a:fld id="{3D0B675B-2928-45FB-A34D-52362E8603E9}" type="slidenum">
              <a:rPr lang="en-US" smtClean="0">
                <a:latin typeface="Arial" charset="0"/>
                <a:cs typeface="Arial" charset="0"/>
              </a:rPr>
              <a:pPr>
                <a:defRPr/>
              </a:pPr>
              <a:t>5</a:t>
            </a:fld>
            <a:endParaRPr lang="en-US" dirty="0">
              <a:latin typeface="Arial" charset="0"/>
              <a:cs typeface="Arial" charset="0"/>
            </a:endParaRPr>
          </a:p>
        </p:txBody>
      </p:sp>
    </p:spTree>
    <p:extLst>
      <p:ext uri="{BB962C8B-B14F-4D97-AF65-F5344CB8AC3E}">
        <p14:creationId xmlns:p14="http://schemas.microsoft.com/office/powerpoint/2010/main" xmlns="" val="962780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74811" y="41023"/>
            <a:ext cx="8600140" cy="900271"/>
          </a:xfrm>
        </p:spPr>
        <p:txBody>
          <a:bodyPr>
            <a:normAutofit/>
          </a:bodyPr>
          <a:lstStyle/>
          <a:p>
            <a:r>
              <a:rPr lang="en-US" altLang="en-US" sz="3600" b="1" dirty="0" smtClean="0">
                <a:latin typeface="Arial" panose="020B0604020202020204" pitchFamily="34" charset="0"/>
                <a:cs typeface="Arial" panose="020B0604020202020204" pitchFamily="34" charset="0"/>
              </a:rPr>
              <a:t>Risk Governance in Parliament</a:t>
            </a:r>
            <a:endParaRPr lang="en-ZA" altLang="en-US" sz="3600" dirty="0">
              <a:latin typeface="Century Gothic" panose="020B0502020202020204" pitchFamily="34" charset="0"/>
            </a:endParaRPr>
          </a:p>
        </p:txBody>
      </p:sp>
      <p:sp>
        <p:nvSpPr>
          <p:cNvPr id="6" name="Rectangle 3"/>
          <p:cNvSpPr txBox="1">
            <a:spLocks noChangeArrowheads="1"/>
          </p:cNvSpPr>
          <p:nvPr/>
        </p:nvSpPr>
        <p:spPr bwMode="auto">
          <a:xfrm>
            <a:off x="174811" y="1056069"/>
            <a:ext cx="9506985" cy="5476494"/>
          </a:xfrm>
          <a:prstGeom prst="rect">
            <a:avLst/>
          </a:prstGeom>
          <a:solidFill>
            <a:srgbClr val="FFFFFF"/>
          </a:solidFill>
          <a:ln w="12700">
            <a:solidFill>
              <a:srgbClr val="000000"/>
            </a:solidFill>
            <a:miter lim="800000"/>
            <a:headEnd/>
            <a:tailEnd/>
          </a:ln>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r>
              <a:rPr lang="en-ZA" sz="2400" dirty="0" smtClean="0">
                <a:latin typeface="Arial" panose="020B0604020202020204" pitchFamily="34" charset="0"/>
                <a:cs typeface="Arial" panose="020B0604020202020204" pitchFamily="34" charset="0"/>
              </a:rPr>
              <a:t>Parliament’s EWRM Framework is a hybrid adaptation of the ISO 31000 and COSO Frameworks which are the most established </a:t>
            </a:r>
            <a:r>
              <a:rPr lang="en-ZA" sz="2400" dirty="0">
                <a:latin typeface="Arial" panose="020B0604020202020204" pitchFamily="34" charset="0"/>
                <a:cs typeface="Arial" panose="020B0604020202020204" pitchFamily="34" charset="0"/>
              </a:rPr>
              <a:t>risk frameworks in the market. </a:t>
            </a:r>
            <a:endParaRPr lang="en-ZA" sz="2400" dirty="0" smtClean="0">
              <a:latin typeface="Arial" panose="020B0604020202020204" pitchFamily="34" charset="0"/>
              <a:cs typeface="Arial" panose="020B0604020202020204" pitchFamily="34" charset="0"/>
            </a:endParaRPr>
          </a:p>
          <a:p>
            <a:pPr lvl="0" algn="just"/>
            <a:r>
              <a:rPr lang="en-ZA" sz="2400" dirty="0" smtClean="0">
                <a:latin typeface="Arial" panose="020B0604020202020204" pitchFamily="34" charset="0"/>
                <a:cs typeface="Arial" panose="020B0604020202020204" pitchFamily="34" charset="0"/>
              </a:rPr>
              <a:t>These </a:t>
            </a:r>
            <a:r>
              <a:rPr lang="en-ZA" sz="2400" dirty="0">
                <a:latin typeface="Arial" panose="020B0604020202020204" pitchFamily="34" charset="0"/>
                <a:cs typeface="Arial" panose="020B0604020202020204" pitchFamily="34" charset="0"/>
              </a:rPr>
              <a:t>have been </a:t>
            </a:r>
            <a:r>
              <a:rPr lang="en-ZA" sz="2400" dirty="0" smtClean="0">
                <a:latin typeface="Arial" panose="020B0604020202020204" pitchFamily="34" charset="0"/>
                <a:cs typeface="Arial" panose="020B0604020202020204" pitchFamily="34" charset="0"/>
              </a:rPr>
              <a:t>domesticated and adapted for the needs of Parliament.</a:t>
            </a:r>
          </a:p>
          <a:p>
            <a:pPr lvl="0" algn="just"/>
            <a:r>
              <a:rPr lang="en-ZA" sz="2400" dirty="0" smtClean="0">
                <a:latin typeface="Arial" panose="020B0604020202020204" pitchFamily="34" charset="0"/>
                <a:cs typeface="Arial" panose="020B0604020202020204" pitchFamily="34" charset="0"/>
              </a:rPr>
              <a:t>The Risk Management Committee (RMC) of Parliament is responsible for the management of institutional and operational risks. Risks are reviewed quarterly by the RMC and mitigations are reported on. The RMC is comprised of the Secretary to Parliament and all Divisional Managers. </a:t>
            </a:r>
          </a:p>
          <a:p>
            <a:pPr lvl="0" algn="just"/>
            <a:r>
              <a:rPr lang="en-ZA" sz="2400" dirty="0" smtClean="0">
                <a:latin typeface="Arial" panose="020B0604020202020204" pitchFamily="34" charset="0"/>
                <a:cs typeface="Arial" panose="020B0604020202020204" pitchFamily="34" charset="0"/>
              </a:rPr>
              <a:t>The Audit Committee has oversight responsibility for risk management and the internal control environment. The Audit Committee assesses the effectiveness of the risk management process. </a:t>
            </a:r>
          </a:p>
          <a:p>
            <a:pPr marL="0" lvl="0" indent="0">
              <a:buNone/>
            </a:pPr>
            <a:endParaRPr lang="en-ZA" sz="2400" dirty="0" smtClean="0">
              <a:latin typeface="Arial" panose="020B0604020202020204" pitchFamily="34" charset="0"/>
              <a:cs typeface="Arial" panose="020B0604020202020204" pitchFamily="34" charset="0"/>
            </a:endParaRPr>
          </a:p>
          <a:p>
            <a:pPr lvl="0"/>
            <a:endParaRPr lang="en-ZA" sz="2400" dirty="0">
              <a:latin typeface="Arial" panose="020B0604020202020204" pitchFamily="34" charset="0"/>
              <a:cs typeface="Arial" panose="020B0604020202020204" pitchFamily="34" charset="0"/>
            </a:endParaRPr>
          </a:p>
        </p:txBody>
      </p:sp>
      <p:sp>
        <p:nvSpPr>
          <p:cNvPr id="20484" name="Slide Number Placeholder 3"/>
          <p:cNvSpPr>
            <a:spLocks noGrp="1"/>
          </p:cNvSpPr>
          <p:nvPr>
            <p:ph type="sldNum" sz="quarter" idx="4294967295"/>
          </p:nvPr>
        </p:nvSpPr>
        <p:spPr>
          <a:xfrm>
            <a:off x="4881197" y="6532563"/>
            <a:ext cx="194896" cy="195262"/>
          </a:xfrm>
          <a:prstGeom prst="rect">
            <a:avLst/>
          </a:prstGeom>
        </p:spPr>
        <p:txBody>
          <a:bodyPr/>
          <a:lstStyle/>
          <a:p>
            <a:pPr>
              <a:defRPr/>
            </a:pPr>
            <a:fld id="{3D0B675B-2928-45FB-A34D-52362E8603E9}" type="slidenum">
              <a:rPr lang="en-US" smtClean="0">
                <a:latin typeface="Arial" charset="0"/>
                <a:cs typeface="Arial" charset="0"/>
              </a:rPr>
              <a:pPr>
                <a:defRPr/>
              </a:pPr>
              <a:t>6</a:t>
            </a:fld>
            <a:endParaRPr lang="en-US" dirty="0">
              <a:latin typeface="Arial" charset="0"/>
              <a:cs typeface="Arial" charset="0"/>
            </a:endParaRPr>
          </a:p>
        </p:txBody>
      </p:sp>
    </p:spTree>
    <p:extLst>
      <p:ext uri="{BB962C8B-B14F-4D97-AF65-F5344CB8AC3E}">
        <p14:creationId xmlns:p14="http://schemas.microsoft.com/office/powerpoint/2010/main" xmlns="" val="670365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74811" y="41023"/>
            <a:ext cx="8600140" cy="900271"/>
          </a:xfrm>
        </p:spPr>
        <p:txBody>
          <a:bodyPr>
            <a:normAutofit fontScale="90000"/>
          </a:bodyPr>
          <a:lstStyle/>
          <a:p>
            <a:r>
              <a:rPr lang="en-US" altLang="en-US" sz="3600" b="1" dirty="0" smtClean="0">
                <a:latin typeface="Arial" panose="020B0604020202020204" pitchFamily="34" charset="0"/>
                <a:cs typeface="Arial" panose="020B0604020202020204" pitchFamily="34" charset="0"/>
              </a:rPr>
              <a:t>Risk Management Process in Parliament</a:t>
            </a:r>
            <a:endParaRPr lang="en-ZA" altLang="en-US" sz="3600" dirty="0">
              <a:latin typeface="Century Gothic" panose="020B0502020202020204" pitchFamily="34" charset="0"/>
            </a:endParaRPr>
          </a:p>
        </p:txBody>
      </p:sp>
      <p:sp>
        <p:nvSpPr>
          <p:cNvPr id="6" name="Rectangle 3"/>
          <p:cNvSpPr txBox="1">
            <a:spLocks noChangeArrowheads="1"/>
          </p:cNvSpPr>
          <p:nvPr/>
        </p:nvSpPr>
        <p:spPr bwMode="auto">
          <a:xfrm>
            <a:off x="174811" y="1087396"/>
            <a:ext cx="9506985" cy="5094464"/>
          </a:xfrm>
          <a:prstGeom prst="rect">
            <a:avLst/>
          </a:prstGeom>
          <a:solidFill>
            <a:srgbClr val="FFFFFF"/>
          </a:solidFill>
          <a:ln w="12700">
            <a:solidFill>
              <a:srgbClr val="000000"/>
            </a:solidFill>
            <a:miter lim="800000"/>
            <a:headEnd/>
            <a:tailEnd/>
          </a:ln>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ZA" sz="2400" dirty="0">
                <a:latin typeface="Arial" panose="020B0604020202020204" pitchFamily="34" charset="0"/>
                <a:cs typeface="Arial" panose="020B0604020202020204" pitchFamily="34" charset="0"/>
              </a:rPr>
              <a:t>The key steps in Parliament’s approach in managing risks are:</a:t>
            </a:r>
          </a:p>
          <a:p>
            <a:pPr lvl="1" algn="just"/>
            <a:r>
              <a:rPr lang="en-ZA" sz="2200" dirty="0">
                <a:latin typeface="Arial" panose="020B0604020202020204" pitchFamily="34" charset="0"/>
                <a:cs typeface="Arial" panose="020B0604020202020204" pitchFamily="34" charset="0"/>
              </a:rPr>
              <a:t>Risk identification</a:t>
            </a:r>
          </a:p>
          <a:p>
            <a:pPr lvl="1" algn="just"/>
            <a:r>
              <a:rPr lang="en-ZA" sz="2200" dirty="0">
                <a:latin typeface="Arial" panose="020B0604020202020204" pitchFamily="34" charset="0"/>
                <a:cs typeface="Arial" panose="020B0604020202020204" pitchFamily="34" charset="0"/>
              </a:rPr>
              <a:t>Risk assessment</a:t>
            </a:r>
          </a:p>
          <a:p>
            <a:pPr lvl="1" algn="just"/>
            <a:r>
              <a:rPr lang="en-ZA" sz="2200" dirty="0">
                <a:latin typeface="Arial" panose="020B0604020202020204" pitchFamily="34" charset="0"/>
                <a:cs typeface="Arial" panose="020B0604020202020204" pitchFamily="34" charset="0"/>
              </a:rPr>
              <a:t>Prioritisation</a:t>
            </a:r>
          </a:p>
          <a:p>
            <a:pPr lvl="1" algn="just"/>
            <a:r>
              <a:rPr lang="en-ZA" sz="2200" dirty="0">
                <a:latin typeface="Arial" panose="020B0604020202020204" pitchFamily="34" charset="0"/>
                <a:cs typeface="Arial" panose="020B0604020202020204" pitchFamily="34" charset="0"/>
              </a:rPr>
              <a:t>Application of resources to risk treatment</a:t>
            </a:r>
          </a:p>
          <a:p>
            <a:pPr lvl="1" algn="just"/>
            <a:r>
              <a:rPr lang="en-ZA" sz="2200" dirty="0">
                <a:latin typeface="Arial" panose="020B0604020202020204" pitchFamily="34" charset="0"/>
                <a:cs typeface="Arial" panose="020B0604020202020204" pitchFamily="34" charset="0"/>
              </a:rPr>
              <a:t>Risk monitoring and control</a:t>
            </a:r>
          </a:p>
          <a:p>
            <a:pPr algn="just"/>
            <a:endParaRPr lang="en-ZA" sz="2800" dirty="0" smtClean="0">
              <a:latin typeface="Arial" panose="020B0604020202020204" pitchFamily="34" charset="0"/>
              <a:cs typeface="Arial" panose="020B0604020202020204" pitchFamily="34" charset="0"/>
            </a:endParaRPr>
          </a:p>
          <a:p>
            <a:pPr algn="just"/>
            <a:r>
              <a:rPr lang="en-ZA" sz="2400" dirty="0">
                <a:latin typeface="Arial" panose="020B0604020202020204" pitchFamily="34" charset="0"/>
                <a:cs typeface="Arial" panose="020B0604020202020204" pitchFamily="34" charset="0"/>
              </a:rPr>
              <a:t>Risk treatment is the determination of how to best manage your exposure to or even elimination of the risks. A cost benefit approach is used to determine risk treatment. </a:t>
            </a:r>
          </a:p>
          <a:p>
            <a:endParaRPr lang="en-ZA" sz="2400" dirty="0" smtClean="0">
              <a:latin typeface="Arial" panose="020B0604020202020204" pitchFamily="34" charset="0"/>
              <a:cs typeface="Arial" panose="020B0604020202020204" pitchFamily="34" charset="0"/>
            </a:endParaRPr>
          </a:p>
          <a:p>
            <a:pPr marL="0" indent="0">
              <a:buNone/>
            </a:pPr>
            <a:r>
              <a:rPr lang="en-ZA" sz="2400" dirty="0" smtClean="0">
                <a:latin typeface="Arial" panose="020B0604020202020204" pitchFamily="34" charset="0"/>
                <a:cs typeface="Arial" panose="020B0604020202020204" pitchFamily="34" charset="0"/>
              </a:rPr>
              <a:t> </a:t>
            </a:r>
            <a:endParaRPr lang="en-ZA" sz="2400" dirty="0">
              <a:latin typeface="Arial" panose="020B0604020202020204" pitchFamily="34" charset="0"/>
              <a:cs typeface="Arial" panose="020B0604020202020204" pitchFamily="34" charset="0"/>
            </a:endParaRPr>
          </a:p>
          <a:p>
            <a:pPr lvl="0"/>
            <a:endParaRPr lang="en-ZA" sz="2400" dirty="0">
              <a:latin typeface="Arial" panose="020B0604020202020204" pitchFamily="34" charset="0"/>
              <a:cs typeface="Arial" panose="020B0604020202020204" pitchFamily="34" charset="0"/>
            </a:endParaRPr>
          </a:p>
        </p:txBody>
      </p:sp>
      <p:sp>
        <p:nvSpPr>
          <p:cNvPr id="20484" name="Slide Number Placeholder 3"/>
          <p:cNvSpPr>
            <a:spLocks noGrp="1"/>
          </p:cNvSpPr>
          <p:nvPr>
            <p:ph type="sldNum" sz="quarter" idx="4294967295"/>
          </p:nvPr>
        </p:nvSpPr>
        <p:spPr>
          <a:xfrm>
            <a:off x="4881197" y="6532563"/>
            <a:ext cx="194896" cy="195262"/>
          </a:xfrm>
          <a:prstGeom prst="rect">
            <a:avLst/>
          </a:prstGeom>
        </p:spPr>
        <p:txBody>
          <a:bodyPr/>
          <a:lstStyle/>
          <a:p>
            <a:pPr>
              <a:defRPr/>
            </a:pPr>
            <a:fld id="{3D0B675B-2928-45FB-A34D-52362E8603E9}" type="slidenum">
              <a:rPr lang="en-US" smtClean="0">
                <a:latin typeface="Arial" charset="0"/>
                <a:cs typeface="Arial" charset="0"/>
              </a:rPr>
              <a:pPr>
                <a:defRPr/>
              </a:pPr>
              <a:t>7</a:t>
            </a:fld>
            <a:endParaRPr lang="en-US" dirty="0">
              <a:latin typeface="Arial" charset="0"/>
              <a:cs typeface="Arial" charset="0"/>
            </a:endParaRPr>
          </a:p>
        </p:txBody>
      </p:sp>
    </p:spTree>
    <p:extLst>
      <p:ext uri="{BB962C8B-B14F-4D97-AF65-F5344CB8AC3E}">
        <p14:creationId xmlns:p14="http://schemas.microsoft.com/office/powerpoint/2010/main" xmlns="" val="2873530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74811" y="90451"/>
            <a:ext cx="8600140" cy="729630"/>
          </a:xfrm>
        </p:spPr>
        <p:txBody>
          <a:bodyPr>
            <a:normAutofit fontScale="90000"/>
          </a:bodyPr>
          <a:lstStyle/>
          <a:p>
            <a:r>
              <a:rPr lang="en-US" altLang="en-US" dirty="0"/>
              <a:t/>
            </a:r>
            <a:br>
              <a:rPr lang="en-US" altLang="en-US" dirty="0"/>
            </a:br>
            <a:r>
              <a:rPr lang="en-US" altLang="en-US" dirty="0"/>
              <a:t/>
            </a:r>
            <a:br>
              <a:rPr lang="en-US" altLang="en-US" dirty="0"/>
            </a:br>
            <a:r>
              <a:rPr lang="en-US" altLang="en-US" sz="3600" b="1" dirty="0">
                <a:latin typeface="Arial" panose="020B0604020202020204" pitchFamily="34" charset="0"/>
                <a:cs typeface="Arial" panose="020B0604020202020204" pitchFamily="34" charset="0"/>
              </a:rPr>
              <a:t>Risk Management Process in Parliament</a:t>
            </a:r>
            <a:r>
              <a:rPr lang="en-US" altLang="en-US" sz="3600" b="1" dirty="0" smtClean="0">
                <a:latin typeface="Arial" panose="020B0604020202020204" pitchFamily="34" charset="0"/>
                <a:cs typeface="Arial" panose="020B0604020202020204" pitchFamily="34" charset="0"/>
              </a:rPr>
              <a:t/>
            </a:r>
            <a:br>
              <a:rPr lang="en-US" altLang="en-US" sz="3600" b="1" dirty="0" smtClean="0">
                <a:latin typeface="Arial" panose="020B0604020202020204" pitchFamily="34" charset="0"/>
                <a:cs typeface="Arial" panose="020B0604020202020204" pitchFamily="34" charset="0"/>
              </a:rPr>
            </a:br>
            <a:r>
              <a:rPr lang="en-US" altLang="en-US" sz="3600" b="1" dirty="0" smtClean="0">
                <a:latin typeface="Arial" panose="020B0604020202020204" pitchFamily="34" charset="0"/>
                <a:cs typeface="Arial" panose="020B0604020202020204" pitchFamily="34" charset="0"/>
              </a:rPr>
              <a:t> </a:t>
            </a:r>
            <a:r>
              <a:rPr lang="en-US" altLang="en-US" sz="4900" dirty="0">
                <a:latin typeface="Century Gothic" panose="020B0502020202020204" pitchFamily="34" charset="0"/>
              </a:rPr>
              <a:t/>
            </a:r>
            <a:br>
              <a:rPr lang="en-US" altLang="en-US" sz="4900" dirty="0">
                <a:latin typeface="Century Gothic" panose="020B0502020202020204" pitchFamily="34" charset="0"/>
              </a:rPr>
            </a:br>
            <a:endParaRPr lang="en-ZA" altLang="en-US" sz="4900" dirty="0">
              <a:latin typeface="Century Gothic" panose="020B0502020202020204" pitchFamily="34" charset="0"/>
            </a:endParaRPr>
          </a:p>
        </p:txBody>
      </p:sp>
      <p:sp>
        <p:nvSpPr>
          <p:cNvPr id="6" name="Rectangle 3"/>
          <p:cNvSpPr txBox="1">
            <a:spLocks noChangeArrowheads="1"/>
          </p:cNvSpPr>
          <p:nvPr/>
        </p:nvSpPr>
        <p:spPr bwMode="auto">
          <a:xfrm>
            <a:off x="174811" y="965915"/>
            <a:ext cx="9506985" cy="5566648"/>
          </a:xfrm>
          <a:prstGeom prst="rect">
            <a:avLst/>
          </a:prstGeom>
          <a:solidFill>
            <a:srgbClr val="FFFFFF"/>
          </a:solidFill>
          <a:ln w="38100">
            <a:solidFill>
              <a:srgbClr val="000000"/>
            </a:solidFill>
            <a:miter lim="800000"/>
            <a:headEnd/>
            <a:tailEnd/>
          </a:ln>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gn="just">
              <a:buNone/>
            </a:pPr>
            <a:r>
              <a:rPr lang="en-ZA" dirty="0">
                <a:latin typeface="Arial" panose="020B0604020202020204" pitchFamily="34" charset="0"/>
                <a:cs typeface="Arial" panose="020B0604020202020204" pitchFamily="34" charset="0"/>
              </a:rPr>
              <a:t>The methodology informs the following broad steps in the risk process:</a:t>
            </a:r>
          </a:p>
          <a:p>
            <a:pPr marL="342900" lvl="2" indent="-342900" algn="just"/>
            <a:endParaRPr lang="en-US" dirty="0">
              <a:latin typeface="Arial" panose="020B0604020202020204" pitchFamily="34" charset="0"/>
              <a:cs typeface="Arial" panose="020B0604020202020204" pitchFamily="34" charset="0"/>
            </a:endParaRPr>
          </a:p>
          <a:p>
            <a:pPr marL="0" indent="0" algn="just">
              <a:buNone/>
            </a:pPr>
            <a:endParaRPr lang="en-GB" altLang="en-US" sz="2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310535" y="1890807"/>
            <a:ext cx="5696465" cy="4497635"/>
          </a:xfrm>
          <a:prstGeom prst="rect">
            <a:avLst/>
          </a:prstGeom>
        </p:spPr>
      </p:pic>
      <p:sp>
        <p:nvSpPr>
          <p:cNvPr id="20484" name="Slide Number Placeholder 3"/>
          <p:cNvSpPr>
            <a:spLocks noGrp="1"/>
          </p:cNvSpPr>
          <p:nvPr>
            <p:ph type="sldNum" sz="quarter" idx="4294967295"/>
          </p:nvPr>
        </p:nvSpPr>
        <p:spPr>
          <a:xfrm>
            <a:off x="4881197" y="6532563"/>
            <a:ext cx="194896" cy="195262"/>
          </a:xfrm>
          <a:prstGeom prst="rect">
            <a:avLst/>
          </a:prstGeom>
        </p:spPr>
        <p:txBody>
          <a:bodyPr/>
          <a:lstStyle/>
          <a:p>
            <a:pPr>
              <a:defRPr/>
            </a:pPr>
            <a:fld id="{3D0B675B-2928-45FB-A34D-52362E8603E9}" type="slidenum">
              <a:rPr lang="en-US" smtClean="0">
                <a:latin typeface="Arial" charset="0"/>
                <a:cs typeface="Arial" charset="0"/>
              </a:rPr>
              <a:pPr>
                <a:defRPr/>
              </a:pPr>
              <a:t>8</a:t>
            </a:fld>
            <a:endParaRPr lang="en-US" dirty="0">
              <a:latin typeface="Arial" charset="0"/>
              <a:cs typeface="Arial" charset="0"/>
            </a:endParaRPr>
          </a:p>
        </p:txBody>
      </p:sp>
    </p:spTree>
    <p:extLst>
      <p:ext uri="{BB962C8B-B14F-4D97-AF65-F5344CB8AC3E}">
        <p14:creationId xmlns:p14="http://schemas.microsoft.com/office/powerpoint/2010/main" xmlns="" val="2603589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74811" y="41023"/>
            <a:ext cx="8600140" cy="900271"/>
          </a:xfrm>
        </p:spPr>
        <p:txBody>
          <a:bodyPr>
            <a:normAutofit fontScale="90000"/>
          </a:bodyPr>
          <a:lstStyle/>
          <a:p>
            <a:r>
              <a:rPr lang="en-US" altLang="en-US" sz="3600" b="1" dirty="0" smtClean="0">
                <a:latin typeface="Arial" panose="020B0604020202020204" pitchFamily="34" charset="0"/>
                <a:cs typeface="Arial" panose="020B0604020202020204" pitchFamily="34" charset="0"/>
              </a:rPr>
              <a:t>Risk Management Process in Parliament</a:t>
            </a:r>
            <a:endParaRPr lang="en-ZA" altLang="en-US" sz="3600" dirty="0">
              <a:latin typeface="Century Gothic" panose="020B0502020202020204" pitchFamily="34" charset="0"/>
            </a:endParaRPr>
          </a:p>
        </p:txBody>
      </p:sp>
      <p:sp>
        <p:nvSpPr>
          <p:cNvPr id="20484" name="Slide Number Placeholder 3"/>
          <p:cNvSpPr>
            <a:spLocks noGrp="1"/>
          </p:cNvSpPr>
          <p:nvPr>
            <p:ph type="sldNum" sz="quarter" idx="4294967295"/>
          </p:nvPr>
        </p:nvSpPr>
        <p:spPr>
          <a:xfrm>
            <a:off x="4881197" y="6532563"/>
            <a:ext cx="194896" cy="195262"/>
          </a:xfrm>
          <a:prstGeom prst="rect">
            <a:avLst/>
          </a:prstGeom>
        </p:spPr>
        <p:txBody>
          <a:bodyPr/>
          <a:lstStyle/>
          <a:p>
            <a:pPr>
              <a:defRPr/>
            </a:pPr>
            <a:fld id="{3D0B675B-2928-45FB-A34D-52362E8603E9}" type="slidenum">
              <a:rPr lang="en-US" smtClean="0">
                <a:latin typeface="Arial" charset="0"/>
                <a:cs typeface="Arial" charset="0"/>
              </a:rPr>
              <a:pPr>
                <a:defRPr/>
              </a:pPr>
              <a:t>9</a:t>
            </a:fld>
            <a:endParaRPr lang="en-US" dirty="0">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743078097"/>
              </p:ext>
            </p:extLst>
          </p:nvPr>
        </p:nvGraphicFramePr>
        <p:xfrm>
          <a:off x="0" y="941294"/>
          <a:ext cx="9905999" cy="5918112"/>
        </p:xfrm>
        <a:graphic>
          <a:graphicData uri="http://schemas.openxmlformats.org/drawingml/2006/table">
            <a:tbl>
              <a:tblPr firstRow="1" firstCol="1" bandRow="1"/>
              <a:tblGrid>
                <a:gridCol w="1545465">
                  <a:extLst>
                    <a:ext uri="{9D8B030D-6E8A-4147-A177-3AD203B41FA5}">
                      <a16:colId xmlns:a16="http://schemas.microsoft.com/office/drawing/2014/main" xmlns="" val="1898791486"/>
                    </a:ext>
                  </a:extLst>
                </a:gridCol>
                <a:gridCol w="412124">
                  <a:extLst>
                    <a:ext uri="{9D8B030D-6E8A-4147-A177-3AD203B41FA5}">
                      <a16:colId xmlns:a16="http://schemas.microsoft.com/office/drawing/2014/main" xmlns="" val="1705458446"/>
                    </a:ext>
                  </a:extLst>
                </a:gridCol>
                <a:gridCol w="3219718">
                  <a:extLst>
                    <a:ext uri="{9D8B030D-6E8A-4147-A177-3AD203B41FA5}">
                      <a16:colId xmlns:a16="http://schemas.microsoft.com/office/drawing/2014/main" xmlns="" val="1931964298"/>
                    </a:ext>
                  </a:extLst>
                </a:gridCol>
                <a:gridCol w="4728692">
                  <a:extLst>
                    <a:ext uri="{9D8B030D-6E8A-4147-A177-3AD203B41FA5}">
                      <a16:colId xmlns:a16="http://schemas.microsoft.com/office/drawing/2014/main" xmlns="" val="4222958079"/>
                    </a:ext>
                  </a:extLst>
                </a:gridCol>
              </a:tblGrid>
              <a:tr h="252626">
                <a:tc>
                  <a:txBody>
                    <a:bodyPr/>
                    <a:lstStyle/>
                    <a:p>
                      <a:pPr marL="0" marR="0" algn="ctr">
                        <a:lnSpc>
                          <a:spcPct val="115000"/>
                        </a:lnSpc>
                        <a:spcBef>
                          <a:spcPts val="0"/>
                        </a:spcBef>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Process Step</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Description</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Purpose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xmlns="" val="985837116"/>
                  </a:ext>
                </a:extLst>
              </a:tr>
              <a:tr h="1589335">
                <a:tc>
                  <a:txBody>
                    <a:bodyPr/>
                    <a:lstStyle/>
                    <a:p>
                      <a:pPr marL="0" marR="0">
                        <a:lnSpc>
                          <a:spcPct val="115000"/>
                        </a:lnSpc>
                        <a:spcBef>
                          <a:spcPts val="0"/>
                        </a:spcBef>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Establish Context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panose="02020603050405020304" pitchFamily="18"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Understanding the institution’s objectives and defining the external and internal environment within which it operates.</a:t>
                      </a: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panose="02020603050405020304" pitchFamily="18"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Understand factors influencing the ability to achieve objectives.</a:t>
                      </a:r>
                    </a:p>
                    <a:p>
                      <a:pPr marL="342900" marR="0" lvl="0" indent="-342900">
                        <a:lnSpc>
                          <a:spcPct val="115000"/>
                        </a:lnSpc>
                        <a:spcBef>
                          <a:spcPts val="0"/>
                        </a:spcBef>
                        <a:spcAft>
                          <a:spcPts val="0"/>
                        </a:spcAft>
                        <a:buFont typeface="Times New Roman" panose="02020603050405020304" pitchFamily="18"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Determine boundaries within which the boundaries of risk management operate.</a:t>
                      </a:r>
                    </a:p>
                    <a:p>
                      <a:pPr marL="342900" marR="0" lvl="0" indent="-342900">
                        <a:lnSpc>
                          <a:spcPct val="115000"/>
                        </a:lnSpc>
                        <a:spcBef>
                          <a:spcPts val="0"/>
                        </a:spcBef>
                        <a:spcAft>
                          <a:spcPts val="0"/>
                        </a:spcAft>
                        <a:buFont typeface="Times New Roman" panose="02020603050405020304" pitchFamily="18"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Define risk criteria to ensure risks are assessed in a consistent manner</a:t>
                      </a: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89648194"/>
                  </a:ext>
                </a:extLst>
              </a:tr>
              <a:tr h="1111678">
                <a:tc>
                  <a:txBody>
                    <a:bodyPr/>
                    <a:lstStyle/>
                    <a:p>
                      <a:pPr marL="0" marR="0">
                        <a:lnSpc>
                          <a:spcPct val="115000"/>
                        </a:lnSpc>
                        <a:spcBef>
                          <a:spcPts val="0"/>
                        </a:spcBef>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Risk</a:t>
                      </a:r>
                      <a:br>
                        <a:rPr lang="en-ZA" sz="1400">
                          <a:effectLst/>
                          <a:latin typeface="Arial" panose="020B0604020202020204" pitchFamily="34" charset="0"/>
                          <a:ea typeface="Calibri" panose="020F0502020204030204" pitchFamily="34" charset="0"/>
                          <a:cs typeface="Arial" panose="020B0604020202020204" pitchFamily="34" charset="0"/>
                        </a:rPr>
                      </a:br>
                      <a:r>
                        <a:rPr lang="en-ZA" sz="1400">
                          <a:effectLst/>
                          <a:latin typeface="Arial" panose="020B0604020202020204" pitchFamily="34" charset="0"/>
                          <a:ea typeface="Calibri" panose="020F0502020204030204" pitchFamily="34" charset="0"/>
                          <a:cs typeface="Arial" panose="020B0604020202020204" pitchFamily="34" charset="0"/>
                        </a:rPr>
                        <a:t>Identification</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111760" marR="71755" algn="ctr">
                        <a:lnSpc>
                          <a:spcPct val="115000"/>
                        </a:lnSpc>
                        <a:spcBef>
                          <a:spcPts val="0"/>
                        </a:spcBef>
                        <a:spcAft>
                          <a:spcPts val="0"/>
                        </a:spcAft>
                      </a:pPr>
                      <a:r>
                        <a:rPr lang="en-US" sz="1400" b="1">
                          <a:effectLst/>
                          <a:latin typeface="Arial" panose="020B0604020202020204" pitchFamily="34" charset="0"/>
                          <a:ea typeface="Times New Roman" panose="02020603050405020304" pitchFamily="18" charset="0"/>
                          <a:cs typeface="Arial" panose="020B0604020202020204" pitchFamily="34" charset="0"/>
                        </a:rPr>
                        <a:t>RISK ASSESSMENT</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0435" marR="6043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342900" marR="0" lvl="0" indent="-342900">
                        <a:lnSpc>
                          <a:spcPct val="115000"/>
                        </a:lnSpc>
                        <a:spcBef>
                          <a:spcPts val="0"/>
                        </a:spcBef>
                        <a:spcAft>
                          <a:spcPts val="0"/>
                        </a:spcAft>
                        <a:buFont typeface="Times New Roman" panose="02020603050405020304" pitchFamily="18" charset="0"/>
                        <a:buChar char="•"/>
                      </a:pPr>
                      <a:r>
                        <a:rPr lang="en-US" sz="1400">
                          <a:effectLst/>
                          <a:latin typeface="Arial" panose="020B0604020202020204" pitchFamily="34" charset="0"/>
                          <a:ea typeface="Times New Roman" panose="02020603050405020304" pitchFamily="18" charset="0"/>
                          <a:cs typeface="Arial" panose="020B0604020202020204" pitchFamily="34" charset="0"/>
                        </a:rPr>
                        <a:t>Identifying risk, its sources, causes and potential consequences.</a:t>
                      </a: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panose="02020603050405020304" pitchFamily="18"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Generate a comprehensive list of threats and opportunities based on those events that might enhance, prevent, degrade, accelerate or delay the achievement of objectives. </a:t>
                      </a: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0931918"/>
                  </a:ext>
                </a:extLst>
              </a:tr>
              <a:tr h="1667517">
                <a:tc>
                  <a:txBody>
                    <a:bodyPr/>
                    <a:lstStyle/>
                    <a:p>
                      <a:pPr marL="0" marR="0">
                        <a:lnSpc>
                          <a:spcPct val="115000"/>
                        </a:lnSpc>
                        <a:spcBef>
                          <a:spcPts val="0"/>
                        </a:spcBef>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Risk Analysis</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342900" marR="0" lvl="0" indent="-342900">
                        <a:lnSpc>
                          <a:spcPct val="115000"/>
                        </a:lnSpc>
                        <a:spcBef>
                          <a:spcPts val="0"/>
                        </a:spcBef>
                        <a:spcAft>
                          <a:spcPts val="0"/>
                        </a:spcAft>
                        <a:buFont typeface="Times New Roman" panose="02020603050405020304" pitchFamily="18" charset="0"/>
                        <a:buChar char="•"/>
                      </a:pPr>
                      <a:r>
                        <a:rPr lang="en-US" sz="1400">
                          <a:effectLst/>
                          <a:latin typeface="Arial" panose="020B0604020202020204" pitchFamily="34" charset="0"/>
                          <a:ea typeface="Times New Roman" panose="02020603050405020304" pitchFamily="18" charset="0"/>
                          <a:cs typeface="Arial" panose="020B0604020202020204" pitchFamily="34" charset="0"/>
                        </a:rPr>
                        <a:t>Comprehending the nature of the risk and determining the level of risk exposure (likelihood and consequence).</a:t>
                      </a: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panose="02020603050405020304" pitchFamily="18"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Provide an understanding of the inherent (level of exposure should controls fail) and controlled risk (level of exposure with controls in place).</a:t>
                      </a:r>
                    </a:p>
                    <a:p>
                      <a:pPr marL="342900" marR="0" lvl="0" indent="-342900">
                        <a:lnSpc>
                          <a:spcPct val="115000"/>
                        </a:lnSpc>
                        <a:spcBef>
                          <a:spcPts val="0"/>
                        </a:spcBef>
                        <a:spcAft>
                          <a:spcPts val="0"/>
                        </a:spcAft>
                        <a:buFont typeface="Times New Roman" panose="02020603050405020304" pitchFamily="18"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Assist with identifying ineffective controls.</a:t>
                      </a:r>
                    </a:p>
                    <a:p>
                      <a:pPr marL="342900" marR="0" lvl="0" indent="-342900">
                        <a:lnSpc>
                          <a:spcPct val="115000"/>
                        </a:lnSpc>
                        <a:spcBef>
                          <a:spcPts val="0"/>
                        </a:spcBef>
                        <a:spcAft>
                          <a:spcPts val="0"/>
                        </a:spcAft>
                        <a:buFont typeface="Times New Roman" panose="02020603050405020304" pitchFamily="18"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Inform risk evaluation and guide risk treatment. </a:t>
                      </a: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8967784"/>
                  </a:ext>
                </a:extLst>
              </a:tr>
              <a:tr h="1296956">
                <a:tc>
                  <a:txBody>
                    <a:bodyPr/>
                    <a:lstStyle/>
                    <a:p>
                      <a:pPr marL="0" marR="0">
                        <a:lnSpc>
                          <a:spcPct val="115000"/>
                        </a:lnSpc>
                        <a:spcBef>
                          <a:spcPts val="0"/>
                        </a:spcBef>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Risk</a:t>
                      </a:r>
                      <a:endParaRPr lang="en-US" sz="140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Evaluation</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342900" marR="0" lvl="0" indent="-342900">
                        <a:lnSpc>
                          <a:spcPct val="115000"/>
                        </a:lnSpc>
                        <a:spcBef>
                          <a:spcPts val="0"/>
                        </a:spcBef>
                        <a:spcAft>
                          <a:spcPts val="0"/>
                        </a:spcAft>
                        <a:buFont typeface="Times New Roman" panose="02020603050405020304" pitchFamily="18"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Comparing the risk analysis with the risk criteria to determine whether the risk is acceptable or tolerable. </a:t>
                      </a: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panose="02020603050405020304" pitchFamily="18"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Determine whether the controlled risk is acceptable. </a:t>
                      </a:r>
                    </a:p>
                    <a:p>
                      <a:pPr marL="342900" marR="0" lvl="0" indent="-342900">
                        <a:lnSpc>
                          <a:spcPct val="115000"/>
                        </a:lnSpc>
                        <a:spcBef>
                          <a:spcPts val="0"/>
                        </a:spcBef>
                        <a:spcAft>
                          <a:spcPts val="0"/>
                        </a:spcAft>
                        <a:buFont typeface="Times New Roman" panose="02020603050405020304" pitchFamily="18"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Determine if controlled risks need further treatment. </a:t>
                      </a:r>
                    </a:p>
                    <a:p>
                      <a:pPr marL="342900" marR="0" lvl="0" indent="-342900">
                        <a:lnSpc>
                          <a:spcPct val="115000"/>
                        </a:lnSpc>
                        <a:spcBef>
                          <a:spcPts val="0"/>
                        </a:spcBef>
                        <a:spcAft>
                          <a:spcPts val="0"/>
                        </a:spcAft>
                        <a:buFont typeface="Times New Roman" panose="02020603050405020304" pitchFamily="18" charset="0"/>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Identify priority order in which individual risks should be treated. </a:t>
                      </a: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77596921"/>
                  </a:ext>
                </a:extLst>
              </a:tr>
            </a:tbl>
          </a:graphicData>
        </a:graphic>
      </p:graphicFrame>
    </p:spTree>
    <p:extLst>
      <p:ext uri="{BB962C8B-B14F-4D97-AF65-F5344CB8AC3E}">
        <p14:creationId xmlns:p14="http://schemas.microsoft.com/office/powerpoint/2010/main" xmlns="" val="2900899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12294</TotalTime>
  <Words>2127</Words>
  <Application>Microsoft Office PowerPoint</Application>
  <PresentationFormat>A4 Paper (210x297 mm)</PresentationFormat>
  <Paragraphs>383</Paragraphs>
  <Slides>25</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Office Theme</vt:lpstr>
      <vt:lpstr>Acrobat Document</vt:lpstr>
      <vt:lpstr>Worksheet</vt:lpstr>
      <vt:lpstr>Presentation to the Joint Standing Committee on Financial Management of Parliament: Risk Strategy and Risk Governance</vt:lpstr>
      <vt:lpstr>Risk Mandate of Parliament</vt:lpstr>
      <vt:lpstr>Context of Risk Management in Parliament</vt:lpstr>
      <vt:lpstr>Context of Risk Management in Parliament</vt:lpstr>
      <vt:lpstr>Risk Governance in Parliament</vt:lpstr>
      <vt:lpstr>Risk Governance in Parliament</vt:lpstr>
      <vt:lpstr>Risk Management Process in Parliament</vt:lpstr>
      <vt:lpstr>  Risk Management Process in Parliament   </vt:lpstr>
      <vt:lpstr>Risk Management Process in Parliament</vt:lpstr>
      <vt:lpstr>Risk Management Process in Parliament</vt:lpstr>
      <vt:lpstr>Risk Products</vt:lpstr>
      <vt:lpstr>Strategic / Institutional Risk Register</vt:lpstr>
      <vt:lpstr>Operational / Divisional Risk Registers</vt:lpstr>
      <vt:lpstr>Plans to enhance risk management maturity</vt:lpstr>
      <vt:lpstr>Plans to enhance risk management maturity</vt:lpstr>
      <vt:lpstr> Annual Budget Reductions 2020/21 &amp; 2021/22 to 2023/24 </vt:lpstr>
      <vt:lpstr>Budget reduction over the 3 years MTEF from 2021/22</vt:lpstr>
      <vt:lpstr>Thank you!</vt:lpstr>
      <vt:lpstr>Annexures</vt:lpstr>
      <vt:lpstr>Slide 20</vt:lpstr>
      <vt:lpstr> Rating Scales - Likelihood  </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407</cp:revision>
  <cp:lastPrinted>2019-07-16T11:04:11Z</cp:lastPrinted>
  <dcterms:created xsi:type="dcterms:W3CDTF">2019-05-28T17:07:42Z</dcterms:created>
  <dcterms:modified xsi:type="dcterms:W3CDTF">2021-03-12T11:09:35Z</dcterms:modified>
</cp:coreProperties>
</file>