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3760" r:id="rId3"/>
    <p:sldMasterId id="2147483772" r:id="rId4"/>
    <p:sldMasterId id="2147483781" r:id="rId5"/>
  </p:sldMasterIdLst>
  <p:notesMasterIdLst>
    <p:notesMasterId r:id="rId74"/>
  </p:notesMasterIdLst>
  <p:handoutMasterIdLst>
    <p:handoutMasterId r:id="rId75"/>
  </p:handoutMasterIdLst>
  <p:sldIdLst>
    <p:sldId id="257" r:id="rId6"/>
    <p:sldId id="312" r:id="rId7"/>
    <p:sldId id="366" r:id="rId8"/>
    <p:sldId id="407" r:id="rId9"/>
    <p:sldId id="408" r:id="rId10"/>
    <p:sldId id="409" r:id="rId11"/>
    <p:sldId id="410" r:id="rId12"/>
    <p:sldId id="411" r:id="rId13"/>
    <p:sldId id="412" r:id="rId14"/>
    <p:sldId id="413"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14" r:id="rId31"/>
    <p:sldId id="415" r:id="rId32"/>
    <p:sldId id="416" r:id="rId33"/>
    <p:sldId id="435" r:id="rId34"/>
    <p:sldId id="436" r:id="rId35"/>
    <p:sldId id="437" r:id="rId36"/>
    <p:sldId id="438" r:id="rId37"/>
    <p:sldId id="330" r:id="rId38"/>
    <p:sldId id="367" r:id="rId39"/>
    <p:sldId id="439" r:id="rId40"/>
    <p:sldId id="440" r:id="rId41"/>
    <p:sldId id="402" r:id="rId42"/>
    <p:sldId id="368" r:id="rId43"/>
    <p:sldId id="369" r:id="rId44"/>
    <p:sldId id="403" r:id="rId45"/>
    <p:sldId id="404" r:id="rId46"/>
    <p:sldId id="405" r:id="rId47"/>
    <p:sldId id="406" r:id="rId48"/>
    <p:sldId id="374" r:id="rId49"/>
    <p:sldId id="375" r:id="rId50"/>
    <p:sldId id="376" r:id="rId51"/>
    <p:sldId id="377" r:id="rId52"/>
    <p:sldId id="378" r:id="rId53"/>
    <p:sldId id="379" r:id="rId54"/>
    <p:sldId id="380" r:id="rId55"/>
    <p:sldId id="337" r:id="rId56"/>
    <p:sldId id="385" r:id="rId57"/>
    <p:sldId id="388" r:id="rId58"/>
    <p:sldId id="389" r:id="rId59"/>
    <p:sldId id="387" r:id="rId60"/>
    <p:sldId id="390" r:id="rId61"/>
    <p:sldId id="357" r:id="rId62"/>
    <p:sldId id="358" r:id="rId63"/>
    <p:sldId id="394" r:id="rId64"/>
    <p:sldId id="395" r:id="rId65"/>
    <p:sldId id="396" r:id="rId66"/>
    <p:sldId id="397" r:id="rId67"/>
    <p:sldId id="398" r:id="rId68"/>
    <p:sldId id="399" r:id="rId69"/>
    <p:sldId id="432" r:id="rId70"/>
    <p:sldId id="433" r:id="rId71"/>
    <p:sldId id="434" r:id="rId72"/>
    <p:sldId id="260" r:id="rId73"/>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7" autoAdjust="0"/>
    <p:restoredTop sz="82670" autoAdjust="0"/>
  </p:normalViewPr>
  <p:slideViewPr>
    <p:cSldViewPr snapToGrid="0" snapToObjects="1">
      <p:cViewPr varScale="1">
        <p:scale>
          <a:sx n="60" d="100"/>
          <a:sy n="60" d="100"/>
        </p:scale>
        <p:origin x="-168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51218" cy="497603"/>
          </a:xfrm>
          <a:prstGeom prst="rect">
            <a:avLst/>
          </a:prstGeom>
        </p:spPr>
        <p:txBody>
          <a:bodyPr vert="horz" lIns="91520" tIns="45763" rIns="91520" bIns="45763" rtlCol="0"/>
          <a:lstStyle>
            <a:lvl1pPr algn="l">
              <a:defRPr sz="1200"/>
            </a:lvl1pPr>
          </a:lstStyle>
          <a:p>
            <a:endParaRPr lang="en-ZA"/>
          </a:p>
        </p:txBody>
      </p:sp>
      <p:sp>
        <p:nvSpPr>
          <p:cNvPr id="3" name="Date Placeholder 2"/>
          <p:cNvSpPr>
            <a:spLocks noGrp="1"/>
          </p:cNvSpPr>
          <p:nvPr>
            <p:ph type="dt" sz="quarter" idx="1"/>
          </p:nvPr>
        </p:nvSpPr>
        <p:spPr>
          <a:xfrm>
            <a:off x="3855987" y="4"/>
            <a:ext cx="2951218" cy="497603"/>
          </a:xfrm>
          <a:prstGeom prst="rect">
            <a:avLst/>
          </a:prstGeom>
        </p:spPr>
        <p:txBody>
          <a:bodyPr vert="horz" lIns="91520" tIns="45763" rIns="91520" bIns="45763" rtlCol="0"/>
          <a:lstStyle>
            <a:lvl1pPr algn="r">
              <a:defRPr sz="1200"/>
            </a:lvl1pPr>
          </a:lstStyle>
          <a:p>
            <a:fld id="{CA853F24-3271-4280-B0C3-66CC8EB89897}" type="datetimeFigureOut">
              <a:rPr lang="en-ZA" smtClean="0"/>
              <a:pPr/>
              <a:t>2021/03/05</a:t>
            </a:fld>
            <a:endParaRPr lang="en-ZA"/>
          </a:p>
        </p:txBody>
      </p:sp>
      <p:sp>
        <p:nvSpPr>
          <p:cNvPr id="4" name="Footer Placeholder 3"/>
          <p:cNvSpPr>
            <a:spLocks noGrp="1"/>
          </p:cNvSpPr>
          <p:nvPr>
            <p:ph type="ftr" sz="quarter" idx="2"/>
          </p:nvPr>
        </p:nvSpPr>
        <p:spPr>
          <a:xfrm>
            <a:off x="2" y="9441736"/>
            <a:ext cx="2951218" cy="497602"/>
          </a:xfrm>
          <a:prstGeom prst="rect">
            <a:avLst/>
          </a:prstGeom>
        </p:spPr>
        <p:txBody>
          <a:bodyPr vert="horz" lIns="91520" tIns="45763" rIns="91520" bIns="45763" rtlCol="0" anchor="b"/>
          <a:lstStyle>
            <a:lvl1pPr algn="l">
              <a:defRPr sz="1200"/>
            </a:lvl1pPr>
          </a:lstStyle>
          <a:p>
            <a:endParaRPr lang="en-ZA"/>
          </a:p>
        </p:txBody>
      </p:sp>
      <p:sp>
        <p:nvSpPr>
          <p:cNvPr id="5" name="Slide Number Placeholder 4"/>
          <p:cNvSpPr>
            <a:spLocks noGrp="1"/>
          </p:cNvSpPr>
          <p:nvPr>
            <p:ph type="sldNum" sz="quarter" idx="3"/>
          </p:nvPr>
        </p:nvSpPr>
        <p:spPr>
          <a:xfrm>
            <a:off x="3855987" y="9441736"/>
            <a:ext cx="2951218" cy="497602"/>
          </a:xfrm>
          <a:prstGeom prst="rect">
            <a:avLst/>
          </a:prstGeom>
        </p:spPr>
        <p:txBody>
          <a:bodyPr vert="horz" lIns="91520" tIns="45763" rIns="91520" bIns="45763" rtlCol="0" anchor="b"/>
          <a:lstStyle>
            <a:lvl1pPr algn="r">
              <a:defRPr sz="1200"/>
            </a:lvl1pPr>
          </a:lstStyle>
          <a:p>
            <a:fld id="{986264FD-808F-45A9-B075-4245F1C8E842}" type="slidenum">
              <a:rPr lang="en-ZA" smtClean="0"/>
              <a:pPr/>
              <a:t>‹#›</a:t>
            </a:fld>
            <a:endParaRPr lang="en-ZA"/>
          </a:p>
        </p:txBody>
      </p:sp>
    </p:spTree>
    <p:extLst>
      <p:ext uri="{BB962C8B-B14F-4D97-AF65-F5344CB8AC3E}">
        <p14:creationId xmlns:p14="http://schemas.microsoft.com/office/powerpoint/2010/main" xmlns="" val="309599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50373" cy="496709"/>
          </a:xfrm>
          <a:prstGeom prst="rect">
            <a:avLst/>
          </a:prstGeom>
        </p:spPr>
        <p:txBody>
          <a:bodyPr vert="horz" lIns="91383" tIns="45691" rIns="91383" bIns="45691" rtlCol="0"/>
          <a:lstStyle>
            <a:lvl1pPr algn="l">
              <a:defRPr sz="1200"/>
            </a:lvl1pPr>
          </a:lstStyle>
          <a:p>
            <a:endParaRPr lang="en-ZA"/>
          </a:p>
        </p:txBody>
      </p:sp>
      <p:sp>
        <p:nvSpPr>
          <p:cNvPr id="3" name="Date Placeholder 2"/>
          <p:cNvSpPr>
            <a:spLocks noGrp="1"/>
          </p:cNvSpPr>
          <p:nvPr>
            <p:ph type="dt" idx="1"/>
          </p:nvPr>
        </p:nvSpPr>
        <p:spPr>
          <a:xfrm>
            <a:off x="3856879" y="5"/>
            <a:ext cx="2950373" cy="496709"/>
          </a:xfrm>
          <a:prstGeom prst="rect">
            <a:avLst/>
          </a:prstGeom>
        </p:spPr>
        <p:txBody>
          <a:bodyPr vert="horz" lIns="91383" tIns="45691" rIns="91383" bIns="45691" rtlCol="0"/>
          <a:lstStyle>
            <a:lvl1pPr algn="r">
              <a:defRPr sz="1200"/>
            </a:lvl1pPr>
          </a:lstStyle>
          <a:p>
            <a:fld id="{9AC58876-5B32-420E-A32C-802394D5FBD2}" type="datetimeFigureOut">
              <a:rPr lang="en-ZA" smtClean="0"/>
              <a:pPr/>
              <a:t>2021/03/05</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383" tIns="45691" rIns="91383" bIns="45691" rtlCol="0" anchor="ctr"/>
          <a:lstStyle/>
          <a:p>
            <a:endParaRPr lang="en-ZA"/>
          </a:p>
        </p:txBody>
      </p:sp>
      <p:sp>
        <p:nvSpPr>
          <p:cNvPr id="5" name="Notes Placeholder 4"/>
          <p:cNvSpPr>
            <a:spLocks noGrp="1"/>
          </p:cNvSpPr>
          <p:nvPr>
            <p:ph type="body" sz="quarter" idx="3"/>
          </p:nvPr>
        </p:nvSpPr>
        <p:spPr>
          <a:xfrm>
            <a:off x="680264" y="4721266"/>
            <a:ext cx="5448262" cy="4473755"/>
          </a:xfrm>
          <a:prstGeom prst="rect">
            <a:avLst/>
          </a:prstGeom>
        </p:spPr>
        <p:txBody>
          <a:bodyPr vert="horz" lIns="91383" tIns="45691" rIns="91383" bIns="456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2524"/>
            <a:ext cx="2950373" cy="496709"/>
          </a:xfrm>
          <a:prstGeom prst="rect">
            <a:avLst/>
          </a:prstGeom>
        </p:spPr>
        <p:txBody>
          <a:bodyPr vert="horz" lIns="91383" tIns="45691" rIns="91383" bIns="45691" rtlCol="0" anchor="b"/>
          <a:lstStyle>
            <a:lvl1pPr algn="l">
              <a:defRPr sz="1200"/>
            </a:lvl1pPr>
          </a:lstStyle>
          <a:p>
            <a:endParaRPr lang="en-ZA"/>
          </a:p>
        </p:txBody>
      </p:sp>
      <p:sp>
        <p:nvSpPr>
          <p:cNvPr id="7" name="Slide Number Placeholder 6"/>
          <p:cNvSpPr>
            <a:spLocks noGrp="1"/>
          </p:cNvSpPr>
          <p:nvPr>
            <p:ph type="sldNum" sz="quarter" idx="5"/>
          </p:nvPr>
        </p:nvSpPr>
        <p:spPr>
          <a:xfrm>
            <a:off x="3856879" y="9442524"/>
            <a:ext cx="2950373" cy="496709"/>
          </a:xfrm>
          <a:prstGeom prst="rect">
            <a:avLst/>
          </a:prstGeom>
        </p:spPr>
        <p:txBody>
          <a:bodyPr vert="horz" lIns="91383" tIns="45691" rIns="91383" bIns="45691" rtlCol="0" anchor="b"/>
          <a:lstStyle>
            <a:lvl1pPr algn="r">
              <a:defRPr sz="1200"/>
            </a:lvl1pPr>
          </a:lstStyle>
          <a:p>
            <a:fld id="{B23F65FA-43B5-4A7C-B6A6-EE7DB0DD0E0E}" type="slidenum">
              <a:rPr lang="en-ZA" smtClean="0"/>
              <a:pPr/>
              <a:t>‹#›</a:t>
            </a:fld>
            <a:endParaRPr lang="en-ZA"/>
          </a:p>
        </p:txBody>
      </p:sp>
    </p:spTree>
    <p:extLst>
      <p:ext uri="{BB962C8B-B14F-4D97-AF65-F5344CB8AC3E}">
        <p14:creationId xmlns:p14="http://schemas.microsoft.com/office/powerpoint/2010/main" xmlns="" val="27615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xmlns="" val="179051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23F65FA-43B5-4A7C-B6A6-EE7DB0DD0E0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21913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37</a:t>
            </a:fld>
            <a:endParaRPr lang="en-ZA"/>
          </a:p>
        </p:txBody>
      </p:sp>
    </p:spTree>
    <p:extLst>
      <p:ext uri="{BB962C8B-B14F-4D97-AF65-F5344CB8AC3E}">
        <p14:creationId xmlns:p14="http://schemas.microsoft.com/office/powerpoint/2010/main" xmlns="" val="28637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18896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9923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81545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73895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51</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Footer Placeholder 3"/>
          <p:cNvSpPr>
            <a:spLocks noGrp="1"/>
          </p:cNvSpPr>
          <p:nvPr>
            <p:ph type="ftr" sz="quarter" idx="4"/>
          </p:nvPr>
        </p:nvSpPr>
        <p:spPr/>
        <p:txBody>
          <a:bodyPr/>
          <a:lstStyle/>
          <a:p>
            <a:pPr marL="0" marR="0" lvl="0" indent="0" algn="l" defTabSz="901607"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srgbClr val="000000"/>
              </a:solidFill>
              <a:effectLst/>
              <a:uLnTx/>
              <a:uFillTx/>
              <a:latin typeface="Siemens Sans" pitchFamily="2" charset="0"/>
              <a:ea typeface="+mn-ea"/>
              <a:cs typeface="+mn-cs"/>
            </a:endParaRPr>
          </a:p>
        </p:txBody>
      </p:sp>
      <p:sp>
        <p:nvSpPr>
          <p:cNvPr id="13619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5" indent="-285720">
              <a:defRPr>
                <a:solidFill>
                  <a:schemeClr val="tx1"/>
                </a:solidFill>
                <a:latin typeface="Arial" panose="020B0604020202020204" pitchFamily="34" charset="0"/>
                <a:cs typeface="Arial" panose="020B0604020202020204" pitchFamily="34" charset="0"/>
              </a:defRPr>
            </a:lvl2pPr>
            <a:lvl3pPr marL="1142884" indent="-228577">
              <a:defRPr>
                <a:solidFill>
                  <a:schemeClr val="tx1"/>
                </a:solidFill>
                <a:latin typeface="Arial" panose="020B0604020202020204" pitchFamily="34" charset="0"/>
                <a:cs typeface="Arial" panose="020B0604020202020204" pitchFamily="34" charset="0"/>
              </a:defRPr>
            </a:lvl3pPr>
            <a:lvl4pPr marL="1600037" indent="-228577">
              <a:defRPr>
                <a:solidFill>
                  <a:schemeClr val="tx1"/>
                </a:solidFill>
                <a:latin typeface="Arial" panose="020B0604020202020204" pitchFamily="34" charset="0"/>
                <a:cs typeface="Arial" panose="020B0604020202020204" pitchFamily="34" charset="0"/>
              </a:defRPr>
            </a:lvl4pPr>
            <a:lvl5pPr marL="2057190" indent="-228577">
              <a:defRPr>
                <a:solidFill>
                  <a:schemeClr val="tx1"/>
                </a:solidFill>
                <a:latin typeface="Arial" panose="020B0604020202020204" pitchFamily="34" charset="0"/>
                <a:cs typeface="Arial" panose="020B0604020202020204" pitchFamily="34" charset="0"/>
              </a:defRPr>
            </a:lvl5pPr>
            <a:lvl6pPr marL="2514343"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96"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50"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804"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01607" rtl="0" eaLnBrk="1" fontAlgn="base" latinLnBrk="0" hangingPunct="1">
              <a:lnSpc>
                <a:spcPct val="100000"/>
              </a:lnSpc>
              <a:spcBef>
                <a:spcPct val="0"/>
              </a:spcBef>
              <a:spcAft>
                <a:spcPct val="0"/>
              </a:spcAft>
              <a:buClrTx/>
              <a:buSzTx/>
              <a:buFontTx/>
              <a:buNone/>
              <a:tabLst/>
              <a:defRPr/>
            </a:pPr>
            <a:fld id="{76047FF5-1EE8-4795-8722-9E2703CB80FC}" type="slidenum">
              <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01607" rtl="0" eaLnBrk="1" fontAlgn="base" latinLnBrk="0" hangingPunct="1">
                <a:lnSpc>
                  <a:spcPct val="100000"/>
                </a:lnSpc>
                <a:spcBef>
                  <a:spcPct val="0"/>
                </a:spcBef>
                <a:spcAft>
                  <a:spcPct val="0"/>
                </a:spcAft>
                <a:buClrTx/>
                <a:buSzTx/>
                <a:buFontTx/>
                <a:buNone/>
                <a:tabLst/>
                <a:defRPr/>
              </a:pPr>
              <a:t>52</a:t>
            </a:fld>
            <a:endPar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294305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Footer Placeholder 3"/>
          <p:cNvSpPr>
            <a:spLocks noGrp="1"/>
          </p:cNvSpPr>
          <p:nvPr>
            <p:ph type="ftr" sz="quarter" idx="4"/>
          </p:nvPr>
        </p:nvSpPr>
        <p:spPr/>
        <p:txBody>
          <a:bodyPr/>
          <a:lstStyle/>
          <a:p>
            <a:pPr marL="0" marR="0" lvl="0" indent="0" algn="l" defTabSz="901607"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srgbClr val="000000"/>
              </a:solidFill>
              <a:effectLst/>
              <a:uLnTx/>
              <a:uFillTx/>
              <a:latin typeface="Siemens Sans" pitchFamily="2" charset="0"/>
              <a:ea typeface="+mn-ea"/>
              <a:cs typeface="+mn-cs"/>
            </a:endParaRPr>
          </a:p>
        </p:txBody>
      </p:sp>
      <p:sp>
        <p:nvSpPr>
          <p:cNvPr id="13619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5" indent="-285720">
              <a:defRPr>
                <a:solidFill>
                  <a:schemeClr val="tx1"/>
                </a:solidFill>
                <a:latin typeface="Arial" panose="020B0604020202020204" pitchFamily="34" charset="0"/>
                <a:cs typeface="Arial" panose="020B0604020202020204" pitchFamily="34" charset="0"/>
              </a:defRPr>
            </a:lvl2pPr>
            <a:lvl3pPr marL="1142884" indent="-228577">
              <a:defRPr>
                <a:solidFill>
                  <a:schemeClr val="tx1"/>
                </a:solidFill>
                <a:latin typeface="Arial" panose="020B0604020202020204" pitchFamily="34" charset="0"/>
                <a:cs typeface="Arial" panose="020B0604020202020204" pitchFamily="34" charset="0"/>
              </a:defRPr>
            </a:lvl3pPr>
            <a:lvl4pPr marL="1600037" indent="-228577">
              <a:defRPr>
                <a:solidFill>
                  <a:schemeClr val="tx1"/>
                </a:solidFill>
                <a:latin typeface="Arial" panose="020B0604020202020204" pitchFamily="34" charset="0"/>
                <a:cs typeface="Arial" panose="020B0604020202020204" pitchFamily="34" charset="0"/>
              </a:defRPr>
            </a:lvl4pPr>
            <a:lvl5pPr marL="2057190" indent="-228577">
              <a:defRPr>
                <a:solidFill>
                  <a:schemeClr val="tx1"/>
                </a:solidFill>
                <a:latin typeface="Arial" panose="020B0604020202020204" pitchFamily="34" charset="0"/>
                <a:cs typeface="Arial" panose="020B0604020202020204" pitchFamily="34" charset="0"/>
              </a:defRPr>
            </a:lvl5pPr>
            <a:lvl6pPr marL="2514343"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96"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50"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804"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01607" rtl="0" eaLnBrk="1" fontAlgn="base" latinLnBrk="0" hangingPunct="1">
              <a:lnSpc>
                <a:spcPct val="100000"/>
              </a:lnSpc>
              <a:spcBef>
                <a:spcPct val="0"/>
              </a:spcBef>
              <a:spcAft>
                <a:spcPct val="0"/>
              </a:spcAft>
              <a:buClrTx/>
              <a:buSzTx/>
              <a:buFontTx/>
              <a:buNone/>
              <a:tabLst/>
              <a:defRPr/>
            </a:pPr>
            <a:fld id="{76047FF5-1EE8-4795-8722-9E2703CB80FC}" type="slidenum">
              <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01607" rtl="0" eaLnBrk="1" fontAlgn="base" latinLnBrk="0" hangingPunct="1">
                <a:lnSpc>
                  <a:spcPct val="100000"/>
                </a:lnSpc>
                <a:spcBef>
                  <a:spcPct val="0"/>
                </a:spcBef>
                <a:spcAft>
                  <a:spcPct val="0"/>
                </a:spcAft>
                <a:buClrTx/>
                <a:buSzTx/>
                <a:buFontTx/>
                <a:buNone/>
                <a:tabLst/>
                <a:defRPr/>
              </a:pPr>
              <a:t>53</a:t>
            </a:fld>
            <a:endPar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333739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06683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Footer Placeholder 3"/>
          <p:cNvSpPr>
            <a:spLocks noGrp="1"/>
          </p:cNvSpPr>
          <p:nvPr>
            <p:ph type="ftr" sz="quarter" idx="4"/>
          </p:nvPr>
        </p:nvSpPr>
        <p:spPr/>
        <p:txBody>
          <a:bodyPr/>
          <a:lstStyle/>
          <a:p>
            <a:pPr marL="0" marR="0" lvl="0" indent="0" algn="l" defTabSz="901607"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srgbClr val="000000"/>
              </a:solidFill>
              <a:effectLst/>
              <a:uLnTx/>
              <a:uFillTx/>
              <a:latin typeface="Siemens Sans" pitchFamily="2" charset="0"/>
              <a:ea typeface="+mn-ea"/>
              <a:cs typeface="+mn-cs"/>
            </a:endParaRPr>
          </a:p>
        </p:txBody>
      </p:sp>
      <p:sp>
        <p:nvSpPr>
          <p:cNvPr id="13619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75" indent="-285720">
              <a:defRPr>
                <a:solidFill>
                  <a:schemeClr val="tx1"/>
                </a:solidFill>
                <a:latin typeface="Arial" panose="020B0604020202020204" pitchFamily="34" charset="0"/>
                <a:cs typeface="Arial" panose="020B0604020202020204" pitchFamily="34" charset="0"/>
              </a:defRPr>
            </a:lvl2pPr>
            <a:lvl3pPr marL="1142884" indent="-228577">
              <a:defRPr>
                <a:solidFill>
                  <a:schemeClr val="tx1"/>
                </a:solidFill>
                <a:latin typeface="Arial" panose="020B0604020202020204" pitchFamily="34" charset="0"/>
                <a:cs typeface="Arial" panose="020B0604020202020204" pitchFamily="34" charset="0"/>
              </a:defRPr>
            </a:lvl3pPr>
            <a:lvl4pPr marL="1600037" indent="-228577">
              <a:defRPr>
                <a:solidFill>
                  <a:schemeClr val="tx1"/>
                </a:solidFill>
                <a:latin typeface="Arial" panose="020B0604020202020204" pitchFamily="34" charset="0"/>
                <a:cs typeface="Arial" panose="020B0604020202020204" pitchFamily="34" charset="0"/>
              </a:defRPr>
            </a:lvl4pPr>
            <a:lvl5pPr marL="2057190" indent="-228577">
              <a:defRPr>
                <a:solidFill>
                  <a:schemeClr val="tx1"/>
                </a:solidFill>
                <a:latin typeface="Arial" panose="020B0604020202020204" pitchFamily="34" charset="0"/>
                <a:cs typeface="Arial" panose="020B0604020202020204" pitchFamily="34" charset="0"/>
              </a:defRPr>
            </a:lvl5pPr>
            <a:lvl6pPr marL="2514343"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496"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650"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804" indent="-22857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01607" rtl="0" eaLnBrk="1" fontAlgn="base" latinLnBrk="0" hangingPunct="1">
              <a:lnSpc>
                <a:spcPct val="100000"/>
              </a:lnSpc>
              <a:spcBef>
                <a:spcPct val="0"/>
              </a:spcBef>
              <a:spcAft>
                <a:spcPct val="0"/>
              </a:spcAft>
              <a:buClrTx/>
              <a:buSzTx/>
              <a:buFontTx/>
              <a:buNone/>
              <a:tabLst/>
              <a:defRPr/>
            </a:pPr>
            <a:fld id="{76047FF5-1EE8-4795-8722-9E2703CB80FC}" type="slidenum">
              <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01607" rtl="0" eaLnBrk="1" fontAlgn="base" latinLnBrk="0" hangingPunct="1">
                <a:lnSpc>
                  <a:spcPct val="100000"/>
                </a:lnSpc>
                <a:spcBef>
                  <a:spcPct val="0"/>
                </a:spcBef>
                <a:spcAft>
                  <a:spcPct val="0"/>
                </a:spcAft>
                <a:buClrTx/>
                <a:buSzTx/>
                <a:buFontTx/>
                <a:buNone/>
                <a:tabLst/>
                <a:defRPr/>
              </a:pPr>
              <a:t>54</a:t>
            </a:fld>
            <a:endParaRPr kumimoji="0" lang="en-ZA"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1840319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56</a:t>
            </a:fld>
            <a:endParaRPr lang="en-ZA"/>
          </a:p>
        </p:txBody>
      </p:sp>
    </p:spTree>
    <p:extLst>
      <p:ext uri="{BB962C8B-B14F-4D97-AF65-F5344CB8AC3E}">
        <p14:creationId xmlns:p14="http://schemas.microsoft.com/office/powerpoint/2010/main" xmlns="" val="248856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3AA409-9683-4EF8-83DD-70749E8E1BCE}" type="slidenum">
              <a:rPr lang="en-ZA" smtClean="0"/>
              <a:pPr/>
              <a:t>57</a:t>
            </a:fld>
            <a:endParaRPr lang="en-ZA"/>
          </a:p>
        </p:txBody>
      </p:sp>
    </p:spTree>
    <p:extLst>
      <p:ext uri="{BB962C8B-B14F-4D97-AF65-F5344CB8AC3E}">
        <p14:creationId xmlns:p14="http://schemas.microsoft.com/office/powerpoint/2010/main" xmlns="" val="116869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3AA409-9683-4EF8-83DD-70749E8E1BCE}" type="slidenum">
              <a:rPr lang="en-ZA" smtClean="0"/>
              <a:pPr/>
              <a:t>58</a:t>
            </a:fld>
            <a:endParaRPr lang="en-ZA"/>
          </a:p>
        </p:txBody>
      </p:sp>
    </p:spTree>
    <p:extLst>
      <p:ext uri="{BB962C8B-B14F-4D97-AF65-F5344CB8AC3E}">
        <p14:creationId xmlns:p14="http://schemas.microsoft.com/office/powerpoint/2010/main" xmlns="" val="14357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42585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88045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98025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96564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55289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64</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52295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418842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69238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417267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58241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B3AA409-9683-4EF8-83DD-70749E8E1BCE}" type="slidenum">
              <a:rPr kumimoji="0" lang="en-ZA" sz="1200" b="0" i="0" u="none" strike="noStrike" kern="1200" cap="none" spc="0" normalizeH="0" baseline="0" noProof="0" smtClean="0">
                <a:ln>
                  <a:noFill/>
                </a:ln>
                <a:solidFill>
                  <a:prstClr val="black"/>
                </a:solidFill>
                <a:effectLst/>
                <a:uLnTx/>
                <a:uFillTx/>
                <a:latin typeface="Arial"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277918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2952" tIns="46476" rIns="92952" bIns="46476" anchor="b"/>
          <a:lstStyle/>
          <a:p>
            <a:pPr marL="0" marR="0" lvl="0" indent="0" algn="r" defTabSz="945657" rtl="0" eaLnBrk="1" fontAlgn="base" latinLnBrk="0" hangingPunct="1">
              <a:lnSpc>
                <a:spcPct val="100000"/>
              </a:lnSpc>
              <a:spcBef>
                <a:spcPct val="0"/>
              </a:spcBef>
              <a:spcAft>
                <a:spcPct val="0"/>
              </a:spcAft>
              <a:buClrTx/>
              <a:buSzTx/>
              <a:buFontTx/>
              <a:buNone/>
              <a:tabLst/>
              <a:defRPr/>
            </a:pPr>
            <a:fld id="{D2F339A1-301F-41F5-A0E6-6BD7EDCA3004}"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rPr>
              <a:pPr marL="0" marR="0" lvl="0" indent="0" algn="r" defTabSz="945657"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11" charset="-128"/>
              <a:cs typeface="+mn-cs"/>
            </a:endParaRPr>
          </a:p>
        </p:txBody>
      </p:sp>
      <p:sp>
        <p:nvSpPr>
          <p:cNvPr id="100354" name="Rectangle 2"/>
          <p:cNvSpPr>
            <a:spLocks noGrp="1" noRot="1" noChangeAspect="1" noChangeArrowheads="1" noTextEdit="1"/>
          </p:cNvSpPr>
          <p:nvPr>
            <p:ph type="sldImg"/>
          </p:nvPr>
        </p:nvSpPr>
        <p:spPr bwMode="auto">
          <a:xfrm>
            <a:off x="925513" y="746125"/>
            <a:ext cx="4967287"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2"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xmlns="" val="427102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18</a:t>
            </a:fld>
            <a:endParaRPr lang="en-ZA"/>
          </a:p>
        </p:txBody>
      </p:sp>
    </p:spTree>
    <p:extLst>
      <p:ext uri="{BB962C8B-B14F-4D97-AF65-F5344CB8AC3E}">
        <p14:creationId xmlns:p14="http://schemas.microsoft.com/office/powerpoint/2010/main" xmlns="" val="337985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ED54F9E-2AE8-4903-9F8D-3E8D26160E1B}"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C9A63B-978D-4469-BCEA-C5C82B7B9DB1}" type="slidenum">
              <a:rPr lang="en-US"/>
              <a:pPr/>
              <a:t>‹#›</a:t>
            </a:fld>
            <a:endParaRPr lang="en-US"/>
          </a:p>
        </p:txBody>
      </p:sp>
    </p:spTree>
    <p:extLst>
      <p:ext uri="{BB962C8B-B14F-4D97-AF65-F5344CB8AC3E}">
        <p14:creationId xmlns:p14="http://schemas.microsoft.com/office/powerpoint/2010/main" xmlns="" val="307423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C83BA60-91FB-43B0-BB9E-722C9DE2AF1F}"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2717-27E8-4940-B8AD-3AB38E21A13D}" type="slidenum">
              <a:rPr lang="en-US"/>
              <a:pPr/>
              <a:t>‹#›</a:t>
            </a:fld>
            <a:endParaRPr lang="en-US"/>
          </a:p>
        </p:txBody>
      </p:sp>
    </p:spTree>
    <p:extLst>
      <p:ext uri="{BB962C8B-B14F-4D97-AF65-F5344CB8AC3E}">
        <p14:creationId xmlns:p14="http://schemas.microsoft.com/office/powerpoint/2010/main" xmlns="" val="245107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2EB0BEA3-5458-4A3B-B9A3-93068ABDB68D}"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F1D05-2430-4799-A35D-E240F05A572A}" type="slidenum">
              <a:rPr lang="en-US"/>
              <a:pPr/>
              <a:t>‹#›</a:t>
            </a:fld>
            <a:endParaRPr lang="en-US"/>
          </a:p>
        </p:txBody>
      </p:sp>
    </p:spTree>
    <p:extLst>
      <p:ext uri="{BB962C8B-B14F-4D97-AF65-F5344CB8AC3E}">
        <p14:creationId xmlns:p14="http://schemas.microsoft.com/office/powerpoint/2010/main" xmlns="" val="254027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3/5/2021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245664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3/5/2021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116199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3/5/2021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395283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3/5/2021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389962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3/5/2021</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44106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3/5/2021</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203217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3/5/2021</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61623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3/5/2021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313811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9E41C58-A9B4-429C-8259-EB31226C2997}"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1DFA-62F0-4702-B6E4-FBA5F7F9C748}" type="slidenum">
              <a:rPr lang="en-US"/>
              <a:pPr/>
              <a:t>‹#›</a:t>
            </a:fld>
            <a:endParaRPr lang="en-US"/>
          </a:p>
        </p:txBody>
      </p:sp>
    </p:spTree>
    <p:extLst>
      <p:ext uri="{BB962C8B-B14F-4D97-AF65-F5344CB8AC3E}">
        <p14:creationId xmlns:p14="http://schemas.microsoft.com/office/powerpoint/2010/main" xmlns="" val="26647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3/5/2021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23919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3/5/2021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12592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3/5/2021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3416973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FA3FE-8768-410E-B655-6F379C648A34}" type="datetime1">
              <a:rPr lang="en-US" smtClean="0"/>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608589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14EFEF9-01E4-4C8A-93ED-7039AE59E21B}" type="datetime1">
              <a:rPr lang="en-US" smtClean="0"/>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69873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15FF514-7124-43FD-B4B4-1CDEE1C575C5}" type="datetime1">
              <a:rPr lang="en-US" smtClean="0"/>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74918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D008DDC-6687-4381-B1F6-D39417C528BC}" type="datetime1">
              <a:rPr lang="en-US" smtClean="0"/>
              <a:pPr>
                <a:defRPr/>
              </a:pPr>
              <a:t>3/5/2021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68160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0EF5DB0-E835-4B2F-B1B8-4361C50B431A}" type="datetime1">
              <a:rPr lang="en-US" smtClean="0"/>
              <a:pPr>
                <a:defRPr/>
              </a:pPr>
              <a:t>3/5/2021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010386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C0660-72AC-4368-9B68-E34D769C67E1}" type="datetime1">
              <a:rPr lang="en-US" smtClean="0"/>
              <a:pPr>
                <a:defRPr/>
              </a:pPr>
              <a:t>3/5/2021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1189836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ECCC7-5EA8-4349-96EC-5B6962BFE063}" type="datetime1">
              <a:rPr lang="en-US" smtClean="0"/>
              <a:pPr>
                <a:defRPr/>
              </a:pPr>
              <a:t>3/5/2021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4145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463E238D-8925-413E-8DEF-1F413FB08650}"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EC60-1202-40CD-A2A0-BE6E03DF7960}" type="slidenum">
              <a:rPr lang="en-US"/>
              <a:pPr/>
              <a:t>‹#›</a:t>
            </a:fld>
            <a:endParaRPr lang="en-US"/>
          </a:p>
        </p:txBody>
      </p:sp>
    </p:spTree>
    <p:extLst>
      <p:ext uri="{BB962C8B-B14F-4D97-AF65-F5344CB8AC3E}">
        <p14:creationId xmlns:p14="http://schemas.microsoft.com/office/powerpoint/2010/main" xmlns="" val="219386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1A51582-BC87-412F-B934-65530772E531}" type="datetime1">
              <a:rPr lang="en-US" smtClean="0"/>
              <a:pPr>
                <a:defRPr/>
              </a:pPr>
              <a:t>3/5/2021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23469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217D-2333-4498-ADBC-73D16CAD83C8}" type="datetime1">
              <a:rPr lang="en-US" smtClean="0"/>
              <a:pPr>
                <a:defRPr/>
              </a:pPr>
              <a:t>3/5/2021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4078232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2854B3-5658-4768-B129-41CA2E2E8E15}" type="datetime1">
              <a:rPr lang="en-US" smtClean="0"/>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2900339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5868E0-0230-4008-971C-C3BCA5B5E3F7}" type="datetime1">
              <a:rPr lang="en-US" smtClean="0"/>
              <a:pPr>
                <a:defRPr/>
              </a:pPr>
              <a:t>3/5/2021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76554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7839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517"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79737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1024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73025"/>
            <a:ext cx="5915025" cy="476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25538"/>
            <a:ext cx="8229600" cy="45259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18805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025"/>
            <a:ext cx="2057400" cy="5578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3025"/>
            <a:ext cx="6019800" cy="5578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06724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a:xfrm>
            <a:off x="628650" y="6554788"/>
            <a:ext cx="2057400" cy="242887"/>
          </a:xfrm>
          <a:prstGeom prst="rect">
            <a:avLst/>
          </a:prstGeom>
        </p:spPr>
        <p:txBody>
          <a:bodyPr/>
          <a:lstStyle>
            <a:lvl1pPr>
              <a:defRPr/>
            </a:lvl1pPr>
          </a:lstStyle>
          <a:p>
            <a:pPr>
              <a:defRPr/>
            </a:pPr>
            <a:fld id="{2ACBE7FE-EF4D-4A42-8C67-B8CA072B8C38}" type="datetime1">
              <a:rPr lang="en-ZA" smtClean="0"/>
              <a:pPr>
                <a:defRPr/>
              </a:pPr>
              <a:t>2021/03/05</a:t>
            </a:fld>
            <a:endParaRPr lang="en-ZA"/>
          </a:p>
        </p:txBody>
      </p:sp>
      <p:sp>
        <p:nvSpPr>
          <p:cNvPr id="5" name="Footer Placeholder 4"/>
          <p:cNvSpPr>
            <a:spLocks noGrp="1"/>
          </p:cNvSpPr>
          <p:nvPr>
            <p:ph type="ftr" sz="quarter" idx="11"/>
          </p:nvPr>
        </p:nvSpPr>
        <p:spPr>
          <a:xfrm>
            <a:off x="3028950" y="6554788"/>
            <a:ext cx="3086100" cy="2428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457950" y="6554788"/>
            <a:ext cx="2057400" cy="242887"/>
          </a:xfrm>
          <a:prstGeom prst="rect">
            <a:avLst/>
          </a:prstGeom>
        </p:spPr>
        <p:txBody>
          <a:bodyPr/>
          <a:lstStyle>
            <a:lvl1pPr>
              <a:defRPr/>
            </a:lvl1pPr>
          </a:lstStyle>
          <a:p>
            <a:pPr>
              <a:defRPr/>
            </a:pPr>
            <a:fld id="{42FED1EE-B422-4A86-A4B6-8734F4F72D2F}" type="slidenum">
              <a:rPr lang="en-ZA"/>
              <a:pPr>
                <a:defRPr/>
              </a:pPr>
              <a:t>‹#›</a:t>
            </a:fld>
            <a:endParaRPr lang="en-ZA"/>
          </a:p>
        </p:txBody>
      </p:sp>
    </p:spTree>
    <p:extLst>
      <p:ext uri="{BB962C8B-B14F-4D97-AF65-F5344CB8AC3E}">
        <p14:creationId xmlns:p14="http://schemas.microsoft.com/office/powerpoint/2010/main" xmlns="" val="360790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019930BB-6AEF-4A9E-8B9F-BF882FE0367D}"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8A5BCE-E911-46BB-9D17-DE1271D402DA}" type="slidenum">
              <a:rPr lang="en-US"/>
              <a:pPr/>
              <a:t>‹#›</a:t>
            </a:fld>
            <a:endParaRPr lang="en-US"/>
          </a:p>
        </p:txBody>
      </p:sp>
    </p:spTree>
    <p:extLst>
      <p:ext uri="{BB962C8B-B14F-4D97-AF65-F5344CB8AC3E}">
        <p14:creationId xmlns:p14="http://schemas.microsoft.com/office/powerpoint/2010/main" xmlns="" val="1184489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6C38194-A038-497E-8FCF-3BF03B77089F}" type="datetime1">
              <a:rPr lang="en-ZA" altLang="en-US" smtClean="0"/>
              <a:pPr>
                <a:defRPr/>
              </a:pPr>
              <a:t>2021/03/05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9335874-397B-4154-917B-C4E17166EB82}" type="slidenum">
              <a:rPr lang="en-US" altLang="en-US"/>
              <a:pPr>
                <a:defRPr/>
              </a:pPr>
              <a:t>‹#›</a:t>
            </a:fld>
            <a:endParaRPr lang="en-US" altLang="en-US"/>
          </a:p>
        </p:txBody>
      </p:sp>
    </p:spTree>
    <p:extLst>
      <p:ext uri="{BB962C8B-B14F-4D97-AF65-F5344CB8AC3E}">
        <p14:creationId xmlns:p14="http://schemas.microsoft.com/office/powerpoint/2010/main" xmlns="" val="28950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FD9658F-83B2-49A2-80B0-54F1FD374248}" type="datetimeFigureOut">
              <a:rPr lang="en-US" altLang="en-US"/>
              <a:pPr/>
              <a:t>3/5/2021</a:t>
            </a:fld>
            <a:endParaRPr lang="en-US" altLang="en-US" b="1" i="1"/>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EF4799B-9440-420C-A27A-DB8519ACA25A}" type="slidenum">
              <a:rPr lang="en-US" altLang="en-US"/>
              <a:pPr/>
              <a:t>‹#›</a:t>
            </a:fld>
            <a:endParaRPr lang="en-US" altLang="en-US"/>
          </a:p>
        </p:txBody>
      </p:sp>
    </p:spTree>
    <p:extLst>
      <p:ext uri="{BB962C8B-B14F-4D97-AF65-F5344CB8AC3E}">
        <p14:creationId xmlns:p14="http://schemas.microsoft.com/office/powerpoint/2010/main" xmlns="" val="710111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0CA96CD-E868-446F-979F-9F208F580E5A}"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1500028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6894B95A-E499-4B80-BE55-F6A5A4BDFAB8}"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2395409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2FD1CF68-B4D2-4E0E-B86F-0B7FE88C40EA}"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3721227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8517AE78-2622-4CC2-BBA2-1279E0F75E11}"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2194837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6280D5EC-6160-4318-A6F4-926CFAD7B95F}" type="datetime1">
              <a:rPr lang="en-US" smtClean="0"/>
              <a:pPr/>
              <a:t>3/5/2021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332241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B480F0-67EA-4B4A-99CA-04E4196F0140}" type="datetime1">
              <a:rPr lang="en-US" smtClean="0"/>
              <a:pPr/>
              <a:t>3/5/2021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5380013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DC3068-379B-458D-A7B0-9929E38E270B}" type="datetime1">
              <a:rPr lang="en-US" smtClean="0"/>
              <a:pPr/>
              <a:t>3/5/2021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2542263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9170E3D-4934-43FA-8DF0-D9C84DAE2D79}"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0491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B5B480A8-0F78-4102-8E88-6E9348ADB279}" type="datetime1">
              <a:rPr lang="en-US" smtClean="0"/>
              <a:pPr/>
              <a:t>3/5/2021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BC0BA3-3F0F-4993-A01A-9726093BD5A8}" type="slidenum">
              <a:rPr lang="en-US"/>
              <a:pPr/>
              <a:t>‹#›</a:t>
            </a:fld>
            <a:endParaRPr lang="en-US"/>
          </a:p>
        </p:txBody>
      </p:sp>
    </p:spTree>
    <p:extLst>
      <p:ext uri="{BB962C8B-B14F-4D97-AF65-F5344CB8AC3E}">
        <p14:creationId xmlns:p14="http://schemas.microsoft.com/office/powerpoint/2010/main" xmlns="" val="1159793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5E978B5-9A6E-44B2-8BBE-3F5CCB941EB9}"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758467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9F3994F-53E0-47A6-91E3-DBFD8856A45B}"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667932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8D86B8F-0A6F-4667-AE73-CA04F7E1C2C5}" type="datetime1">
              <a:rPr lang="en-US" smtClean="0"/>
              <a:pPr/>
              <a:t>3/5/2021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36844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CBAA46C-1108-4D90-A0A6-8256928A34E8}" type="datetime1">
              <a:rPr lang="en-US" smtClean="0"/>
              <a:pPr/>
              <a:t>3/5/2021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B80C49-1790-4BD9-A065-4A065CDC9C13}" type="slidenum">
              <a:rPr lang="en-US"/>
              <a:pPr/>
              <a:t>‹#›</a:t>
            </a:fld>
            <a:endParaRPr lang="en-US"/>
          </a:p>
        </p:txBody>
      </p:sp>
    </p:spTree>
    <p:extLst>
      <p:ext uri="{BB962C8B-B14F-4D97-AF65-F5344CB8AC3E}">
        <p14:creationId xmlns:p14="http://schemas.microsoft.com/office/powerpoint/2010/main" xmlns="" val="119643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059A43-9DCE-4025-A50F-DEA3FBBD2310}" type="datetime1">
              <a:rPr lang="en-US" smtClean="0"/>
              <a:pPr/>
              <a:t>3/5/2021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42D290-EF97-40E0-BB95-15EABBF6F22E}" type="slidenum">
              <a:rPr lang="en-US"/>
              <a:pPr/>
              <a:t>‹#›</a:t>
            </a:fld>
            <a:endParaRPr lang="en-US"/>
          </a:p>
        </p:txBody>
      </p:sp>
    </p:spTree>
    <p:extLst>
      <p:ext uri="{BB962C8B-B14F-4D97-AF65-F5344CB8AC3E}">
        <p14:creationId xmlns:p14="http://schemas.microsoft.com/office/powerpoint/2010/main" xmlns="" val="205263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994EF681-9A67-4CB5-BD53-B17D3C404DDC}"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5B6E0E-4D02-4A5A-85C3-1B8CB39D0812}" type="slidenum">
              <a:rPr lang="en-US"/>
              <a:pPr/>
              <a:t>‹#›</a:t>
            </a:fld>
            <a:endParaRPr lang="en-US"/>
          </a:p>
        </p:txBody>
      </p:sp>
    </p:spTree>
    <p:extLst>
      <p:ext uri="{BB962C8B-B14F-4D97-AF65-F5344CB8AC3E}">
        <p14:creationId xmlns:p14="http://schemas.microsoft.com/office/powerpoint/2010/main" xmlns="" val="260881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2393610-2446-442C-8759-52A482BA7F89}" type="datetime1">
              <a:rPr lang="en-US" smtClean="0"/>
              <a:pPr/>
              <a:t>3/5/2021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50D4AA-2984-4D2A-B32D-EC8C9D362210}" type="slidenum">
              <a:rPr lang="en-US"/>
              <a:pPr/>
              <a:t>‹#›</a:t>
            </a:fld>
            <a:endParaRPr lang="en-US"/>
          </a:p>
        </p:txBody>
      </p:sp>
    </p:spTree>
    <p:extLst>
      <p:ext uri="{BB962C8B-B14F-4D97-AF65-F5344CB8AC3E}">
        <p14:creationId xmlns:p14="http://schemas.microsoft.com/office/powerpoint/2010/main" xmlns="" val="57792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jpeg"/><Relationship Id="rId5" Type="http://schemas.openxmlformats.org/officeDocument/2006/relationships/slideLayout" Target="../slideLayouts/slideLayout38.xml"/><Relationship Id="rId10"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E4CEB44E-2B3C-4585-8ADE-A8FA62FDCA30}" type="datetime1">
              <a:rPr lang="en-US" smtClean="0"/>
              <a:pPr/>
              <a:t>3/5/2021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1DA67A-E3E7-44AA-9DE6-8E76E150D6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3/5/2021</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extLst>
      <p:ext uri="{BB962C8B-B14F-4D97-AF65-F5344CB8AC3E}">
        <p14:creationId xmlns:p14="http://schemas.microsoft.com/office/powerpoint/2010/main" xmlns="" val="9025223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30673904-364B-4595-904E-1402E648F005}" type="datetime1">
              <a:rPr lang="en-US" smtClean="0"/>
              <a:pPr defTabSz="457200" fontAlgn="base">
                <a:spcBef>
                  <a:spcPct val="0"/>
                </a:spcBef>
                <a:spcAft>
                  <a:spcPct val="0"/>
                </a:spcAft>
                <a:defRPr/>
              </a:pPr>
              <a:t>3/5/2021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13315444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47562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cs typeface="Arial" charset="0"/>
        </a:defRPr>
      </a:lvl2pPr>
      <a:lvl3pPr algn="l" rtl="0" eaLnBrk="0" fontAlgn="base" hangingPunct="0">
        <a:spcBef>
          <a:spcPct val="0"/>
        </a:spcBef>
        <a:spcAft>
          <a:spcPct val="0"/>
        </a:spcAft>
        <a:defRPr sz="2600">
          <a:solidFill>
            <a:schemeClr val="bg1"/>
          </a:solidFill>
          <a:latin typeface="Arial" charset="0"/>
          <a:cs typeface="Arial" charset="0"/>
        </a:defRPr>
      </a:lvl3pPr>
      <a:lvl4pPr algn="l" rtl="0" eaLnBrk="0" fontAlgn="base" hangingPunct="0">
        <a:spcBef>
          <a:spcPct val="0"/>
        </a:spcBef>
        <a:spcAft>
          <a:spcPct val="0"/>
        </a:spcAft>
        <a:defRPr sz="2600">
          <a:solidFill>
            <a:schemeClr val="bg1"/>
          </a:solidFill>
          <a:latin typeface="Arial" charset="0"/>
          <a:cs typeface="Arial" charset="0"/>
        </a:defRPr>
      </a:lvl4pPr>
      <a:lvl5pPr algn="l" rtl="0" eaLnBrk="0" fontAlgn="base" hangingPunct="0">
        <a:spcBef>
          <a:spcPct val="0"/>
        </a:spcBef>
        <a:spcAft>
          <a:spcPct val="0"/>
        </a:spcAft>
        <a:defRPr sz="2600">
          <a:solidFill>
            <a:schemeClr val="bg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Blip>
          <a:blip r:embed="rId11"/>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72214"/>
        </a:buClr>
        <a:buFont typeface="Courier New" panose="02070309020205020404" pitchFamily="49" charset="0"/>
        <a:buChar char="o"/>
        <a:defRPr sz="2200">
          <a:solidFill>
            <a:schemeClr val="tx1"/>
          </a:solidFill>
          <a:latin typeface="+mn-lt"/>
          <a:cs typeface="+mn-cs"/>
        </a:defRPr>
      </a:lvl2pPr>
      <a:lvl3pPr marL="1143000" indent="-228600" algn="l" rtl="0" eaLnBrk="0" fontAlgn="base" hangingPunct="0">
        <a:spcBef>
          <a:spcPct val="20000"/>
        </a:spcBef>
        <a:spcAft>
          <a:spcPct val="0"/>
        </a:spcAft>
        <a:buClr>
          <a:srgbClr val="C72214"/>
        </a:buClr>
        <a:buChar char="•"/>
        <a:defRPr sz="2000">
          <a:solidFill>
            <a:schemeClr val="tx1"/>
          </a:solidFill>
          <a:latin typeface="+mn-lt"/>
          <a:cs typeface="+mn-cs"/>
        </a:defRPr>
      </a:lvl3pPr>
      <a:lvl4pPr marL="1600200" indent="-228600" algn="l" rtl="0" eaLnBrk="0" fontAlgn="base" hangingPunct="0">
        <a:spcBef>
          <a:spcPct val="20000"/>
        </a:spcBef>
        <a:spcAft>
          <a:spcPct val="0"/>
        </a:spcAft>
        <a:buClr>
          <a:srgbClr val="C72214"/>
        </a:buClr>
        <a:buChar char="–"/>
        <a:defRPr>
          <a:solidFill>
            <a:schemeClr val="tx1"/>
          </a:solidFill>
          <a:latin typeface="+mn-lt"/>
          <a:cs typeface="+mn-cs"/>
        </a:defRPr>
      </a:lvl4pPr>
      <a:lvl5pPr marL="2057400" indent="-228600" algn="l" rtl="0" eaLnBrk="0" fontAlgn="base" hangingPunct="0">
        <a:spcBef>
          <a:spcPct val="20000"/>
        </a:spcBef>
        <a:spcAft>
          <a:spcPct val="0"/>
        </a:spcAft>
        <a:buClr>
          <a:srgbClr val="C72214"/>
        </a:buClr>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814BE6E-31B2-4394-951C-51110D62C7AA}" type="datetime1">
              <a:rPr lang="en-US" smtClean="0">
                <a:ea typeface="ＭＳ Ｐゴシック" pitchFamily="-111" charset="-128"/>
              </a:rPr>
              <a:pPr defTabSz="457200" fontAlgn="base">
                <a:spcBef>
                  <a:spcPct val="0"/>
                </a:spcBef>
                <a:spcAft>
                  <a:spcPct val="0"/>
                </a:spcAft>
              </a:pPr>
              <a:t>3/5/2021</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403765428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433388" y="190005"/>
            <a:ext cx="8433209" cy="162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endParaRPr lang="en-US" sz="3000" b="1" dirty="0" smtClean="0">
              <a:cs typeface="Arial" charset="0"/>
            </a:endParaRPr>
          </a:p>
          <a:p>
            <a:pPr algn="ctr" eaLnBrk="1" hangingPunct="1">
              <a:lnSpc>
                <a:spcPct val="90000"/>
              </a:lnSpc>
            </a:pPr>
            <a:r>
              <a:rPr lang="en-US" sz="3000" b="1" dirty="0" smtClean="0">
                <a:latin typeface="Calibri" panose="020F0502020204030204" pitchFamily="34" charset="0"/>
                <a:cs typeface="Calibri" panose="020F0502020204030204" pitchFamily="34" charset="0"/>
              </a:rPr>
              <a:t>DEPARTMENT OF EMPLOYMENT &amp; LABOUR</a:t>
            </a:r>
          </a:p>
          <a:p>
            <a:pPr algn="ctr" eaLnBrk="1" hangingPunct="1">
              <a:lnSpc>
                <a:spcPct val="90000"/>
              </a:lnSpc>
            </a:pPr>
            <a:endParaRPr lang="en-US" sz="3000" b="1" dirty="0" smtClean="0">
              <a:cs typeface="Arial" charset="0"/>
            </a:endParaRPr>
          </a:p>
          <a:p>
            <a:pPr algn="ctr" eaLnBrk="1" hangingPunct="1">
              <a:lnSpc>
                <a:spcPct val="90000"/>
              </a:lnSpc>
            </a:pPr>
            <a:r>
              <a:rPr lang="en-US" sz="3000" b="1" dirty="0" smtClean="0">
                <a:latin typeface="Calibri" panose="020F0502020204030204" pitchFamily="34" charset="0"/>
                <a:cs typeface="Calibri" panose="020F0502020204030204" pitchFamily="34" charset="0"/>
              </a:rPr>
              <a:t>PRESENTATION TO EMPLOYMENT AND LABOUR PORTFOLIO COMMITTEE </a:t>
            </a:r>
          </a:p>
        </p:txBody>
      </p:sp>
      <p:sp>
        <p:nvSpPr>
          <p:cNvPr id="13316" name="Subtitle 17"/>
          <p:cNvSpPr txBox="1">
            <a:spLocks/>
          </p:cNvSpPr>
          <p:nvPr/>
        </p:nvSpPr>
        <p:spPr bwMode="auto">
          <a:xfrm>
            <a:off x="259492" y="2758373"/>
            <a:ext cx="137477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Bef>
                <a:spcPct val="20000"/>
              </a:spcBef>
              <a:buFont typeface="Arial" charset="0"/>
              <a:buNone/>
            </a:pPr>
            <a:r>
              <a:rPr lang="en-US" sz="1800" b="1" dirty="0" smtClean="0">
                <a:solidFill>
                  <a:srgbClr val="404040"/>
                </a:solidFill>
                <a:latin typeface="Arial Bold" pitchFamily="-111" charset="0"/>
                <a:cs typeface="Arial Bold" pitchFamily="-111" charset="0"/>
              </a:rPr>
              <a:t>2021.03.05</a:t>
            </a:r>
          </a:p>
          <a:p>
            <a:pPr eaLnBrk="1" hangingPunct="1">
              <a:spcBef>
                <a:spcPct val="20000"/>
              </a:spcBef>
              <a:buFont typeface="Arial" charset="0"/>
              <a:buNone/>
            </a:pPr>
            <a:endParaRPr lang="en-US" sz="1800" b="1" dirty="0">
              <a:solidFill>
                <a:srgbClr val="404040"/>
              </a:solidFill>
              <a:latin typeface="Arial Bold" pitchFamily="-111" charset="0"/>
              <a:cs typeface="Arial Bold" pitchFamily="-111" charset="0"/>
            </a:endParaRPr>
          </a:p>
        </p:txBody>
      </p:sp>
      <p:sp>
        <p:nvSpPr>
          <p:cNvPr id="13317" name="Subtitle 17"/>
          <p:cNvSpPr txBox="1">
            <a:spLocks/>
          </p:cNvSpPr>
          <p:nvPr/>
        </p:nvSpPr>
        <p:spPr bwMode="auto">
          <a:xfrm>
            <a:off x="1216296" y="2060905"/>
            <a:ext cx="6867391"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spcBef>
                <a:spcPct val="20000"/>
              </a:spcBef>
              <a:buFont typeface="Arial" charset="0"/>
              <a:buNone/>
            </a:pPr>
            <a:r>
              <a:rPr lang="en-US" sz="2800" b="1" u="sng" dirty="0" smtClean="0">
                <a:solidFill>
                  <a:schemeClr val="bg1"/>
                </a:solidFill>
                <a:latin typeface="Calibri" pitchFamily="-111" charset="0"/>
              </a:rPr>
              <a:t>SONA AND BUDGET IMPLICATIONS</a:t>
            </a:r>
            <a:endParaRPr lang="en-US" sz="2800" b="1" u="sng" cap="all" dirty="0">
              <a:solidFill>
                <a:schemeClr val="bg1"/>
              </a:solidFill>
              <a:latin typeface="Calibri" pitchFamily="-111" charset="0"/>
            </a:endParaRPr>
          </a:p>
        </p:txBody>
      </p:sp>
      <p:pic>
        <p:nvPicPr>
          <p:cNvPr id="8" name="Picture 7">
            <a:extLst>
              <a:ext uri="{FF2B5EF4-FFF2-40B4-BE49-F238E27FC236}">
                <a16:creationId xmlns:a16="http://schemas.microsoft.com/office/drawing/2014/main" xmlns="" id="{477A308C-C6F9-B245-8DC2-58B9323D1DF5}"/>
              </a:ext>
            </a:extLst>
          </p:cNvPr>
          <p:cNvPicPr>
            <a:picLocks noChangeAspect="1"/>
          </p:cNvPicPr>
          <p:nvPr/>
        </p:nvPicPr>
        <p:blipFill>
          <a:blip r:embed="rId3"/>
          <a:stretch>
            <a:fillRect/>
          </a:stretch>
        </p:blipFill>
        <p:spPr>
          <a:xfrm>
            <a:off x="259492" y="5890165"/>
            <a:ext cx="2845715" cy="842908"/>
          </a:xfrm>
          <a:prstGeom prst="rect">
            <a:avLst/>
          </a:prstGeom>
        </p:spPr>
      </p:pic>
      <p:pic>
        <p:nvPicPr>
          <p:cNvPr id="9" name="Picture 8">
            <a:extLst>
              <a:ext uri="{FF2B5EF4-FFF2-40B4-BE49-F238E27FC236}">
                <a16:creationId xmlns:a16="http://schemas.microsoft.com/office/drawing/2014/main" xmlns="" id="{4AD35E89-6DC6-CD48-8CED-ACF88A61C37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23690" y="5914879"/>
            <a:ext cx="842908" cy="842908"/>
          </a:xfrm>
          <a:prstGeom prst="rect">
            <a:avLst/>
          </a:prstGeom>
        </p:spPr>
      </p:pic>
      <p:sp>
        <p:nvSpPr>
          <p:cNvPr id="2" name="Slide Number Placeholder 1"/>
          <p:cNvSpPr>
            <a:spLocks noGrp="1"/>
          </p:cNvSpPr>
          <p:nvPr>
            <p:ph type="sldNum" sz="quarter" idx="12"/>
          </p:nvPr>
        </p:nvSpPr>
        <p:spPr/>
        <p:txBody>
          <a:bodyPr/>
          <a:lstStyle/>
          <a:p>
            <a:fld id="{83C9A63B-978D-4469-BCEA-C5C82B7B9DB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6895019"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07013140"/>
              </p:ext>
            </p:extLst>
          </p:nvPr>
        </p:nvGraphicFramePr>
        <p:xfrm>
          <a:off x="199291" y="1731296"/>
          <a:ext cx="8757139" cy="4796826"/>
        </p:xfrm>
        <a:graphic>
          <a:graphicData uri="http://schemas.openxmlformats.org/drawingml/2006/table">
            <a:tbl>
              <a:tblPr firstRow="1" firstCol="1" bandRow="1"/>
              <a:tblGrid>
                <a:gridCol w="1918876">
                  <a:extLst>
                    <a:ext uri="{9D8B030D-6E8A-4147-A177-3AD203B41FA5}">
                      <a16:colId xmlns:a16="http://schemas.microsoft.com/office/drawing/2014/main" xmlns="" val="20000"/>
                    </a:ext>
                  </a:extLst>
                </a:gridCol>
                <a:gridCol w="1331089">
                  <a:extLst>
                    <a:ext uri="{9D8B030D-6E8A-4147-A177-3AD203B41FA5}">
                      <a16:colId xmlns:a16="http://schemas.microsoft.com/office/drawing/2014/main" xmlns="" val="20001"/>
                    </a:ext>
                  </a:extLst>
                </a:gridCol>
                <a:gridCol w="1175659">
                  <a:extLst>
                    <a:ext uri="{9D8B030D-6E8A-4147-A177-3AD203B41FA5}">
                      <a16:colId xmlns:a16="http://schemas.microsoft.com/office/drawing/2014/main" xmlns="" val="20002"/>
                    </a:ext>
                  </a:extLst>
                </a:gridCol>
                <a:gridCol w="1443431">
                  <a:extLst>
                    <a:ext uri="{9D8B030D-6E8A-4147-A177-3AD203B41FA5}">
                      <a16:colId xmlns:a16="http://schemas.microsoft.com/office/drawing/2014/main" xmlns="" val="20003"/>
                    </a:ext>
                  </a:extLst>
                </a:gridCol>
                <a:gridCol w="1444042">
                  <a:extLst>
                    <a:ext uri="{9D8B030D-6E8A-4147-A177-3AD203B41FA5}">
                      <a16:colId xmlns:a16="http://schemas.microsoft.com/office/drawing/2014/main" xmlns="" val="20004"/>
                    </a:ext>
                  </a:extLst>
                </a:gridCol>
                <a:gridCol w="1444042">
                  <a:extLst>
                    <a:ext uri="{9D8B030D-6E8A-4147-A177-3AD203B41FA5}">
                      <a16:colId xmlns:a16="http://schemas.microsoft.com/office/drawing/2014/main" xmlns="" val="20005"/>
                    </a:ext>
                  </a:extLst>
                </a:gridCol>
              </a:tblGrid>
              <a:tr h="263652">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2266587">
                <a:tc>
                  <a:txBody>
                    <a:bodyPr/>
                    <a:lstStyle/>
                    <a:p>
                      <a:pPr>
                        <a:lnSpc>
                          <a:spcPct val="115000"/>
                        </a:lnSpc>
                        <a:spcAft>
                          <a:spcPts val="0"/>
                        </a:spcAft>
                      </a:pPr>
                      <a:r>
                        <a:rPr lang="en-GB" sz="1400" kern="100" dirty="0" smtClean="0">
                          <a:effectLst/>
                          <a:latin typeface="Calibri"/>
                          <a:ea typeface="SimSun"/>
                          <a:cs typeface="Calibri"/>
                        </a:rPr>
                        <a:t>6.1 </a:t>
                      </a:r>
                      <a:r>
                        <a:rPr lang="en-US" sz="1400" kern="100" dirty="0" smtClean="0">
                          <a:effectLst/>
                          <a:latin typeface="+mn-lt"/>
                          <a:ea typeface="SimSun"/>
                          <a:cs typeface="Calibri"/>
                        </a:rPr>
                        <a:t>Percentage (i.e. by 5%) reduction based on the number of occurrences of Irregular and/or Unauthorized expenditure, detected per financial year, reported to the Accounting Officer</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kumimoji="0" lang="en-ZA" sz="1400" b="0" i="0" u="none" strike="noStrike" kern="100" cap="none" spc="0" normalizeH="0" baseline="0" noProof="0" dirty="0" smtClean="0">
                          <a:ln>
                            <a:noFill/>
                          </a:ln>
                          <a:solidFill>
                            <a:prstClr val="black"/>
                          </a:solidFill>
                          <a:effectLst/>
                          <a:uLnTx/>
                          <a:uFillTx/>
                          <a:latin typeface="+mn-lt"/>
                          <a:ea typeface="SimSun"/>
                          <a:cs typeface="Calibri"/>
                        </a:rPr>
                        <a:t>100% </a:t>
                      </a:r>
                      <a:r>
                        <a:rPr lang="en-ZA" sz="1400" kern="100" dirty="0" smtClean="0">
                          <a:solidFill>
                            <a:schemeClr val="tx1"/>
                          </a:solidFill>
                          <a:effectLst/>
                          <a:latin typeface="+mn-lt"/>
                          <a:ea typeface="SimSun"/>
                          <a:cs typeface="Calibri"/>
                        </a:rPr>
                        <a:t> </a:t>
                      </a:r>
                      <a:r>
                        <a:rPr lang="en-ZA" sz="1400" kern="100" dirty="0">
                          <a:solidFill>
                            <a:schemeClr val="tx1"/>
                          </a:solidFill>
                          <a:effectLst/>
                          <a:latin typeface="+mn-lt"/>
                          <a:ea typeface="SimSun"/>
                          <a:cs typeface="Calibri"/>
                        </a:rPr>
                        <a:t>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 reduction from base line</a:t>
                      </a:r>
                      <a:endParaRPr lang="en-ZA" sz="1400" kern="100" dirty="0">
                        <a:solidFill>
                          <a:schemeClr val="tx1"/>
                        </a:solidFill>
                        <a:effectLst/>
                        <a:latin typeface="+mn-lt"/>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66587">
                <a:tc>
                  <a:txBody>
                    <a:bodyPr/>
                    <a:lstStyle/>
                    <a:p>
                      <a:pPr>
                        <a:lnSpc>
                          <a:spcPct val="115000"/>
                        </a:lnSpc>
                        <a:spcAft>
                          <a:spcPts val="0"/>
                        </a:spcAft>
                      </a:pPr>
                      <a:r>
                        <a:rPr lang="en-GB" sz="1400" kern="100" dirty="0" smtClean="0">
                          <a:effectLst/>
                          <a:latin typeface="Calibri"/>
                          <a:ea typeface="SimSun"/>
                          <a:cs typeface="Calibri"/>
                        </a:rPr>
                        <a:t>7.1 </a:t>
                      </a:r>
                      <a:r>
                        <a:rPr lang="en-US" sz="1400" kern="100" dirty="0" smtClean="0">
                          <a:effectLst/>
                          <a:latin typeface="+mn-lt"/>
                          <a:ea typeface="SimSun"/>
                          <a:cs typeface="Calibri"/>
                        </a:rPr>
                        <a:t>Percentage (i.e. by 5%) reduction based on the number of occurrences of Fruitless and Wasteful expenditure, detected per financial year, reported to the Accounting Officer</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 </a:t>
                      </a:r>
                      <a:r>
                        <a:rPr lang="en-ZA" sz="1400" kern="100" dirty="0">
                          <a:solidFill>
                            <a:schemeClr val="tx1"/>
                          </a:solidFill>
                          <a:effectLst/>
                          <a:latin typeface="+mn-lt"/>
                          <a:ea typeface="SimSun"/>
                          <a:cs typeface="Calibri"/>
                        </a:rPr>
                        <a:t>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00" dirty="0" smtClean="0">
                          <a:solidFill>
                            <a:schemeClr val="tx1"/>
                          </a:solidFill>
                          <a:effectLst/>
                          <a:latin typeface="+mn-lt"/>
                          <a:ea typeface="SimSun"/>
                          <a:cs typeface="Calibri"/>
                        </a:rPr>
                        <a:t>100</a:t>
                      </a:r>
                      <a:r>
                        <a:rPr lang="en-ZA" sz="1400" kern="100" dirty="0">
                          <a:solidFill>
                            <a:schemeClr val="tx1"/>
                          </a:solidFill>
                          <a:effectLst/>
                          <a:latin typeface="+mn-lt"/>
                          <a:ea typeface="SimSun"/>
                          <a:cs typeface="Calibri"/>
                        </a:rPr>
                        <a:t>% reduction from base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TextBox 6"/>
          <p:cNvSpPr txBox="1"/>
          <p:nvPr/>
        </p:nvSpPr>
        <p:spPr>
          <a:xfrm>
            <a:off x="199291" y="1361964"/>
            <a:ext cx="598714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Calibri"/>
                <a:cs typeface="Calibri"/>
              </a:rPr>
              <a:t>Indicators, Annual and Quarterly Targets</a:t>
            </a:r>
            <a:endParaRPr kumimoji="0" lang="en-ZA" sz="1800" b="1"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371517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79109"/>
            <a:ext cx="36703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41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530823"/>
          </a:xfrm>
        </p:spPr>
        <p:txBody>
          <a:bodyPr/>
          <a:lstStyle/>
          <a:p>
            <a:r>
              <a:rPr lang="en-ZA" sz="2400" dirty="0" smtClean="0"/>
              <a:t>The statement below was made by the president in the recent SONA</a:t>
            </a:r>
            <a:br>
              <a:rPr lang="en-ZA" sz="2400" dirty="0" smtClean="0"/>
            </a:br>
            <a:r>
              <a:rPr lang="en-ZA" dirty="0" smtClean="0"/>
              <a:t>“</a:t>
            </a:r>
            <a:r>
              <a:rPr lang="en-ZA" sz="2000" b="1" dirty="0"/>
              <a:t>The health and safety of our people remains our paramount </a:t>
            </a:r>
            <a:r>
              <a:rPr lang="en-ZA" sz="2000" b="1" dirty="0" smtClean="0"/>
              <a:t>concern.”</a:t>
            </a:r>
            <a:endParaRPr lang="en-ZA" sz="2000" b="1" dirty="0"/>
          </a:p>
        </p:txBody>
      </p:sp>
      <p:sp>
        <p:nvSpPr>
          <p:cNvPr id="4" name="Slide Number Placeholder 3"/>
          <p:cNvSpPr>
            <a:spLocks noGrp="1"/>
          </p:cNvSpPr>
          <p:nvPr>
            <p:ph type="sldNum" sz="quarter" idx="12"/>
          </p:nvPr>
        </p:nvSpPr>
        <p:spPr>
          <a:xfrm>
            <a:off x="6878052"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47536-22AF-4143-81F6-C1A8AFE5AC92}"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31303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PURPOSE</a:t>
            </a:r>
            <a:endParaRPr lang="en-ZA" sz="2400" b="1" dirty="0"/>
          </a:p>
        </p:txBody>
      </p:sp>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
        <p:nvSpPr>
          <p:cNvPr id="6" name="Content Placeholder 5"/>
          <p:cNvSpPr>
            <a:spLocks noGrp="1"/>
          </p:cNvSpPr>
          <p:nvPr>
            <p:ph idx="1"/>
          </p:nvPr>
        </p:nvSpPr>
        <p:spPr>
          <a:xfrm>
            <a:off x="251520" y="1527290"/>
            <a:ext cx="8640960" cy="4857403"/>
          </a:xfrm>
        </p:spPr>
        <p:txBody>
          <a:bodyPr/>
          <a:lstStyle/>
          <a:p>
            <a:pPr algn="just">
              <a:buFont typeface="Wingdings" panose="05000000000000000000" pitchFamily="2" charset="2"/>
              <a:buChar char="q"/>
            </a:pPr>
            <a:r>
              <a:rPr lang="en-ZA" sz="2000" dirty="0" smtClean="0"/>
              <a:t>The issue around Health and safety of the nation was mentioned by the President in the context of the </a:t>
            </a:r>
            <a:r>
              <a:rPr lang="en-ZA" sz="2000" b="1" dirty="0" smtClean="0"/>
              <a:t>COVID19 </a:t>
            </a:r>
            <a:r>
              <a:rPr lang="en-ZA" sz="2000" dirty="0" smtClean="0"/>
              <a:t>pandemic.</a:t>
            </a:r>
          </a:p>
          <a:p>
            <a:pPr algn="just">
              <a:buFont typeface="Wingdings" panose="05000000000000000000" pitchFamily="2" charset="2"/>
              <a:buChar char="q"/>
            </a:pPr>
            <a:endParaRPr lang="en-ZA" sz="2000" dirty="0" smtClean="0"/>
          </a:p>
          <a:p>
            <a:pPr algn="just">
              <a:buFont typeface="Wingdings" panose="05000000000000000000" pitchFamily="2" charset="2"/>
              <a:buChar char="q"/>
            </a:pPr>
            <a:r>
              <a:rPr lang="en-ZA" sz="2000" dirty="0" smtClean="0"/>
              <a:t>For the above reason, the </a:t>
            </a:r>
            <a:r>
              <a:rPr lang="en-ZA" sz="2000" dirty="0"/>
              <a:t>following report provides </a:t>
            </a:r>
            <a:r>
              <a:rPr lang="en-ZA" sz="2000" dirty="0" smtClean="0"/>
              <a:t>an </a:t>
            </a:r>
            <a:r>
              <a:rPr lang="en-ZA" sz="2000" dirty="0"/>
              <a:t>overview of the inspections conducted from </a:t>
            </a:r>
            <a:r>
              <a:rPr lang="en-ZA" sz="2000" b="1" dirty="0"/>
              <a:t>1 April 2020 to 31 January </a:t>
            </a:r>
            <a:r>
              <a:rPr lang="en-ZA" sz="2000" b="1" dirty="0" smtClean="0"/>
              <a:t>2021, </a:t>
            </a:r>
            <a:r>
              <a:rPr lang="en-ZA" sz="2000" dirty="0" smtClean="0"/>
              <a:t>mainly in response to the COVID19 pandemic .</a:t>
            </a:r>
          </a:p>
          <a:p>
            <a:pPr algn="just">
              <a:buFont typeface="Wingdings" panose="05000000000000000000" pitchFamily="2" charset="2"/>
              <a:buChar char="q"/>
            </a:pPr>
            <a:endParaRPr lang="en-ZA" sz="2000" dirty="0" smtClean="0"/>
          </a:p>
          <a:p>
            <a:pPr algn="just">
              <a:buFont typeface="Wingdings" panose="05000000000000000000" pitchFamily="2" charset="2"/>
              <a:buChar char="q"/>
            </a:pPr>
            <a:r>
              <a:rPr lang="en-ZA" sz="2000" dirty="0" smtClean="0"/>
              <a:t>The report focuses only on the OHS inspections undertaken during this period.</a:t>
            </a:r>
          </a:p>
          <a:p>
            <a:pPr algn="just">
              <a:buFont typeface="Wingdings" panose="05000000000000000000" pitchFamily="2" charset="2"/>
              <a:buChar char="q"/>
            </a:pPr>
            <a:endParaRPr lang="en-ZA" sz="2000" dirty="0" smtClean="0"/>
          </a:p>
          <a:p>
            <a:pPr algn="just">
              <a:buFont typeface="Wingdings" panose="05000000000000000000" pitchFamily="2" charset="2"/>
              <a:buChar char="q"/>
            </a:pPr>
            <a:r>
              <a:rPr lang="en-ZA" sz="2000" dirty="0" smtClean="0"/>
              <a:t>The </a:t>
            </a:r>
            <a:r>
              <a:rPr lang="en-ZA" sz="2000" dirty="0"/>
              <a:t>inspections were conducted in both the private sector and the public sector.  </a:t>
            </a:r>
          </a:p>
        </p:txBody>
      </p:sp>
    </p:spTree>
    <p:extLst>
      <p:ext uri="{BB962C8B-B14F-4D97-AF65-F5344CB8AC3E}">
        <p14:creationId xmlns:p14="http://schemas.microsoft.com/office/powerpoint/2010/main" xmlns="" val="46537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OVERVIEW OF INSPECTIONS CONDUCTED</a:t>
            </a:r>
            <a:endParaRPr lang="en-ZA" sz="2400" b="1" dirty="0"/>
          </a:p>
        </p:txBody>
      </p:sp>
      <p:sp>
        <p:nvSpPr>
          <p:cNvPr id="3" name="Content Placeholder 2"/>
          <p:cNvSpPr>
            <a:spLocks noGrp="1"/>
          </p:cNvSpPr>
          <p:nvPr>
            <p:ph idx="1"/>
          </p:nvPr>
        </p:nvSpPr>
        <p:spPr/>
        <p:txBody>
          <a:bodyPr/>
          <a:lstStyle/>
          <a:p>
            <a:pPr algn="just">
              <a:buFont typeface="Wingdings" panose="05000000000000000000" pitchFamily="2" charset="2"/>
              <a:buChar char="q"/>
            </a:pPr>
            <a:r>
              <a:rPr lang="en-ZA" sz="2400" dirty="0"/>
              <a:t>The </a:t>
            </a:r>
            <a:r>
              <a:rPr lang="en-ZA" sz="2400" dirty="0" smtClean="0"/>
              <a:t>OHS inspections </a:t>
            </a:r>
            <a:r>
              <a:rPr lang="en-ZA" sz="2400" dirty="0"/>
              <a:t>reflected on here for the period is </a:t>
            </a:r>
            <a:r>
              <a:rPr lang="en-ZA" sz="2400" b="1" dirty="0"/>
              <a:t>24 253</a:t>
            </a:r>
            <a:r>
              <a:rPr lang="en-ZA" sz="2400" dirty="0"/>
              <a:t> inspections </a:t>
            </a:r>
            <a:r>
              <a:rPr lang="en-ZA" sz="2400" dirty="0" smtClean="0"/>
              <a:t>with: </a:t>
            </a:r>
          </a:p>
          <a:p>
            <a:pPr algn="just">
              <a:buFont typeface="Wingdings" panose="05000000000000000000" pitchFamily="2" charset="2"/>
              <a:buChar char="q"/>
            </a:pPr>
            <a:endParaRPr lang="en-ZA" sz="2400" dirty="0" smtClean="0"/>
          </a:p>
          <a:p>
            <a:pPr lvl="1" algn="just"/>
            <a:r>
              <a:rPr lang="en-ZA" sz="2400" b="1" dirty="0" smtClean="0"/>
              <a:t>3961</a:t>
            </a:r>
            <a:r>
              <a:rPr lang="en-ZA" sz="2400" dirty="0" smtClean="0"/>
              <a:t> </a:t>
            </a:r>
            <a:r>
              <a:rPr lang="en-ZA" sz="2400" dirty="0"/>
              <a:t>inspections in the public sector and </a:t>
            </a:r>
            <a:endParaRPr lang="en-ZA" sz="2400" dirty="0" smtClean="0"/>
          </a:p>
          <a:p>
            <a:pPr lvl="1" algn="just"/>
            <a:r>
              <a:rPr lang="en-ZA" sz="2400" b="1" dirty="0" smtClean="0"/>
              <a:t>20 </a:t>
            </a:r>
            <a:r>
              <a:rPr lang="en-ZA" sz="2400" b="1" dirty="0"/>
              <a:t>291</a:t>
            </a:r>
            <a:r>
              <a:rPr lang="en-ZA" sz="2400" dirty="0"/>
              <a:t> in the private sector.  </a:t>
            </a:r>
            <a:endParaRPr lang="en-ZA" sz="2400" dirty="0" smtClean="0"/>
          </a:p>
          <a:p>
            <a:pPr lvl="1" algn="just"/>
            <a:endParaRPr lang="en-ZA" sz="2400" dirty="0" smtClean="0"/>
          </a:p>
          <a:p>
            <a:pPr algn="just">
              <a:buFont typeface="Wingdings" panose="05000000000000000000" pitchFamily="2" charset="2"/>
              <a:buChar char="q"/>
            </a:pPr>
            <a:r>
              <a:rPr lang="en-ZA" sz="2400" dirty="0" smtClean="0"/>
              <a:t>The </a:t>
            </a:r>
            <a:r>
              <a:rPr lang="en-ZA" sz="2400" dirty="0"/>
              <a:t>overall compliance rate for the period stood at </a:t>
            </a:r>
            <a:r>
              <a:rPr lang="en-ZA" sz="2400" dirty="0" smtClean="0"/>
              <a:t>an almost </a:t>
            </a:r>
            <a:r>
              <a:rPr lang="en-ZA" sz="2400" dirty="0"/>
              <a:t>constant </a:t>
            </a:r>
            <a:r>
              <a:rPr lang="en-ZA" sz="2400" b="1" dirty="0"/>
              <a:t>56%</a:t>
            </a:r>
            <a:r>
              <a:rPr lang="en-ZA" sz="2400" dirty="0"/>
              <a:t>. </a:t>
            </a:r>
          </a:p>
          <a:p>
            <a:pPr algn="just"/>
            <a:endParaRPr lang="en-ZA" sz="2400" dirty="0"/>
          </a:p>
        </p:txBody>
      </p:sp>
      <p:sp>
        <p:nvSpPr>
          <p:cNvPr id="4" name="Slide Number Placeholder 3"/>
          <p:cNvSpPr>
            <a:spLocks noGrp="1"/>
          </p:cNvSpPr>
          <p:nvPr>
            <p:ph type="sldNum" sz="quarter" idx="12"/>
          </p:nvPr>
        </p:nvSpPr>
        <p:spPr>
          <a:xfrm>
            <a:off x="6878053"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415552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1:  TOTAL NUMBER OF INSPECTIONS FOR PUBLIC AND PRIVATE </a:t>
            </a:r>
            <a:endParaRPr lang="en-ZA"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25222115"/>
              </p:ext>
            </p:extLst>
          </p:nvPr>
        </p:nvGraphicFramePr>
        <p:xfrm>
          <a:off x="251517" y="1345084"/>
          <a:ext cx="8640966" cy="5373872"/>
        </p:xfrm>
        <a:graphic>
          <a:graphicData uri="http://schemas.openxmlformats.org/drawingml/2006/table">
            <a:tbl>
              <a:tblPr firstRow="1" firstCol="1" bandRow="1">
                <a:tableStyleId>{5C22544A-7EE6-4342-B048-85BDC9FD1C3A}</a:tableStyleId>
              </a:tblPr>
              <a:tblGrid>
                <a:gridCol w="837912">
                  <a:extLst>
                    <a:ext uri="{9D8B030D-6E8A-4147-A177-3AD203B41FA5}">
                      <a16:colId xmlns:a16="http://schemas.microsoft.com/office/drawing/2014/main" xmlns="" val="2971475582"/>
                    </a:ext>
                  </a:extLst>
                </a:gridCol>
                <a:gridCol w="1006071">
                  <a:extLst>
                    <a:ext uri="{9D8B030D-6E8A-4147-A177-3AD203B41FA5}">
                      <a16:colId xmlns:a16="http://schemas.microsoft.com/office/drawing/2014/main" xmlns="" val="2216279976"/>
                    </a:ext>
                  </a:extLst>
                </a:gridCol>
                <a:gridCol w="863600">
                  <a:extLst>
                    <a:ext uri="{9D8B030D-6E8A-4147-A177-3AD203B41FA5}">
                      <a16:colId xmlns:a16="http://schemas.microsoft.com/office/drawing/2014/main" xmlns="" val="23230051"/>
                    </a:ext>
                  </a:extLst>
                </a:gridCol>
                <a:gridCol w="850900">
                  <a:extLst>
                    <a:ext uri="{9D8B030D-6E8A-4147-A177-3AD203B41FA5}">
                      <a16:colId xmlns:a16="http://schemas.microsoft.com/office/drawing/2014/main" xmlns="" val="3198756385"/>
                    </a:ext>
                  </a:extLst>
                </a:gridCol>
                <a:gridCol w="892923">
                  <a:extLst>
                    <a:ext uri="{9D8B030D-6E8A-4147-A177-3AD203B41FA5}">
                      <a16:colId xmlns:a16="http://schemas.microsoft.com/office/drawing/2014/main" xmlns="" val="2584949818"/>
                    </a:ext>
                  </a:extLst>
                </a:gridCol>
                <a:gridCol w="837912">
                  <a:extLst>
                    <a:ext uri="{9D8B030D-6E8A-4147-A177-3AD203B41FA5}">
                      <a16:colId xmlns:a16="http://schemas.microsoft.com/office/drawing/2014/main" xmlns="" val="780172867"/>
                    </a:ext>
                  </a:extLst>
                </a:gridCol>
                <a:gridCol w="837912">
                  <a:extLst>
                    <a:ext uri="{9D8B030D-6E8A-4147-A177-3AD203B41FA5}">
                      <a16:colId xmlns:a16="http://schemas.microsoft.com/office/drawing/2014/main" xmlns="" val="1730128025"/>
                    </a:ext>
                  </a:extLst>
                </a:gridCol>
                <a:gridCol w="837912">
                  <a:extLst>
                    <a:ext uri="{9D8B030D-6E8A-4147-A177-3AD203B41FA5}">
                      <a16:colId xmlns:a16="http://schemas.microsoft.com/office/drawing/2014/main" xmlns="" val="1937474191"/>
                    </a:ext>
                  </a:extLst>
                </a:gridCol>
                <a:gridCol w="837912">
                  <a:extLst>
                    <a:ext uri="{9D8B030D-6E8A-4147-A177-3AD203B41FA5}">
                      <a16:colId xmlns:a16="http://schemas.microsoft.com/office/drawing/2014/main" xmlns="" val="685527097"/>
                    </a:ext>
                  </a:extLst>
                </a:gridCol>
                <a:gridCol w="837912">
                  <a:extLst>
                    <a:ext uri="{9D8B030D-6E8A-4147-A177-3AD203B41FA5}">
                      <a16:colId xmlns:a16="http://schemas.microsoft.com/office/drawing/2014/main" xmlns="" val="984138142"/>
                    </a:ext>
                  </a:extLst>
                </a:gridCol>
              </a:tblGrid>
              <a:tr h="1552453">
                <a:tc>
                  <a:txBody>
                    <a:bodyPr/>
                    <a:lstStyle/>
                    <a:p>
                      <a:pPr>
                        <a:lnSpc>
                          <a:spcPct val="107000"/>
                        </a:lnSpc>
                        <a:spcAft>
                          <a:spcPts val="0"/>
                        </a:spcAft>
                      </a:pPr>
                      <a:r>
                        <a:rPr lang="en-ZA" sz="1200" b="1" dirty="0">
                          <a:effectLst/>
                        </a:rPr>
                        <a:t>Sectors</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 Inspectors (includes vacancies)</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C-Yes</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C-No</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TOT INSP</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Average # </a:t>
                      </a:r>
                      <a:r>
                        <a:rPr lang="en-ZA" sz="1200" b="1" dirty="0" err="1">
                          <a:effectLst/>
                        </a:rPr>
                        <a:t>insp</a:t>
                      </a:r>
                      <a:r>
                        <a:rPr lang="en-ZA" sz="1200" b="1" dirty="0">
                          <a:effectLst/>
                        </a:rPr>
                        <a:t> against each inspector</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 Comp</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 Non-Comp</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 of Tot Insp</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b="1" dirty="0">
                          <a:effectLst/>
                        </a:rPr>
                        <a:t>FU</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93576296"/>
                  </a:ext>
                </a:extLst>
              </a:tr>
              <a:tr h="360326">
                <a:tc>
                  <a:txBody>
                    <a:bodyPr/>
                    <a:lstStyle/>
                    <a:p>
                      <a:pPr>
                        <a:lnSpc>
                          <a:spcPct val="107000"/>
                        </a:lnSpc>
                        <a:spcAft>
                          <a:spcPts val="0"/>
                        </a:spcAft>
                      </a:pPr>
                      <a:r>
                        <a:rPr lang="en-ZA" sz="1200" dirty="0">
                          <a:effectLst/>
                        </a:rPr>
                        <a:t>EC</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 1 585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2 228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71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206806970"/>
                  </a:ext>
                </a:extLst>
              </a:tr>
              <a:tr h="360326">
                <a:tc>
                  <a:txBody>
                    <a:bodyPr/>
                    <a:lstStyle/>
                    <a:p>
                      <a:pPr>
                        <a:lnSpc>
                          <a:spcPct val="107000"/>
                        </a:lnSpc>
                        <a:spcAft>
                          <a:spcPts val="0"/>
                        </a:spcAft>
                      </a:pPr>
                      <a:r>
                        <a:rPr lang="en-ZA" sz="1200" dirty="0">
                          <a:effectLst/>
                        </a:rPr>
                        <a:t>FS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a:effectLst/>
                        </a:rPr>
                        <a:t>70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2 825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2 123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4 948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71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20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793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72800345"/>
                  </a:ext>
                </a:extLst>
              </a:tr>
              <a:tr h="360326">
                <a:tc>
                  <a:txBody>
                    <a:bodyPr/>
                    <a:lstStyle/>
                    <a:p>
                      <a:pPr>
                        <a:lnSpc>
                          <a:spcPct val="107000"/>
                        </a:lnSpc>
                        <a:spcAft>
                          <a:spcPts val="0"/>
                        </a:spcAft>
                      </a:pPr>
                      <a:r>
                        <a:rPr lang="en-ZA" sz="1200" dirty="0">
                          <a:effectLst/>
                        </a:rPr>
                        <a:t>GP</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200">
                          <a:effectLst/>
                        </a:rPr>
                        <a:t>118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1 947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253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2 200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89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4102702"/>
                  </a:ext>
                </a:extLst>
              </a:tr>
              <a:tr h="360326">
                <a:tc>
                  <a:txBody>
                    <a:bodyPr/>
                    <a:lstStyle/>
                    <a:p>
                      <a:pPr>
                        <a:lnSpc>
                          <a:spcPct val="107000"/>
                        </a:lnSpc>
                        <a:spcAft>
                          <a:spcPts val="0"/>
                        </a:spcAft>
                      </a:pPr>
                      <a:r>
                        <a:rPr lang="en-ZA" sz="1200" dirty="0">
                          <a:effectLst/>
                        </a:rPr>
                        <a:t>KZN</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167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2 357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2 119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4 476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53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23826577"/>
                  </a:ext>
                </a:extLst>
              </a:tr>
              <a:tr h="360326">
                <a:tc>
                  <a:txBody>
                    <a:bodyPr/>
                    <a:lstStyle/>
                    <a:p>
                      <a:pPr>
                        <a:lnSpc>
                          <a:spcPct val="107000"/>
                        </a:lnSpc>
                        <a:spcAft>
                          <a:spcPts val="0"/>
                        </a:spcAft>
                      </a:pPr>
                      <a:r>
                        <a:rPr lang="en-ZA" sz="1200" dirty="0">
                          <a:effectLst/>
                        </a:rPr>
                        <a:t>LP</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405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654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1 059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17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96915884"/>
                  </a:ext>
                </a:extLst>
              </a:tr>
              <a:tr h="360326">
                <a:tc>
                  <a:txBody>
                    <a:bodyPr/>
                    <a:lstStyle/>
                    <a:p>
                      <a:pPr>
                        <a:lnSpc>
                          <a:spcPct val="107000"/>
                        </a:lnSpc>
                        <a:spcAft>
                          <a:spcPts val="0"/>
                        </a:spcAft>
                      </a:pPr>
                      <a:r>
                        <a:rPr lang="en-ZA" sz="1200" dirty="0">
                          <a:effectLst/>
                        </a:rPr>
                        <a:t>MP</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1 261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1 904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402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875427857"/>
                  </a:ext>
                </a:extLst>
              </a:tr>
              <a:tr h="360326">
                <a:tc>
                  <a:txBody>
                    <a:bodyPr/>
                    <a:lstStyle/>
                    <a:p>
                      <a:pPr>
                        <a:lnSpc>
                          <a:spcPct val="107000"/>
                        </a:lnSpc>
                        <a:spcAft>
                          <a:spcPts val="0"/>
                        </a:spcAft>
                      </a:pPr>
                      <a:r>
                        <a:rPr lang="en-ZA" sz="1200" dirty="0">
                          <a:effectLst/>
                        </a:rPr>
                        <a:t>NC</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27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356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490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846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58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60035370"/>
                  </a:ext>
                </a:extLst>
              </a:tr>
              <a:tr h="360326">
                <a:tc>
                  <a:txBody>
                    <a:bodyPr/>
                    <a:lstStyle/>
                    <a:p>
                      <a:pPr>
                        <a:lnSpc>
                          <a:spcPct val="107000"/>
                        </a:lnSpc>
                        <a:spcAft>
                          <a:spcPts val="0"/>
                        </a:spcAft>
                      </a:pPr>
                      <a:r>
                        <a:rPr lang="en-ZA" sz="1200" dirty="0">
                          <a:effectLst/>
                        </a:rPr>
                        <a:t>NW</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808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604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1 412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103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48600334"/>
                  </a:ext>
                </a:extLst>
              </a:tr>
              <a:tr h="360326">
                <a:tc>
                  <a:txBody>
                    <a:bodyPr/>
                    <a:lstStyle/>
                    <a:p>
                      <a:pPr>
                        <a:lnSpc>
                          <a:spcPct val="107000"/>
                        </a:lnSpc>
                        <a:spcAft>
                          <a:spcPts val="0"/>
                        </a:spcAft>
                      </a:pPr>
                      <a:r>
                        <a:rPr lang="en-ZA" sz="1200" dirty="0">
                          <a:effectLst/>
                        </a:rPr>
                        <a:t>WC</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78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2 690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2 490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5 180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173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108556631"/>
                  </a:ext>
                </a:extLst>
              </a:tr>
              <a:tr h="539729">
                <a:tc>
                  <a:txBody>
                    <a:bodyPr/>
                    <a:lstStyle/>
                    <a:p>
                      <a:pPr>
                        <a:lnSpc>
                          <a:spcPct val="107000"/>
                        </a:lnSpc>
                        <a:spcAft>
                          <a:spcPts val="0"/>
                        </a:spcAft>
                      </a:pPr>
                      <a:endParaRPr lang="en-ZA" sz="1200" b="1" dirty="0" smtClean="0">
                        <a:solidFill>
                          <a:schemeClr val="tx1"/>
                        </a:solidFill>
                        <a:effectLst/>
                      </a:endParaRPr>
                    </a:p>
                    <a:p>
                      <a:pPr>
                        <a:lnSpc>
                          <a:spcPct val="107000"/>
                        </a:lnSpc>
                        <a:spcAft>
                          <a:spcPts val="0"/>
                        </a:spcAft>
                      </a:pPr>
                      <a:r>
                        <a:rPr lang="en-ZA" sz="1200" b="1" dirty="0" smtClean="0">
                          <a:solidFill>
                            <a:schemeClr val="tx1"/>
                          </a:solidFill>
                          <a:effectLst/>
                        </a:rPr>
                        <a:t>TOTAL</a:t>
                      </a:r>
                    </a:p>
                    <a:p>
                      <a:pPr>
                        <a:lnSpc>
                          <a:spcPct val="107000"/>
                        </a:lnSpc>
                        <a:spcAft>
                          <a:spcPts val="0"/>
                        </a:spcAft>
                      </a:pP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a:solidFill>
                            <a:schemeClr val="tx1"/>
                          </a:solidFill>
                          <a:effectLst/>
                        </a:rPr>
                        <a:t>674</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smtClean="0">
                          <a:solidFill>
                            <a:schemeClr val="tx1"/>
                          </a:solidFill>
                          <a:effectLst/>
                        </a:rPr>
                        <a:t>13 616</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smtClean="0">
                          <a:solidFill>
                            <a:schemeClr val="tx1"/>
                          </a:solidFill>
                          <a:effectLst/>
                        </a:rPr>
                        <a:t>10 637</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smtClean="0">
                          <a:solidFill>
                            <a:schemeClr val="tx1"/>
                          </a:solidFill>
                          <a:effectLst/>
                        </a:rPr>
                        <a:t>24 253</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a:solidFill>
                            <a:schemeClr val="tx1"/>
                          </a:solidFill>
                          <a:effectLst/>
                        </a:rPr>
                        <a:t>36</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a:solidFill>
                            <a:schemeClr val="tx1"/>
                          </a:solidFill>
                          <a:effectLst/>
                        </a:rPr>
                        <a:t>56</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a:solidFill>
                            <a:schemeClr val="tx1"/>
                          </a:solidFill>
                          <a:effectLst/>
                        </a:rPr>
                        <a:t>44</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a:solidFill>
                            <a:schemeClr val="tx1"/>
                          </a:solidFill>
                          <a:effectLst/>
                        </a:rPr>
                        <a:t>100</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200" b="1" dirty="0" smtClean="0">
                          <a:solidFill>
                            <a:schemeClr val="tx1"/>
                          </a:solidFill>
                          <a:effectLst/>
                        </a:rPr>
                        <a:t>1 579</a:t>
                      </a:r>
                      <a:endParaRPr lang="en-ZA" sz="1200" b="1"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3083649222"/>
                  </a:ext>
                </a:extLst>
              </a:tr>
            </a:tbl>
          </a:graphicData>
        </a:graphic>
      </p:graphicFrame>
      <p:sp>
        <p:nvSpPr>
          <p:cNvPr id="4" name="Slide Number Placeholder 3"/>
          <p:cNvSpPr>
            <a:spLocks noGrp="1"/>
          </p:cNvSpPr>
          <p:nvPr>
            <p:ph type="sldNum" sz="quarter" idx="12"/>
          </p:nvPr>
        </p:nvSpPr>
        <p:spPr>
          <a:xfrm>
            <a:off x="6964566"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13237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THE FOLLOWING TRENDS CAN BE DEPICTED IN TABLE 1:</a:t>
            </a:r>
            <a:endParaRPr lang="en-ZA" sz="2400" b="1" dirty="0"/>
          </a:p>
        </p:txBody>
      </p:sp>
      <p:sp>
        <p:nvSpPr>
          <p:cNvPr id="3" name="Content Placeholder 2"/>
          <p:cNvSpPr>
            <a:spLocks noGrp="1"/>
          </p:cNvSpPr>
          <p:nvPr>
            <p:ph idx="1"/>
          </p:nvPr>
        </p:nvSpPr>
        <p:spPr>
          <a:xfrm>
            <a:off x="251520" y="1600200"/>
            <a:ext cx="8640960" cy="4525963"/>
          </a:xfrm>
        </p:spPr>
        <p:txBody>
          <a:bodyPr/>
          <a:lstStyle/>
          <a:p>
            <a:pPr lvl="0" algn="just">
              <a:buFont typeface="Wingdings" panose="05000000000000000000" pitchFamily="2" charset="2"/>
              <a:buChar char="q"/>
            </a:pPr>
            <a:r>
              <a:rPr lang="en-ZA" sz="2400" i="1" dirty="0" smtClean="0"/>
              <a:t>WC</a:t>
            </a:r>
            <a:r>
              <a:rPr lang="en-ZA" sz="2400" i="1" dirty="0"/>
              <a:t>, FS and KZN conducted the highest percentages of inspections, claiming 21%, 20% and 19% of the total inspections, </a:t>
            </a:r>
            <a:r>
              <a:rPr lang="en-ZA" sz="2400" i="1" dirty="0" smtClean="0"/>
              <a:t>respectively</a:t>
            </a:r>
          </a:p>
          <a:p>
            <a:pPr lvl="0" algn="just">
              <a:buFont typeface="Wingdings" panose="05000000000000000000" pitchFamily="2" charset="2"/>
              <a:buChar char="q"/>
            </a:pPr>
            <a:endParaRPr lang="en-ZA" sz="2400" i="1" dirty="0"/>
          </a:p>
          <a:p>
            <a:pPr lvl="0" algn="just">
              <a:buFont typeface="Wingdings" panose="05000000000000000000" pitchFamily="2" charset="2"/>
              <a:buChar char="q"/>
            </a:pPr>
            <a:r>
              <a:rPr lang="en-ZA" sz="2400" i="1" dirty="0"/>
              <a:t>The highest levels of compliance is in the GP, EC and FS at 89%, 72% and 59% respectively. The margin between EC and FS is significantly high</a:t>
            </a:r>
            <a:r>
              <a:rPr lang="en-ZA" sz="2400" i="1" dirty="0" smtClean="0"/>
              <a:t>.</a:t>
            </a:r>
          </a:p>
          <a:p>
            <a:pPr lvl="0" algn="just">
              <a:buFont typeface="Wingdings" panose="05000000000000000000" pitchFamily="2" charset="2"/>
              <a:buChar char="q"/>
            </a:pPr>
            <a:endParaRPr lang="en-ZA" sz="2400" i="1" dirty="0"/>
          </a:p>
          <a:p>
            <a:pPr algn="just">
              <a:buFont typeface="Wingdings" panose="05000000000000000000" pitchFamily="2" charset="2"/>
              <a:buChar char="q"/>
            </a:pPr>
            <a:r>
              <a:rPr lang="en-ZA" sz="2400" i="1" dirty="0"/>
              <a:t>The highest non-compliance levels are in the MP, LP and NC at 66%, 62% and 55% respectively. </a:t>
            </a:r>
          </a:p>
        </p:txBody>
      </p:sp>
      <p:sp>
        <p:nvSpPr>
          <p:cNvPr id="4" name="Slide Number Placeholder 3"/>
          <p:cNvSpPr>
            <a:spLocks noGrp="1"/>
          </p:cNvSpPr>
          <p:nvPr>
            <p:ph type="sldNum" sz="quarter" idx="12"/>
          </p:nvPr>
        </p:nvSpPr>
        <p:spPr>
          <a:xfrm>
            <a:off x="6878052"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05304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GENERAL SECTOR</a:t>
            </a:r>
            <a:endParaRPr lang="en-ZA" sz="2400" dirty="0"/>
          </a:p>
        </p:txBody>
      </p:sp>
      <p:sp>
        <p:nvSpPr>
          <p:cNvPr id="3" name="Content Placeholder 2"/>
          <p:cNvSpPr>
            <a:spLocks noGrp="1"/>
          </p:cNvSpPr>
          <p:nvPr>
            <p:ph idx="1"/>
          </p:nvPr>
        </p:nvSpPr>
        <p:spPr>
          <a:xfrm>
            <a:off x="215516" y="1386262"/>
            <a:ext cx="8712968" cy="4525963"/>
          </a:xfrm>
        </p:spPr>
        <p:txBody>
          <a:bodyPr/>
          <a:lstStyle/>
          <a:p>
            <a:pPr algn="just">
              <a:buFont typeface="Wingdings" panose="05000000000000000000" pitchFamily="2" charset="2"/>
              <a:buChar char="q"/>
            </a:pPr>
            <a:r>
              <a:rPr lang="en-ZA" sz="2400" dirty="0" smtClean="0"/>
              <a:t>There </a:t>
            </a:r>
            <a:r>
              <a:rPr lang="en-ZA" sz="2400" dirty="0"/>
              <a:t>were </a:t>
            </a:r>
            <a:r>
              <a:rPr lang="en-ZA" sz="2400" b="1" dirty="0"/>
              <a:t>20 291</a:t>
            </a:r>
            <a:r>
              <a:rPr lang="en-ZA" sz="2400" dirty="0"/>
              <a:t> inspections conducted with a compliance rate of </a:t>
            </a:r>
            <a:r>
              <a:rPr lang="en-ZA" sz="2400" b="1" dirty="0"/>
              <a:t>59% (12 037)</a:t>
            </a:r>
            <a:r>
              <a:rPr lang="en-ZA" sz="2400" dirty="0"/>
              <a:t> and a non-compliance rate of </a:t>
            </a:r>
            <a:r>
              <a:rPr lang="en-ZA" sz="2400" b="1" dirty="0"/>
              <a:t>41% (8255).</a:t>
            </a:r>
            <a:r>
              <a:rPr lang="en-ZA" sz="2400" dirty="0"/>
              <a:t> </a:t>
            </a:r>
            <a:endParaRPr lang="en-ZA" sz="2400" dirty="0" smtClean="0"/>
          </a:p>
          <a:p>
            <a:endParaRPr lang="en-ZA" dirty="0"/>
          </a:p>
        </p:txBody>
      </p:sp>
      <p:sp>
        <p:nvSpPr>
          <p:cNvPr id="4" name="Slide Number Placeholder 3"/>
          <p:cNvSpPr>
            <a:spLocks noGrp="1"/>
          </p:cNvSpPr>
          <p:nvPr>
            <p:ph type="sldNum" sz="quarter" idx="12"/>
          </p:nvPr>
        </p:nvSpPr>
        <p:spPr>
          <a:xfrm>
            <a:off x="6914148" y="64845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006322379"/>
              </p:ext>
            </p:extLst>
          </p:nvPr>
        </p:nvGraphicFramePr>
        <p:xfrm>
          <a:off x="215516" y="2260599"/>
          <a:ext cx="8604959" cy="4381498"/>
        </p:xfrm>
        <a:graphic>
          <a:graphicData uri="http://schemas.openxmlformats.org/drawingml/2006/table">
            <a:tbl>
              <a:tblPr firstRow="1" firstCol="1" bandRow="1">
                <a:tableStyleId>{5C22544A-7EE6-4342-B048-85BDC9FD1C3A}</a:tableStyleId>
              </a:tblPr>
              <a:tblGrid>
                <a:gridCol w="1137846">
                  <a:extLst>
                    <a:ext uri="{9D8B030D-6E8A-4147-A177-3AD203B41FA5}">
                      <a16:colId xmlns:a16="http://schemas.microsoft.com/office/drawing/2014/main" xmlns="" val="2857505578"/>
                    </a:ext>
                  </a:extLst>
                </a:gridCol>
                <a:gridCol w="1137846">
                  <a:extLst>
                    <a:ext uri="{9D8B030D-6E8A-4147-A177-3AD203B41FA5}">
                      <a16:colId xmlns:a16="http://schemas.microsoft.com/office/drawing/2014/main" xmlns="" val="1290208199"/>
                    </a:ext>
                  </a:extLst>
                </a:gridCol>
                <a:gridCol w="1137846">
                  <a:extLst>
                    <a:ext uri="{9D8B030D-6E8A-4147-A177-3AD203B41FA5}">
                      <a16:colId xmlns:a16="http://schemas.microsoft.com/office/drawing/2014/main" xmlns="" val="2051529869"/>
                    </a:ext>
                  </a:extLst>
                </a:gridCol>
                <a:gridCol w="1137846">
                  <a:extLst>
                    <a:ext uri="{9D8B030D-6E8A-4147-A177-3AD203B41FA5}">
                      <a16:colId xmlns:a16="http://schemas.microsoft.com/office/drawing/2014/main" xmlns="" val="3881007383"/>
                    </a:ext>
                  </a:extLst>
                </a:gridCol>
                <a:gridCol w="1137846">
                  <a:extLst>
                    <a:ext uri="{9D8B030D-6E8A-4147-A177-3AD203B41FA5}">
                      <a16:colId xmlns:a16="http://schemas.microsoft.com/office/drawing/2014/main" xmlns="" val="4059571837"/>
                    </a:ext>
                  </a:extLst>
                </a:gridCol>
                <a:gridCol w="1137846">
                  <a:extLst>
                    <a:ext uri="{9D8B030D-6E8A-4147-A177-3AD203B41FA5}">
                      <a16:colId xmlns:a16="http://schemas.microsoft.com/office/drawing/2014/main" xmlns="" val="2196692164"/>
                    </a:ext>
                  </a:extLst>
                </a:gridCol>
                <a:gridCol w="1777883">
                  <a:extLst>
                    <a:ext uri="{9D8B030D-6E8A-4147-A177-3AD203B41FA5}">
                      <a16:colId xmlns:a16="http://schemas.microsoft.com/office/drawing/2014/main" xmlns="" val="3970106629"/>
                    </a:ext>
                  </a:extLst>
                </a:gridCol>
              </a:tblGrid>
              <a:tr h="398318">
                <a:tc>
                  <a:txBody>
                    <a:bodyPr/>
                    <a:lstStyle/>
                    <a:p>
                      <a:pPr>
                        <a:lnSpc>
                          <a:spcPct val="107000"/>
                        </a:lnSpc>
                        <a:spcAft>
                          <a:spcPts val="0"/>
                        </a:spcAft>
                      </a:pPr>
                      <a:r>
                        <a:rPr lang="en-ZA" sz="1200" dirty="0">
                          <a:effectLst/>
                        </a:rPr>
                        <a:t>Province</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C-yes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C-no</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Tot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 Comp</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 N=Com</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Follow up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77026526"/>
                  </a:ext>
                </a:extLst>
              </a:tr>
              <a:tr h="398318">
                <a:tc>
                  <a:txBody>
                    <a:bodyPr/>
                    <a:lstStyle/>
                    <a:p>
                      <a:pPr>
                        <a:lnSpc>
                          <a:spcPct val="107000"/>
                        </a:lnSpc>
                        <a:spcAft>
                          <a:spcPts val="0"/>
                        </a:spcAft>
                      </a:pPr>
                      <a:r>
                        <a:rPr lang="en-ZA" sz="1200">
                          <a:effectLst/>
                        </a:rPr>
                        <a:t>EC</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1 523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606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2 129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72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57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206245210"/>
                  </a:ext>
                </a:extLst>
              </a:tr>
              <a:tr h="398318">
                <a:tc>
                  <a:txBody>
                    <a:bodyPr/>
                    <a:lstStyle/>
                    <a:p>
                      <a:pPr>
                        <a:lnSpc>
                          <a:spcPct val="107000"/>
                        </a:lnSpc>
                        <a:spcAft>
                          <a:spcPts val="0"/>
                        </a:spcAft>
                      </a:pPr>
                      <a:r>
                        <a:rPr lang="en-ZA" sz="1200">
                          <a:effectLst/>
                        </a:rPr>
                        <a:t>FS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2 261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1 137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3 398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435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88816630"/>
                  </a:ext>
                </a:extLst>
              </a:tr>
              <a:tr h="398318">
                <a:tc>
                  <a:txBody>
                    <a:bodyPr/>
                    <a:lstStyle/>
                    <a:p>
                      <a:pPr>
                        <a:lnSpc>
                          <a:spcPct val="107000"/>
                        </a:lnSpc>
                        <a:spcAft>
                          <a:spcPts val="0"/>
                        </a:spcAft>
                      </a:pPr>
                      <a:r>
                        <a:rPr lang="en-ZA" sz="1200">
                          <a:effectLst/>
                        </a:rPr>
                        <a:t>GP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1 783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219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2 001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89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645839776"/>
                  </a:ext>
                </a:extLst>
              </a:tr>
              <a:tr h="398318">
                <a:tc>
                  <a:txBody>
                    <a:bodyPr/>
                    <a:lstStyle/>
                    <a:p>
                      <a:pPr>
                        <a:lnSpc>
                          <a:spcPct val="107000"/>
                        </a:lnSpc>
                        <a:spcAft>
                          <a:spcPts val="0"/>
                        </a:spcAft>
                      </a:pPr>
                      <a:r>
                        <a:rPr lang="en-ZA" sz="1200">
                          <a:effectLst/>
                        </a:rPr>
                        <a:t>KZN</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2 092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1755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3 847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54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46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56525816"/>
                  </a:ext>
                </a:extLst>
              </a:tr>
              <a:tr h="398318">
                <a:tc>
                  <a:txBody>
                    <a:bodyPr/>
                    <a:lstStyle/>
                    <a:p>
                      <a:pPr>
                        <a:lnSpc>
                          <a:spcPct val="107000"/>
                        </a:lnSpc>
                        <a:spcAft>
                          <a:spcPts val="0"/>
                        </a:spcAft>
                      </a:pPr>
                      <a:r>
                        <a:rPr lang="en-ZA" sz="1200">
                          <a:effectLst/>
                        </a:rPr>
                        <a:t>LP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386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613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999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23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18913001"/>
                  </a:ext>
                </a:extLst>
              </a:tr>
              <a:tr h="398318">
                <a:tc>
                  <a:txBody>
                    <a:bodyPr/>
                    <a:lstStyle/>
                    <a:p>
                      <a:pPr>
                        <a:lnSpc>
                          <a:spcPct val="107000"/>
                        </a:lnSpc>
                        <a:spcAft>
                          <a:spcPts val="0"/>
                        </a:spcAft>
                      </a:pPr>
                      <a:r>
                        <a:rPr lang="en-ZA" sz="1200">
                          <a:effectLst/>
                        </a:rPr>
                        <a:t>MP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611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1 131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1 742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384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153464197"/>
                  </a:ext>
                </a:extLst>
              </a:tr>
              <a:tr h="398318">
                <a:tc>
                  <a:txBody>
                    <a:bodyPr/>
                    <a:lstStyle/>
                    <a:p>
                      <a:pPr>
                        <a:lnSpc>
                          <a:spcPct val="107000"/>
                        </a:lnSpc>
                        <a:spcAft>
                          <a:spcPts val="0"/>
                        </a:spcAft>
                      </a:pPr>
                      <a:r>
                        <a:rPr lang="en-ZA" sz="1200">
                          <a:effectLst/>
                        </a:rPr>
                        <a:t>NC</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310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374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684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45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55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49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06476793"/>
                  </a:ext>
                </a:extLst>
              </a:tr>
              <a:tr h="398318">
                <a:tc>
                  <a:txBody>
                    <a:bodyPr/>
                    <a:lstStyle/>
                    <a:p>
                      <a:pPr>
                        <a:lnSpc>
                          <a:spcPct val="107000"/>
                        </a:lnSpc>
                        <a:spcAft>
                          <a:spcPts val="0"/>
                        </a:spcAft>
                      </a:pPr>
                      <a:r>
                        <a:rPr lang="en-ZA" sz="1200">
                          <a:effectLst/>
                        </a:rPr>
                        <a:t>NW</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789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524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1 313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60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40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99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033135206"/>
                  </a:ext>
                </a:extLst>
              </a:tr>
              <a:tr h="398318">
                <a:tc>
                  <a:txBody>
                    <a:bodyPr/>
                    <a:lstStyle/>
                    <a:p>
                      <a:pPr>
                        <a:lnSpc>
                          <a:spcPct val="107000"/>
                        </a:lnSpc>
                        <a:spcAft>
                          <a:spcPts val="0"/>
                        </a:spcAft>
                      </a:pPr>
                      <a:r>
                        <a:rPr lang="en-ZA" sz="1200">
                          <a:effectLst/>
                        </a:rPr>
                        <a:t>WC</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2 282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1 896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smtClean="0">
                          <a:effectLst/>
                        </a:rPr>
                        <a:t>4 178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a:effectLst/>
                        </a:rPr>
                        <a:t>45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dirty="0">
                          <a:effectLst/>
                        </a:rPr>
                        <a:t>154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375782353"/>
                  </a:ext>
                </a:extLst>
              </a:tr>
              <a:tr h="398318">
                <a:tc>
                  <a:txBody>
                    <a:bodyPr/>
                    <a:lstStyle/>
                    <a:p>
                      <a:pPr>
                        <a:lnSpc>
                          <a:spcPct val="107000"/>
                        </a:lnSpc>
                        <a:spcAft>
                          <a:spcPts val="0"/>
                        </a:spcAft>
                      </a:pPr>
                      <a:r>
                        <a:rPr lang="en-ZA" sz="1200">
                          <a:effectLst/>
                        </a:rPr>
                        <a:t>TOTAL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200" b="1" dirty="0" smtClean="0">
                          <a:effectLst/>
                        </a:rPr>
                        <a:t>12 037</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200" b="1" dirty="0" smtClean="0">
                          <a:effectLst/>
                        </a:rPr>
                        <a:t>8 255</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200" b="1" dirty="0" smtClean="0">
                          <a:effectLst/>
                        </a:rPr>
                        <a:t>20 291</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200" b="1" dirty="0">
                          <a:effectLst/>
                        </a:rPr>
                        <a:t>59</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200" b="1" dirty="0">
                          <a:effectLst/>
                        </a:rPr>
                        <a:t>41</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200" b="1" dirty="0" smtClean="0">
                          <a:effectLst/>
                        </a:rPr>
                        <a:t>1 201</a:t>
                      </a:r>
                      <a:endParaRPr lang="en-ZA" sz="12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xmlns="" val="3965356777"/>
                  </a:ext>
                </a:extLst>
              </a:tr>
            </a:tbl>
          </a:graphicData>
        </a:graphic>
      </p:graphicFrame>
    </p:spTree>
    <p:extLst>
      <p:ext uri="{BB962C8B-B14F-4D97-AF65-F5344CB8AC3E}">
        <p14:creationId xmlns:p14="http://schemas.microsoft.com/office/powerpoint/2010/main" xmlns="" val="20356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lstStyle/>
          <a:p>
            <a:r>
              <a:rPr lang="en-ZA" sz="2400" b="1" dirty="0" smtClean="0"/>
              <a:t>TABLE 2: INSPECTIONS IN THE GENERAL SECTOR</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31980086"/>
              </p:ext>
            </p:extLst>
          </p:nvPr>
        </p:nvGraphicFramePr>
        <p:xfrm>
          <a:off x="143506" y="782134"/>
          <a:ext cx="8856987" cy="5837328"/>
        </p:xfrm>
        <a:graphic>
          <a:graphicData uri="http://schemas.openxmlformats.org/drawingml/2006/table">
            <a:tbl>
              <a:tblPr firstRow="1" firstCol="1" bandRow="1">
                <a:tableStyleId>{5C22544A-7EE6-4342-B048-85BDC9FD1C3A}</a:tableStyleId>
              </a:tblPr>
              <a:tblGrid>
                <a:gridCol w="1224137">
                  <a:extLst>
                    <a:ext uri="{9D8B030D-6E8A-4147-A177-3AD203B41FA5}">
                      <a16:colId xmlns:a16="http://schemas.microsoft.com/office/drawing/2014/main" xmlns="" val="3788243500"/>
                    </a:ext>
                  </a:extLst>
                </a:gridCol>
                <a:gridCol w="810003">
                  <a:extLst>
                    <a:ext uri="{9D8B030D-6E8A-4147-A177-3AD203B41FA5}">
                      <a16:colId xmlns:a16="http://schemas.microsoft.com/office/drawing/2014/main" xmlns="" val="1790512616"/>
                    </a:ext>
                  </a:extLst>
                </a:gridCol>
                <a:gridCol w="1017070">
                  <a:extLst>
                    <a:ext uri="{9D8B030D-6E8A-4147-A177-3AD203B41FA5}">
                      <a16:colId xmlns:a16="http://schemas.microsoft.com/office/drawing/2014/main" xmlns="" val="3892071571"/>
                    </a:ext>
                  </a:extLst>
                </a:gridCol>
                <a:gridCol w="1017070">
                  <a:extLst>
                    <a:ext uri="{9D8B030D-6E8A-4147-A177-3AD203B41FA5}">
                      <a16:colId xmlns:a16="http://schemas.microsoft.com/office/drawing/2014/main" xmlns="" val="2093238929"/>
                    </a:ext>
                  </a:extLst>
                </a:gridCol>
                <a:gridCol w="1017070">
                  <a:extLst>
                    <a:ext uri="{9D8B030D-6E8A-4147-A177-3AD203B41FA5}">
                      <a16:colId xmlns:a16="http://schemas.microsoft.com/office/drawing/2014/main" xmlns="" val="538854567"/>
                    </a:ext>
                  </a:extLst>
                </a:gridCol>
                <a:gridCol w="1017070">
                  <a:extLst>
                    <a:ext uri="{9D8B030D-6E8A-4147-A177-3AD203B41FA5}">
                      <a16:colId xmlns:a16="http://schemas.microsoft.com/office/drawing/2014/main" xmlns="" val="4033805964"/>
                    </a:ext>
                  </a:extLst>
                </a:gridCol>
                <a:gridCol w="1589173">
                  <a:extLst>
                    <a:ext uri="{9D8B030D-6E8A-4147-A177-3AD203B41FA5}">
                      <a16:colId xmlns:a16="http://schemas.microsoft.com/office/drawing/2014/main" xmlns="" val="4027536764"/>
                    </a:ext>
                  </a:extLst>
                </a:gridCol>
                <a:gridCol w="1165394">
                  <a:extLst>
                    <a:ext uri="{9D8B030D-6E8A-4147-A177-3AD203B41FA5}">
                      <a16:colId xmlns:a16="http://schemas.microsoft.com/office/drawing/2014/main" xmlns="" val="1671798061"/>
                    </a:ext>
                  </a:extLst>
                </a:gridCol>
              </a:tblGrid>
              <a:tr h="198607">
                <a:tc>
                  <a:txBody>
                    <a:bodyPr/>
                    <a:lstStyle/>
                    <a:p>
                      <a:pPr>
                        <a:lnSpc>
                          <a:spcPct val="107000"/>
                        </a:lnSpc>
                        <a:spcAft>
                          <a:spcPts val="0"/>
                        </a:spcAft>
                      </a:pPr>
                      <a:r>
                        <a:rPr lang="en-ZA" sz="1200" dirty="0">
                          <a:effectLst/>
                        </a:rPr>
                        <a:t>Sector</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C-yes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C-no</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Tot Insp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 Compl.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 Non-Compl.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 Tot Insp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nSpc>
                          <a:spcPct val="107000"/>
                        </a:lnSpc>
                        <a:spcAft>
                          <a:spcPts val="0"/>
                        </a:spcAft>
                      </a:pPr>
                      <a:r>
                        <a:rPr lang="en-ZA" sz="1200">
                          <a:effectLst/>
                        </a:rPr>
                        <a:t>Follow up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2825185592"/>
                  </a:ext>
                </a:extLst>
              </a:tr>
              <a:tr h="198607">
                <a:tc>
                  <a:txBody>
                    <a:bodyPr/>
                    <a:lstStyle/>
                    <a:p>
                      <a:pPr>
                        <a:lnSpc>
                          <a:spcPct val="107000"/>
                        </a:lnSpc>
                        <a:spcAft>
                          <a:spcPts val="0"/>
                        </a:spcAft>
                      </a:pPr>
                      <a:r>
                        <a:rPr lang="en-ZA" sz="1200" dirty="0">
                          <a:effectLst/>
                        </a:rPr>
                        <a:t>Agriculture</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940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465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1405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765122472"/>
                  </a:ext>
                </a:extLst>
              </a:tr>
              <a:tr h="198607">
                <a:tc>
                  <a:txBody>
                    <a:bodyPr/>
                    <a:lstStyle/>
                    <a:p>
                      <a:pPr>
                        <a:lnSpc>
                          <a:spcPct val="107000"/>
                        </a:lnSpc>
                        <a:spcAft>
                          <a:spcPts val="0"/>
                        </a:spcAft>
                      </a:pPr>
                      <a:r>
                        <a:rPr lang="en-ZA" sz="1200">
                          <a:effectLst/>
                        </a:rPr>
                        <a:t>Chemical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368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165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533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4028425695"/>
                  </a:ext>
                </a:extLst>
              </a:tr>
              <a:tr h="208005">
                <a:tc>
                  <a:txBody>
                    <a:bodyPr/>
                    <a:lstStyle/>
                    <a:p>
                      <a:pPr>
                        <a:lnSpc>
                          <a:spcPct val="107000"/>
                        </a:lnSpc>
                        <a:spcAft>
                          <a:spcPts val="0"/>
                        </a:spcAft>
                      </a:pPr>
                      <a:r>
                        <a:rPr lang="en-ZA" sz="1200">
                          <a:effectLst/>
                        </a:rPr>
                        <a:t>Communications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91751766"/>
                  </a:ext>
                </a:extLst>
              </a:tr>
              <a:tr h="211222">
                <a:tc>
                  <a:txBody>
                    <a:bodyPr/>
                    <a:lstStyle/>
                    <a:p>
                      <a:pPr>
                        <a:lnSpc>
                          <a:spcPct val="107000"/>
                        </a:lnSpc>
                        <a:spcAft>
                          <a:spcPts val="0"/>
                        </a:spcAft>
                      </a:pPr>
                      <a:r>
                        <a:rPr lang="en-ZA" sz="1200" dirty="0" smtClean="0">
                          <a:effectLst/>
                        </a:rPr>
                        <a:t>Com </a:t>
                      </a:r>
                      <a:r>
                        <a:rPr lang="en-ZA" sz="1200" dirty="0">
                          <a:effectLst/>
                        </a:rPr>
                        <a:t>Services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482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580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1062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035728111"/>
                  </a:ext>
                </a:extLst>
              </a:tr>
              <a:tr h="198607">
                <a:tc>
                  <a:txBody>
                    <a:bodyPr/>
                    <a:lstStyle/>
                    <a:p>
                      <a:pPr>
                        <a:lnSpc>
                          <a:spcPct val="107000"/>
                        </a:lnSpc>
                        <a:spcAft>
                          <a:spcPts val="0"/>
                        </a:spcAft>
                      </a:pPr>
                      <a:r>
                        <a:rPr lang="en-ZA" sz="1200">
                          <a:effectLst/>
                        </a:rPr>
                        <a:t>Construction</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2225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678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2903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14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120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389094659"/>
                  </a:ext>
                </a:extLst>
              </a:tr>
              <a:tr h="350718">
                <a:tc>
                  <a:txBody>
                    <a:bodyPr/>
                    <a:lstStyle/>
                    <a:p>
                      <a:pPr>
                        <a:lnSpc>
                          <a:spcPct val="107000"/>
                        </a:lnSpc>
                        <a:spcAft>
                          <a:spcPts val="0"/>
                        </a:spcAft>
                      </a:pPr>
                      <a:r>
                        <a:rPr lang="en-ZA" sz="1200">
                          <a:effectLst/>
                        </a:rPr>
                        <a:t>Contract Cleaning</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16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73366491"/>
                  </a:ext>
                </a:extLst>
              </a:tr>
              <a:tr h="397215">
                <a:tc>
                  <a:txBody>
                    <a:bodyPr/>
                    <a:lstStyle/>
                    <a:p>
                      <a:pPr>
                        <a:lnSpc>
                          <a:spcPct val="107000"/>
                        </a:lnSpc>
                        <a:spcAft>
                          <a:spcPts val="0"/>
                        </a:spcAft>
                      </a:pPr>
                      <a:r>
                        <a:rPr lang="en-ZA" sz="1200" dirty="0" smtClean="0">
                          <a:effectLst/>
                        </a:rPr>
                        <a:t>Dom /Private </a:t>
                      </a:r>
                      <a:r>
                        <a:rPr lang="en-ZA" sz="1200" dirty="0">
                          <a:effectLst/>
                        </a:rPr>
                        <a:t>Households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13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615834373"/>
                  </a:ext>
                </a:extLst>
              </a:tr>
              <a:tr h="350718">
                <a:tc>
                  <a:txBody>
                    <a:bodyPr/>
                    <a:lstStyle/>
                    <a:p>
                      <a:pPr>
                        <a:lnSpc>
                          <a:spcPct val="107000"/>
                        </a:lnSpc>
                        <a:spcAft>
                          <a:spcPts val="0"/>
                        </a:spcAft>
                      </a:pPr>
                      <a:r>
                        <a:rPr lang="en-ZA" sz="1200">
                          <a:effectLst/>
                        </a:rPr>
                        <a:t>Education Private</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100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692779075"/>
                  </a:ext>
                </a:extLst>
              </a:tr>
              <a:tr h="198607">
                <a:tc>
                  <a:txBody>
                    <a:bodyPr/>
                    <a:lstStyle/>
                    <a:p>
                      <a:pPr>
                        <a:lnSpc>
                          <a:spcPct val="107000"/>
                        </a:lnSpc>
                        <a:spcAft>
                          <a:spcPts val="0"/>
                        </a:spcAft>
                      </a:pPr>
                      <a:r>
                        <a:rPr lang="en-ZA" sz="1200">
                          <a:effectLst/>
                        </a:rPr>
                        <a:t>Electricity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90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238319391"/>
                  </a:ext>
                </a:extLst>
              </a:tr>
              <a:tr h="198607">
                <a:tc>
                  <a:txBody>
                    <a:bodyPr/>
                    <a:lstStyle/>
                    <a:p>
                      <a:pPr>
                        <a:lnSpc>
                          <a:spcPct val="107000"/>
                        </a:lnSpc>
                        <a:spcAft>
                          <a:spcPts val="0"/>
                        </a:spcAft>
                      </a:pPr>
                      <a:r>
                        <a:rPr lang="en-ZA" sz="1200">
                          <a:effectLst/>
                        </a:rPr>
                        <a:t>Engineering</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2899411931"/>
                  </a:ext>
                </a:extLst>
              </a:tr>
              <a:tr h="198607">
                <a:tc>
                  <a:txBody>
                    <a:bodyPr/>
                    <a:lstStyle/>
                    <a:p>
                      <a:pPr>
                        <a:lnSpc>
                          <a:spcPct val="107000"/>
                        </a:lnSpc>
                        <a:spcAft>
                          <a:spcPts val="0"/>
                        </a:spcAft>
                      </a:pPr>
                      <a:r>
                        <a:rPr lang="en-ZA" sz="1200">
                          <a:effectLst/>
                        </a:rPr>
                        <a:t>Finance</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372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150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522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2418093235"/>
                  </a:ext>
                </a:extLst>
              </a:tr>
              <a:tr h="198607">
                <a:tc>
                  <a:txBody>
                    <a:bodyPr/>
                    <a:lstStyle/>
                    <a:p>
                      <a:pPr>
                        <a:lnSpc>
                          <a:spcPct val="107000"/>
                        </a:lnSpc>
                        <a:spcAft>
                          <a:spcPts val="0"/>
                        </a:spcAft>
                      </a:pPr>
                      <a:r>
                        <a:rPr lang="en-ZA" sz="1200" dirty="0" smtClean="0">
                          <a:effectLst/>
                        </a:rPr>
                        <a:t>F &amp; </a:t>
                      </a:r>
                      <a:r>
                        <a:rPr lang="en-ZA" sz="1200" dirty="0">
                          <a:effectLst/>
                        </a:rPr>
                        <a:t>Beverage</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250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405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62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324798040"/>
                  </a:ext>
                </a:extLst>
              </a:tr>
              <a:tr h="198607">
                <a:tc>
                  <a:txBody>
                    <a:bodyPr/>
                    <a:lstStyle/>
                    <a:p>
                      <a:pPr>
                        <a:lnSpc>
                          <a:spcPct val="107000"/>
                        </a:lnSpc>
                        <a:spcAft>
                          <a:spcPts val="0"/>
                        </a:spcAft>
                      </a:pPr>
                      <a:r>
                        <a:rPr lang="en-ZA" sz="1200">
                          <a:effectLst/>
                        </a:rPr>
                        <a:t>Forestry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2640468256"/>
                  </a:ext>
                </a:extLst>
              </a:tr>
              <a:tr h="397215">
                <a:tc>
                  <a:txBody>
                    <a:bodyPr/>
                    <a:lstStyle/>
                    <a:p>
                      <a:pPr>
                        <a:lnSpc>
                          <a:spcPct val="107000"/>
                        </a:lnSpc>
                        <a:spcAft>
                          <a:spcPts val="0"/>
                        </a:spcAft>
                      </a:pPr>
                      <a:r>
                        <a:rPr lang="en-ZA" sz="1200">
                          <a:effectLst/>
                        </a:rPr>
                        <a:t>Healthcare Private</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33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67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dirty="0">
                          <a:effectLst/>
                        </a:rPr>
                        <a:t>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4112463442"/>
                  </a:ext>
                </a:extLst>
              </a:tr>
              <a:tr h="198607">
                <a:tc>
                  <a:txBody>
                    <a:bodyPr/>
                    <a:lstStyle/>
                    <a:p>
                      <a:pPr>
                        <a:lnSpc>
                          <a:spcPct val="107000"/>
                        </a:lnSpc>
                        <a:spcAft>
                          <a:spcPts val="0"/>
                        </a:spcAft>
                      </a:pPr>
                      <a:r>
                        <a:rPr lang="en-ZA" sz="1200">
                          <a:effectLst/>
                        </a:rPr>
                        <a:t>Hospitality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709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759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1468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dirty="0">
                          <a:effectLst/>
                        </a:rPr>
                        <a:t>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122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823574849"/>
                  </a:ext>
                </a:extLst>
              </a:tr>
              <a:tr h="347309">
                <a:tc>
                  <a:txBody>
                    <a:bodyPr/>
                    <a:lstStyle/>
                    <a:p>
                      <a:pPr>
                        <a:lnSpc>
                          <a:spcPct val="107000"/>
                        </a:lnSpc>
                        <a:spcAft>
                          <a:spcPts val="0"/>
                        </a:spcAft>
                      </a:pPr>
                      <a:r>
                        <a:rPr lang="en-ZA" sz="1200">
                          <a:effectLst/>
                        </a:rPr>
                        <a:t>Iron &amp; Steel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896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681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1577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dirty="0">
                          <a:effectLst/>
                        </a:rPr>
                        <a:t>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134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261068261"/>
                  </a:ext>
                </a:extLst>
              </a:tr>
              <a:tr h="198607">
                <a:tc>
                  <a:txBody>
                    <a:bodyPr/>
                    <a:lstStyle/>
                    <a:p>
                      <a:pPr>
                        <a:lnSpc>
                          <a:spcPct val="107000"/>
                        </a:lnSpc>
                        <a:spcAft>
                          <a:spcPts val="0"/>
                        </a:spcAft>
                      </a:pPr>
                      <a:r>
                        <a:rPr lang="en-ZA" sz="1200">
                          <a:effectLst/>
                        </a:rPr>
                        <a:t>Manufacturing</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538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1093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dirty="0">
                          <a:effectLst/>
                        </a:rPr>
                        <a:t>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105076407"/>
                  </a:ext>
                </a:extLst>
              </a:tr>
              <a:tr h="198607">
                <a:tc>
                  <a:txBody>
                    <a:bodyPr/>
                    <a:lstStyle/>
                    <a:p>
                      <a:pPr>
                        <a:lnSpc>
                          <a:spcPct val="107000"/>
                        </a:lnSpc>
                        <a:spcAft>
                          <a:spcPts val="0"/>
                        </a:spcAft>
                      </a:pPr>
                      <a:r>
                        <a:rPr lang="en-ZA" sz="1200">
                          <a:effectLst/>
                        </a:rPr>
                        <a:t>Medical</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490151169"/>
                  </a:ext>
                </a:extLst>
              </a:tr>
              <a:tr h="198607">
                <a:tc>
                  <a:txBody>
                    <a:bodyPr/>
                    <a:lstStyle/>
                    <a:p>
                      <a:pPr>
                        <a:lnSpc>
                          <a:spcPct val="107000"/>
                        </a:lnSpc>
                        <a:spcAft>
                          <a:spcPts val="0"/>
                        </a:spcAft>
                      </a:pPr>
                      <a:r>
                        <a:rPr lang="en-ZA" sz="1200">
                          <a:effectLst/>
                        </a:rPr>
                        <a:t>Mining</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83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26598290"/>
                  </a:ext>
                </a:extLst>
              </a:tr>
              <a:tr h="198607">
                <a:tc>
                  <a:txBody>
                    <a:bodyPr/>
                    <a:lstStyle/>
                    <a:p>
                      <a:pPr>
                        <a:lnSpc>
                          <a:spcPct val="107000"/>
                        </a:lnSpc>
                        <a:spcAft>
                          <a:spcPts val="0"/>
                        </a:spcAft>
                      </a:pPr>
                      <a:r>
                        <a:rPr lang="en-ZA" sz="1200">
                          <a:effectLst/>
                        </a:rPr>
                        <a:t>Other</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141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352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dirty="0">
                          <a:effectLst/>
                        </a:rPr>
                        <a:t>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856459923"/>
                  </a:ext>
                </a:extLst>
              </a:tr>
              <a:tr h="198607">
                <a:tc>
                  <a:txBody>
                    <a:bodyPr/>
                    <a:lstStyle/>
                    <a:p>
                      <a:pPr>
                        <a:lnSpc>
                          <a:spcPct val="107000"/>
                        </a:lnSpc>
                        <a:spcAft>
                          <a:spcPts val="0"/>
                        </a:spcAft>
                      </a:pPr>
                      <a:r>
                        <a:rPr lang="en-ZA" sz="1200">
                          <a:effectLst/>
                        </a:rPr>
                        <a:t>Security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63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112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9901121"/>
                  </a:ext>
                </a:extLst>
              </a:tr>
              <a:tr h="198607">
                <a:tc>
                  <a:txBody>
                    <a:bodyPr/>
                    <a:lstStyle/>
                    <a:p>
                      <a:pPr>
                        <a:lnSpc>
                          <a:spcPct val="107000"/>
                        </a:lnSpc>
                        <a:spcAft>
                          <a:spcPts val="0"/>
                        </a:spcAft>
                      </a:pPr>
                      <a:r>
                        <a:rPr lang="en-ZA" sz="1200">
                          <a:effectLst/>
                        </a:rPr>
                        <a:t>Transport</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122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103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225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54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a:effectLst/>
                        </a:rPr>
                        <a:t>46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21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558139586"/>
                  </a:ext>
                </a:extLst>
              </a:tr>
              <a:tr h="198607">
                <a:tc>
                  <a:txBody>
                    <a:bodyPr/>
                    <a:lstStyle/>
                    <a:p>
                      <a:pPr>
                        <a:lnSpc>
                          <a:spcPct val="107000"/>
                        </a:lnSpc>
                        <a:spcAft>
                          <a:spcPts val="0"/>
                        </a:spcAft>
                      </a:pPr>
                      <a:r>
                        <a:rPr lang="en-ZA" sz="1200" dirty="0" smtClean="0">
                          <a:effectLst/>
                        </a:rPr>
                        <a:t>W </a:t>
                      </a:r>
                      <a:r>
                        <a:rPr lang="en-ZA" sz="1200" dirty="0">
                          <a:effectLst/>
                        </a:rPr>
                        <a:t>&amp; Retail</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4 761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3 677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8 438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56</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44</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gn="l">
                        <a:lnSpc>
                          <a:spcPct val="107000"/>
                        </a:lnSpc>
                        <a:spcAft>
                          <a:spcPts val="0"/>
                        </a:spcAft>
                      </a:pPr>
                      <a:r>
                        <a:rPr lang="en-ZA" sz="1200" dirty="0">
                          <a:effectLst/>
                        </a:rPr>
                        <a:t>42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418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1323290836"/>
                  </a:ext>
                </a:extLst>
              </a:tr>
              <a:tr h="198607">
                <a:tc>
                  <a:txBody>
                    <a:bodyPr/>
                    <a:lstStyle/>
                    <a:p>
                      <a:pPr>
                        <a:lnSpc>
                          <a:spcPct val="107000"/>
                        </a:lnSpc>
                        <a:spcAft>
                          <a:spcPts val="0"/>
                        </a:spcAft>
                      </a:pPr>
                      <a:r>
                        <a:rPr lang="en-ZA" sz="1200" dirty="0">
                          <a:effectLst/>
                        </a:rPr>
                        <a:t>Total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12 037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8 255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20 292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59</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a:effectLst/>
                        </a:rPr>
                        <a:t>41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indent="838200" algn="l">
                        <a:lnSpc>
                          <a:spcPct val="107000"/>
                        </a:lnSpc>
                        <a:spcAft>
                          <a:spcPts val="0"/>
                        </a:spcAft>
                      </a:pPr>
                      <a:r>
                        <a:rPr lang="en-ZA" sz="1200" dirty="0">
                          <a:effectLst/>
                        </a:rPr>
                        <a:t>100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tc>
                  <a:txBody>
                    <a:bodyPr/>
                    <a:lstStyle/>
                    <a:p>
                      <a:pPr algn="ctr">
                        <a:lnSpc>
                          <a:spcPct val="107000"/>
                        </a:lnSpc>
                        <a:spcAft>
                          <a:spcPts val="0"/>
                        </a:spcAft>
                      </a:pPr>
                      <a:r>
                        <a:rPr lang="en-ZA" sz="1200" dirty="0" smtClean="0">
                          <a:effectLst/>
                        </a:rPr>
                        <a:t>1 201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1369" marR="31369" marT="0" marB="0" anchor="b"/>
                </a:tc>
                <a:extLst>
                  <a:ext uri="{0D108BD9-81ED-4DB2-BD59-A6C34878D82A}">
                    <a16:rowId xmlns:a16="http://schemas.microsoft.com/office/drawing/2014/main" xmlns="" val="337297687"/>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68574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FROM TABLE 2: GENERAL SECTOR, THE FOLLOWING TRENDS ARE OBSERVED:</a:t>
            </a:r>
            <a:endParaRPr lang="en-ZA" sz="2400" b="1" dirty="0"/>
          </a:p>
        </p:txBody>
      </p:sp>
      <p:sp>
        <p:nvSpPr>
          <p:cNvPr id="3" name="Content Placeholder 2"/>
          <p:cNvSpPr>
            <a:spLocks noGrp="1"/>
          </p:cNvSpPr>
          <p:nvPr>
            <p:ph idx="1"/>
          </p:nvPr>
        </p:nvSpPr>
        <p:spPr>
          <a:xfrm>
            <a:off x="323527" y="1701800"/>
            <a:ext cx="8567809" cy="4164931"/>
          </a:xfrm>
        </p:spPr>
        <p:txBody>
          <a:bodyPr/>
          <a:lstStyle/>
          <a:p>
            <a:pPr lvl="0" algn="just">
              <a:buFont typeface="Wingdings" panose="05000000000000000000" pitchFamily="2" charset="2"/>
              <a:buChar char="q"/>
            </a:pPr>
            <a:r>
              <a:rPr lang="en-ZA" sz="2400" b="1" i="1" dirty="0" smtClean="0"/>
              <a:t>The </a:t>
            </a:r>
            <a:r>
              <a:rPr lang="en-ZA" sz="2400" b="1" i="1" dirty="0"/>
              <a:t>wholesale and retail sector has the highest percentage of inspections claiming 42% of the inspections carried out in the private sector. The sector has a compliance rate of 56%. At least 14% of all inspections done in the private sector was done in construction which is quite a high number of inspections and a clear example of what can be done when leaders show clear </a:t>
            </a:r>
            <a:r>
              <a:rPr lang="en-ZA" sz="2400" b="1" i="1" dirty="0" smtClean="0"/>
              <a:t>leadership</a:t>
            </a:r>
          </a:p>
          <a:p>
            <a:pPr lvl="0" algn="just">
              <a:buFont typeface="Wingdings" panose="05000000000000000000" pitchFamily="2" charset="2"/>
              <a:buChar char="q"/>
            </a:pPr>
            <a:endParaRPr lang="en-ZA" sz="2400" b="1" i="1" dirty="0"/>
          </a:p>
          <a:p>
            <a:pPr lvl="0" algn="just">
              <a:buFont typeface="Wingdings" panose="05000000000000000000" pitchFamily="2" charset="2"/>
              <a:buChar char="q"/>
            </a:pPr>
            <a:r>
              <a:rPr lang="en-ZA" sz="2400" b="1" i="1" dirty="0"/>
              <a:t>The highest compliance levels are in the sectors that had significantly smaller rates of inspections.</a:t>
            </a:r>
          </a:p>
          <a:p>
            <a:pPr algn="just">
              <a:buFont typeface="Wingdings" panose="05000000000000000000" pitchFamily="2" charset="2"/>
              <a:buChar char="q"/>
            </a:pPr>
            <a:endParaRPr lang="en-ZA" b="1" dirty="0"/>
          </a:p>
        </p:txBody>
      </p:sp>
      <p:sp>
        <p:nvSpPr>
          <p:cNvPr id="4" name="Slide Number Placeholder 3"/>
          <p:cNvSpPr>
            <a:spLocks noGrp="1"/>
          </p:cNvSpPr>
          <p:nvPr>
            <p:ph type="sldNum" sz="quarter" idx="12"/>
          </p:nvPr>
        </p:nvSpPr>
        <p:spPr>
          <a:xfrm>
            <a:off x="6911546" y="638604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299805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OF CONTENTS</a:t>
            </a:r>
            <a:endParaRPr lang="en-ZA" sz="2400" b="1" dirty="0"/>
          </a:p>
        </p:txBody>
      </p:sp>
      <p:sp>
        <p:nvSpPr>
          <p:cNvPr id="3" name="Content Placeholder 2"/>
          <p:cNvSpPr>
            <a:spLocks noGrp="1"/>
          </p:cNvSpPr>
          <p:nvPr>
            <p:ph idx="1"/>
          </p:nvPr>
        </p:nvSpPr>
        <p:spPr/>
        <p:txBody>
          <a:bodyPr/>
          <a:lstStyle/>
          <a:p>
            <a:pPr>
              <a:lnSpc>
                <a:spcPct val="150000"/>
              </a:lnSpc>
              <a:spcBef>
                <a:spcPts val="0"/>
              </a:spcBef>
              <a:buFont typeface="Wingdings" panose="05000000000000000000" pitchFamily="2" charset="2"/>
              <a:buChar char="q"/>
            </a:pPr>
            <a:r>
              <a:rPr lang="en-ZA" sz="2000" b="1" dirty="0" smtClean="0"/>
              <a:t>DEPARTMENT OF EMPOYMENT AND LABOUR MANDATE</a:t>
            </a:r>
          </a:p>
          <a:p>
            <a:pPr>
              <a:lnSpc>
                <a:spcPct val="150000"/>
              </a:lnSpc>
              <a:spcBef>
                <a:spcPts val="0"/>
              </a:spcBef>
              <a:buFont typeface="Wingdings" panose="05000000000000000000" pitchFamily="2" charset="2"/>
              <a:buChar char="q"/>
            </a:pPr>
            <a:r>
              <a:rPr lang="en-ZA" sz="2000" b="1" dirty="0" smtClean="0"/>
              <a:t>PROGRAMME PURPOSE AND OBJECTIVES</a:t>
            </a:r>
          </a:p>
          <a:p>
            <a:pPr>
              <a:lnSpc>
                <a:spcPct val="150000"/>
              </a:lnSpc>
              <a:spcBef>
                <a:spcPts val="0"/>
              </a:spcBef>
              <a:buFont typeface="Wingdings" panose="05000000000000000000" pitchFamily="2" charset="2"/>
              <a:buChar char="q"/>
            </a:pPr>
            <a:r>
              <a:rPr lang="en-ZA" sz="2000" b="1" dirty="0" smtClean="0"/>
              <a:t>IMPLICATIONS OF THE STATE OF THE NATION ADDRESS ON DEL</a:t>
            </a:r>
          </a:p>
          <a:p>
            <a:pPr>
              <a:lnSpc>
                <a:spcPct val="150000"/>
              </a:lnSpc>
              <a:spcBef>
                <a:spcPts val="0"/>
              </a:spcBef>
              <a:buFont typeface="Wingdings" panose="05000000000000000000" pitchFamily="2" charset="2"/>
              <a:buChar char="q"/>
            </a:pPr>
            <a:r>
              <a:rPr lang="en-ZA" sz="2000" b="1" dirty="0" smtClean="0"/>
              <a:t>IMPLICATIONS OF THE BUDGET VOTE ON DEL</a:t>
            </a:r>
          </a:p>
          <a:p>
            <a:pPr>
              <a:lnSpc>
                <a:spcPct val="150000"/>
              </a:lnSpc>
              <a:spcBef>
                <a:spcPts val="0"/>
              </a:spcBef>
              <a:buFont typeface="Wingdings" panose="05000000000000000000" pitchFamily="2" charset="2"/>
              <a:buChar char="q"/>
            </a:pPr>
            <a:r>
              <a:rPr lang="en-ZA" sz="2000" b="1" dirty="0" smtClean="0"/>
              <a:t>IMPACT OF COVID-19   ON THE DEPARTMENT OF EMPLOYMENT AND LABOUR </a:t>
            </a:r>
          </a:p>
          <a:p>
            <a:pPr>
              <a:lnSpc>
                <a:spcPct val="150000"/>
              </a:lnSpc>
              <a:spcBef>
                <a:spcPts val="0"/>
              </a:spcBef>
              <a:buFont typeface="Wingdings" panose="05000000000000000000" pitchFamily="2" charset="2"/>
              <a:buChar char="q"/>
            </a:pPr>
            <a:r>
              <a:rPr lang="en-ZA" sz="2000" b="1" dirty="0" smtClean="0"/>
              <a:t>GENDER RESP0NSIVE INNITIATIVES</a:t>
            </a:r>
          </a:p>
        </p:txBody>
      </p:sp>
      <p:sp>
        <p:nvSpPr>
          <p:cNvPr id="5" name="Slide Number Placeholder 5"/>
          <p:cNvSpPr txBox="1">
            <a:spLocks/>
          </p:cNvSpPr>
          <p:nvPr/>
        </p:nvSpPr>
        <p:spPr bwMode="auto">
          <a:xfrm>
            <a:off x="6872204" y="6467225"/>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05A1E5BE-B0D0-4DBE-87AC-F9180240E92E}" type="slidenum">
              <a:rPr lang="en-US" altLang="en-US" sz="1200" b="1" smtClean="0">
                <a:solidFill>
                  <a:prstClr val="white"/>
                </a:solidFill>
              </a:rPr>
              <a:pPr/>
              <a:t>2</a:t>
            </a:fld>
            <a:endParaRPr lang="en-US" altLang="en-US" sz="1200" b="1" dirty="0" smtClean="0">
              <a:solidFill>
                <a:prstClr val="white"/>
              </a:solidFill>
            </a:endParaRPr>
          </a:p>
        </p:txBody>
      </p:sp>
    </p:spTree>
    <p:extLst>
      <p:ext uri="{BB962C8B-B14F-4D97-AF65-F5344CB8AC3E}">
        <p14:creationId xmlns:p14="http://schemas.microsoft.com/office/powerpoint/2010/main" xmlns="" val="1174385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FROM TABLE 2: GENERAL SECTOR, THE FOLLOWING TRENDS ARE OBSERVED:</a:t>
            </a:r>
            <a:endParaRPr lang="en-ZA" sz="2400" b="1" dirty="0"/>
          </a:p>
        </p:txBody>
      </p:sp>
      <p:sp>
        <p:nvSpPr>
          <p:cNvPr id="3" name="Content Placeholder 2"/>
          <p:cNvSpPr>
            <a:spLocks noGrp="1"/>
          </p:cNvSpPr>
          <p:nvPr>
            <p:ph idx="1"/>
          </p:nvPr>
        </p:nvSpPr>
        <p:spPr>
          <a:xfrm>
            <a:off x="342900" y="1531938"/>
            <a:ext cx="8229600" cy="4525963"/>
          </a:xfrm>
        </p:spPr>
        <p:txBody>
          <a:bodyPr/>
          <a:lstStyle/>
          <a:p>
            <a:pPr lvl="0" algn="just">
              <a:buFont typeface="Wingdings" panose="05000000000000000000" pitchFamily="2" charset="2"/>
              <a:buChar char="q"/>
            </a:pPr>
            <a:r>
              <a:rPr lang="en-ZA" sz="2000" b="1" i="1" dirty="0"/>
              <a:t>The construction, a laggard in OHS for many years is a clear example of what can be done at 77% compliance.</a:t>
            </a:r>
            <a:r>
              <a:rPr lang="en-ZA" sz="2000" i="1" dirty="0"/>
              <a:t>  </a:t>
            </a:r>
            <a:r>
              <a:rPr lang="en-ZA" sz="2000" i="1" dirty="0" smtClean="0"/>
              <a:t> </a:t>
            </a:r>
          </a:p>
          <a:p>
            <a:pPr lvl="0" algn="just">
              <a:buFont typeface="Wingdings" panose="05000000000000000000" pitchFamily="2" charset="2"/>
              <a:buChar char="q"/>
            </a:pPr>
            <a:endParaRPr lang="en-ZA" sz="2000" dirty="0"/>
          </a:p>
          <a:p>
            <a:pPr lvl="0" algn="just">
              <a:buFont typeface="Wingdings" panose="05000000000000000000" pitchFamily="2" charset="2"/>
              <a:buChar char="q"/>
            </a:pPr>
            <a:r>
              <a:rPr lang="en-ZA" sz="2000" b="1" i="1" dirty="0"/>
              <a:t>Iron and Steel continues to show a slight improvement while the Iron &amp; Steel sector has now totally lost the plot according to the figures which now shows a 57%  rate of </a:t>
            </a:r>
            <a:r>
              <a:rPr lang="en-ZA" sz="2000" b="1" i="1" dirty="0" smtClean="0"/>
              <a:t>compliance</a:t>
            </a:r>
          </a:p>
          <a:p>
            <a:pPr lvl="0" algn="just">
              <a:buFont typeface="Wingdings" panose="05000000000000000000" pitchFamily="2" charset="2"/>
              <a:buChar char="q"/>
            </a:pPr>
            <a:endParaRPr lang="en-ZA" sz="2000" dirty="0"/>
          </a:p>
          <a:p>
            <a:pPr lvl="0" algn="just">
              <a:buFont typeface="Wingdings" panose="05000000000000000000" pitchFamily="2" charset="2"/>
              <a:buChar char="q"/>
            </a:pPr>
            <a:r>
              <a:rPr lang="en-ZA" sz="2000" b="1" i="1" dirty="0"/>
              <a:t>The percentage of follow up inspections of non - compliance is only 6%, however, it should be borne in mind that some of the notices may still be active. </a:t>
            </a:r>
            <a:endParaRPr lang="en-ZA" sz="2000" b="1" i="1" dirty="0" smtClean="0"/>
          </a:p>
          <a:p>
            <a:pPr lvl="0" algn="just">
              <a:buFont typeface="Wingdings" panose="05000000000000000000" pitchFamily="2" charset="2"/>
              <a:buChar char="q"/>
            </a:pPr>
            <a:endParaRPr lang="en-ZA" sz="2000" b="1" i="1" dirty="0" smtClean="0"/>
          </a:p>
          <a:p>
            <a:pPr lvl="0" algn="just">
              <a:buFont typeface="Wingdings" panose="05000000000000000000" pitchFamily="2" charset="2"/>
              <a:buChar char="q"/>
            </a:pPr>
            <a:r>
              <a:rPr lang="en-ZA" sz="2000" b="1" i="1" dirty="0" smtClean="0"/>
              <a:t>A </a:t>
            </a:r>
            <a:r>
              <a:rPr lang="en-ZA" sz="2000" b="1" i="1" dirty="0"/>
              <a:t>further analysis of whether we are effective in conducting follow up inspections is necessary.</a:t>
            </a:r>
            <a:endParaRPr lang="en-ZA" sz="2000" dirty="0"/>
          </a:p>
          <a:p>
            <a:pPr algn="just">
              <a:buFont typeface="Wingdings" panose="05000000000000000000" pitchFamily="2" charset="2"/>
              <a:buChar char="q"/>
            </a:pPr>
            <a:endParaRPr lang="en-ZA" sz="2400" dirty="0"/>
          </a:p>
        </p:txBody>
      </p:sp>
      <p:sp>
        <p:nvSpPr>
          <p:cNvPr id="4" name="Slide Number Placeholder 3"/>
          <p:cNvSpPr>
            <a:spLocks noGrp="1"/>
          </p:cNvSpPr>
          <p:nvPr>
            <p:ph type="sldNum" sz="quarter" idx="12"/>
          </p:nvPr>
        </p:nvSpPr>
        <p:spPr>
          <a:xfrm>
            <a:off x="7010400" y="643787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100247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PUBLIC SECTOR</a:t>
            </a:r>
            <a:endParaRPr lang="en-ZA" sz="2400" dirty="0"/>
          </a:p>
        </p:txBody>
      </p:sp>
      <p:sp>
        <p:nvSpPr>
          <p:cNvPr id="3" name="Content Placeholder 2"/>
          <p:cNvSpPr>
            <a:spLocks noGrp="1"/>
          </p:cNvSpPr>
          <p:nvPr>
            <p:ph idx="1"/>
          </p:nvPr>
        </p:nvSpPr>
        <p:spPr>
          <a:xfrm>
            <a:off x="251520" y="1340768"/>
            <a:ext cx="8640960" cy="5256584"/>
          </a:xfrm>
        </p:spPr>
        <p:txBody>
          <a:bodyPr/>
          <a:lstStyle/>
          <a:p>
            <a:pPr algn="just">
              <a:buFont typeface="Wingdings" panose="05000000000000000000" pitchFamily="2" charset="2"/>
              <a:buChar char="q"/>
            </a:pPr>
            <a:r>
              <a:rPr lang="en-ZA" sz="2400" dirty="0"/>
              <a:t>There were </a:t>
            </a:r>
            <a:r>
              <a:rPr lang="en-ZA" sz="2400" b="1" dirty="0"/>
              <a:t>3 961</a:t>
            </a:r>
            <a:r>
              <a:rPr lang="en-ZA" sz="2400" dirty="0"/>
              <a:t> inspections conducted with a compliance rate of </a:t>
            </a:r>
            <a:r>
              <a:rPr lang="en-ZA" sz="2400" b="1" dirty="0"/>
              <a:t>40% (1579</a:t>
            </a:r>
            <a:r>
              <a:rPr lang="en-ZA" sz="2400" dirty="0"/>
              <a:t>) and a non-compliance rate of 60</a:t>
            </a:r>
            <a:r>
              <a:rPr lang="en-ZA" sz="2400" b="1" dirty="0"/>
              <a:t>% (2382</a:t>
            </a:r>
            <a:r>
              <a:rPr lang="en-ZA" sz="2400" b="1" dirty="0" smtClean="0"/>
              <a:t>).</a:t>
            </a:r>
          </a:p>
          <a:p>
            <a:endParaRPr lang="en-ZA" b="1" dirty="0" smtClean="0"/>
          </a:p>
          <a:p>
            <a:endParaRPr lang="en-ZA" dirty="0"/>
          </a:p>
        </p:txBody>
      </p:sp>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chemeClr val="bg1"/>
              </a:solidFill>
              <a:effectLst/>
              <a:uLnTx/>
              <a:uFillTx/>
              <a:latin typeface="Calibri" pitchFamily="-111"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953531781"/>
              </p:ext>
            </p:extLst>
          </p:nvPr>
        </p:nvGraphicFramePr>
        <p:xfrm>
          <a:off x="251520" y="2311404"/>
          <a:ext cx="8640961" cy="4285947"/>
        </p:xfrm>
        <a:graphic>
          <a:graphicData uri="http://schemas.openxmlformats.org/drawingml/2006/table">
            <a:tbl>
              <a:tblPr firstRow="1" firstCol="1" bandRow="1">
                <a:tableStyleId>{5C22544A-7EE6-4342-B048-85BDC9FD1C3A}</a:tableStyleId>
              </a:tblPr>
              <a:tblGrid>
                <a:gridCol w="1095674">
                  <a:extLst>
                    <a:ext uri="{9D8B030D-6E8A-4147-A177-3AD203B41FA5}">
                      <a16:colId xmlns:a16="http://schemas.microsoft.com/office/drawing/2014/main" xmlns="" val="9876452"/>
                    </a:ext>
                  </a:extLst>
                </a:gridCol>
                <a:gridCol w="1100858">
                  <a:extLst>
                    <a:ext uri="{9D8B030D-6E8A-4147-A177-3AD203B41FA5}">
                      <a16:colId xmlns:a16="http://schemas.microsoft.com/office/drawing/2014/main" xmlns="" val="2567573371"/>
                    </a:ext>
                  </a:extLst>
                </a:gridCol>
                <a:gridCol w="1271949">
                  <a:extLst>
                    <a:ext uri="{9D8B030D-6E8A-4147-A177-3AD203B41FA5}">
                      <a16:colId xmlns:a16="http://schemas.microsoft.com/office/drawing/2014/main" xmlns="" val="567101322"/>
                    </a:ext>
                  </a:extLst>
                </a:gridCol>
                <a:gridCol w="1017099">
                  <a:extLst>
                    <a:ext uri="{9D8B030D-6E8A-4147-A177-3AD203B41FA5}">
                      <a16:colId xmlns:a16="http://schemas.microsoft.com/office/drawing/2014/main" xmlns="" val="2951463459"/>
                    </a:ext>
                  </a:extLst>
                </a:gridCol>
                <a:gridCol w="1011799">
                  <a:extLst>
                    <a:ext uri="{9D8B030D-6E8A-4147-A177-3AD203B41FA5}">
                      <a16:colId xmlns:a16="http://schemas.microsoft.com/office/drawing/2014/main" xmlns="" val="1715314804"/>
                    </a:ext>
                  </a:extLst>
                </a:gridCol>
                <a:gridCol w="1102586">
                  <a:extLst>
                    <a:ext uri="{9D8B030D-6E8A-4147-A177-3AD203B41FA5}">
                      <a16:colId xmlns:a16="http://schemas.microsoft.com/office/drawing/2014/main" xmlns="" val="2195778538"/>
                    </a:ext>
                  </a:extLst>
                </a:gridCol>
                <a:gridCol w="1014449">
                  <a:extLst>
                    <a:ext uri="{9D8B030D-6E8A-4147-A177-3AD203B41FA5}">
                      <a16:colId xmlns:a16="http://schemas.microsoft.com/office/drawing/2014/main" xmlns="" val="1773172321"/>
                    </a:ext>
                  </a:extLst>
                </a:gridCol>
                <a:gridCol w="1026547">
                  <a:extLst>
                    <a:ext uri="{9D8B030D-6E8A-4147-A177-3AD203B41FA5}">
                      <a16:colId xmlns:a16="http://schemas.microsoft.com/office/drawing/2014/main" xmlns="" val="45389338"/>
                    </a:ext>
                  </a:extLst>
                </a:gridCol>
              </a:tblGrid>
              <a:tr h="584396">
                <a:tc>
                  <a:txBody>
                    <a:bodyPr/>
                    <a:lstStyle/>
                    <a:p>
                      <a:pPr>
                        <a:lnSpc>
                          <a:spcPct val="107000"/>
                        </a:lnSpc>
                        <a:spcAft>
                          <a:spcPts val="0"/>
                        </a:spcAft>
                      </a:pPr>
                      <a:r>
                        <a:rPr lang="en-ZA" sz="1600" dirty="0">
                          <a:effectLst/>
                        </a:rPr>
                        <a:t>Sectors</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C-Yes</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C-No</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dirty="0">
                          <a:effectLst/>
                        </a:rPr>
                        <a:t>TOT INSP</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 Comp</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 Non-Comp</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 of Tot Insp</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a:effectLst/>
                        </a:rPr>
                        <a:t>FU</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89134029"/>
                  </a:ext>
                </a:extLst>
              </a:tr>
              <a:tr h="346669">
                <a:tc>
                  <a:txBody>
                    <a:bodyPr/>
                    <a:lstStyle/>
                    <a:p>
                      <a:pPr>
                        <a:lnSpc>
                          <a:spcPct val="107000"/>
                        </a:lnSpc>
                        <a:spcAft>
                          <a:spcPts val="0"/>
                        </a:spcAft>
                      </a:pPr>
                      <a:r>
                        <a:rPr lang="en-ZA" sz="1600">
                          <a:effectLst/>
                        </a:rPr>
                        <a:t>EC</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62</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37</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99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63</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37</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52640549"/>
                  </a:ext>
                </a:extLst>
              </a:tr>
              <a:tr h="346669">
                <a:tc>
                  <a:txBody>
                    <a:bodyPr/>
                    <a:lstStyle/>
                    <a:p>
                      <a:pPr>
                        <a:lnSpc>
                          <a:spcPct val="107000"/>
                        </a:lnSpc>
                        <a:spcAft>
                          <a:spcPts val="0"/>
                        </a:spcAft>
                      </a:pPr>
                      <a:r>
                        <a:rPr lang="en-ZA" sz="1600">
                          <a:effectLst/>
                        </a:rPr>
                        <a:t>FS </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a:effectLst/>
                        </a:rPr>
                        <a:t>564</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986</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smtClean="0">
                          <a:effectLst/>
                        </a:rPr>
                        <a:t>1 550</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36</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64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358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125296695"/>
                  </a:ext>
                </a:extLst>
              </a:tr>
              <a:tr h="346669">
                <a:tc>
                  <a:txBody>
                    <a:bodyPr/>
                    <a:lstStyle/>
                    <a:p>
                      <a:pPr>
                        <a:lnSpc>
                          <a:spcPct val="107000"/>
                        </a:lnSpc>
                        <a:spcAft>
                          <a:spcPts val="0"/>
                        </a:spcAft>
                      </a:pPr>
                      <a:r>
                        <a:rPr lang="en-ZA" sz="1600">
                          <a:effectLst/>
                        </a:rPr>
                        <a:t>GP  </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164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34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198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83</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17</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50429336"/>
                  </a:ext>
                </a:extLst>
              </a:tr>
              <a:tr h="346669">
                <a:tc>
                  <a:txBody>
                    <a:bodyPr/>
                    <a:lstStyle/>
                    <a:p>
                      <a:pPr>
                        <a:lnSpc>
                          <a:spcPct val="107000"/>
                        </a:lnSpc>
                        <a:spcAft>
                          <a:spcPts val="0"/>
                        </a:spcAft>
                      </a:pPr>
                      <a:r>
                        <a:rPr lang="en-ZA" sz="1600">
                          <a:effectLst/>
                        </a:rPr>
                        <a:t>KZN</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265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a:effectLst/>
                        </a:rPr>
                        <a:t>364</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629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42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58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16</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082724714"/>
                  </a:ext>
                </a:extLst>
              </a:tr>
              <a:tr h="346669">
                <a:tc>
                  <a:txBody>
                    <a:bodyPr/>
                    <a:lstStyle/>
                    <a:p>
                      <a:pPr>
                        <a:lnSpc>
                          <a:spcPct val="107000"/>
                        </a:lnSpc>
                        <a:spcAft>
                          <a:spcPts val="0"/>
                        </a:spcAft>
                      </a:pPr>
                      <a:r>
                        <a:rPr lang="en-ZA" sz="1600">
                          <a:effectLst/>
                        </a:rPr>
                        <a:t>LP</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41</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60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68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00938937"/>
                  </a:ext>
                </a:extLst>
              </a:tr>
              <a:tr h="346669">
                <a:tc>
                  <a:txBody>
                    <a:bodyPr/>
                    <a:lstStyle/>
                    <a:p>
                      <a:pPr>
                        <a:lnSpc>
                          <a:spcPct val="107000"/>
                        </a:lnSpc>
                        <a:spcAft>
                          <a:spcPts val="0"/>
                        </a:spcAft>
                      </a:pPr>
                      <a:r>
                        <a:rPr lang="en-ZA" sz="1600">
                          <a:effectLst/>
                        </a:rPr>
                        <a:t>MP</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32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130</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162</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80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2842893"/>
                  </a:ext>
                </a:extLst>
              </a:tr>
              <a:tr h="346669">
                <a:tc>
                  <a:txBody>
                    <a:bodyPr/>
                    <a:lstStyle/>
                    <a:p>
                      <a:pPr>
                        <a:lnSpc>
                          <a:spcPct val="107000"/>
                        </a:lnSpc>
                        <a:spcAft>
                          <a:spcPts val="0"/>
                        </a:spcAft>
                      </a:pPr>
                      <a:r>
                        <a:rPr lang="en-ZA" sz="1600">
                          <a:effectLst/>
                        </a:rPr>
                        <a:t>NC</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46</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116</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162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72</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78255607"/>
                  </a:ext>
                </a:extLst>
              </a:tr>
              <a:tr h="346669">
                <a:tc>
                  <a:txBody>
                    <a:bodyPr/>
                    <a:lstStyle/>
                    <a:p>
                      <a:pPr>
                        <a:lnSpc>
                          <a:spcPct val="107000"/>
                        </a:lnSpc>
                        <a:spcAft>
                          <a:spcPts val="0"/>
                        </a:spcAft>
                      </a:pPr>
                      <a:r>
                        <a:rPr lang="en-ZA" sz="1600">
                          <a:effectLst/>
                        </a:rPr>
                        <a:t>NW</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80</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99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19</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81</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64794028"/>
                  </a:ext>
                </a:extLst>
              </a:tr>
              <a:tr h="346669">
                <a:tc>
                  <a:txBody>
                    <a:bodyPr/>
                    <a:lstStyle/>
                    <a:p>
                      <a:pPr>
                        <a:lnSpc>
                          <a:spcPct val="107000"/>
                        </a:lnSpc>
                        <a:spcAft>
                          <a:spcPts val="0"/>
                        </a:spcAft>
                      </a:pPr>
                      <a:r>
                        <a:rPr lang="en-ZA" sz="1600">
                          <a:effectLst/>
                        </a:rPr>
                        <a:t>WC</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408</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a:effectLst/>
                        </a:rPr>
                        <a:t>594</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smtClean="0">
                          <a:effectLst/>
                        </a:rPr>
                        <a:t>1 002</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dirty="0">
                          <a:effectLst/>
                        </a:rPr>
                        <a:t>41</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dirty="0">
                          <a:effectLst/>
                        </a:rPr>
                        <a:t>59</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25</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a:effectLst/>
                        </a:rPr>
                        <a:t>19</a:t>
                      </a:r>
                      <a:endParaRPr lang="en-ZA" sz="160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03023843"/>
                  </a:ext>
                </a:extLst>
              </a:tr>
              <a:tr h="581530">
                <a:tc>
                  <a:txBody>
                    <a:bodyPr/>
                    <a:lstStyle/>
                    <a:p>
                      <a:pPr>
                        <a:lnSpc>
                          <a:spcPct val="107000"/>
                        </a:lnSpc>
                        <a:spcAft>
                          <a:spcPts val="0"/>
                        </a:spcAft>
                      </a:pPr>
                      <a:r>
                        <a:rPr lang="en-ZA" sz="1600" dirty="0">
                          <a:effectLst/>
                        </a:rPr>
                        <a:t>Grand Total </a:t>
                      </a:r>
                      <a:endParaRPr lang="en-ZA" sz="16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07000"/>
                        </a:lnSpc>
                        <a:spcAft>
                          <a:spcPts val="0"/>
                        </a:spcAft>
                      </a:pPr>
                      <a:r>
                        <a:rPr lang="en-ZA" sz="1600" b="1" dirty="0" smtClean="0">
                          <a:effectLst/>
                        </a:rPr>
                        <a:t>1 579</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smtClean="0">
                          <a:effectLst/>
                        </a:rPr>
                        <a:t>2 382</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smtClean="0">
                          <a:effectLst/>
                        </a:rPr>
                        <a:t>3 961</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a:effectLst/>
                        </a:rPr>
                        <a:t>40</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a:effectLst/>
                        </a:rPr>
                        <a:t>60</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a:effectLst/>
                        </a:rPr>
                        <a:t>100</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algn="ctr">
                        <a:lnSpc>
                          <a:spcPct val="107000"/>
                        </a:lnSpc>
                        <a:spcAft>
                          <a:spcPts val="0"/>
                        </a:spcAft>
                      </a:pPr>
                      <a:r>
                        <a:rPr lang="en-ZA" sz="1600" b="1" dirty="0">
                          <a:effectLst/>
                        </a:rPr>
                        <a:t>403</a:t>
                      </a:r>
                      <a:endParaRPr lang="en-ZA" sz="1600" b="1"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xmlns="" val="1846209682"/>
                  </a:ext>
                </a:extLst>
              </a:tr>
            </a:tbl>
          </a:graphicData>
        </a:graphic>
      </p:graphicFrame>
    </p:spTree>
    <p:extLst>
      <p:ext uri="{BB962C8B-B14F-4D97-AF65-F5344CB8AC3E}">
        <p14:creationId xmlns:p14="http://schemas.microsoft.com/office/powerpoint/2010/main" xmlns="" val="128350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3: PUBLIC SECTOR INSPECTIONS</a:t>
            </a:r>
            <a:endParaRPr lang="en-ZA" sz="2400" dirty="0"/>
          </a:p>
        </p:txBody>
      </p:sp>
      <p:sp>
        <p:nvSpPr>
          <p:cNvPr id="4" name="Slide Number Placeholder 3"/>
          <p:cNvSpPr>
            <a:spLocks noGrp="1"/>
          </p:cNvSpPr>
          <p:nvPr>
            <p:ph type="sldNum" sz="quarter" idx="12"/>
          </p:nvPr>
        </p:nvSpPr>
        <p:spPr>
          <a:xfrm>
            <a:off x="7010400" y="65529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graphicFrame>
        <p:nvGraphicFramePr>
          <p:cNvPr id="7" name="Content Placeholder 6"/>
          <p:cNvGraphicFramePr>
            <a:graphicFrameLocks noGrp="1"/>
          </p:cNvGraphicFramePr>
          <p:nvPr>
            <p:ph idx="1"/>
            <p:extLst/>
          </p:nvPr>
        </p:nvGraphicFramePr>
        <p:xfrm>
          <a:off x="251521" y="1340782"/>
          <a:ext cx="8640958" cy="5256569"/>
        </p:xfrm>
        <a:graphic>
          <a:graphicData uri="http://schemas.openxmlformats.org/drawingml/2006/table">
            <a:tbl>
              <a:tblPr firstRow="1" firstCol="1" bandRow="1">
                <a:tableStyleId>{5C22544A-7EE6-4342-B048-85BDC9FD1C3A}</a:tableStyleId>
              </a:tblPr>
              <a:tblGrid>
                <a:gridCol w="3771668">
                  <a:extLst>
                    <a:ext uri="{9D8B030D-6E8A-4147-A177-3AD203B41FA5}">
                      <a16:colId xmlns:a16="http://schemas.microsoft.com/office/drawing/2014/main" xmlns="" val="1688129382"/>
                    </a:ext>
                  </a:extLst>
                </a:gridCol>
                <a:gridCol w="516832">
                  <a:extLst>
                    <a:ext uri="{9D8B030D-6E8A-4147-A177-3AD203B41FA5}">
                      <a16:colId xmlns:a16="http://schemas.microsoft.com/office/drawing/2014/main" xmlns="" val="4059408767"/>
                    </a:ext>
                  </a:extLst>
                </a:gridCol>
                <a:gridCol w="516832">
                  <a:extLst>
                    <a:ext uri="{9D8B030D-6E8A-4147-A177-3AD203B41FA5}">
                      <a16:colId xmlns:a16="http://schemas.microsoft.com/office/drawing/2014/main" xmlns="" val="2727333218"/>
                    </a:ext>
                  </a:extLst>
                </a:gridCol>
                <a:gridCol w="872911">
                  <a:extLst>
                    <a:ext uri="{9D8B030D-6E8A-4147-A177-3AD203B41FA5}">
                      <a16:colId xmlns:a16="http://schemas.microsoft.com/office/drawing/2014/main" xmlns="" val="335727082"/>
                    </a:ext>
                  </a:extLst>
                </a:gridCol>
                <a:gridCol w="872911">
                  <a:extLst>
                    <a:ext uri="{9D8B030D-6E8A-4147-A177-3AD203B41FA5}">
                      <a16:colId xmlns:a16="http://schemas.microsoft.com/office/drawing/2014/main" xmlns="" val="2259691410"/>
                    </a:ext>
                  </a:extLst>
                </a:gridCol>
                <a:gridCol w="786486">
                  <a:extLst>
                    <a:ext uri="{9D8B030D-6E8A-4147-A177-3AD203B41FA5}">
                      <a16:colId xmlns:a16="http://schemas.microsoft.com/office/drawing/2014/main" xmlns="" val="661689733"/>
                    </a:ext>
                  </a:extLst>
                </a:gridCol>
                <a:gridCol w="786486">
                  <a:extLst>
                    <a:ext uri="{9D8B030D-6E8A-4147-A177-3AD203B41FA5}">
                      <a16:colId xmlns:a16="http://schemas.microsoft.com/office/drawing/2014/main" xmlns="" val="154888863"/>
                    </a:ext>
                  </a:extLst>
                </a:gridCol>
                <a:gridCol w="516832">
                  <a:extLst>
                    <a:ext uri="{9D8B030D-6E8A-4147-A177-3AD203B41FA5}">
                      <a16:colId xmlns:a16="http://schemas.microsoft.com/office/drawing/2014/main" xmlns="" val="2524743923"/>
                    </a:ext>
                  </a:extLst>
                </a:gridCol>
              </a:tblGrid>
              <a:tr h="567957">
                <a:tc>
                  <a:txBody>
                    <a:bodyPr/>
                    <a:lstStyle/>
                    <a:p>
                      <a:pPr>
                        <a:lnSpc>
                          <a:spcPct val="107000"/>
                        </a:lnSpc>
                        <a:spcAft>
                          <a:spcPts val="0"/>
                        </a:spcAft>
                      </a:pPr>
                      <a:r>
                        <a:rPr lang="en-ZA" sz="1000">
                          <a:effectLst/>
                        </a:rPr>
                        <a:t>Sector</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Comply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N-Comply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Tot # Inspections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 Comp</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 Non-Comp</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 of Tot Insp</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nSpc>
                          <a:spcPct val="107000"/>
                        </a:lnSpc>
                        <a:spcAft>
                          <a:spcPts val="0"/>
                        </a:spcAft>
                      </a:pPr>
                      <a:r>
                        <a:rPr lang="en-ZA" sz="1000">
                          <a:effectLst/>
                        </a:rPr>
                        <a:t>Follow Up</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009458001"/>
                  </a:ext>
                </a:extLst>
              </a:tr>
              <a:tr h="193932">
                <a:tc>
                  <a:txBody>
                    <a:bodyPr/>
                    <a:lstStyle/>
                    <a:p>
                      <a:pPr>
                        <a:lnSpc>
                          <a:spcPct val="107000"/>
                        </a:lnSpc>
                        <a:spcAft>
                          <a:spcPts val="0"/>
                        </a:spcAft>
                      </a:pPr>
                      <a:r>
                        <a:rPr lang="en-ZA" sz="1000">
                          <a:effectLst/>
                        </a:rPr>
                        <a:t>Agriculture Department</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3410387971"/>
                  </a:ext>
                </a:extLst>
              </a:tr>
              <a:tr h="193932">
                <a:tc>
                  <a:txBody>
                    <a:bodyPr/>
                    <a:lstStyle/>
                    <a:p>
                      <a:pPr>
                        <a:lnSpc>
                          <a:spcPct val="107000"/>
                        </a:lnSpc>
                        <a:spcAft>
                          <a:spcPts val="0"/>
                        </a:spcAft>
                      </a:pPr>
                      <a:r>
                        <a:rPr lang="en-ZA" sz="1000">
                          <a:effectLst/>
                        </a:rPr>
                        <a:t>Art Science &amp; Culture</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507725294"/>
                  </a:ext>
                </a:extLst>
              </a:tr>
              <a:tr h="193932">
                <a:tc>
                  <a:txBody>
                    <a:bodyPr/>
                    <a:lstStyle/>
                    <a:p>
                      <a:pPr>
                        <a:lnSpc>
                          <a:spcPct val="107000"/>
                        </a:lnSpc>
                        <a:spcAft>
                          <a:spcPts val="0"/>
                        </a:spcAft>
                      </a:pPr>
                      <a:r>
                        <a:rPr lang="en-ZA" sz="1000">
                          <a:effectLst/>
                        </a:rPr>
                        <a:t>CCMA</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3764655592"/>
                  </a:ext>
                </a:extLst>
              </a:tr>
              <a:tr h="193932">
                <a:tc>
                  <a:txBody>
                    <a:bodyPr/>
                    <a:lstStyle/>
                    <a:p>
                      <a:pPr>
                        <a:lnSpc>
                          <a:spcPct val="107000"/>
                        </a:lnSpc>
                        <a:spcAft>
                          <a:spcPts val="0"/>
                        </a:spcAft>
                      </a:pPr>
                      <a:r>
                        <a:rPr lang="en-ZA" sz="1000">
                          <a:effectLst/>
                        </a:rPr>
                        <a:t>Commission for Gender Equality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1547630876"/>
                  </a:ext>
                </a:extLst>
              </a:tr>
              <a:tr h="193932">
                <a:tc>
                  <a:txBody>
                    <a:bodyPr/>
                    <a:lstStyle/>
                    <a:p>
                      <a:pPr>
                        <a:lnSpc>
                          <a:spcPct val="107000"/>
                        </a:lnSpc>
                        <a:spcAft>
                          <a:spcPts val="0"/>
                        </a:spcAft>
                      </a:pPr>
                      <a:r>
                        <a:rPr lang="en-ZA" sz="1000">
                          <a:effectLst/>
                        </a:rPr>
                        <a:t>Community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525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427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952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24,0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893205465"/>
                  </a:ext>
                </a:extLst>
              </a:tr>
              <a:tr h="377834">
                <a:tc>
                  <a:txBody>
                    <a:bodyPr/>
                    <a:lstStyle/>
                    <a:p>
                      <a:pPr>
                        <a:lnSpc>
                          <a:spcPct val="107000"/>
                        </a:lnSpc>
                        <a:spcAft>
                          <a:spcPts val="0"/>
                        </a:spcAft>
                      </a:pPr>
                      <a:r>
                        <a:rPr lang="en-ZA" sz="1000">
                          <a:effectLst/>
                        </a:rPr>
                        <a:t>Department of Agriculture, Rural Development &amp; Land Reform</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9</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417864102"/>
                  </a:ext>
                </a:extLst>
              </a:tr>
              <a:tr h="193932">
                <a:tc>
                  <a:txBody>
                    <a:bodyPr/>
                    <a:lstStyle/>
                    <a:p>
                      <a:pPr>
                        <a:lnSpc>
                          <a:spcPct val="107000"/>
                        </a:lnSpc>
                        <a:spcAft>
                          <a:spcPts val="0"/>
                        </a:spcAft>
                      </a:pPr>
                      <a:r>
                        <a:rPr lang="en-ZA" sz="1000">
                          <a:effectLst/>
                        </a:rPr>
                        <a:t>Department of Arts  Science and Culture</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80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540651886"/>
                  </a:ext>
                </a:extLst>
              </a:tr>
              <a:tr h="193932">
                <a:tc>
                  <a:txBody>
                    <a:bodyPr/>
                    <a:lstStyle/>
                    <a:p>
                      <a:pPr>
                        <a:lnSpc>
                          <a:spcPct val="107000"/>
                        </a:lnSpc>
                        <a:spcAft>
                          <a:spcPts val="0"/>
                        </a:spcAft>
                      </a:pPr>
                      <a:r>
                        <a:rPr lang="en-ZA" sz="1000">
                          <a:effectLst/>
                        </a:rPr>
                        <a:t>Department of Correctional Services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936049004"/>
                  </a:ext>
                </a:extLst>
              </a:tr>
              <a:tr h="378639">
                <a:tc>
                  <a:txBody>
                    <a:bodyPr/>
                    <a:lstStyle/>
                    <a:p>
                      <a:pPr>
                        <a:lnSpc>
                          <a:spcPct val="107000"/>
                        </a:lnSpc>
                        <a:spcAft>
                          <a:spcPts val="0"/>
                        </a:spcAft>
                      </a:pPr>
                      <a:r>
                        <a:rPr lang="en-ZA" sz="1000">
                          <a:effectLst/>
                        </a:rPr>
                        <a:t>Department of Economic Development Tourism and Environmental Affairs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800119424"/>
                  </a:ext>
                </a:extLst>
              </a:tr>
              <a:tr h="193932">
                <a:tc>
                  <a:txBody>
                    <a:bodyPr/>
                    <a:lstStyle/>
                    <a:p>
                      <a:pPr>
                        <a:lnSpc>
                          <a:spcPct val="107000"/>
                        </a:lnSpc>
                        <a:spcAft>
                          <a:spcPts val="0"/>
                        </a:spcAft>
                      </a:pPr>
                      <a:r>
                        <a:rPr lang="en-ZA" sz="1000">
                          <a:effectLst/>
                        </a:rPr>
                        <a:t>Department of Education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251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282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533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13,5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109</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462108635"/>
                  </a:ext>
                </a:extLst>
              </a:tr>
              <a:tr h="193932">
                <a:tc>
                  <a:txBody>
                    <a:bodyPr/>
                    <a:lstStyle/>
                    <a:p>
                      <a:pPr>
                        <a:lnSpc>
                          <a:spcPct val="107000"/>
                        </a:lnSpc>
                        <a:spcAft>
                          <a:spcPts val="0"/>
                        </a:spcAft>
                      </a:pPr>
                      <a:r>
                        <a:rPr lang="en-ZA" sz="1000">
                          <a:effectLst/>
                        </a:rPr>
                        <a:t>Department of Employment  and Labour</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3851019725"/>
                  </a:ext>
                </a:extLst>
              </a:tr>
              <a:tr h="193932">
                <a:tc>
                  <a:txBody>
                    <a:bodyPr/>
                    <a:lstStyle/>
                    <a:p>
                      <a:pPr>
                        <a:lnSpc>
                          <a:spcPct val="107000"/>
                        </a:lnSpc>
                        <a:spcAft>
                          <a:spcPts val="0"/>
                        </a:spcAft>
                      </a:pPr>
                      <a:r>
                        <a:rPr lang="en-ZA" sz="1000">
                          <a:effectLst/>
                        </a:rPr>
                        <a:t>Department of Forestry, Fishery and Environment</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1096654161"/>
                  </a:ext>
                </a:extLst>
              </a:tr>
              <a:tr h="247431">
                <a:tc>
                  <a:txBody>
                    <a:bodyPr/>
                    <a:lstStyle/>
                    <a:p>
                      <a:pPr>
                        <a:lnSpc>
                          <a:spcPct val="107000"/>
                        </a:lnSpc>
                        <a:spcAft>
                          <a:spcPts val="0"/>
                        </a:spcAft>
                      </a:pPr>
                      <a:r>
                        <a:rPr lang="en-ZA" sz="1000">
                          <a:effectLst/>
                        </a:rPr>
                        <a:t>Department of Health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236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504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740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18,7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103734015"/>
                  </a:ext>
                </a:extLst>
              </a:tr>
              <a:tr h="193932">
                <a:tc>
                  <a:txBody>
                    <a:bodyPr/>
                    <a:lstStyle/>
                    <a:p>
                      <a:pPr>
                        <a:lnSpc>
                          <a:spcPct val="107000"/>
                        </a:lnSpc>
                        <a:spcAft>
                          <a:spcPts val="0"/>
                        </a:spcAft>
                      </a:pPr>
                      <a:r>
                        <a:rPr lang="en-ZA" sz="1000">
                          <a:effectLst/>
                        </a:rPr>
                        <a:t>Department of Home Affairs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98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69</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630829823"/>
                  </a:ext>
                </a:extLst>
              </a:tr>
              <a:tr h="193932">
                <a:tc>
                  <a:txBody>
                    <a:bodyPr/>
                    <a:lstStyle/>
                    <a:p>
                      <a:pPr>
                        <a:lnSpc>
                          <a:spcPct val="107000"/>
                        </a:lnSpc>
                        <a:spcAft>
                          <a:spcPts val="0"/>
                        </a:spcAft>
                      </a:pPr>
                      <a:r>
                        <a:rPr lang="en-ZA" sz="1000">
                          <a:effectLst/>
                        </a:rPr>
                        <a:t>Department of Human Settlements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984217390"/>
                  </a:ext>
                </a:extLst>
              </a:tr>
              <a:tr h="193932">
                <a:tc>
                  <a:txBody>
                    <a:bodyPr/>
                    <a:lstStyle/>
                    <a:p>
                      <a:pPr>
                        <a:lnSpc>
                          <a:spcPct val="107000"/>
                        </a:lnSpc>
                        <a:spcAft>
                          <a:spcPts val="0"/>
                        </a:spcAft>
                      </a:pPr>
                      <a:r>
                        <a:rPr lang="en-ZA" sz="1000">
                          <a:effectLst/>
                        </a:rPr>
                        <a:t>Department of Justice and Constitutional Development</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93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164</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079466642"/>
                  </a:ext>
                </a:extLst>
              </a:tr>
              <a:tr h="193932">
                <a:tc>
                  <a:txBody>
                    <a:bodyPr/>
                    <a:lstStyle/>
                    <a:p>
                      <a:pPr>
                        <a:lnSpc>
                          <a:spcPct val="107000"/>
                        </a:lnSpc>
                        <a:spcAft>
                          <a:spcPts val="0"/>
                        </a:spcAft>
                      </a:pPr>
                      <a:r>
                        <a:rPr lang="en-ZA" sz="1000">
                          <a:effectLst/>
                        </a:rPr>
                        <a:t>Department of Minerals &amp; Energy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558915190"/>
                  </a:ext>
                </a:extLst>
              </a:tr>
              <a:tr h="193932">
                <a:tc>
                  <a:txBody>
                    <a:bodyPr/>
                    <a:lstStyle/>
                    <a:p>
                      <a:pPr>
                        <a:lnSpc>
                          <a:spcPct val="107000"/>
                        </a:lnSpc>
                        <a:spcAft>
                          <a:spcPts val="0"/>
                        </a:spcAft>
                      </a:pPr>
                      <a:r>
                        <a:rPr lang="en-ZA" sz="1000">
                          <a:effectLst/>
                        </a:rPr>
                        <a:t>Department of Public Servica and Administration</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615681270"/>
                  </a:ext>
                </a:extLst>
              </a:tr>
              <a:tr h="193932">
                <a:tc>
                  <a:txBody>
                    <a:bodyPr/>
                    <a:lstStyle/>
                    <a:p>
                      <a:pPr>
                        <a:lnSpc>
                          <a:spcPct val="107000"/>
                        </a:lnSpc>
                        <a:spcAft>
                          <a:spcPts val="0"/>
                        </a:spcAft>
                      </a:pPr>
                      <a:r>
                        <a:rPr lang="en-ZA" sz="1000">
                          <a:effectLst/>
                        </a:rPr>
                        <a:t>Department of Public works</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58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3</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168688103"/>
                  </a:ext>
                </a:extLst>
              </a:tr>
              <a:tr h="193932">
                <a:tc>
                  <a:txBody>
                    <a:bodyPr/>
                    <a:lstStyle/>
                    <a:p>
                      <a:pPr>
                        <a:lnSpc>
                          <a:spcPct val="107000"/>
                        </a:lnSpc>
                        <a:spcAft>
                          <a:spcPts val="0"/>
                        </a:spcAft>
                      </a:pPr>
                      <a:r>
                        <a:rPr lang="en-ZA" sz="1000">
                          <a:effectLst/>
                        </a:rPr>
                        <a:t>Department of Social Development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47</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65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28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72</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1,6</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284429008"/>
                  </a:ext>
                </a:extLst>
              </a:tr>
              <a:tr h="193932">
                <a:tc>
                  <a:txBody>
                    <a:bodyPr/>
                    <a:lstStyle/>
                    <a:p>
                      <a:pPr>
                        <a:lnSpc>
                          <a:spcPct val="107000"/>
                        </a:lnSpc>
                        <a:spcAft>
                          <a:spcPts val="0"/>
                        </a:spcAft>
                      </a:pPr>
                      <a:r>
                        <a:rPr lang="en-ZA" sz="1000">
                          <a:effectLst/>
                        </a:rPr>
                        <a:t>Department of Sports &amp; Recreation</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18</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0,5</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1996514714"/>
                  </a:ext>
                </a:extLst>
              </a:tr>
              <a:tr h="193932">
                <a:tc>
                  <a:txBody>
                    <a:bodyPr/>
                    <a:lstStyle/>
                    <a:p>
                      <a:pPr>
                        <a:lnSpc>
                          <a:spcPct val="107000"/>
                        </a:lnSpc>
                        <a:spcAft>
                          <a:spcPts val="0"/>
                        </a:spcAft>
                      </a:pPr>
                      <a:r>
                        <a:rPr lang="en-ZA" sz="1000">
                          <a:effectLst/>
                        </a:rPr>
                        <a:t>Department of trade and Industry</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 </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100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a:effectLst/>
                        </a:rPr>
                        <a:t>0,0</a:t>
                      </a:r>
                      <a:endParaRPr lang="en-ZA" sz="100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tc>
                  <a:txBody>
                    <a:bodyPr/>
                    <a:lstStyle/>
                    <a:p>
                      <a:pPr algn="ctr">
                        <a:lnSpc>
                          <a:spcPct val="107000"/>
                        </a:lnSpc>
                        <a:spcAft>
                          <a:spcPts val="0"/>
                        </a:spcAft>
                      </a:pPr>
                      <a:r>
                        <a:rPr lang="en-ZA" sz="1000" dirty="0">
                          <a:effectLst/>
                        </a:rPr>
                        <a:t> </a:t>
                      </a:r>
                      <a:endParaRPr lang="en-ZA" sz="1000" dirty="0">
                        <a:effectLst/>
                        <a:latin typeface="Corbel" panose="020B0503020204020204" pitchFamily="34" charset="0"/>
                        <a:ea typeface="Corbel" panose="020B0503020204020204" pitchFamily="34" charset="0"/>
                        <a:cs typeface="Times New Roman" panose="02020603050405020304" pitchFamily="18" charset="0"/>
                      </a:endParaRPr>
                    </a:p>
                  </a:txBody>
                  <a:tcPr marL="62209" marR="62209" marT="0" marB="0" anchor="b"/>
                </a:tc>
                <a:extLst>
                  <a:ext uri="{0D108BD9-81ED-4DB2-BD59-A6C34878D82A}">
                    <a16:rowId xmlns:a16="http://schemas.microsoft.com/office/drawing/2014/main" xmlns="" val="3610333536"/>
                  </a:ext>
                </a:extLst>
              </a:tr>
            </a:tbl>
          </a:graphicData>
        </a:graphic>
      </p:graphicFrame>
    </p:spTree>
    <p:extLst>
      <p:ext uri="{BB962C8B-B14F-4D97-AF65-F5344CB8AC3E}">
        <p14:creationId xmlns:p14="http://schemas.microsoft.com/office/powerpoint/2010/main" xmlns="" val="99575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solidFill>
                  <a:prstClr val="black"/>
                </a:solidFill>
              </a:rPr>
              <a:t>TABLE 3: PUBLIC SECTOR </a:t>
            </a:r>
            <a:r>
              <a:rPr lang="en-ZA" sz="2400" b="1" dirty="0" smtClean="0">
                <a:solidFill>
                  <a:prstClr val="black"/>
                </a:solidFill>
              </a:rPr>
              <a:t>INSPECTIONS…..CONT</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20608029"/>
              </p:ext>
            </p:extLst>
          </p:nvPr>
        </p:nvGraphicFramePr>
        <p:xfrm>
          <a:off x="215516" y="1166337"/>
          <a:ext cx="8712968" cy="5479796"/>
        </p:xfrm>
        <a:graphic>
          <a:graphicData uri="http://schemas.openxmlformats.org/drawingml/2006/table">
            <a:tbl>
              <a:tblPr firstRow="1" firstCol="1" bandRow="1">
                <a:tableStyleId>{5C22544A-7EE6-4342-B048-85BDC9FD1C3A}</a:tableStyleId>
              </a:tblPr>
              <a:tblGrid>
                <a:gridCol w="3803101">
                  <a:extLst>
                    <a:ext uri="{9D8B030D-6E8A-4147-A177-3AD203B41FA5}">
                      <a16:colId xmlns:a16="http://schemas.microsoft.com/office/drawing/2014/main" xmlns="" val="199096366"/>
                    </a:ext>
                  </a:extLst>
                </a:gridCol>
                <a:gridCol w="521139">
                  <a:extLst>
                    <a:ext uri="{9D8B030D-6E8A-4147-A177-3AD203B41FA5}">
                      <a16:colId xmlns:a16="http://schemas.microsoft.com/office/drawing/2014/main" xmlns="" val="3725440192"/>
                    </a:ext>
                  </a:extLst>
                </a:gridCol>
                <a:gridCol w="521139">
                  <a:extLst>
                    <a:ext uri="{9D8B030D-6E8A-4147-A177-3AD203B41FA5}">
                      <a16:colId xmlns:a16="http://schemas.microsoft.com/office/drawing/2014/main" xmlns="" val="4051598900"/>
                    </a:ext>
                  </a:extLst>
                </a:gridCol>
                <a:gridCol w="880187">
                  <a:extLst>
                    <a:ext uri="{9D8B030D-6E8A-4147-A177-3AD203B41FA5}">
                      <a16:colId xmlns:a16="http://schemas.microsoft.com/office/drawing/2014/main" xmlns="" val="3383041829"/>
                    </a:ext>
                  </a:extLst>
                </a:gridCol>
                <a:gridCol w="880187">
                  <a:extLst>
                    <a:ext uri="{9D8B030D-6E8A-4147-A177-3AD203B41FA5}">
                      <a16:colId xmlns:a16="http://schemas.microsoft.com/office/drawing/2014/main" xmlns="" val="772297571"/>
                    </a:ext>
                  </a:extLst>
                </a:gridCol>
                <a:gridCol w="793038">
                  <a:extLst>
                    <a:ext uri="{9D8B030D-6E8A-4147-A177-3AD203B41FA5}">
                      <a16:colId xmlns:a16="http://schemas.microsoft.com/office/drawing/2014/main" xmlns="" val="1735169481"/>
                    </a:ext>
                  </a:extLst>
                </a:gridCol>
                <a:gridCol w="793038">
                  <a:extLst>
                    <a:ext uri="{9D8B030D-6E8A-4147-A177-3AD203B41FA5}">
                      <a16:colId xmlns:a16="http://schemas.microsoft.com/office/drawing/2014/main" xmlns="" val="3525346591"/>
                    </a:ext>
                  </a:extLst>
                </a:gridCol>
                <a:gridCol w="521139">
                  <a:extLst>
                    <a:ext uri="{9D8B030D-6E8A-4147-A177-3AD203B41FA5}">
                      <a16:colId xmlns:a16="http://schemas.microsoft.com/office/drawing/2014/main" xmlns="" val="345924562"/>
                    </a:ext>
                  </a:extLst>
                </a:gridCol>
              </a:tblGrid>
              <a:tr h="576504">
                <a:tc>
                  <a:txBody>
                    <a:bodyPr/>
                    <a:lstStyle/>
                    <a:p>
                      <a:pPr>
                        <a:lnSpc>
                          <a:spcPct val="107000"/>
                        </a:lnSpc>
                        <a:spcAft>
                          <a:spcPts val="0"/>
                        </a:spcAft>
                      </a:pPr>
                      <a:r>
                        <a:rPr lang="en-ZA" sz="1200" dirty="0">
                          <a:effectLst/>
                        </a:rPr>
                        <a:t>Sector</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Comply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N-Comply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Tot # Inspections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 Comp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 Non-Comp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 of Tot Insp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nSpc>
                          <a:spcPct val="107000"/>
                        </a:lnSpc>
                        <a:spcAft>
                          <a:spcPts val="0"/>
                        </a:spcAft>
                      </a:pPr>
                      <a:r>
                        <a:rPr lang="en-ZA" sz="1200">
                          <a:effectLst/>
                        </a:rPr>
                        <a:t>Follow Up</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2043011005"/>
                  </a:ext>
                </a:extLst>
              </a:tr>
              <a:tr h="192168">
                <a:tc>
                  <a:txBody>
                    <a:bodyPr/>
                    <a:lstStyle/>
                    <a:p>
                      <a:pPr>
                        <a:lnSpc>
                          <a:spcPct val="107000"/>
                        </a:lnSpc>
                        <a:spcAft>
                          <a:spcPts val="0"/>
                        </a:spcAft>
                      </a:pPr>
                      <a:r>
                        <a:rPr lang="en-ZA" sz="1200" dirty="0">
                          <a:effectLst/>
                        </a:rPr>
                        <a:t>Department of Transport</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649347477"/>
                  </a:ext>
                </a:extLst>
              </a:tr>
              <a:tr h="192168">
                <a:tc>
                  <a:txBody>
                    <a:bodyPr/>
                    <a:lstStyle/>
                    <a:p>
                      <a:pPr>
                        <a:lnSpc>
                          <a:spcPct val="107000"/>
                        </a:lnSpc>
                        <a:spcAft>
                          <a:spcPts val="0"/>
                        </a:spcAft>
                      </a:pPr>
                      <a:r>
                        <a:rPr lang="en-ZA" sz="1200" dirty="0">
                          <a:effectLst/>
                        </a:rPr>
                        <a:t>Department of Water and Sanitation</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60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951469851"/>
                  </a:ext>
                </a:extLst>
              </a:tr>
              <a:tr h="192168">
                <a:tc>
                  <a:txBody>
                    <a:bodyPr/>
                    <a:lstStyle/>
                    <a:p>
                      <a:pPr>
                        <a:lnSpc>
                          <a:spcPct val="107000"/>
                        </a:lnSpc>
                        <a:spcAft>
                          <a:spcPts val="0"/>
                        </a:spcAft>
                      </a:pPr>
                      <a:r>
                        <a:rPr lang="en-ZA" sz="1200" dirty="0">
                          <a:effectLst/>
                        </a:rPr>
                        <a:t>Electricity</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60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2410626377"/>
                  </a:ext>
                </a:extLst>
              </a:tr>
              <a:tr h="192168">
                <a:tc>
                  <a:txBody>
                    <a:bodyPr/>
                    <a:lstStyle/>
                    <a:p>
                      <a:pPr>
                        <a:lnSpc>
                          <a:spcPct val="107000"/>
                        </a:lnSpc>
                        <a:spcAft>
                          <a:spcPts val="0"/>
                        </a:spcAft>
                      </a:pPr>
                      <a:r>
                        <a:rPr lang="en-ZA" sz="1200">
                          <a:effectLst/>
                        </a:rPr>
                        <a:t>Free State Development Cooperation</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046368936"/>
                  </a:ext>
                </a:extLst>
              </a:tr>
              <a:tr h="192168">
                <a:tc>
                  <a:txBody>
                    <a:bodyPr/>
                    <a:lstStyle/>
                    <a:p>
                      <a:pPr>
                        <a:lnSpc>
                          <a:spcPct val="107000"/>
                        </a:lnSpc>
                        <a:spcAft>
                          <a:spcPts val="0"/>
                        </a:spcAft>
                      </a:pPr>
                      <a:r>
                        <a:rPr lang="en-ZA" sz="1200">
                          <a:effectLst/>
                        </a:rPr>
                        <a:t>GCIS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831755685"/>
                  </a:ext>
                </a:extLst>
              </a:tr>
              <a:tr h="192168">
                <a:tc>
                  <a:txBody>
                    <a:bodyPr/>
                    <a:lstStyle/>
                    <a:p>
                      <a:pPr>
                        <a:lnSpc>
                          <a:spcPct val="107000"/>
                        </a:lnSpc>
                        <a:spcAft>
                          <a:spcPts val="0"/>
                        </a:spcAft>
                      </a:pPr>
                      <a:r>
                        <a:rPr lang="en-ZA" sz="1200" dirty="0">
                          <a:effectLst/>
                        </a:rPr>
                        <a:t>General - </a:t>
                      </a:r>
                      <a:r>
                        <a:rPr lang="en-ZA" sz="1200" dirty="0" err="1">
                          <a:effectLst/>
                        </a:rPr>
                        <a:t>Govt</a:t>
                      </a:r>
                      <a:r>
                        <a:rPr lang="en-ZA" sz="1200" dirty="0">
                          <a:effectLst/>
                        </a:rPr>
                        <a: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2720433934"/>
                  </a:ext>
                </a:extLst>
              </a:tr>
              <a:tr h="192168">
                <a:tc>
                  <a:txBody>
                    <a:bodyPr/>
                    <a:lstStyle/>
                    <a:p>
                      <a:pPr>
                        <a:lnSpc>
                          <a:spcPct val="107000"/>
                        </a:lnSpc>
                        <a:spcAft>
                          <a:spcPts val="0"/>
                        </a:spcAft>
                      </a:pPr>
                      <a:r>
                        <a:rPr lang="en-ZA" sz="1200">
                          <a:effectLst/>
                        </a:rPr>
                        <a:t>Government - GEPF</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57393478"/>
                  </a:ext>
                </a:extLst>
              </a:tr>
              <a:tr h="192168">
                <a:tc>
                  <a:txBody>
                    <a:bodyPr/>
                    <a:lstStyle/>
                    <a:p>
                      <a:pPr>
                        <a:lnSpc>
                          <a:spcPct val="107000"/>
                        </a:lnSpc>
                        <a:spcAft>
                          <a:spcPts val="0"/>
                        </a:spcAft>
                      </a:pPr>
                      <a:r>
                        <a:rPr lang="en-ZA" sz="1200" dirty="0">
                          <a:effectLst/>
                        </a:rPr>
                        <a:t>Government - GPAA</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4050524607"/>
                  </a:ext>
                </a:extLst>
              </a:tr>
              <a:tr h="192168">
                <a:tc>
                  <a:txBody>
                    <a:bodyPr/>
                    <a:lstStyle/>
                    <a:p>
                      <a:pPr>
                        <a:lnSpc>
                          <a:spcPct val="107000"/>
                        </a:lnSpc>
                        <a:spcAft>
                          <a:spcPts val="0"/>
                        </a:spcAft>
                      </a:pPr>
                      <a:r>
                        <a:rPr lang="en-ZA" sz="1200">
                          <a:effectLst/>
                        </a:rPr>
                        <a:t>Government - IHPS</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4099566690"/>
                  </a:ext>
                </a:extLst>
              </a:tr>
              <a:tr h="192168">
                <a:tc>
                  <a:txBody>
                    <a:bodyPr/>
                    <a:lstStyle/>
                    <a:p>
                      <a:pPr>
                        <a:lnSpc>
                          <a:spcPct val="107000"/>
                        </a:lnSpc>
                        <a:spcAft>
                          <a:spcPts val="0"/>
                        </a:spcAft>
                      </a:pPr>
                      <a:r>
                        <a:rPr lang="en-ZA" sz="1200">
                          <a:effectLst/>
                        </a:rPr>
                        <a:t>Government (Gen)</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914965390"/>
                  </a:ext>
                </a:extLst>
              </a:tr>
              <a:tr h="192168">
                <a:tc>
                  <a:txBody>
                    <a:bodyPr/>
                    <a:lstStyle/>
                    <a:p>
                      <a:pPr>
                        <a:lnSpc>
                          <a:spcPct val="107000"/>
                        </a:lnSpc>
                        <a:spcAft>
                          <a:spcPts val="0"/>
                        </a:spcAft>
                      </a:pPr>
                      <a:r>
                        <a:rPr lang="en-ZA" sz="1200" dirty="0">
                          <a:effectLst/>
                        </a:rPr>
                        <a:t>Government: SIU</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4100858738"/>
                  </a:ext>
                </a:extLst>
              </a:tr>
              <a:tr h="192168">
                <a:tc>
                  <a:txBody>
                    <a:bodyPr/>
                    <a:lstStyle/>
                    <a:p>
                      <a:pPr>
                        <a:lnSpc>
                          <a:spcPct val="107000"/>
                        </a:lnSpc>
                        <a:spcAft>
                          <a:spcPts val="0"/>
                        </a:spcAft>
                      </a:pPr>
                      <a:r>
                        <a:rPr lang="en-ZA" sz="1200">
                          <a:effectLst/>
                        </a:rPr>
                        <a:t>Municipality</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128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444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572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78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14,4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131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369928279"/>
                  </a:ext>
                </a:extLst>
              </a:tr>
              <a:tr h="192168">
                <a:tc>
                  <a:txBody>
                    <a:bodyPr/>
                    <a:lstStyle/>
                    <a:p>
                      <a:pPr>
                        <a:lnSpc>
                          <a:spcPct val="107000"/>
                        </a:lnSpc>
                        <a:spcAft>
                          <a:spcPts val="0"/>
                        </a:spcAft>
                      </a:pPr>
                      <a:r>
                        <a:rPr lang="en-ZA" sz="1200" dirty="0">
                          <a:effectLst/>
                        </a:rPr>
                        <a:t>National School of Government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712405096"/>
                  </a:ext>
                </a:extLst>
              </a:tr>
              <a:tr h="192168">
                <a:tc>
                  <a:txBody>
                    <a:bodyPr/>
                    <a:lstStyle/>
                    <a:p>
                      <a:pPr>
                        <a:lnSpc>
                          <a:spcPct val="107000"/>
                        </a:lnSpc>
                        <a:spcAft>
                          <a:spcPts val="0"/>
                        </a:spcAft>
                      </a:pPr>
                      <a:r>
                        <a:rPr lang="en-ZA" sz="1200" dirty="0">
                          <a:effectLst/>
                        </a:rPr>
                        <a:t>Parliament of RSA</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602702993"/>
                  </a:ext>
                </a:extLst>
              </a:tr>
              <a:tr h="192168">
                <a:tc>
                  <a:txBody>
                    <a:bodyPr/>
                    <a:lstStyle/>
                    <a:p>
                      <a:pPr>
                        <a:lnSpc>
                          <a:spcPct val="107000"/>
                        </a:lnSpc>
                        <a:spcAft>
                          <a:spcPts val="0"/>
                        </a:spcAft>
                      </a:pPr>
                      <a:r>
                        <a:rPr lang="en-ZA" sz="1200">
                          <a:effectLst/>
                        </a:rPr>
                        <a:t>Post Office</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78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97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175</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687459742"/>
                  </a:ext>
                </a:extLst>
              </a:tr>
              <a:tr h="192168">
                <a:tc>
                  <a:txBody>
                    <a:bodyPr/>
                    <a:lstStyle/>
                    <a:p>
                      <a:pPr>
                        <a:lnSpc>
                          <a:spcPct val="107000"/>
                        </a:lnSpc>
                        <a:spcAft>
                          <a:spcPts val="0"/>
                        </a:spcAft>
                      </a:pPr>
                      <a:r>
                        <a:rPr lang="en-ZA" sz="1200">
                          <a:effectLst/>
                        </a:rPr>
                        <a:t>Province</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30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76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39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61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2324250462"/>
                  </a:ext>
                </a:extLst>
              </a:tr>
              <a:tr h="192168">
                <a:tc>
                  <a:txBody>
                    <a:bodyPr/>
                    <a:lstStyle/>
                    <a:p>
                      <a:pPr>
                        <a:lnSpc>
                          <a:spcPct val="107000"/>
                        </a:lnSpc>
                        <a:spcAft>
                          <a:spcPts val="0"/>
                        </a:spcAft>
                      </a:pPr>
                      <a:r>
                        <a:rPr lang="en-ZA" sz="1200" dirty="0">
                          <a:effectLst/>
                        </a:rPr>
                        <a:t>Public sector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4172963419"/>
                  </a:ext>
                </a:extLst>
              </a:tr>
              <a:tr h="192168">
                <a:tc>
                  <a:txBody>
                    <a:bodyPr/>
                    <a:lstStyle/>
                    <a:p>
                      <a:pPr>
                        <a:lnSpc>
                          <a:spcPct val="107000"/>
                        </a:lnSpc>
                        <a:spcAft>
                          <a:spcPts val="0"/>
                        </a:spcAft>
                      </a:pPr>
                      <a:r>
                        <a:rPr lang="en-ZA" sz="1200">
                          <a:effectLst/>
                        </a:rPr>
                        <a:t>PUBLIC SERVICE COMMISSION</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481887641"/>
                  </a:ext>
                </a:extLst>
              </a:tr>
              <a:tr h="192168">
                <a:tc>
                  <a:txBody>
                    <a:bodyPr/>
                    <a:lstStyle/>
                    <a:p>
                      <a:pPr>
                        <a:lnSpc>
                          <a:spcPct val="107000"/>
                        </a:lnSpc>
                        <a:spcAft>
                          <a:spcPts val="0"/>
                        </a:spcAft>
                      </a:pPr>
                      <a:r>
                        <a:rPr lang="en-ZA" sz="1200" dirty="0">
                          <a:effectLst/>
                        </a:rPr>
                        <a:t>SANPARK</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50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50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030929037"/>
                  </a:ext>
                </a:extLst>
              </a:tr>
              <a:tr h="192168">
                <a:tc>
                  <a:txBody>
                    <a:bodyPr/>
                    <a:lstStyle/>
                    <a:p>
                      <a:pPr>
                        <a:lnSpc>
                          <a:spcPct val="107000"/>
                        </a:lnSpc>
                        <a:spcAft>
                          <a:spcPts val="0"/>
                        </a:spcAft>
                      </a:pPr>
                      <a:r>
                        <a:rPr lang="en-ZA" sz="1200" dirty="0">
                          <a:effectLst/>
                        </a:rPr>
                        <a:t>SAPS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152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211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72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5,3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34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2973771812"/>
                  </a:ext>
                </a:extLst>
              </a:tr>
              <a:tr h="192168">
                <a:tc>
                  <a:txBody>
                    <a:bodyPr/>
                    <a:lstStyle/>
                    <a:p>
                      <a:pPr>
                        <a:lnSpc>
                          <a:spcPct val="107000"/>
                        </a:lnSpc>
                        <a:spcAft>
                          <a:spcPts val="0"/>
                        </a:spcAft>
                      </a:pPr>
                      <a:r>
                        <a:rPr lang="en-ZA" sz="1200" dirty="0">
                          <a:effectLst/>
                        </a:rPr>
                        <a:t>SARS</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11</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0,2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1586229123"/>
                  </a:ext>
                </a:extLst>
              </a:tr>
              <a:tr h="192168">
                <a:tc>
                  <a:txBody>
                    <a:bodyPr/>
                    <a:lstStyle/>
                    <a:p>
                      <a:pPr>
                        <a:lnSpc>
                          <a:spcPct val="107000"/>
                        </a:lnSpc>
                        <a:spcAft>
                          <a:spcPts val="0"/>
                        </a:spcAft>
                      </a:pPr>
                      <a:r>
                        <a:rPr lang="en-ZA" sz="1200" dirty="0">
                          <a:effectLst/>
                        </a:rPr>
                        <a:t>SASSA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14</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95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87</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2,8</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4103338374"/>
                  </a:ext>
                </a:extLst>
              </a:tr>
              <a:tr h="192168">
                <a:tc>
                  <a:txBody>
                    <a:bodyPr/>
                    <a:lstStyle/>
                    <a:p>
                      <a:pPr>
                        <a:lnSpc>
                          <a:spcPct val="107000"/>
                        </a:lnSpc>
                        <a:spcAft>
                          <a:spcPts val="0"/>
                        </a:spcAft>
                      </a:pPr>
                      <a:r>
                        <a:rPr lang="en-ZA" sz="1200" dirty="0">
                          <a:effectLst/>
                        </a:rPr>
                        <a:t>South African National Space Agency</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100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 </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543996851"/>
                  </a:ext>
                </a:extLst>
              </a:tr>
              <a:tr h="192168">
                <a:tc>
                  <a:txBody>
                    <a:bodyPr/>
                    <a:lstStyle/>
                    <a:p>
                      <a:pPr>
                        <a:lnSpc>
                          <a:spcPct val="107000"/>
                        </a:lnSpc>
                        <a:spcAft>
                          <a:spcPts val="0"/>
                        </a:spcAft>
                      </a:pPr>
                      <a:r>
                        <a:rPr lang="en-ZA" sz="1200" dirty="0">
                          <a:effectLst/>
                        </a:rPr>
                        <a:t>STATSSA</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5</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6</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83</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17</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0,2</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3819950447"/>
                  </a:ext>
                </a:extLst>
              </a:tr>
              <a:tr h="192168">
                <a:tc>
                  <a:txBody>
                    <a:bodyPr/>
                    <a:lstStyle/>
                    <a:p>
                      <a:pPr>
                        <a:lnSpc>
                          <a:spcPct val="107000"/>
                        </a:lnSpc>
                        <a:spcAft>
                          <a:spcPts val="0"/>
                        </a:spcAft>
                      </a:pPr>
                      <a:r>
                        <a:rPr lang="en-ZA" sz="1200" dirty="0">
                          <a:effectLst/>
                        </a:rPr>
                        <a:t>TOTAL </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1579</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2382</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3961</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40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a:effectLst/>
                        </a:rPr>
                        <a:t>60</a:t>
                      </a:r>
                      <a:endParaRPr lang="en-ZA" sz="120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ctr">
                        <a:lnSpc>
                          <a:spcPct val="107000"/>
                        </a:lnSpc>
                        <a:spcAft>
                          <a:spcPts val="0"/>
                        </a:spcAft>
                      </a:pPr>
                      <a:r>
                        <a:rPr lang="en-ZA" sz="1200" dirty="0">
                          <a:effectLst/>
                        </a:rPr>
                        <a:t>100,0</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tc>
                  <a:txBody>
                    <a:bodyPr/>
                    <a:lstStyle/>
                    <a:p>
                      <a:pPr algn="r">
                        <a:lnSpc>
                          <a:spcPct val="107000"/>
                        </a:lnSpc>
                        <a:spcAft>
                          <a:spcPts val="0"/>
                        </a:spcAft>
                      </a:pPr>
                      <a:r>
                        <a:rPr lang="en-ZA" sz="1200" dirty="0">
                          <a:effectLst/>
                        </a:rPr>
                        <a:t>403</a:t>
                      </a:r>
                      <a:endParaRPr lang="en-ZA" sz="1200" dirty="0">
                        <a:effectLst/>
                        <a:latin typeface="Corbel" panose="020B0503020204020204" pitchFamily="34" charset="0"/>
                        <a:ea typeface="Corbel" panose="020B0503020204020204" pitchFamily="34" charset="0"/>
                        <a:cs typeface="Times New Roman" panose="02020603050405020304" pitchFamily="18" charset="0"/>
                      </a:endParaRPr>
                    </a:p>
                  </a:txBody>
                  <a:tcPr marL="32355" marR="32355" marT="0" marB="0" anchor="b"/>
                </a:tc>
                <a:extLst>
                  <a:ext uri="{0D108BD9-81ED-4DB2-BD59-A6C34878D82A}">
                    <a16:rowId xmlns:a16="http://schemas.microsoft.com/office/drawing/2014/main" xmlns="" val="744482971"/>
                  </a:ext>
                </a:extLst>
              </a:tr>
            </a:tbl>
          </a:graphicData>
        </a:graphic>
      </p:graphicFrame>
      <p:sp>
        <p:nvSpPr>
          <p:cNvPr id="4" name="Slide Number Placeholder 3"/>
          <p:cNvSpPr>
            <a:spLocks noGrp="1"/>
          </p:cNvSpPr>
          <p:nvPr>
            <p:ph type="sldNum" sz="quarter" idx="12"/>
          </p:nvPr>
        </p:nvSpPr>
        <p:spPr>
          <a:xfrm>
            <a:off x="7010400" y="653492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81968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TABLE 3: PUBLIC SECTOR</a:t>
            </a:r>
            <a:endParaRPr lang="en-ZA" sz="2400" b="1" dirty="0"/>
          </a:p>
        </p:txBody>
      </p:sp>
      <p:sp>
        <p:nvSpPr>
          <p:cNvPr id="3" name="Content Placeholder 2"/>
          <p:cNvSpPr>
            <a:spLocks noGrp="1"/>
          </p:cNvSpPr>
          <p:nvPr>
            <p:ph idx="1"/>
          </p:nvPr>
        </p:nvSpPr>
        <p:spPr>
          <a:xfrm>
            <a:off x="251520" y="1659632"/>
            <a:ext cx="8640960" cy="4857403"/>
          </a:xfrm>
        </p:spPr>
        <p:txBody>
          <a:bodyPr/>
          <a:lstStyle/>
          <a:p>
            <a:pPr algn="just">
              <a:buFont typeface="Wingdings" panose="05000000000000000000" pitchFamily="2" charset="2"/>
              <a:buChar char="q"/>
            </a:pPr>
            <a:r>
              <a:rPr lang="en-ZA" sz="2400" b="1" i="1" dirty="0" smtClean="0"/>
              <a:t>This </a:t>
            </a:r>
            <a:r>
              <a:rPr lang="en-ZA" sz="2400" b="1" i="1" dirty="0"/>
              <a:t>Table provides and insight into the compliance level of the Public/Government Sector Departments.  High numbers are recorded under general labels like municipality and community.  </a:t>
            </a:r>
            <a:endParaRPr lang="en-ZA" sz="2400" b="1" i="1" dirty="0" smtClean="0"/>
          </a:p>
          <a:p>
            <a:pPr algn="just">
              <a:buFont typeface="Wingdings" panose="05000000000000000000" pitchFamily="2" charset="2"/>
              <a:buChar char="q"/>
            </a:pPr>
            <a:endParaRPr lang="en-ZA" sz="2400" b="1" i="1" dirty="0" smtClean="0"/>
          </a:p>
          <a:p>
            <a:pPr algn="just">
              <a:buFont typeface="Wingdings" panose="05000000000000000000" pitchFamily="2" charset="2"/>
              <a:buChar char="q"/>
            </a:pPr>
            <a:r>
              <a:rPr lang="en-ZA" sz="2400" b="1" i="1" dirty="0" smtClean="0"/>
              <a:t>It </a:t>
            </a:r>
            <a:r>
              <a:rPr lang="en-ZA" sz="2400" b="1" i="1" dirty="0"/>
              <a:t>remains tragic that there is still very little movement over the period of almost 11 months.  Lessons learnt continue to evade the senior managers of these institutions and there appears to be no will to comply with even the most basic aspects of the Direction or the OHSA.</a:t>
            </a:r>
            <a:endParaRPr lang="en-ZA" sz="2400" dirty="0"/>
          </a:p>
        </p:txBody>
      </p:sp>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33282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CONCLUSION</a:t>
            </a:r>
            <a:endParaRPr lang="en-ZA" sz="2400" dirty="0"/>
          </a:p>
        </p:txBody>
      </p:sp>
      <p:sp>
        <p:nvSpPr>
          <p:cNvPr id="3" name="Content Placeholder 2"/>
          <p:cNvSpPr>
            <a:spLocks noGrp="1"/>
          </p:cNvSpPr>
          <p:nvPr>
            <p:ph idx="1"/>
          </p:nvPr>
        </p:nvSpPr>
        <p:spPr>
          <a:xfrm>
            <a:off x="251520" y="1340768"/>
            <a:ext cx="8640960" cy="4785395"/>
          </a:xfrm>
        </p:spPr>
        <p:txBody>
          <a:bodyPr/>
          <a:lstStyle/>
          <a:p>
            <a:pPr algn="just">
              <a:buFont typeface="Wingdings" panose="05000000000000000000" pitchFamily="2" charset="2"/>
              <a:buChar char="q"/>
            </a:pPr>
            <a:r>
              <a:rPr lang="en-ZA" sz="2400" dirty="0" smtClean="0"/>
              <a:t>For the financial year 21/22, the Branch has planned to conduct around </a:t>
            </a:r>
            <a:r>
              <a:rPr lang="en-ZA" sz="2400" b="1" dirty="0" smtClean="0"/>
              <a:t>98 580 OHS inspections</a:t>
            </a:r>
            <a:r>
              <a:rPr lang="en-ZA" sz="2400" dirty="0" smtClean="0"/>
              <a:t>. This is an </a:t>
            </a:r>
            <a:r>
              <a:rPr lang="en-ZA" sz="2400" b="1" dirty="0" smtClean="0"/>
              <a:t>increase of about 380% </a:t>
            </a:r>
            <a:r>
              <a:rPr lang="en-ZA" sz="2400" dirty="0" smtClean="0"/>
              <a:t>compared to the previous baseline. </a:t>
            </a:r>
          </a:p>
          <a:p>
            <a:pPr algn="just">
              <a:buFont typeface="Wingdings" panose="05000000000000000000" pitchFamily="2" charset="2"/>
              <a:buChar char="q"/>
            </a:pPr>
            <a:endParaRPr lang="en-ZA" sz="2400" dirty="0"/>
          </a:p>
          <a:p>
            <a:pPr algn="just">
              <a:buFont typeface="Wingdings" panose="05000000000000000000" pitchFamily="2" charset="2"/>
              <a:buChar char="q"/>
            </a:pPr>
            <a:r>
              <a:rPr lang="en-ZA" sz="2400" dirty="0" smtClean="0"/>
              <a:t>The </a:t>
            </a:r>
            <a:r>
              <a:rPr lang="en-ZA" sz="2400" dirty="0"/>
              <a:t>inspectors will </a:t>
            </a:r>
            <a:r>
              <a:rPr lang="en-ZA" sz="2400" dirty="0" smtClean="0"/>
              <a:t>continue to </a:t>
            </a:r>
            <a:r>
              <a:rPr lang="en-ZA" sz="2400" dirty="0"/>
              <a:t>do inspections in the area of hotspots </a:t>
            </a:r>
            <a:r>
              <a:rPr lang="en-ZA" sz="2400" dirty="0" smtClean="0"/>
              <a:t>in coordination with </a:t>
            </a:r>
            <a:r>
              <a:rPr lang="en-ZA" sz="2400" dirty="0"/>
              <a:t>the Department of Health.  </a:t>
            </a:r>
            <a:endParaRPr lang="en-ZA" sz="2400" dirty="0" smtClean="0"/>
          </a:p>
          <a:p>
            <a:pPr algn="just">
              <a:buFont typeface="Wingdings" panose="05000000000000000000" pitchFamily="2" charset="2"/>
              <a:buChar char="q"/>
            </a:pPr>
            <a:endParaRPr lang="en-ZA" sz="2400" dirty="0" smtClean="0"/>
          </a:p>
          <a:p>
            <a:pPr algn="just">
              <a:buFont typeface="Wingdings" panose="05000000000000000000" pitchFamily="2" charset="2"/>
              <a:buChar char="q"/>
            </a:pPr>
            <a:r>
              <a:rPr lang="en-ZA" sz="2400" dirty="0" smtClean="0"/>
              <a:t>The </a:t>
            </a:r>
            <a:r>
              <a:rPr lang="en-ZA" sz="2400" dirty="0"/>
              <a:t>OHS </a:t>
            </a:r>
            <a:r>
              <a:rPr lang="en-ZA" sz="2400" dirty="0" smtClean="0"/>
              <a:t>inspectorate </a:t>
            </a:r>
            <a:r>
              <a:rPr lang="en-ZA" sz="2400" dirty="0"/>
              <a:t>now has a very broad footprint, </a:t>
            </a:r>
            <a:r>
              <a:rPr lang="en-ZA" sz="2400" dirty="0" smtClean="0"/>
              <a:t>much broader than it was </a:t>
            </a:r>
            <a:r>
              <a:rPr lang="en-ZA" sz="2400" dirty="0"/>
              <a:t>last year.  </a:t>
            </a:r>
            <a:endParaRPr lang="en-ZA" sz="2400" dirty="0" smtClean="0"/>
          </a:p>
          <a:p>
            <a:pPr algn="just">
              <a:buFont typeface="Wingdings" panose="05000000000000000000" pitchFamily="2" charset="2"/>
              <a:buChar char="q"/>
            </a:pPr>
            <a:endParaRPr lang="en-ZA" sz="2400" dirty="0" smtClean="0"/>
          </a:p>
          <a:p>
            <a:pPr algn="just">
              <a:buFont typeface="Wingdings" panose="05000000000000000000" pitchFamily="2" charset="2"/>
              <a:buChar char="q"/>
            </a:pPr>
            <a:r>
              <a:rPr lang="en-ZA" sz="2400" dirty="0" smtClean="0"/>
              <a:t>The </a:t>
            </a:r>
            <a:r>
              <a:rPr lang="en-ZA" sz="2400" dirty="0"/>
              <a:t>matter of compliance levels will be referred to NEDLAC for the constituents to be appraised of the concerns related to poor levels of compliance. </a:t>
            </a:r>
          </a:p>
          <a:p>
            <a:pPr>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a:xfrm>
            <a:off x="6886832" y="64731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1" i="0" u="none" strike="noStrike" kern="1200" cap="none" spc="0" normalizeH="0" baseline="0" noProof="0" smtClean="0">
                <a:ln>
                  <a:noFill/>
                </a:ln>
                <a:solidFill>
                  <a:schemeClr val="bg1"/>
                </a:solidFill>
                <a:effectLst/>
                <a:uLnTx/>
                <a:uFillTx/>
                <a:latin typeface="Calibri"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chemeClr val="bg1"/>
              </a:solidFill>
              <a:effectLst/>
              <a:uLnTx/>
              <a:uFillTx/>
              <a:latin typeface="Calibri" pitchFamily="-111" charset="0"/>
              <a:ea typeface="+mn-ea"/>
              <a:cs typeface="+mn-cs"/>
            </a:endParaRPr>
          </a:p>
        </p:txBody>
      </p:sp>
    </p:spTree>
    <p:extLst>
      <p:ext uri="{BB962C8B-B14F-4D97-AF65-F5344CB8AC3E}">
        <p14:creationId xmlns:p14="http://schemas.microsoft.com/office/powerpoint/2010/main" xmlns="" val="365592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8204"/>
          </a:xfrm>
        </p:spPr>
        <p:txBody>
          <a:bodyPr/>
          <a:lstStyle/>
          <a:p>
            <a:r>
              <a:rPr lang="en-ZA" sz="2400" b="1" dirty="0" smtClean="0"/>
              <a:t>PERFORMANCE INDICATORS AND TARGETS</a:t>
            </a:r>
            <a:endParaRPr lang="en-ZA" sz="2400" b="1" dirty="0"/>
          </a:p>
        </p:txBody>
      </p:sp>
      <p:sp>
        <p:nvSpPr>
          <p:cNvPr id="4" name="Slide Number Placeholder 3"/>
          <p:cNvSpPr>
            <a:spLocks noGrp="1"/>
          </p:cNvSpPr>
          <p:nvPr>
            <p:ph type="sldNum" sz="quarter" idx="12"/>
          </p:nvPr>
        </p:nvSpPr>
        <p:spPr>
          <a:xfrm>
            <a:off x="6862119"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4282122114"/>
              </p:ext>
            </p:extLst>
          </p:nvPr>
        </p:nvGraphicFramePr>
        <p:xfrm>
          <a:off x="255320" y="1287379"/>
          <a:ext cx="8615548" cy="5092709"/>
        </p:xfrm>
        <a:graphic>
          <a:graphicData uri="http://schemas.openxmlformats.org/drawingml/2006/table">
            <a:tbl>
              <a:tblPr firstRow="1" firstCol="1" bandRow="1"/>
              <a:tblGrid>
                <a:gridCol w="2689761">
                  <a:extLst>
                    <a:ext uri="{9D8B030D-6E8A-4147-A177-3AD203B41FA5}">
                      <a16:colId xmlns:a16="http://schemas.microsoft.com/office/drawing/2014/main" xmlns="" val="20000"/>
                    </a:ext>
                  </a:extLst>
                </a:gridCol>
                <a:gridCol w="1341911">
                  <a:extLst>
                    <a:ext uri="{9D8B030D-6E8A-4147-A177-3AD203B41FA5}">
                      <a16:colId xmlns:a16="http://schemas.microsoft.com/office/drawing/2014/main" xmlns="" val="20001"/>
                    </a:ext>
                  </a:extLst>
                </a:gridCol>
                <a:gridCol w="1258785">
                  <a:extLst>
                    <a:ext uri="{9D8B030D-6E8A-4147-A177-3AD203B41FA5}">
                      <a16:colId xmlns:a16="http://schemas.microsoft.com/office/drawing/2014/main" xmlns="" val="20002"/>
                    </a:ext>
                  </a:extLst>
                </a:gridCol>
                <a:gridCol w="1246909">
                  <a:extLst>
                    <a:ext uri="{9D8B030D-6E8A-4147-A177-3AD203B41FA5}">
                      <a16:colId xmlns:a16="http://schemas.microsoft.com/office/drawing/2014/main" xmlns="" val="20003"/>
                    </a:ext>
                  </a:extLst>
                </a:gridCol>
                <a:gridCol w="1104405">
                  <a:extLst>
                    <a:ext uri="{9D8B030D-6E8A-4147-A177-3AD203B41FA5}">
                      <a16:colId xmlns:a16="http://schemas.microsoft.com/office/drawing/2014/main" xmlns="" val="20004"/>
                    </a:ext>
                  </a:extLst>
                </a:gridCol>
                <a:gridCol w="973777">
                  <a:extLst>
                    <a:ext uri="{9D8B030D-6E8A-4147-A177-3AD203B41FA5}">
                      <a16:colId xmlns:a16="http://schemas.microsoft.com/office/drawing/2014/main" xmlns="" val="20005"/>
                    </a:ext>
                  </a:extLst>
                </a:gridCol>
              </a:tblGrid>
              <a:tr h="254635">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018542">
                <a:tc>
                  <a:txBody>
                    <a:bodyPr/>
                    <a:lstStyle/>
                    <a:p>
                      <a:pPr>
                        <a:lnSpc>
                          <a:spcPct val="115000"/>
                        </a:lnSpc>
                        <a:spcAft>
                          <a:spcPts val="0"/>
                        </a:spcAft>
                      </a:pPr>
                      <a:r>
                        <a:rPr lang="en-ZA" sz="1400" dirty="0">
                          <a:effectLst/>
                          <a:latin typeface="+mn-lt"/>
                          <a:ea typeface="Calibri"/>
                          <a:cs typeface="Calibri"/>
                        </a:rPr>
                        <a:t>1.1 </a:t>
                      </a:r>
                      <a:r>
                        <a:rPr lang="en-US" sz="1400" dirty="0" smtClean="0">
                          <a:effectLst/>
                          <a:latin typeface="+mn-lt"/>
                          <a:ea typeface="Calibri"/>
                          <a:cs typeface="Calibri"/>
                        </a:rPr>
                        <a:t>Number of employers / workplaces /users inspected per year to determine compliance with employment law</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solidFill>
                            <a:schemeClr val="tx1"/>
                          </a:solidFill>
                          <a:effectLst/>
                          <a:latin typeface="+mn-lt"/>
                          <a:ea typeface="Calibri"/>
                          <a:cs typeface="Times New Roman"/>
                        </a:rPr>
                        <a:t>296 904</a:t>
                      </a:r>
                      <a:endParaRPr lang="en-ZA" sz="14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smtClean="0">
                          <a:solidFill>
                            <a:schemeClr val="tx1"/>
                          </a:solidFill>
                          <a:effectLst/>
                          <a:latin typeface="+mn-lt"/>
                          <a:ea typeface="Calibri"/>
                          <a:cs typeface="Times New Roman"/>
                        </a:rPr>
                        <a:t>74 226</a:t>
                      </a:r>
                    </a:p>
                    <a:p>
                      <a:pPr marL="0" algn="l" defTabSz="457200" rtl="0" eaLnBrk="1" latinLnBrk="0" hangingPunct="1">
                        <a:lnSpc>
                          <a:spcPct val="115000"/>
                        </a:lnSpc>
                        <a:spcAft>
                          <a:spcPts val="0"/>
                        </a:spcAft>
                      </a:pPr>
                      <a:endParaRPr lang="en-ZA" sz="1400" kern="12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400" kern="1200" dirty="0" smtClean="0">
                          <a:solidFill>
                            <a:schemeClr val="tx1"/>
                          </a:solidFill>
                          <a:effectLst/>
                          <a:latin typeface="+mn-lt"/>
                          <a:ea typeface="Calibri"/>
                          <a:cs typeface="Times New Roman"/>
                        </a:rPr>
                        <a:t>148 452</a:t>
                      </a:r>
                      <a:endParaRPr lang="en-ZA" sz="1400" kern="12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400" kern="1200" dirty="0" smtClean="0">
                          <a:solidFill>
                            <a:schemeClr val="tx1"/>
                          </a:solidFill>
                          <a:effectLst/>
                          <a:latin typeface="+mn-lt"/>
                          <a:ea typeface="Calibri"/>
                          <a:cs typeface="Times New Roman"/>
                        </a:rPr>
                        <a:t>222 678</a:t>
                      </a:r>
                      <a:endParaRPr lang="en-ZA" sz="1400" kern="12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400" kern="1200" dirty="0" smtClean="0">
                          <a:solidFill>
                            <a:schemeClr val="tx1"/>
                          </a:solidFill>
                          <a:effectLst/>
                          <a:latin typeface="+mn-lt"/>
                          <a:ea typeface="Calibri"/>
                          <a:cs typeface="Times New Roman"/>
                        </a:rPr>
                        <a:t>296 904</a:t>
                      </a:r>
                      <a:endParaRPr lang="en-ZA" sz="1400" kern="12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27813">
                <a:tc>
                  <a:txBody>
                    <a:bodyPr/>
                    <a:lstStyle/>
                    <a:p>
                      <a:pPr>
                        <a:lnSpc>
                          <a:spcPct val="115000"/>
                        </a:lnSpc>
                        <a:spcAft>
                          <a:spcPts val="0"/>
                        </a:spcAft>
                      </a:pPr>
                      <a:r>
                        <a:rPr lang="en-GB" sz="1400" b="0" kern="100" dirty="0" smtClean="0">
                          <a:effectLst/>
                          <a:latin typeface="+mn-lt"/>
                          <a:ea typeface="SimSun"/>
                          <a:cs typeface="Calibri"/>
                        </a:rPr>
                        <a:t>1.2 </a:t>
                      </a:r>
                      <a:r>
                        <a:rPr lang="en-US" sz="1400" b="0" kern="100" dirty="0" smtClean="0">
                          <a:effectLst/>
                          <a:latin typeface="+mn-lt"/>
                          <a:ea typeface="SimSun"/>
                          <a:cs typeface="Calibri"/>
                        </a:rPr>
                        <a:t>Percentage of non-compliant employers/ workplaces/users of those inspected served with a notice in terms of relevant employment law within 14 calendar days of the inspection</a:t>
                      </a:r>
                      <a:endParaRPr lang="en-ZA" sz="1400" b="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GB" sz="1400" b="0" kern="1200" dirty="0" smtClean="0">
                          <a:solidFill>
                            <a:schemeClr val="tx1"/>
                          </a:solidFill>
                          <a:effectLst/>
                          <a:latin typeface="+mn-lt"/>
                          <a:ea typeface="Calibri" panose="020F0502020204030204" pitchFamily="34" charset="0"/>
                          <a:cs typeface="Trebuchet MS" panose="020B0603020202020204" pitchFamily="34" charset="0"/>
                        </a:rPr>
                        <a:t>90%</a:t>
                      </a:r>
                      <a:endParaRPr lang="en-ZA" sz="1400" b="0" kern="1200" dirty="0">
                        <a:solidFill>
                          <a:schemeClr val="tx1"/>
                        </a:solidFill>
                        <a:effectLst/>
                        <a:latin typeface="+mn-lt"/>
                        <a:ea typeface="Calibri" panose="020F0502020204030204" pitchFamily="34" charset="0"/>
                        <a:cs typeface="Trebuchet MS" panose="020B0603020202020204" pitchFamily="34" charset="0"/>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smtClean="0">
                          <a:effectLst/>
                          <a:latin typeface="+mn-lt"/>
                          <a:ea typeface="Calibri"/>
                          <a:cs typeface="Times New Roman"/>
                        </a:rPr>
                        <a:t>90%</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smtClean="0">
                          <a:effectLst/>
                          <a:latin typeface="+mn-lt"/>
                          <a:ea typeface="Calibri"/>
                          <a:cs typeface="Times New Roman"/>
                        </a:rPr>
                        <a:t>90%</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mn-lt"/>
                          <a:ea typeface="Calibri"/>
                          <a:cs typeface="Times New Roman"/>
                        </a:rPr>
                        <a:t>90%</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mn-lt"/>
                          <a:ea typeface="Calibri"/>
                          <a:cs typeface="Times New Roman"/>
                        </a:rPr>
                        <a:t>90%</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73177">
                <a:tc>
                  <a:txBody>
                    <a:bodyPr/>
                    <a:lstStyle/>
                    <a:p>
                      <a:pPr>
                        <a:lnSpc>
                          <a:spcPct val="115000"/>
                        </a:lnSpc>
                        <a:spcAft>
                          <a:spcPts val="0"/>
                        </a:spcAft>
                      </a:pPr>
                      <a:r>
                        <a:rPr lang="en-GB" sz="1400" kern="100" dirty="0" smtClean="0">
                          <a:effectLst/>
                          <a:latin typeface="+mn-lt"/>
                          <a:ea typeface="SimSun"/>
                          <a:cs typeface="Calibri"/>
                        </a:rPr>
                        <a:t>1.3 </a:t>
                      </a:r>
                      <a:r>
                        <a:rPr lang="en-US" sz="1400" kern="100" dirty="0" smtClean="0">
                          <a:effectLst/>
                          <a:latin typeface="+mn-lt"/>
                          <a:ea typeface="SimSun"/>
                          <a:cs typeface="Calibri"/>
                        </a:rPr>
                        <a:t>Percentage of non-compliant employers/ workplaces/users received by Statutory Services referred for prosecution within 30 calendar days </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solidFill>
                            <a:schemeClr val="tx1"/>
                          </a:solidFill>
                          <a:effectLst/>
                          <a:latin typeface="+mn-lt"/>
                          <a:ea typeface="Calibri"/>
                          <a:cs typeface="Times New Roman"/>
                        </a:rPr>
                        <a:t>65%</a:t>
                      </a:r>
                      <a:endParaRPr lang="en-ZA" sz="14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mn-lt"/>
                          <a:ea typeface="Calibri"/>
                          <a:cs typeface="Times New Roman"/>
                        </a:rPr>
                        <a:t>65%</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solidFill>
                            <a:schemeClr val="tx1"/>
                          </a:solidFill>
                          <a:effectLst/>
                          <a:latin typeface="+mn-lt"/>
                          <a:ea typeface="Calibri"/>
                          <a:cs typeface="Times New Roman"/>
                        </a:rPr>
                        <a:t>65%</a:t>
                      </a:r>
                      <a:endParaRPr lang="en-ZA" sz="14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smtClean="0">
                          <a:solidFill>
                            <a:schemeClr val="tx1"/>
                          </a:solidFill>
                          <a:effectLst/>
                          <a:latin typeface="+mn-lt"/>
                          <a:ea typeface="Calibri"/>
                          <a:cs typeface="Times New Roman"/>
                        </a:rPr>
                        <a:t>65%</a:t>
                      </a:r>
                      <a:endParaRPr lang="en-ZA" sz="14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solidFill>
                            <a:schemeClr val="tx1"/>
                          </a:solidFill>
                          <a:effectLst/>
                          <a:latin typeface="+mn-lt"/>
                          <a:ea typeface="Calibri"/>
                          <a:cs typeface="Times New Roman"/>
                        </a:rPr>
                        <a:t>65%</a:t>
                      </a:r>
                      <a:endParaRPr lang="en-ZA" sz="1400" dirty="0">
                        <a:solidFill>
                          <a:schemeClr val="tx1"/>
                        </a:solidFill>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18542">
                <a:tc>
                  <a:txBody>
                    <a:bodyPr/>
                    <a:lstStyle/>
                    <a:p>
                      <a:pPr>
                        <a:lnSpc>
                          <a:spcPct val="115000"/>
                        </a:lnSpc>
                        <a:spcAft>
                          <a:spcPts val="0"/>
                        </a:spcAft>
                      </a:pPr>
                      <a:r>
                        <a:rPr lang="en-ZA" sz="1400" kern="100" dirty="0" smtClean="0">
                          <a:effectLst/>
                          <a:latin typeface="+mn-lt"/>
                          <a:ea typeface="SimSun"/>
                          <a:cs typeface="Calibri"/>
                        </a:rPr>
                        <a:t>1.4 </a:t>
                      </a:r>
                      <a:r>
                        <a:rPr lang="en-US" sz="1400" kern="100" dirty="0" smtClean="0">
                          <a:effectLst/>
                          <a:latin typeface="+mn-lt"/>
                          <a:ea typeface="SimSun"/>
                          <a:cs typeface="Calibri"/>
                        </a:rPr>
                        <a:t>Number of formal Advocacy sessions conducted per year to increase awareness of employment law</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6 x Seminars to be identified</a:t>
                      </a:r>
                      <a:endParaRPr lang="en-ZA" sz="1400" dirty="0">
                        <a:effectLst/>
                        <a:latin typeface="+mn-lt"/>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1x Seminar</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2 x Seminar</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2x Seminar</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1 x Seminar</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6304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lstStyle/>
          <a:p>
            <a:r>
              <a:rPr lang="en-ZA" sz="2400" b="1" dirty="0" smtClean="0"/>
              <a:t>TARGET BREAKDOWN PER QUARTER</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511003"/>
              </p:ext>
            </p:extLst>
          </p:nvPr>
        </p:nvGraphicFramePr>
        <p:xfrm>
          <a:off x="236730" y="1285209"/>
          <a:ext cx="8655750" cy="5193061"/>
        </p:xfrm>
        <a:graphic>
          <a:graphicData uri="http://schemas.openxmlformats.org/drawingml/2006/table">
            <a:tbl>
              <a:tblPr>
                <a:tableStyleId>{5C22544A-7EE6-4342-B048-85BDC9FD1C3A}</a:tableStyleId>
              </a:tblPr>
              <a:tblGrid>
                <a:gridCol w="1442625">
                  <a:extLst>
                    <a:ext uri="{9D8B030D-6E8A-4147-A177-3AD203B41FA5}">
                      <a16:colId xmlns:a16="http://schemas.microsoft.com/office/drawing/2014/main" xmlns="" val="20000"/>
                    </a:ext>
                  </a:extLst>
                </a:gridCol>
                <a:gridCol w="1442625">
                  <a:extLst>
                    <a:ext uri="{9D8B030D-6E8A-4147-A177-3AD203B41FA5}">
                      <a16:colId xmlns:a16="http://schemas.microsoft.com/office/drawing/2014/main" xmlns="" val="20001"/>
                    </a:ext>
                  </a:extLst>
                </a:gridCol>
                <a:gridCol w="1442625">
                  <a:extLst>
                    <a:ext uri="{9D8B030D-6E8A-4147-A177-3AD203B41FA5}">
                      <a16:colId xmlns:a16="http://schemas.microsoft.com/office/drawing/2014/main" xmlns="" val="20002"/>
                    </a:ext>
                  </a:extLst>
                </a:gridCol>
                <a:gridCol w="1442625">
                  <a:extLst>
                    <a:ext uri="{9D8B030D-6E8A-4147-A177-3AD203B41FA5}">
                      <a16:colId xmlns:a16="http://schemas.microsoft.com/office/drawing/2014/main" xmlns="" val="20003"/>
                    </a:ext>
                  </a:extLst>
                </a:gridCol>
                <a:gridCol w="1442625">
                  <a:extLst>
                    <a:ext uri="{9D8B030D-6E8A-4147-A177-3AD203B41FA5}">
                      <a16:colId xmlns:a16="http://schemas.microsoft.com/office/drawing/2014/main" xmlns="" val="20004"/>
                    </a:ext>
                  </a:extLst>
                </a:gridCol>
                <a:gridCol w="1442625">
                  <a:extLst>
                    <a:ext uri="{9D8B030D-6E8A-4147-A177-3AD203B41FA5}">
                      <a16:colId xmlns:a16="http://schemas.microsoft.com/office/drawing/2014/main" xmlns="" val="20005"/>
                    </a:ext>
                  </a:extLst>
                </a:gridCol>
              </a:tblGrid>
              <a:tr h="627977">
                <a:tc>
                  <a:txBody>
                    <a:bodyPr/>
                    <a:lstStyle/>
                    <a:p>
                      <a:pPr algn="l" fontAlgn="b"/>
                      <a:r>
                        <a:rPr lang="en-ZA" sz="1600" b="1" kern="1200" dirty="0" smtClean="0">
                          <a:solidFill>
                            <a:schemeClr val="dk1"/>
                          </a:solidFill>
                          <a:latin typeface="+mn-lt"/>
                          <a:ea typeface="+mn-ea"/>
                          <a:cs typeface="+mn-cs"/>
                        </a:rPr>
                        <a:t>PROVINCE</a:t>
                      </a:r>
                    </a:p>
                    <a:p>
                      <a:pPr algn="l" fontAlgn="b"/>
                      <a:endParaRPr lang="en-ZA" sz="1600" b="1" kern="1200" dirty="0" smtClean="0">
                        <a:solidFill>
                          <a:schemeClr val="dk1"/>
                        </a:solidFill>
                        <a:latin typeface="+mn-lt"/>
                        <a:ea typeface="+mn-ea"/>
                        <a:cs typeface="+mn-cs"/>
                      </a:endParaRPr>
                    </a:p>
                  </a:txBody>
                  <a:tcPr marL="9525" marR="9525" marT="9525" marB="0" anchor="b"/>
                </a:tc>
                <a:tc>
                  <a:txBody>
                    <a:bodyPr/>
                    <a:lstStyle/>
                    <a:p>
                      <a:pPr algn="ctr"/>
                      <a:r>
                        <a:rPr lang="en-ZA" sz="1600" b="1" dirty="0" smtClean="0">
                          <a:latin typeface="+mn-lt"/>
                        </a:rPr>
                        <a:t>ANNUAL </a:t>
                      </a:r>
                      <a:endParaRPr lang="en-ZA" sz="1600" b="1" dirty="0">
                        <a:latin typeface="+mn-lt"/>
                      </a:endParaRPr>
                    </a:p>
                  </a:txBody>
                  <a:tcPr marL="9525" marR="9525" marT="9525" marB="0" anchor="ctr"/>
                </a:tc>
                <a:tc>
                  <a:txBody>
                    <a:bodyPr/>
                    <a:lstStyle/>
                    <a:p>
                      <a:pPr algn="ctr" fontAlgn="ctr"/>
                      <a:r>
                        <a:rPr lang="en-ZA" sz="1600" b="1" u="none" strike="noStrike" dirty="0">
                          <a:effectLst/>
                          <a:latin typeface="+mn-lt"/>
                        </a:rPr>
                        <a:t>Q1</a:t>
                      </a:r>
                      <a:endParaRPr lang="en-ZA" sz="1600" b="1" i="0" u="none" strike="noStrike" dirty="0">
                        <a:solidFill>
                          <a:srgbClr val="000000"/>
                        </a:solidFill>
                        <a:effectLst/>
                        <a:latin typeface="+mn-lt"/>
                      </a:endParaRPr>
                    </a:p>
                  </a:txBody>
                  <a:tcPr marL="9525" marR="9525" marT="9525" marB="0" anchor="ctr"/>
                </a:tc>
                <a:tc>
                  <a:txBody>
                    <a:bodyPr/>
                    <a:lstStyle/>
                    <a:p>
                      <a:pPr algn="ctr" fontAlgn="ctr"/>
                      <a:r>
                        <a:rPr lang="en-ZA" sz="1600" b="1" u="none" strike="noStrike" dirty="0">
                          <a:effectLst/>
                          <a:latin typeface="+mn-lt"/>
                        </a:rPr>
                        <a:t>Q2</a:t>
                      </a:r>
                      <a:endParaRPr lang="en-ZA" sz="1600" b="1" i="0" u="none" strike="noStrike" dirty="0">
                        <a:solidFill>
                          <a:srgbClr val="000000"/>
                        </a:solidFill>
                        <a:effectLst/>
                        <a:latin typeface="+mn-lt"/>
                      </a:endParaRPr>
                    </a:p>
                  </a:txBody>
                  <a:tcPr marL="9525" marR="9525" marT="9525" marB="0" anchor="ctr"/>
                </a:tc>
                <a:tc>
                  <a:txBody>
                    <a:bodyPr/>
                    <a:lstStyle/>
                    <a:p>
                      <a:pPr algn="ctr" fontAlgn="ctr"/>
                      <a:r>
                        <a:rPr lang="en-ZA" sz="1600" b="1" u="none" strike="noStrike" dirty="0">
                          <a:effectLst/>
                          <a:latin typeface="+mn-lt"/>
                        </a:rPr>
                        <a:t>Q3</a:t>
                      </a:r>
                      <a:endParaRPr lang="en-ZA" sz="1600" b="1" i="0" u="none" strike="noStrike" dirty="0">
                        <a:solidFill>
                          <a:srgbClr val="000000"/>
                        </a:solidFill>
                        <a:effectLst/>
                        <a:latin typeface="+mn-lt"/>
                      </a:endParaRPr>
                    </a:p>
                  </a:txBody>
                  <a:tcPr marL="9525" marR="9525" marT="9525" marB="0" anchor="ctr"/>
                </a:tc>
                <a:tc>
                  <a:txBody>
                    <a:bodyPr/>
                    <a:lstStyle/>
                    <a:p>
                      <a:pPr algn="ctr" fontAlgn="ctr"/>
                      <a:r>
                        <a:rPr lang="en-ZA" sz="1600" b="1" u="none" strike="noStrike" dirty="0">
                          <a:effectLst/>
                          <a:latin typeface="+mn-lt"/>
                        </a:rPr>
                        <a:t>Q4</a:t>
                      </a:r>
                      <a:endParaRPr lang="en-ZA" sz="16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0"/>
                  </a:ext>
                </a:extLst>
              </a:tr>
              <a:tr h="418651">
                <a:tc>
                  <a:txBody>
                    <a:bodyPr/>
                    <a:lstStyle/>
                    <a:p>
                      <a:pPr algn="l" fontAlgn="ctr"/>
                      <a:r>
                        <a:rPr lang="en-ZA" sz="1600" b="1" i="0" u="none" strike="noStrike" dirty="0">
                          <a:solidFill>
                            <a:srgbClr val="000000"/>
                          </a:solidFill>
                          <a:effectLst/>
                          <a:latin typeface="+mn-lt"/>
                        </a:rPr>
                        <a:t>Eastern Cape</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31 884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7 971</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15 942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23 913</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31 884</a:t>
                      </a:r>
                    </a:p>
                  </a:txBody>
                  <a:tcPr marL="68580" marR="68580" marT="0" marB="0" anchor="b"/>
                </a:tc>
                <a:extLst>
                  <a:ext uri="{0D108BD9-81ED-4DB2-BD59-A6C34878D82A}">
                    <a16:rowId xmlns:a16="http://schemas.microsoft.com/office/drawing/2014/main" xmlns="" val="10001"/>
                  </a:ext>
                </a:extLst>
              </a:tr>
              <a:tr h="378879">
                <a:tc>
                  <a:txBody>
                    <a:bodyPr/>
                    <a:lstStyle/>
                    <a:p>
                      <a:pPr algn="l" fontAlgn="ctr"/>
                      <a:r>
                        <a:rPr lang="en-ZA" sz="1600" b="1" i="0" u="none" strike="noStrike" dirty="0">
                          <a:solidFill>
                            <a:srgbClr val="000000"/>
                          </a:solidFill>
                          <a:effectLst/>
                          <a:latin typeface="+mn-lt"/>
                        </a:rPr>
                        <a:t>Free State</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26 472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6 618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13 236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19 854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26 472</a:t>
                      </a:r>
                    </a:p>
                  </a:txBody>
                  <a:tcPr marL="68580" marR="68580" marT="0" marB="0" anchor="b"/>
                </a:tc>
                <a:extLst>
                  <a:ext uri="{0D108BD9-81ED-4DB2-BD59-A6C34878D82A}">
                    <a16:rowId xmlns:a16="http://schemas.microsoft.com/office/drawing/2014/main" xmlns="" val="10002"/>
                  </a:ext>
                </a:extLst>
              </a:tr>
              <a:tr h="378879">
                <a:tc>
                  <a:txBody>
                    <a:bodyPr/>
                    <a:lstStyle/>
                    <a:p>
                      <a:pPr algn="l" fontAlgn="ctr"/>
                      <a:r>
                        <a:rPr lang="en-ZA" sz="1600" b="1" i="0" u="none" strike="noStrike" dirty="0">
                          <a:solidFill>
                            <a:srgbClr val="000000"/>
                          </a:solidFill>
                          <a:effectLst/>
                          <a:latin typeface="+mn-lt"/>
                        </a:rPr>
                        <a:t>Gauteng</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60 696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15 174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30 348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45 522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60 696</a:t>
                      </a:r>
                    </a:p>
                  </a:txBody>
                  <a:tcPr marL="68580" marR="68580" marT="0" marB="0" anchor="b"/>
                </a:tc>
                <a:extLst>
                  <a:ext uri="{0D108BD9-81ED-4DB2-BD59-A6C34878D82A}">
                    <a16:rowId xmlns:a16="http://schemas.microsoft.com/office/drawing/2014/main" xmlns="" val="10003"/>
                  </a:ext>
                </a:extLst>
              </a:tr>
              <a:tr h="499870">
                <a:tc>
                  <a:txBody>
                    <a:bodyPr/>
                    <a:lstStyle/>
                    <a:p>
                      <a:pPr algn="l" fontAlgn="ctr"/>
                      <a:r>
                        <a:rPr lang="en-ZA" sz="1600" b="1" i="0" u="none" strike="noStrike" dirty="0">
                          <a:solidFill>
                            <a:srgbClr val="000000"/>
                          </a:solidFill>
                          <a:effectLst/>
                          <a:latin typeface="+mn-lt"/>
                        </a:rPr>
                        <a:t>Kwa-Zulu Natal</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62 688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15 672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31 344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47 016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62 688</a:t>
                      </a:r>
                    </a:p>
                  </a:txBody>
                  <a:tcPr marL="68580" marR="68580" marT="0" marB="0" anchor="b"/>
                </a:tc>
                <a:extLst>
                  <a:ext uri="{0D108BD9-81ED-4DB2-BD59-A6C34878D82A}">
                    <a16:rowId xmlns:a16="http://schemas.microsoft.com/office/drawing/2014/main" xmlns="" val="10004"/>
                  </a:ext>
                </a:extLst>
              </a:tr>
              <a:tr h="378879">
                <a:tc>
                  <a:txBody>
                    <a:bodyPr/>
                    <a:lstStyle/>
                    <a:p>
                      <a:pPr algn="l" fontAlgn="ctr"/>
                      <a:r>
                        <a:rPr lang="en-ZA" sz="1600" b="1" i="0" u="none" strike="noStrike" dirty="0">
                          <a:solidFill>
                            <a:srgbClr val="000000"/>
                          </a:solidFill>
                          <a:effectLst/>
                          <a:latin typeface="+mn-lt"/>
                        </a:rPr>
                        <a:t>Limpopo</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28 128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7 032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14 064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21 096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28 128</a:t>
                      </a:r>
                    </a:p>
                  </a:txBody>
                  <a:tcPr marL="68580" marR="68580" marT="0" marB="0" anchor="b"/>
                </a:tc>
                <a:extLst>
                  <a:ext uri="{0D108BD9-81ED-4DB2-BD59-A6C34878D82A}">
                    <a16:rowId xmlns:a16="http://schemas.microsoft.com/office/drawing/2014/main" xmlns="" val="10005"/>
                  </a:ext>
                </a:extLst>
              </a:tr>
              <a:tr h="378879">
                <a:tc>
                  <a:txBody>
                    <a:bodyPr/>
                    <a:lstStyle/>
                    <a:p>
                      <a:pPr algn="l" fontAlgn="ctr"/>
                      <a:r>
                        <a:rPr lang="en-ZA" sz="1600" b="1" i="0" u="none" strike="noStrike" dirty="0">
                          <a:solidFill>
                            <a:srgbClr val="000000"/>
                          </a:solidFill>
                          <a:effectLst/>
                          <a:latin typeface="+mn-lt"/>
                        </a:rPr>
                        <a:t>Mpumalanga</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21 216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5 304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10 608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15 912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21 216</a:t>
                      </a:r>
                    </a:p>
                  </a:txBody>
                  <a:tcPr marL="68580" marR="68580" marT="0" marB="0" anchor="b"/>
                </a:tc>
                <a:extLst>
                  <a:ext uri="{0D108BD9-81ED-4DB2-BD59-A6C34878D82A}">
                    <a16:rowId xmlns:a16="http://schemas.microsoft.com/office/drawing/2014/main" xmlns="" val="10006"/>
                  </a:ext>
                </a:extLst>
              </a:tr>
              <a:tr h="378879">
                <a:tc>
                  <a:txBody>
                    <a:bodyPr/>
                    <a:lstStyle/>
                    <a:p>
                      <a:pPr algn="l" fontAlgn="ctr"/>
                      <a:r>
                        <a:rPr lang="en-ZA" sz="1600" b="1" i="0" u="none" strike="noStrike" dirty="0">
                          <a:solidFill>
                            <a:srgbClr val="000000"/>
                          </a:solidFill>
                          <a:effectLst/>
                          <a:latin typeface="+mn-lt"/>
                        </a:rPr>
                        <a:t>Northern Cape</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12 720</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3 180</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6 360</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9 540</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12 720</a:t>
                      </a:r>
                    </a:p>
                  </a:txBody>
                  <a:tcPr marL="68580" marR="68580" marT="0" marB="0" anchor="b"/>
                </a:tc>
                <a:extLst>
                  <a:ext uri="{0D108BD9-81ED-4DB2-BD59-A6C34878D82A}">
                    <a16:rowId xmlns:a16="http://schemas.microsoft.com/office/drawing/2014/main" xmlns="" val="10007"/>
                  </a:ext>
                </a:extLst>
              </a:tr>
              <a:tr h="378879">
                <a:tc>
                  <a:txBody>
                    <a:bodyPr/>
                    <a:lstStyle/>
                    <a:p>
                      <a:pPr algn="l" fontAlgn="ctr"/>
                      <a:r>
                        <a:rPr lang="en-ZA" sz="1600" b="1" i="0" u="none" strike="noStrike" dirty="0">
                          <a:solidFill>
                            <a:srgbClr val="000000"/>
                          </a:solidFill>
                          <a:effectLst/>
                          <a:latin typeface="+mn-lt"/>
                        </a:rPr>
                        <a:t>North West</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20 268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5 067</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10 134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15 201</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20 268</a:t>
                      </a:r>
                    </a:p>
                  </a:txBody>
                  <a:tcPr marL="68580" marR="68580" marT="0" marB="0" anchor="b"/>
                </a:tc>
                <a:extLst>
                  <a:ext uri="{0D108BD9-81ED-4DB2-BD59-A6C34878D82A}">
                    <a16:rowId xmlns:a16="http://schemas.microsoft.com/office/drawing/2014/main" xmlns="" val="10008"/>
                  </a:ext>
                </a:extLst>
              </a:tr>
              <a:tr h="378879">
                <a:tc>
                  <a:txBody>
                    <a:bodyPr/>
                    <a:lstStyle/>
                    <a:p>
                      <a:pPr algn="l" fontAlgn="ctr"/>
                      <a:r>
                        <a:rPr lang="en-ZA" sz="1600" b="1" i="0" u="none" strike="noStrike" dirty="0">
                          <a:solidFill>
                            <a:srgbClr val="000000"/>
                          </a:solidFill>
                          <a:effectLst/>
                          <a:latin typeface="+mn-lt"/>
                        </a:rPr>
                        <a:t>Western Cape</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32 544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8 136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16 272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24 408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32 544</a:t>
                      </a:r>
                    </a:p>
                  </a:txBody>
                  <a:tcPr marL="68580" marR="68580" marT="0" marB="0" anchor="b"/>
                </a:tc>
                <a:extLst>
                  <a:ext uri="{0D108BD9-81ED-4DB2-BD59-A6C34878D82A}">
                    <a16:rowId xmlns:a16="http://schemas.microsoft.com/office/drawing/2014/main" xmlns="" val="10009"/>
                  </a:ext>
                </a:extLst>
              </a:tr>
              <a:tr h="209326">
                <a:tc>
                  <a:txBody>
                    <a:bodyPr/>
                    <a:lstStyle/>
                    <a:p>
                      <a:pPr algn="l" fontAlgn="ctr"/>
                      <a:endParaRPr lang="en-ZA" sz="1600" b="1" i="0" u="none" strike="noStrike" dirty="0" smtClean="0">
                        <a:solidFill>
                          <a:srgbClr val="000000"/>
                        </a:solidFill>
                        <a:effectLst/>
                        <a:latin typeface="+mn-lt"/>
                      </a:endParaRPr>
                    </a:p>
                    <a:p>
                      <a:pPr algn="l" fontAlgn="ctr"/>
                      <a:r>
                        <a:rPr lang="en-ZA" sz="1600" b="1" i="0" u="none" strike="noStrike" dirty="0" smtClean="0">
                          <a:solidFill>
                            <a:srgbClr val="000000"/>
                          </a:solidFill>
                          <a:effectLst/>
                          <a:latin typeface="+mn-lt"/>
                        </a:rPr>
                        <a:t>HO</a:t>
                      </a:r>
                    </a:p>
                  </a:txBody>
                  <a:tcPr marL="9525" marR="9525" marT="9525" marB="0" anchor="ctr"/>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288</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72</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a:solidFill>
                            <a:srgbClr val="000000"/>
                          </a:solidFill>
                          <a:effectLst/>
                          <a:latin typeface="+mn-lt"/>
                          <a:ea typeface="+mn-ea"/>
                          <a:cs typeface="+mn-cs"/>
                        </a:rPr>
                        <a:t>144</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216</a:t>
                      </a:r>
                    </a:p>
                  </a:txBody>
                  <a:tcPr marL="68580" marR="68580" marT="0" marB="0" anchor="b"/>
                </a:tc>
                <a:tc>
                  <a:txBody>
                    <a:bodyPr/>
                    <a:lstStyle/>
                    <a:p>
                      <a:pPr marL="0" algn="ctr" defTabSz="457200" rtl="0" eaLnBrk="1" fontAlgn="ctr" latinLnBrk="0" hangingPunct="1">
                        <a:lnSpc>
                          <a:spcPct val="115000"/>
                        </a:lnSpc>
                        <a:spcBef>
                          <a:spcPts val="500"/>
                        </a:spcBef>
                        <a:spcAft>
                          <a:spcPts val="0"/>
                        </a:spcAft>
                      </a:pPr>
                      <a:r>
                        <a:rPr lang="en-ZA" sz="1600" b="0" i="0" u="none" strike="noStrike" kern="1200" dirty="0">
                          <a:solidFill>
                            <a:srgbClr val="000000"/>
                          </a:solidFill>
                          <a:effectLst/>
                          <a:latin typeface="+mn-lt"/>
                          <a:ea typeface="+mn-ea"/>
                          <a:cs typeface="+mn-cs"/>
                        </a:rPr>
                        <a:t>288</a:t>
                      </a:r>
                    </a:p>
                  </a:txBody>
                  <a:tcPr marL="68580" marR="68580" marT="0" marB="0" anchor="b"/>
                </a:tc>
                <a:extLst>
                  <a:ext uri="{0D108BD9-81ED-4DB2-BD59-A6C34878D82A}">
                    <a16:rowId xmlns:a16="http://schemas.microsoft.com/office/drawing/2014/main" xmlns="" val="10010"/>
                  </a:ext>
                </a:extLst>
              </a:tr>
              <a:tr h="209326">
                <a:tc>
                  <a:txBody>
                    <a:bodyPr/>
                    <a:lstStyle/>
                    <a:p>
                      <a:pPr algn="l" fontAlgn="ctr"/>
                      <a:endParaRPr lang="en-ZA" sz="1600" b="1" i="0" u="none" strike="noStrike" dirty="0" smtClean="0">
                        <a:solidFill>
                          <a:srgbClr val="000000"/>
                        </a:solidFill>
                        <a:effectLst/>
                        <a:latin typeface="+mn-lt"/>
                      </a:endParaRPr>
                    </a:p>
                    <a:p>
                      <a:pPr algn="l" fontAlgn="ctr"/>
                      <a:r>
                        <a:rPr lang="en-ZA" sz="1600" b="1" i="0" u="none" strike="noStrike" dirty="0" smtClean="0">
                          <a:solidFill>
                            <a:srgbClr val="000000"/>
                          </a:solidFill>
                          <a:effectLst/>
                          <a:latin typeface="+mn-lt"/>
                        </a:rPr>
                        <a:t>TOTAL</a:t>
                      </a:r>
                      <a:endParaRPr lang="en-ZA" sz="1600" b="1"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i="0" u="none" strike="noStrike" kern="1200" dirty="0">
                          <a:solidFill>
                            <a:srgbClr val="000000"/>
                          </a:solidFill>
                          <a:effectLst/>
                          <a:latin typeface="+mn-lt"/>
                          <a:ea typeface="+mn-ea"/>
                          <a:cs typeface="+mn-cs"/>
                        </a:rPr>
                        <a:t>296 904</a:t>
                      </a:r>
                    </a:p>
                  </a:txBody>
                  <a:tcPr marL="68580" marR="68580" marT="0" marB="0" anchor="b">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i="0" u="none" strike="noStrike" kern="1200" dirty="0">
                          <a:solidFill>
                            <a:srgbClr val="000000"/>
                          </a:solidFill>
                          <a:effectLst/>
                          <a:latin typeface="+mn-lt"/>
                          <a:ea typeface="+mn-ea"/>
                          <a:cs typeface="+mn-cs"/>
                        </a:rPr>
                        <a:t>74 226</a:t>
                      </a:r>
                    </a:p>
                  </a:txBody>
                  <a:tcPr marL="68580" marR="68580" marT="0" marB="0" anchor="b">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i="0" u="none" strike="noStrike" kern="1200" dirty="0">
                          <a:solidFill>
                            <a:srgbClr val="000000"/>
                          </a:solidFill>
                          <a:effectLst/>
                          <a:latin typeface="+mn-lt"/>
                          <a:ea typeface="+mn-ea"/>
                          <a:cs typeface="+mn-cs"/>
                        </a:rPr>
                        <a:t>148 452</a:t>
                      </a:r>
                    </a:p>
                  </a:txBody>
                  <a:tcPr marL="68580" marR="68580" marT="0" marB="0" anchor="b">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i="0" u="none" strike="noStrike" kern="1200" dirty="0">
                          <a:solidFill>
                            <a:srgbClr val="000000"/>
                          </a:solidFill>
                          <a:effectLst/>
                          <a:latin typeface="+mn-lt"/>
                          <a:ea typeface="+mn-ea"/>
                          <a:cs typeface="+mn-cs"/>
                        </a:rPr>
                        <a:t>222 678</a:t>
                      </a:r>
                    </a:p>
                  </a:txBody>
                  <a:tcPr marL="68580" marR="68580" marT="0" marB="0" anchor="b">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i="0" u="none" strike="noStrike" kern="1200" dirty="0">
                          <a:solidFill>
                            <a:srgbClr val="000000"/>
                          </a:solidFill>
                          <a:effectLst/>
                          <a:latin typeface="+mn-lt"/>
                          <a:ea typeface="+mn-ea"/>
                          <a:cs typeface="+mn-cs"/>
                        </a:rPr>
                        <a:t>296 904</a:t>
                      </a:r>
                    </a:p>
                  </a:txBody>
                  <a:tcPr marL="68580" marR="68580" marT="0" marB="0" anchor="b">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914147" y="647827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82975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lstStyle/>
          <a:p>
            <a:r>
              <a:rPr lang="en-ZA" sz="2400" b="1" dirty="0" smtClean="0"/>
              <a:t>TARGET BREAKDOWN PER LEGISLATION</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67565613"/>
              </p:ext>
            </p:extLst>
          </p:nvPr>
        </p:nvGraphicFramePr>
        <p:xfrm>
          <a:off x="254000" y="1320796"/>
          <a:ext cx="8638481" cy="5376324"/>
        </p:xfrm>
        <a:graphic>
          <a:graphicData uri="http://schemas.openxmlformats.org/drawingml/2006/table">
            <a:tbl>
              <a:tblPr>
                <a:tableStyleId>{5C22544A-7EE6-4342-B048-85BDC9FD1C3A}</a:tableStyleId>
              </a:tblPr>
              <a:tblGrid>
                <a:gridCol w="1744691">
                  <a:extLst>
                    <a:ext uri="{9D8B030D-6E8A-4147-A177-3AD203B41FA5}">
                      <a16:colId xmlns:a16="http://schemas.microsoft.com/office/drawing/2014/main" xmlns="" val="20000"/>
                    </a:ext>
                  </a:extLst>
                </a:gridCol>
                <a:gridCol w="1206557">
                  <a:extLst>
                    <a:ext uri="{9D8B030D-6E8A-4147-A177-3AD203B41FA5}">
                      <a16:colId xmlns:a16="http://schemas.microsoft.com/office/drawing/2014/main" xmlns="" val="20001"/>
                    </a:ext>
                  </a:extLst>
                </a:gridCol>
                <a:gridCol w="1336841">
                  <a:extLst>
                    <a:ext uri="{9D8B030D-6E8A-4147-A177-3AD203B41FA5}">
                      <a16:colId xmlns:a16="http://schemas.microsoft.com/office/drawing/2014/main" xmlns="" val="20004"/>
                    </a:ext>
                  </a:extLst>
                </a:gridCol>
                <a:gridCol w="1087598">
                  <a:extLst>
                    <a:ext uri="{9D8B030D-6E8A-4147-A177-3AD203B41FA5}">
                      <a16:colId xmlns:a16="http://schemas.microsoft.com/office/drawing/2014/main" xmlns="" val="20005"/>
                    </a:ext>
                  </a:extLst>
                </a:gridCol>
                <a:gridCol w="1087598">
                  <a:extLst>
                    <a:ext uri="{9D8B030D-6E8A-4147-A177-3AD203B41FA5}">
                      <a16:colId xmlns:a16="http://schemas.microsoft.com/office/drawing/2014/main" xmlns="" val="20006"/>
                    </a:ext>
                  </a:extLst>
                </a:gridCol>
                <a:gridCol w="1087598">
                  <a:extLst>
                    <a:ext uri="{9D8B030D-6E8A-4147-A177-3AD203B41FA5}">
                      <a16:colId xmlns:a16="http://schemas.microsoft.com/office/drawing/2014/main" xmlns="" val="20007"/>
                    </a:ext>
                  </a:extLst>
                </a:gridCol>
                <a:gridCol w="1087598">
                  <a:extLst>
                    <a:ext uri="{9D8B030D-6E8A-4147-A177-3AD203B41FA5}">
                      <a16:colId xmlns:a16="http://schemas.microsoft.com/office/drawing/2014/main" xmlns="" val="20008"/>
                    </a:ext>
                  </a:extLst>
                </a:gridCol>
              </a:tblGrid>
              <a:tr h="983926">
                <a:tc>
                  <a:txBody>
                    <a:bodyPr/>
                    <a:lstStyle/>
                    <a:p>
                      <a:pPr algn="l" fontAlgn="ctr"/>
                      <a:r>
                        <a:rPr lang="en-ZA" sz="1600" b="1" u="none" strike="noStrike" dirty="0">
                          <a:effectLst/>
                        </a:rPr>
                        <a:t> </a:t>
                      </a:r>
                      <a:r>
                        <a:rPr lang="en-ZA" sz="1600" b="1" u="none" strike="noStrike" dirty="0" smtClean="0">
                          <a:effectLst/>
                        </a:rPr>
                        <a:t>PROVINCE</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smtClean="0">
                          <a:effectLst/>
                        </a:rPr>
                        <a:t>EE</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a:effectLst/>
                        </a:rPr>
                        <a:t>BCEA</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a:effectLst/>
                        </a:rPr>
                        <a:t>OHS</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a:effectLst/>
                        </a:rPr>
                        <a:t>EAS</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smtClean="0">
                          <a:effectLst/>
                        </a:rPr>
                        <a:t>COID</a:t>
                      </a:r>
                      <a:endParaRPr lang="en-ZA" sz="1600" b="1" i="0" u="none" strike="noStrike" dirty="0">
                        <a:solidFill>
                          <a:srgbClr val="000000"/>
                        </a:solidFill>
                        <a:effectLst/>
                        <a:latin typeface="Calibri"/>
                      </a:endParaRPr>
                    </a:p>
                  </a:txBody>
                  <a:tcPr marL="9525" marR="9525" marT="9525" marB="0" anchor="ctr"/>
                </a:tc>
                <a:tc>
                  <a:txBody>
                    <a:bodyPr/>
                    <a:lstStyle/>
                    <a:p>
                      <a:pPr algn="ctr" fontAlgn="ctr"/>
                      <a:r>
                        <a:rPr lang="en-ZA" sz="1600" b="1" u="none" strike="noStrike" dirty="0">
                          <a:effectLst/>
                        </a:rPr>
                        <a:t>TOTAL</a:t>
                      </a:r>
                      <a:endParaRPr lang="en-ZA" sz="16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655951">
                <a:tc>
                  <a:txBody>
                    <a:bodyPr/>
                    <a:lstStyle/>
                    <a:p>
                      <a:pPr algn="l" fontAlgn="ctr"/>
                      <a:r>
                        <a:rPr lang="en-ZA" sz="1600" b="1" u="none" strike="noStrike" dirty="0">
                          <a:effectLst/>
                        </a:rPr>
                        <a:t>Eastern Cape</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312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19 968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8 808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1 624</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1 172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31 884</a:t>
                      </a:r>
                    </a:p>
                  </a:txBody>
                  <a:tcPr marL="68580" marR="68580" marT="0" marB="0"/>
                </a:tc>
                <a:extLst>
                  <a:ext uri="{0D108BD9-81ED-4DB2-BD59-A6C34878D82A}">
                    <a16:rowId xmlns:a16="http://schemas.microsoft.com/office/drawing/2014/main" xmlns="" val="10001"/>
                  </a:ext>
                </a:extLst>
              </a:tr>
              <a:tr h="327976">
                <a:tc>
                  <a:txBody>
                    <a:bodyPr/>
                    <a:lstStyle/>
                    <a:p>
                      <a:pPr algn="l" fontAlgn="ctr"/>
                      <a:r>
                        <a:rPr lang="en-ZA" sz="1600" b="1" u="none" strike="noStrike" dirty="0">
                          <a:effectLst/>
                        </a:rPr>
                        <a:t>Free State</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13 392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10 392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1 632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828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26 472</a:t>
                      </a:r>
                    </a:p>
                  </a:txBody>
                  <a:tcPr marL="68580" marR="68580" marT="0" marB="0"/>
                </a:tc>
                <a:extLst>
                  <a:ext uri="{0D108BD9-81ED-4DB2-BD59-A6C34878D82A}">
                    <a16:rowId xmlns:a16="http://schemas.microsoft.com/office/drawing/2014/main" xmlns="" val="10002"/>
                  </a:ext>
                </a:extLst>
              </a:tr>
              <a:tr h="327976">
                <a:tc>
                  <a:txBody>
                    <a:bodyPr/>
                    <a:lstStyle/>
                    <a:p>
                      <a:pPr algn="l" fontAlgn="ctr"/>
                      <a:r>
                        <a:rPr lang="en-ZA" sz="1600" b="1" u="none" strike="noStrike" dirty="0">
                          <a:effectLst/>
                        </a:rPr>
                        <a:t>Gauteng</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936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36 588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18 708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3 060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1 404</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60 696</a:t>
                      </a:r>
                    </a:p>
                  </a:txBody>
                  <a:tcPr marL="68580" marR="68580" marT="0" marB="0"/>
                </a:tc>
                <a:extLst>
                  <a:ext uri="{0D108BD9-81ED-4DB2-BD59-A6C34878D82A}">
                    <a16:rowId xmlns:a16="http://schemas.microsoft.com/office/drawing/2014/main" xmlns="" val="10003"/>
                  </a:ext>
                </a:extLst>
              </a:tr>
              <a:tr h="327976">
                <a:tc>
                  <a:txBody>
                    <a:bodyPr/>
                    <a:lstStyle/>
                    <a:p>
                      <a:pPr algn="l" fontAlgn="ctr"/>
                      <a:r>
                        <a:rPr lang="en-ZA" sz="1600" b="1" u="none" strike="noStrike" dirty="0">
                          <a:effectLst/>
                        </a:rPr>
                        <a:t>Kwa-Zulu Natal</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648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34 512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23 784</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2 352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1 392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62 688</a:t>
                      </a:r>
                    </a:p>
                  </a:txBody>
                  <a:tcPr marL="68580" marR="68580" marT="0" marB="0"/>
                </a:tc>
                <a:extLst>
                  <a:ext uri="{0D108BD9-81ED-4DB2-BD59-A6C34878D82A}">
                    <a16:rowId xmlns:a16="http://schemas.microsoft.com/office/drawing/2014/main" xmlns="" val="10004"/>
                  </a:ext>
                </a:extLst>
              </a:tr>
              <a:tr h="327976">
                <a:tc>
                  <a:txBody>
                    <a:bodyPr/>
                    <a:lstStyle/>
                    <a:p>
                      <a:pPr algn="l" fontAlgn="ctr"/>
                      <a:r>
                        <a:rPr lang="en-ZA" sz="1600" b="1" u="none" strike="noStrike" dirty="0">
                          <a:effectLst/>
                        </a:rPr>
                        <a:t>Limpopo</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312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16 428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8 952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1 620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816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28 128</a:t>
                      </a:r>
                    </a:p>
                  </a:txBody>
                  <a:tcPr marL="68580" marR="68580" marT="0" marB="0"/>
                </a:tc>
                <a:extLst>
                  <a:ext uri="{0D108BD9-81ED-4DB2-BD59-A6C34878D82A}">
                    <a16:rowId xmlns:a16="http://schemas.microsoft.com/office/drawing/2014/main" xmlns="" val="10005"/>
                  </a:ext>
                </a:extLst>
              </a:tr>
              <a:tr h="327976">
                <a:tc>
                  <a:txBody>
                    <a:bodyPr/>
                    <a:lstStyle/>
                    <a:p>
                      <a:pPr algn="l" fontAlgn="ctr"/>
                      <a:r>
                        <a:rPr lang="en-ZA" sz="1600" b="1" u="none" strike="noStrike" dirty="0">
                          <a:effectLst/>
                        </a:rPr>
                        <a:t>Mpumalanga</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312</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12 900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5 568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1 620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816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21 216</a:t>
                      </a:r>
                    </a:p>
                  </a:txBody>
                  <a:tcPr marL="68580" marR="68580" marT="0" marB="0"/>
                </a:tc>
                <a:extLst>
                  <a:ext uri="{0D108BD9-81ED-4DB2-BD59-A6C34878D82A}">
                    <a16:rowId xmlns:a16="http://schemas.microsoft.com/office/drawing/2014/main" xmlns="" val="10006"/>
                  </a:ext>
                </a:extLst>
              </a:tr>
              <a:tr h="327976">
                <a:tc>
                  <a:txBody>
                    <a:bodyPr/>
                    <a:lstStyle/>
                    <a:p>
                      <a:pPr algn="l" fontAlgn="ctr"/>
                      <a:r>
                        <a:rPr lang="en-ZA" sz="1600" b="1" u="none" strike="noStrike" dirty="0">
                          <a:effectLst/>
                        </a:rPr>
                        <a:t>Northern Cape</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6 348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3 708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1 620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816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12 720</a:t>
                      </a:r>
                    </a:p>
                  </a:txBody>
                  <a:tcPr marL="68580" marR="68580" marT="0" marB="0"/>
                </a:tc>
                <a:extLst>
                  <a:ext uri="{0D108BD9-81ED-4DB2-BD59-A6C34878D82A}">
                    <a16:rowId xmlns:a16="http://schemas.microsoft.com/office/drawing/2014/main" xmlns="" val="10007"/>
                  </a:ext>
                </a:extLst>
              </a:tr>
              <a:tr h="327976">
                <a:tc>
                  <a:txBody>
                    <a:bodyPr/>
                    <a:lstStyle/>
                    <a:p>
                      <a:pPr algn="l" fontAlgn="ctr"/>
                      <a:r>
                        <a:rPr lang="en-ZA" sz="1600" b="1" u="none" strike="noStrike" dirty="0">
                          <a:effectLst/>
                        </a:rPr>
                        <a:t>North West</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11 136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6 648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1 440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816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20 268</a:t>
                      </a:r>
                    </a:p>
                  </a:txBody>
                  <a:tcPr marL="68580" marR="68580" marT="0" marB="0"/>
                </a:tc>
                <a:extLst>
                  <a:ext uri="{0D108BD9-81ED-4DB2-BD59-A6C34878D82A}">
                    <a16:rowId xmlns:a16="http://schemas.microsoft.com/office/drawing/2014/main" xmlns="" val="10008"/>
                  </a:ext>
                </a:extLst>
              </a:tr>
              <a:tr h="327976">
                <a:tc>
                  <a:txBody>
                    <a:bodyPr/>
                    <a:lstStyle/>
                    <a:p>
                      <a:pPr algn="l" fontAlgn="ctr"/>
                      <a:r>
                        <a:rPr lang="en-ZA" sz="1600" b="1" u="none" strike="noStrike" dirty="0">
                          <a:effectLst/>
                        </a:rPr>
                        <a:t>Western Cape</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228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17 076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11 724</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2 340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1 176</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32 544</a:t>
                      </a:r>
                    </a:p>
                  </a:txBody>
                  <a:tcPr marL="68580" marR="68580" marT="0" marB="0"/>
                </a:tc>
                <a:extLst>
                  <a:ext uri="{0D108BD9-81ED-4DB2-BD59-A6C34878D82A}">
                    <a16:rowId xmlns:a16="http://schemas.microsoft.com/office/drawing/2014/main" xmlns="" val="10009"/>
                  </a:ext>
                </a:extLst>
              </a:tr>
              <a:tr h="327976">
                <a:tc>
                  <a:txBody>
                    <a:bodyPr/>
                    <a:lstStyle/>
                    <a:p>
                      <a:pPr algn="l" fontAlgn="ctr"/>
                      <a:r>
                        <a:rPr lang="en-ZA" sz="1600" b="1" u="none" strike="noStrike" dirty="0">
                          <a:effectLst/>
                        </a:rPr>
                        <a:t>HO</a:t>
                      </a:r>
                      <a:endParaRPr lang="en-ZA" sz="1600" b="1" i="0" u="none" strike="noStrike" dirty="0">
                        <a:solidFill>
                          <a:srgbClr val="000000"/>
                        </a:solidFill>
                        <a:effectLst/>
                        <a:latin typeface="Calibri"/>
                      </a:endParaRPr>
                    </a:p>
                  </a:txBody>
                  <a:tcPr marL="9525" marR="9525" marT="9525" marB="0" anchor="ctr"/>
                </a:tc>
                <a:tc>
                  <a:txBody>
                    <a:bodyPr/>
                    <a:lstStyle/>
                    <a:p>
                      <a:pPr marL="0" marR="84455"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a:solidFill>
                            <a:schemeClr val="dk1"/>
                          </a:solidFill>
                          <a:effectLst/>
                          <a:latin typeface="+mn-lt"/>
                          <a:ea typeface="+mn-ea"/>
                          <a:cs typeface="+mn-cs"/>
                        </a:rPr>
                        <a:t>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288</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0" u="none" strike="noStrike" kern="1200" dirty="0">
                          <a:solidFill>
                            <a:schemeClr val="dk1"/>
                          </a:solidFill>
                          <a:effectLst/>
                          <a:latin typeface="+mn-lt"/>
                          <a:ea typeface="+mn-ea"/>
                          <a:cs typeface="+mn-cs"/>
                        </a:rPr>
                        <a:t>0</a:t>
                      </a:r>
                    </a:p>
                  </a:txBody>
                  <a:tcPr marL="68580" marR="68580" marT="0" marB="0"/>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288</a:t>
                      </a:r>
                    </a:p>
                  </a:txBody>
                  <a:tcPr marL="68580" marR="68580" marT="0" marB="0"/>
                </a:tc>
                <a:extLst>
                  <a:ext uri="{0D108BD9-81ED-4DB2-BD59-A6C34878D82A}">
                    <a16:rowId xmlns:a16="http://schemas.microsoft.com/office/drawing/2014/main" xmlns="" val="10010"/>
                  </a:ext>
                </a:extLst>
              </a:tr>
              <a:tr h="784663">
                <a:tc>
                  <a:txBody>
                    <a:bodyPr/>
                    <a:lstStyle/>
                    <a:p>
                      <a:pPr algn="l" fontAlgn="ctr"/>
                      <a:endParaRPr lang="en-ZA" sz="1600" b="1" u="none" strike="noStrike" dirty="0" smtClean="0">
                        <a:effectLst/>
                      </a:endParaRPr>
                    </a:p>
                    <a:p>
                      <a:pPr algn="l" fontAlgn="ctr"/>
                      <a:r>
                        <a:rPr lang="en-ZA" sz="1600" b="1" u="none" strike="noStrike" dirty="0" smtClean="0">
                          <a:effectLst/>
                        </a:rPr>
                        <a:t>TOTAL</a:t>
                      </a:r>
                    </a:p>
                    <a:p>
                      <a:pPr algn="l" fontAlgn="ctr"/>
                      <a:endParaRPr lang="en-ZA" sz="1600" b="1" i="0" u="none" strike="noStrike" dirty="0">
                        <a:solidFill>
                          <a:srgbClr val="000000"/>
                        </a:solidFill>
                        <a:effectLst/>
                        <a:latin typeface="Calibri"/>
                      </a:endParaRPr>
                    </a:p>
                  </a:txBody>
                  <a:tcPr marL="9525" marR="9525" marT="9525" marB="0" anchor="ctr">
                    <a:solidFill>
                      <a:schemeClr val="accent1">
                        <a:lumMod val="60000"/>
                        <a:lumOff val="40000"/>
                      </a:schemeClr>
                    </a:solidFill>
                  </a:tcPr>
                </a:tc>
                <a:tc>
                  <a:txBody>
                    <a:bodyPr/>
                    <a:lstStyle/>
                    <a:p>
                      <a:pPr marL="0" marR="84455"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3 432</a:t>
                      </a:r>
                    </a:p>
                  </a:txBody>
                  <a:tcPr marL="68580" marR="68580" marT="0"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168 348</a:t>
                      </a:r>
                    </a:p>
                  </a:txBody>
                  <a:tcPr marL="68580" marR="68580" marT="0"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98 580</a:t>
                      </a:r>
                    </a:p>
                  </a:txBody>
                  <a:tcPr marL="68580" marR="68580" marT="0"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17 308</a:t>
                      </a:r>
                    </a:p>
                  </a:txBody>
                  <a:tcPr marL="68580" marR="68580" marT="0"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9 236</a:t>
                      </a:r>
                    </a:p>
                  </a:txBody>
                  <a:tcPr marL="68580" marR="68580" marT="0" marB="0" anchor="ctr">
                    <a:solidFill>
                      <a:schemeClr val="accent1">
                        <a:lumMod val="60000"/>
                        <a:lumOff val="40000"/>
                      </a:schemeClr>
                    </a:solidFill>
                  </a:tcPr>
                </a:tc>
                <a:tc>
                  <a:txBody>
                    <a:bodyPr/>
                    <a:lstStyle/>
                    <a:p>
                      <a:pPr marL="0" algn="ctr" defTabSz="457200" rtl="0" eaLnBrk="1" fontAlgn="ctr" latinLnBrk="0" hangingPunct="1">
                        <a:lnSpc>
                          <a:spcPct val="115000"/>
                        </a:lnSpc>
                        <a:spcBef>
                          <a:spcPts val="500"/>
                        </a:spcBef>
                        <a:spcAft>
                          <a:spcPts val="0"/>
                        </a:spcAft>
                      </a:pPr>
                      <a:r>
                        <a:rPr lang="en-ZA" sz="1600" b="1" u="none" strike="noStrike" kern="1200" dirty="0">
                          <a:solidFill>
                            <a:schemeClr val="dk1"/>
                          </a:solidFill>
                          <a:effectLst/>
                          <a:latin typeface="+mn-lt"/>
                          <a:ea typeface="+mn-ea"/>
                          <a:cs typeface="+mn-cs"/>
                        </a:rPr>
                        <a:t>296 904</a:t>
                      </a: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a:xfrm>
            <a:off x="6927322" y="633199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dirty="0">
              <a:ln>
                <a:noFill/>
              </a:ln>
              <a:solidFill>
                <a:schemeClr val="bg1"/>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48544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Budget Reduction FYs 2019/2020 &amp; 2020/21 </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80121479"/>
              </p:ext>
            </p:extLst>
          </p:nvPr>
        </p:nvGraphicFramePr>
        <p:xfrm>
          <a:off x="179510" y="1417638"/>
          <a:ext cx="8784978" cy="5084764"/>
        </p:xfrm>
        <a:graphic>
          <a:graphicData uri="http://schemas.openxmlformats.org/drawingml/2006/table">
            <a:tbl>
              <a:tblPr firstRow="1" firstCol="1" bandRow="1">
                <a:tableStyleId>{5C22544A-7EE6-4342-B048-85BDC9FD1C3A}</a:tableStyleId>
              </a:tblPr>
              <a:tblGrid>
                <a:gridCol w="1992654">
                  <a:extLst>
                    <a:ext uri="{9D8B030D-6E8A-4147-A177-3AD203B41FA5}">
                      <a16:colId xmlns:a16="http://schemas.microsoft.com/office/drawing/2014/main" xmlns="" val="908927605"/>
                    </a:ext>
                  </a:extLst>
                </a:gridCol>
                <a:gridCol w="766266">
                  <a:extLst>
                    <a:ext uri="{9D8B030D-6E8A-4147-A177-3AD203B41FA5}">
                      <a16:colId xmlns:a16="http://schemas.microsoft.com/office/drawing/2014/main" xmlns="" val="975330739"/>
                    </a:ext>
                  </a:extLst>
                </a:gridCol>
                <a:gridCol w="769474">
                  <a:extLst>
                    <a:ext uri="{9D8B030D-6E8A-4147-A177-3AD203B41FA5}">
                      <a16:colId xmlns:a16="http://schemas.microsoft.com/office/drawing/2014/main" xmlns="" val="3614579840"/>
                    </a:ext>
                  </a:extLst>
                </a:gridCol>
                <a:gridCol w="749796">
                  <a:extLst>
                    <a:ext uri="{9D8B030D-6E8A-4147-A177-3AD203B41FA5}">
                      <a16:colId xmlns:a16="http://schemas.microsoft.com/office/drawing/2014/main" xmlns="" val="2697869428"/>
                    </a:ext>
                  </a:extLst>
                </a:gridCol>
                <a:gridCol w="978396">
                  <a:extLst>
                    <a:ext uri="{9D8B030D-6E8A-4147-A177-3AD203B41FA5}">
                      <a16:colId xmlns:a16="http://schemas.microsoft.com/office/drawing/2014/main" xmlns="" val="792250377"/>
                    </a:ext>
                  </a:extLst>
                </a:gridCol>
                <a:gridCol w="126504">
                  <a:extLst>
                    <a:ext uri="{9D8B030D-6E8A-4147-A177-3AD203B41FA5}">
                      <a16:colId xmlns:a16="http://schemas.microsoft.com/office/drawing/2014/main" xmlns="" val="1666626158"/>
                    </a:ext>
                  </a:extLst>
                </a:gridCol>
                <a:gridCol w="809600">
                  <a:extLst>
                    <a:ext uri="{9D8B030D-6E8A-4147-A177-3AD203B41FA5}">
                      <a16:colId xmlns:a16="http://schemas.microsoft.com/office/drawing/2014/main" xmlns="" val="3459672202"/>
                    </a:ext>
                  </a:extLst>
                </a:gridCol>
                <a:gridCol w="792088">
                  <a:extLst>
                    <a:ext uri="{9D8B030D-6E8A-4147-A177-3AD203B41FA5}">
                      <a16:colId xmlns:a16="http://schemas.microsoft.com/office/drawing/2014/main" xmlns="" val="2710893927"/>
                    </a:ext>
                  </a:extLst>
                </a:gridCol>
                <a:gridCol w="792088">
                  <a:extLst>
                    <a:ext uri="{9D8B030D-6E8A-4147-A177-3AD203B41FA5}">
                      <a16:colId xmlns:a16="http://schemas.microsoft.com/office/drawing/2014/main" xmlns="" val="1087663344"/>
                    </a:ext>
                  </a:extLst>
                </a:gridCol>
                <a:gridCol w="1008112">
                  <a:extLst>
                    <a:ext uri="{9D8B030D-6E8A-4147-A177-3AD203B41FA5}">
                      <a16:colId xmlns:a16="http://schemas.microsoft.com/office/drawing/2014/main" xmlns="" val="1865628582"/>
                    </a:ext>
                  </a:extLst>
                </a:gridCol>
              </a:tblGrid>
              <a:tr h="880272">
                <a:tc>
                  <a:txBody>
                    <a:bodyPr/>
                    <a:lstStyle/>
                    <a:p>
                      <a:pPr>
                        <a:lnSpc>
                          <a:spcPct val="115000"/>
                        </a:lnSpc>
                        <a:spcBef>
                          <a:spcPts val="500"/>
                        </a:spcBef>
                        <a:spcAft>
                          <a:spcPts val="0"/>
                        </a:spcAft>
                      </a:pPr>
                      <a:r>
                        <a:rPr lang="en-ZA" sz="1200" dirty="0">
                          <a:effectLst/>
                        </a:rPr>
                        <a:t>Programme</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gridSpan="3">
                  <a:txBody>
                    <a:bodyPr/>
                    <a:lstStyle/>
                    <a:p>
                      <a:pPr algn="ctr">
                        <a:lnSpc>
                          <a:spcPct val="115000"/>
                        </a:lnSpc>
                        <a:spcBef>
                          <a:spcPts val="500"/>
                        </a:spcBef>
                        <a:spcAft>
                          <a:spcPts val="0"/>
                        </a:spcAft>
                      </a:pPr>
                      <a:r>
                        <a:rPr lang="en-ZA" sz="1200" dirty="0">
                          <a:effectLst/>
                        </a:rPr>
                        <a:t>Audited outcomes</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hMerge="1">
                  <a:txBody>
                    <a:bodyPr/>
                    <a:lstStyle/>
                    <a:p>
                      <a:endParaRPr lang="en-ZA"/>
                    </a:p>
                  </a:txBody>
                  <a:tcPr/>
                </a:tc>
                <a:tc hMerge="1">
                  <a:txBody>
                    <a:bodyPr/>
                    <a:lstStyle/>
                    <a:p>
                      <a:endParaRPr lang="en-ZA"/>
                    </a:p>
                  </a:txBody>
                  <a:tcPr/>
                </a:tc>
                <a:tc gridSpan="2">
                  <a:txBody>
                    <a:bodyPr/>
                    <a:lstStyle/>
                    <a:p>
                      <a:pPr algn="ctr">
                        <a:lnSpc>
                          <a:spcPct val="115000"/>
                        </a:lnSpc>
                        <a:spcBef>
                          <a:spcPts val="500"/>
                        </a:spcBef>
                        <a:spcAft>
                          <a:spcPts val="0"/>
                        </a:spcAft>
                      </a:pPr>
                      <a:r>
                        <a:rPr lang="en-ZA" sz="1200">
                          <a:effectLst/>
                        </a:rPr>
                        <a:t>Voted (Main Appropriation)</a:t>
                      </a:r>
                      <a:endParaRPr lang="en-ZA" sz="1200">
                        <a:effectLst/>
                        <a:latin typeface="Trebuchet MS" panose="020B0603020202020204" pitchFamily="34" charset="0"/>
                        <a:ea typeface="STXinwei"/>
                        <a:cs typeface="Tahoma" panose="020B0604030504040204" pitchFamily="34" charset="0"/>
                      </a:endParaRPr>
                    </a:p>
                  </a:txBody>
                  <a:tcPr marL="64640" marR="64640" marT="0" marB="0" anchor="ctr"/>
                </a:tc>
                <a:tc hMerge="1">
                  <a:txBody>
                    <a:bodyPr/>
                    <a:lstStyle/>
                    <a:p>
                      <a:pPr>
                        <a:lnSpc>
                          <a:spcPct val="115000"/>
                        </a:lnSpc>
                        <a:spcBef>
                          <a:spcPts val="500"/>
                        </a:spcBef>
                        <a:spcAft>
                          <a:spcPts val="0"/>
                        </a:spcAft>
                      </a:pP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dirty="0">
                          <a:effectLst/>
                        </a:rPr>
                        <a:t>Revised Estimate</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gridSpan="3">
                  <a:txBody>
                    <a:bodyPr/>
                    <a:lstStyle/>
                    <a:p>
                      <a:pPr algn="ctr">
                        <a:lnSpc>
                          <a:spcPct val="115000"/>
                        </a:lnSpc>
                        <a:spcBef>
                          <a:spcPts val="500"/>
                        </a:spcBef>
                        <a:spcAft>
                          <a:spcPts val="0"/>
                        </a:spcAft>
                      </a:pPr>
                      <a:r>
                        <a:rPr lang="en-ZA" sz="1200" dirty="0">
                          <a:effectLst/>
                        </a:rPr>
                        <a:t>Medium Term Expenditure Estimate</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31706285"/>
                  </a:ext>
                </a:extLst>
              </a:tr>
              <a:tr h="444444">
                <a:tc>
                  <a:txBody>
                    <a:bodyPr/>
                    <a:lstStyle/>
                    <a:p>
                      <a:pPr>
                        <a:lnSpc>
                          <a:spcPct val="115000"/>
                        </a:lnSpc>
                        <a:spcBef>
                          <a:spcPts val="500"/>
                        </a:spcBef>
                        <a:spcAft>
                          <a:spcPts val="0"/>
                        </a:spcAft>
                      </a:pPr>
                      <a:r>
                        <a:rPr lang="en-ZA" sz="1200">
                          <a:effectLst/>
                        </a:rPr>
                        <a:t>R-thousand</a:t>
                      </a:r>
                      <a:endParaRPr lang="en-ZA" sz="120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b="1" dirty="0">
                          <a:effectLst/>
                        </a:rPr>
                        <a:t>2017/18</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b="1" dirty="0">
                          <a:effectLst/>
                        </a:rPr>
                        <a:t>2018/19</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b="1" dirty="0">
                          <a:effectLst/>
                        </a:rPr>
                        <a:t>2019/20</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gridSpan="3">
                  <a:txBody>
                    <a:bodyPr/>
                    <a:lstStyle/>
                    <a:p>
                      <a:pPr algn="ctr">
                        <a:lnSpc>
                          <a:spcPct val="115000"/>
                        </a:lnSpc>
                        <a:spcBef>
                          <a:spcPts val="500"/>
                        </a:spcBef>
                        <a:spcAft>
                          <a:spcPts val="0"/>
                        </a:spcAft>
                      </a:pPr>
                      <a:r>
                        <a:rPr lang="en-ZA" sz="1200" b="1" dirty="0">
                          <a:effectLst/>
                        </a:rPr>
                        <a:t>2020/21</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hMerge="1">
                  <a:txBody>
                    <a:bodyPr/>
                    <a:lstStyle/>
                    <a:p>
                      <a:endParaRPr lang="en-ZA"/>
                    </a:p>
                  </a:txBody>
                  <a:tcPr/>
                </a:tc>
                <a:tc hMerge="1">
                  <a:txBody>
                    <a:bodyPr/>
                    <a:lstStyle/>
                    <a:p>
                      <a:endParaRPr lang="en-ZA"/>
                    </a:p>
                  </a:txBody>
                  <a:tcPr/>
                </a:tc>
                <a:tc>
                  <a:txBody>
                    <a:bodyPr/>
                    <a:lstStyle/>
                    <a:p>
                      <a:pPr algn="ctr">
                        <a:lnSpc>
                          <a:spcPct val="115000"/>
                        </a:lnSpc>
                        <a:spcBef>
                          <a:spcPts val="500"/>
                        </a:spcBef>
                        <a:spcAft>
                          <a:spcPts val="0"/>
                        </a:spcAft>
                      </a:pPr>
                      <a:r>
                        <a:rPr lang="en-ZA" sz="1200" b="1" dirty="0">
                          <a:effectLst/>
                        </a:rPr>
                        <a:t>2021/22</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b="1" dirty="0">
                          <a:effectLst/>
                        </a:rPr>
                        <a:t>2022/23</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b="1" dirty="0">
                          <a:effectLst/>
                        </a:rPr>
                        <a:t>2023/24</a:t>
                      </a:r>
                      <a:endParaRPr lang="en-ZA" sz="1200" b="1" dirty="0">
                        <a:effectLst/>
                        <a:latin typeface="Trebuchet MS" panose="020B0603020202020204" pitchFamily="34" charset="0"/>
                        <a:ea typeface="STXinwei"/>
                        <a:cs typeface="Tahoma" panose="020B0604030504040204" pitchFamily="34" charset="0"/>
                      </a:endParaRPr>
                    </a:p>
                  </a:txBody>
                  <a:tcPr marL="64640" marR="64640" marT="0" marB="0" anchor="ctr"/>
                </a:tc>
                <a:extLst>
                  <a:ext uri="{0D108BD9-81ED-4DB2-BD59-A6C34878D82A}">
                    <a16:rowId xmlns:a16="http://schemas.microsoft.com/office/drawing/2014/main" xmlns="" val="1297664447"/>
                  </a:ext>
                </a:extLst>
              </a:tr>
              <a:tr h="529841">
                <a:tc>
                  <a:txBody>
                    <a:bodyPr/>
                    <a:lstStyle/>
                    <a:p>
                      <a:pPr algn="l">
                        <a:lnSpc>
                          <a:spcPct val="115000"/>
                        </a:lnSpc>
                        <a:spcBef>
                          <a:spcPts val="500"/>
                        </a:spcBef>
                        <a:spcAft>
                          <a:spcPts val="0"/>
                        </a:spcAft>
                      </a:pPr>
                      <a:r>
                        <a:rPr lang="en-ZA" sz="1200" dirty="0">
                          <a:effectLst/>
                        </a:rPr>
                        <a:t>Management and Support Services: IES</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6 833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6 873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6 224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7 299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dirty="0">
                          <a:effectLst/>
                        </a:rPr>
                        <a:t> 6 473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dirty="0">
                          <a:effectLst/>
                        </a:rPr>
                        <a:t> 6 933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6 996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7 010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3217012181"/>
                  </a:ext>
                </a:extLst>
              </a:tr>
              <a:tr h="428529">
                <a:tc>
                  <a:txBody>
                    <a:bodyPr/>
                    <a:lstStyle/>
                    <a:p>
                      <a:pPr algn="l">
                        <a:lnSpc>
                          <a:spcPct val="115000"/>
                        </a:lnSpc>
                        <a:spcBef>
                          <a:spcPts val="500"/>
                        </a:spcBef>
                        <a:spcAft>
                          <a:spcPts val="0"/>
                        </a:spcAft>
                      </a:pPr>
                      <a:r>
                        <a:rPr lang="en-ZA" sz="1200" dirty="0">
                          <a:effectLst/>
                        </a:rPr>
                        <a:t>Occupational Health and Safety</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25 868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27 759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31 535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36 860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a:effectLst/>
                        </a:rPr>
                        <a:t> 33 247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dirty="0">
                          <a:effectLst/>
                        </a:rPr>
                        <a:t> 34 107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34 312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34 466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2582872828"/>
                  </a:ext>
                </a:extLst>
              </a:tr>
              <a:tr h="465795">
                <a:tc>
                  <a:txBody>
                    <a:bodyPr/>
                    <a:lstStyle/>
                    <a:p>
                      <a:pPr algn="l">
                        <a:lnSpc>
                          <a:spcPct val="115000"/>
                        </a:lnSpc>
                        <a:spcBef>
                          <a:spcPts val="500"/>
                        </a:spcBef>
                        <a:spcAft>
                          <a:spcPts val="0"/>
                        </a:spcAft>
                      </a:pPr>
                      <a:r>
                        <a:rPr lang="en-ZA" sz="1200" dirty="0">
                          <a:effectLst/>
                        </a:rPr>
                        <a:t>Registration: IES</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61 115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62 510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66 527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76 986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a:effectLst/>
                        </a:rPr>
                        <a:t> 71 596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dirty="0">
                          <a:effectLst/>
                        </a:rPr>
                        <a:t> 71 456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71 322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71 336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3658265680"/>
                  </a:ext>
                </a:extLst>
              </a:tr>
              <a:tr h="880272">
                <a:tc>
                  <a:txBody>
                    <a:bodyPr/>
                    <a:lstStyle/>
                    <a:p>
                      <a:pPr algn="l">
                        <a:lnSpc>
                          <a:spcPct val="115000"/>
                        </a:lnSpc>
                        <a:spcBef>
                          <a:spcPts val="500"/>
                        </a:spcBef>
                        <a:spcAft>
                          <a:spcPts val="0"/>
                        </a:spcAft>
                      </a:pPr>
                      <a:r>
                        <a:rPr lang="en-ZA" sz="1200" dirty="0">
                          <a:effectLst/>
                        </a:rPr>
                        <a:t>Compliance, Monitoring and Enforcement Services</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414 853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438 975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440 945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539 247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a:effectLst/>
                        </a:rPr>
                        <a:t> 489 799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a:effectLst/>
                        </a:rPr>
                        <a:t> 505 255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508 268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509 198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1776208428"/>
                  </a:ext>
                </a:extLst>
              </a:tr>
              <a:tr h="465795">
                <a:tc>
                  <a:txBody>
                    <a:bodyPr/>
                    <a:lstStyle/>
                    <a:p>
                      <a:pPr algn="l">
                        <a:lnSpc>
                          <a:spcPct val="115000"/>
                        </a:lnSpc>
                        <a:spcBef>
                          <a:spcPts val="500"/>
                        </a:spcBef>
                        <a:spcAft>
                          <a:spcPts val="0"/>
                        </a:spcAft>
                      </a:pPr>
                      <a:r>
                        <a:rPr lang="en-ZA" sz="1200" dirty="0">
                          <a:effectLst/>
                        </a:rPr>
                        <a:t>Training of Staff: IES</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4 971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5 684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6 947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5 914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a:effectLst/>
                        </a:rPr>
                        <a:t> 3 268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a:effectLst/>
                        </a:rPr>
                        <a:t> 5 991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6 151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6 174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2096230268"/>
                  </a:ext>
                </a:extLst>
              </a:tr>
              <a:tr h="494908">
                <a:tc>
                  <a:txBody>
                    <a:bodyPr/>
                    <a:lstStyle/>
                    <a:p>
                      <a:pPr algn="l">
                        <a:lnSpc>
                          <a:spcPct val="115000"/>
                        </a:lnSpc>
                        <a:spcBef>
                          <a:spcPts val="500"/>
                        </a:spcBef>
                        <a:spcAft>
                          <a:spcPts val="0"/>
                        </a:spcAft>
                      </a:pPr>
                      <a:r>
                        <a:rPr lang="en-ZA" sz="1200" dirty="0">
                          <a:effectLst/>
                        </a:rPr>
                        <a:t>Statutory and Advocacy</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nchor="ctr"/>
                </a:tc>
                <a:tc>
                  <a:txBody>
                    <a:bodyPr/>
                    <a:lstStyle/>
                    <a:p>
                      <a:pPr algn="ctr">
                        <a:lnSpc>
                          <a:spcPct val="115000"/>
                        </a:lnSpc>
                        <a:spcBef>
                          <a:spcPts val="500"/>
                        </a:spcBef>
                        <a:spcAft>
                          <a:spcPts val="0"/>
                        </a:spcAft>
                      </a:pPr>
                      <a:r>
                        <a:rPr lang="en-ZA" sz="1200">
                          <a:effectLst/>
                        </a:rPr>
                        <a:t> 6 525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7 410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8 419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10 587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gridSpan="2">
                  <a:txBody>
                    <a:bodyPr/>
                    <a:lstStyle/>
                    <a:p>
                      <a:pPr algn="ctr">
                        <a:lnSpc>
                          <a:spcPct val="115000"/>
                        </a:lnSpc>
                        <a:spcBef>
                          <a:spcPts val="500"/>
                        </a:spcBef>
                        <a:spcAft>
                          <a:spcPts val="0"/>
                        </a:spcAft>
                      </a:pPr>
                      <a:r>
                        <a:rPr lang="en-ZA" sz="1200">
                          <a:effectLst/>
                        </a:rPr>
                        <a:t> 9 066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hMerge="1">
                  <a:txBody>
                    <a:bodyPr/>
                    <a:lstStyle/>
                    <a:p>
                      <a:endParaRPr lang="en-ZA"/>
                    </a:p>
                  </a:txBody>
                  <a:tcPr/>
                </a:tc>
                <a:tc>
                  <a:txBody>
                    <a:bodyPr/>
                    <a:lstStyle/>
                    <a:p>
                      <a:pPr algn="ctr">
                        <a:lnSpc>
                          <a:spcPct val="115000"/>
                        </a:lnSpc>
                        <a:spcBef>
                          <a:spcPts val="500"/>
                        </a:spcBef>
                        <a:spcAft>
                          <a:spcPts val="0"/>
                        </a:spcAft>
                      </a:pPr>
                      <a:r>
                        <a:rPr lang="en-ZA" sz="1200">
                          <a:effectLst/>
                        </a:rPr>
                        <a:t> 10 059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a:effectLst/>
                        </a:rPr>
                        <a:t> 10 157 </a:t>
                      </a:r>
                      <a:endParaRPr lang="en-ZA" sz="1200">
                        <a:effectLst/>
                        <a:latin typeface="Trebuchet MS" panose="020B0603020202020204" pitchFamily="34" charset="0"/>
                        <a:ea typeface="STXinwei"/>
                        <a:cs typeface="Tahoma" panose="020B0604030504040204" pitchFamily="34" charset="0"/>
                      </a:endParaRPr>
                    </a:p>
                  </a:txBody>
                  <a:tcPr marL="64640" marR="64640" marT="0" marB="0"/>
                </a:tc>
                <a:tc>
                  <a:txBody>
                    <a:bodyPr/>
                    <a:lstStyle/>
                    <a:p>
                      <a:pPr algn="ctr">
                        <a:lnSpc>
                          <a:spcPct val="115000"/>
                        </a:lnSpc>
                        <a:spcBef>
                          <a:spcPts val="500"/>
                        </a:spcBef>
                        <a:spcAft>
                          <a:spcPts val="0"/>
                        </a:spcAft>
                      </a:pPr>
                      <a:r>
                        <a:rPr lang="en-ZA" sz="1200" dirty="0">
                          <a:effectLst/>
                        </a:rPr>
                        <a:t> 10 173 </a:t>
                      </a:r>
                      <a:endParaRPr lang="en-ZA" sz="1200" dirty="0">
                        <a:effectLst/>
                        <a:latin typeface="Trebuchet MS" panose="020B0603020202020204" pitchFamily="34" charset="0"/>
                        <a:ea typeface="STXinwei"/>
                        <a:cs typeface="Tahoma" panose="020B0604030504040204" pitchFamily="34" charset="0"/>
                      </a:endParaRPr>
                    </a:p>
                  </a:txBody>
                  <a:tcPr marL="64640" marR="64640" marT="0" marB="0"/>
                </a:tc>
                <a:extLst>
                  <a:ext uri="{0D108BD9-81ED-4DB2-BD59-A6C34878D82A}">
                    <a16:rowId xmlns:a16="http://schemas.microsoft.com/office/drawing/2014/main" xmlns="" val="251043909"/>
                  </a:ext>
                </a:extLst>
              </a:tr>
              <a:tr h="494908">
                <a:tc>
                  <a:txBody>
                    <a:bodyPr/>
                    <a:lstStyle/>
                    <a:p>
                      <a:pPr algn="l">
                        <a:lnSpc>
                          <a:spcPct val="115000"/>
                        </a:lnSpc>
                        <a:spcBef>
                          <a:spcPts val="500"/>
                        </a:spcBef>
                        <a:spcAft>
                          <a:spcPts val="0"/>
                        </a:spcAft>
                      </a:pPr>
                      <a:r>
                        <a:rPr lang="en-ZA" sz="1400" b="1" dirty="0">
                          <a:effectLst/>
                        </a:rPr>
                        <a:t>Total</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nchor="ctr">
                    <a:solidFill>
                      <a:schemeClr val="tx2">
                        <a:lumMod val="60000"/>
                        <a:lumOff val="40000"/>
                      </a:schemeClr>
                    </a:solidFill>
                  </a:tcPr>
                </a:tc>
                <a:tc>
                  <a:txBody>
                    <a:bodyPr/>
                    <a:lstStyle/>
                    <a:p>
                      <a:pPr algn="ctr">
                        <a:lnSpc>
                          <a:spcPct val="115000"/>
                        </a:lnSpc>
                        <a:spcBef>
                          <a:spcPts val="500"/>
                        </a:spcBef>
                        <a:spcAft>
                          <a:spcPts val="0"/>
                        </a:spcAft>
                      </a:pPr>
                      <a:r>
                        <a:rPr lang="en-ZA" sz="1400" b="1" dirty="0">
                          <a:effectLst/>
                        </a:rPr>
                        <a:t> 520 165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a:txBody>
                    <a:bodyPr/>
                    <a:lstStyle/>
                    <a:p>
                      <a:pPr algn="ctr">
                        <a:lnSpc>
                          <a:spcPct val="115000"/>
                        </a:lnSpc>
                        <a:spcBef>
                          <a:spcPts val="500"/>
                        </a:spcBef>
                        <a:spcAft>
                          <a:spcPts val="0"/>
                        </a:spcAft>
                      </a:pPr>
                      <a:r>
                        <a:rPr lang="en-ZA" sz="1400" b="1" dirty="0">
                          <a:effectLst/>
                        </a:rPr>
                        <a:t> 549 211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a:txBody>
                    <a:bodyPr/>
                    <a:lstStyle/>
                    <a:p>
                      <a:pPr algn="ctr">
                        <a:lnSpc>
                          <a:spcPct val="115000"/>
                        </a:lnSpc>
                        <a:spcBef>
                          <a:spcPts val="500"/>
                        </a:spcBef>
                        <a:spcAft>
                          <a:spcPts val="0"/>
                        </a:spcAft>
                      </a:pPr>
                      <a:r>
                        <a:rPr lang="en-ZA" sz="1400" b="1" dirty="0" smtClean="0">
                          <a:effectLst/>
                        </a:rPr>
                        <a:t>560 </a:t>
                      </a:r>
                      <a:r>
                        <a:rPr lang="en-ZA" sz="1400" b="1" dirty="0">
                          <a:effectLst/>
                        </a:rPr>
                        <a:t>597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a:txBody>
                    <a:bodyPr/>
                    <a:lstStyle/>
                    <a:p>
                      <a:pPr algn="ctr">
                        <a:lnSpc>
                          <a:spcPct val="115000"/>
                        </a:lnSpc>
                        <a:spcBef>
                          <a:spcPts val="500"/>
                        </a:spcBef>
                        <a:spcAft>
                          <a:spcPts val="0"/>
                        </a:spcAft>
                      </a:pPr>
                      <a:r>
                        <a:rPr lang="en-ZA" sz="1400" b="1" dirty="0">
                          <a:effectLst/>
                        </a:rPr>
                        <a:t> 676 893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gridSpan="2">
                  <a:txBody>
                    <a:bodyPr/>
                    <a:lstStyle/>
                    <a:p>
                      <a:pPr algn="ctr">
                        <a:lnSpc>
                          <a:spcPct val="115000"/>
                        </a:lnSpc>
                        <a:spcBef>
                          <a:spcPts val="500"/>
                        </a:spcBef>
                        <a:spcAft>
                          <a:spcPts val="0"/>
                        </a:spcAft>
                      </a:pPr>
                      <a:r>
                        <a:rPr lang="en-ZA" sz="1400" b="1" dirty="0">
                          <a:effectLst/>
                        </a:rPr>
                        <a:t> 613 449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hMerge="1">
                  <a:txBody>
                    <a:bodyPr/>
                    <a:lstStyle/>
                    <a:p>
                      <a:endParaRPr lang="en-ZA"/>
                    </a:p>
                  </a:txBody>
                  <a:tcPr/>
                </a:tc>
                <a:tc>
                  <a:txBody>
                    <a:bodyPr/>
                    <a:lstStyle/>
                    <a:p>
                      <a:pPr algn="ctr">
                        <a:lnSpc>
                          <a:spcPct val="115000"/>
                        </a:lnSpc>
                        <a:spcBef>
                          <a:spcPts val="500"/>
                        </a:spcBef>
                        <a:spcAft>
                          <a:spcPts val="0"/>
                        </a:spcAft>
                      </a:pPr>
                      <a:r>
                        <a:rPr lang="en-ZA" sz="1400" b="1" dirty="0">
                          <a:effectLst/>
                        </a:rPr>
                        <a:t> 633 801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a:txBody>
                    <a:bodyPr/>
                    <a:lstStyle/>
                    <a:p>
                      <a:pPr algn="ctr">
                        <a:lnSpc>
                          <a:spcPct val="115000"/>
                        </a:lnSpc>
                        <a:spcBef>
                          <a:spcPts val="500"/>
                        </a:spcBef>
                        <a:spcAft>
                          <a:spcPts val="0"/>
                        </a:spcAft>
                      </a:pPr>
                      <a:r>
                        <a:rPr lang="en-ZA" sz="1400" b="1" dirty="0">
                          <a:effectLst/>
                        </a:rPr>
                        <a:t> 637 206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tc>
                  <a:txBody>
                    <a:bodyPr/>
                    <a:lstStyle/>
                    <a:p>
                      <a:pPr algn="ctr">
                        <a:lnSpc>
                          <a:spcPct val="115000"/>
                        </a:lnSpc>
                        <a:spcBef>
                          <a:spcPts val="500"/>
                        </a:spcBef>
                        <a:spcAft>
                          <a:spcPts val="0"/>
                        </a:spcAft>
                      </a:pPr>
                      <a:r>
                        <a:rPr lang="en-ZA" sz="1400" b="1" dirty="0">
                          <a:effectLst/>
                        </a:rPr>
                        <a:t> 638 357 </a:t>
                      </a:r>
                      <a:endParaRPr lang="en-ZA" sz="1400" b="1" dirty="0">
                        <a:effectLst/>
                        <a:latin typeface="Trebuchet MS" panose="020B0603020202020204" pitchFamily="34" charset="0"/>
                        <a:ea typeface="STXinwei"/>
                        <a:cs typeface="Tahoma" panose="020B0604030504040204" pitchFamily="34" charset="0"/>
                      </a:endParaRPr>
                    </a:p>
                  </a:txBody>
                  <a:tcPr marL="64640" marR="64640" marT="0" marB="0">
                    <a:solidFill>
                      <a:schemeClr val="tx2">
                        <a:lumMod val="60000"/>
                        <a:lumOff val="40000"/>
                      </a:schemeClr>
                    </a:solidFill>
                  </a:tcPr>
                </a:tc>
                <a:extLst>
                  <a:ext uri="{0D108BD9-81ED-4DB2-BD59-A6C34878D82A}">
                    <a16:rowId xmlns:a16="http://schemas.microsoft.com/office/drawing/2014/main" xmlns="" val="450698073"/>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29</a:t>
            </a:fld>
            <a:endParaRPr lang="en-US"/>
          </a:p>
        </p:txBody>
      </p:sp>
    </p:spTree>
    <p:extLst>
      <p:ext uri="{BB962C8B-B14F-4D97-AF65-F5344CB8AC3E}">
        <p14:creationId xmlns:p14="http://schemas.microsoft.com/office/powerpoint/2010/main" xmlns="" val="25359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1"/>
          <p:cNvSpPr txBox="1">
            <a:spLocks/>
          </p:cNvSpPr>
          <p:nvPr/>
        </p:nvSpPr>
        <p:spPr bwMode="auto">
          <a:xfrm>
            <a:off x="309418"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uLnTx/>
                <a:uFillTx/>
                <a:latin typeface="+mj-lt"/>
                <a:ea typeface="ＭＳ Ｐゴシック" pitchFamily="34" charset="-128"/>
                <a:cs typeface="+mn-cs"/>
              </a:rPr>
              <a:t>MANDATE OF DEPARTMENT</a:t>
            </a:r>
            <a:r>
              <a:rPr kumimoji="0" lang="en-US" altLang="en-US" sz="2400" b="1" i="0" u="none" strike="noStrike" kern="1200" cap="none" spc="0" normalizeH="0" noProof="0" dirty="0" smtClean="0">
                <a:ln>
                  <a:noFill/>
                </a:ln>
                <a:solidFill>
                  <a:prstClr val="black"/>
                </a:solidFill>
                <a:effectLst/>
                <a:uLnTx/>
                <a:uFillTx/>
                <a:latin typeface="+mj-lt"/>
                <a:ea typeface="ＭＳ Ｐゴシック" pitchFamily="34" charset="-128"/>
                <a:cs typeface="+mn-cs"/>
              </a:rPr>
              <a:t> OF EMPLOYMENT AND LABOUR</a:t>
            </a:r>
            <a:endParaRPr kumimoji="0" lang="en-US" altLang="en-US" sz="2400" b="1" i="0" u="none" strike="noStrike" kern="1200" cap="none" spc="0" normalizeH="0" baseline="0" noProof="0" dirty="0">
              <a:ln>
                <a:noFill/>
              </a:ln>
              <a:solidFill>
                <a:prstClr val="black"/>
              </a:solidFill>
              <a:effectLst/>
              <a:uLnTx/>
              <a:uFillTx/>
              <a:latin typeface="+mj-lt"/>
              <a:ea typeface="ＭＳ Ｐゴシック" pitchFamily="34" charset="-128"/>
              <a:cs typeface="+mn-cs"/>
            </a:endParaRP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5A1E5BE-B0D0-4DBE-87AC-F9180240E92E}"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4" name="Rectangle 3"/>
          <p:cNvSpPr/>
          <p:nvPr/>
        </p:nvSpPr>
        <p:spPr>
          <a:xfrm>
            <a:off x="477981" y="1929221"/>
            <a:ext cx="8109527" cy="535709"/>
          </a:xfrm>
          <a:prstGeom prst="rect">
            <a:avLst/>
          </a:prstGeom>
          <a:solidFill>
            <a:schemeClr val="accent6">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Department of Employment and Labour strives for a labour market which is conducive to investment, economic growth, employment creation and decent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309419" y="3194050"/>
            <a:ext cx="4223326" cy="2914650"/>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marL="0" marR="0" lvl="0" indent="0" algn="l" defTabSz="457200" rtl="0" eaLnBrk="1" fontAlgn="base" latinLnBrk="0" hangingPunct="1">
              <a:lnSpc>
                <a:spcPct val="115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Promote employment and regulate the South African labour market for sustainable economic growth through:</a:t>
            </a:r>
          </a:p>
          <a:p>
            <a:pPr marL="0" marR="0" lvl="0" indent="0" algn="l" defTabSz="457200" rtl="0" eaLnBrk="1" fontAlgn="base" latinLnBrk="0" hangingPunct="1">
              <a:lnSpc>
                <a:spcPct val="115000"/>
              </a:lnSpc>
              <a:spcBef>
                <a:spcPct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Appropriate legislation and regulations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Inspection and enforcement</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Protection of worker rights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Provision of employment services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Promoting equity</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Provision of social protection</a:t>
            </a:r>
          </a:p>
          <a:p>
            <a:pPr marL="342900" marR="0" lvl="0" indent="-342900" algn="l" defTabSz="457200" rtl="0" eaLnBrk="1" fontAlgn="base" latinLnBrk="0" hangingPunct="1">
              <a:lnSpc>
                <a:spcPct val="150000"/>
              </a:lnSpc>
              <a:spcBef>
                <a:spcPct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Promote social dialogue</a:t>
            </a:r>
          </a:p>
          <a:p>
            <a:pPr marL="342900" marR="0" lvl="0" indent="-342900" algn="l" defTabSz="457200" rtl="0" eaLnBrk="1" fontAlgn="base" latinLnBrk="0" hangingPunct="1">
              <a:lnSpc>
                <a:spcPct val="115000"/>
              </a:lnSpc>
              <a:spcBef>
                <a:spcPct val="0"/>
              </a:spcBef>
              <a:spcAft>
                <a:spcPts val="1000"/>
              </a:spcAft>
              <a:buClrTx/>
              <a:buSzTx/>
              <a:buFont typeface="Calibri" panose="020F0502020204030204"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4836391" y="3194050"/>
            <a:ext cx="4025034" cy="2914650"/>
          </a:xfrm>
          <a:prstGeom prst="rect">
            <a:avLst/>
          </a:prstGeom>
          <a:solidFill>
            <a:schemeClr val="accent6">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shall at all times be exemplary in all respect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treat employees with care, dignity and respect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respect and promote</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Client centred services</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Accountability</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Integrity and ethical behaviour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base" latinLnBrk="0" hangingPunct="1">
              <a:lnSpc>
                <a:spcPct val="115000"/>
              </a:lnSpc>
              <a:spcBef>
                <a:spcPct val="0"/>
              </a:spcBef>
              <a:spcAft>
                <a:spcPts val="0"/>
              </a:spcAft>
              <a:buClrTx/>
              <a:buSzTx/>
              <a:buFont typeface="Calibri" panose="020F0502020204030204" pitchFamily="34" charset="0"/>
              <a:buChar char="•"/>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Learning and development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live the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Batho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Pele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Principles</a:t>
            </a: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ts val="0"/>
              </a:spcAft>
              <a:buClrTx/>
              <a:buSzTx/>
              <a:buFontTx/>
              <a:buNone/>
              <a:tabLst>
                <a:tab pos="1790700" algn="l"/>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live the principles of the Department’s Service Charter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 inculcate these values through our performance management system</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418581" y="1490088"/>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Vision</a:t>
            </a:r>
            <a:endParaRPr kumimoji="0" lang="en-ZA" sz="1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
        <p:nvSpPr>
          <p:cNvPr id="11" name="TextBox 10"/>
          <p:cNvSpPr txBox="1"/>
          <p:nvPr/>
        </p:nvSpPr>
        <p:spPr>
          <a:xfrm>
            <a:off x="418581" y="2743468"/>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Mission</a:t>
            </a:r>
            <a:endParaRPr kumimoji="0" lang="en-ZA" sz="1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
        <p:nvSpPr>
          <p:cNvPr id="12" name="TextBox 11"/>
          <p:cNvSpPr txBox="1"/>
          <p:nvPr/>
        </p:nvSpPr>
        <p:spPr>
          <a:xfrm>
            <a:off x="4890366" y="2718871"/>
            <a:ext cx="178435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rPr>
              <a:t>Our Values</a:t>
            </a:r>
            <a:endParaRPr kumimoji="0" lang="en-ZA" sz="1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xmlns="" val="3197221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Budget Reduction FYs 2019/2020 &amp; 2020/21 </a:t>
            </a:r>
            <a:endParaRPr lang="en-ZA" sz="3200" dirty="0"/>
          </a:p>
        </p:txBody>
      </p:sp>
      <p:sp>
        <p:nvSpPr>
          <p:cNvPr id="3" name="Content Placeholder 2"/>
          <p:cNvSpPr>
            <a:spLocks noGrp="1"/>
          </p:cNvSpPr>
          <p:nvPr>
            <p:ph idx="1"/>
          </p:nvPr>
        </p:nvSpPr>
        <p:spPr>
          <a:xfrm>
            <a:off x="251520" y="1476351"/>
            <a:ext cx="8640960" cy="5256584"/>
          </a:xfrm>
        </p:spPr>
        <p:txBody>
          <a:bodyPr/>
          <a:lstStyle/>
          <a:p>
            <a:pPr lvl="0" eaLnBrk="1" fontAlgn="auto" hangingPunct="1">
              <a:lnSpc>
                <a:spcPct val="115000"/>
              </a:lnSpc>
              <a:spcBef>
                <a:spcPts val="500"/>
              </a:spcBef>
              <a:spcAft>
                <a:spcPts val="0"/>
              </a:spcAft>
              <a:buFont typeface="Wingdings" panose="05000000000000000000" pitchFamily="2" charset="2"/>
              <a:buChar char="q"/>
            </a:pPr>
            <a:r>
              <a:rPr lang="en-ZA" sz="2400" dirty="0" smtClean="0"/>
              <a:t>The Voted amount for the Branch IES was R</a:t>
            </a:r>
            <a:r>
              <a:rPr lang="en-ZA" sz="2400" dirty="0" smtClean="0">
                <a:solidFill>
                  <a:prstClr val="black"/>
                </a:solidFill>
                <a:ea typeface="+mn-ea"/>
                <a:cs typeface="+mn-cs"/>
              </a:rPr>
              <a:t>676 893 000 and was subsequently reduced to R613 449 000.</a:t>
            </a:r>
          </a:p>
          <a:p>
            <a:pPr lvl="0" eaLnBrk="1" fontAlgn="auto" hangingPunct="1">
              <a:lnSpc>
                <a:spcPct val="115000"/>
              </a:lnSpc>
              <a:spcBef>
                <a:spcPts val="500"/>
              </a:spcBef>
              <a:spcAft>
                <a:spcPts val="0"/>
              </a:spcAft>
              <a:buFont typeface="Wingdings" panose="05000000000000000000" pitchFamily="2" charset="2"/>
              <a:buChar char="q"/>
            </a:pPr>
            <a:endParaRPr lang="en-ZA" sz="2000" dirty="0" smtClean="0">
              <a:solidFill>
                <a:prstClr val="black"/>
              </a:solidFill>
              <a:ea typeface="+mn-ea"/>
              <a:cs typeface="+mn-cs"/>
            </a:endParaRPr>
          </a:p>
          <a:p>
            <a:pPr lvl="0" eaLnBrk="1" fontAlgn="auto" hangingPunct="1">
              <a:lnSpc>
                <a:spcPct val="115000"/>
              </a:lnSpc>
              <a:spcBef>
                <a:spcPts val="500"/>
              </a:spcBef>
              <a:spcAft>
                <a:spcPts val="0"/>
              </a:spcAft>
              <a:buFont typeface="Wingdings" panose="05000000000000000000" pitchFamily="2" charset="2"/>
              <a:buChar char="q"/>
            </a:pPr>
            <a:r>
              <a:rPr lang="en-ZA" sz="2400" dirty="0" smtClean="0">
                <a:solidFill>
                  <a:prstClr val="black"/>
                </a:solidFill>
                <a:ea typeface="+mn-ea"/>
                <a:cs typeface="+mn-cs"/>
              </a:rPr>
              <a:t>This equates to a reduction of 9.3% over the year overall.</a:t>
            </a:r>
          </a:p>
          <a:p>
            <a:pPr lvl="0" eaLnBrk="1" fontAlgn="auto" hangingPunct="1">
              <a:lnSpc>
                <a:spcPct val="115000"/>
              </a:lnSpc>
              <a:spcBef>
                <a:spcPts val="500"/>
              </a:spcBef>
              <a:spcAft>
                <a:spcPts val="0"/>
              </a:spcAft>
              <a:buFont typeface="Wingdings" panose="05000000000000000000" pitchFamily="2" charset="2"/>
              <a:buChar char="q"/>
            </a:pPr>
            <a:endParaRPr lang="en-ZA" sz="2000" dirty="0" smtClean="0">
              <a:solidFill>
                <a:prstClr val="black"/>
              </a:solidFill>
              <a:ea typeface="+mn-ea"/>
              <a:cs typeface="+mn-cs"/>
            </a:endParaRPr>
          </a:p>
          <a:p>
            <a:pPr lvl="0" eaLnBrk="1" fontAlgn="auto" hangingPunct="1">
              <a:lnSpc>
                <a:spcPct val="115000"/>
              </a:lnSpc>
              <a:spcBef>
                <a:spcPts val="500"/>
              </a:spcBef>
              <a:spcAft>
                <a:spcPts val="0"/>
              </a:spcAft>
              <a:buFont typeface="Wingdings" panose="05000000000000000000" pitchFamily="2" charset="2"/>
              <a:buChar char="q"/>
            </a:pPr>
            <a:r>
              <a:rPr lang="en-ZA" sz="2400" dirty="0" smtClean="0">
                <a:solidFill>
                  <a:prstClr val="black"/>
                </a:solidFill>
                <a:ea typeface="+mn-ea"/>
                <a:cs typeface="+mn-cs"/>
              </a:rPr>
              <a:t>Expenditure over this period however has been very low due to lockdown phases that left inspectors home or office bound impacting on expenditure overall.</a:t>
            </a:r>
          </a:p>
          <a:p>
            <a:pPr lvl="0" eaLnBrk="1" fontAlgn="auto" hangingPunct="1">
              <a:lnSpc>
                <a:spcPct val="115000"/>
              </a:lnSpc>
              <a:spcBef>
                <a:spcPts val="500"/>
              </a:spcBef>
              <a:spcAft>
                <a:spcPts val="0"/>
              </a:spcAft>
              <a:buFont typeface="Wingdings" panose="05000000000000000000" pitchFamily="2" charset="2"/>
              <a:buChar char="q"/>
            </a:pPr>
            <a:endParaRPr lang="en-ZA" sz="2000" dirty="0">
              <a:solidFill>
                <a:prstClr val="black"/>
              </a:solidFill>
              <a:ea typeface="+mn-ea"/>
              <a:cs typeface="+mn-cs"/>
            </a:endParaRPr>
          </a:p>
          <a:p>
            <a:pPr lvl="0" eaLnBrk="1" fontAlgn="auto" hangingPunct="1">
              <a:lnSpc>
                <a:spcPct val="115000"/>
              </a:lnSpc>
              <a:spcBef>
                <a:spcPts val="500"/>
              </a:spcBef>
              <a:spcAft>
                <a:spcPts val="0"/>
              </a:spcAft>
              <a:buFont typeface="Wingdings" panose="05000000000000000000" pitchFamily="2" charset="2"/>
              <a:buChar char="q"/>
            </a:pPr>
            <a:r>
              <a:rPr lang="en-ZA" sz="2400" dirty="0" smtClean="0">
                <a:solidFill>
                  <a:prstClr val="black"/>
                </a:solidFill>
                <a:ea typeface="+mn-ea"/>
                <a:cs typeface="+mn-cs"/>
              </a:rPr>
              <a:t>Travel restrictions had a major impact on expenditure as did the lack of conferences and seminars. </a:t>
            </a:r>
            <a:endParaRPr lang="en-ZA" sz="2400" dirty="0"/>
          </a:p>
          <a:p>
            <a:endParaRPr lang="en-ZA" sz="36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30</a:t>
            </a:fld>
            <a:endParaRPr lang="en-US"/>
          </a:p>
        </p:txBody>
      </p:sp>
    </p:spTree>
    <p:extLst>
      <p:ext uri="{BB962C8B-B14F-4D97-AF65-F5344CB8AC3E}">
        <p14:creationId xmlns:p14="http://schemas.microsoft.com/office/powerpoint/2010/main" xmlns="" val="2909511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INSPECTION REDUCTION IN 2020/21</a:t>
            </a:r>
            <a:endParaRPr lang="en-ZA" sz="2800" b="1" dirty="0"/>
          </a:p>
        </p:txBody>
      </p:sp>
      <p:sp>
        <p:nvSpPr>
          <p:cNvPr id="3" name="Content Placeholder 2"/>
          <p:cNvSpPr>
            <a:spLocks noGrp="1"/>
          </p:cNvSpPr>
          <p:nvPr>
            <p:ph idx="1"/>
          </p:nvPr>
        </p:nvSpPr>
        <p:spPr>
          <a:xfrm>
            <a:off x="251520" y="1395887"/>
            <a:ext cx="8640960" cy="4525963"/>
          </a:xfrm>
        </p:spPr>
        <p:txBody>
          <a:bodyPr/>
          <a:lstStyle/>
          <a:p>
            <a:r>
              <a:rPr lang="en-ZA" sz="2400" dirty="0" smtClean="0"/>
              <a:t>The Branch started off with a target of 221 556 inspections in EEA; BCEA; UIA; COIDA and OHSA.</a:t>
            </a:r>
          </a:p>
          <a:p>
            <a:endParaRPr lang="en-ZA" sz="2400" dirty="0" smtClean="0"/>
          </a:p>
          <a:p>
            <a:r>
              <a:rPr lang="en-ZA" sz="2400" dirty="0" smtClean="0"/>
              <a:t>As a result of COVID-19 and the lockdown that was declared by the President to start on midnight of 26/27 March 2020, the Branch deemed it prudent to revise its target for inspections to 188 323, a reduction of 33 233 inspections across all labour laws.  </a:t>
            </a:r>
          </a:p>
          <a:p>
            <a:endParaRPr lang="en-ZA" sz="2400" dirty="0" smtClean="0"/>
          </a:p>
          <a:p>
            <a:r>
              <a:rPr lang="en-ZA" sz="2400" dirty="0" smtClean="0"/>
              <a:t>This equated to a 15% reduction across the inspections to be achieved.</a:t>
            </a:r>
            <a:endParaRPr lang="en-ZA" sz="24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31</a:t>
            </a:fld>
            <a:endParaRPr lang="en-US"/>
          </a:p>
        </p:txBody>
      </p:sp>
    </p:spTree>
    <p:extLst>
      <p:ext uri="{BB962C8B-B14F-4D97-AF65-F5344CB8AC3E}">
        <p14:creationId xmlns:p14="http://schemas.microsoft.com/office/powerpoint/2010/main" xmlns="" val="1067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IMPLICATIONS OF THE BUDGET CUTS</a:t>
            </a:r>
            <a:endParaRPr lang="en-ZA" sz="2800" b="1" dirty="0"/>
          </a:p>
        </p:txBody>
      </p:sp>
      <p:sp>
        <p:nvSpPr>
          <p:cNvPr id="3" name="Content Placeholder 2"/>
          <p:cNvSpPr>
            <a:spLocks noGrp="1"/>
          </p:cNvSpPr>
          <p:nvPr>
            <p:ph idx="1"/>
          </p:nvPr>
        </p:nvSpPr>
        <p:spPr>
          <a:xfrm>
            <a:off x="457200" y="1387476"/>
            <a:ext cx="8229600" cy="4525963"/>
          </a:xfrm>
        </p:spPr>
        <p:txBody>
          <a:bodyPr/>
          <a:lstStyle/>
          <a:p>
            <a:r>
              <a:rPr lang="en-ZA" sz="1800" dirty="0" smtClean="0"/>
              <a:t>Future reduction of targets quite likely. Currently, the target has been reduced by 15%, by implication, fewer workplaces would be reached. </a:t>
            </a:r>
          </a:p>
          <a:p>
            <a:endParaRPr lang="en-ZA" sz="1000" dirty="0"/>
          </a:p>
          <a:p>
            <a:r>
              <a:rPr lang="en-ZA" sz="1800" dirty="0" smtClean="0"/>
              <a:t>Enforcing compliance with all the Employment Laws will be scaled down, exposing vulnerable workers to unscrupulous employers. </a:t>
            </a:r>
          </a:p>
          <a:p>
            <a:endParaRPr lang="en-ZA" sz="1000" dirty="0" smtClean="0"/>
          </a:p>
          <a:p>
            <a:r>
              <a:rPr lang="en-ZA" sz="1800" dirty="0" smtClean="0"/>
              <a:t>Inspectors may not travel as much as they could due to future financial restrictions. Field work is an inherent part of the inspectorate.</a:t>
            </a:r>
          </a:p>
          <a:p>
            <a:endParaRPr lang="en-ZA" sz="1000" dirty="0" smtClean="0"/>
          </a:p>
          <a:p>
            <a:r>
              <a:rPr lang="en-ZA" sz="1800" dirty="0" smtClean="0"/>
              <a:t>Advocacy and outreach campaigns may need to be scaled down. This will negatively affect the initiatives by the DEL to try and reach out to the stakeholders in terms of education and promotion of self regulation, amongst others.</a:t>
            </a:r>
          </a:p>
          <a:p>
            <a:endParaRPr lang="en-ZA" sz="1000" dirty="0" smtClean="0"/>
          </a:p>
          <a:p>
            <a:r>
              <a:rPr lang="en-ZA" sz="1800" dirty="0" smtClean="0"/>
              <a:t>Further capacitating of areas of weakness, such as the enforcement of EEA will be severely hampered. This will have a negative effect on the transformation agenda of the country. There are only nine specialist EE inspectors for the whole country.</a:t>
            </a:r>
          </a:p>
          <a:p>
            <a:endParaRPr lang="en-ZA" sz="1000" dirty="0" smtClean="0"/>
          </a:p>
          <a:p>
            <a:r>
              <a:rPr lang="en-ZA" sz="1800" dirty="0" smtClean="0"/>
              <a:t>Specialisation of the inspectorate will not be fully realised. This includes the inability to procure uniform for the inspectors, etc.</a:t>
            </a:r>
          </a:p>
          <a:p>
            <a:endParaRPr lang="en-ZA" dirty="0" smtClean="0"/>
          </a:p>
          <a:p>
            <a:endParaRPr lang="en-ZA"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32</a:t>
            </a:fld>
            <a:endParaRPr lang="en-US"/>
          </a:p>
        </p:txBody>
      </p:sp>
    </p:spTree>
    <p:extLst>
      <p:ext uri="{BB962C8B-B14F-4D97-AF65-F5344CB8AC3E}">
        <p14:creationId xmlns:p14="http://schemas.microsoft.com/office/powerpoint/2010/main" xmlns="" val="85738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147522"/>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480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8" y="844062"/>
            <a:ext cx="3670300" cy="140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2"/>
          <p:cNvSpPr txBox="1">
            <a:spLocks/>
          </p:cNvSpPr>
          <p:nvPr/>
        </p:nvSpPr>
        <p:spPr>
          <a:xfrm>
            <a:off x="6902116" y="634764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defTabSz="914400" fontAlgn="auto">
              <a:spcBef>
                <a:spcPts val="0"/>
              </a:spcBef>
              <a:spcAft>
                <a:spcPts val="0"/>
              </a:spcAft>
              <a:defRPr/>
            </a:pPr>
            <a:fld id="{0AEE383F-EC86-405A-B485-FE7E7178F53F}" type="slidenum">
              <a:rPr lang="en-US" b="1" smtClean="0">
                <a:solidFill>
                  <a:schemeClr val="bg1"/>
                </a:solidFill>
                <a:latin typeface="Calibri" pitchFamily="-80" charset="0"/>
                <a:ea typeface="+mn-ea"/>
              </a:rPr>
              <a:pPr defTabSz="914400" fontAlgn="auto">
                <a:spcBef>
                  <a:spcPts val="0"/>
                </a:spcBef>
                <a:spcAft>
                  <a:spcPts val="0"/>
                </a:spcAft>
                <a:defRPr/>
              </a:pPr>
              <a:t>33</a:t>
            </a:fld>
            <a:endParaRPr lang="en-US" b="1" dirty="0">
              <a:solidFill>
                <a:schemeClr val="bg1"/>
              </a:solidFill>
              <a:latin typeface="Calibri" pitchFamily="-80" charset="0"/>
              <a:ea typeface="+mn-ea"/>
            </a:endParaRPr>
          </a:p>
        </p:txBody>
      </p:sp>
    </p:spTree>
    <p:extLst>
      <p:ext uri="{BB962C8B-B14F-4D97-AF65-F5344CB8AC3E}">
        <p14:creationId xmlns:p14="http://schemas.microsoft.com/office/powerpoint/2010/main" xmlns="" val="2675932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PES OBJECTIVES</a:t>
            </a:r>
            <a:endParaRPr lang="en-ZA" sz="2800" b="1" dirty="0"/>
          </a:p>
        </p:txBody>
      </p:sp>
      <p:sp>
        <p:nvSpPr>
          <p:cNvPr id="3" name="Slide Number Placeholder 2"/>
          <p:cNvSpPr>
            <a:spLocks noGrp="1"/>
          </p:cNvSpPr>
          <p:nvPr>
            <p:ph type="sldNum" sz="quarter" idx="12"/>
          </p:nvPr>
        </p:nvSpPr>
        <p:spPr>
          <a:xfrm>
            <a:off x="6902116" y="63476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pic>
        <p:nvPicPr>
          <p:cNvPr id="4" name="Picture 3"/>
          <p:cNvPicPr>
            <a:picLocks noChangeAspect="1"/>
          </p:cNvPicPr>
          <p:nvPr/>
        </p:nvPicPr>
        <p:blipFill>
          <a:blip r:embed="rId2"/>
          <a:stretch>
            <a:fillRect/>
          </a:stretch>
        </p:blipFill>
        <p:spPr>
          <a:xfrm>
            <a:off x="376461" y="1417638"/>
            <a:ext cx="8391078" cy="5112568"/>
          </a:xfrm>
          <a:prstGeom prst="rect">
            <a:avLst/>
          </a:prstGeom>
          <a:noFill/>
          <a:ln>
            <a:noFill/>
          </a:ln>
        </p:spPr>
      </p:pic>
    </p:spTree>
    <p:extLst>
      <p:ext uri="{BB962C8B-B14F-4D97-AF65-F5344CB8AC3E}">
        <p14:creationId xmlns:p14="http://schemas.microsoft.com/office/powerpoint/2010/main" xmlns="" val="3038835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C29BB-D17B-0C46-9F42-862920916122}"/>
              </a:ext>
            </a:extLst>
          </p:cNvPr>
          <p:cNvSpPr>
            <a:spLocks noGrp="1"/>
          </p:cNvSpPr>
          <p:nvPr>
            <p:ph type="title"/>
          </p:nvPr>
        </p:nvSpPr>
        <p:spPr/>
        <p:txBody>
          <a:bodyPr/>
          <a:lstStyle/>
          <a:p>
            <a:r>
              <a:rPr lang="en-US" sz="2800" b="1" dirty="0" smtClean="0"/>
              <a:t>NATIONAL PATHWAY MANAGEMENT</a:t>
            </a:r>
            <a:endParaRPr lang="en-US" sz="2800" b="1" dirty="0"/>
          </a:p>
        </p:txBody>
      </p:sp>
      <p:sp>
        <p:nvSpPr>
          <p:cNvPr id="3" name="Slide Number Placeholder 2">
            <a:extLst>
              <a:ext uri="{FF2B5EF4-FFF2-40B4-BE49-F238E27FC236}">
                <a16:creationId xmlns:a16="http://schemas.microsoft.com/office/drawing/2014/main" xmlns="" id="{863C564D-0256-6C43-BA3B-2B0C6BA205FC}"/>
              </a:ext>
            </a:extLst>
          </p:cNvPr>
          <p:cNvSpPr>
            <a:spLocks noGrp="1"/>
          </p:cNvSpPr>
          <p:nvPr>
            <p:ph type="sldNum" sz="quarter" idx="12"/>
          </p:nvPr>
        </p:nvSpPr>
        <p:spPr/>
        <p:txBody>
          <a:bodyPr/>
          <a:lstStyle/>
          <a:p>
            <a:pPr>
              <a:defRPr/>
            </a:pPr>
            <a:fld id="{0AEE383F-EC86-405A-B485-FE7E7178F53F}" type="slidenum">
              <a:rPr lang="en-US" smtClean="0"/>
              <a:pPr>
                <a:defRPr/>
              </a:pPr>
              <a:t>35</a:t>
            </a:fld>
            <a:endParaRPr lang="en-US" dirty="0"/>
          </a:p>
        </p:txBody>
      </p:sp>
      <p:sp>
        <p:nvSpPr>
          <p:cNvPr id="4" name="TextBox 3">
            <a:extLst>
              <a:ext uri="{FF2B5EF4-FFF2-40B4-BE49-F238E27FC236}">
                <a16:creationId xmlns:a16="http://schemas.microsoft.com/office/drawing/2014/main" xmlns="" id="{8CE5AD04-A8A7-1648-A048-9BF1E13A27E0}"/>
              </a:ext>
            </a:extLst>
          </p:cNvPr>
          <p:cNvSpPr txBox="1"/>
          <p:nvPr/>
        </p:nvSpPr>
        <p:spPr>
          <a:xfrm>
            <a:off x="309283" y="1417638"/>
            <a:ext cx="8619564" cy="5601533"/>
          </a:xfrm>
          <a:prstGeom prst="rect">
            <a:avLst/>
          </a:prstGeom>
          <a:noFill/>
        </p:spPr>
        <p:txBody>
          <a:bodyPr wrap="square" rtlCol="0">
            <a:spAutoFit/>
          </a:bodyPr>
          <a:lstStyle/>
          <a:p>
            <a:pPr marL="342900" indent="-342900">
              <a:buFont typeface="Wingdings" panose="05000000000000000000" pitchFamily="2" charset="2"/>
              <a:buChar char="q"/>
            </a:pPr>
            <a:r>
              <a:rPr lang="en-US" sz="2000" dirty="0">
                <a:latin typeface="+mj-lt"/>
              </a:rPr>
              <a:t>The work of the Department of Employment and </a:t>
            </a:r>
            <a:r>
              <a:rPr lang="en-US" sz="2000" dirty="0" err="1">
                <a:latin typeface="+mj-lt"/>
              </a:rPr>
              <a:t>Labour</a:t>
            </a:r>
            <a:r>
              <a:rPr lang="en-US" sz="2000" dirty="0">
                <a:latin typeface="+mj-lt"/>
              </a:rPr>
              <a:t> has also evolved based on our expanded mandate. The Department, through the office of the DG and the PES branch, is working with the Presidency to actively coordinate government departments to effectively participate in the implementation of the Pathway Management Network (as announced by the President in SONA).</a:t>
            </a:r>
          </a:p>
          <a:p>
            <a:pPr marL="342900" indent="-342900">
              <a:buFont typeface="Wingdings" panose="05000000000000000000" pitchFamily="2" charset="2"/>
              <a:buChar char="q"/>
            </a:pPr>
            <a:r>
              <a:rPr lang="en-US" sz="2000" dirty="0" smtClean="0">
                <a:latin typeface="+mj-lt"/>
              </a:rPr>
              <a:t/>
            </a:r>
            <a:br>
              <a:rPr lang="en-US" sz="2000" dirty="0" smtClean="0">
                <a:latin typeface="+mj-lt"/>
              </a:rPr>
            </a:br>
            <a:r>
              <a:rPr lang="en-US" sz="2000" dirty="0" smtClean="0">
                <a:latin typeface="+mj-lt"/>
              </a:rPr>
              <a:t>A </a:t>
            </a:r>
            <a:r>
              <a:rPr lang="en-US" sz="2000" dirty="0">
                <a:latin typeface="+mj-lt"/>
              </a:rPr>
              <a:t>Memorandum of Agreement has been developed and includes the Presidency as well as </a:t>
            </a:r>
            <a:r>
              <a:rPr lang="en-US" sz="2000" dirty="0">
                <a:solidFill>
                  <a:prstClr val="black"/>
                </a:solidFill>
                <a:latin typeface="+mj-lt"/>
              </a:rPr>
              <a:t>DTIC, DPWI, DHET, DSI, DSBD, DWYPD, and the NYDA. These institutions have formed the working group assisting to guide the process and we are working actively within government and with partners outside of government to </a:t>
            </a:r>
            <a:r>
              <a:rPr lang="en-US" sz="2000" dirty="0" err="1">
                <a:solidFill>
                  <a:prstClr val="black"/>
                </a:solidFill>
                <a:latin typeface="+mj-lt"/>
              </a:rPr>
              <a:t>maximise</a:t>
            </a:r>
            <a:r>
              <a:rPr lang="en-US" sz="2000" dirty="0">
                <a:solidFill>
                  <a:prstClr val="black"/>
                </a:solidFill>
                <a:latin typeface="+mj-lt"/>
              </a:rPr>
              <a:t> the opportunities that young people can access.</a:t>
            </a:r>
          </a:p>
          <a:p>
            <a:pPr marL="342900" indent="-342900" defTabSz="1828800" hangingPunct="1">
              <a:lnSpc>
                <a:spcPct val="100000"/>
              </a:lnSpc>
              <a:spcBef>
                <a:spcPts val="0"/>
              </a:spcBef>
              <a:buFont typeface="Wingdings" panose="05000000000000000000" pitchFamily="2" charset="2"/>
              <a:buChar char="q"/>
              <a:defRPr/>
            </a:pPr>
            <a:endParaRPr lang="en-US" sz="1000" dirty="0">
              <a:solidFill>
                <a:prstClr val="black"/>
              </a:solidFill>
              <a:latin typeface="+mj-lt"/>
            </a:endParaRPr>
          </a:p>
          <a:p>
            <a:pPr marL="342900" indent="-342900" defTabSz="1828800" hangingPunct="1">
              <a:lnSpc>
                <a:spcPct val="100000"/>
              </a:lnSpc>
              <a:spcBef>
                <a:spcPts val="0"/>
              </a:spcBef>
              <a:buFont typeface="Wingdings" panose="05000000000000000000" pitchFamily="2" charset="2"/>
              <a:buChar char="q"/>
              <a:defRPr/>
            </a:pPr>
            <a:r>
              <a:rPr lang="en-US" sz="2000" dirty="0">
                <a:solidFill>
                  <a:prstClr val="black"/>
                </a:solidFill>
                <a:latin typeface="+mj-lt"/>
              </a:rPr>
              <a:t>This work includes aggregating demand (to support to and from public employment (including the employment stimulus </a:t>
            </a:r>
            <a:r>
              <a:rPr lang="en-US" sz="2000" dirty="0" err="1">
                <a:solidFill>
                  <a:prstClr val="black"/>
                </a:solidFill>
                <a:latin typeface="+mj-lt"/>
              </a:rPr>
              <a:t>programmes</a:t>
            </a:r>
            <a:r>
              <a:rPr lang="en-US" sz="2000" dirty="0">
                <a:solidFill>
                  <a:prstClr val="black"/>
                </a:solidFill>
                <a:latin typeface="+mj-lt"/>
              </a:rPr>
              <a:t>) and those linked to /youth service/PPGI/DTIC </a:t>
            </a:r>
            <a:r>
              <a:rPr lang="en-US" sz="2000" dirty="0" err="1">
                <a:solidFill>
                  <a:prstClr val="black"/>
                </a:solidFill>
                <a:latin typeface="+mj-lt"/>
              </a:rPr>
              <a:t>etc</a:t>
            </a:r>
            <a:r>
              <a:rPr lang="en-US" sz="2000" dirty="0">
                <a:solidFill>
                  <a:prstClr val="black"/>
                </a:solidFill>
                <a:latin typeface="+mj-lt"/>
              </a:rPr>
              <a:t>) and are working with DHET and others to identify and address gaps (bridging skills, experience and work readiness)</a:t>
            </a:r>
          </a:p>
          <a:p>
            <a:endParaRPr lang="en-US" dirty="0"/>
          </a:p>
        </p:txBody>
      </p:sp>
    </p:spTree>
    <p:extLst>
      <p:ext uri="{BB962C8B-B14F-4D97-AF65-F5344CB8AC3E}">
        <p14:creationId xmlns:p14="http://schemas.microsoft.com/office/powerpoint/2010/main" xmlns="" val="3370696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5BEE7-D139-9240-99B2-89EAC2238752}"/>
              </a:ext>
            </a:extLst>
          </p:cNvPr>
          <p:cNvSpPr>
            <a:spLocks noGrp="1"/>
          </p:cNvSpPr>
          <p:nvPr>
            <p:ph type="title"/>
          </p:nvPr>
        </p:nvSpPr>
        <p:spPr/>
        <p:txBody>
          <a:bodyPr/>
          <a:lstStyle/>
          <a:p>
            <a:r>
              <a:rPr lang="en-US" sz="2800" b="1" dirty="0" smtClean="0"/>
              <a:t>BROADER EMPLOYMENT WORK</a:t>
            </a:r>
            <a:endParaRPr lang="en-US" sz="2800" b="1" dirty="0"/>
          </a:p>
        </p:txBody>
      </p:sp>
      <p:sp>
        <p:nvSpPr>
          <p:cNvPr id="3" name="Slide Number Placeholder 2">
            <a:extLst>
              <a:ext uri="{FF2B5EF4-FFF2-40B4-BE49-F238E27FC236}">
                <a16:creationId xmlns:a16="http://schemas.microsoft.com/office/drawing/2014/main" xmlns="" id="{330AF642-9E88-D04B-A910-D19CA81B406B}"/>
              </a:ext>
            </a:extLst>
          </p:cNvPr>
          <p:cNvSpPr>
            <a:spLocks noGrp="1"/>
          </p:cNvSpPr>
          <p:nvPr>
            <p:ph type="sldNum" sz="quarter" idx="12"/>
          </p:nvPr>
        </p:nvSpPr>
        <p:spPr/>
        <p:txBody>
          <a:bodyPr/>
          <a:lstStyle/>
          <a:p>
            <a:pPr>
              <a:defRPr/>
            </a:pPr>
            <a:fld id="{0AEE383F-EC86-405A-B485-FE7E7178F53F}" type="slidenum">
              <a:rPr lang="en-US" smtClean="0"/>
              <a:pPr>
                <a:defRPr/>
              </a:pPr>
              <a:t>36</a:t>
            </a:fld>
            <a:endParaRPr lang="en-US" dirty="0"/>
          </a:p>
        </p:txBody>
      </p:sp>
      <p:sp>
        <p:nvSpPr>
          <p:cNvPr id="4" name="Rectangle 3">
            <a:extLst>
              <a:ext uri="{FF2B5EF4-FFF2-40B4-BE49-F238E27FC236}">
                <a16:creationId xmlns:a16="http://schemas.microsoft.com/office/drawing/2014/main" xmlns="" id="{23A308C5-C708-AF4A-8926-7CB782A1B418}"/>
              </a:ext>
            </a:extLst>
          </p:cNvPr>
          <p:cNvSpPr/>
          <p:nvPr/>
        </p:nvSpPr>
        <p:spPr>
          <a:xfrm>
            <a:off x="268941" y="1582341"/>
            <a:ext cx="8323730" cy="4093428"/>
          </a:xfrm>
          <a:prstGeom prst="rect">
            <a:avLst/>
          </a:prstGeom>
        </p:spPr>
        <p:txBody>
          <a:bodyPr wrap="square">
            <a:spAutoFit/>
          </a:bodyPr>
          <a:lstStyle/>
          <a:p>
            <a:pPr marL="342900" indent="-342900">
              <a:buFont typeface="Wingdings" panose="05000000000000000000" pitchFamily="2" charset="2"/>
              <a:buChar char="q"/>
            </a:pPr>
            <a:r>
              <a:rPr lang="en-ZA" sz="2000" dirty="0">
                <a:latin typeface="Calibri" panose="020F0502020204030204" pitchFamily="34" charset="0"/>
                <a:ea typeface="Calibri" panose="020F0502020204030204" pitchFamily="34" charset="0"/>
                <a:cs typeface="Times New Roman" panose="02020603050405020304" pitchFamily="18" charset="0"/>
              </a:rPr>
              <a:t>The Department is also playing a key role in the economic reconstruction and recovery plan including through supporting the coordination of government departments work in NEDLAC with respect to the the plan. </a:t>
            </a:r>
          </a:p>
          <a:p>
            <a:pPr marL="342900" indent="-342900">
              <a:buFont typeface="Wingdings" panose="05000000000000000000" pitchFamily="2" charset="2"/>
              <a:buChar char="q"/>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q"/>
            </a:pPr>
            <a:r>
              <a:rPr lang="en-ZA" sz="2000" dirty="0">
                <a:latin typeface="Calibri" panose="020F0502020204030204" pitchFamily="34" charset="0"/>
                <a:ea typeface="Calibri" panose="020F0502020204030204" pitchFamily="34" charset="0"/>
                <a:cs typeface="Times New Roman" panose="02020603050405020304" pitchFamily="18" charset="0"/>
              </a:rPr>
              <a:t>In addition to this, the budget augments – by 11 billion - the amounts previously made available to support the critical imperative of creating employment. This is seen as very important for ensuring that the employment mandate that we carry is given further practical expression. </a:t>
            </a:r>
          </a:p>
          <a:p>
            <a:pPr marL="342900" indent="-342900">
              <a:buFont typeface="Wingdings" panose="05000000000000000000" pitchFamily="2" charset="2"/>
              <a:buChar char="q"/>
            </a:pP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q"/>
            </a:pPr>
            <a:r>
              <a:rPr lang="en-ZA" sz="2000" dirty="0">
                <a:latin typeface="Calibri" panose="020F0502020204030204" pitchFamily="34" charset="0"/>
                <a:ea typeface="Calibri" panose="020F0502020204030204" pitchFamily="34" charset="0"/>
                <a:cs typeface="Times New Roman" panose="02020603050405020304" pitchFamily="18" charset="0"/>
              </a:rPr>
              <a:t>This allocation will both sustain the work of the Presidential employment stimulus and ensure that we are able to work with the Presidency and other partners inside and out of government under the auspices of the Presidential Youth Employment Initiative. </a:t>
            </a:r>
            <a:endParaRPr lang="en-US" sz="2000" dirty="0"/>
          </a:p>
        </p:txBody>
      </p:sp>
    </p:spTree>
    <p:extLst>
      <p:ext uri="{BB962C8B-B14F-4D97-AF65-F5344CB8AC3E}">
        <p14:creationId xmlns:p14="http://schemas.microsoft.com/office/powerpoint/2010/main" xmlns="" val="416495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solidFill>
                  <a:prstClr val="black"/>
                </a:solidFill>
                <a:ea typeface="ＭＳ Ｐゴシック" pitchFamily="-111" charset="-128"/>
              </a:rPr>
              <a:t>PUBLIC EMPLOYMENT SERVICES (PES)</a:t>
            </a:r>
            <a:endParaRPr lang="en-ZA" sz="2400" dirty="0">
              <a:solidFill>
                <a:srgbClr val="FF0000"/>
              </a:solidFill>
            </a:endParaRPr>
          </a:p>
        </p:txBody>
      </p:sp>
      <p:sp>
        <p:nvSpPr>
          <p:cNvPr id="4" name="Slide Number Placeholder 3"/>
          <p:cNvSpPr>
            <a:spLocks noGrp="1"/>
          </p:cNvSpPr>
          <p:nvPr>
            <p:ph type="sldNum" sz="quarter" idx="12"/>
          </p:nvPr>
        </p:nvSpPr>
        <p:spPr>
          <a:xfrm>
            <a:off x="69021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03544171"/>
              </p:ext>
            </p:extLst>
          </p:nvPr>
        </p:nvGraphicFramePr>
        <p:xfrm>
          <a:off x="288759" y="1019586"/>
          <a:ext cx="8746957" cy="5501819"/>
        </p:xfrm>
        <a:graphic>
          <a:graphicData uri="http://schemas.openxmlformats.org/drawingml/2006/table">
            <a:tbl>
              <a:tblPr firstRow="1" bandRow="1"/>
              <a:tblGrid>
                <a:gridCol w="1666374">
                  <a:extLst>
                    <a:ext uri="{9D8B030D-6E8A-4147-A177-3AD203B41FA5}">
                      <a16:colId xmlns:a16="http://schemas.microsoft.com/office/drawing/2014/main" xmlns="" val="649792071"/>
                    </a:ext>
                  </a:extLst>
                </a:gridCol>
                <a:gridCol w="1121907">
                  <a:extLst>
                    <a:ext uri="{9D8B030D-6E8A-4147-A177-3AD203B41FA5}">
                      <a16:colId xmlns:a16="http://schemas.microsoft.com/office/drawing/2014/main" xmlns="" val="343455854"/>
                    </a:ext>
                  </a:extLst>
                </a:gridCol>
                <a:gridCol w="796653">
                  <a:extLst>
                    <a:ext uri="{9D8B030D-6E8A-4147-A177-3AD203B41FA5}">
                      <a16:colId xmlns:a16="http://schemas.microsoft.com/office/drawing/2014/main" xmlns="" val="3117392032"/>
                    </a:ext>
                  </a:extLst>
                </a:gridCol>
                <a:gridCol w="716356">
                  <a:extLst>
                    <a:ext uri="{9D8B030D-6E8A-4147-A177-3AD203B41FA5}">
                      <a16:colId xmlns:a16="http://schemas.microsoft.com/office/drawing/2014/main" xmlns="" val="1326351091"/>
                    </a:ext>
                  </a:extLst>
                </a:gridCol>
                <a:gridCol w="1180098">
                  <a:extLst>
                    <a:ext uri="{9D8B030D-6E8A-4147-A177-3AD203B41FA5}">
                      <a16:colId xmlns:a16="http://schemas.microsoft.com/office/drawing/2014/main" xmlns="" val="2976104109"/>
                    </a:ext>
                  </a:extLst>
                </a:gridCol>
                <a:gridCol w="1219655">
                  <a:extLst>
                    <a:ext uri="{9D8B030D-6E8A-4147-A177-3AD203B41FA5}">
                      <a16:colId xmlns:a16="http://schemas.microsoft.com/office/drawing/2014/main" xmlns="" val="287876178"/>
                    </a:ext>
                  </a:extLst>
                </a:gridCol>
                <a:gridCol w="1044107">
                  <a:extLst>
                    <a:ext uri="{9D8B030D-6E8A-4147-A177-3AD203B41FA5}">
                      <a16:colId xmlns:a16="http://schemas.microsoft.com/office/drawing/2014/main" xmlns="" val="2820711910"/>
                    </a:ext>
                  </a:extLst>
                </a:gridCol>
                <a:gridCol w="1001807">
                  <a:extLst>
                    <a:ext uri="{9D8B030D-6E8A-4147-A177-3AD203B41FA5}">
                      <a16:colId xmlns:a16="http://schemas.microsoft.com/office/drawing/2014/main" xmlns="" val="4211944662"/>
                    </a:ext>
                  </a:extLst>
                </a:gridCol>
              </a:tblGrid>
              <a:tr h="615165">
                <a:tc>
                  <a:txBody>
                    <a:bodyPr/>
                    <a:lstStyle/>
                    <a:p>
                      <a:pPr>
                        <a:lnSpc>
                          <a:spcPct val="107000"/>
                        </a:lnSpc>
                        <a:spcAft>
                          <a:spcPts val="0"/>
                        </a:spcAft>
                      </a:pP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Audited/actual  performance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Estimated performance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MTEF Period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36812510"/>
                  </a:ext>
                </a:extLst>
              </a:tr>
              <a:tr h="510174">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2017/18</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2021/22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96449594"/>
                  </a:ext>
                </a:extLst>
              </a:tr>
              <a:tr h="510174">
                <a:tc>
                  <a:txBody>
                    <a:bodyPr/>
                    <a:lstStyle/>
                    <a:p>
                      <a:pP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Number of work-seekers registered on ESSA per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890 523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888 553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929 770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850 000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86157621"/>
                  </a:ext>
                </a:extLst>
              </a:tr>
              <a:tr h="796095">
                <a:tc>
                  <a:txBody>
                    <a:bodyPr/>
                    <a:lstStyle/>
                    <a:p>
                      <a:pP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Number of employment opportunities registered on the ESSA per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109 917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142 804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153 973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614719794"/>
                  </a:ext>
                </a:extLst>
              </a:tr>
              <a:tr h="673776">
                <a:tc>
                  <a:txBody>
                    <a:bodyPr/>
                    <a:lstStyle/>
                    <a:p>
                      <a:pP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 Number of registered work-seekers provided with employment counselling per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193 573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240 675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264 044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240 000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53491894"/>
                  </a:ext>
                </a:extLst>
              </a:tr>
              <a:tr h="785902">
                <a:tc>
                  <a:txBody>
                    <a:bodyPr/>
                    <a:lstStyle/>
                    <a:p>
                      <a:pP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 Number of registered employment opportunities filled by registered work seekers per year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21 076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49 968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62 213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56439416"/>
                  </a:ext>
                </a:extLst>
              </a:tr>
            </a:tbl>
          </a:graphicData>
        </a:graphic>
      </p:graphicFrame>
    </p:spTree>
    <p:extLst>
      <p:ext uri="{BB962C8B-B14F-4D97-AF65-F5344CB8AC3E}">
        <p14:creationId xmlns:p14="http://schemas.microsoft.com/office/powerpoint/2010/main" xmlns="" val="4047372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solidFill>
                  <a:prstClr val="black"/>
                </a:solidFill>
                <a:ea typeface="ＭＳ Ｐゴシック" pitchFamily="-111" charset="-128"/>
              </a:rPr>
              <a:t>PUBLIC EMPLOYMENT SERVICES (PES)</a:t>
            </a:r>
            <a:endParaRPr lang="en-ZA" sz="2400" dirty="0">
              <a:solidFill>
                <a:srgbClr val="FF0000"/>
              </a:solidFill>
            </a:endParaRPr>
          </a:p>
        </p:txBody>
      </p:sp>
      <p:sp>
        <p:nvSpPr>
          <p:cNvPr id="4" name="Slide Number Placeholder 3"/>
          <p:cNvSpPr>
            <a:spLocks noGrp="1"/>
          </p:cNvSpPr>
          <p:nvPr>
            <p:ph type="sldNum" sz="quarter" idx="12"/>
          </p:nvPr>
        </p:nvSpPr>
        <p:spPr>
          <a:xfrm>
            <a:off x="6902116"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26563198"/>
              </p:ext>
            </p:extLst>
          </p:nvPr>
        </p:nvGraphicFramePr>
        <p:xfrm>
          <a:off x="288760" y="1281195"/>
          <a:ext cx="8530388" cy="2555461"/>
        </p:xfrm>
        <a:graphic>
          <a:graphicData uri="http://schemas.openxmlformats.org/drawingml/2006/table">
            <a:tbl>
              <a:tblPr firstRow="1" bandRow="1"/>
              <a:tblGrid>
                <a:gridCol w="1942317">
                  <a:extLst>
                    <a:ext uri="{9D8B030D-6E8A-4147-A177-3AD203B41FA5}">
                      <a16:colId xmlns:a16="http://schemas.microsoft.com/office/drawing/2014/main" xmlns="" val="649792071"/>
                    </a:ext>
                  </a:extLst>
                </a:gridCol>
                <a:gridCol w="776928">
                  <a:extLst>
                    <a:ext uri="{9D8B030D-6E8A-4147-A177-3AD203B41FA5}">
                      <a16:colId xmlns:a16="http://schemas.microsoft.com/office/drawing/2014/main" xmlns="" val="343455854"/>
                    </a:ext>
                  </a:extLst>
                </a:gridCol>
                <a:gridCol w="776928">
                  <a:extLst>
                    <a:ext uri="{9D8B030D-6E8A-4147-A177-3AD203B41FA5}">
                      <a16:colId xmlns:a16="http://schemas.microsoft.com/office/drawing/2014/main" xmlns="" val="3117392032"/>
                    </a:ext>
                  </a:extLst>
                </a:gridCol>
                <a:gridCol w="1072571">
                  <a:extLst>
                    <a:ext uri="{9D8B030D-6E8A-4147-A177-3AD203B41FA5}">
                      <a16:colId xmlns:a16="http://schemas.microsoft.com/office/drawing/2014/main" xmlns="" val="1326351091"/>
                    </a:ext>
                  </a:extLst>
                </a:gridCol>
                <a:gridCol w="1162296">
                  <a:extLst>
                    <a:ext uri="{9D8B030D-6E8A-4147-A177-3AD203B41FA5}">
                      <a16:colId xmlns:a16="http://schemas.microsoft.com/office/drawing/2014/main" xmlns="" val="2976104109"/>
                    </a:ext>
                  </a:extLst>
                </a:gridCol>
                <a:gridCol w="965200">
                  <a:extLst>
                    <a:ext uri="{9D8B030D-6E8A-4147-A177-3AD203B41FA5}">
                      <a16:colId xmlns:a16="http://schemas.microsoft.com/office/drawing/2014/main" xmlns="" val="287876178"/>
                    </a:ext>
                  </a:extLst>
                </a:gridCol>
                <a:gridCol w="990600">
                  <a:extLst>
                    <a:ext uri="{9D8B030D-6E8A-4147-A177-3AD203B41FA5}">
                      <a16:colId xmlns:a16="http://schemas.microsoft.com/office/drawing/2014/main" xmlns="" val="2820711910"/>
                    </a:ext>
                  </a:extLst>
                </a:gridCol>
                <a:gridCol w="843548">
                  <a:extLst>
                    <a:ext uri="{9D8B030D-6E8A-4147-A177-3AD203B41FA5}">
                      <a16:colId xmlns:a16="http://schemas.microsoft.com/office/drawing/2014/main" xmlns="" val="4211944662"/>
                    </a:ext>
                  </a:extLst>
                </a:gridCol>
              </a:tblGrid>
              <a:tr h="615165">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Audited/actual  performance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Estimated performance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3">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MTEF Period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36812510"/>
                  </a:ext>
                </a:extLst>
              </a:tr>
              <a:tr h="510174">
                <a:tc>
                  <a:txBody>
                    <a:bodyPr/>
                    <a:lstStyle/>
                    <a:p>
                      <a:pP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2017/18</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2021/22</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2023/24</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49" marR="65449" marT="32724" marB="32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96449594"/>
                  </a:ext>
                </a:extLst>
              </a:tr>
              <a:tr h="683116">
                <a:tc>
                  <a:txBody>
                    <a:bodyPr/>
                    <a:lstStyle/>
                    <a:p>
                      <a:pP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 	Number of partnerships agreements concluded with various stakeholders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719125616"/>
                  </a:ext>
                </a:extLst>
              </a:tr>
              <a:tr h="510174">
                <a:tc>
                  <a:txBody>
                    <a:bodyPr/>
                    <a:lstStyle/>
                    <a:p>
                      <a:pP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 Number of policies  developed and approved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18" marR="6818" marT="68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9546977"/>
                  </a:ext>
                </a:extLst>
              </a:tr>
            </a:tbl>
          </a:graphicData>
        </a:graphic>
      </p:graphicFrame>
    </p:spTree>
    <p:extLst>
      <p:ext uri="{BB962C8B-B14F-4D97-AF65-F5344CB8AC3E}">
        <p14:creationId xmlns:p14="http://schemas.microsoft.com/office/powerpoint/2010/main" xmlns="" val="220266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Output indicators, annual and quarterly targets</a:t>
            </a:r>
            <a:endParaRPr lang="en-ZA" sz="2400" b="1" dirty="0"/>
          </a:p>
        </p:txBody>
      </p:sp>
      <p:sp>
        <p:nvSpPr>
          <p:cNvPr id="4" name="Slide Number Placeholder 3"/>
          <p:cNvSpPr>
            <a:spLocks noGrp="1"/>
          </p:cNvSpPr>
          <p:nvPr>
            <p:ph type="sldNum" sz="quarter" idx="12"/>
          </p:nvPr>
        </p:nvSpPr>
        <p:spPr>
          <a:xfrm>
            <a:off x="6926179" y="657437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14426107"/>
              </p:ext>
            </p:extLst>
          </p:nvPr>
        </p:nvGraphicFramePr>
        <p:xfrm>
          <a:off x="276727" y="1138825"/>
          <a:ext cx="8590545" cy="5331492"/>
        </p:xfrm>
        <a:graphic>
          <a:graphicData uri="http://schemas.openxmlformats.org/drawingml/2006/table">
            <a:tbl>
              <a:tblPr firstRow="1" bandRow="1"/>
              <a:tblGrid>
                <a:gridCol w="2690212">
                  <a:extLst>
                    <a:ext uri="{9D8B030D-6E8A-4147-A177-3AD203B41FA5}">
                      <a16:colId xmlns:a16="http://schemas.microsoft.com/office/drawing/2014/main" xmlns="" val="2897052449"/>
                    </a:ext>
                  </a:extLst>
                </a:gridCol>
                <a:gridCol w="1617424">
                  <a:extLst>
                    <a:ext uri="{9D8B030D-6E8A-4147-A177-3AD203B41FA5}">
                      <a16:colId xmlns:a16="http://schemas.microsoft.com/office/drawing/2014/main" xmlns="" val="1436711083"/>
                    </a:ext>
                  </a:extLst>
                </a:gridCol>
                <a:gridCol w="1258560">
                  <a:extLst>
                    <a:ext uri="{9D8B030D-6E8A-4147-A177-3AD203B41FA5}">
                      <a16:colId xmlns:a16="http://schemas.microsoft.com/office/drawing/2014/main" xmlns="" val="3743008063"/>
                    </a:ext>
                  </a:extLst>
                </a:gridCol>
                <a:gridCol w="716459">
                  <a:extLst>
                    <a:ext uri="{9D8B030D-6E8A-4147-A177-3AD203B41FA5}">
                      <a16:colId xmlns:a16="http://schemas.microsoft.com/office/drawing/2014/main" xmlns="" val="3151482204"/>
                    </a:ext>
                  </a:extLst>
                </a:gridCol>
                <a:gridCol w="988461">
                  <a:extLst>
                    <a:ext uri="{9D8B030D-6E8A-4147-A177-3AD203B41FA5}">
                      <a16:colId xmlns:a16="http://schemas.microsoft.com/office/drawing/2014/main" xmlns="" val="2490570058"/>
                    </a:ext>
                  </a:extLst>
                </a:gridCol>
                <a:gridCol w="1319429">
                  <a:extLst>
                    <a:ext uri="{9D8B030D-6E8A-4147-A177-3AD203B41FA5}">
                      <a16:colId xmlns:a16="http://schemas.microsoft.com/office/drawing/2014/main" xmlns="" val="1248610429"/>
                    </a:ext>
                  </a:extLst>
                </a:gridCol>
              </a:tblGrid>
              <a:tr h="466502">
                <a:tc>
                  <a:txBody>
                    <a:bodyPr/>
                    <a:lstStyle/>
                    <a:p>
                      <a:pP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ZA" sz="15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894520293"/>
                  </a:ext>
                </a:extLst>
              </a:tr>
              <a:tr h="587757">
                <a:tc>
                  <a:txBody>
                    <a:bodyPr/>
                    <a:lstStyle/>
                    <a:p>
                      <a:pP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Number of work-seekers registered on ESSA per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2483233"/>
                  </a:ext>
                </a:extLst>
              </a:tr>
              <a:tr h="702767">
                <a:tc>
                  <a:txBody>
                    <a:bodyPr/>
                    <a:lstStyle/>
                    <a:p>
                      <a:pP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Number of employment opportunities registered on the ESSA per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547984"/>
                  </a:ext>
                </a:extLst>
              </a:tr>
              <a:tr h="843649">
                <a:tc>
                  <a:txBody>
                    <a:bodyPr/>
                    <a:lstStyle/>
                    <a:p>
                      <a:pP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 Number of registered work-seekers provided with employment counselling per year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55 200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119 600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170 200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8925479"/>
                  </a:ext>
                </a:extLst>
              </a:tr>
              <a:tr h="843649">
                <a:tc>
                  <a:txBody>
                    <a:bodyPr/>
                    <a:lstStyle/>
                    <a:p>
                      <a:pP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 Number of registered employment opportunities filled by registered work seekers per year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50 000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1527717"/>
                  </a:ext>
                </a:extLst>
              </a:tr>
              <a:tr h="843649">
                <a:tc>
                  <a:txBody>
                    <a:bodyPr/>
                    <a:lstStyle/>
                    <a:p>
                      <a:pP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 	Number of partnerships agreements concluded with various stakeholders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0949372"/>
                  </a:ext>
                </a:extLst>
              </a:tr>
              <a:tr h="421551">
                <a:tc>
                  <a:txBody>
                    <a:bodyPr/>
                    <a:lstStyle/>
                    <a:p>
                      <a:pP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 Number of policies  developed and approved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21" marR="56921" marT="7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895" marR="75895" marT="37947" marB="379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5717615"/>
                  </a:ext>
                </a:extLst>
              </a:tr>
            </a:tbl>
          </a:graphicData>
        </a:graphic>
      </p:graphicFrame>
    </p:spTree>
    <p:extLst>
      <p:ext uri="{BB962C8B-B14F-4D97-AF65-F5344CB8AC3E}">
        <p14:creationId xmlns:p14="http://schemas.microsoft.com/office/powerpoint/2010/main" xmlns="" val="3249566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2727" y="820615"/>
            <a:ext cx="3670300" cy="148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4</a:t>
            </a:fld>
            <a:endParaRPr lang="en-US" b="1" dirty="0">
              <a:solidFill>
                <a:prstClr val="white"/>
              </a:solidFill>
            </a:endParaRPr>
          </a:p>
        </p:txBody>
      </p:sp>
    </p:spTree>
    <p:extLst>
      <p:ext uri="{BB962C8B-B14F-4D97-AF65-F5344CB8AC3E}">
        <p14:creationId xmlns:p14="http://schemas.microsoft.com/office/powerpoint/2010/main" xmlns="" val="757306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6500347"/>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4196283096"/>
              </p:ext>
            </p:extLst>
          </p:nvPr>
        </p:nvGraphicFramePr>
        <p:xfrm>
          <a:off x="222739" y="1022825"/>
          <a:ext cx="8733692" cy="5323130"/>
        </p:xfrm>
        <a:graphic>
          <a:graphicData uri="http://schemas.openxmlformats.org/drawingml/2006/table">
            <a:tbl>
              <a:tblPr/>
              <a:tblGrid>
                <a:gridCol w="1615955">
                  <a:extLst>
                    <a:ext uri="{9D8B030D-6E8A-4147-A177-3AD203B41FA5}">
                      <a16:colId xmlns:a16="http://schemas.microsoft.com/office/drawing/2014/main" xmlns="" val="20000"/>
                    </a:ext>
                  </a:extLst>
                </a:gridCol>
                <a:gridCol w="1917367">
                  <a:extLst>
                    <a:ext uri="{9D8B030D-6E8A-4147-A177-3AD203B41FA5}">
                      <a16:colId xmlns:a16="http://schemas.microsoft.com/office/drawing/2014/main" xmlns="" val="20001"/>
                    </a:ext>
                  </a:extLst>
                </a:gridCol>
                <a:gridCol w="1252680">
                  <a:extLst>
                    <a:ext uri="{9D8B030D-6E8A-4147-A177-3AD203B41FA5}">
                      <a16:colId xmlns:a16="http://schemas.microsoft.com/office/drawing/2014/main" xmlns="" val="20002"/>
                    </a:ext>
                  </a:extLst>
                </a:gridCol>
                <a:gridCol w="1284635">
                  <a:extLst>
                    <a:ext uri="{9D8B030D-6E8A-4147-A177-3AD203B41FA5}">
                      <a16:colId xmlns:a16="http://schemas.microsoft.com/office/drawing/2014/main" xmlns="" val="20003"/>
                    </a:ext>
                  </a:extLst>
                </a:gridCol>
                <a:gridCol w="1284635">
                  <a:extLst>
                    <a:ext uri="{9D8B030D-6E8A-4147-A177-3AD203B41FA5}">
                      <a16:colId xmlns:a16="http://schemas.microsoft.com/office/drawing/2014/main" xmlns="" val="20004"/>
                    </a:ext>
                  </a:extLst>
                </a:gridCol>
                <a:gridCol w="1378420">
                  <a:extLst>
                    <a:ext uri="{9D8B030D-6E8A-4147-A177-3AD203B41FA5}">
                      <a16:colId xmlns:a16="http://schemas.microsoft.com/office/drawing/2014/main" xmlns="" val="20005"/>
                    </a:ext>
                  </a:extLst>
                </a:gridCol>
              </a:tblGrid>
              <a:tr h="655134">
                <a:tc gridSpan="6">
                  <a:txBody>
                    <a:bodyPr/>
                    <a:lstStyle/>
                    <a:p>
                      <a:pPr algn="ctr" fontAlgn="ctr"/>
                      <a:r>
                        <a:rPr lang="en-GB" sz="2000" b="1" kern="50" dirty="0" smtClean="0">
                          <a:effectLst/>
                          <a:latin typeface="Calibri" panose="020F0502020204030204" pitchFamily="34" charset="0"/>
                          <a:ea typeface="SimSun"/>
                          <a:cs typeface="Calibri" panose="020F0502020204030204" pitchFamily="34" charset="0"/>
                        </a:rPr>
                        <a:t>1.1 Number of work-seekers registered on Employment Services of South Africa per year</a:t>
                      </a:r>
                      <a:endParaRPr lang="en-ZA"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Calibri" panose="020F0502020204030204" pitchFamily="34" charset="0"/>
                          <a:cs typeface="Calibri" panose="020F0502020204030204" pitchFamily="34" charset="0"/>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Calibri" panose="020F0502020204030204" pitchFamily="34" charset="0"/>
                          <a:cs typeface="Calibri" panose="020F0502020204030204" pitchFamily="34" charset="0"/>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Calibri" panose="020F0502020204030204" pitchFamily="34" charset="0"/>
                          <a:cs typeface="Calibri" panose="020F0502020204030204" pitchFamily="34" charset="0"/>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Calibri" panose="020F0502020204030204" pitchFamily="34" charset="0"/>
                          <a:cs typeface="Calibri" panose="020F0502020204030204" pitchFamily="34" charset="0"/>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96 000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22 080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22 080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27 840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56 000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12 880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12 880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16 240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208 000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47 840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52 000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47 840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60 320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136 000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31 280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34 000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31 280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39 440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56 000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12 880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14 000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12 880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16 240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64 000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14 720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14 720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18 560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32 000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7 360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Calibri" panose="020F0502020204030204" pitchFamily="34" charset="0"/>
                          <a:ea typeface="STXinwei"/>
                          <a:cs typeface="Calibri" panose="020F0502020204030204" pitchFamily="34" charset="0"/>
                        </a:rPr>
                        <a:t>8 640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8 640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7 360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48 000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11 040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12 000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11 040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13 920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6903">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104 000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23 920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26 000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23 920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Calibri" panose="020F0502020204030204" pitchFamily="34" charset="0"/>
                          <a:ea typeface="STXinwei"/>
                          <a:cs typeface="Calibri" panose="020F0502020204030204" pitchFamily="34" charset="0"/>
                        </a:rPr>
                        <a:t>30 160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8966">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Calibri" panose="020F0502020204030204" pitchFamily="34" charset="0"/>
                          <a:ea typeface="STXinwei"/>
                          <a:cs typeface="Calibri" panose="020F0502020204030204" pitchFamily="34" charset="0"/>
                        </a:rPr>
                        <a:t>800 000</a:t>
                      </a:r>
                      <a:endParaRPr lang="en-ZA" sz="1600" dirty="0">
                        <a:effectLst/>
                        <a:latin typeface="Calibri" panose="020F0502020204030204" pitchFamily="34" charset="0"/>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Calibri" panose="020F0502020204030204" pitchFamily="34" charset="0"/>
                          <a:ea typeface="STXinwei"/>
                          <a:cs typeface="Calibri" panose="020F0502020204030204" pitchFamily="34" charset="0"/>
                        </a:rPr>
                        <a:t>184 000</a:t>
                      </a:r>
                      <a:endParaRPr lang="en-ZA" sz="1600" dirty="0">
                        <a:effectLst/>
                        <a:latin typeface="Calibri" panose="020F0502020204030204" pitchFamily="34" charset="0"/>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Calibri" panose="020F0502020204030204" pitchFamily="34" charset="0"/>
                          <a:ea typeface="STXinwei"/>
                          <a:cs typeface="Calibri" panose="020F0502020204030204" pitchFamily="34" charset="0"/>
                        </a:rPr>
                        <a:t>200 640</a:t>
                      </a:r>
                      <a:endParaRPr lang="en-ZA" sz="1600" dirty="0">
                        <a:effectLst/>
                        <a:latin typeface="Calibri" panose="020F0502020204030204" pitchFamily="34" charset="0"/>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Calibri" panose="020F0502020204030204" pitchFamily="34" charset="0"/>
                          <a:ea typeface="STXinwei"/>
                          <a:cs typeface="Calibri" panose="020F0502020204030204" pitchFamily="34" charset="0"/>
                        </a:rPr>
                        <a:t>185 280</a:t>
                      </a:r>
                      <a:endParaRPr lang="en-ZA" sz="1600" dirty="0">
                        <a:effectLst/>
                        <a:latin typeface="Calibri" panose="020F0502020204030204" pitchFamily="34" charset="0"/>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Calibri" panose="020F0502020204030204" pitchFamily="34" charset="0"/>
                          <a:ea typeface="STXinwei"/>
                          <a:cs typeface="Calibri" panose="020F0502020204030204" pitchFamily="34" charset="0"/>
                        </a:rPr>
                        <a:t>230 080</a:t>
                      </a:r>
                      <a:endParaRPr lang="en-ZA" sz="1600" dirty="0">
                        <a:effectLst/>
                        <a:latin typeface="Calibri" panose="020F0502020204030204" pitchFamily="34" charset="0"/>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34435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6511076"/>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92945155"/>
              </p:ext>
            </p:extLst>
          </p:nvPr>
        </p:nvGraphicFramePr>
        <p:xfrm>
          <a:off x="187570" y="1044373"/>
          <a:ext cx="8721968" cy="5492618"/>
        </p:xfrm>
        <a:graphic>
          <a:graphicData uri="http://schemas.openxmlformats.org/drawingml/2006/table">
            <a:tbl>
              <a:tblPr/>
              <a:tblGrid>
                <a:gridCol w="1437820">
                  <a:extLst>
                    <a:ext uri="{9D8B030D-6E8A-4147-A177-3AD203B41FA5}">
                      <a16:colId xmlns:a16="http://schemas.microsoft.com/office/drawing/2014/main" xmlns="" val="20000"/>
                    </a:ext>
                  </a:extLst>
                </a:gridCol>
                <a:gridCol w="1437820">
                  <a:extLst>
                    <a:ext uri="{9D8B030D-6E8A-4147-A177-3AD203B41FA5}">
                      <a16:colId xmlns:a16="http://schemas.microsoft.com/office/drawing/2014/main" xmlns="" val="20001"/>
                    </a:ext>
                  </a:extLst>
                </a:gridCol>
                <a:gridCol w="1437820">
                  <a:extLst>
                    <a:ext uri="{9D8B030D-6E8A-4147-A177-3AD203B41FA5}">
                      <a16:colId xmlns:a16="http://schemas.microsoft.com/office/drawing/2014/main" xmlns="" val="20002"/>
                    </a:ext>
                  </a:extLst>
                </a:gridCol>
                <a:gridCol w="1437820">
                  <a:extLst>
                    <a:ext uri="{9D8B030D-6E8A-4147-A177-3AD203B41FA5}">
                      <a16:colId xmlns:a16="http://schemas.microsoft.com/office/drawing/2014/main" xmlns="" val="20003"/>
                    </a:ext>
                  </a:extLst>
                </a:gridCol>
                <a:gridCol w="1437820">
                  <a:extLst>
                    <a:ext uri="{9D8B030D-6E8A-4147-A177-3AD203B41FA5}">
                      <a16:colId xmlns:a16="http://schemas.microsoft.com/office/drawing/2014/main" xmlns="" val="20004"/>
                    </a:ext>
                  </a:extLst>
                </a:gridCol>
                <a:gridCol w="1532868">
                  <a:extLst>
                    <a:ext uri="{9D8B030D-6E8A-4147-A177-3AD203B41FA5}">
                      <a16:colId xmlns:a16="http://schemas.microsoft.com/office/drawing/2014/main" xmlns="" val="20005"/>
                    </a:ext>
                  </a:extLst>
                </a:gridCol>
              </a:tblGrid>
              <a:tr h="437060">
                <a:tc gridSpan="6">
                  <a:txBody>
                    <a:bodyPr/>
                    <a:lstStyle/>
                    <a:p>
                      <a:pPr algn="ctr" fontAlgn="ctr"/>
                      <a:r>
                        <a:rPr lang="en-ZA" sz="2000" b="1" kern="1200" dirty="0" smtClean="0">
                          <a:solidFill>
                            <a:schemeClr val="tx1"/>
                          </a:solidFill>
                          <a:effectLst/>
                          <a:latin typeface="+mn-lt"/>
                          <a:ea typeface="+mn-ea"/>
                          <a:cs typeface="+mn-cs"/>
                        </a:rPr>
                        <a:t>2.1 Number of employment opportunities registered on the Employment Services South Africa per year</a:t>
                      </a:r>
                      <a:endParaRPr lang="en-ZA" sz="2000" b="1"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3829">
                <a:tc>
                  <a:txBody>
                    <a:bodyPr/>
                    <a:lstStyle/>
                    <a:p>
                      <a:pPr algn="ctr" fontAlgn="ctr"/>
                      <a:r>
                        <a:rPr lang="en-ZA" sz="1600" b="1" i="0" u="none" strike="noStrike" dirty="0">
                          <a:solidFill>
                            <a:srgbClr val="000000"/>
                          </a:solidFill>
                          <a:effectLst/>
                          <a:latin typeface="+mn-lt"/>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600" b="1" i="0" u="none" strike="noStrike" dirty="0">
                          <a:solidFill>
                            <a:srgbClr val="000000"/>
                          </a:solidFill>
                          <a:effectLst/>
                          <a:latin typeface="+mn-lt"/>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404217">
                <a:tc>
                  <a:txBody>
                    <a:bodyPr/>
                    <a:lstStyle/>
                    <a:p>
                      <a:pPr algn="ctr" fontAlgn="ctr"/>
                      <a:r>
                        <a:rPr lang="en-ZA" sz="1600" b="1" i="0" u="none" strike="noStrike" dirty="0">
                          <a:solidFill>
                            <a:srgbClr val="000000"/>
                          </a:solidFill>
                          <a:effectLst/>
                          <a:latin typeface="+mn-lt"/>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13 682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3 421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6 841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10 262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13 682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6674">
                <a:tc>
                  <a:txBody>
                    <a:bodyPr/>
                    <a:lstStyle/>
                    <a:p>
                      <a:pPr algn="ctr" fontAlgn="ctr"/>
                      <a:r>
                        <a:rPr lang="en-ZA" sz="1600" b="1" i="0" u="none" strike="noStrike" dirty="0">
                          <a:solidFill>
                            <a:srgbClr val="000000"/>
                          </a:solidFill>
                          <a:effectLst/>
                          <a:latin typeface="+mn-lt"/>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7 896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1 974</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3 948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5 922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7 896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7902">
                <a:tc>
                  <a:txBody>
                    <a:bodyPr/>
                    <a:lstStyle/>
                    <a:p>
                      <a:pPr algn="ctr" fontAlgn="ctr"/>
                      <a:r>
                        <a:rPr lang="en-ZA" sz="1600" b="1" i="0" u="none" strike="noStrike" dirty="0">
                          <a:solidFill>
                            <a:srgbClr val="000000"/>
                          </a:solidFill>
                          <a:effectLst/>
                          <a:latin typeface="+mn-lt"/>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19 158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4 790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9 579</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14 369</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19 158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6674">
                <a:tc>
                  <a:txBody>
                    <a:bodyPr/>
                    <a:lstStyle/>
                    <a:p>
                      <a:pPr algn="ctr" fontAlgn="ctr"/>
                      <a:r>
                        <a:rPr lang="en-ZA" sz="1600" b="1" i="0" u="none" strike="noStrike" dirty="0">
                          <a:solidFill>
                            <a:srgbClr val="000000"/>
                          </a:solidFill>
                          <a:effectLst/>
                          <a:latin typeface="+mn-lt"/>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15 790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3 948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7 895</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11 843</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15 790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360">
                <a:tc>
                  <a:txBody>
                    <a:bodyPr/>
                    <a:lstStyle/>
                    <a:p>
                      <a:pPr algn="ctr" fontAlgn="ctr"/>
                      <a:r>
                        <a:rPr lang="en-ZA" sz="1600" b="1" i="0" u="none" strike="noStrike" dirty="0">
                          <a:solidFill>
                            <a:srgbClr val="000000"/>
                          </a:solidFill>
                          <a:effectLst/>
                          <a:latin typeface="+mn-lt"/>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10 526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2 632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5 263</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7 895</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10 526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5445">
                <a:tc>
                  <a:txBody>
                    <a:bodyPr/>
                    <a:lstStyle/>
                    <a:p>
                      <a:pPr algn="ctr" fontAlgn="ctr"/>
                      <a:r>
                        <a:rPr lang="en-ZA" sz="1600" b="1" i="0" u="none" strike="noStrike" dirty="0">
                          <a:solidFill>
                            <a:srgbClr val="000000"/>
                          </a:solidFill>
                          <a:effectLst/>
                          <a:latin typeface="+mn-lt"/>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8 422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2 106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4 211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6 317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8 422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7902">
                <a:tc>
                  <a:txBody>
                    <a:bodyPr/>
                    <a:lstStyle/>
                    <a:p>
                      <a:pPr algn="ctr" fontAlgn="ctr"/>
                      <a:r>
                        <a:rPr lang="en-ZA" sz="1600" b="1" i="0" u="none" strike="noStrike" dirty="0">
                          <a:solidFill>
                            <a:srgbClr val="000000"/>
                          </a:solidFill>
                          <a:effectLst/>
                          <a:latin typeface="+mn-lt"/>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6 106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1 527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3 053</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4 580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6 106</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8576">
                <a:tc>
                  <a:txBody>
                    <a:bodyPr/>
                    <a:lstStyle/>
                    <a:p>
                      <a:pPr algn="ctr" fontAlgn="ctr"/>
                      <a:r>
                        <a:rPr lang="en-ZA" sz="1600" b="1" i="0" u="none" strike="noStrike" dirty="0">
                          <a:solidFill>
                            <a:srgbClr val="000000"/>
                          </a:solidFill>
                          <a:effectLst/>
                          <a:latin typeface="+mn-lt"/>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6 842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1 711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3 421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5 132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6 842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71294">
                <a:tc>
                  <a:txBody>
                    <a:bodyPr/>
                    <a:lstStyle/>
                    <a:p>
                      <a:pPr algn="ctr" fontAlgn="ctr"/>
                      <a:r>
                        <a:rPr lang="en-ZA" sz="1600" b="1" i="0" u="none" strike="noStrike" dirty="0">
                          <a:solidFill>
                            <a:srgbClr val="000000"/>
                          </a:solidFill>
                          <a:effectLst/>
                          <a:latin typeface="+mn-lt"/>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11 578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2 891</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5 789</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Calibri" panose="020F0502020204030204" pitchFamily="34" charset="0"/>
                        </a:rPr>
                        <a:t>8 680</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Calibri" panose="020F0502020204030204" pitchFamily="34" charset="0"/>
                        </a:rPr>
                        <a:t>11 578</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74620">
                <a:tc>
                  <a:txBody>
                    <a:bodyPr/>
                    <a:lstStyle/>
                    <a:p>
                      <a:pPr algn="ctr" fontAlgn="ctr"/>
                      <a:r>
                        <a:rPr lang="en-ZA" sz="16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Calibri" panose="020F0502020204030204" pitchFamily="34" charset="0"/>
                        </a:rPr>
                        <a:t>100 000</a:t>
                      </a:r>
                      <a:endParaRPr lang="en-ZA" sz="1600" dirty="0">
                        <a:effectLst/>
                        <a:latin typeface="+mn-lt"/>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Calibri" panose="020F0502020204030204" pitchFamily="34" charset="0"/>
                        </a:rPr>
                        <a:t>25 000</a:t>
                      </a:r>
                      <a:endParaRPr lang="en-ZA" sz="1600" dirty="0">
                        <a:effectLst/>
                        <a:latin typeface="+mn-lt"/>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Calibri" panose="020F0502020204030204" pitchFamily="34" charset="0"/>
                        </a:rPr>
                        <a:t>50 000</a:t>
                      </a:r>
                      <a:endParaRPr lang="en-ZA" sz="1600" dirty="0">
                        <a:effectLst/>
                        <a:latin typeface="+mn-lt"/>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Calibri" panose="020F0502020204030204" pitchFamily="34" charset="0"/>
                        </a:rPr>
                        <a:t>75 000</a:t>
                      </a:r>
                      <a:endParaRPr lang="en-ZA" sz="1600" dirty="0">
                        <a:effectLst/>
                        <a:latin typeface="+mn-lt"/>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Calibri" panose="020F0502020204030204" pitchFamily="34" charset="0"/>
                        </a:rPr>
                        <a:t>100 000</a:t>
                      </a:r>
                      <a:endParaRPr lang="en-ZA" sz="1600" dirty="0">
                        <a:effectLst/>
                        <a:latin typeface="+mn-lt"/>
                        <a:ea typeface="STXinwei"/>
                        <a:cs typeface="Calibri" panose="020F050202020403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62664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solidFill>
                  <a:prstClr val="black"/>
                </a:solidFill>
              </a:rPr>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6440011"/>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04455931"/>
              </p:ext>
            </p:extLst>
          </p:nvPr>
        </p:nvGraphicFramePr>
        <p:xfrm>
          <a:off x="257910" y="1084763"/>
          <a:ext cx="8639904" cy="5355248"/>
        </p:xfrm>
        <a:graphic>
          <a:graphicData uri="http://schemas.openxmlformats.org/drawingml/2006/table">
            <a:tbl>
              <a:tblPr/>
              <a:tblGrid>
                <a:gridCol w="1439984">
                  <a:extLst>
                    <a:ext uri="{9D8B030D-6E8A-4147-A177-3AD203B41FA5}">
                      <a16:colId xmlns:a16="http://schemas.microsoft.com/office/drawing/2014/main" xmlns="" val="20000"/>
                    </a:ext>
                  </a:extLst>
                </a:gridCol>
                <a:gridCol w="1439984">
                  <a:extLst>
                    <a:ext uri="{9D8B030D-6E8A-4147-A177-3AD203B41FA5}">
                      <a16:colId xmlns:a16="http://schemas.microsoft.com/office/drawing/2014/main" xmlns="" val="20001"/>
                    </a:ext>
                  </a:extLst>
                </a:gridCol>
                <a:gridCol w="1439984">
                  <a:extLst>
                    <a:ext uri="{9D8B030D-6E8A-4147-A177-3AD203B41FA5}">
                      <a16:colId xmlns:a16="http://schemas.microsoft.com/office/drawing/2014/main" xmlns="" val="20002"/>
                    </a:ext>
                  </a:extLst>
                </a:gridCol>
                <a:gridCol w="1439984">
                  <a:extLst>
                    <a:ext uri="{9D8B030D-6E8A-4147-A177-3AD203B41FA5}">
                      <a16:colId xmlns:a16="http://schemas.microsoft.com/office/drawing/2014/main" xmlns="" val="20003"/>
                    </a:ext>
                  </a:extLst>
                </a:gridCol>
                <a:gridCol w="1439984">
                  <a:extLst>
                    <a:ext uri="{9D8B030D-6E8A-4147-A177-3AD203B41FA5}">
                      <a16:colId xmlns:a16="http://schemas.microsoft.com/office/drawing/2014/main" xmlns="" val="20004"/>
                    </a:ext>
                  </a:extLst>
                </a:gridCol>
                <a:gridCol w="1439984">
                  <a:extLst>
                    <a:ext uri="{9D8B030D-6E8A-4147-A177-3AD203B41FA5}">
                      <a16:colId xmlns:a16="http://schemas.microsoft.com/office/drawing/2014/main" xmlns="" val="20005"/>
                    </a:ext>
                  </a:extLst>
                </a:gridCol>
              </a:tblGrid>
              <a:tr h="562708">
                <a:tc gridSpan="6">
                  <a:txBody>
                    <a:bodyPr/>
                    <a:lstStyle/>
                    <a:p>
                      <a:pPr algn="ctr" fontAlgn="ctr"/>
                      <a:r>
                        <a:rPr lang="en-GB" sz="2000" b="1" kern="1200" dirty="0" smtClean="0">
                          <a:solidFill>
                            <a:schemeClr val="tx1"/>
                          </a:solidFill>
                          <a:effectLst/>
                          <a:latin typeface="+mn-lt"/>
                          <a:ea typeface="+mn-ea"/>
                          <a:cs typeface="+mn-cs"/>
                        </a:rPr>
                        <a:t>3.1 Number of registered work-seekers provided with employment counselling per year</a:t>
                      </a:r>
                      <a:endParaRPr lang="en-ZA" sz="2000" b="1"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6330">
                <a:tc>
                  <a:txBody>
                    <a:bodyPr/>
                    <a:lstStyle/>
                    <a:p>
                      <a:pPr algn="ctr" fontAlgn="ctr"/>
                      <a:r>
                        <a:rPr lang="en-ZA" sz="1600" b="1" i="0" u="none" strike="noStrike" dirty="0">
                          <a:solidFill>
                            <a:srgbClr val="000000"/>
                          </a:solidFill>
                          <a:effectLst/>
                          <a:latin typeface="+mn-lt"/>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600" b="1" i="0" u="none" strike="noStrike" dirty="0">
                          <a:solidFill>
                            <a:srgbClr val="000000"/>
                          </a:solidFill>
                          <a:effectLst/>
                          <a:latin typeface="+mn-lt"/>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444962">
                <a:tc>
                  <a:txBody>
                    <a:bodyPr/>
                    <a:lstStyle/>
                    <a:p>
                      <a:pPr algn="ctr" fontAlgn="ctr"/>
                      <a:r>
                        <a:rPr lang="en-ZA" sz="1600" b="1" i="0" u="none" strike="noStrike" dirty="0">
                          <a:solidFill>
                            <a:srgbClr val="000000"/>
                          </a:solidFill>
                          <a:effectLst/>
                          <a:latin typeface="+mn-lt"/>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29 206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7 009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15 187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21 612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29 206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585">
                <a:tc>
                  <a:txBody>
                    <a:bodyPr/>
                    <a:lstStyle/>
                    <a:p>
                      <a:pPr algn="ctr" fontAlgn="ctr"/>
                      <a:r>
                        <a:rPr lang="en-ZA" sz="1600" b="1" i="0" u="none" strike="noStrike" dirty="0">
                          <a:solidFill>
                            <a:srgbClr val="000000"/>
                          </a:solidFill>
                          <a:effectLst/>
                          <a:latin typeface="+mn-lt"/>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20 080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4 819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10 442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14 860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20 080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0307">
                <a:tc>
                  <a:txBody>
                    <a:bodyPr/>
                    <a:lstStyle/>
                    <a:p>
                      <a:pPr algn="ctr" fontAlgn="ctr"/>
                      <a:r>
                        <a:rPr lang="en-ZA" sz="1600" b="1" i="0" u="none" strike="noStrike" dirty="0">
                          <a:solidFill>
                            <a:srgbClr val="000000"/>
                          </a:solidFill>
                          <a:effectLst/>
                          <a:latin typeface="+mn-lt"/>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47 460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11 390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24 679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35 120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47 460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3754">
                <a:tc>
                  <a:txBody>
                    <a:bodyPr/>
                    <a:lstStyle/>
                    <a:p>
                      <a:pPr algn="ctr" fontAlgn="ctr"/>
                      <a:r>
                        <a:rPr lang="en-ZA" sz="1600" b="1" i="0" u="none" strike="noStrike" dirty="0">
                          <a:solidFill>
                            <a:srgbClr val="000000"/>
                          </a:solidFill>
                          <a:effectLst/>
                          <a:latin typeface="+mn-lt"/>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29 206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7 009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15 187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21 612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29 206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0308">
                <a:tc>
                  <a:txBody>
                    <a:bodyPr/>
                    <a:lstStyle/>
                    <a:p>
                      <a:pPr algn="ctr" fontAlgn="ctr"/>
                      <a:r>
                        <a:rPr lang="en-ZA" sz="1600" b="1" i="0" u="none" strike="noStrike" dirty="0">
                          <a:solidFill>
                            <a:srgbClr val="000000"/>
                          </a:solidFill>
                          <a:effectLst/>
                          <a:latin typeface="+mn-lt"/>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23 730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5 695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12 340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17 560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23 730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200">
                <a:tc>
                  <a:txBody>
                    <a:bodyPr/>
                    <a:lstStyle/>
                    <a:p>
                      <a:pPr algn="ctr" fontAlgn="ctr"/>
                      <a:r>
                        <a:rPr lang="en-ZA" sz="1600" b="1" i="0" u="none" strike="noStrike" dirty="0">
                          <a:solidFill>
                            <a:srgbClr val="000000"/>
                          </a:solidFill>
                          <a:effectLst/>
                          <a:latin typeface="+mn-lt"/>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27 381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6 571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14 238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20 262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27 381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92209">
                <a:tc>
                  <a:txBody>
                    <a:bodyPr/>
                    <a:lstStyle/>
                    <a:p>
                      <a:pPr algn="ctr" fontAlgn="ctr"/>
                      <a:r>
                        <a:rPr lang="en-ZA" sz="1600" b="1" i="0" u="none" strike="noStrike" dirty="0">
                          <a:solidFill>
                            <a:srgbClr val="000000"/>
                          </a:solidFill>
                          <a:effectLst/>
                          <a:latin typeface="+mn-lt"/>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12 778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3 067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6 645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9 456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12 778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2209">
                <a:tc>
                  <a:txBody>
                    <a:bodyPr/>
                    <a:lstStyle/>
                    <a:p>
                      <a:pPr algn="ctr" fontAlgn="ctr"/>
                      <a:r>
                        <a:rPr lang="en-ZA" sz="1600" b="1" i="0" u="none" strike="noStrike" dirty="0">
                          <a:solidFill>
                            <a:srgbClr val="000000"/>
                          </a:solidFill>
                          <a:effectLst/>
                          <a:latin typeface="+mn-lt"/>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18 254</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4 381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9 492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13 508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18 254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92209">
                <a:tc>
                  <a:txBody>
                    <a:bodyPr/>
                    <a:lstStyle/>
                    <a:p>
                      <a:pPr algn="ctr" fontAlgn="ctr"/>
                      <a:r>
                        <a:rPr lang="en-ZA" sz="1600" b="1" i="0" u="none" strike="noStrike" dirty="0">
                          <a:solidFill>
                            <a:srgbClr val="000000"/>
                          </a:solidFill>
                          <a:effectLst/>
                          <a:latin typeface="+mn-lt"/>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21 905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5 259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11 390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16 210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21 905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88050">
                <a:tc>
                  <a:txBody>
                    <a:bodyPr/>
                    <a:lstStyle/>
                    <a:p>
                      <a:pPr algn="ctr" fontAlgn="ctr"/>
                      <a:r>
                        <a:rPr lang="en-ZA" sz="16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55 200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119 600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170 200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837228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nchor="t"/>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649990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93336964"/>
              </p:ext>
            </p:extLst>
          </p:nvPr>
        </p:nvGraphicFramePr>
        <p:xfrm>
          <a:off x="235300" y="831887"/>
          <a:ext cx="8685962" cy="5457535"/>
        </p:xfrm>
        <a:graphic>
          <a:graphicData uri="http://schemas.openxmlformats.org/drawingml/2006/table">
            <a:tbl>
              <a:tblPr/>
              <a:tblGrid>
                <a:gridCol w="1424917">
                  <a:extLst>
                    <a:ext uri="{9D8B030D-6E8A-4147-A177-3AD203B41FA5}">
                      <a16:colId xmlns:a16="http://schemas.microsoft.com/office/drawing/2014/main" xmlns="" val="20000"/>
                    </a:ext>
                  </a:extLst>
                </a:gridCol>
                <a:gridCol w="1424917">
                  <a:extLst>
                    <a:ext uri="{9D8B030D-6E8A-4147-A177-3AD203B41FA5}">
                      <a16:colId xmlns:a16="http://schemas.microsoft.com/office/drawing/2014/main" xmlns="" val="20001"/>
                    </a:ext>
                  </a:extLst>
                </a:gridCol>
                <a:gridCol w="1424917">
                  <a:extLst>
                    <a:ext uri="{9D8B030D-6E8A-4147-A177-3AD203B41FA5}">
                      <a16:colId xmlns:a16="http://schemas.microsoft.com/office/drawing/2014/main" xmlns="" val="20002"/>
                    </a:ext>
                  </a:extLst>
                </a:gridCol>
                <a:gridCol w="1424917">
                  <a:extLst>
                    <a:ext uri="{9D8B030D-6E8A-4147-A177-3AD203B41FA5}">
                      <a16:colId xmlns:a16="http://schemas.microsoft.com/office/drawing/2014/main" xmlns="" val="20003"/>
                    </a:ext>
                  </a:extLst>
                </a:gridCol>
                <a:gridCol w="1424917">
                  <a:extLst>
                    <a:ext uri="{9D8B030D-6E8A-4147-A177-3AD203B41FA5}">
                      <a16:colId xmlns:a16="http://schemas.microsoft.com/office/drawing/2014/main" xmlns="" val="20004"/>
                    </a:ext>
                  </a:extLst>
                </a:gridCol>
                <a:gridCol w="1561377">
                  <a:extLst>
                    <a:ext uri="{9D8B030D-6E8A-4147-A177-3AD203B41FA5}">
                      <a16:colId xmlns:a16="http://schemas.microsoft.com/office/drawing/2014/main" xmlns="" val="20005"/>
                    </a:ext>
                  </a:extLst>
                </a:gridCol>
              </a:tblGrid>
              <a:tr h="492369">
                <a:tc gridSpan="6">
                  <a:txBody>
                    <a:bodyPr/>
                    <a:lstStyle/>
                    <a:p>
                      <a:pPr algn="ctr" fontAlgn="ctr"/>
                      <a:r>
                        <a:rPr lang="en-ZA" sz="2000" b="1" kern="1200" dirty="0" smtClean="0">
                          <a:solidFill>
                            <a:schemeClr val="tx1"/>
                          </a:solidFill>
                          <a:effectLst/>
                          <a:latin typeface="+mn-lt"/>
                          <a:ea typeface="+mn-ea"/>
                          <a:cs typeface="+mn-cs"/>
                        </a:rPr>
                        <a:t>4.1 Number of registered employment opportunities filled by registered work seekers per year</a:t>
                      </a:r>
                      <a:endParaRPr lang="en-ZA" sz="2000" b="1"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45477">
                <a:tc>
                  <a:txBody>
                    <a:bodyPr/>
                    <a:lstStyle/>
                    <a:p>
                      <a:pPr algn="ctr" fontAlgn="ctr"/>
                      <a:r>
                        <a:rPr lang="en-ZA" sz="1600" b="1" i="0" u="none" strike="noStrike" dirty="0">
                          <a:solidFill>
                            <a:srgbClr val="000000"/>
                          </a:solidFill>
                          <a:effectLst/>
                          <a:latin typeface="+mn-lt"/>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600" b="1" i="0" u="none" strike="noStrike" dirty="0">
                          <a:solidFill>
                            <a:srgbClr val="000000"/>
                          </a:solidFill>
                          <a:effectLst/>
                          <a:latin typeface="+mn-lt"/>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dirty="0">
                          <a:solidFill>
                            <a:srgbClr val="000000"/>
                          </a:solidFill>
                          <a:effectLst/>
                          <a:latin typeface="+mn-lt"/>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422031">
                <a:tc>
                  <a:txBody>
                    <a:bodyPr/>
                    <a:lstStyle/>
                    <a:p>
                      <a:pPr algn="ctr" fontAlgn="ctr"/>
                      <a:r>
                        <a:rPr lang="en-ZA" sz="1600" b="1" i="0" u="none" strike="noStrike" dirty="0">
                          <a:solidFill>
                            <a:srgbClr val="000000"/>
                          </a:solidFill>
                          <a:effectLst/>
                          <a:latin typeface="+mn-lt"/>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6 842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1 710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3 421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5 132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6 842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5477">
                <a:tc>
                  <a:txBody>
                    <a:bodyPr/>
                    <a:lstStyle/>
                    <a:p>
                      <a:pPr algn="ctr" fontAlgn="ctr"/>
                      <a:r>
                        <a:rPr lang="en-ZA" sz="1600" b="1" i="0" u="none" strike="noStrike" dirty="0">
                          <a:solidFill>
                            <a:srgbClr val="000000"/>
                          </a:solidFill>
                          <a:effectLst/>
                          <a:latin typeface="+mn-lt"/>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3 947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987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1 974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2 961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5477">
                <a:tc>
                  <a:txBody>
                    <a:bodyPr/>
                    <a:lstStyle/>
                    <a:p>
                      <a:pPr algn="ctr" fontAlgn="ctr"/>
                      <a:r>
                        <a:rPr lang="en-ZA" sz="1600" b="1" i="0" u="none" strike="noStrike" dirty="0">
                          <a:solidFill>
                            <a:srgbClr val="000000"/>
                          </a:solidFill>
                          <a:effectLst/>
                          <a:latin typeface="+mn-lt"/>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9 579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2 395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4 789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7 184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9 579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5476">
                <a:tc>
                  <a:txBody>
                    <a:bodyPr/>
                    <a:lstStyle/>
                    <a:p>
                      <a:pPr algn="ctr" fontAlgn="ctr"/>
                      <a:r>
                        <a:rPr lang="en-ZA" sz="1600" b="1" i="0" u="none" strike="noStrike" dirty="0">
                          <a:solidFill>
                            <a:srgbClr val="000000"/>
                          </a:solidFill>
                          <a:effectLst/>
                          <a:latin typeface="+mn-lt"/>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7 895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1 974</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5 921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7 895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2031">
                <a:tc>
                  <a:txBody>
                    <a:bodyPr/>
                    <a:lstStyle/>
                    <a:p>
                      <a:pPr algn="ctr" fontAlgn="ctr"/>
                      <a:r>
                        <a:rPr lang="en-ZA" sz="1600" b="1" i="0" u="none" strike="noStrike" dirty="0">
                          <a:solidFill>
                            <a:srgbClr val="000000"/>
                          </a:solidFill>
                          <a:effectLst/>
                          <a:latin typeface="+mn-lt"/>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5 263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1 316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2 632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5 263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5477">
                <a:tc>
                  <a:txBody>
                    <a:bodyPr/>
                    <a:lstStyle/>
                    <a:p>
                      <a:pPr algn="ctr" fontAlgn="ctr"/>
                      <a:r>
                        <a:rPr lang="en-ZA" sz="1600" b="1" i="0" u="none" strike="noStrike" dirty="0">
                          <a:solidFill>
                            <a:srgbClr val="000000"/>
                          </a:solidFill>
                          <a:effectLst/>
                          <a:latin typeface="+mn-lt"/>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4 211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1 053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2 105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3 158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4 211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8923">
                <a:tc>
                  <a:txBody>
                    <a:bodyPr/>
                    <a:lstStyle/>
                    <a:p>
                      <a:pPr algn="ctr" fontAlgn="ctr"/>
                      <a:r>
                        <a:rPr lang="en-ZA" sz="1600" b="1" i="0" u="none" strike="noStrike" dirty="0">
                          <a:solidFill>
                            <a:srgbClr val="000000"/>
                          </a:solidFill>
                          <a:effectLst/>
                          <a:latin typeface="+mn-lt"/>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3 053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763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1 526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2 289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3 053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7200">
                <a:tc>
                  <a:txBody>
                    <a:bodyPr/>
                    <a:lstStyle/>
                    <a:p>
                      <a:pPr algn="ctr" fontAlgn="ctr"/>
                      <a:r>
                        <a:rPr lang="en-ZA" sz="1600" b="1" i="0" u="none" strike="noStrike" dirty="0">
                          <a:solidFill>
                            <a:srgbClr val="000000"/>
                          </a:solidFill>
                          <a:effectLst/>
                          <a:latin typeface="+mn-lt"/>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3 421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855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1 711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2 566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3 421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7200">
                <a:tc>
                  <a:txBody>
                    <a:bodyPr/>
                    <a:lstStyle/>
                    <a:p>
                      <a:pPr algn="ctr" fontAlgn="ctr"/>
                      <a:r>
                        <a:rPr lang="en-ZA" sz="1600" b="1" i="0" u="none" strike="noStrike" dirty="0">
                          <a:solidFill>
                            <a:srgbClr val="000000"/>
                          </a:solidFill>
                          <a:effectLst/>
                          <a:latin typeface="+mn-lt"/>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5 789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1 447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2 895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4 342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5 789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3641">
                <a:tc>
                  <a:txBody>
                    <a:bodyPr/>
                    <a:lstStyle/>
                    <a:p>
                      <a:pPr algn="ctr" fontAlgn="ctr"/>
                      <a:r>
                        <a:rPr lang="en-ZA" sz="16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12 500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25 000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37 500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899376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PES BUDGET</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41992672"/>
              </p:ext>
            </p:extLst>
          </p:nvPr>
        </p:nvGraphicFramePr>
        <p:xfrm>
          <a:off x="395532" y="1417642"/>
          <a:ext cx="8291267" cy="5035693"/>
        </p:xfrm>
        <a:graphic>
          <a:graphicData uri="http://schemas.openxmlformats.org/drawingml/2006/table">
            <a:tbl>
              <a:tblPr firstRow="1" firstCol="1" bandRow="1">
                <a:tableStyleId>{5C22544A-7EE6-4342-B048-85BDC9FD1C3A}</a:tableStyleId>
              </a:tblPr>
              <a:tblGrid>
                <a:gridCol w="2428772">
                  <a:extLst>
                    <a:ext uri="{9D8B030D-6E8A-4147-A177-3AD203B41FA5}">
                      <a16:colId xmlns:a16="http://schemas.microsoft.com/office/drawing/2014/main" xmlns="" val="3592223479"/>
                    </a:ext>
                  </a:extLst>
                </a:gridCol>
                <a:gridCol w="753859">
                  <a:extLst>
                    <a:ext uri="{9D8B030D-6E8A-4147-A177-3AD203B41FA5}">
                      <a16:colId xmlns:a16="http://schemas.microsoft.com/office/drawing/2014/main" xmlns="" val="3782386254"/>
                    </a:ext>
                  </a:extLst>
                </a:gridCol>
                <a:gridCol w="753859">
                  <a:extLst>
                    <a:ext uri="{9D8B030D-6E8A-4147-A177-3AD203B41FA5}">
                      <a16:colId xmlns:a16="http://schemas.microsoft.com/office/drawing/2014/main" xmlns="" val="645569815"/>
                    </a:ext>
                  </a:extLst>
                </a:gridCol>
                <a:gridCol w="672328">
                  <a:extLst>
                    <a:ext uri="{9D8B030D-6E8A-4147-A177-3AD203B41FA5}">
                      <a16:colId xmlns:a16="http://schemas.microsoft.com/office/drawing/2014/main" xmlns="" val="481870853"/>
                    </a:ext>
                  </a:extLst>
                </a:gridCol>
                <a:gridCol w="785171">
                  <a:extLst>
                    <a:ext uri="{9D8B030D-6E8A-4147-A177-3AD203B41FA5}">
                      <a16:colId xmlns:a16="http://schemas.microsoft.com/office/drawing/2014/main" xmlns="" val="2599455134"/>
                    </a:ext>
                  </a:extLst>
                </a:gridCol>
                <a:gridCol w="627428">
                  <a:extLst>
                    <a:ext uri="{9D8B030D-6E8A-4147-A177-3AD203B41FA5}">
                      <a16:colId xmlns:a16="http://schemas.microsoft.com/office/drawing/2014/main" xmlns="" val="2733675711"/>
                    </a:ext>
                  </a:extLst>
                </a:gridCol>
                <a:gridCol w="726092">
                  <a:extLst>
                    <a:ext uri="{9D8B030D-6E8A-4147-A177-3AD203B41FA5}">
                      <a16:colId xmlns:a16="http://schemas.microsoft.com/office/drawing/2014/main" xmlns="" val="2652955751"/>
                    </a:ext>
                  </a:extLst>
                </a:gridCol>
                <a:gridCol w="753269">
                  <a:extLst>
                    <a:ext uri="{9D8B030D-6E8A-4147-A177-3AD203B41FA5}">
                      <a16:colId xmlns:a16="http://schemas.microsoft.com/office/drawing/2014/main" xmlns="" val="3611641776"/>
                    </a:ext>
                  </a:extLst>
                </a:gridCol>
                <a:gridCol w="790489">
                  <a:extLst>
                    <a:ext uri="{9D8B030D-6E8A-4147-A177-3AD203B41FA5}">
                      <a16:colId xmlns:a16="http://schemas.microsoft.com/office/drawing/2014/main" xmlns="" val="95227787"/>
                    </a:ext>
                  </a:extLst>
                </a:gridCol>
              </a:tblGrid>
              <a:tr h="232753">
                <a:tc>
                  <a:txBody>
                    <a:bodyPr/>
                    <a:lstStyle/>
                    <a:p>
                      <a:pPr>
                        <a:lnSpc>
                          <a:spcPct val="115000"/>
                        </a:lnSpc>
                        <a:spcBef>
                          <a:spcPts val="500"/>
                        </a:spcBef>
                        <a:spcAft>
                          <a:spcPts val="0"/>
                        </a:spcAft>
                      </a:pPr>
                      <a:r>
                        <a:rPr lang="en-ZA" sz="600" dirty="0">
                          <a:effectLst/>
                        </a:rPr>
                        <a:t>Programme</a:t>
                      </a:r>
                      <a:endParaRPr lang="en-ZA" sz="700" dirty="0">
                        <a:effectLst/>
                        <a:latin typeface="Trebuchet MS" panose="020B0603020202020204" pitchFamily="34" charset="0"/>
                        <a:ea typeface="STXinwei"/>
                        <a:cs typeface="Tahoma" panose="020B0604030504040204" pitchFamily="34" charset="0"/>
                      </a:endParaRPr>
                    </a:p>
                  </a:txBody>
                  <a:tcPr marL="51115" marR="51115" marT="0" marB="0" anchor="ctr"/>
                </a:tc>
                <a:tc gridSpan="3">
                  <a:txBody>
                    <a:bodyPr/>
                    <a:lstStyle/>
                    <a:p>
                      <a:pPr>
                        <a:lnSpc>
                          <a:spcPct val="115000"/>
                        </a:lnSpc>
                        <a:spcBef>
                          <a:spcPts val="500"/>
                        </a:spcBef>
                        <a:spcAft>
                          <a:spcPts val="0"/>
                        </a:spcAft>
                      </a:pPr>
                      <a:r>
                        <a:rPr lang="en-ZA" sz="600">
                          <a:effectLst/>
                        </a:rPr>
                        <a:t>Audited outcomes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hMerge="1">
                  <a:txBody>
                    <a:bodyPr/>
                    <a:lstStyle/>
                    <a:p>
                      <a:endParaRPr lang="en-ZA"/>
                    </a:p>
                  </a:txBody>
                  <a:tcPr/>
                </a:tc>
                <a:tc hMerge="1">
                  <a:txBody>
                    <a:bodyPr/>
                    <a:lstStyle/>
                    <a:p>
                      <a:endParaRPr lang="en-ZA"/>
                    </a:p>
                  </a:txBody>
                  <a:tcPr/>
                </a:tc>
                <a:tc>
                  <a:txBody>
                    <a:bodyPr/>
                    <a:lstStyle/>
                    <a:p>
                      <a:pPr>
                        <a:lnSpc>
                          <a:spcPct val="115000"/>
                        </a:lnSpc>
                        <a:spcBef>
                          <a:spcPts val="500"/>
                        </a:spcBef>
                        <a:spcAft>
                          <a:spcPts val="0"/>
                        </a:spcAft>
                      </a:pPr>
                      <a:r>
                        <a:rPr lang="en-ZA" sz="600">
                          <a:effectLst/>
                        </a:rPr>
                        <a:t>Voted (Main Appropriation)</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nSpc>
                          <a:spcPct val="115000"/>
                        </a:lnSpc>
                        <a:spcBef>
                          <a:spcPts val="500"/>
                        </a:spcBef>
                        <a:spcAft>
                          <a:spcPts val="0"/>
                        </a:spcAft>
                      </a:pPr>
                      <a:r>
                        <a:rPr lang="en-ZA" sz="600">
                          <a:effectLst/>
                        </a:rPr>
                        <a:t>Revised Estimate</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gridSpan="3">
                  <a:txBody>
                    <a:bodyPr/>
                    <a:lstStyle/>
                    <a:p>
                      <a:pPr>
                        <a:lnSpc>
                          <a:spcPct val="115000"/>
                        </a:lnSpc>
                        <a:spcBef>
                          <a:spcPts val="500"/>
                        </a:spcBef>
                        <a:spcAft>
                          <a:spcPts val="0"/>
                        </a:spcAft>
                      </a:pPr>
                      <a:r>
                        <a:rPr lang="en-ZA" sz="600">
                          <a:effectLst/>
                        </a:rPr>
                        <a:t>Medium Term Expenditure Estimate</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9300828"/>
                  </a:ext>
                </a:extLst>
              </a:tr>
              <a:tr h="133567">
                <a:tc>
                  <a:txBody>
                    <a:bodyPr/>
                    <a:lstStyle/>
                    <a:p>
                      <a:pPr>
                        <a:lnSpc>
                          <a:spcPct val="115000"/>
                        </a:lnSpc>
                        <a:spcBef>
                          <a:spcPts val="500"/>
                        </a:spcBef>
                        <a:spcAft>
                          <a:spcPts val="0"/>
                        </a:spcAft>
                      </a:pPr>
                      <a:r>
                        <a:rPr lang="en-ZA" sz="600">
                          <a:effectLst/>
                        </a:rPr>
                        <a:t>R-thousand</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ctr">
                        <a:lnSpc>
                          <a:spcPct val="115000"/>
                        </a:lnSpc>
                        <a:spcBef>
                          <a:spcPts val="500"/>
                        </a:spcBef>
                        <a:spcAft>
                          <a:spcPts val="0"/>
                        </a:spcAft>
                      </a:pPr>
                      <a:r>
                        <a:rPr lang="en-ZA" sz="600">
                          <a:effectLst/>
                        </a:rPr>
                        <a:t>2017/18</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ctr">
                        <a:lnSpc>
                          <a:spcPct val="115000"/>
                        </a:lnSpc>
                        <a:spcBef>
                          <a:spcPts val="500"/>
                        </a:spcBef>
                        <a:spcAft>
                          <a:spcPts val="0"/>
                        </a:spcAft>
                      </a:pPr>
                      <a:r>
                        <a:rPr lang="en-ZA" sz="600">
                          <a:effectLst/>
                        </a:rPr>
                        <a:t>2018/19</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nSpc>
                          <a:spcPct val="115000"/>
                        </a:lnSpc>
                        <a:spcBef>
                          <a:spcPts val="500"/>
                        </a:spcBef>
                        <a:spcAft>
                          <a:spcPts val="0"/>
                        </a:spcAft>
                      </a:pPr>
                      <a:r>
                        <a:rPr lang="en-ZA" sz="600">
                          <a:effectLst/>
                        </a:rPr>
                        <a:t>2019/20</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gridSpan="2">
                  <a:txBody>
                    <a:bodyPr/>
                    <a:lstStyle/>
                    <a:p>
                      <a:pPr algn="ctr">
                        <a:lnSpc>
                          <a:spcPct val="115000"/>
                        </a:lnSpc>
                        <a:spcBef>
                          <a:spcPts val="500"/>
                        </a:spcBef>
                        <a:spcAft>
                          <a:spcPts val="0"/>
                        </a:spcAft>
                      </a:pPr>
                      <a:r>
                        <a:rPr lang="en-ZA" sz="600">
                          <a:effectLst/>
                        </a:rPr>
                        <a:t>2020/21</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hMerge="1">
                  <a:txBody>
                    <a:bodyPr/>
                    <a:lstStyle/>
                    <a:p>
                      <a:endParaRPr lang="en-ZA"/>
                    </a:p>
                  </a:txBody>
                  <a:tcPr/>
                </a:tc>
                <a:tc>
                  <a:txBody>
                    <a:bodyPr/>
                    <a:lstStyle/>
                    <a:p>
                      <a:pPr>
                        <a:lnSpc>
                          <a:spcPct val="115000"/>
                        </a:lnSpc>
                        <a:spcBef>
                          <a:spcPts val="500"/>
                        </a:spcBef>
                        <a:spcAft>
                          <a:spcPts val="0"/>
                        </a:spcAft>
                      </a:pPr>
                      <a:r>
                        <a:rPr lang="en-ZA" sz="600">
                          <a:effectLst/>
                        </a:rPr>
                        <a:t>2021/22</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ctr">
                        <a:lnSpc>
                          <a:spcPct val="115000"/>
                        </a:lnSpc>
                        <a:spcBef>
                          <a:spcPts val="500"/>
                        </a:spcBef>
                        <a:spcAft>
                          <a:spcPts val="0"/>
                        </a:spcAft>
                      </a:pPr>
                      <a:r>
                        <a:rPr lang="en-ZA" sz="600">
                          <a:effectLst/>
                        </a:rPr>
                        <a:t>2022/23</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ctr">
                        <a:lnSpc>
                          <a:spcPct val="115000"/>
                        </a:lnSpc>
                        <a:spcBef>
                          <a:spcPts val="500"/>
                        </a:spcBef>
                        <a:spcAft>
                          <a:spcPts val="0"/>
                        </a:spcAft>
                      </a:pPr>
                      <a:r>
                        <a:rPr lang="en-ZA" sz="600">
                          <a:effectLst/>
                        </a:rPr>
                        <a:t>2023/24</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extLst>
                  <a:ext uri="{0D108BD9-81ED-4DB2-BD59-A6C34878D82A}">
                    <a16:rowId xmlns:a16="http://schemas.microsoft.com/office/drawing/2014/main" xmlns="" val="4024307548"/>
                  </a:ext>
                </a:extLst>
              </a:tr>
              <a:tr h="116377">
                <a:tc>
                  <a:txBody>
                    <a:bodyPr/>
                    <a:lstStyle/>
                    <a:p>
                      <a:pPr>
                        <a:lnSpc>
                          <a:spcPct val="115000"/>
                        </a:lnSpc>
                        <a:spcBef>
                          <a:spcPts val="500"/>
                        </a:spcBef>
                        <a:spcAft>
                          <a:spcPts val="0"/>
                        </a:spcAft>
                      </a:pPr>
                      <a:r>
                        <a:rPr lang="en-ZA" sz="600">
                          <a:effectLst/>
                        </a:rPr>
                        <a:t>Management and Support Services: PES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42 545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48 058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49 645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58 166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49 566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52 934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53 566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53 938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602651725"/>
                  </a:ext>
                </a:extLst>
              </a:tr>
              <a:tr h="116377">
                <a:tc>
                  <a:txBody>
                    <a:bodyPr/>
                    <a:lstStyle/>
                    <a:p>
                      <a:pPr>
                        <a:lnSpc>
                          <a:spcPct val="115000"/>
                        </a:lnSpc>
                        <a:spcBef>
                          <a:spcPts val="500"/>
                        </a:spcBef>
                        <a:spcAft>
                          <a:spcPts val="0"/>
                        </a:spcAft>
                      </a:pPr>
                      <a:r>
                        <a:rPr lang="en-ZA" sz="600">
                          <a:effectLst/>
                        </a:rPr>
                        <a:t>Employer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76 833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89 458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102 425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132 771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106 486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111 468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111 810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111 876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152285593"/>
                  </a:ext>
                </a:extLst>
              </a:tr>
              <a:tr h="116377">
                <a:tc>
                  <a:txBody>
                    <a:bodyPr/>
                    <a:lstStyle/>
                    <a:p>
                      <a:pPr>
                        <a:lnSpc>
                          <a:spcPct val="115000"/>
                        </a:lnSpc>
                        <a:spcBef>
                          <a:spcPts val="500"/>
                        </a:spcBef>
                        <a:spcAft>
                          <a:spcPts val="0"/>
                        </a:spcAft>
                      </a:pPr>
                      <a:r>
                        <a:rPr lang="en-ZA" sz="600">
                          <a:effectLst/>
                        </a:rPr>
                        <a:t>Work-Seeker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130 559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156 640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174 778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193 206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174 326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179 939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180 401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180 461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556583553"/>
                  </a:ext>
                </a:extLst>
              </a:tr>
              <a:tr h="116377">
                <a:tc>
                  <a:txBody>
                    <a:bodyPr/>
                    <a:lstStyle/>
                    <a:p>
                      <a:pPr>
                        <a:lnSpc>
                          <a:spcPct val="115000"/>
                        </a:lnSpc>
                        <a:spcBef>
                          <a:spcPts val="500"/>
                        </a:spcBef>
                        <a:spcAft>
                          <a:spcPts val="0"/>
                        </a:spcAft>
                      </a:pPr>
                      <a:r>
                        <a:rPr lang="en-ZA" sz="600">
                          <a:effectLst/>
                        </a:rPr>
                        <a:t>Designated Groups Special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12 221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10 125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19 255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22 709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22 709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24 245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25 014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25 156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183724402"/>
                  </a:ext>
                </a:extLst>
              </a:tr>
              <a:tr h="232753">
                <a:tc>
                  <a:txBody>
                    <a:bodyPr/>
                    <a:lstStyle/>
                    <a:p>
                      <a:pPr>
                        <a:lnSpc>
                          <a:spcPct val="115000"/>
                        </a:lnSpc>
                        <a:spcBef>
                          <a:spcPts val="500"/>
                        </a:spcBef>
                        <a:spcAft>
                          <a:spcPts val="0"/>
                        </a:spcAft>
                      </a:pPr>
                      <a:r>
                        <a:rPr lang="en-ZA" sz="600">
                          <a:effectLst/>
                        </a:rPr>
                        <a:t>Supported Employment Enterprises and Subsidies to Designated Workshops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145 995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142 175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154 028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160 348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160 348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162 266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166 486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167 160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748703512"/>
                  </a:ext>
                </a:extLst>
              </a:tr>
              <a:tr h="116377">
                <a:tc>
                  <a:txBody>
                    <a:bodyPr/>
                    <a:lstStyle/>
                    <a:p>
                      <a:pPr>
                        <a:lnSpc>
                          <a:spcPct val="115000"/>
                        </a:lnSpc>
                        <a:spcBef>
                          <a:spcPts val="500"/>
                        </a:spcBef>
                        <a:spcAft>
                          <a:spcPts val="0"/>
                        </a:spcAft>
                      </a:pPr>
                      <a:r>
                        <a:rPr lang="en-ZA" sz="600">
                          <a:effectLst/>
                        </a:rPr>
                        <a:t>Productivity South Africa</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60 064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78 361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63 710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57 069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56 309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59 853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61 698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62 921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496094539"/>
                  </a:ext>
                </a:extLst>
              </a:tr>
              <a:tr h="116377">
                <a:tc>
                  <a:txBody>
                    <a:bodyPr/>
                    <a:lstStyle/>
                    <a:p>
                      <a:pPr>
                        <a:lnSpc>
                          <a:spcPct val="115000"/>
                        </a:lnSpc>
                        <a:spcBef>
                          <a:spcPts val="500"/>
                        </a:spcBef>
                        <a:spcAft>
                          <a:spcPts val="0"/>
                        </a:spcAft>
                      </a:pPr>
                      <a:r>
                        <a:rPr lang="en-ZA" sz="600">
                          <a:effectLst/>
                        </a:rPr>
                        <a:t>Unemployment Insurance Fund</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429308392"/>
                  </a:ext>
                </a:extLst>
              </a:tr>
              <a:tr h="116377">
                <a:tc>
                  <a:txBody>
                    <a:bodyPr/>
                    <a:lstStyle/>
                    <a:p>
                      <a:pPr>
                        <a:lnSpc>
                          <a:spcPct val="115000"/>
                        </a:lnSpc>
                        <a:spcBef>
                          <a:spcPts val="500"/>
                        </a:spcBef>
                        <a:spcAft>
                          <a:spcPts val="0"/>
                        </a:spcAft>
                      </a:pPr>
                      <a:r>
                        <a:rPr lang="en-ZA" sz="600">
                          <a:effectLst/>
                        </a:rPr>
                        <a:t>Compensation Fund</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15 917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16 123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40 107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17 805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17 805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18 040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18 514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18 586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656767394"/>
                  </a:ext>
                </a:extLst>
              </a:tr>
              <a:tr h="116377">
                <a:tc>
                  <a:txBody>
                    <a:bodyPr/>
                    <a:lstStyle/>
                    <a:p>
                      <a:pPr>
                        <a:lnSpc>
                          <a:spcPct val="115000"/>
                        </a:lnSpc>
                        <a:spcBef>
                          <a:spcPts val="500"/>
                        </a:spcBef>
                        <a:spcAft>
                          <a:spcPts val="0"/>
                        </a:spcAft>
                      </a:pPr>
                      <a:r>
                        <a:rPr lang="en-ZA" sz="600">
                          <a:effectLst/>
                        </a:rPr>
                        <a:t>Training of Staff: PES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1 409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1 877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1 682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1 392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1 114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1 411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1 449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1 455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203324391"/>
                  </a:ext>
                </a:extLst>
              </a:tr>
              <a:tr h="116377">
                <a:tc>
                  <a:txBody>
                    <a:bodyPr/>
                    <a:lstStyle/>
                    <a:p>
                      <a:pPr>
                        <a:lnSpc>
                          <a:spcPct val="115000"/>
                        </a:lnSpc>
                        <a:spcBef>
                          <a:spcPts val="500"/>
                        </a:spcBef>
                        <a:spcAft>
                          <a:spcPts val="0"/>
                        </a:spcAft>
                      </a:pPr>
                      <a:r>
                        <a:rPr lang="en-ZA" sz="600">
                          <a:effectLst/>
                        </a:rPr>
                        <a:t>Total</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485 543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542 817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605 630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643 467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588 664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610 157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618 939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621 554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348102465"/>
                  </a:ext>
                </a:extLst>
              </a:tr>
              <a:tr h="133567">
                <a:tc>
                  <a:txBody>
                    <a:bodyPr/>
                    <a:lstStyle/>
                    <a:p>
                      <a:pPr>
                        <a:lnSpc>
                          <a:spcPct val="115000"/>
                        </a:lnSpc>
                        <a:spcBef>
                          <a:spcPts val="500"/>
                        </a:spcBef>
                        <a:spcAft>
                          <a:spcPts val="0"/>
                        </a:spcAft>
                      </a:pPr>
                      <a:r>
                        <a:rPr lang="en-ZA" sz="600">
                          <a:effectLst/>
                        </a:rPr>
                        <a:t>Economic Classification</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4179051794"/>
                  </a:ext>
                </a:extLst>
              </a:tr>
              <a:tr h="116377">
                <a:tc>
                  <a:txBody>
                    <a:bodyPr/>
                    <a:lstStyle/>
                    <a:p>
                      <a:pPr>
                        <a:lnSpc>
                          <a:spcPct val="115000"/>
                        </a:lnSpc>
                        <a:spcBef>
                          <a:spcPts val="500"/>
                        </a:spcBef>
                        <a:spcAft>
                          <a:spcPts val="0"/>
                        </a:spcAft>
                      </a:pPr>
                      <a:r>
                        <a:rPr lang="en-ZA" sz="600">
                          <a:effectLst/>
                        </a:rPr>
                        <a:t>Current Payments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253 968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296 994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331 257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386 128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334 512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348 859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348 817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349 132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4157726066"/>
                  </a:ext>
                </a:extLst>
              </a:tr>
              <a:tr h="116377">
                <a:tc>
                  <a:txBody>
                    <a:bodyPr/>
                    <a:lstStyle/>
                    <a:p>
                      <a:pPr>
                        <a:lnSpc>
                          <a:spcPct val="115000"/>
                        </a:lnSpc>
                        <a:spcBef>
                          <a:spcPts val="500"/>
                        </a:spcBef>
                        <a:spcAft>
                          <a:spcPts val="0"/>
                        </a:spcAft>
                      </a:pPr>
                      <a:r>
                        <a:rPr lang="en-ZA" sz="600">
                          <a:effectLst/>
                        </a:rPr>
                        <a:t>Compensation of Employees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220 393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255 780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283 857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350 079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306 294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306 482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306 806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306 955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824162361"/>
                  </a:ext>
                </a:extLst>
              </a:tr>
              <a:tr h="116377">
                <a:tc>
                  <a:txBody>
                    <a:bodyPr/>
                    <a:lstStyle/>
                    <a:p>
                      <a:pPr>
                        <a:lnSpc>
                          <a:spcPct val="115000"/>
                        </a:lnSpc>
                        <a:spcBef>
                          <a:spcPts val="500"/>
                        </a:spcBef>
                        <a:spcAft>
                          <a:spcPts val="0"/>
                        </a:spcAft>
                      </a:pPr>
                      <a:r>
                        <a:rPr lang="en-ZA" sz="600">
                          <a:effectLst/>
                        </a:rPr>
                        <a:t>Goods and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33 575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41 214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47 400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36 049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28 218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42 377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42 011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42 177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562279247"/>
                  </a:ext>
                </a:extLst>
              </a:tr>
              <a:tr h="116377">
                <a:tc>
                  <a:txBody>
                    <a:bodyPr/>
                    <a:lstStyle/>
                    <a:p>
                      <a:pPr>
                        <a:lnSpc>
                          <a:spcPct val="115000"/>
                        </a:lnSpc>
                        <a:spcBef>
                          <a:spcPts val="500"/>
                        </a:spcBef>
                        <a:spcAft>
                          <a:spcPts val="0"/>
                        </a:spcAft>
                      </a:pPr>
                      <a:r>
                        <a:rPr lang="en-ZA" sz="600">
                          <a:effectLst/>
                        </a:rPr>
                        <a:t>Of which:</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688114707"/>
                  </a:ext>
                </a:extLst>
              </a:tr>
              <a:tr h="116377">
                <a:tc>
                  <a:txBody>
                    <a:bodyPr/>
                    <a:lstStyle/>
                    <a:p>
                      <a:pPr>
                        <a:lnSpc>
                          <a:spcPct val="115000"/>
                        </a:lnSpc>
                        <a:spcBef>
                          <a:spcPts val="500"/>
                        </a:spcBef>
                        <a:spcAft>
                          <a:spcPts val="0"/>
                        </a:spcAft>
                      </a:pPr>
                      <a:r>
                        <a:rPr lang="en-ZA" sz="600">
                          <a:effectLst/>
                        </a:rPr>
                        <a:t>  Advertising</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676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1 841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1 673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670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570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759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783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786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95841295"/>
                  </a:ext>
                </a:extLst>
              </a:tr>
              <a:tr h="116377">
                <a:tc>
                  <a:txBody>
                    <a:bodyPr/>
                    <a:lstStyle/>
                    <a:p>
                      <a:pPr>
                        <a:lnSpc>
                          <a:spcPct val="115000"/>
                        </a:lnSpc>
                        <a:spcBef>
                          <a:spcPts val="500"/>
                        </a:spcBef>
                        <a:spcAft>
                          <a:spcPts val="0"/>
                        </a:spcAft>
                      </a:pPr>
                      <a:r>
                        <a:rPr lang="en-ZA" sz="600">
                          <a:effectLst/>
                        </a:rPr>
                        <a:t>  Communication</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4 088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4 156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4 755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3 689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3 489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4 160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4 282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4 300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446418435"/>
                  </a:ext>
                </a:extLst>
              </a:tr>
              <a:tr h="116377">
                <a:tc>
                  <a:txBody>
                    <a:bodyPr/>
                    <a:lstStyle/>
                    <a:p>
                      <a:pPr>
                        <a:lnSpc>
                          <a:spcPct val="115000"/>
                        </a:lnSpc>
                        <a:spcBef>
                          <a:spcPts val="500"/>
                        </a:spcBef>
                        <a:spcAft>
                          <a:spcPts val="0"/>
                        </a:spcAft>
                      </a:pPr>
                      <a:r>
                        <a:rPr lang="en-ZA" sz="600">
                          <a:effectLst/>
                        </a:rPr>
                        <a:t>  Computer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2 700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2 700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2 700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2 899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3 204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3 217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816999963"/>
                  </a:ext>
                </a:extLst>
              </a:tr>
              <a:tr h="231306">
                <a:tc>
                  <a:txBody>
                    <a:bodyPr/>
                    <a:lstStyle/>
                    <a:p>
                      <a:pPr>
                        <a:lnSpc>
                          <a:spcPct val="115000"/>
                        </a:lnSpc>
                        <a:spcBef>
                          <a:spcPts val="500"/>
                        </a:spcBef>
                        <a:spcAft>
                          <a:spcPts val="0"/>
                        </a:spcAft>
                      </a:pPr>
                      <a:r>
                        <a:rPr lang="en-ZA" sz="600">
                          <a:effectLst/>
                        </a:rPr>
                        <a:t>  Consultants and Professional Services: Business and advisory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108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195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3 400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2 537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593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596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4002313480"/>
                  </a:ext>
                </a:extLst>
              </a:tr>
              <a:tr h="116377">
                <a:tc>
                  <a:txBody>
                    <a:bodyPr/>
                    <a:lstStyle/>
                    <a:p>
                      <a:pPr>
                        <a:lnSpc>
                          <a:spcPct val="115000"/>
                        </a:lnSpc>
                        <a:spcBef>
                          <a:spcPts val="500"/>
                        </a:spcBef>
                        <a:spcAft>
                          <a:spcPts val="0"/>
                        </a:spcAft>
                      </a:pPr>
                      <a:r>
                        <a:rPr lang="en-ZA" sz="600">
                          <a:effectLst/>
                        </a:rPr>
                        <a:t>  Fleet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4 023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2 209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2 252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1 198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1 367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1 400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1 405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565445003"/>
                  </a:ext>
                </a:extLst>
              </a:tr>
              <a:tr h="231306">
                <a:tc>
                  <a:txBody>
                    <a:bodyPr/>
                    <a:lstStyle/>
                    <a:p>
                      <a:pPr>
                        <a:lnSpc>
                          <a:spcPct val="115000"/>
                        </a:lnSpc>
                        <a:spcBef>
                          <a:spcPts val="500"/>
                        </a:spcBef>
                        <a:spcAft>
                          <a:spcPts val="0"/>
                        </a:spcAft>
                      </a:pPr>
                      <a:r>
                        <a:rPr lang="en-ZA" sz="600">
                          <a:effectLst/>
                        </a:rPr>
                        <a:t>  Consumables: Stationery, printing and office supplies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1 246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2 556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1 998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1 732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1 216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1 960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2 026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2 034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366499216"/>
                  </a:ext>
                </a:extLst>
              </a:tr>
              <a:tr h="116377">
                <a:tc>
                  <a:txBody>
                    <a:bodyPr/>
                    <a:lstStyle/>
                    <a:p>
                      <a:pPr>
                        <a:lnSpc>
                          <a:spcPct val="115000"/>
                        </a:lnSpc>
                        <a:spcBef>
                          <a:spcPts val="500"/>
                        </a:spcBef>
                        <a:spcAft>
                          <a:spcPts val="0"/>
                        </a:spcAft>
                      </a:pPr>
                      <a:r>
                        <a:rPr lang="en-ZA" sz="600" dirty="0">
                          <a:effectLst/>
                        </a:rPr>
                        <a:t>  Operating Leases</a:t>
                      </a:r>
                      <a:endParaRPr lang="en-ZA" sz="700" dirty="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416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998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478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1 124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1 172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1 176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603392789"/>
                  </a:ext>
                </a:extLst>
              </a:tr>
              <a:tr h="116377">
                <a:tc>
                  <a:txBody>
                    <a:bodyPr/>
                    <a:lstStyle/>
                    <a:p>
                      <a:pPr>
                        <a:lnSpc>
                          <a:spcPct val="115000"/>
                        </a:lnSpc>
                        <a:spcBef>
                          <a:spcPts val="500"/>
                        </a:spcBef>
                        <a:spcAft>
                          <a:spcPts val="0"/>
                        </a:spcAft>
                      </a:pPr>
                      <a:r>
                        <a:rPr lang="en-ZA" sz="600">
                          <a:effectLst/>
                        </a:rPr>
                        <a:t>  Property Payments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5 922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6 399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8 406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6 275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6 165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7 175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7 340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7 369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529585878"/>
                  </a:ext>
                </a:extLst>
              </a:tr>
              <a:tr h="116377">
                <a:tc>
                  <a:txBody>
                    <a:bodyPr/>
                    <a:lstStyle/>
                    <a:p>
                      <a:pPr>
                        <a:lnSpc>
                          <a:spcPct val="115000"/>
                        </a:lnSpc>
                        <a:spcBef>
                          <a:spcPts val="500"/>
                        </a:spcBef>
                        <a:spcAft>
                          <a:spcPts val="0"/>
                        </a:spcAft>
                      </a:pPr>
                      <a:r>
                        <a:rPr lang="en-ZA" sz="600">
                          <a:effectLst/>
                        </a:rPr>
                        <a:t>  Travel and Subsistence</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10 822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13 743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15 448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8 753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4 239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9 850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10 206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10 247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67254850"/>
                  </a:ext>
                </a:extLst>
              </a:tr>
              <a:tr h="116377">
                <a:tc>
                  <a:txBody>
                    <a:bodyPr/>
                    <a:lstStyle/>
                    <a:p>
                      <a:pPr>
                        <a:lnSpc>
                          <a:spcPct val="115000"/>
                        </a:lnSpc>
                        <a:spcBef>
                          <a:spcPts val="500"/>
                        </a:spcBef>
                        <a:spcAft>
                          <a:spcPts val="0"/>
                        </a:spcAft>
                      </a:pPr>
                      <a:r>
                        <a:rPr lang="en-ZA" sz="600">
                          <a:effectLst/>
                        </a:rPr>
                        <a:t>  Other Goods and Services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6 229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9 699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9 687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9 534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5 961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10 546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11 005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11 047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4231237024"/>
                  </a:ext>
                </a:extLst>
              </a:tr>
              <a:tr h="116377">
                <a:tc>
                  <a:txBody>
                    <a:bodyPr/>
                    <a:lstStyle/>
                    <a:p>
                      <a:pPr>
                        <a:lnSpc>
                          <a:spcPct val="115000"/>
                        </a:lnSpc>
                        <a:spcBef>
                          <a:spcPts val="500"/>
                        </a:spcBef>
                        <a:spcAft>
                          <a:spcPts val="0"/>
                        </a:spcAft>
                      </a:pPr>
                      <a:r>
                        <a:rPr lang="en-ZA" sz="600">
                          <a:effectLst/>
                        </a:rPr>
                        <a:t>Interest and rent on land</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266413661"/>
                  </a:ext>
                </a:extLst>
              </a:tr>
              <a:tr h="116377">
                <a:tc>
                  <a:txBody>
                    <a:bodyPr/>
                    <a:lstStyle/>
                    <a:p>
                      <a:pPr>
                        <a:lnSpc>
                          <a:spcPct val="115000"/>
                        </a:lnSpc>
                        <a:spcBef>
                          <a:spcPts val="500"/>
                        </a:spcBef>
                        <a:spcAft>
                          <a:spcPts val="0"/>
                        </a:spcAft>
                      </a:pPr>
                      <a:r>
                        <a:rPr lang="en-ZA" sz="600">
                          <a:effectLst/>
                        </a:rPr>
                        <a:t>Transfers and Subsidies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230 845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241 808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273 041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250 686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250 176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257 266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264 417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266 466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626232605"/>
                  </a:ext>
                </a:extLst>
              </a:tr>
              <a:tr h="116377">
                <a:tc>
                  <a:txBody>
                    <a:bodyPr/>
                    <a:lstStyle/>
                    <a:p>
                      <a:pPr>
                        <a:lnSpc>
                          <a:spcPct val="115000"/>
                        </a:lnSpc>
                        <a:spcBef>
                          <a:spcPts val="500"/>
                        </a:spcBef>
                        <a:spcAft>
                          <a:spcPts val="0"/>
                        </a:spcAft>
                      </a:pPr>
                      <a:r>
                        <a:rPr lang="en-ZA" sz="600">
                          <a:effectLst/>
                        </a:rPr>
                        <a:t>Provinces and municipalities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165219430"/>
                  </a:ext>
                </a:extLst>
              </a:tr>
              <a:tr h="116377">
                <a:tc>
                  <a:txBody>
                    <a:bodyPr/>
                    <a:lstStyle/>
                    <a:p>
                      <a:pPr>
                        <a:lnSpc>
                          <a:spcPct val="115000"/>
                        </a:lnSpc>
                        <a:spcBef>
                          <a:spcPts val="500"/>
                        </a:spcBef>
                        <a:spcAft>
                          <a:spcPts val="0"/>
                        </a:spcAft>
                      </a:pPr>
                      <a:r>
                        <a:rPr lang="en-ZA" sz="600">
                          <a:effectLst/>
                        </a:rPr>
                        <a:t>Departmental agencies and accounts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75 981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94 461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103 817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74 875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74 115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77 894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80 213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81 508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098073523"/>
                  </a:ext>
                </a:extLst>
              </a:tr>
              <a:tr h="116377">
                <a:tc>
                  <a:txBody>
                    <a:bodyPr/>
                    <a:lstStyle/>
                    <a:p>
                      <a:pPr>
                        <a:lnSpc>
                          <a:spcPct val="115000"/>
                        </a:lnSpc>
                        <a:spcBef>
                          <a:spcPts val="500"/>
                        </a:spcBef>
                        <a:spcAft>
                          <a:spcPts val="0"/>
                        </a:spcAft>
                      </a:pPr>
                      <a:r>
                        <a:rPr lang="en-ZA" sz="600">
                          <a:effectLst/>
                        </a:rPr>
                        <a:t>Non-profit institutions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153 528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146 904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168 178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175 758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175 758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179 318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184 148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184 901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477479565"/>
                  </a:ext>
                </a:extLst>
              </a:tr>
              <a:tr h="116377">
                <a:tc>
                  <a:txBody>
                    <a:bodyPr/>
                    <a:lstStyle/>
                    <a:p>
                      <a:pPr>
                        <a:lnSpc>
                          <a:spcPct val="115000"/>
                        </a:lnSpc>
                        <a:spcBef>
                          <a:spcPts val="500"/>
                        </a:spcBef>
                        <a:spcAft>
                          <a:spcPts val="0"/>
                        </a:spcAft>
                      </a:pPr>
                      <a:r>
                        <a:rPr lang="en-ZA" sz="600">
                          <a:effectLst/>
                        </a:rPr>
                        <a:t>Households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1 328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443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1 046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303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54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57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163416484"/>
                  </a:ext>
                </a:extLst>
              </a:tr>
              <a:tr h="116377">
                <a:tc>
                  <a:txBody>
                    <a:bodyPr/>
                    <a:lstStyle/>
                    <a:p>
                      <a:pPr>
                        <a:lnSpc>
                          <a:spcPct val="115000"/>
                        </a:lnSpc>
                        <a:spcBef>
                          <a:spcPts val="500"/>
                        </a:spcBef>
                        <a:spcAft>
                          <a:spcPts val="0"/>
                        </a:spcAft>
                      </a:pPr>
                      <a:r>
                        <a:rPr lang="en-ZA" sz="600">
                          <a:effectLst/>
                        </a:rPr>
                        <a:t>Payments for capital assets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730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4 015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1 332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6 653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3 976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4 032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5 705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5 956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900136012"/>
                  </a:ext>
                </a:extLst>
              </a:tr>
              <a:tr h="116377">
                <a:tc>
                  <a:txBody>
                    <a:bodyPr/>
                    <a:lstStyle/>
                    <a:p>
                      <a:pPr>
                        <a:lnSpc>
                          <a:spcPct val="115000"/>
                        </a:lnSpc>
                        <a:spcBef>
                          <a:spcPts val="500"/>
                        </a:spcBef>
                        <a:spcAft>
                          <a:spcPts val="0"/>
                        </a:spcAft>
                      </a:pPr>
                      <a:r>
                        <a:rPr lang="en-ZA" sz="600">
                          <a:effectLst/>
                        </a:rPr>
                        <a:t>Buildings and other fixed structures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3180105366"/>
                  </a:ext>
                </a:extLst>
              </a:tr>
              <a:tr h="116377">
                <a:tc>
                  <a:txBody>
                    <a:bodyPr/>
                    <a:lstStyle/>
                    <a:p>
                      <a:pPr>
                        <a:lnSpc>
                          <a:spcPct val="115000"/>
                        </a:lnSpc>
                        <a:spcBef>
                          <a:spcPts val="500"/>
                        </a:spcBef>
                        <a:spcAft>
                          <a:spcPts val="0"/>
                        </a:spcAft>
                      </a:pPr>
                      <a:r>
                        <a:rPr lang="en-ZA" sz="600">
                          <a:effectLst/>
                        </a:rPr>
                        <a:t>Machinery and equipment</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730</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4 015</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1 332</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6 653</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3 976</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4 032</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5 705</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5 956</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914047137"/>
                  </a:ext>
                </a:extLst>
              </a:tr>
              <a:tr h="116377">
                <a:tc>
                  <a:txBody>
                    <a:bodyPr/>
                    <a:lstStyle/>
                    <a:p>
                      <a:pPr>
                        <a:lnSpc>
                          <a:spcPct val="115000"/>
                        </a:lnSpc>
                        <a:spcBef>
                          <a:spcPts val="500"/>
                        </a:spcBef>
                        <a:spcAft>
                          <a:spcPts val="0"/>
                        </a:spcAft>
                      </a:pPr>
                      <a:r>
                        <a:rPr lang="en-ZA" sz="600">
                          <a:effectLst/>
                        </a:rPr>
                        <a:t>Software and other intangible assets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247331585"/>
                  </a:ext>
                </a:extLst>
              </a:tr>
              <a:tr h="116377">
                <a:tc>
                  <a:txBody>
                    <a:bodyPr/>
                    <a:lstStyle/>
                    <a:p>
                      <a:pPr>
                        <a:lnSpc>
                          <a:spcPct val="115000"/>
                        </a:lnSpc>
                        <a:spcBef>
                          <a:spcPts val="500"/>
                        </a:spcBef>
                        <a:spcAft>
                          <a:spcPts val="0"/>
                        </a:spcAft>
                      </a:pPr>
                      <a:r>
                        <a:rPr lang="en-ZA" sz="600">
                          <a:effectLst/>
                        </a:rPr>
                        <a:t>Payments for financial assets</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 </a:t>
                      </a:r>
                      <a:endParaRPr lang="en-ZA" sz="70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238087386"/>
                  </a:ext>
                </a:extLst>
              </a:tr>
              <a:tr h="116377">
                <a:tc>
                  <a:txBody>
                    <a:bodyPr/>
                    <a:lstStyle/>
                    <a:p>
                      <a:pPr>
                        <a:lnSpc>
                          <a:spcPct val="115000"/>
                        </a:lnSpc>
                        <a:spcBef>
                          <a:spcPts val="500"/>
                        </a:spcBef>
                        <a:spcAft>
                          <a:spcPts val="0"/>
                        </a:spcAft>
                      </a:pPr>
                      <a:r>
                        <a:rPr lang="en-ZA" sz="600">
                          <a:effectLst/>
                        </a:rPr>
                        <a:t>Total</a:t>
                      </a:r>
                      <a:endParaRPr lang="en-ZA" sz="700">
                        <a:effectLst/>
                        <a:latin typeface="Trebuchet MS" panose="020B0603020202020204" pitchFamily="34" charset="0"/>
                        <a:ea typeface="STXinwei"/>
                        <a:cs typeface="Tahoma" panose="020B0604030504040204" pitchFamily="34" charset="0"/>
                      </a:endParaRPr>
                    </a:p>
                  </a:txBody>
                  <a:tcPr marL="51115" marR="51115" marT="0" marB="0" anchor="ctr"/>
                </a:tc>
                <a:tc>
                  <a:txBody>
                    <a:bodyPr/>
                    <a:lstStyle/>
                    <a:p>
                      <a:pPr algn="r">
                        <a:lnSpc>
                          <a:spcPct val="115000"/>
                        </a:lnSpc>
                        <a:spcBef>
                          <a:spcPts val="500"/>
                        </a:spcBef>
                        <a:spcAft>
                          <a:spcPts val="0"/>
                        </a:spcAft>
                      </a:pPr>
                      <a:r>
                        <a:rPr lang="en-ZA" sz="600">
                          <a:effectLst/>
                        </a:rPr>
                        <a:t>485 543</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542 817</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605 630</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643 467</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588 664</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610 157</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a:effectLst/>
                        </a:rPr>
                        <a:t>618 939</a:t>
                      </a:r>
                      <a:endParaRPr lang="en-ZA" sz="700">
                        <a:effectLst/>
                        <a:latin typeface="Trebuchet MS" panose="020B0603020202020204" pitchFamily="34" charset="0"/>
                        <a:ea typeface="STXinwei"/>
                        <a:cs typeface="Tahoma" panose="020B0604030504040204" pitchFamily="34" charset="0"/>
                      </a:endParaRPr>
                    </a:p>
                  </a:txBody>
                  <a:tcPr marL="51115" marR="51115" marT="0" marB="0"/>
                </a:tc>
                <a:tc>
                  <a:txBody>
                    <a:bodyPr/>
                    <a:lstStyle/>
                    <a:p>
                      <a:pPr algn="r">
                        <a:lnSpc>
                          <a:spcPct val="115000"/>
                        </a:lnSpc>
                        <a:spcBef>
                          <a:spcPts val="500"/>
                        </a:spcBef>
                        <a:spcAft>
                          <a:spcPts val="0"/>
                        </a:spcAft>
                      </a:pPr>
                      <a:r>
                        <a:rPr lang="en-ZA" sz="600" dirty="0">
                          <a:effectLst/>
                        </a:rPr>
                        <a:t>621 554</a:t>
                      </a:r>
                      <a:endParaRPr lang="en-ZA" sz="700" dirty="0">
                        <a:effectLst/>
                        <a:latin typeface="Trebuchet MS" panose="020B0603020202020204" pitchFamily="34" charset="0"/>
                        <a:ea typeface="STXinwei"/>
                        <a:cs typeface="Tahoma" panose="020B0604030504040204" pitchFamily="34" charset="0"/>
                      </a:endParaRPr>
                    </a:p>
                  </a:txBody>
                  <a:tcPr marL="51115" marR="51115" marT="0" marB="0"/>
                </a:tc>
                <a:extLst>
                  <a:ext uri="{0D108BD9-81ED-4DB2-BD59-A6C34878D82A}">
                    <a16:rowId xmlns:a16="http://schemas.microsoft.com/office/drawing/2014/main" xmlns="" val="1226817907"/>
                  </a:ext>
                </a:extLst>
              </a:tr>
            </a:tbl>
          </a:graphicData>
        </a:graphic>
      </p:graphicFrame>
      <p:sp>
        <p:nvSpPr>
          <p:cNvPr id="4" name="Slide Number Placeholder 3"/>
          <p:cNvSpPr>
            <a:spLocks noGrp="1"/>
          </p:cNvSpPr>
          <p:nvPr>
            <p:ph type="sldNum" sz="quarter" idx="12"/>
          </p:nvPr>
        </p:nvSpPr>
        <p:spPr>
          <a:xfrm>
            <a:off x="6914147" y="6538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
        <p:nvSpPr>
          <p:cNvPr id="6" name="Rectangle 1"/>
          <p:cNvSpPr>
            <a:spLocks noChangeArrowheads="1"/>
          </p:cNvSpPr>
          <p:nvPr/>
        </p:nvSpPr>
        <p:spPr bwMode="auto">
          <a:xfrm>
            <a:off x="0" y="16383"/>
            <a:ext cx="9047747"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800" b="1" i="0" u="none" strike="noStrike" kern="1200" cap="none" spc="0" normalizeH="0" baseline="0" noProof="0" dirty="0" smtClean="0">
                <a:ln>
                  <a:noFill/>
                </a:ln>
                <a:solidFill>
                  <a:prstClr val="black"/>
                </a:solidFill>
                <a:effectLst/>
                <a:uLnTx/>
                <a:uFillTx/>
                <a:latin typeface="Trebuchet MS" panose="020B0603020202020204" pitchFamily="34" charset="0"/>
                <a:ea typeface="STXinwei" charset="-122"/>
                <a:cs typeface="Trebuchet MS" panose="020B0603020202020204" pitchFamily="34" charset="0"/>
              </a:rPr>
              <a:t>Table: Budget Allocation for programme and </a:t>
            </a:r>
            <a:r>
              <a:rPr kumimoji="0" lang="en-ZA" altLang="en-US" sz="800" b="1" i="0" u="none" strike="noStrike" kern="1200" cap="none" spc="0" normalizeH="0" baseline="0" noProof="0" dirty="0" err="1" smtClean="0">
                <a:ln>
                  <a:noFill/>
                </a:ln>
                <a:solidFill>
                  <a:prstClr val="black"/>
                </a:solidFill>
                <a:effectLst/>
                <a:uLnTx/>
                <a:uFillTx/>
                <a:latin typeface="Trebuchet MS" panose="020B0603020202020204" pitchFamily="34" charset="0"/>
                <a:ea typeface="STXinwei" charset="-122"/>
                <a:cs typeface="Trebuchet MS" panose="020B0603020202020204" pitchFamily="34" charset="0"/>
              </a:rPr>
              <a:t>subprogrammes</a:t>
            </a:r>
            <a:r>
              <a:rPr kumimoji="0" lang="en-ZA" altLang="en-US" sz="800" b="1" i="0" u="none" strike="noStrike" kern="1200" cap="none" spc="0" normalizeH="0" baseline="0" noProof="0" dirty="0" smtClean="0">
                <a:ln>
                  <a:noFill/>
                </a:ln>
                <a:solidFill>
                  <a:prstClr val="black"/>
                </a:solidFill>
                <a:effectLst/>
                <a:uLnTx/>
                <a:uFillTx/>
                <a:latin typeface="Trebuchet MS" panose="020B0603020202020204" pitchFamily="34" charset="0"/>
                <a:ea typeface="STXinwei" charset="-122"/>
                <a:cs typeface="Trebuchet MS" panose="020B0603020202020204" pitchFamily="34" charset="0"/>
              </a:rPr>
              <a:t> </a:t>
            </a:r>
            <a:endParaRPr kumimoji="0" lang="en-ZA" altLang="en-US" sz="6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67222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SUPPORTED EMPLOYMENT ENTERPRISES 2020-2025 STRATEGIC PLAN</a:t>
            </a:r>
            <a:endParaRPr lang="en-ZA" sz="2400" b="1" dirty="0"/>
          </a:p>
        </p:txBody>
      </p:sp>
      <p:sp>
        <p:nvSpPr>
          <p:cNvPr id="4" name="Slide Number Placeholder 3"/>
          <p:cNvSpPr>
            <a:spLocks noGrp="1"/>
          </p:cNvSpPr>
          <p:nvPr>
            <p:ph type="sldNum" sz="quarter" idx="12"/>
          </p:nvPr>
        </p:nvSpPr>
        <p:spPr>
          <a:xfrm>
            <a:off x="6878053" y="642018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281BE-2EF7-492F-92D0-61475F29644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989281161"/>
              </p:ext>
            </p:extLst>
          </p:nvPr>
        </p:nvGraphicFramePr>
        <p:xfrm>
          <a:off x="251521" y="1417638"/>
          <a:ext cx="8640960" cy="5002546"/>
        </p:xfrm>
        <a:graphic>
          <a:graphicData uri="http://schemas.openxmlformats.org/drawingml/2006/table">
            <a:tbl>
              <a:tblPr firstRow="1" firstCol="1" bandRow="1"/>
              <a:tblGrid>
                <a:gridCol w="1437695">
                  <a:extLst>
                    <a:ext uri="{9D8B030D-6E8A-4147-A177-3AD203B41FA5}">
                      <a16:colId xmlns:a16="http://schemas.microsoft.com/office/drawing/2014/main" xmlns="" val="3959172303"/>
                    </a:ext>
                  </a:extLst>
                </a:gridCol>
                <a:gridCol w="1367578">
                  <a:extLst>
                    <a:ext uri="{9D8B030D-6E8A-4147-A177-3AD203B41FA5}">
                      <a16:colId xmlns:a16="http://schemas.microsoft.com/office/drawing/2014/main" xmlns="" val="4193480632"/>
                    </a:ext>
                  </a:extLst>
                </a:gridCol>
                <a:gridCol w="1732309">
                  <a:extLst>
                    <a:ext uri="{9D8B030D-6E8A-4147-A177-3AD203B41FA5}">
                      <a16:colId xmlns:a16="http://schemas.microsoft.com/office/drawing/2014/main" xmlns="" val="1220039015"/>
                    </a:ext>
                  </a:extLst>
                </a:gridCol>
                <a:gridCol w="4103378">
                  <a:extLst>
                    <a:ext uri="{9D8B030D-6E8A-4147-A177-3AD203B41FA5}">
                      <a16:colId xmlns:a16="http://schemas.microsoft.com/office/drawing/2014/main" xmlns="" val="880914227"/>
                    </a:ext>
                  </a:extLst>
                </a:gridCol>
              </a:tblGrid>
              <a:tr h="833758">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Outcome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a:effectLst/>
                          <a:latin typeface="Arial" panose="020B0604020202020204" pitchFamily="34" charset="0"/>
                          <a:ea typeface="Calibri" panose="020F0502020204030204" pitchFamily="34" charset="0"/>
                          <a:cs typeface="Arial" panose="020B0604020202020204" pitchFamily="34" charset="0"/>
                        </a:rPr>
                        <a:t>Outcome Indicator</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a:effectLst/>
                          <a:latin typeface="Arial" panose="020B0604020202020204" pitchFamily="34" charset="0"/>
                          <a:ea typeface="Calibri" panose="020F0502020204030204" pitchFamily="34" charset="0"/>
                          <a:cs typeface="Arial" panose="020B0604020202020204" pitchFamily="34" charset="0"/>
                        </a:rPr>
                        <a:t>Baseline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Five year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379117239"/>
                  </a:ext>
                </a:extLst>
              </a:tr>
              <a:tr h="4168788">
                <a:tc>
                  <a:txBody>
                    <a:bodyPr/>
                    <a:lstStyle/>
                    <a:p>
                      <a:pPr marR="20955"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To employ 400 new additional persons with disabilities by 2025</a:t>
                      </a:r>
                    </a:p>
                    <a:p>
                      <a:pPr marR="20955"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p>
                    <a:p>
                      <a:pPr marR="20955"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Number of additional persons with disabilities employed in the SEE factories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SEE currently employs just over 1250 people with disabilities.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nSpc>
                          <a:spcPct val="115000"/>
                        </a:lnSpc>
                        <a:spcAft>
                          <a:spcPts val="0"/>
                        </a:spcAft>
                      </a:pPr>
                      <a:r>
                        <a:rPr lang="en-ZA"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- 25 PWDs employed by 31 march 2021 </a:t>
                      </a:r>
                    </a:p>
                    <a:p>
                      <a:pPr marR="345440" algn="just">
                        <a:lnSpc>
                          <a:spcPct val="115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2021/22 </a:t>
                      </a:r>
                      <a:r>
                        <a:rPr lang="en-ZA" sz="1600" dirty="0" smtClean="0">
                          <a:effectLst/>
                          <a:latin typeface="Arial" panose="020B0604020202020204" pitchFamily="34" charset="0"/>
                          <a:ea typeface="Calibri" panose="020F0502020204030204" pitchFamily="34" charset="0"/>
                          <a:cs typeface="Arial" panose="020B0604020202020204" pitchFamily="34" charset="0"/>
                        </a:rPr>
                        <a:t>- 25 </a:t>
                      </a:r>
                      <a:r>
                        <a:rPr lang="en-ZA" sz="1600" dirty="0">
                          <a:effectLst/>
                          <a:latin typeface="Arial" panose="020B0604020202020204" pitchFamily="34" charset="0"/>
                          <a:ea typeface="Calibri" panose="020F0502020204030204" pitchFamily="34" charset="0"/>
                          <a:cs typeface="Arial" panose="020B0604020202020204" pitchFamily="34" charset="0"/>
                        </a:rPr>
                        <a:t>PWDs employed by 31 march 2022</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2022/23</a:t>
                      </a:r>
                      <a:r>
                        <a:rPr lang="en-ZA" sz="1600" dirty="0">
                          <a:effectLst/>
                          <a:latin typeface="Arial" panose="020B0604020202020204" pitchFamily="34" charset="0"/>
                          <a:ea typeface="Calibri" panose="020F0502020204030204" pitchFamily="34" charset="0"/>
                          <a:cs typeface="Arial" panose="020B0604020202020204" pitchFamily="34" charset="0"/>
                        </a:rPr>
                        <a:t> - </a:t>
                      </a:r>
                      <a:r>
                        <a:rPr lang="en-ZA" sz="1600" dirty="0" smtClean="0">
                          <a:effectLst/>
                          <a:latin typeface="Arial" panose="020B0604020202020204" pitchFamily="34" charset="0"/>
                          <a:ea typeface="Calibri" panose="020F0502020204030204" pitchFamily="34" charset="0"/>
                          <a:cs typeface="Arial" panose="020B0604020202020204" pitchFamily="34" charset="0"/>
                        </a:rPr>
                        <a:t>120 </a:t>
                      </a:r>
                      <a:r>
                        <a:rPr lang="en-ZA" sz="1600" dirty="0">
                          <a:effectLst/>
                          <a:latin typeface="Arial" panose="020B0604020202020204" pitchFamily="34" charset="0"/>
                          <a:ea typeface="Calibri" panose="020F0502020204030204" pitchFamily="34" charset="0"/>
                          <a:cs typeface="Arial" panose="020B0604020202020204" pitchFamily="34" charset="0"/>
                        </a:rPr>
                        <a:t>PWDs employed by 31 march 2023</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smtClean="0">
                          <a:effectLst/>
                          <a:latin typeface="Arial" panose="020B0604020202020204" pitchFamily="34" charset="0"/>
                          <a:ea typeface="Calibri" panose="020F0502020204030204" pitchFamily="34" charset="0"/>
                          <a:cs typeface="Arial" panose="020B0604020202020204" pitchFamily="34" charset="0"/>
                        </a:rPr>
                        <a:t>– 130 </a:t>
                      </a:r>
                      <a:r>
                        <a:rPr lang="en-ZA" sz="1600" dirty="0">
                          <a:effectLst/>
                          <a:latin typeface="Arial" panose="020B0604020202020204" pitchFamily="34" charset="0"/>
                          <a:ea typeface="Calibri" panose="020F0502020204030204" pitchFamily="34" charset="0"/>
                          <a:cs typeface="Arial" panose="020B0604020202020204" pitchFamily="34" charset="0"/>
                        </a:rPr>
                        <a:t>PWDs employed by 31 march 2024</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2024/25</a:t>
                      </a:r>
                      <a:r>
                        <a:rPr lang="en-ZA" sz="1600" dirty="0">
                          <a:effectLst/>
                          <a:latin typeface="Arial" panose="020B0604020202020204" pitchFamily="34" charset="0"/>
                          <a:ea typeface="Calibri" panose="020F0502020204030204" pitchFamily="34" charset="0"/>
                          <a:cs typeface="Arial" panose="020B0604020202020204" pitchFamily="34" charset="0"/>
                        </a:rPr>
                        <a:t> </a:t>
                      </a:r>
                      <a:r>
                        <a:rPr lang="en-ZA" sz="1600" dirty="0" smtClean="0">
                          <a:effectLst/>
                          <a:latin typeface="Arial" panose="020B0604020202020204" pitchFamily="34" charset="0"/>
                          <a:ea typeface="Calibri" panose="020F0502020204030204" pitchFamily="34" charset="0"/>
                          <a:cs typeface="Arial" panose="020B0604020202020204" pitchFamily="34" charset="0"/>
                        </a:rPr>
                        <a:t>– 100 </a:t>
                      </a:r>
                      <a:r>
                        <a:rPr lang="en-ZA" sz="1600" dirty="0">
                          <a:effectLst/>
                          <a:latin typeface="Arial" panose="020B0604020202020204" pitchFamily="34" charset="0"/>
                          <a:ea typeface="Calibri" panose="020F0502020204030204" pitchFamily="34" charset="0"/>
                          <a:cs typeface="Arial" panose="020B0604020202020204" pitchFamily="34" charset="0"/>
                        </a:rPr>
                        <a:t>PWDs employed by 31 march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0445619"/>
                  </a:ext>
                </a:extLst>
              </a:tr>
            </a:tbl>
          </a:graphicData>
        </a:graphic>
      </p:graphicFrame>
    </p:spTree>
    <p:extLst>
      <p:ext uri="{BB962C8B-B14F-4D97-AF65-F5344CB8AC3E}">
        <p14:creationId xmlns:p14="http://schemas.microsoft.com/office/powerpoint/2010/main" xmlns="" val="584815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2020-2025 STRATEGIC PLAN</a:t>
            </a:r>
            <a:endParaRPr lang="en-ZA" sz="2400" b="1" dirty="0"/>
          </a:p>
        </p:txBody>
      </p:sp>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281BE-2EF7-492F-92D0-61475F29644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15320289"/>
              </p:ext>
            </p:extLst>
          </p:nvPr>
        </p:nvGraphicFramePr>
        <p:xfrm>
          <a:off x="189856" y="1365400"/>
          <a:ext cx="8737577" cy="5179714"/>
        </p:xfrm>
        <a:graphic>
          <a:graphicData uri="http://schemas.openxmlformats.org/drawingml/2006/table">
            <a:tbl>
              <a:tblPr firstRow="1" firstCol="1" bandRow="1"/>
              <a:tblGrid>
                <a:gridCol w="1453770">
                  <a:extLst>
                    <a:ext uri="{9D8B030D-6E8A-4147-A177-3AD203B41FA5}">
                      <a16:colId xmlns:a16="http://schemas.microsoft.com/office/drawing/2014/main" xmlns="" val="3959172303"/>
                    </a:ext>
                  </a:extLst>
                </a:gridCol>
                <a:gridCol w="1382870">
                  <a:extLst>
                    <a:ext uri="{9D8B030D-6E8A-4147-A177-3AD203B41FA5}">
                      <a16:colId xmlns:a16="http://schemas.microsoft.com/office/drawing/2014/main" xmlns="" val="4193480632"/>
                    </a:ext>
                  </a:extLst>
                </a:gridCol>
                <a:gridCol w="2494763">
                  <a:extLst>
                    <a:ext uri="{9D8B030D-6E8A-4147-A177-3AD203B41FA5}">
                      <a16:colId xmlns:a16="http://schemas.microsoft.com/office/drawing/2014/main" xmlns="" val="1220039015"/>
                    </a:ext>
                  </a:extLst>
                </a:gridCol>
                <a:gridCol w="3406174">
                  <a:extLst>
                    <a:ext uri="{9D8B030D-6E8A-4147-A177-3AD203B41FA5}">
                      <a16:colId xmlns:a16="http://schemas.microsoft.com/office/drawing/2014/main" xmlns="" val="880914227"/>
                    </a:ext>
                  </a:extLst>
                </a:gridCol>
              </a:tblGrid>
              <a:tr h="604729">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Outcome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Outcome Indicator</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Baseline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Five year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379117239"/>
                  </a:ext>
                </a:extLst>
              </a:tr>
              <a:tr h="4574985">
                <a:tc>
                  <a:txBody>
                    <a:bodyPr/>
                    <a:lstStyle/>
                    <a:p>
                      <a:pPr marR="20955"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To increase revenue to 40% by 2025</a:t>
                      </a:r>
                    </a:p>
                    <a:p>
                      <a:pPr marR="20955"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annual increase in sales revenue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SEE</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600" dirty="0" smtClean="0">
                          <a:effectLst/>
                          <a:latin typeface="Arial" panose="020B0604020202020204" pitchFamily="34" charset="0"/>
                          <a:ea typeface="Calibri" panose="020F0502020204030204" pitchFamily="34" charset="0"/>
                          <a:cs typeface="Arial" panose="020B0604020202020204" pitchFamily="34" charset="0"/>
                        </a:rPr>
                        <a:t>currently </a:t>
                      </a:r>
                      <a:r>
                        <a:rPr lang="en-ZA" sz="1600" dirty="0">
                          <a:effectLst/>
                          <a:latin typeface="Arial" panose="020B0604020202020204" pitchFamily="34" charset="0"/>
                          <a:ea typeface="Calibri" panose="020F0502020204030204" pitchFamily="34" charset="0"/>
                          <a:cs typeface="Arial" panose="020B0604020202020204" pitchFamily="34" charset="0"/>
                        </a:rPr>
                        <a:t>generate ZAR 61 million and receives ZAR 141 million in grant funding.  Its strategic intent is to generate over ZAR 200 million per annum by strengthening relationships and alliances with our existing key customers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just">
                        <a:lnSpc>
                          <a:spcPct val="115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annual increase from precious year’s sales by 31 March 2021</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2021/22</a:t>
                      </a:r>
                      <a:r>
                        <a:rPr lang="en-ZA" sz="1600" dirty="0">
                          <a:effectLst/>
                          <a:latin typeface="Arial" panose="020B0604020202020204" pitchFamily="34" charset="0"/>
                          <a:ea typeface="Calibri" panose="020F0502020204030204" pitchFamily="34" charset="0"/>
                          <a:cs typeface="Arial" panose="020B0604020202020204" pitchFamily="34" charset="0"/>
                        </a:rPr>
                        <a:t> - </a:t>
                      </a:r>
                      <a:r>
                        <a:rPr lang="en-ZA" sz="1600" dirty="0" smtClean="0">
                          <a:effectLst/>
                          <a:latin typeface="Arial" panose="020B0604020202020204" pitchFamily="34" charset="0"/>
                          <a:ea typeface="Calibri" panose="020F0502020204030204" pitchFamily="34" charset="0"/>
                          <a:cs typeface="Arial" panose="020B0604020202020204" pitchFamily="34" charset="0"/>
                        </a:rPr>
                        <a:t>5% </a:t>
                      </a:r>
                      <a:r>
                        <a:rPr lang="en-ZA" sz="1600" dirty="0">
                          <a:effectLst/>
                          <a:latin typeface="Arial" panose="020B0604020202020204" pitchFamily="34" charset="0"/>
                          <a:ea typeface="Calibri" panose="020F0502020204030204" pitchFamily="34" charset="0"/>
                          <a:cs typeface="Arial" panose="020B0604020202020204" pitchFamily="34" charset="0"/>
                        </a:rPr>
                        <a:t>annual increase from precious year’s sales by 31 March 2022</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2022/23</a:t>
                      </a:r>
                      <a:r>
                        <a:rPr lang="en-ZA" sz="1600" dirty="0">
                          <a:effectLst/>
                          <a:latin typeface="Arial" panose="020B0604020202020204" pitchFamily="34" charset="0"/>
                          <a:ea typeface="Calibri" panose="020F0502020204030204" pitchFamily="34" charset="0"/>
                          <a:cs typeface="Arial" panose="020B0604020202020204" pitchFamily="34" charset="0"/>
                        </a:rPr>
                        <a:t> - </a:t>
                      </a:r>
                      <a:r>
                        <a:rPr lang="en-ZA" sz="1600" dirty="0" smtClean="0">
                          <a:effectLst/>
                          <a:latin typeface="Arial" panose="020B0604020202020204" pitchFamily="34" charset="0"/>
                          <a:ea typeface="Calibri" panose="020F0502020204030204" pitchFamily="34" charset="0"/>
                          <a:cs typeface="Arial" panose="020B0604020202020204" pitchFamily="34" charset="0"/>
                        </a:rPr>
                        <a:t>25% </a:t>
                      </a:r>
                      <a:r>
                        <a:rPr lang="en-ZA" sz="1600" dirty="0">
                          <a:effectLst/>
                          <a:latin typeface="Arial" panose="020B0604020202020204" pitchFamily="34" charset="0"/>
                          <a:ea typeface="Calibri" panose="020F0502020204030204" pitchFamily="34" charset="0"/>
                          <a:cs typeface="Arial" panose="020B0604020202020204" pitchFamily="34" charset="0"/>
                        </a:rPr>
                        <a:t>annual increase from previous year’s sales by 2023</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r>
                        <a:rPr lang="en-ZA" sz="1600" dirty="0">
                          <a:effectLst/>
                          <a:latin typeface="Arial" panose="020B0604020202020204" pitchFamily="34" charset="0"/>
                          <a:ea typeface="Calibri" panose="020F0502020204030204" pitchFamily="34" charset="0"/>
                          <a:cs typeface="Arial" panose="020B0604020202020204" pitchFamily="34" charset="0"/>
                        </a:rPr>
                        <a:t> - 35% annual increase from previous year’s sales by 2024</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2024/25</a:t>
                      </a:r>
                      <a:r>
                        <a:rPr lang="en-ZA" sz="1600" dirty="0">
                          <a:effectLst/>
                          <a:latin typeface="Arial" panose="020B0604020202020204" pitchFamily="34" charset="0"/>
                          <a:ea typeface="Calibri" panose="020F0502020204030204" pitchFamily="34" charset="0"/>
                          <a:cs typeface="Arial" panose="020B0604020202020204" pitchFamily="34" charset="0"/>
                        </a:rPr>
                        <a:t> - 40% annual increase from previous year’s sales by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9553525"/>
                  </a:ext>
                </a:extLst>
              </a:tr>
            </a:tbl>
          </a:graphicData>
        </a:graphic>
      </p:graphicFrame>
    </p:spTree>
    <p:extLst>
      <p:ext uri="{BB962C8B-B14F-4D97-AF65-F5344CB8AC3E}">
        <p14:creationId xmlns:p14="http://schemas.microsoft.com/office/powerpoint/2010/main" xmlns="" val="5349759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2020-2025 STRATEGIC PLAN</a:t>
            </a:r>
            <a:endParaRPr lang="en-ZA" sz="2400" b="1" dirty="0"/>
          </a:p>
        </p:txBody>
      </p:sp>
      <p:sp>
        <p:nvSpPr>
          <p:cNvPr id="4" name="Slide Number Placeholder 3"/>
          <p:cNvSpPr>
            <a:spLocks noGrp="1"/>
          </p:cNvSpPr>
          <p:nvPr>
            <p:ph type="sldNum" sz="quarter" idx="12"/>
          </p:nvPr>
        </p:nvSpPr>
        <p:spPr>
          <a:xfrm>
            <a:off x="6890084" y="645333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281BE-2EF7-492F-92D0-61475F29644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4839030"/>
              </p:ext>
            </p:extLst>
          </p:nvPr>
        </p:nvGraphicFramePr>
        <p:xfrm>
          <a:off x="323528" y="1417638"/>
          <a:ext cx="8496944" cy="5035698"/>
        </p:xfrm>
        <a:graphic>
          <a:graphicData uri="http://schemas.openxmlformats.org/drawingml/2006/table">
            <a:tbl>
              <a:tblPr firstRow="1" firstCol="1" bandRow="1"/>
              <a:tblGrid>
                <a:gridCol w="1263972">
                  <a:extLst>
                    <a:ext uri="{9D8B030D-6E8A-4147-A177-3AD203B41FA5}">
                      <a16:colId xmlns:a16="http://schemas.microsoft.com/office/drawing/2014/main" xmlns="" val="3959172303"/>
                    </a:ext>
                  </a:extLst>
                </a:gridCol>
                <a:gridCol w="1612900">
                  <a:extLst>
                    <a:ext uri="{9D8B030D-6E8A-4147-A177-3AD203B41FA5}">
                      <a16:colId xmlns:a16="http://schemas.microsoft.com/office/drawing/2014/main" xmlns="" val="4193480632"/>
                    </a:ext>
                  </a:extLst>
                </a:gridCol>
                <a:gridCol w="1585084">
                  <a:extLst>
                    <a:ext uri="{9D8B030D-6E8A-4147-A177-3AD203B41FA5}">
                      <a16:colId xmlns:a16="http://schemas.microsoft.com/office/drawing/2014/main" xmlns="" val="1220039015"/>
                    </a:ext>
                  </a:extLst>
                </a:gridCol>
                <a:gridCol w="4034988">
                  <a:extLst>
                    <a:ext uri="{9D8B030D-6E8A-4147-A177-3AD203B41FA5}">
                      <a16:colId xmlns:a16="http://schemas.microsoft.com/office/drawing/2014/main" xmlns="" val="880914227"/>
                    </a:ext>
                  </a:extLst>
                </a:gridCol>
              </a:tblGrid>
              <a:tr h="565671">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Outcome</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a:effectLst/>
                          <a:latin typeface="Arial" panose="020B0604020202020204" pitchFamily="34" charset="0"/>
                          <a:ea typeface="Calibri" panose="020F0502020204030204" pitchFamily="34" charset="0"/>
                          <a:cs typeface="Arial" panose="020B0604020202020204" pitchFamily="34" charset="0"/>
                        </a:rPr>
                        <a:t>Outcome Indicator</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a:effectLst/>
                          <a:latin typeface="Arial" panose="020B0604020202020204" pitchFamily="34" charset="0"/>
                          <a:ea typeface="Calibri" panose="020F0502020204030204" pitchFamily="34" charset="0"/>
                          <a:cs typeface="Arial" panose="020B0604020202020204" pitchFamily="34" charset="0"/>
                        </a:rPr>
                        <a:t>Baseline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Five year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43514" marR="43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379117239"/>
                  </a:ext>
                </a:extLst>
              </a:tr>
              <a:tr h="4470027">
                <a:tc>
                  <a:txBody>
                    <a:bodyPr/>
                    <a:lstStyle/>
                    <a:p>
                      <a:pPr marR="20955" algn="just">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Increase SEE’s market share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Number of customer agreements entered into with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l">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SEE has entered into three customers agreement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45440" algn="just">
                        <a:lnSpc>
                          <a:spcPct val="115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2020/21</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a:t>
                      </a:r>
                      <a:r>
                        <a:rPr lang="en-ZA" sz="1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Mous</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entered into with key customers by the end of March 2021</a:t>
                      </a:r>
                    </a:p>
                    <a:p>
                      <a:pPr marR="345440" algn="just">
                        <a:lnSpc>
                          <a:spcPct val="115000"/>
                        </a:lnSpc>
                        <a:spcAft>
                          <a:spcPts val="0"/>
                        </a:spcAft>
                      </a:pPr>
                      <a:r>
                        <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2021/22</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 </a:t>
                      </a:r>
                      <a:r>
                        <a:rPr lang="en-ZA" sz="1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Mous</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600" dirty="0">
                          <a:effectLst/>
                          <a:latin typeface="Arial" panose="020B0604020202020204" pitchFamily="34" charset="0"/>
                          <a:ea typeface="Calibri" panose="020F0502020204030204" pitchFamily="34" charset="0"/>
                          <a:cs typeface="Arial" panose="020B0604020202020204" pitchFamily="34" charset="0"/>
                        </a:rPr>
                        <a:t>entered into with key customers by the end of March 2022</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2022/23</a:t>
                      </a:r>
                      <a:r>
                        <a:rPr lang="en-ZA" sz="1600" dirty="0">
                          <a:effectLst/>
                          <a:latin typeface="Arial" panose="020B0604020202020204" pitchFamily="34" charset="0"/>
                          <a:ea typeface="Calibri" panose="020F0502020204030204" pitchFamily="34" charset="0"/>
                          <a:cs typeface="Arial" panose="020B0604020202020204" pitchFamily="34" charset="0"/>
                        </a:rPr>
                        <a:t> - </a:t>
                      </a:r>
                      <a:r>
                        <a:rPr lang="en-ZA" sz="1600" dirty="0" smtClean="0">
                          <a:effectLst/>
                          <a:latin typeface="Arial" panose="020B0604020202020204" pitchFamily="34" charset="0"/>
                          <a:ea typeface="Calibri" panose="020F0502020204030204" pitchFamily="34" charset="0"/>
                          <a:cs typeface="Arial" panose="020B0604020202020204" pitchFamily="34" charset="0"/>
                        </a:rPr>
                        <a:t>7 </a:t>
                      </a:r>
                      <a:r>
                        <a:rPr lang="en-ZA" sz="1600" dirty="0" err="1">
                          <a:effectLst/>
                          <a:latin typeface="Arial" panose="020B0604020202020204" pitchFamily="34" charset="0"/>
                          <a:ea typeface="Calibri" panose="020F0502020204030204" pitchFamily="34" charset="0"/>
                          <a:cs typeface="Arial" panose="020B0604020202020204" pitchFamily="34" charset="0"/>
                        </a:rPr>
                        <a:t>Mous</a:t>
                      </a:r>
                      <a:r>
                        <a:rPr lang="en-ZA" sz="1600" dirty="0">
                          <a:effectLst/>
                          <a:latin typeface="Arial" panose="020B0604020202020204" pitchFamily="34" charset="0"/>
                          <a:ea typeface="Calibri" panose="020F0502020204030204" pitchFamily="34" charset="0"/>
                          <a:cs typeface="Arial" panose="020B0604020202020204" pitchFamily="34" charset="0"/>
                        </a:rPr>
                        <a:t> entered into with key customers by the end of March 2023</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2023/24</a:t>
                      </a:r>
                      <a:r>
                        <a:rPr lang="en-ZA" sz="1600" dirty="0">
                          <a:effectLst/>
                          <a:latin typeface="Arial" panose="020B0604020202020204" pitchFamily="34" charset="0"/>
                          <a:ea typeface="Calibri" panose="020F0502020204030204" pitchFamily="34" charset="0"/>
                          <a:cs typeface="Arial" panose="020B0604020202020204" pitchFamily="34" charset="0"/>
                        </a:rPr>
                        <a:t> – </a:t>
                      </a:r>
                      <a:r>
                        <a:rPr lang="en-ZA" sz="1600" dirty="0" smtClean="0">
                          <a:effectLst/>
                          <a:latin typeface="Arial" panose="020B0604020202020204" pitchFamily="34" charset="0"/>
                          <a:ea typeface="Calibri" panose="020F0502020204030204" pitchFamily="34" charset="0"/>
                          <a:cs typeface="Arial" panose="020B0604020202020204" pitchFamily="34" charset="0"/>
                        </a:rPr>
                        <a:t>10 </a:t>
                      </a:r>
                      <a:r>
                        <a:rPr lang="en-ZA" sz="1600" dirty="0" err="1">
                          <a:effectLst/>
                          <a:latin typeface="Arial" panose="020B0604020202020204" pitchFamily="34" charset="0"/>
                          <a:ea typeface="Calibri" panose="020F0502020204030204" pitchFamily="34" charset="0"/>
                          <a:cs typeface="Arial" panose="020B0604020202020204" pitchFamily="34" charset="0"/>
                        </a:rPr>
                        <a:t>Mous</a:t>
                      </a:r>
                      <a:r>
                        <a:rPr lang="en-ZA" sz="1600" dirty="0">
                          <a:effectLst/>
                          <a:latin typeface="Arial" panose="020B0604020202020204" pitchFamily="34" charset="0"/>
                          <a:ea typeface="Calibri" panose="020F0502020204030204" pitchFamily="34" charset="0"/>
                          <a:cs typeface="Arial" panose="020B0604020202020204" pitchFamily="34" charset="0"/>
                        </a:rPr>
                        <a:t> entered into with key customers by the end of March 2024</a:t>
                      </a:r>
                    </a:p>
                    <a:p>
                      <a:pPr marR="345440" algn="just">
                        <a:lnSpc>
                          <a:spcPct val="115000"/>
                        </a:lnSpc>
                        <a:spcAft>
                          <a:spcPts val="0"/>
                        </a:spcAft>
                      </a:pPr>
                      <a:r>
                        <a:rPr lang="en-ZA" sz="1600" b="1" dirty="0">
                          <a:effectLst/>
                          <a:latin typeface="Arial" panose="020B0604020202020204" pitchFamily="34" charset="0"/>
                          <a:ea typeface="Calibri" panose="020F0502020204030204" pitchFamily="34" charset="0"/>
                          <a:cs typeface="Arial" panose="020B0604020202020204" pitchFamily="34" charset="0"/>
                        </a:rPr>
                        <a:t>2024/25</a:t>
                      </a:r>
                      <a:r>
                        <a:rPr lang="en-ZA" sz="1600" dirty="0">
                          <a:effectLst/>
                          <a:latin typeface="Arial" panose="020B0604020202020204" pitchFamily="34" charset="0"/>
                          <a:ea typeface="Calibri" panose="020F0502020204030204" pitchFamily="34" charset="0"/>
                          <a:cs typeface="Arial" panose="020B0604020202020204" pitchFamily="34" charset="0"/>
                        </a:rPr>
                        <a:t> - 5 </a:t>
                      </a:r>
                      <a:r>
                        <a:rPr lang="en-ZA" sz="1600" dirty="0" err="1">
                          <a:effectLst/>
                          <a:latin typeface="Arial" panose="020B0604020202020204" pitchFamily="34" charset="0"/>
                          <a:ea typeface="Calibri" panose="020F0502020204030204" pitchFamily="34" charset="0"/>
                          <a:cs typeface="Arial" panose="020B0604020202020204" pitchFamily="34" charset="0"/>
                        </a:rPr>
                        <a:t>Mous</a:t>
                      </a:r>
                      <a:r>
                        <a:rPr lang="en-ZA" sz="1600" dirty="0">
                          <a:effectLst/>
                          <a:latin typeface="Arial" panose="020B0604020202020204" pitchFamily="34" charset="0"/>
                          <a:ea typeface="Calibri" panose="020F0502020204030204" pitchFamily="34" charset="0"/>
                          <a:cs typeface="Arial" panose="020B0604020202020204" pitchFamily="34" charset="0"/>
                        </a:rPr>
                        <a:t> entered into with key customers by the end of March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9553525"/>
                  </a:ext>
                </a:extLst>
              </a:tr>
            </a:tbl>
          </a:graphicData>
        </a:graphic>
      </p:graphicFrame>
    </p:spTree>
    <p:extLst>
      <p:ext uri="{BB962C8B-B14F-4D97-AF65-F5344CB8AC3E}">
        <p14:creationId xmlns:p14="http://schemas.microsoft.com/office/powerpoint/2010/main" xmlns="" val="2476886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2021/22 APP</a:t>
            </a:r>
            <a:endParaRPr lang="en-ZA" sz="2400" b="1" dirty="0"/>
          </a:p>
        </p:txBody>
      </p:sp>
      <p:sp>
        <p:nvSpPr>
          <p:cNvPr id="4" name="Slide Number Placeholder 3"/>
          <p:cNvSpPr>
            <a:spLocks noGrp="1"/>
          </p:cNvSpPr>
          <p:nvPr>
            <p:ph type="sldNum" sz="quarter" idx="12"/>
          </p:nvPr>
        </p:nvSpPr>
        <p:spPr>
          <a:xfrm>
            <a:off x="6829926" y="644842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281BE-2EF7-492F-92D0-61475F29644F}"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a:ln>
                <a:noFill/>
              </a:ln>
              <a:solidFill>
                <a:schemeClr val="bg1"/>
              </a:solidFill>
              <a:effectLst/>
              <a:uLnTx/>
              <a:uFillTx/>
              <a:latin typeface="Calibri" pitchFamily="-80" charset="0"/>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27417640"/>
              </p:ext>
            </p:extLst>
          </p:nvPr>
        </p:nvGraphicFramePr>
        <p:xfrm>
          <a:off x="251521" y="1417638"/>
          <a:ext cx="8568950" cy="5107706"/>
        </p:xfrm>
        <a:graphic>
          <a:graphicData uri="http://schemas.openxmlformats.org/drawingml/2006/table">
            <a:tbl>
              <a:tblPr firstRow="1" firstCol="1" bandRow="1"/>
              <a:tblGrid>
                <a:gridCol w="1883911">
                  <a:extLst>
                    <a:ext uri="{9D8B030D-6E8A-4147-A177-3AD203B41FA5}">
                      <a16:colId xmlns:a16="http://schemas.microsoft.com/office/drawing/2014/main" xmlns="" val="1578690049"/>
                    </a:ext>
                  </a:extLst>
                </a:gridCol>
                <a:gridCol w="1886331">
                  <a:extLst>
                    <a:ext uri="{9D8B030D-6E8A-4147-A177-3AD203B41FA5}">
                      <a16:colId xmlns:a16="http://schemas.microsoft.com/office/drawing/2014/main" xmlns="" val="1962696997"/>
                    </a:ext>
                  </a:extLst>
                </a:gridCol>
                <a:gridCol w="1286794">
                  <a:extLst>
                    <a:ext uri="{9D8B030D-6E8A-4147-A177-3AD203B41FA5}">
                      <a16:colId xmlns:a16="http://schemas.microsoft.com/office/drawing/2014/main" xmlns="" val="2409845338"/>
                    </a:ext>
                  </a:extLst>
                </a:gridCol>
                <a:gridCol w="1200282">
                  <a:extLst>
                    <a:ext uri="{9D8B030D-6E8A-4147-A177-3AD203B41FA5}">
                      <a16:colId xmlns:a16="http://schemas.microsoft.com/office/drawing/2014/main" xmlns="" val="1866253282"/>
                    </a:ext>
                  </a:extLst>
                </a:gridCol>
                <a:gridCol w="1286189">
                  <a:extLst>
                    <a:ext uri="{9D8B030D-6E8A-4147-A177-3AD203B41FA5}">
                      <a16:colId xmlns:a16="http://schemas.microsoft.com/office/drawing/2014/main" xmlns="" val="1716114745"/>
                    </a:ext>
                  </a:extLst>
                </a:gridCol>
                <a:gridCol w="1025443">
                  <a:extLst>
                    <a:ext uri="{9D8B030D-6E8A-4147-A177-3AD203B41FA5}">
                      <a16:colId xmlns:a16="http://schemas.microsoft.com/office/drawing/2014/main" xmlns="" val="1261053859"/>
                    </a:ext>
                  </a:extLst>
                </a:gridCol>
              </a:tblGrid>
              <a:tr h="452205">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Output Indicators</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Annual Target</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Q1</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Q2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Q3</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600" b="1" dirty="0">
                          <a:effectLst/>
                          <a:latin typeface="+mn-lt"/>
                          <a:ea typeface="Times New Roman" panose="02020603050405020304" pitchFamily="18" charset="0"/>
                          <a:cs typeface="Arial" panose="020B0604020202020204" pitchFamily="34" charset="0"/>
                        </a:rPr>
                        <a:t>Q4</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315831414"/>
                  </a:ext>
                </a:extLst>
              </a:tr>
              <a:tr h="1490069">
                <a:tc>
                  <a:txBody>
                    <a:bodyPr/>
                    <a:lstStyle/>
                    <a:p>
                      <a:pPr>
                        <a:lnSpc>
                          <a:spcPct val="115000"/>
                        </a:lnSpc>
                        <a:spcAft>
                          <a:spcPts val="0"/>
                        </a:spcAft>
                      </a:pPr>
                      <a:r>
                        <a:rPr lang="en-ZA" sz="1600" dirty="0">
                          <a:effectLst/>
                          <a:latin typeface="+mn-lt"/>
                          <a:ea typeface="Times New Roman" panose="02020603050405020304" pitchFamily="18" charset="0"/>
                          <a:cs typeface="Arial" panose="020B0604020202020204" pitchFamily="34" charset="0"/>
                        </a:rPr>
                        <a:t>Number of additional persons with disabilities employed by the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mn-lt"/>
                          <a:ea typeface="Times New Roman" panose="02020603050405020304" pitchFamily="18" charset="0"/>
                          <a:cs typeface="Arial" panose="020B0604020202020204" pitchFamily="34" charset="0"/>
                        </a:rPr>
                        <a:t>25 </a:t>
                      </a:r>
                      <a:r>
                        <a:rPr lang="en-ZA" sz="1600" dirty="0">
                          <a:effectLst/>
                          <a:latin typeface="+mn-lt"/>
                          <a:ea typeface="Times New Roman" panose="02020603050405020304" pitchFamily="18" charset="0"/>
                          <a:cs typeface="Arial" panose="020B0604020202020204" pitchFamily="34" charset="0"/>
                        </a:rPr>
                        <a:t>additional persons with disabilities employed by the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0</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0</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10</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25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2146214"/>
                  </a:ext>
                </a:extLst>
              </a:tr>
              <a:tr h="1808818">
                <a:tc>
                  <a:txBody>
                    <a:bodyPr/>
                    <a:lstStyle/>
                    <a:p>
                      <a:pPr>
                        <a:lnSpc>
                          <a:spcPct val="115000"/>
                        </a:lnSpc>
                        <a:spcAft>
                          <a:spcPts val="0"/>
                        </a:spcAft>
                      </a:pPr>
                      <a:r>
                        <a:rPr lang="en-ZA" sz="1600" dirty="0">
                          <a:effectLst/>
                          <a:latin typeface="+mn-lt"/>
                          <a:ea typeface="Times New Roman" panose="02020603050405020304" pitchFamily="18" charset="0"/>
                          <a:cs typeface="Arial" panose="020B0604020202020204" pitchFamily="34" charset="0"/>
                        </a:rPr>
                        <a:t>% annual increase of sales revenue from goods and services by the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mn-lt"/>
                          <a:ea typeface="Times New Roman" panose="02020603050405020304" pitchFamily="18" charset="0"/>
                          <a:cs typeface="Arial" panose="020B0604020202020204" pitchFamily="34" charset="0"/>
                        </a:rPr>
                        <a:t>5% </a:t>
                      </a:r>
                      <a:r>
                        <a:rPr lang="en-ZA" sz="1600" dirty="0">
                          <a:effectLst/>
                          <a:latin typeface="+mn-lt"/>
                          <a:ea typeface="Times New Roman" panose="02020603050405020304" pitchFamily="18" charset="0"/>
                          <a:cs typeface="Arial" panose="020B0604020202020204" pitchFamily="34" charset="0"/>
                        </a:rPr>
                        <a:t>annual increase in sales revenue by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1.25%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2.5%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3.75%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Times New Roman" panose="02020603050405020304" pitchFamily="18" charset="0"/>
                          <a:cs typeface="Arial" panose="020B0604020202020204" pitchFamily="34" charset="0"/>
                        </a:rPr>
                        <a:t>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4515897"/>
                  </a:ext>
                </a:extLst>
              </a:tr>
              <a:tr h="1356614">
                <a:tc>
                  <a:txBody>
                    <a:bodyPr/>
                    <a:lstStyle/>
                    <a:p>
                      <a:pPr>
                        <a:lnSpc>
                          <a:spcPct val="115000"/>
                        </a:lnSpc>
                        <a:spcAft>
                          <a:spcPts val="0"/>
                        </a:spcAft>
                      </a:pPr>
                      <a:r>
                        <a:rPr lang="en-ZA" sz="1600" dirty="0">
                          <a:effectLst/>
                          <a:latin typeface="+mn-lt"/>
                          <a:ea typeface="Times New Roman" panose="02020603050405020304" pitchFamily="18" charset="0"/>
                          <a:cs typeface="Arial" panose="020B0604020202020204" pitchFamily="34" charset="0"/>
                        </a:rPr>
                        <a:t>Number of </a:t>
                      </a:r>
                      <a:r>
                        <a:rPr lang="en-ZA" sz="1600" dirty="0" err="1" smtClean="0">
                          <a:effectLst/>
                          <a:latin typeface="+mn-lt"/>
                          <a:ea typeface="Times New Roman" panose="02020603050405020304" pitchFamily="18" charset="0"/>
                          <a:cs typeface="Arial" panose="020B0604020202020204" pitchFamily="34" charset="0"/>
                        </a:rPr>
                        <a:t>MoUs</a:t>
                      </a:r>
                      <a:r>
                        <a:rPr lang="en-ZA" sz="1600" dirty="0" smtClean="0">
                          <a:effectLst/>
                          <a:latin typeface="+mn-lt"/>
                          <a:ea typeface="Times New Roman" panose="02020603050405020304" pitchFamily="18" charset="0"/>
                          <a:cs typeface="Arial" panose="020B0604020202020204" pitchFamily="34" charset="0"/>
                        </a:rPr>
                        <a:t> </a:t>
                      </a:r>
                      <a:r>
                        <a:rPr lang="en-ZA" sz="1600" dirty="0">
                          <a:effectLst/>
                          <a:latin typeface="+mn-lt"/>
                          <a:ea typeface="Times New Roman" panose="02020603050405020304" pitchFamily="18" charset="0"/>
                          <a:cs typeface="Arial" panose="020B0604020202020204" pitchFamily="34" charset="0"/>
                        </a:rPr>
                        <a:t>entered into with key customers by the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mn-lt"/>
                          <a:ea typeface="Times New Roman" panose="02020603050405020304" pitchFamily="18" charset="0"/>
                          <a:cs typeface="Arial" panose="020B0604020202020204" pitchFamily="34" charset="0"/>
                        </a:rPr>
                        <a:t>5 </a:t>
                      </a:r>
                      <a:r>
                        <a:rPr lang="en-ZA" sz="1600" smtClean="0">
                          <a:effectLst/>
                          <a:latin typeface="+mn-lt"/>
                          <a:ea typeface="Times New Roman" panose="02020603050405020304" pitchFamily="18" charset="0"/>
                          <a:cs typeface="Arial" panose="020B0604020202020204" pitchFamily="34" charset="0"/>
                        </a:rPr>
                        <a:t>MoUs</a:t>
                      </a:r>
                      <a:r>
                        <a:rPr lang="en-ZA" sz="1600" dirty="0" smtClean="0">
                          <a:effectLst/>
                          <a:latin typeface="+mn-lt"/>
                          <a:ea typeface="Times New Roman" panose="02020603050405020304" pitchFamily="18" charset="0"/>
                          <a:cs typeface="Arial" panose="020B0604020202020204" pitchFamily="34" charset="0"/>
                        </a:rPr>
                        <a:t> </a:t>
                      </a:r>
                      <a:r>
                        <a:rPr lang="en-ZA" sz="1600" dirty="0">
                          <a:effectLst/>
                          <a:latin typeface="+mn-lt"/>
                          <a:ea typeface="Times New Roman" panose="02020603050405020304" pitchFamily="18" charset="0"/>
                          <a:cs typeface="Arial" panose="020B0604020202020204" pitchFamily="34" charset="0"/>
                        </a:rPr>
                        <a:t>entered into with key customers by the end of March </a:t>
                      </a:r>
                      <a:r>
                        <a:rPr lang="en-ZA" sz="1600" dirty="0" smtClean="0">
                          <a:effectLst/>
                          <a:latin typeface="+mn-lt"/>
                          <a:ea typeface="Times New Roman" panose="02020603050405020304" pitchFamily="18" charset="0"/>
                          <a:cs typeface="Arial" panose="020B0604020202020204" pitchFamily="34" charset="0"/>
                        </a:rPr>
                        <a:t>2022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a:effectLst/>
                          <a:latin typeface="+mn-lt"/>
                          <a:ea typeface="Times New Roman" panose="02020603050405020304" pitchFamily="18" charset="0"/>
                          <a:cs typeface="Arial" panose="020B0604020202020204" pitchFamily="34" charset="0"/>
                        </a:rPr>
                        <a:t>1</a:t>
                      </a:r>
                      <a:endParaRPr lang="en-ZA" sz="160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2</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4</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entury Gothic" panose="020B0502020202020204" pitchFamily="34" charset="0"/>
                          <a:cs typeface="Arial" panose="020B0604020202020204" pitchFamily="34" charset="0"/>
                        </a:rPr>
                        <a:t>5</a:t>
                      </a:r>
                      <a:endParaRPr lang="en-ZA" sz="1600" dirty="0">
                        <a:effectLst/>
                        <a:latin typeface="+mn-lt"/>
                        <a:ea typeface="Century Gothic" panose="020B0502020202020204" pitchFamily="34" charset="0"/>
                        <a:cs typeface="Arial" panose="020B0604020202020204" pitchFamily="34" charset="0"/>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3283952"/>
                  </a:ext>
                </a:extLst>
              </a:tr>
            </a:tbl>
          </a:graphicData>
        </a:graphic>
      </p:graphicFrame>
    </p:spTree>
    <p:extLst>
      <p:ext uri="{BB962C8B-B14F-4D97-AF65-F5344CB8AC3E}">
        <p14:creationId xmlns:p14="http://schemas.microsoft.com/office/powerpoint/2010/main" xmlns="" val="648699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BUDGET ALLOCATION</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65450871"/>
              </p:ext>
            </p:extLst>
          </p:nvPr>
        </p:nvGraphicFramePr>
        <p:xfrm>
          <a:off x="300447" y="1417638"/>
          <a:ext cx="8543105" cy="5179103"/>
        </p:xfrm>
        <a:graphic>
          <a:graphicData uri="http://schemas.openxmlformats.org/drawingml/2006/table">
            <a:tbl>
              <a:tblPr firstRow="1" firstCol="1" bandRow="1"/>
              <a:tblGrid>
                <a:gridCol w="2191940">
                  <a:extLst>
                    <a:ext uri="{9D8B030D-6E8A-4147-A177-3AD203B41FA5}">
                      <a16:colId xmlns:a16="http://schemas.microsoft.com/office/drawing/2014/main" xmlns="" val="858017271"/>
                    </a:ext>
                  </a:extLst>
                </a:gridCol>
                <a:gridCol w="773090">
                  <a:extLst>
                    <a:ext uri="{9D8B030D-6E8A-4147-A177-3AD203B41FA5}">
                      <a16:colId xmlns:a16="http://schemas.microsoft.com/office/drawing/2014/main" xmlns="" val="2714243660"/>
                    </a:ext>
                  </a:extLst>
                </a:gridCol>
                <a:gridCol w="774000">
                  <a:extLst>
                    <a:ext uri="{9D8B030D-6E8A-4147-A177-3AD203B41FA5}">
                      <a16:colId xmlns:a16="http://schemas.microsoft.com/office/drawing/2014/main" xmlns="" val="2816018140"/>
                    </a:ext>
                  </a:extLst>
                </a:gridCol>
                <a:gridCol w="764905">
                  <a:extLst>
                    <a:ext uri="{9D8B030D-6E8A-4147-A177-3AD203B41FA5}">
                      <a16:colId xmlns:a16="http://schemas.microsoft.com/office/drawing/2014/main" xmlns="" val="3016169908"/>
                    </a:ext>
                  </a:extLst>
                </a:gridCol>
                <a:gridCol w="911337">
                  <a:extLst>
                    <a:ext uri="{9D8B030D-6E8A-4147-A177-3AD203B41FA5}">
                      <a16:colId xmlns:a16="http://schemas.microsoft.com/office/drawing/2014/main" xmlns="" val="2716521241"/>
                    </a:ext>
                  </a:extLst>
                </a:gridCol>
                <a:gridCol w="802195">
                  <a:extLst>
                    <a:ext uri="{9D8B030D-6E8A-4147-A177-3AD203B41FA5}">
                      <a16:colId xmlns:a16="http://schemas.microsoft.com/office/drawing/2014/main" xmlns="" val="1246286833"/>
                    </a:ext>
                  </a:extLst>
                </a:gridCol>
                <a:gridCol w="764905">
                  <a:extLst>
                    <a:ext uri="{9D8B030D-6E8A-4147-A177-3AD203B41FA5}">
                      <a16:colId xmlns:a16="http://schemas.microsoft.com/office/drawing/2014/main" xmlns="" val="3006845141"/>
                    </a:ext>
                  </a:extLst>
                </a:gridCol>
                <a:gridCol w="764905">
                  <a:extLst>
                    <a:ext uri="{9D8B030D-6E8A-4147-A177-3AD203B41FA5}">
                      <a16:colId xmlns:a16="http://schemas.microsoft.com/office/drawing/2014/main" xmlns="" val="673501640"/>
                    </a:ext>
                  </a:extLst>
                </a:gridCol>
                <a:gridCol w="795828">
                  <a:extLst>
                    <a:ext uri="{9D8B030D-6E8A-4147-A177-3AD203B41FA5}">
                      <a16:colId xmlns:a16="http://schemas.microsoft.com/office/drawing/2014/main" xmlns="" val="2446038691"/>
                    </a:ext>
                  </a:extLst>
                </a:gridCol>
              </a:tblGrid>
              <a:tr h="1176166">
                <a:tc>
                  <a:txBody>
                    <a:bodyPr/>
                    <a:lstStyle/>
                    <a:p>
                      <a:endParaRPr lang="en-ZA" sz="12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gridSpan="3">
                  <a:txBody>
                    <a:bodyPr/>
                    <a:lstStyle/>
                    <a:p>
                      <a:pPr algn="ctr">
                        <a:lnSpc>
                          <a:spcPct val="115000"/>
                        </a:lnSpc>
                        <a:spcBef>
                          <a:spcPts val="500"/>
                        </a:spcBef>
                        <a:spcAft>
                          <a:spcPts val="0"/>
                        </a:spcAft>
                      </a:pPr>
                      <a:r>
                        <a:rPr lang="en-ZA" sz="1200" b="1" dirty="0">
                          <a:effectLst/>
                          <a:latin typeface="Trebuchet MS" panose="020B0603020202020204" pitchFamily="34" charset="0"/>
                          <a:ea typeface="Times New Roman" panose="02020603050405020304" pitchFamily="18" charset="0"/>
                          <a:cs typeface="Arial" panose="020B0604020202020204" pitchFamily="34" charset="0"/>
                        </a:rPr>
                        <a:t>Audited outcomes</a:t>
                      </a:r>
                      <a:endParaRPr lang="en-ZA" sz="1200" dirty="0">
                        <a:effectLst/>
                        <a:latin typeface="Trebuchet MS" panose="020B0603020202020204" pitchFamily="34" charset="0"/>
                        <a:ea typeface="STXinwei"/>
                        <a:cs typeface="Tahoma" panose="020B0604030504040204" pitchFamily="34" charset="0"/>
                      </a:endParaRPr>
                    </a:p>
                    <a:p>
                      <a:pPr algn="ctr">
                        <a:lnSpc>
                          <a:spcPct val="115000"/>
                        </a:lnSpc>
                        <a:spcBef>
                          <a:spcPts val="500"/>
                        </a:spcBef>
                        <a:spcAft>
                          <a:spcPts val="0"/>
                        </a:spcAft>
                      </a:pPr>
                      <a:r>
                        <a:rPr lang="en-ZA" sz="1200" b="1" dirty="0">
                          <a:effectLst/>
                          <a:latin typeface="Trebuchet MS" panose="020B0603020202020204" pitchFamily="34" charset="0"/>
                          <a:ea typeface="Times New Roman" panose="02020603050405020304" pitchFamily="18" charset="0"/>
                          <a:cs typeface="Arial" panose="020B0604020202020204" pitchFamily="34" charset="0"/>
                        </a:rPr>
                        <a:t>R’000</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hMerge="1">
                  <a:txBody>
                    <a:bodyPr/>
                    <a:lstStyle/>
                    <a:p>
                      <a:endParaRPr lang="en-ZA"/>
                    </a:p>
                  </a:txBody>
                  <a:tcPr/>
                </a:tc>
                <a:tc hMerge="1">
                  <a:txBody>
                    <a:bodyPr/>
                    <a:lstStyle/>
                    <a:p>
                      <a:endParaRPr lang="en-ZA"/>
                    </a:p>
                  </a:txBody>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Adjusted Appropriation</a:t>
                      </a:r>
                      <a:endParaRPr lang="en-ZA" sz="1200">
                        <a:effectLst/>
                        <a:latin typeface="Trebuchet MS" panose="020B0603020202020204" pitchFamily="34" charset="0"/>
                        <a:ea typeface="STXinwei"/>
                        <a:cs typeface="Tahoma" panose="020B0604030504040204" pitchFamily="34" charset="0"/>
                      </a:endParaRPr>
                    </a:p>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R’000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Revised Estimate</a:t>
                      </a:r>
                      <a:endParaRPr lang="en-ZA" sz="1200">
                        <a:effectLst/>
                        <a:latin typeface="Trebuchet MS" panose="020B0603020202020204" pitchFamily="34" charset="0"/>
                        <a:ea typeface="STXinwei"/>
                        <a:cs typeface="Tahoma" panose="020B0604030504040204" pitchFamily="34" charset="0"/>
                      </a:endParaRPr>
                    </a:p>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R’000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gridSpan="3">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Medium Term Expenditure Estimate</a:t>
                      </a:r>
                      <a:endParaRPr lang="en-ZA" sz="1200">
                        <a:effectLst/>
                        <a:latin typeface="Trebuchet MS" panose="020B0603020202020204" pitchFamily="34" charset="0"/>
                        <a:ea typeface="STXinwei"/>
                        <a:cs typeface="Tahoma" panose="020B0604030504040204" pitchFamily="34" charset="0"/>
                      </a:endParaRPr>
                    </a:p>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R’000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6291487"/>
                  </a:ext>
                </a:extLst>
              </a:tr>
              <a:tr h="528270">
                <a:tc>
                  <a:txBody>
                    <a:bodyPr/>
                    <a:lstStyle/>
                    <a:p>
                      <a:pP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R’Thousand</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dirty="0">
                          <a:effectLst/>
                          <a:latin typeface="Trebuchet MS" panose="020B0603020202020204" pitchFamily="34" charset="0"/>
                          <a:ea typeface="Times New Roman" panose="02020603050405020304" pitchFamily="18" charset="0"/>
                          <a:cs typeface="Arial" panose="020B0604020202020204" pitchFamily="34" charset="0"/>
                        </a:rPr>
                        <a:t>2017/18</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dirty="0">
                          <a:effectLst/>
                          <a:latin typeface="Trebuchet MS" panose="020B0603020202020204" pitchFamily="34" charset="0"/>
                          <a:ea typeface="Times New Roman" panose="02020603050405020304" pitchFamily="18" charset="0"/>
                          <a:cs typeface="Arial" panose="020B0604020202020204" pitchFamily="34" charset="0"/>
                        </a:rPr>
                        <a:t>2018/19</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2019/20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gridSpan="2">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2020/21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hMerge="1">
                  <a:txBody>
                    <a:bodyPr/>
                    <a:lstStyle/>
                    <a:p>
                      <a:endParaRPr lang="en-ZA"/>
                    </a:p>
                  </a:txBody>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2021/22</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2022/23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tc>
                  <a:txBody>
                    <a:bodyPr/>
                    <a:lstStyle/>
                    <a:p>
                      <a:pPr algn="ct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2023/24</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E61"/>
                    </a:solidFill>
                  </a:tcPr>
                </a:tc>
                <a:extLst>
                  <a:ext uri="{0D108BD9-81ED-4DB2-BD59-A6C34878D82A}">
                    <a16:rowId xmlns:a16="http://schemas.microsoft.com/office/drawing/2014/main" xmlns="" val="3602647562"/>
                  </a:ext>
                </a:extLst>
              </a:tr>
              <a:tr h="528270">
                <a:tc>
                  <a:txBody>
                    <a:bodyPr/>
                    <a:lstStyle/>
                    <a:p>
                      <a:pP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TRANSFERS/GRANT ALLOCATION</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141 307</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136 779</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148 923</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153 049</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156 468</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157 453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164 833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2278436"/>
                  </a:ext>
                </a:extLst>
              </a:tr>
              <a:tr h="528270">
                <a:tc>
                  <a:txBody>
                    <a:bodyPr/>
                    <a:lstStyle/>
                    <a:p>
                      <a:pPr>
                        <a:lnSpc>
                          <a:spcPct val="115000"/>
                        </a:lnSpc>
                        <a:spcBef>
                          <a:spcPts val="500"/>
                        </a:spcBef>
                        <a:spcAft>
                          <a:spcPts val="0"/>
                        </a:spcAft>
                      </a:pPr>
                      <a:r>
                        <a:rPr lang="en-ZA" sz="1200" b="1">
                          <a:effectLst/>
                          <a:latin typeface="Trebuchet MS" panose="020B0603020202020204" pitchFamily="34" charset="0"/>
                          <a:ea typeface="Times New Roman" panose="02020603050405020304" pitchFamily="18" charset="0"/>
                          <a:cs typeface="Arial" panose="020B0604020202020204" pitchFamily="34" charset="0"/>
                        </a:rPr>
                        <a:t>FACTORY EMPLOYEES SALARIES</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84 870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89 301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100 472</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102 412</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112 369</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122 923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134 216</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3170508"/>
                  </a:ext>
                </a:extLst>
              </a:tr>
              <a:tr h="528270">
                <a:tc>
                  <a:txBody>
                    <a:bodyPr/>
                    <a:lstStyle/>
                    <a:p>
                      <a:pPr>
                        <a:lnSpc>
                          <a:spcPct val="115000"/>
                        </a:lnSpc>
                        <a:spcBef>
                          <a:spcPts val="500"/>
                        </a:spcBef>
                        <a:spcAft>
                          <a:spcPts val="0"/>
                        </a:spcAft>
                      </a:pPr>
                      <a:r>
                        <a:rPr lang="en-ZA" sz="1200" b="1">
                          <a:effectLst/>
                          <a:latin typeface="Arial" panose="020B0604020202020204" pitchFamily="34" charset="0"/>
                          <a:ea typeface="Times New Roman" panose="02020603050405020304" pitchFamily="18" charset="0"/>
                          <a:cs typeface="Tahoma" panose="020B0604030504040204" pitchFamily="34" charset="0"/>
                        </a:rPr>
                        <a:t>PROMOTIONAL AND CAMPAIGN COST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1 000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1 100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1 210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5580987"/>
                  </a:ext>
                </a:extLst>
              </a:tr>
              <a:tr h="528270">
                <a:tc>
                  <a:txBody>
                    <a:bodyPr/>
                    <a:lstStyle/>
                    <a:p>
                      <a:pPr>
                        <a:lnSpc>
                          <a:spcPct val="115000"/>
                        </a:lnSpc>
                        <a:spcBef>
                          <a:spcPts val="500"/>
                        </a:spcBef>
                        <a:spcAft>
                          <a:spcPts val="0"/>
                        </a:spcAft>
                      </a:pPr>
                      <a:r>
                        <a:rPr lang="en-ZA" sz="1200" b="1">
                          <a:effectLst/>
                          <a:latin typeface="Arial" panose="020B0604020202020204" pitchFamily="34" charset="0"/>
                          <a:ea typeface="Times New Roman" panose="02020603050405020304" pitchFamily="18" charset="0"/>
                          <a:cs typeface="Tahoma" panose="020B0604030504040204" pitchFamily="34" charset="0"/>
                        </a:rPr>
                        <a:t>MARKETING AND RESEARCH COST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3 412</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3 847</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264</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450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500</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550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605</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5603240"/>
                  </a:ext>
                </a:extLst>
              </a:tr>
              <a:tr h="528270">
                <a:tc>
                  <a:txBody>
                    <a:bodyPr/>
                    <a:lstStyle/>
                    <a:p>
                      <a:pPr>
                        <a:lnSpc>
                          <a:spcPct val="115000"/>
                        </a:lnSpc>
                        <a:spcBef>
                          <a:spcPts val="500"/>
                        </a:spcBef>
                        <a:spcAft>
                          <a:spcPts val="0"/>
                        </a:spcAft>
                      </a:pPr>
                      <a:r>
                        <a:rPr lang="en-ZA" sz="1200" b="1">
                          <a:effectLst/>
                          <a:latin typeface="Arial" panose="020B0604020202020204" pitchFamily="34" charset="0"/>
                          <a:ea typeface="Times New Roman" panose="02020603050405020304" pitchFamily="18" charset="0"/>
                          <a:cs typeface="Tahoma" panose="020B0604030504040204" pitchFamily="34" charset="0"/>
                        </a:rPr>
                        <a:t>ADMINISTRATION SALARIES</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34 565</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38 321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39 767</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47 033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48 084</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48 386</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50 654</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4343283"/>
                  </a:ext>
                </a:extLst>
              </a:tr>
              <a:tr h="305047">
                <a:tc>
                  <a:txBody>
                    <a:bodyPr/>
                    <a:lstStyle/>
                    <a:p>
                      <a:pPr>
                        <a:lnSpc>
                          <a:spcPct val="115000"/>
                        </a:lnSpc>
                        <a:spcBef>
                          <a:spcPts val="500"/>
                        </a:spcBef>
                        <a:spcAft>
                          <a:spcPts val="0"/>
                        </a:spcAft>
                      </a:pPr>
                      <a:r>
                        <a:rPr lang="en-ZA" sz="1200" b="1">
                          <a:effectLst/>
                          <a:latin typeface="Arial" panose="020B0604020202020204" pitchFamily="34" charset="0"/>
                          <a:ea typeface="Times New Roman" panose="02020603050405020304" pitchFamily="18" charset="0"/>
                          <a:cs typeface="Tahoma" panose="020B0604030504040204" pitchFamily="34" charset="0"/>
                        </a:rPr>
                        <a:t>ADMINISTRATION COST</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19 093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22 511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12 293</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5 410</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5 531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5 565</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5 826</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58850"/>
                  </a:ext>
                </a:extLst>
              </a:tr>
              <a:tr h="528270">
                <a:tc>
                  <a:txBody>
                    <a:bodyPr/>
                    <a:lstStyle/>
                    <a:p>
                      <a:pPr>
                        <a:lnSpc>
                          <a:spcPct val="115000"/>
                        </a:lnSpc>
                        <a:spcBef>
                          <a:spcPts val="500"/>
                        </a:spcBef>
                        <a:spcAft>
                          <a:spcPts val="0"/>
                        </a:spcAft>
                      </a:pPr>
                      <a:r>
                        <a:rPr lang="en-ZA" sz="1200" b="1">
                          <a:effectLst/>
                          <a:latin typeface="Arial" panose="020B0604020202020204" pitchFamily="34" charset="0"/>
                          <a:ea typeface="Times New Roman" panose="02020603050405020304" pitchFamily="18" charset="0"/>
                          <a:cs typeface="Tahoma" panose="020B0604030504040204" pitchFamily="34" charset="0"/>
                        </a:rPr>
                        <a:t>OPERATING SURPLUS/(DIFIC)</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ECA1"/>
                    </a:solidFill>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-632</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-17 201</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-3 845</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-2 256</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-3 548</a:t>
                      </a:r>
                      <a:endParaRPr lang="en-ZA" sz="12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-8 327</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500"/>
                        </a:spcBef>
                        <a:spcAft>
                          <a:spcPts val="0"/>
                        </a:spcAft>
                      </a:pPr>
                      <a:r>
                        <a:rPr lang="en-ZA" sz="1200"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-17 757</a:t>
                      </a:r>
                      <a:endParaRPr lang="en-ZA" sz="12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4086712"/>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065480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COVID-19 IMPACT ON THE DEPARTMENT</a:t>
            </a:r>
            <a:br>
              <a:rPr lang="en-ZA" sz="2400" b="1" dirty="0" smtClean="0"/>
            </a:br>
            <a:endParaRPr lang="en-ZA" sz="2400" b="1" dirty="0"/>
          </a:p>
        </p:txBody>
      </p:sp>
      <p:sp>
        <p:nvSpPr>
          <p:cNvPr id="4" name="Content Placeholder 3"/>
          <p:cNvSpPr>
            <a:spLocks noGrp="1"/>
          </p:cNvSpPr>
          <p:nvPr>
            <p:ph idx="1"/>
          </p:nvPr>
        </p:nvSpPr>
        <p:spPr>
          <a:xfrm>
            <a:off x="457199" y="1533215"/>
            <a:ext cx="8339559" cy="4525963"/>
          </a:xfrm>
        </p:spPr>
        <p:txBody>
          <a:bodyPr/>
          <a:lstStyle/>
          <a:p>
            <a:pPr algn="just">
              <a:buFont typeface="Wingdings" panose="05000000000000000000" pitchFamily="2" charset="2"/>
              <a:buChar char="q"/>
            </a:pPr>
            <a:r>
              <a:rPr lang="en-US" sz="2000" dirty="0"/>
              <a:t>The </a:t>
            </a:r>
            <a:r>
              <a:rPr lang="en-US" sz="2000" dirty="0" err="1"/>
              <a:t>Covid</a:t>
            </a:r>
            <a:r>
              <a:rPr lang="en-US" sz="2000" dirty="0"/>
              <a:t> 19 Lockdown affected the department in the first few months of lockdown in terms of recruitment and selection process in that the all these activities were halted. Subsequent to that the department made use of the virtual systems to do recruitment and selection and this accelerated the filling of vacancies and improved on the set targets. The department has continued the use of virtual means of conducting the R&amp;S processes and have perfected these</a:t>
            </a:r>
            <a:r>
              <a:rPr lang="en-US" sz="2000" dirty="0" smtClean="0"/>
              <a:t>.</a:t>
            </a:r>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a:t>The reduction in the budget especially under administration </a:t>
            </a:r>
            <a:r>
              <a:rPr lang="en-US" sz="2000" dirty="0" err="1"/>
              <a:t>programme</a:t>
            </a:r>
            <a:r>
              <a:rPr lang="en-US" sz="2000" dirty="0"/>
              <a:t> ( Compensation of employees and Goods and services)  has led to trimming down on other expenditure items under ICT and this will affect the ICT initiatives that were planned for the new financial year, </a:t>
            </a:r>
            <a:r>
              <a:rPr lang="en-US" sz="2000" dirty="0" err="1"/>
              <a:t>i.e</a:t>
            </a:r>
            <a:r>
              <a:rPr lang="en-US" sz="2000" dirty="0"/>
              <a:t> </a:t>
            </a:r>
            <a:r>
              <a:rPr lang="en-US" sz="2000" dirty="0" err="1"/>
              <a:t>intergrated</a:t>
            </a:r>
            <a:r>
              <a:rPr lang="en-US" sz="2000" dirty="0"/>
              <a:t> Call Centre for the department etc. The department has to re-</a:t>
            </a:r>
            <a:r>
              <a:rPr lang="en-US" sz="2000" dirty="0" err="1"/>
              <a:t>prioritise</a:t>
            </a:r>
            <a:r>
              <a:rPr lang="en-US" sz="2000" dirty="0"/>
              <a:t> within the current baseline allocation and fund only the critical posts and possibly remove some of the posts  that are no longer funded from the establishment.</a:t>
            </a:r>
          </a:p>
          <a:p>
            <a:endParaRPr lang="en-ZA" dirty="0"/>
          </a:p>
        </p:txBody>
      </p:sp>
      <p:sp>
        <p:nvSpPr>
          <p:cNvPr id="5"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5</a:t>
            </a:fld>
            <a:endParaRPr lang="en-US" b="1" dirty="0">
              <a:solidFill>
                <a:prstClr val="white"/>
              </a:solidFill>
            </a:endParaRPr>
          </a:p>
        </p:txBody>
      </p:sp>
    </p:spTree>
    <p:extLst>
      <p:ext uri="{BB962C8B-B14F-4D97-AF65-F5344CB8AC3E}">
        <p14:creationId xmlns:p14="http://schemas.microsoft.com/office/powerpoint/2010/main" xmlns="" val="1612337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KEY RISKS AND MITIGATION STRATEGIES </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39051502"/>
              </p:ext>
            </p:extLst>
          </p:nvPr>
        </p:nvGraphicFramePr>
        <p:xfrm>
          <a:off x="261256" y="1417638"/>
          <a:ext cx="8634549" cy="3188062"/>
        </p:xfrm>
        <a:graphic>
          <a:graphicData uri="http://schemas.openxmlformats.org/drawingml/2006/table">
            <a:tbl>
              <a:tblPr firstRow="1" firstCol="1" bandRow="1"/>
              <a:tblGrid>
                <a:gridCol w="1723776">
                  <a:extLst>
                    <a:ext uri="{9D8B030D-6E8A-4147-A177-3AD203B41FA5}">
                      <a16:colId xmlns:a16="http://schemas.microsoft.com/office/drawing/2014/main" xmlns="" val="3710868374"/>
                    </a:ext>
                  </a:extLst>
                </a:gridCol>
                <a:gridCol w="3331762">
                  <a:extLst>
                    <a:ext uri="{9D8B030D-6E8A-4147-A177-3AD203B41FA5}">
                      <a16:colId xmlns:a16="http://schemas.microsoft.com/office/drawing/2014/main" xmlns="" val="61432397"/>
                    </a:ext>
                  </a:extLst>
                </a:gridCol>
                <a:gridCol w="3579011">
                  <a:extLst>
                    <a:ext uri="{9D8B030D-6E8A-4147-A177-3AD203B41FA5}">
                      <a16:colId xmlns:a16="http://schemas.microsoft.com/office/drawing/2014/main" xmlns="" val="3806062607"/>
                    </a:ext>
                  </a:extLst>
                </a:gridCol>
              </a:tblGrid>
              <a:tr h="304469">
                <a:tc>
                  <a:txBody>
                    <a:bodyPr/>
                    <a:lstStyle/>
                    <a:p>
                      <a:pPr algn="l">
                        <a:lnSpc>
                          <a:spcPct val="115000"/>
                        </a:lnSpc>
                        <a:spcBef>
                          <a:spcPts val="500"/>
                        </a:spcBef>
                        <a:spcAft>
                          <a:spcPts val="1000"/>
                        </a:spcAft>
                      </a:pPr>
                      <a:r>
                        <a:rPr lang="en-ZA" b="1" dirty="0"/>
                        <a:t>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E995"/>
                    </a:solidFill>
                  </a:tcPr>
                </a:tc>
                <a:tc>
                  <a:txBody>
                    <a:bodyPr/>
                    <a:lstStyle/>
                    <a:p>
                      <a:pPr algn="l">
                        <a:lnSpc>
                          <a:spcPct val="115000"/>
                        </a:lnSpc>
                        <a:spcBef>
                          <a:spcPts val="500"/>
                        </a:spcBef>
                        <a:spcAft>
                          <a:spcPts val="1000"/>
                        </a:spcAft>
                      </a:pPr>
                      <a:r>
                        <a:rPr lang="en-ZA" b="1" dirty="0"/>
                        <a:t>Key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E995"/>
                    </a:solidFill>
                  </a:tcPr>
                </a:tc>
                <a:tc>
                  <a:txBody>
                    <a:bodyPr/>
                    <a:lstStyle/>
                    <a:p>
                      <a:pPr algn="l">
                        <a:lnSpc>
                          <a:spcPct val="115000"/>
                        </a:lnSpc>
                        <a:spcBef>
                          <a:spcPts val="500"/>
                        </a:spcBef>
                        <a:spcAft>
                          <a:spcPts val="1000"/>
                        </a:spcAft>
                      </a:pPr>
                      <a:r>
                        <a:rPr lang="en-ZA" b="1" dirty="0"/>
                        <a:t>Risk Mitigation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E995"/>
                    </a:solidFill>
                  </a:tcPr>
                </a:tc>
                <a:extLst>
                  <a:ext uri="{0D108BD9-81ED-4DB2-BD59-A6C34878D82A}">
                    <a16:rowId xmlns:a16="http://schemas.microsoft.com/office/drawing/2014/main" xmlns="" val="704403470"/>
                  </a:ext>
                </a:extLst>
              </a:tr>
              <a:tr h="2872594">
                <a:tc>
                  <a:txBody>
                    <a:bodyPr/>
                    <a:lstStyle/>
                    <a:p>
                      <a:pPr>
                        <a:lnSpc>
                          <a:spcPct val="115000"/>
                        </a:lnSpc>
                        <a:spcBef>
                          <a:spcPts val="500"/>
                        </a:spcBef>
                        <a:spcAft>
                          <a:spcPts val="1000"/>
                        </a:spcAft>
                      </a:pPr>
                      <a:r>
                        <a:rPr lang="en-ZA" sz="2000" dirty="0"/>
                        <a:t>Provide additional job opportunities for People with Disabilities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1000"/>
                        </a:spcAft>
                      </a:pPr>
                      <a:r>
                        <a:rPr lang="en-ZA" sz="2000" dirty="0"/>
                        <a:t>Low customer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1000"/>
                        </a:spcBef>
                        <a:spcAft>
                          <a:spcPts val="1000"/>
                        </a:spcAft>
                        <a:buFont typeface="Symbol" panose="05050102010706020507" pitchFamily="18" charset="2"/>
                        <a:buChar char=""/>
                      </a:pPr>
                      <a:r>
                        <a:rPr lang="en-ZA" sz="2000" dirty="0"/>
                        <a:t>Increase </a:t>
                      </a:r>
                      <a:r>
                        <a:rPr lang="en-ZA" sz="2000" dirty="0" smtClean="0"/>
                        <a:t>sales </a:t>
                      </a:r>
                      <a:r>
                        <a:rPr lang="en-ZA" sz="2000" dirty="0"/>
                        <a:t>by 5% </a:t>
                      </a:r>
                    </a:p>
                    <a:p>
                      <a:pPr marL="342900" lvl="0" indent="-342900">
                        <a:lnSpc>
                          <a:spcPct val="115000"/>
                        </a:lnSpc>
                        <a:spcBef>
                          <a:spcPts val="1000"/>
                        </a:spcBef>
                        <a:spcAft>
                          <a:spcPts val="1000"/>
                        </a:spcAft>
                        <a:buFont typeface="Symbol" panose="05050102010706020507" pitchFamily="18" charset="2"/>
                        <a:buChar char=""/>
                      </a:pPr>
                      <a:r>
                        <a:rPr lang="en-ZA" sz="2000" dirty="0"/>
                        <a:t>Improved marketing </a:t>
                      </a:r>
                    </a:p>
                    <a:p>
                      <a:pPr marL="342900" lvl="0" indent="-342900">
                        <a:lnSpc>
                          <a:spcPct val="115000"/>
                        </a:lnSpc>
                        <a:spcBef>
                          <a:spcPts val="1000"/>
                        </a:spcBef>
                        <a:spcAft>
                          <a:spcPts val="1000"/>
                        </a:spcAft>
                        <a:buFont typeface="Symbol" panose="05050102010706020507" pitchFamily="18" charset="2"/>
                        <a:buChar char=""/>
                      </a:pPr>
                      <a:r>
                        <a:rPr lang="en-ZA" sz="2000" dirty="0"/>
                        <a:t>Develop new innovative products </a:t>
                      </a:r>
                    </a:p>
                    <a:p>
                      <a:pPr marL="342900" lvl="0" indent="-342900">
                        <a:lnSpc>
                          <a:spcPct val="115000"/>
                        </a:lnSpc>
                        <a:spcBef>
                          <a:spcPts val="1000"/>
                        </a:spcBef>
                        <a:spcAft>
                          <a:spcPts val="1000"/>
                        </a:spcAft>
                        <a:buFont typeface="Symbol" panose="05050102010706020507" pitchFamily="18" charset="2"/>
                        <a:buChar char=""/>
                      </a:pPr>
                      <a:r>
                        <a:rPr lang="en-ZA" sz="2000" dirty="0"/>
                        <a:t>Secure </a:t>
                      </a:r>
                      <a:r>
                        <a:rPr lang="en-ZA" sz="2000" dirty="0" smtClean="0"/>
                        <a:t>5 </a:t>
                      </a:r>
                      <a:r>
                        <a:rPr lang="en-ZA" sz="2000" dirty="0"/>
                        <a:t>new customer agreements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6776249"/>
                  </a:ext>
                </a:extLst>
              </a:tr>
            </a:tbl>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620572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089416"/>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02973164-415C-4C83-A7EC-60F18549655F}" type="slidenum">
              <a:rPr lang="en-US" b="1" smtClean="0">
                <a:solidFill>
                  <a:schemeClr val="bg1"/>
                </a:solidFill>
              </a:rPr>
              <a:pPr>
                <a:defRPr/>
              </a:pPr>
              <a:t>51</a:t>
            </a:fld>
            <a:endParaRPr lang="en-US" b="1"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7" y="1016731"/>
            <a:ext cx="3670300" cy="1339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8481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Content Placeholder 2"/>
          <p:cNvSpPr txBox="1">
            <a:spLocks/>
          </p:cNvSpPr>
          <p:nvPr/>
        </p:nvSpPr>
        <p:spPr bwMode="auto">
          <a:xfrm>
            <a:off x="685800" y="1557272"/>
            <a:ext cx="7696200" cy="156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3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06505" name="Slide Number Placeholder 2"/>
          <p:cNvSpPr>
            <a:spLocks noGrp="1"/>
          </p:cNvSpPr>
          <p:nvPr>
            <p:ph type="sldNum" sz="quarter" idx="12"/>
          </p:nvPr>
        </p:nvSpPr>
        <p:spPr bwMode="auto">
          <a:xfrm>
            <a:off x="7010400" y="643221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363EDC-7C45-46FE-A518-9396F30F90F0}" type="slidenum">
              <a:rPr kumimoji="0" lang="en-US" altLang="en-US" sz="1200" b="1" i="0" u="none" strike="noStrike" kern="1200" cap="none" spc="0" normalizeH="0" baseline="0" noProof="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1"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 name="Rectangle 4"/>
          <p:cNvSpPr/>
          <p:nvPr/>
        </p:nvSpPr>
        <p:spPr>
          <a:xfrm>
            <a:off x="226305" y="1349584"/>
            <a:ext cx="8615190" cy="599516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PURPOSE: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just">
              <a:lnSpc>
                <a:spcPct val="107000"/>
              </a:lnSpc>
              <a:spcAft>
                <a:spcPts val="800"/>
              </a:spcAft>
            </a:pPr>
            <a:r>
              <a:rPr lang="en-ZA" sz="1600" dirty="0">
                <a:latin typeface="Calibri" panose="020F0502020204030204" pitchFamily="34" charset="0"/>
                <a:ea typeface="Calibri" panose="020F0502020204030204" pitchFamily="34" charset="0"/>
                <a:cs typeface="Times New Roman" panose="02020603050405020304" pitchFamily="18" charset="0"/>
              </a:rPr>
              <a:t>Facilitate the establishment of an equitable and sound labour relations environment, support institutions that promote social dialogue; promote South Africa’s interests in international labour matters, conduct research, analysis and evaluation of labour policy and provide statistical data on the labour market</a:t>
            </a:r>
            <a:r>
              <a:rPr lang="en-ZA" sz="1600" dirty="0" smtClean="0">
                <a:latin typeface="Calibri" panose="020F0502020204030204" pitchFamily="34" charset="0"/>
                <a:ea typeface="Calibri" panose="020F0502020204030204" pitchFamily="34" charset="0"/>
                <a:cs typeface="Times New Roman" panose="02020603050405020304" pitchFamily="18" charset="0"/>
              </a:rPr>
              <a:t>.</a:t>
            </a: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OBJECTIVES</a:t>
            </a:r>
          </a:p>
          <a:p>
            <a:pPr marR="0" lvl="0" algn="just" defTabSz="914400" rtl="0" eaLnBrk="0" fontAlgn="base" latinLnBrk="0" hangingPunct="0">
              <a:lnSpc>
                <a:spcPct val="100000"/>
              </a:lnSpc>
              <a:spcBef>
                <a:spcPct val="0"/>
              </a:spcBef>
              <a:spcAft>
                <a:spcPct val="0"/>
              </a:spcAft>
              <a:buClrTx/>
              <a:buSzTx/>
              <a:tabLst/>
              <a:defRPr/>
            </a:pPr>
            <a:endPar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algn="just">
              <a:lnSpc>
                <a:spcPct val="107000"/>
              </a:lnSpc>
              <a:spcAft>
                <a:spcPts val="0"/>
              </a:spcAft>
            </a:pPr>
            <a:r>
              <a:rPr lang="en-ZA" sz="1600" b="1" dirty="0">
                <a:latin typeface="Calibri" panose="020F0502020204030204" pitchFamily="34" charset="0"/>
                <a:ea typeface="Calibri" panose="020F0502020204030204" pitchFamily="34" charset="0"/>
                <a:cs typeface="Times New Roman" panose="02020603050405020304" pitchFamily="18" charset="0"/>
              </a:rPr>
              <a:t>Improve employment equity implementation and compliance monitoring mechanisms in the labour market by</a:t>
            </a:r>
            <a:r>
              <a:rPr lang="en-ZA" sz="1600" b="1"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tabLst>
                <a:tab pos="457200" algn="l"/>
              </a:tabLst>
            </a:pPr>
            <a:r>
              <a:rPr lang="en-ZA" sz="1600" dirty="0" smtClean="0">
                <a:latin typeface="Calibri" panose="020F0502020204030204" pitchFamily="34" charset="0"/>
                <a:ea typeface="Calibri" panose="020F0502020204030204" pitchFamily="34" charset="0"/>
                <a:cs typeface="Times New Roman" panose="02020603050405020304" pitchFamily="18" charset="0"/>
              </a:rPr>
              <a:t>Publicising </a:t>
            </a:r>
            <a:r>
              <a:rPr lang="en-ZA" sz="1600" dirty="0">
                <a:latin typeface="Calibri" panose="020F0502020204030204" pitchFamily="34" charset="0"/>
                <a:ea typeface="Calibri" panose="020F0502020204030204" pitchFamily="34" charset="0"/>
                <a:cs typeface="Times New Roman" panose="02020603050405020304" pitchFamily="18" charset="0"/>
              </a:rPr>
              <a:t>the 2020/2021 employment equity annual report and public register by 30 June 2021; and developing the 2021/2022 employment equity annual report and public register by 31 March 2022</a:t>
            </a:r>
          </a:p>
          <a:p>
            <a:pPr marL="342900" lvl="0" indent="-342900" algn="just">
              <a:lnSpc>
                <a:spcPct val="107000"/>
              </a:lnSpc>
              <a:spcAft>
                <a:spcPts val="0"/>
              </a:spcAft>
              <a:buFont typeface="Wingdings" panose="05000000000000000000" pitchFamily="2" charset="2"/>
              <a:buChar char=""/>
              <a:tabLst>
                <a:tab pos="457200" algn="l"/>
              </a:tabLst>
            </a:pPr>
            <a:r>
              <a:rPr lang="en-ZA" sz="1600" dirty="0">
                <a:latin typeface="Calibri" panose="020F0502020204030204" pitchFamily="34" charset="0"/>
                <a:ea typeface="Calibri" panose="020F0502020204030204" pitchFamily="34" charset="0"/>
                <a:cs typeface="Times New Roman" panose="02020603050405020304" pitchFamily="18" charset="0"/>
              </a:rPr>
              <a:t>Extend protection to vulnerable workers by publishing national minimum wages for all sectors</a:t>
            </a:r>
          </a:p>
          <a:p>
            <a:pPr marL="342900" lvl="0" indent="-342900" algn="just">
              <a:lnSpc>
                <a:spcPct val="107000"/>
              </a:lnSpc>
              <a:spcAft>
                <a:spcPts val="0"/>
              </a:spcAft>
              <a:buFont typeface="Wingdings" panose="05000000000000000000" pitchFamily="2" charset="2"/>
              <a:buChar char=""/>
              <a:tabLst>
                <a:tab pos="457200" algn="l"/>
              </a:tabLst>
            </a:pPr>
            <a:r>
              <a:rPr lang="en-ZA" sz="1600" dirty="0">
                <a:latin typeface="Calibri" panose="020F0502020204030204" pitchFamily="34" charset="0"/>
                <a:ea typeface="Calibri" panose="020F0502020204030204" pitchFamily="34" charset="0"/>
                <a:cs typeface="Times New Roman" panose="02020603050405020304" pitchFamily="18" charset="0"/>
              </a:rPr>
              <a:t>Promote sound labour relations and centralised collective bargaining through the extension of collective agreements and registration of qualifying labour organisations by 31 March 2022</a:t>
            </a:r>
          </a:p>
          <a:p>
            <a:pPr marL="342900" lvl="0" indent="-342900" algn="just">
              <a:lnSpc>
                <a:spcPct val="107000"/>
              </a:lnSpc>
              <a:spcAft>
                <a:spcPts val="0"/>
              </a:spcAft>
              <a:buFont typeface="Wingdings" panose="05000000000000000000" pitchFamily="2" charset="2"/>
              <a:buChar char=""/>
              <a:tabLst>
                <a:tab pos="457200" algn="l"/>
              </a:tabLst>
            </a:pPr>
            <a:r>
              <a:rPr lang="en-ZA" sz="1600" dirty="0">
                <a:latin typeface="Calibri" panose="020F0502020204030204" pitchFamily="34" charset="0"/>
                <a:ea typeface="Calibri" panose="020F0502020204030204" pitchFamily="34" charset="0"/>
                <a:cs typeface="Times New Roman" panose="02020603050405020304" pitchFamily="18" charset="0"/>
              </a:rPr>
              <a:t>Monitor and evaluate the impact of labour legislation to promote an evidence-based labour policy framework through the production of research and labour market trend reports by 31 March 2022.</a:t>
            </a:r>
          </a:p>
          <a:p>
            <a:pPr algn="just">
              <a:lnSpc>
                <a:spcPct val="107000"/>
              </a:lnSpc>
              <a:spcAft>
                <a:spcPts val="0"/>
              </a:spcAft>
            </a:pPr>
            <a:r>
              <a:rPr lang="en-ZA" sz="1600" dirty="0">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17793" y="449674"/>
            <a:ext cx="8262650"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ZA" sz="2600" b="1" dirty="0">
                <a:latin typeface="+mj-lt"/>
                <a:ea typeface="ＭＳ Ｐゴシック" pitchFamily="-80" charset="-128"/>
                <a:cs typeface="+mj-cs"/>
              </a:rPr>
              <a:t>PURPOSE</a:t>
            </a:r>
            <a:r>
              <a:rPr kumimoji="0" lang="en-ZA"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ZA"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AND OBJECTIVES</a:t>
            </a:r>
            <a:endParaRPr kumimoji="0" lang="en-ZA"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ZA"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724300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Content Placeholder 2"/>
          <p:cNvSpPr txBox="1">
            <a:spLocks/>
          </p:cNvSpPr>
          <p:nvPr/>
        </p:nvSpPr>
        <p:spPr bwMode="auto">
          <a:xfrm>
            <a:off x="397042" y="1557272"/>
            <a:ext cx="8289758" cy="453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07000"/>
              </a:lnSpc>
              <a:spcAft>
                <a:spcPts val="800"/>
              </a:spcAft>
              <a:buFont typeface="Wingdings" panose="05000000000000000000" pitchFamily="2" charset="2"/>
              <a:buChar char="q"/>
            </a:pPr>
            <a:r>
              <a:rPr lang="en-ZA" sz="2000" b="1" dirty="0">
                <a:ea typeface="Calibri" panose="020F0502020204030204" pitchFamily="34" charset="0"/>
                <a:cs typeface="Times New Roman" panose="02020603050405020304" pitchFamily="18" charset="0"/>
              </a:rPr>
              <a:t>Management and Support Services</a:t>
            </a:r>
            <a:r>
              <a:rPr lang="en-ZA" sz="2000" dirty="0">
                <a:ea typeface="Calibri" panose="020F0502020204030204" pitchFamily="34" charset="0"/>
                <a:cs typeface="Times New Roman" panose="02020603050405020304" pitchFamily="18" charset="0"/>
              </a:rPr>
              <a:t>: Labour Policy and Industrial Relations manages delegated administrative and financial responsibilities; coordinates all planning, monitoring and evaluation functions; and provides corporate support to line function </a:t>
            </a:r>
            <a:r>
              <a:rPr lang="en-ZA" sz="2000" dirty="0" err="1">
                <a:ea typeface="Calibri" panose="020F0502020204030204" pitchFamily="34" charset="0"/>
                <a:cs typeface="Times New Roman" panose="02020603050405020304" pitchFamily="18" charset="0"/>
              </a:rPr>
              <a:t>Subprogrammes</a:t>
            </a:r>
            <a:r>
              <a:rPr lang="en-ZA" sz="2000" dirty="0" smtClean="0">
                <a:ea typeface="Calibri" panose="020F0502020204030204" pitchFamily="34" charset="0"/>
                <a:cs typeface="Times New Roman" panose="02020603050405020304" pitchFamily="18" charset="0"/>
              </a:rPr>
              <a:t>.</a:t>
            </a:r>
          </a:p>
          <a:p>
            <a:pPr marL="0" indent="0" algn="just">
              <a:lnSpc>
                <a:spcPct val="107000"/>
              </a:lnSpc>
              <a:spcAft>
                <a:spcPts val="800"/>
              </a:spcAft>
              <a:buNone/>
            </a:pPr>
            <a:endParaRPr lang="en-ZA" sz="2000" dirty="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en-ZA" sz="2000" b="1" dirty="0">
                <a:ea typeface="Calibri" panose="020F0502020204030204" pitchFamily="34" charset="0"/>
                <a:cs typeface="Times New Roman" panose="02020603050405020304" pitchFamily="18" charset="0"/>
              </a:rPr>
              <a:t>Strengthen Civil Society </a:t>
            </a:r>
            <a:r>
              <a:rPr lang="en-ZA" sz="2000" dirty="0">
                <a:ea typeface="Calibri" panose="020F0502020204030204" pitchFamily="34" charset="0"/>
                <a:cs typeface="Times New Roman" panose="02020603050405020304" pitchFamily="18" charset="0"/>
              </a:rPr>
              <a:t>transfers funds to various civil society organisations that protect vulnerable workers by providing resources, support and expertise to improve the independence and self-reliance of workers, in order to contribute to a stable and well-functioning labour market</a:t>
            </a:r>
            <a:r>
              <a:rPr lang="en-ZA" sz="1800" dirty="0" smtClean="0">
                <a:ea typeface="Calibri" panose="020F0502020204030204" pitchFamily="34" charset="0"/>
                <a:cs typeface="Times New Roman" panose="02020603050405020304" pitchFamily="18" charset="0"/>
              </a:rPr>
              <a:t>.</a:t>
            </a:r>
            <a:endParaRPr lang="en-ZA" sz="1800" dirty="0">
              <a:ea typeface="Calibri" panose="020F0502020204030204" pitchFamily="34" charset="0"/>
              <a:cs typeface="Times New Roman" panose="02020603050405020304" pitchFamily="18" charset="0"/>
            </a:endParaRPr>
          </a:p>
        </p:txBody>
      </p:sp>
      <p:sp>
        <p:nvSpPr>
          <p:cNvPr id="106505" name="Slide Number Placeholder 2"/>
          <p:cNvSpPr>
            <a:spLocks noGrp="1"/>
          </p:cNvSpPr>
          <p:nvPr>
            <p:ph type="sldNum" sz="quarter" idx="12"/>
          </p:nvPr>
        </p:nvSpPr>
        <p:spPr bwMode="auto">
          <a:xfrm>
            <a:off x="6902116"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363EDC-7C45-46FE-A518-9396F30F90F0}" type="slidenum">
              <a:rPr kumimoji="0" lang="en-US" altLang="en-US" sz="1200" b="1" i="0" u="none" strike="noStrike" kern="1200" cap="none" spc="0" normalizeH="0" baseline="0" noProof="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1" i="0" u="none" strike="noStrike" kern="1200" cap="none" spc="0" normalizeH="0" baseline="0" noProof="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 name="Rectangle 4"/>
          <p:cNvSpPr/>
          <p:nvPr/>
        </p:nvSpPr>
        <p:spPr>
          <a:xfrm>
            <a:off x="242371" y="1383985"/>
            <a:ext cx="8615190" cy="523220"/>
          </a:xfrm>
          <a:prstGeom prst="rect">
            <a:avLst/>
          </a:prstGeom>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17793" y="449674"/>
            <a:ext cx="8262650"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ZA"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2735972" y="601983"/>
            <a:ext cx="3456395" cy="584775"/>
          </a:xfrm>
          <a:prstGeom prst="rect">
            <a:avLst/>
          </a:prstGeom>
        </p:spPr>
        <p:txBody>
          <a:bodyPr wrap="none">
            <a:spAutoFit/>
          </a:bodyPr>
          <a:lstStyle/>
          <a:p>
            <a:r>
              <a:rPr lang="en-ZA" sz="3200" b="1" kern="0" dirty="0">
                <a:solidFill>
                  <a:srgbClr val="000000">
                    <a:lumMod val="85000"/>
                    <a:lumOff val="15000"/>
                  </a:srgbClr>
                </a:solidFill>
                <a:latin typeface="Calibri" panose="020F0502020204030204" pitchFamily="34" charset="0"/>
                <a:ea typeface="+mj-ea"/>
                <a:cs typeface="Calibri" panose="020F0502020204030204" pitchFamily="34" charset="0"/>
              </a:rPr>
              <a:t>SUBPROGRAMMES</a:t>
            </a: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46896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Content Placeholder 2"/>
          <p:cNvSpPr txBox="1">
            <a:spLocks/>
          </p:cNvSpPr>
          <p:nvPr/>
        </p:nvSpPr>
        <p:spPr bwMode="auto">
          <a:xfrm>
            <a:off x="372979" y="1536294"/>
            <a:ext cx="8484581" cy="4530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lnSpc>
                <a:spcPct val="107000"/>
              </a:lnSpc>
              <a:spcAft>
                <a:spcPts val="800"/>
              </a:spcAft>
              <a:buFont typeface="Wingdings" panose="05000000000000000000" pitchFamily="2" charset="2"/>
              <a:buChar char="q"/>
            </a:pPr>
            <a:r>
              <a:rPr lang="en-ZA" sz="2000" b="1" dirty="0">
                <a:ea typeface="Calibri" panose="020F0502020204030204" pitchFamily="34" charset="0"/>
                <a:cs typeface="Times New Roman" panose="02020603050405020304" pitchFamily="18" charset="0"/>
              </a:rPr>
              <a:t>Collective Bargaining </a:t>
            </a:r>
            <a:r>
              <a:rPr lang="en-ZA" sz="2000" dirty="0">
                <a:ea typeface="Calibri" panose="020F0502020204030204" pitchFamily="34" charset="0"/>
                <a:cs typeface="Times New Roman" panose="02020603050405020304" pitchFamily="18" charset="0"/>
              </a:rPr>
              <a:t>manages the implementation of the Labour Relations Act (1995) through policies and practices that promote sound labour relations by: registering labour organisations and deregistering those that are noncompliant; publishing and extending collective agreements; supporting and advancing participation in collective bargaining structures; and participating in relevant National Economic Development and Labour Council activities. </a:t>
            </a:r>
          </a:p>
          <a:p>
            <a:pPr algn="just">
              <a:lnSpc>
                <a:spcPct val="107000"/>
              </a:lnSpc>
              <a:spcAft>
                <a:spcPts val="800"/>
              </a:spcAft>
              <a:buFont typeface="Wingdings" panose="05000000000000000000" pitchFamily="2" charset="2"/>
              <a:buChar char="q"/>
            </a:pPr>
            <a:r>
              <a:rPr lang="en-ZA" sz="2000" b="1" dirty="0">
                <a:ea typeface="Calibri" panose="020F0502020204030204" pitchFamily="34" charset="0"/>
                <a:cs typeface="Times New Roman" panose="02020603050405020304" pitchFamily="18" charset="0"/>
              </a:rPr>
              <a:t>Employment Equity </a:t>
            </a:r>
            <a:r>
              <a:rPr lang="en-ZA" sz="2000" dirty="0">
                <a:ea typeface="Calibri" panose="020F0502020204030204" pitchFamily="34" charset="0"/>
                <a:cs typeface="Times New Roman" panose="02020603050405020304" pitchFamily="18" charset="0"/>
              </a:rPr>
              <a:t>promotes equity in the labour market through the elimination of unfair discrimination and the promotion of equitable representation in the workplace.</a:t>
            </a:r>
          </a:p>
          <a:p>
            <a:pPr>
              <a:lnSpc>
                <a:spcPct val="107000"/>
              </a:lnSpc>
              <a:spcAft>
                <a:spcPts val="800"/>
              </a:spcAft>
            </a:pPr>
            <a:endParaRPr lang="en-ZA" sz="1800" dirty="0">
              <a:ea typeface="Calibri" panose="020F0502020204030204" pitchFamily="34" charset="0"/>
              <a:cs typeface="Times New Roman" panose="02020603050405020304" pitchFamily="18" charset="0"/>
            </a:endParaRPr>
          </a:p>
        </p:txBody>
      </p:sp>
      <p:sp>
        <p:nvSpPr>
          <p:cNvPr id="106505" name="Slide Number Placeholder 2"/>
          <p:cNvSpPr>
            <a:spLocks noGrp="1"/>
          </p:cNvSpPr>
          <p:nvPr>
            <p:ph type="sldNum" sz="quarter" idx="12"/>
          </p:nvPr>
        </p:nvSpPr>
        <p:spPr bwMode="auto">
          <a:xfrm>
            <a:off x="6878053" y="64766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363EDC-7C45-46FE-A518-9396F30F90F0}" type="slidenum">
              <a:rPr kumimoji="0" lang="en-US" altLang="en-US" sz="1200" b="1" i="0" u="none" strike="noStrike" kern="1200" cap="none" spc="0" normalizeH="0" baseline="0" noProof="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1" i="0" u="none" strike="noStrike" kern="1200" cap="none" spc="0" normalizeH="0" baseline="0" noProof="0" dirty="0">
              <a:ln>
                <a:noFill/>
              </a:ln>
              <a:solidFill>
                <a:schemeClr val="bg1"/>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 name="Rectangle 4"/>
          <p:cNvSpPr/>
          <p:nvPr/>
        </p:nvSpPr>
        <p:spPr>
          <a:xfrm>
            <a:off x="242371" y="1383985"/>
            <a:ext cx="8615190" cy="523220"/>
          </a:xfrm>
          <a:prstGeom prst="rect">
            <a:avLst/>
          </a:prstGeom>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17793" y="449674"/>
            <a:ext cx="8262650"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ZA"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2735972" y="601983"/>
            <a:ext cx="3595856" cy="523220"/>
          </a:xfrm>
          <a:prstGeom prst="rect">
            <a:avLst/>
          </a:prstGeom>
        </p:spPr>
        <p:txBody>
          <a:bodyPr wrap="none">
            <a:spAutoFit/>
          </a:bodyPr>
          <a:lstStyle/>
          <a:p>
            <a:r>
              <a:rPr lang="en-ZA" sz="2800" b="1" kern="0" dirty="0">
                <a:solidFill>
                  <a:srgbClr val="000000">
                    <a:lumMod val="85000"/>
                    <a:lumOff val="15000"/>
                  </a:srgbClr>
                </a:solidFill>
                <a:latin typeface="Arial"/>
                <a:ea typeface="+mj-ea"/>
              </a:rPr>
              <a:t>SUBPROGRAMMES</a:t>
            </a:r>
            <a:endParaRPr lang="en-ZA" dirty="0"/>
          </a:p>
        </p:txBody>
      </p:sp>
    </p:spTree>
    <p:extLst>
      <p:ext uri="{BB962C8B-B14F-4D97-AF65-F5344CB8AC3E}">
        <p14:creationId xmlns:p14="http://schemas.microsoft.com/office/powerpoint/2010/main" xmlns="" val="723393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
            </a:r>
            <a:br>
              <a:rPr lang="en-ZA" dirty="0" smtClean="0"/>
            </a:br>
            <a:r>
              <a:rPr lang="en-ZA" sz="3200" b="1" dirty="0" smtClean="0">
                <a:solidFill>
                  <a:schemeClr val="tx1"/>
                </a:solidFill>
                <a:latin typeface="Calibri" panose="020F0502020204030204" pitchFamily="34" charset="0"/>
                <a:cs typeface="Calibri" panose="020F0502020204030204" pitchFamily="34" charset="0"/>
              </a:rPr>
              <a:t>SUBPROGRAMME   </a:t>
            </a:r>
            <a:r>
              <a:rPr lang="en-ZA" sz="3200" b="1" dirty="0" err="1" smtClean="0">
                <a:solidFill>
                  <a:schemeClr val="tx1"/>
                </a:solidFill>
                <a:latin typeface="Calibri" panose="020F0502020204030204" pitchFamily="34" charset="0"/>
                <a:cs typeface="Calibri" panose="020F0502020204030204" pitchFamily="34" charset="0"/>
              </a:rPr>
              <a:t>Cont</a:t>
            </a:r>
            <a:r>
              <a:rPr lang="en-ZA" sz="3200" b="1" dirty="0" smtClean="0">
                <a:solidFill>
                  <a:schemeClr val="tx1"/>
                </a:solidFill>
                <a:latin typeface="Calibri" panose="020F0502020204030204" pitchFamily="34" charset="0"/>
                <a:cs typeface="Calibri" panose="020F0502020204030204" pitchFamily="34" charset="0"/>
              </a:rPr>
              <a:t>……</a:t>
            </a:r>
            <a:endParaRPr lang="en-ZA" sz="32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5421" y="1417638"/>
            <a:ext cx="8582139" cy="5115364"/>
          </a:xfrm>
        </p:spPr>
        <p:txBody>
          <a:bodyPr/>
          <a:lstStyle/>
          <a:p>
            <a:pPr lvl="0" algn="just">
              <a:lnSpc>
                <a:spcPct val="107000"/>
              </a:lnSpc>
              <a:spcAft>
                <a:spcPts val="800"/>
              </a:spcAft>
              <a:buFont typeface="Wingdings" panose="05000000000000000000" pitchFamily="2" charset="2"/>
              <a:buChar char="q"/>
              <a:tabLst>
                <a:tab pos="228600" algn="l"/>
              </a:tabLst>
            </a:pPr>
            <a:r>
              <a:rPr lang="en-ZA" sz="2000" b="1" dirty="0">
                <a:latin typeface="Calibri" panose="020F0502020204030204" pitchFamily="34" charset="0"/>
                <a:ea typeface="Calibri" panose="020F0502020204030204" pitchFamily="34" charset="0"/>
                <a:cs typeface="Times New Roman" panose="02020603050405020304" pitchFamily="18" charset="0"/>
              </a:rPr>
              <a:t>Employment Standards</a:t>
            </a:r>
            <a:r>
              <a:rPr lang="en-ZA" sz="2000" dirty="0">
                <a:latin typeface="Calibri" panose="020F0502020204030204" pitchFamily="34" charset="0"/>
                <a:ea typeface="Calibri" panose="020F0502020204030204" pitchFamily="34" charset="0"/>
                <a:cs typeface="Times New Roman" panose="02020603050405020304" pitchFamily="18" charset="0"/>
              </a:rPr>
              <a:t> protects vulnerable workers in the labour market by administering the Basic Conditions of Employment Act (1997).</a:t>
            </a:r>
          </a:p>
          <a:p>
            <a:pPr lvl="0" algn="just">
              <a:lnSpc>
                <a:spcPct val="107000"/>
              </a:lnSpc>
              <a:spcAft>
                <a:spcPts val="800"/>
              </a:spcAft>
              <a:buFont typeface="Wingdings" panose="05000000000000000000" pitchFamily="2" charset="2"/>
              <a:buChar char="q"/>
              <a:tabLst>
                <a:tab pos="228600" algn="l"/>
              </a:tabLst>
            </a:pPr>
            <a:r>
              <a:rPr lang="en-ZA" sz="2000" b="1" dirty="0">
                <a:latin typeface="Calibri" panose="020F0502020204030204" pitchFamily="34" charset="0"/>
                <a:ea typeface="Calibri" panose="020F0502020204030204" pitchFamily="34" charset="0"/>
                <a:cs typeface="Times New Roman" panose="02020603050405020304" pitchFamily="18" charset="0"/>
              </a:rPr>
              <a:t>Research, Policy and Planning</a:t>
            </a:r>
            <a:r>
              <a:rPr lang="en-ZA" sz="2000" dirty="0">
                <a:latin typeface="Calibri" panose="020F0502020204030204" pitchFamily="34" charset="0"/>
                <a:ea typeface="Calibri" panose="020F0502020204030204" pitchFamily="34" charset="0"/>
                <a:cs typeface="Times New Roman" panose="02020603050405020304" pitchFamily="18" charset="0"/>
              </a:rPr>
              <a:t> monitors and evaluates the impact of labour legislation and policies that affect the South African labour market.</a:t>
            </a:r>
          </a:p>
          <a:p>
            <a:pPr lvl="0" algn="just">
              <a:lnSpc>
                <a:spcPct val="107000"/>
              </a:lnSpc>
              <a:spcAft>
                <a:spcPts val="800"/>
              </a:spcAft>
              <a:buFont typeface="Wingdings" panose="05000000000000000000" pitchFamily="2" charset="2"/>
              <a:buChar char="q"/>
              <a:tabLst>
                <a:tab pos="228600" algn="l"/>
              </a:tabLst>
            </a:pPr>
            <a:r>
              <a:rPr lang="en-ZA" sz="2000" b="1" dirty="0">
                <a:latin typeface="Calibri" panose="020F0502020204030204" pitchFamily="34" charset="0"/>
                <a:ea typeface="Calibri" panose="020F0502020204030204" pitchFamily="34" charset="0"/>
                <a:cs typeface="Times New Roman" panose="02020603050405020304" pitchFamily="18" charset="0"/>
              </a:rPr>
              <a:t>Labour Market Information and Statistics </a:t>
            </a:r>
            <a:r>
              <a:rPr lang="en-ZA" sz="2000" dirty="0">
                <a:latin typeface="Calibri" panose="020F0502020204030204" pitchFamily="34" charset="0"/>
                <a:ea typeface="Calibri" panose="020F0502020204030204" pitchFamily="34" charset="0"/>
                <a:cs typeface="Times New Roman" panose="02020603050405020304" pitchFamily="18" charset="0"/>
              </a:rPr>
              <a:t>collects, collates, analyses and disseminates internal and external labour market statistics regarding changes in the South African labour market as a result of the implementation of labour legislation.</a:t>
            </a:r>
          </a:p>
          <a:p>
            <a:pPr lvl="0" algn="just">
              <a:lnSpc>
                <a:spcPct val="107000"/>
              </a:lnSpc>
              <a:spcAft>
                <a:spcPts val="800"/>
              </a:spcAft>
              <a:buFont typeface="Wingdings" panose="05000000000000000000" pitchFamily="2" charset="2"/>
              <a:buChar char="q"/>
              <a:tabLst>
                <a:tab pos="228600" algn="l"/>
              </a:tabLst>
            </a:pPr>
            <a:r>
              <a:rPr lang="en-ZA" sz="2000" b="1" dirty="0">
                <a:latin typeface="Calibri" panose="020F0502020204030204" pitchFamily="34" charset="0"/>
                <a:ea typeface="Calibri" panose="020F0502020204030204" pitchFamily="34" charset="0"/>
                <a:cs typeface="Times New Roman" panose="02020603050405020304" pitchFamily="18" charset="0"/>
              </a:rPr>
              <a:t>International Labour </a:t>
            </a:r>
            <a:r>
              <a:rPr lang="en-ZA" sz="2000" dirty="0">
                <a:latin typeface="Calibri" panose="020F0502020204030204" pitchFamily="34" charset="0"/>
                <a:ea typeface="Calibri" panose="020F0502020204030204" pitchFamily="34" charset="0"/>
                <a:cs typeface="Times New Roman" panose="02020603050405020304" pitchFamily="18" charset="0"/>
              </a:rPr>
              <a:t>Matters contributes to global policy formulation and facilitates compliance with international obligations through multilateral and bilateral relations</a:t>
            </a:r>
            <a:r>
              <a:rPr lang="en-ZA" sz="2000" dirty="0" smtClean="0">
                <a:latin typeface="Calibri" panose="020F0502020204030204" pitchFamily="34" charset="0"/>
                <a:ea typeface="Calibri" panose="020F0502020204030204" pitchFamily="34" charset="0"/>
                <a:cs typeface="Times New Roman" panose="02020603050405020304" pitchFamily="18" charset="0"/>
              </a:rPr>
              <a:t>.</a:t>
            </a: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11"/>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335874-397B-4154-917B-C4E17166EB82}" type="slidenum">
              <a:rPr kumimoji="0" lang="en-US" altLang="en-US" sz="12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2410687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
            </a:r>
            <a:br>
              <a:rPr lang="en-ZA" dirty="0" smtClean="0"/>
            </a:br>
            <a:r>
              <a:rPr lang="en-ZA" sz="3200" b="1" dirty="0" smtClean="0">
                <a:solidFill>
                  <a:schemeClr val="tx1"/>
                </a:solidFill>
                <a:latin typeface="Calibri" panose="020F0502020204030204" pitchFamily="34" charset="0"/>
                <a:cs typeface="Calibri" panose="020F0502020204030204" pitchFamily="34" charset="0"/>
              </a:rPr>
              <a:t>SUBPROGRAMMES……</a:t>
            </a:r>
            <a:r>
              <a:rPr lang="en-ZA" sz="3200" b="1" dirty="0" err="1">
                <a:solidFill>
                  <a:schemeClr val="tx1"/>
                </a:solidFill>
                <a:latin typeface="Calibri" panose="020F0502020204030204" pitchFamily="34" charset="0"/>
                <a:cs typeface="Calibri" panose="020F0502020204030204" pitchFamily="34" charset="0"/>
              </a:rPr>
              <a:t>C</a:t>
            </a:r>
            <a:r>
              <a:rPr lang="en-ZA" sz="3200" b="1" dirty="0" err="1" smtClean="0">
                <a:solidFill>
                  <a:schemeClr val="tx1"/>
                </a:solidFill>
                <a:latin typeface="Calibri" panose="020F0502020204030204" pitchFamily="34" charset="0"/>
                <a:cs typeface="Calibri" panose="020F0502020204030204" pitchFamily="34" charset="0"/>
              </a:rPr>
              <a:t>ont</a:t>
            </a:r>
            <a:endParaRPr lang="en-ZA" sz="32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5421" y="1417638"/>
            <a:ext cx="8582139" cy="5115364"/>
          </a:xfrm>
        </p:spPr>
        <p:txBody>
          <a:bodyPr/>
          <a:lstStyle/>
          <a:p>
            <a:pPr lvl="0" algn="just">
              <a:lnSpc>
                <a:spcPct val="107000"/>
              </a:lnSpc>
              <a:spcAft>
                <a:spcPts val="800"/>
              </a:spcAft>
              <a:buFont typeface="Wingdings" panose="05000000000000000000" pitchFamily="2" charset="2"/>
              <a:buChar char="q"/>
              <a:tabLst>
                <a:tab pos="228600" algn="l"/>
              </a:tabLst>
            </a:pPr>
            <a:r>
              <a:rPr lang="en-ZA" sz="2000" b="1" dirty="0" smtClean="0">
                <a:latin typeface="Calibri" panose="020F0502020204030204" pitchFamily="34" charset="0"/>
                <a:ea typeface="Calibri" panose="020F0502020204030204" pitchFamily="34" charset="0"/>
                <a:cs typeface="Times New Roman" panose="02020603050405020304" pitchFamily="18" charset="0"/>
              </a:rPr>
              <a:t>National </a:t>
            </a:r>
            <a:r>
              <a:rPr lang="en-ZA" sz="2000" b="1" dirty="0">
                <a:latin typeface="Calibri" panose="020F0502020204030204" pitchFamily="34" charset="0"/>
                <a:ea typeface="Calibri" panose="020F0502020204030204" pitchFamily="34" charset="0"/>
                <a:cs typeface="Times New Roman" panose="02020603050405020304" pitchFamily="18" charset="0"/>
              </a:rPr>
              <a:t>Economic Development and Labour Council</a:t>
            </a:r>
            <a:r>
              <a:rPr lang="en-ZA" sz="2000" dirty="0">
                <a:latin typeface="Calibri" panose="020F0502020204030204" pitchFamily="34" charset="0"/>
                <a:ea typeface="Calibri" panose="020F0502020204030204" pitchFamily="34" charset="0"/>
                <a:cs typeface="Times New Roman" panose="02020603050405020304" pitchFamily="18" charset="0"/>
              </a:rPr>
              <a:t> transfers funds to the National Economic Development and Labour Council, which promotes economic growth, participation in economic decision making and social equity through social dialogue.</a:t>
            </a:r>
          </a:p>
          <a:p>
            <a:pPr lvl="0" algn="just">
              <a:lnSpc>
                <a:spcPct val="107000"/>
              </a:lnSpc>
              <a:spcAft>
                <a:spcPts val="800"/>
              </a:spcAft>
              <a:buFont typeface="Wingdings" panose="05000000000000000000" pitchFamily="2" charset="2"/>
              <a:buChar char="q"/>
              <a:tabLst>
                <a:tab pos="228600" algn="l"/>
              </a:tabLst>
            </a:pPr>
            <a:r>
              <a:rPr lang="en-ZA" sz="2000" b="1" dirty="0">
                <a:latin typeface="Calibri" panose="020F0502020204030204" pitchFamily="34" charset="0"/>
                <a:ea typeface="Calibri" panose="020F0502020204030204" pitchFamily="34" charset="0"/>
                <a:cs typeface="Times New Roman" panose="02020603050405020304" pitchFamily="18" charset="0"/>
              </a:rPr>
              <a:t>Commission for Conciliation, Mediation and Arbitration</a:t>
            </a:r>
            <a:r>
              <a:rPr lang="en-ZA" sz="2000" dirty="0">
                <a:latin typeface="Calibri" panose="020F0502020204030204" pitchFamily="34" charset="0"/>
                <a:ea typeface="Calibri" panose="020F0502020204030204" pitchFamily="34" charset="0"/>
                <a:cs typeface="Times New Roman" panose="02020603050405020304" pitchFamily="18" charset="0"/>
              </a:rPr>
              <a:t> transfers funds to the Commission for Conciliation, Mediation and Arbitration, which promotes social justice and fairness in the workplace through dispute prevention and dispute resolution services</a:t>
            </a:r>
          </a:p>
          <a:p>
            <a:pPr>
              <a:buFont typeface="Wingdings" panose="05000000000000000000" pitchFamily="2" charset="2"/>
              <a:buChar char="q"/>
            </a:pPr>
            <a:endParaRPr lang="en-ZA" sz="2000" dirty="0"/>
          </a:p>
        </p:txBody>
      </p:sp>
      <p:sp>
        <p:nvSpPr>
          <p:cNvPr id="5" name="Slide Number Placeholder 2"/>
          <p:cNvSpPr>
            <a:spLocks noGrp="1"/>
          </p:cNvSpPr>
          <p:nvPr>
            <p:ph type="sldNum" sz="quarter" idx="12"/>
          </p:nvPr>
        </p:nvSpPr>
        <p:spPr>
          <a:xfrm>
            <a:off x="7010400" y="6503258"/>
            <a:ext cx="2133600" cy="365125"/>
          </a:xfrm>
        </p:spPr>
        <p:txBody>
          <a:bodyPr/>
          <a:lstStyle/>
          <a:p>
            <a:pPr algn="r">
              <a:defRPr/>
            </a:pPr>
            <a:fld id="{02C825D8-7D5C-497D-8665-B73E15BD3DD8}" type="slidenum">
              <a:rPr lang="en-US" sz="1200" b="1" smtClean="0">
                <a:solidFill>
                  <a:schemeClr val="bg1"/>
                </a:solidFill>
                <a:latin typeface="Calibri" panose="020F0502020204030204" pitchFamily="34" charset="0"/>
                <a:cs typeface="Calibri" panose="020F0502020204030204" pitchFamily="34" charset="0"/>
              </a:rPr>
              <a:pPr algn="r">
                <a:defRPr/>
              </a:pPr>
              <a:t>56</a:t>
            </a:fld>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66598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US" sz="2400" b="1" dirty="0" smtClean="0"/>
              <a:t>IMPLICATIONS OF THE STATE OF THE NATION</a:t>
            </a:r>
            <a:endParaRPr lang="en-ZA" sz="2400" b="1" dirty="0"/>
          </a:p>
        </p:txBody>
      </p:sp>
      <p:sp>
        <p:nvSpPr>
          <p:cNvPr id="3" name="Slide Number Placeholder 2"/>
          <p:cNvSpPr>
            <a:spLocks noGrp="1"/>
          </p:cNvSpPr>
          <p:nvPr>
            <p:ph type="sldNum" sz="quarter" idx="12"/>
          </p:nvPr>
        </p:nvSpPr>
        <p:spPr>
          <a:xfrm>
            <a:off x="6835173" y="6560313"/>
            <a:ext cx="2133600" cy="365125"/>
          </a:xfrm>
        </p:spPr>
        <p:txBody>
          <a:bodyPr/>
          <a:lstStyle/>
          <a:p>
            <a:pPr>
              <a:defRPr/>
            </a:pPr>
            <a:fld id="{02C825D8-7D5C-497D-8665-B73E15BD3DD8}" type="slidenum">
              <a:rPr lang="en-US" smtClean="0">
                <a:solidFill>
                  <a:schemeClr val="bg1"/>
                </a:solidFill>
              </a:rPr>
              <a:pPr>
                <a:defRPr/>
              </a:pPr>
              <a:t>57</a:t>
            </a:fld>
            <a:endParaRPr lang="en-US" dirty="0">
              <a:solidFill>
                <a:schemeClr val="bg1"/>
              </a:solidFill>
            </a:endParaRPr>
          </a:p>
        </p:txBody>
      </p:sp>
      <p:sp>
        <p:nvSpPr>
          <p:cNvPr id="4" name="Content Placeholder 3"/>
          <p:cNvSpPr>
            <a:spLocks noGrp="1"/>
          </p:cNvSpPr>
          <p:nvPr>
            <p:ph idx="1"/>
          </p:nvPr>
        </p:nvSpPr>
        <p:spPr/>
        <p:txBody>
          <a:bodyPr/>
          <a:lstStyle/>
          <a:p>
            <a:pPr algn="just">
              <a:buFont typeface="Wingdings" panose="05000000000000000000" pitchFamily="2" charset="2"/>
              <a:buChar char="q"/>
            </a:pPr>
            <a:r>
              <a:rPr lang="en-US" sz="2000" dirty="0"/>
              <a:t>Violence in the workplace</a:t>
            </a:r>
          </a:p>
          <a:p>
            <a:pPr algn="just">
              <a:buFont typeface="Wingdings" panose="05000000000000000000" pitchFamily="2" charset="2"/>
              <a:buChar char="q"/>
            </a:pPr>
            <a:r>
              <a:rPr lang="en-US" sz="2000" dirty="0"/>
              <a:t>The DEL has already  commenced with the ratification of the ILO Violence and </a:t>
            </a:r>
            <a:r>
              <a:rPr lang="en-US" sz="2000" dirty="0" smtClean="0"/>
              <a:t>Harassment </a:t>
            </a:r>
            <a:r>
              <a:rPr lang="en-US" sz="2000" dirty="0"/>
              <a:t>Convention C190.</a:t>
            </a:r>
          </a:p>
          <a:p>
            <a:pPr algn="just">
              <a:buFont typeface="Wingdings" panose="05000000000000000000" pitchFamily="2" charset="2"/>
              <a:buChar char="q"/>
            </a:pPr>
            <a:r>
              <a:rPr lang="en-US" sz="2000" dirty="0"/>
              <a:t>C190 has been submitted to </a:t>
            </a:r>
            <a:r>
              <a:rPr lang="en-US" sz="2000" dirty="0" smtClean="0"/>
              <a:t>Cabinet and </a:t>
            </a:r>
            <a:r>
              <a:rPr lang="en-US" sz="2000" dirty="0"/>
              <a:t>must find its passage to parliament for ratification </a:t>
            </a:r>
          </a:p>
          <a:p>
            <a:endParaRPr lang="en-ZA" dirty="0"/>
          </a:p>
        </p:txBody>
      </p:sp>
    </p:spTree>
    <p:extLst>
      <p:ext uri="{BB962C8B-B14F-4D97-AF65-F5344CB8AC3E}">
        <p14:creationId xmlns:p14="http://schemas.microsoft.com/office/powerpoint/2010/main" xmlns="" val="2066100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US" sz="2400" b="1" dirty="0" smtClean="0"/>
              <a:t>IMPLICATIONS OF THE BUDGET VOTE</a:t>
            </a:r>
            <a:endParaRPr lang="en-ZA" sz="2400" b="1" dirty="0"/>
          </a:p>
        </p:txBody>
      </p:sp>
      <p:sp>
        <p:nvSpPr>
          <p:cNvPr id="3" name="Slide Number Placeholder 2"/>
          <p:cNvSpPr>
            <a:spLocks noGrp="1"/>
          </p:cNvSpPr>
          <p:nvPr>
            <p:ph type="sldNum" sz="quarter" idx="12"/>
          </p:nvPr>
        </p:nvSpPr>
        <p:spPr>
          <a:xfrm>
            <a:off x="6914147" y="6396647"/>
            <a:ext cx="2133600" cy="365125"/>
          </a:xfrm>
        </p:spPr>
        <p:txBody>
          <a:bodyPr/>
          <a:lstStyle/>
          <a:p>
            <a:pPr>
              <a:defRPr/>
            </a:pPr>
            <a:fld id="{02C825D8-7D5C-497D-8665-B73E15BD3DD8}" type="slidenum">
              <a:rPr lang="en-US" smtClean="0">
                <a:solidFill>
                  <a:schemeClr val="bg1"/>
                </a:solidFill>
              </a:rPr>
              <a:pPr>
                <a:defRPr/>
              </a:pPr>
              <a:t>58</a:t>
            </a:fld>
            <a:endParaRPr lang="en-US" dirty="0">
              <a:solidFill>
                <a:schemeClr val="bg1"/>
              </a:solidFill>
            </a:endParaRPr>
          </a:p>
        </p:txBody>
      </p:sp>
      <p:sp>
        <p:nvSpPr>
          <p:cNvPr id="4" name="Content Placeholder 3"/>
          <p:cNvSpPr>
            <a:spLocks noGrp="1"/>
          </p:cNvSpPr>
          <p:nvPr>
            <p:ph idx="1"/>
          </p:nvPr>
        </p:nvSpPr>
        <p:spPr/>
        <p:txBody>
          <a:bodyPr/>
          <a:lstStyle/>
          <a:p>
            <a:pPr algn="just">
              <a:buFont typeface="Wingdings" panose="05000000000000000000" pitchFamily="2" charset="2"/>
              <a:buChar char="q"/>
            </a:pPr>
            <a:r>
              <a:rPr lang="en-US" sz="2000" dirty="0"/>
              <a:t>There are none since the strategic plan developed already caters for the budget reductions envisaged over MTSF period. </a:t>
            </a:r>
            <a:endParaRPr lang="en-ZA" sz="2000" dirty="0"/>
          </a:p>
        </p:txBody>
      </p:sp>
    </p:spTree>
    <p:extLst>
      <p:ext uri="{BB962C8B-B14F-4D97-AF65-F5344CB8AC3E}">
        <p14:creationId xmlns:p14="http://schemas.microsoft.com/office/powerpoint/2010/main" xmlns="" val="3458190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5" y="238219"/>
            <a:ext cx="8229600" cy="68614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6865538" y="6584638"/>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790018163"/>
              </p:ext>
            </p:extLst>
          </p:nvPr>
        </p:nvGraphicFramePr>
        <p:xfrm>
          <a:off x="199292" y="1286984"/>
          <a:ext cx="8686800" cy="5117592"/>
        </p:xfrm>
        <a:graphic>
          <a:graphicData uri="http://schemas.openxmlformats.org/drawingml/2006/table">
            <a:tbl>
              <a:tblPr firstRow="1" firstCol="1" bandRow="1"/>
              <a:tblGrid>
                <a:gridCol w="2312414">
                  <a:extLst>
                    <a:ext uri="{9D8B030D-6E8A-4147-A177-3AD203B41FA5}">
                      <a16:colId xmlns:a16="http://schemas.microsoft.com/office/drawing/2014/main" xmlns="" val="20000"/>
                    </a:ext>
                  </a:extLst>
                </a:gridCol>
                <a:gridCol w="1585732">
                  <a:extLst>
                    <a:ext uri="{9D8B030D-6E8A-4147-A177-3AD203B41FA5}">
                      <a16:colId xmlns:a16="http://schemas.microsoft.com/office/drawing/2014/main" xmlns="" val="20001"/>
                    </a:ext>
                  </a:extLst>
                </a:gridCol>
                <a:gridCol w="1115830">
                  <a:extLst>
                    <a:ext uri="{9D8B030D-6E8A-4147-A177-3AD203B41FA5}">
                      <a16:colId xmlns:a16="http://schemas.microsoft.com/office/drawing/2014/main" xmlns="" val="20002"/>
                    </a:ext>
                  </a:extLst>
                </a:gridCol>
                <a:gridCol w="1013912">
                  <a:extLst>
                    <a:ext uri="{9D8B030D-6E8A-4147-A177-3AD203B41FA5}">
                      <a16:colId xmlns:a16="http://schemas.microsoft.com/office/drawing/2014/main" xmlns="" val="20003"/>
                    </a:ext>
                  </a:extLst>
                </a:gridCol>
                <a:gridCol w="937549">
                  <a:extLst>
                    <a:ext uri="{9D8B030D-6E8A-4147-A177-3AD203B41FA5}">
                      <a16:colId xmlns:a16="http://schemas.microsoft.com/office/drawing/2014/main" xmlns="" val="20004"/>
                    </a:ext>
                  </a:extLst>
                </a:gridCol>
                <a:gridCol w="1721363">
                  <a:extLst>
                    <a:ext uri="{9D8B030D-6E8A-4147-A177-3AD203B41FA5}">
                      <a16:colId xmlns:a16="http://schemas.microsoft.com/office/drawing/2014/main" xmlns="" val="20005"/>
                    </a:ext>
                  </a:extLst>
                </a:gridCol>
              </a:tblGrid>
              <a:tr h="206398">
                <a:tc>
                  <a:txBody>
                    <a:bodyPr/>
                    <a:lstStyle/>
                    <a:p>
                      <a:pPr algn="ctr">
                        <a:lnSpc>
                          <a:spcPct val="115000"/>
                        </a:lnSpc>
                        <a:spcAft>
                          <a:spcPts val="0"/>
                        </a:spcAft>
                      </a:pPr>
                      <a:r>
                        <a:rPr lang="en-ZA" sz="1200" b="1" dirty="0">
                          <a:effectLst/>
                          <a:latin typeface="Calibri"/>
                          <a:ea typeface="Calibri"/>
                          <a:cs typeface="Calibri"/>
                        </a:rPr>
                        <a:t>Output Indicator</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200" b="1" dirty="0">
                          <a:effectLst/>
                          <a:latin typeface="Calibri"/>
                          <a:ea typeface="Calibri"/>
                          <a:cs typeface="Calibri"/>
                        </a:rPr>
                        <a:t>Annual Target</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200" b="1" dirty="0">
                          <a:effectLst/>
                          <a:latin typeface="Calibri"/>
                          <a:ea typeface="Calibri"/>
                          <a:cs typeface="Calibri"/>
                        </a:rPr>
                        <a:t>Q1</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200" b="1" dirty="0">
                          <a:effectLst/>
                          <a:latin typeface="Calibri"/>
                          <a:ea typeface="Calibri"/>
                          <a:cs typeface="Calibri"/>
                        </a:rPr>
                        <a:t>Q2</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200" b="1" dirty="0">
                          <a:effectLst/>
                          <a:latin typeface="Calibri"/>
                          <a:ea typeface="Calibri"/>
                          <a:cs typeface="Calibri"/>
                        </a:rPr>
                        <a:t>Q3</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200" b="1" dirty="0">
                          <a:effectLst/>
                          <a:latin typeface="Calibri"/>
                          <a:ea typeface="Calibri"/>
                          <a:cs typeface="Calibri"/>
                        </a:rPr>
                        <a:t>Q4</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949046">
                <a:tc>
                  <a:txBody>
                    <a:bodyPr/>
                    <a:lstStyle/>
                    <a:p>
                      <a:pPr>
                        <a:lnSpc>
                          <a:spcPct val="115000"/>
                        </a:lnSpc>
                        <a:spcAft>
                          <a:spcPts val="0"/>
                        </a:spcAft>
                      </a:pPr>
                      <a:r>
                        <a:rPr lang="en-US" sz="1400" dirty="0" smtClean="0">
                          <a:effectLst/>
                          <a:latin typeface="+mn-lt"/>
                          <a:ea typeface="Times New Roman"/>
                          <a:cs typeface="Calibri"/>
                        </a:rPr>
                        <a:t>1.1 Amendments to the Employment Equity Act promulgated and implemented per annum</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EEA amendments </a:t>
                      </a:r>
                      <a:r>
                        <a:rPr lang="en-US" sz="1400" dirty="0" err="1" smtClean="0">
                          <a:effectLst/>
                          <a:latin typeface="+mn-lt"/>
                          <a:ea typeface="Calibri"/>
                          <a:cs typeface="Times New Roman"/>
                        </a:rPr>
                        <a:t>finalised</a:t>
                      </a:r>
                      <a:r>
                        <a:rPr lang="en-US" sz="1400" dirty="0" smtClean="0">
                          <a:effectLst/>
                          <a:latin typeface="+mn-lt"/>
                          <a:ea typeface="Calibri"/>
                          <a:cs typeface="Times New Roman"/>
                        </a:rPr>
                        <a:t> by 31 March 2022</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EEA amendments </a:t>
                      </a:r>
                      <a:r>
                        <a:rPr lang="en-US" sz="1400" dirty="0" err="1" smtClean="0">
                          <a:effectLst/>
                          <a:latin typeface="+mn-lt"/>
                          <a:ea typeface="Calibri"/>
                          <a:cs typeface="Times New Roman"/>
                        </a:rPr>
                        <a:t>finalised</a:t>
                      </a:r>
                      <a:r>
                        <a:rPr lang="en-US" sz="1400" dirty="0" smtClean="0">
                          <a:effectLst/>
                          <a:latin typeface="+mn-lt"/>
                          <a:ea typeface="Calibri"/>
                          <a:cs typeface="Times New Roman"/>
                        </a:rPr>
                        <a:t> by 31 March 2022</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87606">
                <a:tc>
                  <a:txBody>
                    <a:bodyPr/>
                    <a:lstStyle/>
                    <a:p>
                      <a:pPr>
                        <a:lnSpc>
                          <a:spcPct val="115000"/>
                        </a:lnSpc>
                        <a:spcAft>
                          <a:spcPts val="0"/>
                        </a:spcAft>
                      </a:pPr>
                      <a:r>
                        <a:rPr lang="en-US" sz="1400" dirty="0" smtClean="0">
                          <a:effectLst/>
                          <a:latin typeface="+mn-lt"/>
                          <a:ea typeface="Times New Roman"/>
                          <a:cs typeface="Calibri"/>
                        </a:rPr>
                        <a:t>2.1 Annual EE Report and Public Register published per annum </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Aft>
                          <a:spcPts val="0"/>
                        </a:spcAft>
                      </a:pPr>
                      <a:r>
                        <a:rPr lang="en-US" sz="1400" dirty="0" smtClean="0">
                          <a:effectLst/>
                          <a:latin typeface="+mn-lt"/>
                          <a:ea typeface="Calibri"/>
                          <a:cs typeface="Times New Roman"/>
                        </a:rPr>
                        <a:t>2020-2021 Annual Employment Equity Report and Public Register published by 30 June 2021</a:t>
                      </a:r>
                    </a:p>
                    <a:p>
                      <a:pPr marL="36195">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2020-2021 Annual Employment Equity Report and Public Register published by 30 June 2021</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3990">
                <a:tc>
                  <a:txBody>
                    <a:bodyPr/>
                    <a:lstStyle/>
                    <a:p>
                      <a:pPr>
                        <a:lnSpc>
                          <a:spcPct val="115000"/>
                        </a:lnSpc>
                        <a:spcAft>
                          <a:spcPts val="0"/>
                        </a:spcAft>
                      </a:pPr>
                      <a:r>
                        <a:rPr lang="en-US" sz="1400" dirty="0" smtClean="0">
                          <a:effectLst/>
                          <a:latin typeface="+mn-lt"/>
                          <a:ea typeface="Times New Roman"/>
                          <a:cs typeface="Calibri"/>
                        </a:rPr>
                        <a:t>2.2 Annual EE Report and Public Register published per annum </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2021-2022 Annual Employment Equity Report and Public Register developed by 31 March 2022</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2021-2022 Annual Employment Equity Report and Public Register developed by 31 March 2022</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83256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COVID-19 IMPACT ON THE DEPARTMENT</a:t>
            </a:r>
            <a:br>
              <a:rPr lang="en-ZA" sz="2400" b="1" dirty="0" smtClean="0"/>
            </a:br>
            <a:endParaRPr lang="en-ZA" sz="2400" b="1" dirty="0"/>
          </a:p>
        </p:txBody>
      </p:sp>
      <p:sp>
        <p:nvSpPr>
          <p:cNvPr id="4" name="Content Placeholder 3"/>
          <p:cNvSpPr>
            <a:spLocks noGrp="1"/>
          </p:cNvSpPr>
          <p:nvPr>
            <p:ph idx="1"/>
          </p:nvPr>
        </p:nvSpPr>
        <p:spPr>
          <a:xfrm>
            <a:off x="457199" y="1600200"/>
            <a:ext cx="8339559" cy="4525963"/>
          </a:xfrm>
        </p:spPr>
        <p:txBody>
          <a:bodyPr/>
          <a:lstStyle/>
          <a:p>
            <a:pPr algn="just">
              <a:buFont typeface="Wingdings" panose="05000000000000000000" pitchFamily="2" charset="2"/>
              <a:buChar char="q"/>
            </a:pPr>
            <a:r>
              <a:rPr lang="en-US" sz="2000" dirty="0"/>
              <a:t>The department has adapted to the working remotely and rotating staff to ensure social distancing and prevention of the spread </a:t>
            </a:r>
            <a:r>
              <a:rPr lang="en-US" sz="2000" dirty="0" smtClean="0"/>
              <a:t>of </a:t>
            </a:r>
            <a:r>
              <a:rPr lang="en-US" sz="2000" dirty="0" err="1" smtClean="0"/>
              <a:t>Covid</a:t>
            </a:r>
            <a:r>
              <a:rPr lang="en-US" sz="2000" dirty="0" smtClean="0"/>
              <a:t> in </a:t>
            </a:r>
            <a:r>
              <a:rPr lang="en-US" sz="2000" dirty="0"/>
              <a:t>the workplace. We have adopted and implemented a working from home agreement document to enable those that can do so to work from home but within a controlled arrangement and ensuring continuous  monitoring of the work allocated to individuals.</a:t>
            </a:r>
          </a:p>
          <a:p>
            <a:endParaRPr lang="en-ZA" dirty="0"/>
          </a:p>
        </p:txBody>
      </p:sp>
      <p:sp>
        <p:nvSpPr>
          <p:cNvPr id="5"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6</a:t>
            </a:fld>
            <a:endParaRPr lang="en-US" b="1" dirty="0">
              <a:solidFill>
                <a:prstClr val="white"/>
              </a:solidFill>
            </a:endParaRPr>
          </a:p>
        </p:txBody>
      </p:sp>
    </p:spTree>
    <p:extLst>
      <p:ext uri="{BB962C8B-B14F-4D97-AF65-F5344CB8AC3E}">
        <p14:creationId xmlns:p14="http://schemas.microsoft.com/office/powerpoint/2010/main" xmlns="" val="1369440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5" y="238219"/>
            <a:ext cx="8229600" cy="68614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6865538" y="64688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891470809"/>
              </p:ext>
            </p:extLst>
          </p:nvPr>
        </p:nvGraphicFramePr>
        <p:xfrm>
          <a:off x="199292" y="1286984"/>
          <a:ext cx="8686800" cy="4951770"/>
        </p:xfrm>
        <a:graphic>
          <a:graphicData uri="http://schemas.openxmlformats.org/drawingml/2006/table">
            <a:tbl>
              <a:tblPr firstRow="1" firstCol="1" bandRow="1"/>
              <a:tblGrid>
                <a:gridCol w="1895726">
                  <a:extLst>
                    <a:ext uri="{9D8B030D-6E8A-4147-A177-3AD203B41FA5}">
                      <a16:colId xmlns:a16="http://schemas.microsoft.com/office/drawing/2014/main" xmlns="" val="20000"/>
                    </a:ext>
                  </a:extLst>
                </a:gridCol>
                <a:gridCol w="1608881">
                  <a:extLst>
                    <a:ext uri="{9D8B030D-6E8A-4147-A177-3AD203B41FA5}">
                      <a16:colId xmlns:a16="http://schemas.microsoft.com/office/drawing/2014/main" xmlns="" val="20001"/>
                    </a:ext>
                  </a:extLst>
                </a:gridCol>
                <a:gridCol w="1157468">
                  <a:extLst>
                    <a:ext uri="{9D8B030D-6E8A-4147-A177-3AD203B41FA5}">
                      <a16:colId xmlns:a16="http://schemas.microsoft.com/office/drawing/2014/main" xmlns="" val="20002"/>
                    </a:ext>
                  </a:extLst>
                </a:gridCol>
                <a:gridCol w="1180618">
                  <a:extLst>
                    <a:ext uri="{9D8B030D-6E8A-4147-A177-3AD203B41FA5}">
                      <a16:colId xmlns:a16="http://schemas.microsoft.com/office/drawing/2014/main" xmlns="" val="20003"/>
                    </a:ext>
                  </a:extLst>
                </a:gridCol>
                <a:gridCol w="1203767">
                  <a:extLst>
                    <a:ext uri="{9D8B030D-6E8A-4147-A177-3AD203B41FA5}">
                      <a16:colId xmlns:a16="http://schemas.microsoft.com/office/drawing/2014/main" xmlns="" val="20004"/>
                    </a:ext>
                  </a:extLst>
                </a:gridCol>
                <a:gridCol w="1640340">
                  <a:extLst>
                    <a:ext uri="{9D8B030D-6E8A-4147-A177-3AD203B41FA5}">
                      <a16:colId xmlns:a16="http://schemas.microsoft.com/office/drawing/2014/main" xmlns="" val="20005"/>
                    </a:ext>
                  </a:extLst>
                </a:gridCol>
              </a:tblGrid>
              <a:tr h="339127">
                <a:tc>
                  <a:txBody>
                    <a:bodyPr/>
                    <a:lstStyle/>
                    <a:p>
                      <a:pPr algn="ctr">
                        <a:lnSpc>
                          <a:spcPct val="115000"/>
                        </a:lnSpc>
                        <a:spcAft>
                          <a:spcPts val="0"/>
                        </a:spcAft>
                      </a:pPr>
                      <a:r>
                        <a:rPr lang="en-ZA" sz="1400" b="1" dirty="0">
                          <a:effectLst/>
                          <a:latin typeface="+mn-lt"/>
                          <a:ea typeface="Calibri"/>
                          <a:cs typeface="Calibri"/>
                        </a:rPr>
                        <a:t>Output Indicator</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Annual Target</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Q1</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Q2</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Q3</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Q4</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2635796">
                <a:tc>
                  <a:txBody>
                    <a:bodyPr/>
                    <a:lstStyle/>
                    <a:p>
                      <a:pPr>
                        <a:lnSpc>
                          <a:spcPct val="115000"/>
                        </a:lnSpc>
                        <a:spcAft>
                          <a:spcPts val="0"/>
                        </a:spcAft>
                      </a:pPr>
                      <a:r>
                        <a:rPr lang="en-ZA" sz="1400" dirty="0" smtClean="0">
                          <a:effectLst/>
                          <a:latin typeface="+mn-lt"/>
                          <a:ea typeface="Calibri"/>
                          <a:cs typeface="Times New Roman"/>
                        </a:rPr>
                        <a:t>2.3</a:t>
                      </a:r>
                      <a:r>
                        <a:rPr lang="en-ZA" sz="1400" baseline="0" dirty="0" smtClean="0">
                          <a:effectLst/>
                          <a:latin typeface="+mn-lt"/>
                          <a:ea typeface="Calibri"/>
                          <a:cs typeface="Times New Roman"/>
                        </a:rPr>
                        <a:t> </a:t>
                      </a:r>
                      <a:r>
                        <a:rPr lang="en-US" sz="1400" dirty="0" smtClean="0">
                          <a:effectLst/>
                          <a:latin typeface="+mn-lt"/>
                          <a:ea typeface="Calibri"/>
                          <a:cs typeface="Times New Roman"/>
                        </a:rPr>
                        <a:t>Law and policy interventions developed to protect specific groups of workers who are particularly vulnerable to specific forms of gender-based violence per annum</a:t>
                      </a:r>
                      <a:endParaRPr lang="en-ZA" sz="1400" dirty="0" smtClean="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Code of good practice on elimination of harassment and violence in the world of work published by 31 March 2022</a:t>
                      </a: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US" sz="1400" kern="1200" dirty="0" smtClean="0">
                          <a:solidFill>
                            <a:schemeClr val="tx1"/>
                          </a:solidFill>
                          <a:effectLst/>
                          <a:latin typeface="+mn-lt"/>
                          <a:ea typeface="Calibri"/>
                          <a:cs typeface="Times New Roman"/>
                        </a:rPr>
                        <a:t>Code of good practice on elimination of harassment and violence in the world of work published by 31 March 2022</a:t>
                      </a:r>
                    </a:p>
                    <a:p>
                      <a:pPr>
                        <a:lnSpc>
                          <a:spcPct val="115000"/>
                        </a:lnSpc>
                        <a:spcAft>
                          <a:spcPts val="0"/>
                        </a:spcAft>
                      </a:pP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76847">
                <a:tc>
                  <a:txBody>
                    <a:bodyPr/>
                    <a:lstStyle/>
                    <a:p>
                      <a:pPr>
                        <a:lnSpc>
                          <a:spcPct val="115000"/>
                        </a:lnSpc>
                        <a:spcAft>
                          <a:spcPts val="0"/>
                        </a:spcAft>
                      </a:pPr>
                      <a:r>
                        <a:rPr lang="en-ZA" sz="1400" dirty="0" smtClean="0">
                          <a:effectLst/>
                          <a:latin typeface="+mn-lt"/>
                          <a:ea typeface="Calibri"/>
                          <a:cs typeface="Times New Roman"/>
                        </a:rPr>
                        <a:t>3.1 </a:t>
                      </a:r>
                      <a:r>
                        <a:rPr lang="en-US" sz="1400" dirty="0" smtClean="0">
                          <a:effectLst/>
                          <a:latin typeface="+mn-lt"/>
                          <a:ea typeface="Calibri"/>
                          <a:cs typeface="Times New Roman"/>
                        </a:rPr>
                        <a:t>NMW Bill is still before Parliament for consideration</a:t>
                      </a:r>
                    </a:p>
                    <a:p>
                      <a:pPr>
                        <a:lnSpc>
                          <a:spcPct val="115000"/>
                        </a:lnSpc>
                        <a:spcAft>
                          <a:spcPts val="0"/>
                        </a:spcAft>
                      </a:pP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Aft>
                          <a:spcPts val="0"/>
                        </a:spcAft>
                      </a:pPr>
                      <a:r>
                        <a:rPr lang="en-US" sz="1400" dirty="0" smtClean="0">
                          <a:effectLst/>
                          <a:latin typeface="+mn-lt"/>
                          <a:ea typeface="Calibri"/>
                          <a:cs typeface="Times New Roman"/>
                        </a:rPr>
                        <a:t>Review of the National Minimum Wage level by 31 March 2022</a:t>
                      </a:r>
                    </a:p>
                    <a:p>
                      <a:pPr marL="36195">
                        <a:lnSpc>
                          <a:spcPct val="115000"/>
                        </a:lnSpc>
                        <a:spcAft>
                          <a:spcPts val="0"/>
                        </a:spcAft>
                      </a:pP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NMW investigation report published by 31 October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NMW reviewed and published to reflect new minimum wage rates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527484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5" y="238219"/>
            <a:ext cx="8229600" cy="68614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6865538" y="658349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32123530"/>
              </p:ext>
            </p:extLst>
          </p:nvPr>
        </p:nvGraphicFramePr>
        <p:xfrm>
          <a:off x="199292" y="1286982"/>
          <a:ext cx="8686800" cy="5299012"/>
        </p:xfrm>
        <a:graphic>
          <a:graphicData uri="http://schemas.openxmlformats.org/drawingml/2006/table">
            <a:tbl>
              <a:tblPr firstRow="1" firstCol="1" bandRow="1"/>
              <a:tblGrid>
                <a:gridCol w="1316992">
                  <a:extLst>
                    <a:ext uri="{9D8B030D-6E8A-4147-A177-3AD203B41FA5}">
                      <a16:colId xmlns:a16="http://schemas.microsoft.com/office/drawing/2014/main" xmlns="" val="20000"/>
                    </a:ext>
                  </a:extLst>
                </a:gridCol>
                <a:gridCol w="1504708">
                  <a:extLst>
                    <a:ext uri="{9D8B030D-6E8A-4147-A177-3AD203B41FA5}">
                      <a16:colId xmlns:a16="http://schemas.microsoft.com/office/drawing/2014/main" xmlns="" val="20001"/>
                    </a:ext>
                  </a:extLst>
                </a:gridCol>
                <a:gridCol w="1469985">
                  <a:extLst>
                    <a:ext uri="{9D8B030D-6E8A-4147-A177-3AD203B41FA5}">
                      <a16:colId xmlns:a16="http://schemas.microsoft.com/office/drawing/2014/main" xmlns="" val="20002"/>
                    </a:ext>
                  </a:extLst>
                </a:gridCol>
                <a:gridCol w="1585732">
                  <a:extLst>
                    <a:ext uri="{9D8B030D-6E8A-4147-A177-3AD203B41FA5}">
                      <a16:colId xmlns:a16="http://schemas.microsoft.com/office/drawing/2014/main" xmlns="" val="20003"/>
                    </a:ext>
                  </a:extLst>
                </a:gridCol>
                <a:gridCol w="1400537">
                  <a:extLst>
                    <a:ext uri="{9D8B030D-6E8A-4147-A177-3AD203B41FA5}">
                      <a16:colId xmlns:a16="http://schemas.microsoft.com/office/drawing/2014/main" xmlns="" val="20004"/>
                    </a:ext>
                  </a:extLst>
                </a:gridCol>
                <a:gridCol w="1408846">
                  <a:extLst>
                    <a:ext uri="{9D8B030D-6E8A-4147-A177-3AD203B41FA5}">
                      <a16:colId xmlns:a16="http://schemas.microsoft.com/office/drawing/2014/main" xmlns="" val="20005"/>
                    </a:ext>
                  </a:extLst>
                </a:gridCol>
              </a:tblGrid>
              <a:tr h="286624">
                <a:tc>
                  <a:txBody>
                    <a:bodyPr/>
                    <a:lstStyle/>
                    <a:p>
                      <a:pPr algn="ctr">
                        <a:lnSpc>
                          <a:spcPct val="115000"/>
                        </a:lnSpc>
                        <a:spcAft>
                          <a:spcPts val="0"/>
                        </a:spcAft>
                      </a:pPr>
                      <a:r>
                        <a:rPr lang="en-ZA" sz="1400" b="1" dirty="0">
                          <a:effectLst/>
                          <a:latin typeface="+mn-lt"/>
                          <a:ea typeface="Calibri"/>
                          <a:cs typeface="Calibri"/>
                        </a:rPr>
                        <a:t>Output Indicator</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Annual Target</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Q1</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Q2</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Q3</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mn-lt"/>
                          <a:ea typeface="Calibri"/>
                          <a:cs typeface="Calibri"/>
                        </a:rPr>
                        <a:t>Q4</a:t>
                      </a:r>
                      <a:endParaRPr lang="en-ZA" sz="1400" dirty="0">
                        <a:effectLst/>
                        <a:latin typeface="+mn-lt"/>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2227728">
                <a:tc>
                  <a:txBody>
                    <a:bodyPr/>
                    <a:lstStyle/>
                    <a:p>
                      <a:pPr>
                        <a:lnSpc>
                          <a:spcPct val="115000"/>
                        </a:lnSpc>
                        <a:spcAft>
                          <a:spcPts val="0"/>
                        </a:spcAft>
                      </a:pPr>
                      <a:r>
                        <a:rPr lang="en-ZA" sz="1400" dirty="0" smtClean="0">
                          <a:effectLst/>
                          <a:latin typeface="+mn-lt"/>
                          <a:ea typeface="Calibri"/>
                          <a:cs typeface="Times New Roman"/>
                        </a:rPr>
                        <a:t>4.1 </a:t>
                      </a:r>
                      <a:r>
                        <a:rPr lang="en-US" sz="1400" dirty="0" smtClean="0">
                          <a:effectLst/>
                          <a:latin typeface="+mn-lt"/>
                          <a:ea typeface="Calibri"/>
                          <a:cs typeface="Times New Roman"/>
                        </a:rPr>
                        <a:t>Percentage of collective agreements assessed and verified within 180 working days of receipt per annum</a:t>
                      </a: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100% of collective agreements assessed and verified within 180 working days of receipt by 31 March 2022</a:t>
                      </a: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30 September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31 December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4660">
                <a:tc>
                  <a:txBody>
                    <a:bodyPr/>
                    <a:lstStyle/>
                    <a:p>
                      <a:pPr>
                        <a:lnSpc>
                          <a:spcPct val="115000"/>
                        </a:lnSpc>
                        <a:spcAft>
                          <a:spcPts val="0"/>
                        </a:spcAft>
                      </a:pPr>
                      <a:r>
                        <a:rPr lang="en-ZA" sz="1400" dirty="0" smtClean="0">
                          <a:effectLst/>
                          <a:latin typeface="+mn-lt"/>
                          <a:ea typeface="Calibri"/>
                          <a:cs typeface="Times New Roman"/>
                        </a:rPr>
                        <a:t>5.1 </a:t>
                      </a:r>
                      <a:r>
                        <a:rPr lang="en-US" sz="1400" dirty="0" smtClean="0">
                          <a:effectLst/>
                          <a:latin typeface="+mn-lt"/>
                          <a:ea typeface="Calibri"/>
                          <a:cs typeface="Times New Roman"/>
                        </a:rPr>
                        <a:t>Percentage of </a:t>
                      </a:r>
                      <a:r>
                        <a:rPr lang="en-US" sz="1400" dirty="0" err="1" smtClean="0">
                          <a:effectLst/>
                          <a:latin typeface="+mn-lt"/>
                          <a:ea typeface="Calibri"/>
                          <a:cs typeface="Times New Roman"/>
                        </a:rPr>
                        <a:t>labour</a:t>
                      </a:r>
                      <a:r>
                        <a:rPr lang="en-US" sz="1400" dirty="0" smtClean="0">
                          <a:effectLst/>
                          <a:latin typeface="+mn-lt"/>
                          <a:ea typeface="Calibri"/>
                          <a:cs typeface="Times New Roman"/>
                        </a:rPr>
                        <a:t> </a:t>
                      </a:r>
                      <a:r>
                        <a:rPr lang="en-US" sz="1400" dirty="0" err="1" smtClean="0">
                          <a:effectLst/>
                          <a:latin typeface="+mn-lt"/>
                          <a:ea typeface="Calibri"/>
                          <a:cs typeface="Times New Roman"/>
                        </a:rPr>
                        <a:t>organisations’</a:t>
                      </a:r>
                      <a:r>
                        <a:rPr lang="en-US" sz="1400" dirty="0" smtClean="0">
                          <a:effectLst/>
                          <a:latin typeface="+mn-lt"/>
                          <a:ea typeface="Calibri"/>
                          <a:cs typeface="Times New Roman"/>
                        </a:rPr>
                        <a:t> applications for registration approved or refused within 90 working days of receipt per annum</a:t>
                      </a: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100% of </a:t>
                      </a:r>
                      <a:r>
                        <a:rPr lang="en-US" sz="1400" dirty="0" err="1" smtClean="0">
                          <a:effectLst/>
                          <a:latin typeface="+mn-lt"/>
                          <a:ea typeface="Calibri"/>
                          <a:cs typeface="Times New Roman"/>
                        </a:rPr>
                        <a:t>labour</a:t>
                      </a:r>
                      <a:r>
                        <a:rPr lang="en-US" sz="1400" dirty="0" smtClean="0">
                          <a:effectLst/>
                          <a:latin typeface="+mn-lt"/>
                          <a:ea typeface="Calibri"/>
                          <a:cs typeface="Times New Roman"/>
                        </a:rPr>
                        <a:t> </a:t>
                      </a:r>
                      <a:r>
                        <a:rPr lang="en-US" sz="1400" dirty="0" err="1" smtClean="0">
                          <a:effectLst/>
                          <a:latin typeface="+mn-lt"/>
                          <a:ea typeface="Calibri"/>
                          <a:cs typeface="Times New Roman"/>
                        </a:rPr>
                        <a:t>organisations’</a:t>
                      </a:r>
                      <a:r>
                        <a:rPr lang="en-US" sz="1400" dirty="0" smtClean="0">
                          <a:effectLst/>
                          <a:latin typeface="+mn-lt"/>
                          <a:ea typeface="Calibri"/>
                          <a:cs typeface="Times New Roman"/>
                        </a:rPr>
                        <a:t> applications for registration approved or refused within 90 working days of receipt by 31 March 2022</a:t>
                      </a: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a:t>
                      </a:r>
                      <a:r>
                        <a:rPr lang="en-ZA" sz="1400" dirty="0">
                          <a:effectLst/>
                          <a:latin typeface="+mn-lt"/>
                          <a:ea typeface="Times New Roman" panose="02020603050405020304" pitchFamily="18" charset="0"/>
                          <a:cs typeface="Calibri" panose="020F0502020204030204" pitchFamily="34" charset="0"/>
                        </a:rPr>
                        <a:t>labour organisations’</a:t>
                      </a:r>
                      <a:r>
                        <a:rPr lang="en-US" sz="1400" dirty="0">
                          <a:effectLst/>
                          <a:latin typeface="+mn-lt"/>
                          <a:ea typeface="Times New Roman" panose="02020603050405020304" pitchFamily="18" charset="0"/>
                          <a:cs typeface="Calibri" panose="020F0502020204030204" pitchFamily="34" charset="0"/>
                        </a:rPr>
                        <a:t> applications for registration approved or refused within 90 working days of receipt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a:t>
                      </a:r>
                      <a:r>
                        <a:rPr lang="en-ZA" sz="1400" dirty="0">
                          <a:effectLst/>
                          <a:latin typeface="+mn-lt"/>
                          <a:ea typeface="Times New Roman" panose="02020603050405020304" pitchFamily="18" charset="0"/>
                          <a:cs typeface="Calibri" panose="020F0502020204030204" pitchFamily="34" charset="0"/>
                        </a:rPr>
                        <a:t>labour organisations’</a:t>
                      </a:r>
                      <a:r>
                        <a:rPr lang="en-US" sz="1400" dirty="0">
                          <a:effectLst/>
                          <a:latin typeface="+mn-lt"/>
                          <a:ea typeface="Times New Roman" panose="02020603050405020304" pitchFamily="18" charset="0"/>
                          <a:cs typeface="Calibri" panose="020F0502020204030204" pitchFamily="34" charset="0"/>
                        </a:rPr>
                        <a:t> applications for registration approved or refused within 90 working days of receipt by 30 September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a:t>
                      </a:r>
                      <a:r>
                        <a:rPr lang="en-ZA" sz="1400" dirty="0">
                          <a:effectLst/>
                          <a:latin typeface="+mn-lt"/>
                          <a:ea typeface="Times New Roman" panose="02020603050405020304" pitchFamily="18" charset="0"/>
                          <a:cs typeface="Calibri" panose="020F0502020204030204" pitchFamily="34" charset="0"/>
                        </a:rPr>
                        <a:t>labour organisations’</a:t>
                      </a:r>
                      <a:r>
                        <a:rPr lang="en-US" sz="1400" dirty="0">
                          <a:effectLst/>
                          <a:latin typeface="+mn-lt"/>
                          <a:ea typeface="Times New Roman" panose="02020603050405020304" pitchFamily="18" charset="0"/>
                          <a:cs typeface="Calibri" panose="020F0502020204030204" pitchFamily="34" charset="0"/>
                        </a:rPr>
                        <a:t> applications for registration approved or refused within 90 working days of receipt by 31 December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a:t>
                      </a:r>
                      <a:r>
                        <a:rPr lang="en-ZA" sz="1400" dirty="0">
                          <a:effectLst/>
                          <a:latin typeface="+mn-lt"/>
                          <a:ea typeface="Times New Roman" panose="02020603050405020304" pitchFamily="18" charset="0"/>
                          <a:cs typeface="Calibri" panose="020F0502020204030204" pitchFamily="34" charset="0"/>
                        </a:rPr>
                        <a:t>labour organisations’</a:t>
                      </a:r>
                      <a:r>
                        <a:rPr lang="en-US" sz="1400" dirty="0">
                          <a:effectLst/>
                          <a:latin typeface="+mn-lt"/>
                          <a:ea typeface="Times New Roman" panose="02020603050405020304" pitchFamily="18" charset="0"/>
                          <a:cs typeface="Calibri" panose="020F0502020204030204" pitchFamily="34" charset="0"/>
                        </a:rPr>
                        <a:t> applications for registration approved or refused within 90 working days of receipt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01109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40677"/>
            <a:ext cx="8229600" cy="932786"/>
          </a:xfrm>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86029401"/>
              </p:ext>
            </p:extLst>
          </p:nvPr>
        </p:nvGraphicFramePr>
        <p:xfrm>
          <a:off x="269631" y="1113692"/>
          <a:ext cx="8639908" cy="5356556"/>
        </p:xfrm>
        <a:graphic>
          <a:graphicData uri="http://schemas.openxmlformats.org/drawingml/2006/table">
            <a:tbl>
              <a:tblPr firstRow="1" firstCol="1" bandRow="1"/>
              <a:tblGrid>
                <a:gridCol w="1481634">
                  <a:extLst>
                    <a:ext uri="{9D8B030D-6E8A-4147-A177-3AD203B41FA5}">
                      <a16:colId xmlns:a16="http://schemas.microsoft.com/office/drawing/2014/main" xmlns="" val="20000"/>
                    </a:ext>
                  </a:extLst>
                </a:gridCol>
                <a:gridCol w="1836887">
                  <a:extLst>
                    <a:ext uri="{9D8B030D-6E8A-4147-A177-3AD203B41FA5}">
                      <a16:colId xmlns:a16="http://schemas.microsoft.com/office/drawing/2014/main" xmlns="" val="20001"/>
                    </a:ext>
                  </a:extLst>
                </a:gridCol>
                <a:gridCol w="1643605">
                  <a:extLst>
                    <a:ext uri="{9D8B030D-6E8A-4147-A177-3AD203B41FA5}">
                      <a16:colId xmlns:a16="http://schemas.microsoft.com/office/drawing/2014/main" xmlns="" val="20002"/>
                    </a:ext>
                  </a:extLst>
                </a:gridCol>
                <a:gridCol w="1342663">
                  <a:extLst>
                    <a:ext uri="{9D8B030D-6E8A-4147-A177-3AD203B41FA5}">
                      <a16:colId xmlns:a16="http://schemas.microsoft.com/office/drawing/2014/main" xmlns="" val="20003"/>
                    </a:ext>
                  </a:extLst>
                </a:gridCol>
                <a:gridCol w="1203767">
                  <a:extLst>
                    <a:ext uri="{9D8B030D-6E8A-4147-A177-3AD203B41FA5}">
                      <a16:colId xmlns:a16="http://schemas.microsoft.com/office/drawing/2014/main" xmlns="" val="20004"/>
                    </a:ext>
                  </a:extLst>
                </a:gridCol>
                <a:gridCol w="1131352">
                  <a:extLst>
                    <a:ext uri="{9D8B030D-6E8A-4147-A177-3AD203B41FA5}">
                      <a16:colId xmlns:a16="http://schemas.microsoft.com/office/drawing/2014/main" xmlns="" val="20005"/>
                    </a:ext>
                  </a:extLst>
                </a:gridCol>
              </a:tblGrid>
              <a:tr h="375124">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a:effectLst/>
                          <a:latin typeface="Calibri"/>
                          <a:ea typeface="Calibri"/>
                          <a:cs typeface="Calibri"/>
                        </a:rPr>
                        <a:t>Q3</a:t>
                      </a: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4981432">
                <a:tc>
                  <a:txBody>
                    <a:bodyPr/>
                    <a:lstStyle/>
                    <a:p>
                      <a:pPr>
                        <a:lnSpc>
                          <a:spcPct val="115000"/>
                        </a:lnSpc>
                        <a:spcAft>
                          <a:spcPts val="0"/>
                        </a:spcAft>
                      </a:pPr>
                      <a:r>
                        <a:rPr lang="en-ZA" sz="1400" dirty="0" smtClean="0">
                          <a:effectLst/>
                          <a:latin typeface="Calibri"/>
                          <a:ea typeface="Calibri"/>
                          <a:cs typeface="Times New Roman"/>
                        </a:rPr>
                        <a:t>6.1 </a:t>
                      </a:r>
                      <a:r>
                        <a:rPr lang="en-US" sz="1400" dirty="0" smtClean="0">
                          <a:effectLst/>
                          <a:latin typeface="+mn-lt"/>
                          <a:ea typeface="Calibri"/>
                          <a:cs typeface="Times New Roman"/>
                        </a:rPr>
                        <a:t>Progress reports on bilateral cooperation and multilateral obligations signed off by the minister annually</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2 Reports on the implementation of bilateral cooperation and multilateral obligations signed off by the Minister annually</a:t>
                      </a:r>
                    </a:p>
                    <a:p>
                      <a:pPr>
                        <a:lnSpc>
                          <a:spcPct val="115000"/>
                        </a:lnSpc>
                        <a:spcAft>
                          <a:spcPts val="0"/>
                        </a:spcAft>
                      </a:pPr>
                      <a:r>
                        <a:rPr lang="en-US" sz="1400" dirty="0" smtClean="0">
                          <a:effectLst/>
                          <a:latin typeface="+mn-lt"/>
                          <a:ea typeface="Calibri"/>
                          <a:cs typeface="Times New Roman"/>
                        </a:rPr>
                        <a:t> </a:t>
                      </a:r>
                    </a:p>
                    <a:p>
                      <a:pPr>
                        <a:lnSpc>
                          <a:spcPct val="115000"/>
                        </a:lnSpc>
                        <a:spcAft>
                          <a:spcPts val="0"/>
                        </a:spcAft>
                      </a:pPr>
                      <a:r>
                        <a:rPr lang="en-US" sz="1400" dirty="0" smtClean="0">
                          <a:effectLst/>
                          <a:latin typeface="+mn-lt"/>
                          <a:ea typeface="Calibri"/>
                          <a:cs typeface="Times New Roman"/>
                        </a:rPr>
                        <a:t>1 Annual implementation report submitted to the Minister for sign-off by 30 April 2021</a:t>
                      </a:r>
                    </a:p>
                    <a:p>
                      <a:pPr>
                        <a:lnSpc>
                          <a:spcPct val="115000"/>
                        </a:lnSpc>
                        <a:spcAft>
                          <a:spcPts val="0"/>
                        </a:spcAft>
                      </a:pPr>
                      <a:r>
                        <a:rPr lang="en-US" sz="1400" dirty="0" smtClean="0">
                          <a:effectLst/>
                          <a:latin typeface="+mn-lt"/>
                          <a:ea typeface="Calibri"/>
                          <a:cs typeface="Times New Roman"/>
                        </a:rPr>
                        <a:t> </a:t>
                      </a:r>
                    </a:p>
                    <a:p>
                      <a:pPr>
                        <a:lnSpc>
                          <a:spcPct val="115000"/>
                        </a:lnSpc>
                        <a:spcAft>
                          <a:spcPts val="0"/>
                        </a:spcAft>
                      </a:pPr>
                      <a:r>
                        <a:rPr lang="en-US" sz="1400" dirty="0" smtClean="0">
                          <a:effectLst/>
                          <a:latin typeface="+mn-lt"/>
                          <a:ea typeface="Calibri"/>
                          <a:cs typeface="Times New Roman"/>
                        </a:rPr>
                        <a:t>1 Mid –term implementation report submitted to the Minister by 31 October 2021 for sign- off</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1 Annual implementation report submitted to the Minister for sign-off by 30 April 2020</a:t>
                      </a:r>
                      <a:r>
                        <a:rPr lang="en-ZA" sz="1400" dirty="0">
                          <a:effectLst/>
                          <a:latin typeface="+mn-lt"/>
                          <a:ea typeface="STXinwei"/>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1 Mid –term implementation report submitted to the Minister by 31 October 2020 for sign-off</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Slide Number Placeholder 2"/>
          <p:cNvSpPr>
            <a:spLocks noGrp="1"/>
          </p:cNvSpPr>
          <p:nvPr>
            <p:ph type="sldNum" sz="quarter" idx="12"/>
          </p:nvPr>
        </p:nvSpPr>
        <p:spPr>
          <a:xfrm>
            <a:off x="7010400" y="635995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37822535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635995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60100852"/>
              </p:ext>
            </p:extLst>
          </p:nvPr>
        </p:nvGraphicFramePr>
        <p:xfrm>
          <a:off x="211015" y="1324706"/>
          <a:ext cx="8733695" cy="4798302"/>
        </p:xfrm>
        <a:graphic>
          <a:graphicData uri="http://schemas.openxmlformats.org/drawingml/2006/table">
            <a:tbl>
              <a:tblPr firstRow="1" firstCol="1" bandRow="1"/>
              <a:tblGrid>
                <a:gridCol w="1605336">
                  <a:extLst>
                    <a:ext uri="{9D8B030D-6E8A-4147-A177-3AD203B41FA5}">
                      <a16:colId xmlns:a16="http://schemas.microsoft.com/office/drawing/2014/main" xmlns="" val="20000"/>
                    </a:ext>
                  </a:extLst>
                </a:gridCol>
                <a:gridCol w="1411679">
                  <a:extLst>
                    <a:ext uri="{9D8B030D-6E8A-4147-A177-3AD203B41FA5}">
                      <a16:colId xmlns:a16="http://schemas.microsoft.com/office/drawing/2014/main" xmlns="" val="20001"/>
                    </a:ext>
                  </a:extLst>
                </a:gridCol>
                <a:gridCol w="1436229">
                  <a:extLst>
                    <a:ext uri="{9D8B030D-6E8A-4147-A177-3AD203B41FA5}">
                      <a16:colId xmlns:a16="http://schemas.microsoft.com/office/drawing/2014/main" xmlns="" val="20002"/>
                    </a:ext>
                  </a:extLst>
                </a:gridCol>
                <a:gridCol w="1421498">
                  <a:extLst>
                    <a:ext uri="{9D8B030D-6E8A-4147-A177-3AD203B41FA5}">
                      <a16:colId xmlns:a16="http://schemas.microsoft.com/office/drawing/2014/main" xmlns="" val="20003"/>
                    </a:ext>
                  </a:extLst>
                </a:gridCol>
                <a:gridCol w="1356196">
                  <a:extLst>
                    <a:ext uri="{9D8B030D-6E8A-4147-A177-3AD203B41FA5}">
                      <a16:colId xmlns:a16="http://schemas.microsoft.com/office/drawing/2014/main" xmlns="" val="20004"/>
                    </a:ext>
                  </a:extLst>
                </a:gridCol>
                <a:gridCol w="1502757">
                  <a:extLst>
                    <a:ext uri="{9D8B030D-6E8A-4147-A177-3AD203B41FA5}">
                      <a16:colId xmlns:a16="http://schemas.microsoft.com/office/drawing/2014/main" xmlns="" val="20005"/>
                    </a:ext>
                  </a:extLst>
                </a:gridCol>
              </a:tblGrid>
              <a:tr h="526711">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4271591">
                <a:tc>
                  <a:txBody>
                    <a:bodyPr/>
                    <a:lstStyle/>
                    <a:p>
                      <a:pPr>
                        <a:lnSpc>
                          <a:spcPct val="115000"/>
                        </a:lnSpc>
                        <a:spcAft>
                          <a:spcPts val="0"/>
                        </a:spcAft>
                      </a:pPr>
                      <a:r>
                        <a:rPr lang="en-US" sz="1400" dirty="0" smtClean="0">
                          <a:effectLst/>
                          <a:latin typeface="+mn-lt"/>
                          <a:ea typeface="Times New Roman"/>
                          <a:cs typeface="Calibri"/>
                        </a:rPr>
                        <a:t>7.1 Number of </a:t>
                      </a:r>
                      <a:r>
                        <a:rPr lang="en-US" sz="1400" dirty="0" err="1" smtClean="0">
                          <a:effectLst/>
                          <a:latin typeface="+mn-lt"/>
                          <a:ea typeface="Times New Roman"/>
                          <a:cs typeface="Calibri"/>
                        </a:rPr>
                        <a:t>labour</a:t>
                      </a:r>
                      <a:r>
                        <a:rPr lang="en-US" sz="1400" dirty="0" smtClean="0">
                          <a:effectLst/>
                          <a:latin typeface="+mn-lt"/>
                          <a:ea typeface="Times New Roman"/>
                          <a:cs typeface="Calibri"/>
                        </a:rPr>
                        <a:t> market trend reports produced per annum</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4 Annual </a:t>
                      </a:r>
                      <a:r>
                        <a:rPr lang="en-US" sz="1400" dirty="0" err="1" smtClean="0">
                          <a:effectLst/>
                          <a:latin typeface="+mn-lt"/>
                          <a:ea typeface="Calibri"/>
                          <a:cs typeface="Times New Roman"/>
                        </a:rPr>
                        <a:t>labour</a:t>
                      </a:r>
                      <a:r>
                        <a:rPr lang="en-US" sz="1400" dirty="0" smtClean="0">
                          <a:effectLst/>
                          <a:latin typeface="+mn-lt"/>
                          <a:ea typeface="Calibri"/>
                          <a:cs typeface="Times New Roman"/>
                        </a:rPr>
                        <a:t> market trend reports produced</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0" dirty="0">
                          <a:effectLst/>
                          <a:latin typeface="+mn-lt"/>
                          <a:ea typeface="STXinwei"/>
                          <a:cs typeface="Calibri" panose="020F0502020204030204" pitchFamily="34" charset="0"/>
                        </a:rPr>
                        <a:t>Two Annual Labour Market trend reports were produced and submitted to </a:t>
                      </a:r>
                      <a:r>
                        <a:rPr lang="en-GB" sz="1400" b="0" dirty="0">
                          <a:effectLst/>
                          <a:latin typeface="+mn-lt"/>
                          <a:ea typeface="Calibri" panose="020F0502020204030204" pitchFamily="34" charset="0"/>
                          <a:cs typeface="Trebuchet MS" panose="020B0603020202020204" pitchFamily="34" charset="0"/>
                        </a:rPr>
                        <a:t>the Deputy Director General: LP&amp;IR</a:t>
                      </a:r>
                      <a:r>
                        <a:rPr lang="en-ZA" sz="1400" b="0" dirty="0">
                          <a:effectLst/>
                          <a:latin typeface="+mn-lt"/>
                          <a:ea typeface="STXinwei"/>
                          <a:cs typeface="Calibri" panose="020F0502020204030204" pitchFamily="34" charset="0"/>
                        </a:rPr>
                        <a:t> by the end of June 2020</a:t>
                      </a:r>
                      <a:r>
                        <a:rPr lang="en-ZA" sz="1400" b="0" dirty="0">
                          <a:effectLst/>
                          <a:latin typeface="+mn-lt"/>
                          <a:ea typeface="STXinwei"/>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0" dirty="0">
                          <a:effectLst/>
                          <a:latin typeface="+mn-lt"/>
                          <a:ea typeface="STXinwei"/>
                          <a:cs typeface="Trebuchet MS" panose="020B0603020202020204" pitchFamily="34" charset="0"/>
                        </a:rPr>
                        <a:t> </a:t>
                      </a:r>
                      <a:endParaRPr lang="en-ZA" sz="1400" b="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0" dirty="0">
                          <a:effectLst/>
                          <a:latin typeface="+mn-lt"/>
                          <a:ea typeface="STXinwei"/>
                          <a:cs typeface="Trebuchet MS" panose="020B0603020202020204" pitchFamily="34" charset="0"/>
                        </a:rPr>
                        <a:t> </a:t>
                      </a:r>
                      <a:endParaRPr lang="en-ZA" sz="1400" b="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0" dirty="0">
                          <a:effectLst/>
                          <a:latin typeface="+mn-lt"/>
                          <a:ea typeface="STXinwei"/>
                          <a:cs typeface="Calibri" panose="020F0502020204030204" pitchFamily="34" charset="0"/>
                        </a:rPr>
                        <a:t> (2) Two Annual Labour Market trend reports were produced and submitted to </a:t>
                      </a:r>
                      <a:r>
                        <a:rPr lang="en-GB" sz="1400" b="0" dirty="0">
                          <a:effectLst/>
                          <a:latin typeface="+mn-lt"/>
                          <a:ea typeface="Calibri" panose="020F0502020204030204" pitchFamily="34" charset="0"/>
                          <a:cs typeface="Trebuchet MS" panose="020B0603020202020204" pitchFamily="34" charset="0"/>
                        </a:rPr>
                        <a:t>the Deputy Director General: LP&amp;IR</a:t>
                      </a:r>
                      <a:r>
                        <a:rPr lang="en-ZA" sz="1400" b="0" dirty="0">
                          <a:effectLst/>
                          <a:latin typeface="+mn-lt"/>
                          <a:ea typeface="STXinwei"/>
                          <a:cs typeface="Calibri" panose="020F0502020204030204" pitchFamily="34" charset="0"/>
                        </a:rPr>
                        <a:t> by end of March 2022</a:t>
                      </a:r>
                      <a:r>
                        <a:rPr lang="en-ZA" sz="1400" b="0" dirty="0">
                          <a:effectLst/>
                          <a:latin typeface="+mn-lt"/>
                          <a:ea typeface="STXinwei"/>
                          <a:cs typeface="Tahoma" panose="020B060403050404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06221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6902116"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64</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047585786"/>
              </p:ext>
            </p:extLst>
          </p:nvPr>
        </p:nvGraphicFramePr>
        <p:xfrm>
          <a:off x="211015" y="1324706"/>
          <a:ext cx="8733695" cy="4971922"/>
        </p:xfrm>
        <a:graphic>
          <a:graphicData uri="http://schemas.openxmlformats.org/drawingml/2006/table">
            <a:tbl>
              <a:tblPr firstRow="1" firstCol="1" bandRow="1"/>
              <a:tblGrid>
                <a:gridCol w="1605336">
                  <a:extLst>
                    <a:ext uri="{9D8B030D-6E8A-4147-A177-3AD203B41FA5}">
                      <a16:colId xmlns:a16="http://schemas.microsoft.com/office/drawing/2014/main" xmlns="" val="20000"/>
                    </a:ext>
                  </a:extLst>
                </a:gridCol>
                <a:gridCol w="1411679">
                  <a:extLst>
                    <a:ext uri="{9D8B030D-6E8A-4147-A177-3AD203B41FA5}">
                      <a16:colId xmlns:a16="http://schemas.microsoft.com/office/drawing/2014/main" xmlns="" val="20001"/>
                    </a:ext>
                  </a:extLst>
                </a:gridCol>
                <a:gridCol w="1436229">
                  <a:extLst>
                    <a:ext uri="{9D8B030D-6E8A-4147-A177-3AD203B41FA5}">
                      <a16:colId xmlns:a16="http://schemas.microsoft.com/office/drawing/2014/main" xmlns="" val="20002"/>
                    </a:ext>
                  </a:extLst>
                </a:gridCol>
                <a:gridCol w="1421498">
                  <a:extLst>
                    <a:ext uri="{9D8B030D-6E8A-4147-A177-3AD203B41FA5}">
                      <a16:colId xmlns:a16="http://schemas.microsoft.com/office/drawing/2014/main" xmlns="" val="20003"/>
                    </a:ext>
                  </a:extLst>
                </a:gridCol>
                <a:gridCol w="1356196">
                  <a:extLst>
                    <a:ext uri="{9D8B030D-6E8A-4147-A177-3AD203B41FA5}">
                      <a16:colId xmlns:a16="http://schemas.microsoft.com/office/drawing/2014/main" xmlns="" val="20004"/>
                    </a:ext>
                  </a:extLst>
                </a:gridCol>
                <a:gridCol w="1502757">
                  <a:extLst>
                    <a:ext uri="{9D8B030D-6E8A-4147-A177-3AD203B41FA5}">
                      <a16:colId xmlns:a16="http://schemas.microsoft.com/office/drawing/2014/main" xmlns="" val="20005"/>
                    </a:ext>
                  </a:extLst>
                </a:gridCol>
              </a:tblGrid>
              <a:tr h="384005">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4587917">
                <a:tc>
                  <a:txBody>
                    <a:bodyPr/>
                    <a:lstStyle/>
                    <a:p>
                      <a:pPr>
                        <a:lnSpc>
                          <a:spcPct val="115000"/>
                        </a:lnSpc>
                        <a:spcAft>
                          <a:spcPts val="0"/>
                        </a:spcAft>
                      </a:pPr>
                      <a:r>
                        <a:rPr lang="en-ZA" sz="1400" dirty="0" smtClean="0">
                          <a:effectLst/>
                          <a:latin typeface="Calibri"/>
                          <a:ea typeface="Calibri"/>
                          <a:cs typeface="Times New Roman"/>
                        </a:rPr>
                        <a:t>8.1 </a:t>
                      </a:r>
                      <a:r>
                        <a:rPr lang="en-US" sz="1400" dirty="0" smtClean="0">
                          <a:effectLst/>
                          <a:latin typeface="+mn-lt"/>
                          <a:ea typeface="Calibri"/>
                          <a:cs typeface="Times New Roman"/>
                        </a:rPr>
                        <a:t>Number of Research reports on the impact of </a:t>
                      </a:r>
                      <a:r>
                        <a:rPr lang="en-US" sz="1400" dirty="0" err="1" smtClean="0">
                          <a:effectLst/>
                          <a:latin typeface="+mn-lt"/>
                          <a:ea typeface="Calibri"/>
                          <a:cs typeface="Times New Roman"/>
                        </a:rPr>
                        <a:t>labour</a:t>
                      </a:r>
                      <a:r>
                        <a:rPr lang="en-US" sz="1400" dirty="0" smtClean="0">
                          <a:effectLst/>
                          <a:latin typeface="+mn-lt"/>
                          <a:ea typeface="Calibri"/>
                          <a:cs typeface="Times New Roman"/>
                        </a:rPr>
                        <a:t> legislation to the </a:t>
                      </a:r>
                      <a:r>
                        <a:rPr lang="en-US" sz="1400" dirty="0" err="1" smtClean="0">
                          <a:effectLst/>
                          <a:latin typeface="+mn-lt"/>
                          <a:ea typeface="Calibri"/>
                          <a:cs typeface="Times New Roman"/>
                        </a:rPr>
                        <a:t>labour</a:t>
                      </a:r>
                      <a:r>
                        <a:rPr lang="en-US" sz="1400" dirty="0" smtClean="0">
                          <a:effectLst/>
                          <a:latin typeface="+mn-lt"/>
                          <a:ea typeface="Calibri"/>
                          <a:cs typeface="Times New Roman"/>
                        </a:rPr>
                        <a:t> market produced and submitted to the Deputy Director General: LP&amp;IR per annum</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2 Research reports and two data collection instruments in line with RME Agenda produced and  submitted to the Deputy Director General: LP&amp;IR by 31 March 2022</a:t>
                      </a:r>
                    </a:p>
                    <a:p>
                      <a:pPr>
                        <a:lnSpc>
                          <a:spcPct val="115000"/>
                        </a:lnSpc>
                        <a:spcAft>
                          <a:spcPts val="0"/>
                        </a:spcAft>
                      </a:pP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Data collection instruments for two research reports piloted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50% of data collection for 2 research projects completed by 30 September 2021</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Literature review reports for 2 research reports produced by 30 September 2021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Data collection completed and 1</a:t>
                      </a:r>
                      <a:r>
                        <a:rPr lang="en-ZA" sz="1400" baseline="30000" dirty="0">
                          <a:effectLst/>
                          <a:latin typeface="+mn-lt"/>
                          <a:ea typeface="STXinwei"/>
                          <a:cs typeface="Trebuchet MS" panose="020B0603020202020204" pitchFamily="34" charset="0"/>
                        </a:rPr>
                        <a:t>st</a:t>
                      </a:r>
                      <a:r>
                        <a:rPr lang="en-ZA" sz="1400" dirty="0">
                          <a:effectLst/>
                          <a:latin typeface="+mn-lt"/>
                          <a:ea typeface="STXinwei"/>
                          <a:cs typeface="Trebuchet MS" panose="020B0603020202020204" pitchFamily="34" charset="0"/>
                        </a:rPr>
                        <a:t> draft reports prepared for 2 research reports by 31 December 2021</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Data collection instruments for 2 research reports piloted by 30 December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2 Final research reports and </a:t>
                      </a:r>
                      <a:r>
                        <a:rPr lang="en-GB" sz="1400" dirty="0">
                          <a:effectLst/>
                          <a:latin typeface="+mn-lt"/>
                          <a:ea typeface="STXinwei"/>
                          <a:cs typeface="Calibri" panose="020F0502020204030204" pitchFamily="34" charset="0"/>
                        </a:rPr>
                        <a:t>and 2 data collection instruments </a:t>
                      </a:r>
                      <a:r>
                        <a:rPr lang="en-ZA" sz="1400" dirty="0">
                          <a:effectLst/>
                          <a:latin typeface="+mn-lt"/>
                          <a:ea typeface="STXinwei"/>
                          <a:cs typeface="Trebuchet MS" panose="020B0603020202020204" pitchFamily="34" charset="0"/>
                        </a:rPr>
                        <a:t>produced by 31 March 2022</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50% of data collection for 2 research projects completed by 31 March 2022</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7500968"/>
                  </a:ext>
                </a:extLst>
              </a:tr>
            </a:tbl>
          </a:graphicData>
        </a:graphic>
      </p:graphicFrame>
    </p:spTree>
    <p:extLst>
      <p:ext uri="{BB962C8B-B14F-4D97-AF65-F5344CB8AC3E}">
        <p14:creationId xmlns:p14="http://schemas.microsoft.com/office/powerpoint/2010/main" xmlns="" val="2801541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591" name="Content Placeholder 2"/>
          <p:cNvSpPr>
            <a:spLocks noGrp="1" noChangeArrowheads="1"/>
          </p:cNvSpPr>
          <p:nvPr>
            <p:ph idx="4294967295"/>
          </p:nvPr>
        </p:nvSpPr>
        <p:spPr bwMode="auto">
          <a:xfrm>
            <a:off x="457200" y="1600200"/>
            <a:ext cx="82296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None/>
            </a:pPr>
            <a:r>
              <a:rPr lang="en-US" altLang="en-ZA" sz="2800" dirty="0">
                <a:sym typeface="Times New Roman" panose="02020603050405020304" pitchFamily="18" charset="0"/>
              </a:rPr>
              <a:t>There are none since the strategic plan developed already </a:t>
            </a:r>
            <a:r>
              <a:rPr lang="en-US" altLang="en-ZA" sz="2800" dirty="0" smtClean="0">
                <a:sym typeface="Times New Roman" panose="02020603050405020304" pitchFamily="18" charset="0"/>
              </a:rPr>
              <a:t>caters for </a:t>
            </a:r>
            <a:r>
              <a:rPr lang="en-US" altLang="en-ZA" sz="2800" dirty="0">
                <a:sym typeface="Times New Roman" panose="02020603050405020304" pitchFamily="18" charset="0"/>
              </a:rPr>
              <a:t>the budget reductions envisaged over MTSF period.    </a:t>
            </a:r>
            <a:endParaRPr lang="en-ZA" altLang="en-US" sz="2800" dirty="0">
              <a:sym typeface="Times New Roman" panose="02020603050405020304" pitchFamily="18" charset="0"/>
            </a:endParaRPr>
          </a:p>
        </p:txBody>
      </p:sp>
      <p:sp>
        <p:nvSpPr>
          <p:cNvPr id="1052593" name="Date Placeholder 3"/>
          <p:cNvSpPr>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1pPr>
            <a:lvl2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2pPr>
            <a:lvl3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3pPr>
            <a:lvl4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4pPr>
            <a:lvl5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5pPr>
            <a:lvl6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6pPr>
            <a:lvl7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7pPr>
            <a:lvl8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8pPr>
            <a:lvl9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9pPr>
          </a:lstStyle>
          <a:p>
            <a:pPr eaLnBrk="1" hangingPunct="1"/>
            <a:fld id="{4CD89613-5C36-4C38-921C-A34C403EF906}" type="datetime1">
              <a:rPr lang="en-US" altLang="en-US" sz="1200">
                <a:solidFill>
                  <a:srgbClr val="898989"/>
                </a:solidFill>
                <a:latin typeface="Calibri" panose="020F0502020204030204" pitchFamily="34" charset="0"/>
              </a:rPr>
              <a:pPr eaLnBrk="1" hangingPunct="1"/>
              <a:t>3/5/2021</a:t>
            </a:fld>
            <a:endParaRPr lang="en-US" altLang="en-US" sz="1200">
              <a:solidFill>
                <a:srgbClr val="898989"/>
              </a:solidFill>
              <a:latin typeface="Calibri" panose="020F0502020204030204" pitchFamily="34" charset="0"/>
            </a:endParaRPr>
          </a:p>
        </p:txBody>
      </p:sp>
      <p:sp>
        <p:nvSpPr>
          <p:cNvPr id="1052595" name="Slide Number Placeholder 4"/>
          <p:cNvSpPr>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1pPr>
            <a:lvl2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2pPr>
            <a:lvl3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3pPr>
            <a:lvl4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4pPr>
            <a:lvl5pPr eaLnBrk="0" hangingPunct="0">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5pPr>
            <a:lvl6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6pPr>
            <a:lvl7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7pPr>
            <a:lvl8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8pPr>
            <a:lvl9pPr eaLnBrk="0" fontAlgn="base" hangingPunct="0">
              <a:spcBef>
                <a:spcPct val="0"/>
              </a:spcBef>
              <a:spcAft>
                <a:spcPct val="0"/>
              </a:spcAft>
              <a:defRPr sz="2800">
                <a:solidFill>
                  <a:srgbClr val="000000"/>
                </a:solidFill>
                <a:latin typeface="Times New Roman" panose="02020603050405020304" pitchFamily="18" charset="0"/>
                <a:ea typeface="MS PGothic" panose="020B0600070205080204" pitchFamily="34" charset="-128"/>
                <a:sym typeface="Times New Roman" panose="02020603050405020304" pitchFamily="18" charset="0"/>
              </a:defRPr>
            </a:lvl9pPr>
          </a:lstStyle>
          <a:p>
            <a:pPr algn="r" eaLnBrk="1" hangingPunct="1"/>
            <a:fld id="{753BACC0-201F-49C8-B7E3-BAD08A0D4FD3}" type="slidenum">
              <a:rPr lang="en-US" altLang="en-US" sz="1200">
                <a:solidFill>
                  <a:srgbClr val="898989"/>
                </a:solidFill>
                <a:latin typeface="Calibri" panose="020F0502020204030204" pitchFamily="34" charset="0"/>
              </a:rPr>
              <a:pPr algn="r" eaLnBrk="1" hangingPunct="1"/>
              <a:t>65</a:t>
            </a:fld>
            <a:endParaRPr lang="en-US" altLang="en-US" sz="1200">
              <a:solidFill>
                <a:srgbClr val="898989"/>
              </a:solidFill>
              <a:latin typeface="Calibri" panose="020F0502020204030204" pitchFamily="34" charset="0"/>
            </a:endParaRPr>
          </a:p>
        </p:txBody>
      </p:sp>
      <p:sp>
        <p:nvSpPr>
          <p:cNvPr id="1052597" name="Title 1"/>
          <p:cNvSpPr>
            <a:spLocks noGrp="1" noChangeArrowheads="1"/>
          </p:cNvSpPr>
          <p:nvPr>
            <p:ph type="title" idx="4294967295"/>
          </p:nvPr>
        </p:nvSpPr>
        <p:spPr bwMode="auto">
          <a:xfrm>
            <a:off x="515938" y="284163"/>
            <a:ext cx="8229600" cy="1143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400" b="1" dirty="0">
                <a:solidFill>
                  <a:schemeClr val="tx1"/>
                </a:solidFill>
                <a:latin typeface="Calibri" pitchFamily="-111" charset="0"/>
              </a:rPr>
              <a:t>SONA AND BUDGET IMPLICATIONS –DEL</a:t>
            </a:r>
            <a:r>
              <a:rPr lang="en-US" sz="2400" b="1" cap="all" dirty="0">
                <a:solidFill>
                  <a:schemeClr val="tx1"/>
                </a:solidFill>
                <a:latin typeface="Calibri" pitchFamily="-111" charset="0"/>
              </a:rPr>
              <a:t/>
            </a:r>
            <a:br>
              <a:rPr lang="en-US" sz="2400" b="1" cap="all" dirty="0">
                <a:solidFill>
                  <a:schemeClr val="tx1"/>
                </a:solidFill>
                <a:latin typeface="Calibri" pitchFamily="-111" charset="0"/>
              </a:rPr>
            </a:br>
            <a:endParaRPr lang="zh-CN" altLang="en-US" sz="2400" dirty="0">
              <a:solidFill>
                <a:schemeClr val="tx1"/>
              </a:solidFill>
              <a:latin typeface="Calibri" panose="020F0502020204030204" pitchFamily="34" charset="0"/>
              <a:sym typeface="Times New Roman" panose="02020603050405020304" pitchFamily="18" charset="0"/>
            </a:endParaRPr>
          </a:p>
        </p:txBody>
      </p:sp>
    </p:spTree>
    <p:extLst>
      <p:ext uri="{BB962C8B-B14F-4D97-AF65-F5344CB8AC3E}">
        <p14:creationId xmlns:p14="http://schemas.microsoft.com/office/powerpoint/2010/main" xmlns="" val="315084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900"/>
            <a:ext cx="7023100" cy="746900"/>
          </a:xfrm>
        </p:spPr>
        <p:txBody>
          <a:bodyPr/>
          <a:lstStyle/>
          <a:p>
            <a:r>
              <a:rPr lang="en-US" sz="2400" b="1" u="sng" dirty="0">
                <a:solidFill>
                  <a:schemeClr val="tx1"/>
                </a:solidFill>
                <a:latin typeface="Calibri" pitchFamily="-111" charset="0"/>
              </a:rPr>
              <a:t/>
            </a:r>
            <a:br>
              <a:rPr lang="en-US" sz="2400" b="1" u="sng" dirty="0">
                <a:solidFill>
                  <a:schemeClr val="tx1"/>
                </a:solidFill>
                <a:latin typeface="Calibri" pitchFamily="-111" charset="0"/>
              </a:rPr>
            </a:br>
            <a:r>
              <a:rPr lang="en-US" sz="2400" b="1" dirty="0">
                <a:latin typeface="Calibri" pitchFamily="-111" charset="0"/>
              </a:rPr>
              <a:t>SONA AND BUDGET IMPLICATIONS-CCMA</a:t>
            </a:r>
            <a:endParaRPr lang="en-ZA" sz="2400" dirty="0"/>
          </a:p>
        </p:txBody>
      </p:sp>
      <p:sp>
        <p:nvSpPr>
          <p:cNvPr id="3" name="Subtitle 2"/>
          <p:cNvSpPr>
            <a:spLocks noGrp="1"/>
          </p:cNvSpPr>
          <p:nvPr>
            <p:ph type="subTitle" idx="1"/>
          </p:nvPr>
        </p:nvSpPr>
        <p:spPr>
          <a:xfrm>
            <a:off x="334537" y="1360449"/>
            <a:ext cx="8486078" cy="5062653"/>
          </a:xfrm>
        </p:spPr>
        <p:txBody>
          <a:bodyPr/>
          <a:lstStyle/>
          <a:p>
            <a:pPr marL="285750" indent="-285750" algn="l">
              <a:buFont typeface="Arial" panose="020B0604020202020204" pitchFamily="34" charset="0"/>
              <a:buChar char="•"/>
            </a:pPr>
            <a:r>
              <a:rPr lang="en-US" sz="2400" dirty="0" smtClean="0">
                <a:solidFill>
                  <a:schemeClr val="tx1"/>
                </a:solidFill>
              </a:rPr>
              <a:t>The biggest impact  would be on the case load.</a:t>
            </a:r>
          </a:p>
          <a:p>
            <a:pPr marL="285750" indent="-285750" algn="l">
              <a:buFont typeface="Arial" panose="020B0604020202020204" pitchFamily="34" charset="0"/>
              <a:buChar char="•"/>
            </a:pPr>
            <a:endParaRPr lang="en-US" sz="1200" dirty="0" smtClean="0">
              <a:solidFill>
                <a:schemeClr val="tx1"/>
              </a:solidFill>
            </a:endParaRPr>
          </a:p>
          <a:p>
            <a:pPr marL="285750" indent="-285750" algn="l">
              <a:buFont typeface="Arial" panose="020B0604020202020204" pitchFamily="34" charset="0"/>
              <a:buChar char="•"/>
            </a:pPr>
            <a:r>
              <a:rPr lang="en-US" sz="2400" dirty="0" smtClean="0">
                <a:solidFill>
                  <a:schemeClr val="tx1"/>
                </a:solidFill>
              </a:rPr>
              <a:t>Vulnerable workers whose only recourse would be through the CCMA may not be serviced.</a:t>
            </a:r>
          </a:p>
          <a:p>
            <a:pPr marL="285750" indent="-285750" algn="l">
              <a:buFont typeface="Arial" panose="020B0604020202020204" pitchFamily="34" charset="0"/>
              <a:buChar char="•"/>
            </a:pPr>
            <a:endParaRPr lang="en-US" sz="1200" dirty="0" smtClean="0">
              <a:solidFill>
                <a:schemeClr val="tx1"/>
              </a:solidFill>
            </a:endParaRPr>
          </a:p>
          <a:p>
            <a:pPr marL="285750" indent="-285750" algn="l">
              <a:buFont typeface="Arial" panose="020B0604020202020204" pitchFamily="34" charset="0"/>
              <a:buChar char="•"/>
            </a:pPr>
            <a:r>
              <a:rPr lang="en-US" sz="2400" dirty="0" smtClean="0">
                <a:solidFill>
                  <a:schemeClr val="tx1"/>
                </a:solidFill>
              </a:rPr>
              <a:t>Dispute prevention initiatives will severely  be impacted</a:t>
            </a:r>
          </a:p>
          <a:p>
            <a:pPr marL="285750" indent="-285750" algn="l">
              <a:buFont typeface="Arial" panose="020B0604020202020204" pitchFamily="34" charset="0"/>
              <a:buChar char="•"/>
            </a:pPr>
            <a:endParaRPr lang="en-US" sz="1200" dirty="0" smtClean="0">
              <a:solidFill>
                <a:schemeClr val="tx1"/>
              </a:solidFill>
            </a:endParaRPr>
          </a:p>
          <a:p>
            <a:pPr marL="285750" indent="-285750" algn="l">
              <a:buFont typeface="Arial" panose="020B0604020202020204" pitchFamily="34" charset="0"/>
              <a:buChar char="•"/>
            </a:pPr>
            <a:r>
              <a:rPr lang="en-US" sz="2400" dirty="0" smtClean="0">
                <a:solidFill>
                  <a:schemeClr val="tx1"/>
                </a:solidFill>
              </a:rPr>
              <a:t>The budget cuts will have a serious impact on resource mobilization e.g. :</a:t>
            </a:r>
          </a:p>
          <a:p>
            <a:pPr algn="l"/>
            <a:r>
              <a:rPr lang="en-US" sz="2400" dirty="0" smtClean="0">
                <a:solidFill>
                  <a:schemeClr val="tx1"/>
                </a:solidFill>
              </a:rPr>
              <a:t>       - The number of part time Commissioners may be reduced  </a:t>
            </a:r>
          </a:p>
          <a:p>
            <a:pPr algn="l"/>
            <a:r>
              <a:rPr lang="en-US" sz="2400" dirty="0" smtClean="0">
                <a:solidFill>
                  <a:schemeClr val="tx1"/>
                </a:solidFill>
              </a:rPr>
              <a:t>         drastically</a:t>
            </a:r>
          </a:p>
          <a:p>
            <a:pPr algn="l"/>
            <a:r>
              <a:rPr lang="en-US" sz="2400" dirty="0" smtClean="0">
                <a:solidFill>
                  <a:schemeClr val="tx1"/>
                </a:solidFill>
              </a:rPr>
              <a:t>      - The manner in which services are provided will have to be</a:t>
            </a:r>
          </a:p>
          <a:p>
            <a:pPr algn="l"/>
            <a:r>
              <a:rPr lang="en-US" sz="2400" dirty="0" smtClean="0">
                <a:solidFill>
                  <a:schemeClr val="tx1"/>
                </a:solidFill>
              </a:rPr>
              <a:t>        adapted, more online dispute resolution processes</a:t>
            </a:r>
            <a:endParaRPr lang="en-ZA"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42FED1EE-B422-4A86-A4B6-8734F4F72D2F}" type="slidenum">
              <a:rPr lang="en-ZA" smtClean="0"/>
              <a:pPr>
                <a:defRPr/>
              </a:pPr>
              <a:t>66</a:t>
            </a:fld>
            <a:endParaRPr lang="en-ZA"/>
          </a:p>
        </p:txBody>
      </p:sp>
    </p:spTree>
    <p:extLst>
      <p:ext uri="{BB962C8B-B14F-4D97-AF65-F5344CB8AC3E}">
        <p14:creationId xmlns:p14="http://schemas.microsoft.com/office/powerpoint/2010/main" xmlns="" val="3911749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359" y="484862"/>
            <a:ext cx="6858000" cy="851403"/>
          </a:xfrm>
        </p:spPr>
        <p:txBody>
          <a:bodyPr/>
          <a:lstStyle/>
          <a:p>
            <a:r>
              <a:rPr lang="en-ZA" sz="2400" b="1" dirty="0">
                <a:solidFill>
                  <a:schemeClr val="tx1"/>
                </a:solidFill>
              </a:rPr>
              <a:t>BUDGET CUTS IMPLICATIONS-NEDLAC</a:t>
            </a:r>
            <a:br>
              <a:rPr lang="en-ZA" sz="2400" b="1" dirty="0">
                <a:solidFill>
                  <a:schemeClr val="tx1"/>
                </a:solidFill>
              </a:rPr>
            </a:br>
            <a:endParaRPr lang="en-ZA" sz="2400" b="1" dirty="0">
              <a:solidFill>
                <a:schemeClr val="tx1"/>
              </a:solidFill>
            </a:endParaRPr>
          </a:p>
        </p:txBody>
      </p:sp>
      <p:sp>
        <p:nvSpPr>
          <p:cNvPr id="3" name="Subtitle 2"/>
          <p:cNvSpPr>
            <a:spLocks noGrp="1"/>
          </p:cNvSpPr>
          <p:nvPr>
            <p:ph type="subTitle" idx="1"/>
          </p:nvPr>
        </p:nvSpPr>
        <p:spPr>
          <a:xfrm>
            <a:off x="434898" y="1600200"/>
            <a:ext cx="8341112" cy="4823460"/>
          </a:xfrm>
        </p:spPr>
        <p:txBody>
          <a:bodyPr/>
          <a:lstStyle/>
          <a:p>
            <a:pPr marL="285750" indent="-285750" algn="l">
              <a:buFont typeface="Arial" panose="020B0604020202020204" pitchFamily="34" charset="0"/>
              <a:buChar char="•"/>
            </a:pPr>
            <a:r>
              <a:rPr lang="en-US" sz="2400" dirty="0">
                <a:solidFill>
                  <a:schemeClr val="tx1"/>
                </a:solidFill>
              </a:rPr>
              <a:t>The consultation on the Economic Reconstruction and Recovery Strategy with the social partners is located within NEDLAC and on specific deliverables  for which task teams are established, NEDLAC will provide a monitoring mechanism</a:t>
            </a:r>
            <a:r>
              <a:rPr lang="en-US" sz="2400" dirty="0" smtClean="0">
                <a:solidFill>
                  <a:schemeClr val="tx1"/>
                </a:solidFill>
              </a:rPr>
              <a:t>.</a:t>
            </a:r>
          </a:p>
          <a:p>
            <a:pPr algn="l"/>
            <a:endParaRPr lang="en-US" sz="2400" dirty="0">
              <a:solidFill>
                <a:schemeClr val="tx1"/>
              </a:solidFill>
            </a:endParaRPr>
          </a:p>
          <a:p>
            <a:pPr marL="285750" indent="-285750" algn="l">
              <a:buFont typeface="Arial" panose="020B0604020202020204" pitchFamily="34" charset="0"/>
              <a:buChar char="•"/>
            </a:pPr>
            <a:r>
              <a:rPr lang="en-US" sz="2400" dirty="0">
                <a:solidFill>
                  <a:schemeClr val="tx1"/>
                </a:solidFill>
              </a:rPr>
              <a:t>The new way of work has necessitated that the </a:t>
            </a:r>
            <a:r>
              <a:rPr lang="en-US" sz="2400" dirty="0" err="1">
                <a:solidFill>
                  <a:schemeClr val="tx1"/>
                </a:solidFill>
              </a:rPr>
              <a:t>organisation</a:t>
            </a:r>
            <a:r>
              <a:rPr lang="en-US" sz="2400" dirty="0">
                <a:solidFill>
                  <a:schemeClr val="tx1"/>
                </a:solidFill>
              </a:rPr>
              <a:t> look at new forms of delivering </a:t>
            </a:r>
            <a:r>
              <a:rPr lang="en-US" sz="2400" dirty="0" smtClean="0">
                <a:solidFill>
                  <a:schemeClr val="tx1"/>
                </a:solidFill>
              </a:rPr>
              <a:t>the </a:t>
            </a:r>
            <a:r>
              <a:rPr lang="en-US" sz="2400" dirty="0">
                <a:solidFill>
                  <a:schemeClr val="tx1"/>
                </a:solidFill>
              </a:rPr>
              <a:t>services it provides, </a:t>
            </a:r>
            <a:r>
              <a:rPr lang="en-US" sz="2400" dirty="0" smtClean="0">
                <a:solidFill>
                  <a:schemeClr val="tx1"/>
                </a:solidFill>
              </a:rPr>
              <a:t>more </a:t>
            </a:r>
            <a:r>
              <a:rPr lang="en-US" sz="2400" dirty="0">
                <a:solidFill>
                  <a:schemeClr val="tx1"/>
                </a:solidFill>
              </a:rPr>
              <a:t>online discussions as opposed to residency based meetings. This implies less travelling and reduced </a:t>
            </a:r>
            <a:r>
              <a:rPr lang="en-US" sz="2400" dirty="0" smtClean="0">
                <a:solidFill>
                  <a:schemeClr val="tx1"/>
                </a:solidFill>
              </a:rPr>
              <a:t>ancillary costs.</a:t>
            </a:r>
            <a:endParaRPr lang="en-ZA"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42FED1EE-B422-4A86-A4B6-8734F4F72D2F}" type="slidenum">
              <a:rPr lang="en-ZA" smtClean="0"/>
              <a:pPr>
                <a:defRPr/>
              </a:pPr>
              <a:t>67</a:t>
            </a:fld>
            <a:endParaRPr lang="en-ZA"/>
          </a:p>
        </p:txBody>
      </p:sp>
    </p:spTree>
    <p:extLst>
      <p:ext uri="{BB962C8B-B14F-4D97-AF65-F5344CB8AC3E}">
        <p14:creationId xmlns:p14="http://schemas.microsoft.com/office/powerpoint/2010/main" xmlns="" val="2344889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r>
              <a:rPr lang="en-US" sz="2700" b="1">
                <a:solidFill>
                  <a:srgbClr val="FFAB16"/>
                </a:solidFill>
                <a:cs typeface="Arial" charset="0"/>
              </a:rPr>
              <a:t>Thank </a:t>
            </a:r>
            <a:r>
              <a:rPr lang="en-US" sz="2700" b="1">
                <a:solidFill>
                  <a:schemeClr val="bg1"/>
                </a:solidFill>
                <a:cs typeface="Arial" charset="0"/>
              </a:rPr>
              <a:t>You</a:t>
            </a:r>
            <a:r>
              <a:rPr lang="en-US" sz="2700" b="1">
                <a:solidFill>
                  <a:srgbClr val="FFAB16"/>
                </a:solidFill>
                <a:cs typeface="Arial" charset="0"/>
              </a:rPr>
              <a:t>…</a:t>
            </a:r>
          </a:p>
        </p:txBody>
      </p:sp>
      <p:sp>
        <p:nvSpPr>
          <p:cNvPr id="2" name="Slide Number Placeholder 1"/>
          <p:cNvSpPr>
            <a:spLocks noGrp="1"/>
          </p:cNvSpPr>
          <p:nvPr>
            <p:ph type="sldNum" sz="quarter" idx="12"/>
          </p:nvPr>
        </p:nvSpPr>
        <p:spPr>
          <a:xfrm>
            <a:off x="7010400" y="-11834"/>
            <a:ext cx="2133600" cy="365125"/>
          </a:xfrm>
        </p:spPr>
        <p:txBody>
          <a:bodyPr/>
          <a:lstStyle/>
          <a:p>
            <a:fld id="{B6D01DFA-62F0-4702-B6E4-FBA5F7F9C748}" type="slidenum">
              <a:rPr lang="en-US" smtClean="0">
                <a:solidFill>
                  <a:schemeClr val="bg1"/>
                </a:solidFill>
              </a:rPr>
              <a:pPr/>
              <a:t>68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GENDER RESPONSIVE INNITIATIVES</a:t>
            </a:r>
            <a:br>
              <a:rPr lang="en-ZA" sz="2400" b="1" dirty="0" smtClean="0"/>
            </a:br>
            <a:endParaRPr lang="en-ZA" sz="2400" b="1" dirty="0"/>
          </a:p>
        </p:txBody>
      </p:sp>
      <p:sp>
        <p:nvSpPr>
          <p:cNvPr id="4" name="Content Placeholder 3"/>
          <p:cNvSpPr>
            <a:spLocks noGrp="1"/>
          </p:cNvSpPr>
          <p:nvPr>
            <p:ph idx="1"/>
          </p:nvPr>
        </p:nvSpPr>
        <p:spPr>
          <a:xfrm>
            <a:off x="457199" y="1600200"/>
            <a:ext cx="8339559" cy="4525963"/>
          </a:xfrm>
        </p:spPr>
        <p:txBody>
          <a:bodyPr/>
          <a:lstStyle/>
          <a:p>
            <a:pPr algn="just">
              <a:buFont typeface="Wingdings" panose="05000000000000000000" pitchFamily="2" charset="2"/>
              <a:buChar char="q"/>
            </a:pPr>
            <a:r>
              <a:rPr lang="en-US" sz="2000" dirty="0"/>
              <a:t>On the issues of the Gender responsive recruitment and selection, the department is following the guide set by DPSA on EE targets, and the department has set a target of 45% for the 2021/22 FY to have SMS positions occupied by Women and in the medium term the ultimate target is 50% as set Nationally. </a:t>
            </a:r>
            <a:endParaRPr lang="en-US" sz="2000" dirty="0" smtClean="0"/>
          </a:p>
          <a:p>
            <a:pPr algn="just">
              <a:buFont typeface="Wingdings" panose="05000000000000000000" pitchFamily="2" charset="2"/>
              <a:buChar char="q"/>
            </a:pPr>
            <a:endParaRPr lang="en-US" sz="2000" dirty="0"/>
          </a:p>
          <a:p>
            <a:pPr algn="just">
              <a:buFont typeface="Wingdings" panose="05000000000000000000" pitchFamily="2" charset="2"/>
              <a:buChar char="q"/>
            </a:pPr>
            <a:r>
              <a:rPr lang="en-US" sz="2000" dirty="0" smtClean="0"/>
              <a:t>The </a:t>
            </a:r>
            <a:r>
              <a:rPr lang="en-US" sz="2000" dirty="0"/>
              <a:t>department is also reviewing its Sexual Harassment policy to ensure that issues of GBVF are also addressed and the process is underway to get the policy </a:t>
            </a:r>
            <a:r>
              <a:rPr lang="en-US" sz="2000" dirty="0" smtClean="0"/>
              <a:t>to </a:t>
            </a:r>
            <a:r>
              <a:rPr lang="en-US" sz="2000" dirty="0"/>
              <a:t>be approved in the new FY 21/22</a:t>
            </a:r>
          </a:p>
          <a:p>
            <a:endParaRPr lang="en-ZA" dirty="0"/>
          </a:p>
        </p:txBody>
      </p:sp>
      <p:sp>
        <p:nvSpPr>
          <p:cNvPr id="5" name="Slide Number Placeholder 2"/>
          <p:cNvSpPr txBox="1">
            <a:spLocks/>
          </p:cNvSpPr>
          <p:nvPr/>
        </p:nvSpPr>
        <p:spPr>
          <a:xfrm>
            <a:off x="6902116"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111"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a:lstStyle>
          <a:p>
            <a:pPr>
              <a:defRPr/>
            </a:pPr>
            <a:fld id="{02C825D8-7D5C-497D-8665-B73E15BD3DD8}" type="slidenum">
              <a:rPr lang="en-US" b="1" smtClean="0">
                <a:solidFill>
                  <a:prstClr val="white"/>
                </a:solidFill>
              </a:rPr>
              <a:pPr>
                <a:defRPr/>
              </a:pPr>
              <a:t>7</a:t>
            </a:fld>
            <a:endParaRPr lang="en-US" b="1" dirty="0">
              <a:solidFill>
                <a:prstClr val="white"/>
              </a:solidFill>
            </a:endParaRPr>
          </a:p>
        </p:txBody>
      </p:sp>
    </p:spTree>
    <p:extLst>
      <p:ext uri="{BB962C8B-B14F-4D97-AF65-F5344CB8AC3E}">
        <p14:creationId xmlns:p14="http://schemas.microsoft.com/office/powerpoint/2010/main" xmlns="" val="250958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0" y="279810"/>
            <a:ext cx="8229600" cy="1143000"/>
          </a:xfrm>
        </p:spPr>
        <p:txBody>
          <a:bodyPr/>
          <a:lstStyle/>
          <a:p>
            <a:r>
              <a:rPr lang="en-ZA" sz="2400" b="1" dirty="0" smtClean="0"/>
              <a:t>ADMINISTRATION</a:t>
            </a:r>
            <a:br>
              <a:rPr lang="en-ZA" sz="2400" b="1" dirty="0" smtClean="0"/>
            </a:br>
            <a:endParaRPr lang="en-ZA" sz="2400" b="1" dirty="0">
              <a:solidFill>
                <a:srgbClr val="FF0000"/>
              </a:solidFill>
            </a:endParaRPr>
          </a:p>
        </p:txBody>
      </p:sp>
      <p:sp>
        <p:nvSpPr>
          <p:cNvPr id="3" name="Slide Number Placeholder 2"/>
          <p:cNvSpPr>
            <a:spLocks noGrp="1"/>
          </p:cNvSpPr>
          <p:nvPr>
            <p:ph type="sldNum" sz="quarter" idx="12"/>
          </p:nvPr>
        </p:nvSpPr>
        <p:spPr>
          <a:xfrm>
            <a:off x="6926179" y="649569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57326216"/>
              </p:ext>
            </p:extLst>
          </p:nvPr>
        </p:nvGraphicFramePr>
        <p:xfrm>
          <a:off x="199291" y="1731296"/>
          <a:ext cx="8757139" cy="4577627"/>
        </p:xfrm>
        <a:graphic>
          <a:graphicData uri="http://schemas.openxmlformats.org/drawingml/2006/table">
            <a:tbl>
              <a:tblPr firstRow="1" firstCol="1" bandRow="1"/>
              <a:tblGrid>
                <a:gridCol w="1538762">
                  <a:extLst>
                    <a:ext uri="{9D8B030D-6E8A-4147-A177-3AD203B41FA5}">
                      <a16:colId xmlns:a16="http://schemas.microsoft.com/office/drawing/2014/main" xmlns="" val="20000"/>
                    </a:ext>
                  </a:extLst>
                </a:gridCol>
                <a:gridCol w="1443431">
                  <a:extLst>
                    <a:ext uri="{9D8B030D-6E8A-4147-A177-3AD203B41FA5}">
                      <a16:colId xmlns:a16="http://schemas.microsoft.com/office/drawing/2014/main" xmlns="" val="20001"/>
                    </a:ext>
                  </a:extLst>
                </a:gridCol>
                <a:gridCol w="1443431">
                  <a:extLst>
                    <a:ext uri="{9D8B030D-6E8A-4147-A177-3AD203B41FA5}">
                      <a16:colId xmlns:a16="http://schemas.microsoft.com/office/drawing/2014/main" xmlns="" val="20002"/>
                    </a:ext>
                  </a:extLst>
                </a:gridCol>
                <a:gridCol w="1443431">
                  <a:extLst>
                    <a:ext uri="{9D8B030D-6E8A-4147-A177-3AD203B41FA5}">
                      <a16:colId xmlns:a16="http://schemas.microsoft.com/office/drawing/2014/main" xmlns="" val="20003"/>
                    </a:ext>
                  </a:extLst>
                </a:gridCol>
                <a:gridCol w="1444042">
                  <a:extLst>
                    <a:ext uri="{9D8B030D-6E8A-4147-A177-3AD203B41FA5}">
                      <a16:colId xmlns:a16="http://schemas.microsoft.com/office/drawing/2014/main" xmlns="" val="20004"/>
                    </a:ext>
                  </a:extLst>
                </a:gridCol>
                <a:gridCol w="1444042">
                  <a:extLst>
                    <a:ext uri="{9D8B030D-6E8A-4147-A177-3AD203B41FA5}">
                      <a16:colId xmlns:a16="http://schemas.microsoft.com/office/drawing/2014/main" xmlns="" val="20005"/>
                    </a:ext>
                  </a:extLst>
                </a:gridCol>
              </a:tblGrid>
              <a:tr h="256869">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284347">
                <a:tc>
                  <a:txBody>
                    <a:bodyPr/>
                    <a:lstStyle/>
                    <a:p>
                      <a:pPr>
                        <a:lnSpc>
                          <a:spcPct val="115000"/>
                        </a:lnSpc>
                        <a:spcAft>
                          <a:spcPts val="0"/>
                        </a:spcAft>
                      </a:pPr>
                      <a:r>
                        <a:rPr lang="en-ZA" sz="1400" dirty="0" smtClean="0">
                          <a:effectLst/>
                          <a:latin typeface="Calibri"/>
                          <a:ea typeface="Calibri"/>
                          <a:cs typeface="Calibri"/>
                        </a:rPr>
                        <a:t>1.1 </a:t>
                      </a:r>
                      <a:r>
                        <a:rPr lang="en-US" sz="1400" dirty="0" smtClean="0">
                          <a:effectLst/>
                          <a:latin typeface="+mn-lt"/>
                          <a:ea typeface="Calibri"/>
                          <a:cs typeface="Calibri"/>
                        </a:rPr>
                        <a:t>Vacant funded posts maintained at 3</a:t>
                      </a:r>
                      <a:r>
                        <a:rPr lang="en-US" sz="1400" baseline="0" dirty="0" smtClean="0">
                          <a:effectLst/>
                          <a:latin typeface="+mn-lt"/>
                          <a:ea typeface="Calibri"/>
                          <a:cs typeface="Calibri"/>
                        </a:rPr>
                        <a:t> </a:t>
                      </a:r>
                      <a:r>
                        <a:rPr lang="en-US" sz="1400" dirty="0" smtClean="0">
                          <a:effectLst/>
                          <a:latin typeface="+mn-lt"/>
                          <a:ea typeface="Calibri"/>
                          <a:cs typeface="Calibri"/>
                        </a:rPr>
                        <a:t>% or less for every quarter</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Vacant funded posts maintained at 3% or less for every quarter</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Vacant funded posts maintained at </a:t>
                      </a:r>
                      <a:r>
                        <a:rPr lang="en-ZA" sz="1400" kern="1200" dirty="0" smtClean="0">
                          <a:solidFill>
                            <a:schemeClr val="tx1"/>
                          </a:solidFill>
                          <a:effectLst/>
                          <a:latin typeface="+mn-lt"/>
                          <a:ea typeface="Calibri"/>
                          <a:cs typeface="Times New Roman"/>
                        </a:rPr>
                        <a:t>3% </a:t>
                      </a:r>
                      <a:r>
                        <a:rPr lang="en-ZA" sz="1400" kern="1200" dirty="0">
                          <a:solidFill>
                            <a:schemeClr val="tx1"/>
                          </a:solidFill>
                          <a:effectLst/>
                          <a:latin typeface="+mn-lt"/>
                          <a:ea typeface="Calibri"/>
                          <a:cs typeface="Times New Roman"/>
                        </a:rPr>
                        <a:t>or less </a:t>
                      </a:r>
                      <a:r>
                        <a:rPr lang="en-ZA" sz="1400" kern="1200" dirty="0" smtClean="0">
                          <a:solidFill>
                            <a:schemeClr val="tx1"/>
                          </a:solidFill>
                          <a:effectLst/>
                          <a:latin typeface="+mn-lt"/>
                          <a:ea typeface="Calibri"/>
                          <a:cs typeface="Times New Roman"/>
                        </a:rPr>
                        <a:t>every </a:t>
                      </a:r>
                      <a:r>
                        <a:rPr lang="en-ZA" sz="1400" kern="1200" dirty="0">
                          <a:solidFill>
                            <a:schemeClr val="tx1"/>
                          </a:solidFill>
                          <a:effectLst/>
                          <a:latin typeface="+mn-lt"/>
                          <a:ea typeface="Calibri"/>
                          <a:cs typeface="Times New Roman"/>
                        </a:rPr>
                        <a:t>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Vacant funded posts maintained at </a:t>
                      </a:r>
                      <a:r>
                        <a:rPr lang="en-ZA" sz="1400" kern="1200" dirty="0" smtClean="0">
                          <a:solidFill>
                            <a:schemeClr val="tx1"/>
                          </a:solidFill>
                          <a:effectLst/>
                          <a:latin typeface="+mn-lt"/>
                          <a:ea typeface="Calibri"/>
                          <a:cs typeface="Times New Roman"/>
                        </a:rPr>
                        <a:t>3% </a:t>
                      </a:r>
                      <a:r>
                        <a:rPr lang="en-ZA" sz="1400" kern="1200" dirty="0">
                          <a:solidFill>
                            <a:schemeClr val="tx1"/>
                          </a:solidFill>
                          <a:effectLst/>
                          <a:latin typeface="+mn-lt"/>
                          <a:ea typeface="Calibri"/>
                          <a:cs typeface="Times New Roman"/>
                        </a:rPr>
                        <a:t>or less </a:t>
                      </a:r>
                      <a:r>
                        <a:rPr lang="en-ZA" sz="1400" kern="1200" dirty="0" smtClean="0">
                          <a:solidFill>
                            <a:schemeClr val="tx1"/>
                          </a:solidFill>
                          <a:effectLst/>
                          <a:latin typeface="+mn-lt"/>
                          <a:ea typeface="Calibri"/>
                          <a:cs typeface="Times New Roman"/>
                        </a:rPr>
                        <a:t>every quarter</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Vacant funded posts maintained at </a:t>
                      </a:r>
                      <a:r>
                        <a:rPr lang="en-ZA" sz="1400" kern="1200" baseline="0" dirty="0" smtClean="0">
                          <a:solidFill>
                            <a:schemeClr val="tx1"/>
                          </a:solidFill>
                          <a:effectLst/>
                          <a:latin typeface="+mn-lt"/>
                          <a:ea typeface="Calibri"/>
                          <a:cs typeface="Times New Roman"/>
                        </a:rPr>
                        <a:t> 3</a:t>
                      </a:r>
                      <a:r>
                        <a:rPr lang="en-ZA" sz="1400" kern="1200" dirty="0" smtClean="0">
                          <a:solidFill>
                            <a:schemeClr val="tx1"/>
                          </a:solidFill>
                          <a:effectLst/>
                          <a:latin typeface="+mn-lt"/>
                          <a:ea typeface="Calibri"/>
                          <a:cs typeface="Times New Roman"/>
                        </a:rPr>
                        <a:t>% </a:t>
                      </a:r>
                      <a:r>
                        <a:rPr lang="en-ZA" sz="1400" kern="1200" dirty="0">
                          <a:solidFill>
                            <a:schemeClr val="tx1"/>
                          </a:solidFill>
                          <a:effectLst/>
                          <a:latin typeface="+mn-lt"/>
                          <a:ea typeface="Calibri"/>
                          <a:cs typeface="Times New Roman"/>
                        </a:rPr>
                        <a:t>or less every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Vacant funded posts maintained at </a:t>
                      </a:r>
                      <a:r>
                        <a:rPr lang="en-ZA" sz="1400" kern="1200" baseline="0" dirty="0" smtClean="0">
                          <a:solidFill>
                            <a:schemeClr val="tx1"/>
                          </a:solidFill>
                          <a:effectLst/>
                          <a:latin typeface="+mn-lt"/>
                          <a:ea typeface="Calibri"/>
                          <a:cs typeface="Times New Roman"/>
                        </a:rPr>
                        <a:t> 3</a:t>
                      </a:r>
                      <a:r>
                        <a:rPr lang="en-ZA" sz="1400" kern="1200" dirty="0" smtClean="0">
                          <a:solidFill>
                            <a:schemeClr val="tx1"/>
                          </a:solidFill>
                          <a:effectLst/>
                          <a:latin typeface="+mn-lt"/>
                          <a:ea typeface="Calibri"/>
                          <a:cs typeface="Times New Roman"/>
                        </a:rPr>
                        <a:t>% </a:t>
                      </a:r>
                      <a:r>
                        <a:rPr lang="en-ZA" sz="1400" kern="1200" dirty="0">
                          <a:solidFill>
                            <a:schemeClr val="tx1"/>
                          </a:solidFill>
                          <a:effectLst/>
                          <a:latin typeface="+mn-lt"/>
                          <a:ea typeface="Calibri"/>
                          <a:cs typeface="Times New Roman"/>
                        </a:rPr>
                        <a:t>or less every </a:t>
                      </a:r>
                      <a:r>
                        <a:rPr lang="en-ZA" sz="1400" kern="1200" dirty="0" smtClean="0">
                          <a:solidFill>
                            <a:schemeClr val="tx1"/>
                          </a:solidFill>
                          <a:effectLst/>
                          <a:latin typeface="+mn-lt"/>
                          <a:ea typeface="Calibri"/>
                          <a:cs typeface="Times New Roman"/>
                        </a:rPr>
                        <a:t>quarter</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3431">
                <a:tc>
                  <a:txBody>
                    <a:bodyPr/>
                    <a:lstStyle/>
                    <a:p>
                      <a:pPr marL="0" algn="l" defTabSz="457200" rtl="0" eaLnBrk="1" latinLnBrk="0" hangingPunct="1">
                        <a:lnSpc>
                          <a:spcPct val="115000"/>
                        </a:lnSpc>
                        <a:spcBef>
                          <a:spcPts val="500"/>
                        </a:spcBef>
                        <a:spcAft>
                          <a:spcPts val="0"/>
                        </a:spcAft>
                      </a:pPr>
                      <a:r>
                        <a:rPr lang="en-ZA" sz="1400" kern="1200" dirty="0" smtClean="0">
                          <a:solidFill>
                            <a:schemeClr val="tx1"/>
                          </a:solidFill>
                          <a:effectLst/>
                          <a:latin typeface="+mn-lt"/>
                          <a:ea typeface="Calibri"/>
                          <a:cs typeface="Times New Roman"/>
                        </a:rPr>
                        <a:t>2.1 </a:t>
                      </a:r>
                      <a:r>
                        <a:rPr lang="en-US" sz="1400" kern="1200" dirty="0" smtClean="0">
                          <a:solidFill>
                            <a:schemeClr val="tx1"/>
                          </a:solidFill>
                          <a:effectLst/>
                          <a:latin typeface="+mn-lt"/>
                          <a:ea typeface="Calibri"/>
                          <a:cs typeface="Times New Roman"/>
                        </a:rPr>
                        <a:t>% of SMS positions  occupied by women </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US" sz="1400" kern="1200" dirty="0" smtClean="0">
                          <a:solidFill>
                            <a:schemeClr val="tx1"/>
                          </a:solidFill>
                          <a:effectLst/>
                          <a:latin typeface="+mn-lt"/>
                          <a:ea typeface="Calibri"/>
                          <a:cs typeface="Times New Roman"/>
                        </a:rPr>
                        <a:t>45% of SMS positions occupied by women </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a:solidFill>
                            <a:schemeClr val="tx1"/>
                          </a:solidFill>
                          <a:effectLst/>
                          <a:latin typeface="+mn-lt"/>
                          <a:ea typeface="Calibri"/>
                          <a:cs typeface="Times New Roman"/>
                        </a:rPr>
                        <a:t>44% of SMS posts occupied by Women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45% of SMS positions occupied by women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4955">
                <a:tc>
                  <a:txBody>
                    <a:bodyPr/>
                    <a:lstStyle/>
                    <a:p>
                      <a:pPr marL="0" algn="l" defTabSz="457200" rtl="0" eaLnBrk="1" latinLnBrk="0" hangingPunct="1">
                        <a:lnSpc>
                          <a:spcPct val="115000"/>
                        </a:lnSpc>
                        <a:spcAft>
                          <a:spcPts val="0"/>
                        </a:spcAft>
                      </a:pPr>
                      <a:r>
                        <a:rPr lang="en-ZA" sz="1400" kern="1200" dirty="0">
                          <a:solidFill>
                            <a:schemeClr val="tx1"/>
                          </a:solidFill>
                          <a:effectLst/>
                          <a:latin typeface="+mn-lt"/>
                          <a:ea typeface="Calibri"/>
                          <a:cs typeface="Calibri"/>
                        </a:rPr>
                        <a:t>3.1 </a:t>
                      </a:r>
                      <a:r>
                        <a:rPr lang="en-US" sz="1400" kern="1200" dirty="0" smtClean="0">
                          <a:solidFill>
                            <a:schemeClr val="tx1"/>
                          </a:solidFill>
                          <a:effectLst/>
                          <a:latin typeface="+mn-lt"/>
                          <a:ea typeface="Calibri"/>
                          <a:cs typeface="Calibri"/>
                        </a:rPr>
                        <a:t>Percentage increase of system availability</a:t>
                      </a:r>
                      <a:endParaRPr lang="en-ZA" sz="1400" kern="1200" dirty="0">
                        <a:solidFill>
                          <a:schemeClr val="tx1"/>
                        </a:solidFill>
                        <a:effectLst/>
                        <a:latin typeface="+mn-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US" sz="1400" kern="1200" dirty="0" smtClean="0">
                          <a:solidFill>
                            <a:schemeClr val="tx1"/>
                          </a:solidFill>
                          <a:effectLst/>
                          <a:latin typeface="+mn-lt"/>
                          <a:ea typeface="Calibri"/>
                          <a:cs typeface="Calibri"/>
                        </a:rPr>
                        <a:t>Increase systems availability to 98%</a:t>
                      </a:r>
                      <a:endParaRPr lang="en-ZA" sz="1400" kern="1200" dirty="0">
                        <a:solidFill>
                          <a:schemeClr val="tx1"/>
                        </a:solidFill>
                        <a:effectLst/>
                        <a:latin typeface="+mn-lt"/>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Increase Systems Availability to </a:t>
                      </a:r>
                      <a:r>
                        <a:rPr lang="en-ZA" sz="1400" kern="1200" dirty="0" smtClean="0">
                          <a:solidFill>
                            <a:schemeClr val="tx1"/>
                          </a:solidFill>
                          <a:effectLst/>
                          <a:latin typeface="+mn-lt"/>
                          <a:ea typeface="Calibri"/>
                          <a:cs typeface="Times New Roman"/>
                        </a:rPr>
                        <a:t>98%</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Increase Systems Availability to </a:t>
                      </a:r>
                      <a:r>
                        <a:rPr lang="en-ZA" sz="1400" kern="1200" dirty="0" smtClean="0">
                          <a:solidFill>
                            <a:schemeClr val="tx1"/>
                          </a:solidFill>
                          <a:effectLst/>
                          <a:latin typeface="+mn-lt"/>
                          <a:ea typeface="Calibri"/>
                          <a:cs typeface="Times New Roman"/>
                        </a:rPr>
                        <a:t>98%</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Increase Systems Availability to </a:t>
                      </a:r>
                      <a:r>
                        <a:rPr lang="en-ZA" sz="1400" kern="1200" dirty="0" smtClean="0">
                          <a:solidFill>
                            <a:schemeClr val="tx1"/>
                          </a:solidFill>
                          <a:effectLst/>
                          <a:latin typeface="+mn-lt"/>
                          <a:ea typeface="Calibri"/>
                          <a:cs typeface="Times New Roman"/>
                        </a:rPr>
                        <a:t>98%</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Bef>
                          <a:spcPts val="500"/>
                        </a:spcBef>
                        <a:spcAft>
                          <a:spcPts val="0"/>
                        </a:spcAft>
                      </a:pPr>
                      <a:r>
                        <a:rPr lang="en-ZA" sz="1400" kern="1200" dirty="0">
                          <a:solidFill>
                            <a:schemeClr val="tx1"/>
                          </a:solidFill>
                          <a:effectLst/>
                          <a:latin typeface="+mn-lt"/>
                          <a:ea typeface="Calibri"/>
                          <a:cs typeface="Times New Roman"/>
                        </a:rPr>
                        <a:t>Increase Systems Availability to </a:t>
                      </a:r>
                      <a:r>
                        <a:rPr lang="en-ZA" sz="1400" kern="1200" dirty="0" smtClean="0">
                          <a:solidFill>
                            <a:schemeClr val="tx1"/>
                          </a:solidFill>
                          <a:effectLst/>
                          <a:latin typeface="+mn-lt"/>
                          <a:ea typeface="Calibri"/>
                          <a:cs typeface="Times New Roman"/>
                        </a:rPr>
                        <a:t>98%</a:t>
                      </a:r>
                      <a:endParaRPr lang="en-ZA" sz="1400"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199291" y="1361964"/>
            <a:ext cx="598714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Calibri"/>
                <a:cs typeface="Calibri"/>
              </a:rPr>
              <a:t>Indicators, Annual and Quarterly Targets</a:t>
            </a:r>
            <a:endParaRPr kumimoji="0" lang="en-ZA" sz="1800" b="1"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185080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6487321"/>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C825D8-7D5C-497D-8665-B73E15BD3DD8}" type="slidenum">
              <a:rPr kumimoji="0" lang="en-US" sz="1200" b="1"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graphicFrame>
        <p:nvGraphicFramePr>
          <p:cNvPr id="6" name="Content Placeholder 5"/>
          <p:cNvGraphicFramePr>
            <a:graphicFrameLocks noGrp="1"/>
          </p:cNvGraphicFramePr>
          <p:nvPr>
            <p:ph idx="1"/>
            <p:extLst/>
          </p:nvPr>
        </p:nvGraphicFramePr>
        <p:xfrm>
          <a:off x="199291" y="1731296"/>
          <a:ext cx="8757139" cy="4880518"/>
        </p:xfrm>
        <a:graphic>
          <a:graphicData uri="http://schemas.openxmlformats.org/drawingml/2006/table">
            <a:tbl>
              <a:tblPr firstRow="1" firstCol="1" bandRow="1"/>
              <a:tblGrid>
                <a:gridCol w="1878891">
                  <a:extLst>
                    <a:ext uri="{9D8B030D-6E8A-4147-A177-3AD203B41FA5}">
                      <a16:colId xmlns:a16="http://schemas.microsoft.com/office/drawing/2014/main" xmlns="" val="20000"/>
                    </a:ext>
                  </a:extLst>
                </a:gridCol>
                <a:gridCol w="1591293">
                  <a:extLst>
                    <a:ext uri="{9D8B030D-6E8A-4147-A177-3AD203B41FA5}">
                      <a16:colId xmlns:a16="http://schemas.microsoft.com/office/drawing/2014/main" xmlns="" val="20001"/>
                    </a:ext>
                  </a:extLst>
                </a:gridCol>
                <a:gridCol w="1436915">
                  <a:extLst>
                    <a:ext uri="{9D8B030D-6E8A-4147-A177-3AD203B41FA5}">
                      <a16:colId xmlns:a16="http://schemas.microsoft.com/office/drawing/2014/main" xmlns="" val="20002"/>
                    </a:ext>
                  </a:extLst>
                </a:gridCol>
                <a:gridCol w="1353787">
                  <a:extLst>
                    <a:ext uri="{9D8B030D-6E8A-4147-A177-3AD203B41FA5}">
                      <a16:colId xmlns:a16="http://schemas.microsoft.com/office/drawing/2014/main" xmlns="" val="20003"/>
                    </a:ext>
                  </a:extLst>
                </a:gridCol>
                <a:gridCol w="1282535">
                  <a:extLst>
                    <a:ext uri="{9D8B030D-6E8A-4147-A177-3AD203B41FA5}">
                      <a16:colId xmlns:a16="http://schemas.microsoft.com/office/drawing/2014/main" xmlns="" val="20004"/>
                    </a:ext>
                  </a:extLst>
                </a:gridCol>
                <a:gridCol w="1213718">
                  <a:extLst>
                    <a:ext uri="{9D8B030D-6E8A-4147-A177-3AD203B41FA5}">
                      <a16:colId xmlns:a16="http://schemas.microsoft.com/office/drawing/2014/main" xmlns="" val="20005"/>
                    </a:ext>
                  </a:extLst>
                </a:gridCol>
              </a:tblGrid>
              <a:tr h="256869">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284347">
                <a:tc>
                  <a:txBody>
                    <a:bodyPr/>
                    <a:lstStyle/>
                    <a:p>
                      <a:pPr>
                        <a:lnSpc>
                          <a:spcPct val="100000"/>
                        </a:lnSpc>
                        <a:spcAft>
                          <a:spcPts val="0"/>
                        </a:spcAft>
                      </a:pPr>
                      <a:r>
                        <a:rPr lang="en-ZA" sz="1400" dirty="0" smtClean="0">
                          <a:effectLst/>
                          <a:latin typeface="Calibri"/>
                          <a:ea typeface="Calibri"/>
                          <a:cs typeface="Calibri"/>
                        </a:rPr>
                        <a:t>4.1 </a:t>
                      </a:r>
                      <a:r>
                        <a:rPr lang="en-US" sz="1400" dirty="0" smtClean="0">
                          <a:effectLst/>
                          <a:latin typeface="+mn-lt"/>
                          <a:ea typeface="Calibri"/>
                          <a:cs typeface="Calibri"/>
                        </a:rPr>
                        <a:t>Ensure functionality of ethics structures and adequate capacity</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500"/>
                        </a:spcBef>
                        <a:spcAft>
                          <a:spcPts val="0"/>
                        </a:spcAft>
                      </a:pPr>
                      <a:r>
                        <a:rPr lang="en-ZA" sz="1400" kern="1200" dirty="0">
                          <a:solidFill>
                            <a:schemeClr val="tx1"/>
                          </a:solidFill>
                          <a:effectLst/>
                          <a:latin typeface="+mn-lt"/>
                          <a:ea typeface="Calibri"/>
                          <a:cs typeface="Calibri"/>
                        </a:rPr>
                        <a:t>Roll Out of the Ethics Management Plan activities for Q1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500"/>
                        </a:spcBef>
                        <a:spcAft>
                          <a:spcPts val="0"/>
                        </a:spcAft>
                      </a:pPr>
                      <a:r>
                        <a:rPr lang="en-ZA" sz="1400" kern="1200" dirty="0">
                          <a:solidFill>
                            <a:schemeClr val="tx1"/>
                          </a:solidFill>
                          <a:effectLst/>
                          <a:latin typeface="+mn-lt"/>
                          <a:ea typeface="Calibri"/>
                          <a:cs typeface="Calibri"/>
                        </a:rPr>
                        <a:t>Roll Out of the Ethics Management Plan activities for Q2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500"/>
                        </a:spcBef>
                        <a:spcAft>
                          <a:spcPts val="0"/>
                        </a:spcAft>
                      </a:pPr>
                      <a:r>
                        <a:rPr lang="en-ZA" sz="1400" kern="1200" dirty="0">
                          <a:solidFill>
                            <a:schemeClr val="tx1"/>
                          </a:solidFill>
                          <a:effectLst/>
                          <a:latin typeface="+mn-lt"/>
                          <a:ea typeface="Calibri"/>
                          <a:cs typeface="Calibri"/>
                        </a:rPr>
                        <a:t>Roll Out of the Ethics Management Plan activities for Q3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500"/>
                        </a:spcBef>
                        <a:spcAft>
                          <a:spcPts val="0"/>
                        </a:spcAft>
                      </a:pPr>
                      <a:r>
                        <a:rPr lang="en-ZA" sz="1400" kern="1200" dirty="0">
                          <a:solidFill>
                            <a:schemeClr val="tx1"/>
                          </a:solidFill>
                          <a:effectLst/>
                          <a:latin typeface="+mn-lt"/>
                          <a:ea typeface="Calibri"/>
                          <a:cs typeface="Calibri"/>
                        </a:rPr>
                        <a:t>Roll Out of the Ethics Management Plan activities for Q4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500"/>
                        </a:spcBef>
                        <a:spcAft>
                          <a:spcPts val="0"/>
                        </a:spcAft>
                      </a:pPr>
                      <a:r>
                        <a:rPr lang="en-ZA" sz="1400" kern="1200" dirty="0">
                          <a:solidFill>
                            <a:schemeClr val="tx1"/>
                          </a:solidFill>
                          <a:effectLst/>
                          <a:latin typeface="+mn-lt"/>
                          <a:ea typeface="Calibri"/>
                          <a:cs typeface="Calibri"/>
                        </a:rPr>
                        <a:t>Roll Out of the Ethics Management Plan activities for Q1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84347">
                <a:tc>
                  <a:txBody>
                    <a:bodyPr/>
                    <a:lstStyle/>
                    <a:p>
                      <a:pPr>
                        <a:lnSpc>
                          <a:spcPct val="115000"/>
                        </a:lnSpc>
                        <a:spcAft>
                          <a:spcPts val="0"/>
                        </a:spcAft>
                      </a:pPr>
                      <a:r>
                        <a:rPr lang="en-ZA" sz="1400" dirty="0" smtClean="0">
                          <a:effectLst/>
                          <a:latin typeface="Calibri"/>
                          <a:ea typeface="Calibri"/>
                          <a:cs typeface="Calibri"/>
                        </a:rPr>
                        <a:t>4.2 </a:t>
                      </a:r>
                      <a:r>
                        <a:rPr lang="en-US" sz="1400" dirty="0" smtClean="0">
                          <a:effectLst/>
                          <a:latin typeface="+mn-lt"/>
                          <a:ea typeface="Calibri"/>
                          <a:cs typeface="Calibri"/>
                        </a:rPr>
                        <a:t>Percentage resolution of reported incidents of corruption in the Department</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kern="1200">
                          <a:solidFill>
                            <a:schemeClr val="tx1"/>
                          </a:solidFill>
                          <a:effectLst/>
                          <a:latin typeface="+mn-lt"/>
                          <a:ea typeface="Calibri"/>
                          <a:cs typeface="Calibri"/>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kern="1200">
                          <a:solidFill>
                            <a:schemeClr val="tx1"/>
                          </a:solidFill>
                          <a:effectLst/>
                          <a:latin typeface="+mn-lt"/>
                          <a:ea typeface="Calibri"/>
                          <a:cs typeface="Calibri"/>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kern="1200">
                          <a:solidFill>
                            <a:schemeClr val="tx1"/>
                          </a:solidFill>
                          <a:effectLst/>
                          <a:latin typeface="+mn-lt"/>
                          <a:ea typeface="Calibri"/>
                          <a:cs typeface="Calibri"/>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kern="1200">
                          <a:solidFill>
                            <a:schemeClr val="tx1"/>
                          </a:solidFill>
                          <a:effectLst/>
                          <a:latin typeface="+mn-lt"/>
                          <a:ea typeface="Calibri"/>
                          <a:cs typeface="Calibri"/>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kern="1200" dirty="0">
                          <a:solidFill>
                            <a:schemeClr val="tx1"/>
                          </a:solidFill>
                          <a:effectLst/>
                          <a:latin typeface="+mn-lt"/>
                          <a:ea typeface="Calibri"/>
                          <a:cs typeface="Calibri"/>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4955">
                <a:tc>
                  <a:txBody>
                    <a:bodyPr/>
                    <a:lstStyle/>
                    <a:p>
                      <a:pPr>
                        <a:lnSpc>
                          <a:spcPct val="115000"/>
                        </a:lnSpc>
                        <a:spcAft>
                          <a:spcPts val="0"/>
                        </a:spcAft>
                      </a:pPr>
                      <a:r>
                        <a:rPr lang="en-ZA" sz="1400" dirty="0" smtClean="0">
                          <a:effectLst/>
                          <a:latin typeface="Calibri"/>
                          <a:ea typeface="Calibri"/>
                          <a:cs typeface="Calibri"/>
                        </a:rPr>
                        <a:t>5.1 </a:t>
                      </a:r>
                      <a:r>
                        <a:rPr lang="en-US" sz="1400" dirty="0" smtClean="0">
                          <a:effectLst/>
                          <a:latin typeface="+mn-lt"/>
                          <a:ea typeface="Calibri"/>
                          <a:cs typeface="Calibri"/>
                        </a:rPr>
                        <a:t>Number of Annual Financial Statements (AFS) and Interim Financial Statements (IFS) compiled per year that comply with guidelines issued by the National Treasury</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smtClean="0">
                          <a:effectLst/>
                          <a:latin typeface="+mn-lt"/>
                          <a:ea typeface="Calibri"/>
                          <a:cs typeface="Times New Roman"/>
                        </a:rPr>
                        <a:t>1 AFS by 31 May, and 3 IFS 30 days after each quarter</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US" sz="1400" kern="1200">
                          <a:solidFill>
                            <a:schemeClr val="tx1"/>
                          </a:solidFill>
                          <a:effectLst/>
                          <a:latin typeface="+mn-lt"/>
                          <a:ea typeface="Calibri"/>
                          <a:cs typeface="Times New Roman"/>
                        </a:rPr>
                        <a:t>1 AFS by 31 May 2019</a:t>
                      </a:r>
                      <a:endParaRPr lang="en-ZA" sz="1400" kern="120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200">
                          <a:solidFill>
                            <a:schemeClr val="tx1"/>
                          </a:solidFill>
                          <a:effectLst/>
                          <a:latin typeface="+mn-lt"/>
                          <a:ea typeface="Calibri"/>
                          <a:cs typeface="Times New Roman"/>
                        </a:rPr>
                        <a:t>1 IFS by 31 July 2019</a:t>
                      </a:r>
                    </a:p>
                    <a:p>
                      <a:pPr marL="0" algn="l" defTabSz="457200" rtl="0" eaLnBrk="1" latinLnBrk="0" hangingPunct="1">
                        <a:lnSpc>
                          <a:spcPct val="100000"/>
                        </a:lnSpc>
                        <a:spcBef>
                          <a:spcPts val="0"/>
                        </a:spcBef>
                        <a:spcAft>
                          <a:spcPts val="0"/>
                        </a:spcAft>
                      </a:pPr>
                      <a:r>
                        <a:rPr lang="en-ZA" sz="1400" kern="1200">
                          <a:solidFill>
                            <a:schemeClr val="tx1"/>
                          </a:solidFill>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200">
                          <a:solidFill>
                            <a:schemeClr val="tx1"/>
                          </a:solidFill>
                          <a:effectLst/>
                          <a:latin typeface="+mn-lt"/>
                          <a:ea typeface="Calibri"/>
                          <a:cs typeface="Times New Roman"/>
                        </a:rPr>
                        <a:t>1 IFS by 31 October 2019</a:t>
                      </a:r>
                    </a:p>
                    <a:p>
                      <a:pPr marL="0" algn="l" defTabSz="457200" rtl="0" eaLnBrk="1" latinLnBrk="0" hangingPunct="1">
                        <a:lnSpc>
                          <a:spcPct val="100000"/>
                        </a:lnSpc>
                        <a:spcBef>
                          <a:spcPts val="0"/>
                        </a:spcBef>
                        <a:spcAft>
                          <a:spcPts val="0"/>
                        </a:spcAft>
                      </a:pPr>
                      <a:r>
                        <a:rPr lang="en-ZA" sz="1400" kern="1200">
                          <a:solidFill>
                            <a:schemeClr val="tx1"/>
                          </a:solidFill>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Bef>
                          <a:spcPts val="0"/>
                        </a:spcBef>
                        <a:spcAft>
                          <a:spcPts val="0"/>
                        </a:spcAft>
                      </a:pPr>
                      <a:r>
                        <a:rPr lang="en-ZA" sz="1400" kern="1200" dirty="0">
                          <a:solidFill>
                            <a:schemeClr val="tx1"/>
                          </a:solidFill>
                          <a:effectLst/>
                          <a:latin typeface="+mn-lt"/>
                          <a:ea typeface="Calibri"/>
                          <a:cs typeface="Times New Roman"/>
                        </a:rPr>
                        <a:t>1 IFS by 31 January 2020</a:t>
                      </a:r>
                    </a:p>
                    <a:p>
                      <a:pPr marL="0" algn="l" defTabSz="457200" rtl="0" eaLnBrk="1" latinLnBrk="0" hangingPunct="1">
                        <a:lnSpc>
                          <a:spcPct val="100000"/>
                        </a:lnSpc>
                        <a:spcBef>
                          <a:spcPts val="0"/>
                        </a:spcBef>
                        <a:spcAft>
                          <a:spcPts val="0"/>
                        </a:spcAft>
                      </a:pPr>
                      <a:r>
                        <a:rPr lang="en-ZA" sz="1400" kern="1200" dirty="0">
                          <a:solidFill>
                            <a:schemeClr val="tx1"/>
                          </a:solidFill>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199291" y="1361964"/>
            <a:ext cx="5987143"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Calibri"/>
                <a:cs typeface="Calibri"/>
              </a:rPr>
              <a:t>Indicators, Annual and Quarterly Targets</a:t>
            </a:r>
            <a:endParaRPr kumimoji="0" lang="en-ZA" sz="1800" b="1" i="0" u="none" strike="noStrike" kern="1200" cap="none" spc="0" normalizeH="0" baseline="0" noProof="0" dirty="0">
              <a:ln>
                <a:noFill/>
              </a:ln>
              <a:solidFill>
                <a:prstClr val="black"/>
              </a:solidFill>
              <a:effectLst/>
              <a:uLnTx/>
              <a:uFillTx/>
              <a:latin typeface="Arial" charset="0"/>
              <a:ea typeface="ＭＳ Ｐゴシック" pitchFamily="-111" charset="-128"/>
              <a:cs typeface="+mn-cs"/>
            </a:endParaRPr>
          </a:p>
        </p:txBody>
      </p:sp>
    </p:spTree>
    <p:extLst>
      <p:ext uri="{BB962C8B-B14F-4D97-AF65-F5344CB8AC3E}">
        <p14:creationId xmlns:p14="http://schemas.microsoft.com/office/powerpoint/2010/main" xmlns="" val="540287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OH Powerpoint Template 2011 Fina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7879</Words>
  <Application>Microsoft Office PowerPoint</Application>
  <PresentationFormat>On-screen Show (4:3)</PresentationFormat>
  <Paragraphs>2510</Paragraphs>
  <Slides>68</Slides>
  <Notes>29</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Office Theme</vt:lpstr>
      <vt:lpstr>1_Office Theme</vt:lpstr>
      <vt:lpstr>2_Office Theme</vt:lpstr>
      <vt:lpstr>EOH Powerpoint Template 2011 Final</vt:lpstr>
      <vt:lpstr>3_Office Theme</vt:lpstr>
      <vt:lpstr>Slide 1</vt:lpstr>
      <vt:lpstr>TABLE OF CONTENTS</vt:lpstr>
      <vt:lpstr>Slide 3</vt:lpstr>
      <vt:lpstr> </vt:lpstr>
      <vt:lpstr>COVID-19 IMPACT ON THE DEPARTMENT </vt:lpstr>
      <vt:lpstr>COVID-19 IMPACT ON THE DEPARTMENT </vt:lpstr>
      <vt:lpstr>GENDER RESPONSIVE INNITIATIVES </vt:lpstr>
      <vt:lpstr>ADMINISTRATION </vt:lpstr>
      <vt:lpstr>ADMINISTRATION</vt:lpstr>
      <vt:lpstr>ADMINISTRATION</vt:lpstr>
      <vt:lpstr> </vt:lpstr>
      <vt:lpstr>The statement below was made by the president in the recent SONA “The health and safety of our people remains our paramount concern.”</vt:lpstr>
      <vt:lpstr>PURPOSE</vt:lpstr>
      <vt:lpstr>OVERVIEW OF INSPECTIONS CONDUCTED</vt:lpstr>
      <vt:lpstr>TABLE 1:  TOTAL NUMBER OF INSPECTIONS FOR PUBLIC AND PRIVATE </vt:lpstr>
      <vt:lpstr>THE FOLLOWING TRENDS CAN BE DEPICTED IN TABLE 1:</vt:lpstr>
      <vt:lpstr>GENERAL SECTOR</vt:lpstr>
      <vt:lpstr>TABLE 2: INSPECTIONS IN THE GENERAL SECTOR</vt:lpstr>
      <vt:lpstr>FROM TABLE 2: GENERAL SECTOR, THE FOLLOWING TRENDS ARE OBSERVED:</vt:lpstr>
      <vt:lpstr>FROM TABLE 2: GENERAL SECTOR, THE FOLLOWING TRENDS ARE OBSERVED:</vt:lpstr>
      <vt:lpstr>PUBLIC SECTOR</vt:lpstr>
      <vt:lpstr>TABLE 3: PUBLIC SECTOR INSPECTIONS</vt:lpstr>
      <vt:lpstr>TABLE 3: PUBLIC SECTOR INSPECTIONS…..CONT</vt:lpstr>
      <vt:lpstr>TABLE 3: PUBLIC SECTOR</vt:lpstr>
      <vt:lpstr>CONCLUSION</vt:lpstr>
      <vt:lpstr>PERFORMANCE INDICATORS AND TARGETS</vt:lpstr>
      <vt:lpstr>TARGET BREAKDOWN PER QUARTER</vt:lpstr>
      <vt:lpstr>TARGET BREAKDOWN PER LEGISLATION</vt:lpstr>
      <vt:lpstr>Budget Reduction FYs 2019/2020 &amp; 2020/21 </vt:lpstr>
      <vt:lpstr>Budget Reduction FYs 2019/2020 &amp; 2020/21 </vt:lpstr>
      <vt:lpstr>INSPECTION REDUCTION IN 2020/21</vt:lpstr>
      <vt:lpstr>IMPLICATIONS OF THE BUDGET CUTS</vt:lpstr>
      <vt:lpstr> </vt:lpstr>
      <vt:lpstr>PES OBJECTIVES</vt:lpstr>
      <vt:lpstr>NATIONAL PATHWAY MANAGEMENT</vt:lpstr>
      <vt:lpstr>BROADER EMPLOYMENT WORK</vt:lpstr>
      <vt:lpstr>PUBLIC EMPLOYMENT SERVICES (PES)</vt:lpstr>
      <vt:lpstr>PUBLIC EMPLOYMENT SERVICES (PES)</vt:lpstr>
      <vt:lpstr>Output indicators, annual and quarterly targets</vt:lpstr>
      <vt:lpstr>PUBLIC EMPLOYMENT SERVICES (PES) – Per Province</vt:lpstr>
      <vt:lpstr>PUBLIC EMPLOYMENT SERVICES (PES) – Per Province</vt:lpstr>
      <vt:lpstr>PUBLIC EMPLOYMENT SERVICES (PES) – Per Province</vt:lpstr>
      <vt:lpstr>PUBLIC EMPLOYMENT SERVICES (PES) – Per Province</vt:lpstr>
      <vt:lpstr>PES BUDGET</vt:lpstr>
      <vt:lpstr>SUPPORTED EMPLOYMENT ENTERPRISES 2020-2025 STRATEGIC PLAN</vt:lpstr>
      <vt:lpstr>2020-2025 STRATEGIC PLAN</vt:lpstr>
      <vt:lpstr>2020-2025 STRATEGIC PLAN</vt:lpstr>
      <vt:lpstr>2021/22 APP</vt:lpstr>
      <vt:lpstr>BUDGET ALLOCATION</vt:lpstr>
      <vt:lpstr>KEY RISKS AND MITIGATION STRATEGIES </vt:lpstr>
      <vt:lpstr> </vt:lpstr>
      <vt:lpstr>Slide 52</vt:lpstr>
      <vt:lpstr>Slide 53</vt:lpstr>
      <vt:lpstr>Slide 54</vt:lpstr>
      <vt:lpstr> SUBPROGRAMME   Cont……</vt:lpstr>
      <vt:lpstr> SUBPROGRAMMES……Cont</vt:lpstr>
      <vt:lpstr>IMPLICATIONS OF THE STATE OF THE NATION</vt:lpstr>
      <vt:lpstr>IMPLICATIONS OF THE BUDGET VOTE</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SONA AND BUDGET IMPLICATIONS –DEL </vt:lpstr>
      <vt:lpstr> SONA AND BUDGET IMPLICATIONS-CCMA</vt:lpstr>
      <vt:lpstr>BUDGET CUTS IMPLICATIONS-NEDLAC </vt:lpstr>
      <vt:lpstr>Slide 68</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837</cp:revision>
  <cp:lastPrinted>2020-05-26T07:59:32Z</cp:lastPrinted>
  <dcterms:created xsi:type="dcterms:W3CDTF">2011-10-12T13:20:57Z</dcterms:created>
  <dcterms:modified xsi:type="dcterms:W3CDTF">2021-03-05T06:06:04Z</dcterms:modified>
</cp:coreProperties>
</file>