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commentAuthors.xml" ContentType="application/vnd.openxmlformats-officedocument.presentationml.commentAuthors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26"/>
  </p:notesMasterIdLst>
  <p:handoutMasterIdLst>
    <p:handoutMasterId r:id="rId27"/>
  </p:handoutMasterIdLst>
  <p:sldIdLst>
    <p:sldId id="306" r:id="rId4"/>
    <p:sldId id="307" r:id="rId5"/>
    <p:sldId id="353" r:id="rId6"/>
    <p:sldId id="354" r:id="rId7"/>
    <p:sldId id="340" r:id="rId8"/>
    <p:sldId id="341" r:id="rId9"/>
    <p:sldId id="342" r:id="rId10"/>
    <p:sldId id="352" r:id="rId11"/>
    <p:sldId id="343" r:id="rId12"/>
    <p:sldId id="344" r:id="rId13"/>
    <p:sldId id="345" r:id="rId14"/>
    <p:sldId id="346" r:id="rId15"/>
    <p:sldId id="347" r:id="rId16"/>
    <p:sldId id="348" r:id="rId17"/>
    <p:sldId id="814" r:id="rId18"/>
    <p:sldId id="351" r:id="rId19"/>
    <p:sldId id="355" r:id="rId20"/>
    <p:sldId id="800" r:id="rId21"/>
    <p:sldId id="799" r:id="rId22"/>
    <p:sldId id="806" r:id="rId23"/>
    <p:sldId id="815" r:id="rId24"/>
    <p:sldId id="315" r:id="rId25"/>
  </p:sldIdLst>
  <p:sldSz cx="9144000" cy="6858000" type="screen4x3"/>
  <p:notesSz cx="9928225" cy="6797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ukelwa Qwelane" initials="BQ" lastIdx="1" clrIdx="0">
    <p:extLst>
      <p:ext uri="{19B8F6BF-5375-455C-9EA6-DF929625EA0E}">
        <p15:presenceInfo xmlns:p15="http://schemas.microsoft.com/office/powerpoint/2012/main" xmlns="" userId="4a9dc7f63bc7c30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373" autoAdjust="0"/>
    <p:restoredTop sz="87814" autoAdjust="0"/>
  </p:normalViewPr>
  <p:slideViewPr>
    <p:cSldViewPr>
      <p:cViewPr varScale="1">
        <p:scale>
          <a:sx n="73" d="100"/>
          <a:sy n="73" d="100"/>
        </p:scale>
        <p:origin x="-193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commentAuthors" Target="commentAuthor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8342DB-6E3F-43F4-AC61-65CA1166FAFD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ZA"/>
        </a:p>
      </dgm:t>
    </dgm:pt>
    <dgm:pt modelId="{A1007521-991D-48E1-98A8-48995B17EBF1}">
      <dgm:prSet phldrT="[Text]"/>
      <dgm:spPr/>
      <dgm:t>
        <a:bodyPr/>
        <a:lstStyle/>
        <a:p>
          <a:r>
            <a:rPr lang="en-ZA" dirty="0">
              <a:solidFill>
                <a:schemeClr val="tx1"/>
              </a:solidFill>
            </a:rPr>
            <a:t>SUPPLIER</a:t>
          </a:r>
        </a:p>
      </dgm:t>
    </dgm:pt>
    <dgm:pt modelId="{6BFD5416-EF00-4582-A932-B99C15DDC142}" type="parTrans" cxnId="{149014FE-202C-41E9-8EF5-9696661E14CA}">
      <dgm:prSet/>
      <dgm:spPr/>
      <dgm:t>
        <a:bodyPr/>
        <a:lstStyle/>
        <a:p>
          <a:endParaRPr lang="en-ZA"/>
        </a:p>
      </dgm:t>
    </dgm:pt>
    <dgm:pt modelId="{FB90F15B-785C-4111-9BE4-88DF1E669558}" type="sibTrans" cxnId="{149014FE-202C-41E9-8EF5-9696661E14CA}">
      <dgm:prSet/>
      <dgm:spPr/>
      <dgm:t>
        <a:bodyPr/>
        <a:lstStyle/>
        <a:p>
          <a:endParaRPr lang="en-ZA"/>
        </a:p>
      </dgm:t>
    </dgm:pt>
    <dgm:pt modelId="{80363D16-C89D-422A-BD2C-58EDEF1E3F17}">
      <dgm:prSet phldrT="[Text]"/>
      <dgm:spPr/>
      <dgm:t>
        <a:bodyPr/>
        <a:lstStyle/>
        <a:p>
          <a:r>
            <a:rPr lang="en-ZA" dirty="0">
              <a:solidFill>
                <a:schemeClr val="tx1"/>
              </a:solidFill>
            </a:rPr>
            <a:t>DISTRICT</a:t>
          </a:r>
        </a:p>
      </dgm:t>
    </dgm:pt>
    <dgm:pt modelId="{8AB69E6D-D9E5-4EEA-82A3-62A358B55519}" type="parTrans" cxnId="{F99A2FA6-474D-43D4-89B5-BB7198D87AA1}">
      <dgm:prSet/>
      <dgm:spPr/>
      <dgm:t>
        <a:bodyPr/>
        <a:lstStyle/>
        <a:p>
          <a:endParaRPr lang="en-ZA"/>
        </a:p>
      </dgm:t>
    </dgm:pt>
    <dgm:pt modelId="{DF7BBE72-5695-444E-95D9-EAE45A67D1DB}" type="sibTrans" cxnId="{F99A2FA6-474D-43D4-89B5-BB7198D87AA1}">
      <dgm:prSet/>
      <dgm:spPr/>
      <dgm:t>
        <a:bodyPr/>
        <a:lstStyle/>
        <a:p>
          <a:endParaRPr lang="en-ZA"/>
        </a:p>
      </dgm:t>
    </dgm:pt>
    <dgm:pt modelId="{B6BFE41C-4435-4D44-AFBB-7E6B840F49A6}">
      <dgm:prSet phldrT="[Text]" custT="1"/>
      <dgm:spPr/>
      <dgm:t>
        <a:bodyPr/>
        <a:lstStyle/>
        <a:p>
          <a:r>
            <a:rPr lang="en-GB" sz="1600" dirty="0">
              <a:solidFill>
                <a:schemeClr val="tx1"/>
              </a:solidFill>
            </a:rPr>
            <a:t>Integrated School  Health District Coordinators  receive and check quantity and quality </a:t>
          </a:r>
          <a:endParaRPr lang="en-ZA" sz="1600" dirty="0"/>
        </a:p>
      </dgm:t>
    </dgm:pt>
    <dgm:pt modelId="{4E48A566-6FF7-4043-9D1E-8FFC66385D5E}" type="parTrans" cxnId="{4E40A3F7-E604-4362-A986-F36866035E5B}">
      <dgm:prSet/>
      <dgm:spPr/>
      <dgm:t>
        <a:bodyPr/>
        <a:lstStyle/>
        <a:p>
          <a:endParaRPr lang="en-ZA"/>
        </a:p>
      </dgm:t>
    </dgm:pt>
    <dgm:pt modelId="{116E9AAF-3621-48FE-819A-AF3952A48F89}" type="sibTrans" cxnId="{4E40A3F7-E604-4362-A986-F36866035E5B}">
      <dgm:prSet/>
      <dgm:spPr/>
      <dgm:t>
        <a:bodyPr/>
        <a:lstStyle/>
        <a:p>
          <a:endParaRPr lang="en-ZA"/>
        </a:p>
      </dgm:t>
    </dgm:pt>
    <dgm:pt modelId="{24B4274A-E0B7-49BD-9BA8-BF5D2D40BD6B}">
      <dgm:prSet phldrT="[Text]"/>
      <dgm:spPr/>
      <dgm:t>
        <a:bodyPr/>
        <a:lstStyle/>
        <a:p>
          <a:r>
            <a:rPr lang="en-ZA" dirty="0">
              <a:solidFill>
                <a:schemeClr val="tx1"/>
              </a:solidFill>
            </a:rPr>
            <a:t>SCHOOL</a:t>
          </a:r>
        </a:p>
      </dgm:t>
    </dgm:pt>
    <dgm:pt modelId="{3ADC1DCB-349F-4EB7-9435-94D987AF523B}" type="parTrans" cxnId="{50B1DD10-EE92-4860-BB19-E8371C04A0AD}">
      <dgm:prSet/>
      <dgm:spPr/>
      <dgm:t>
        <a:bodyPr/>
        <a:lstStyle/>
        <a:p>
          <a:endParaRPr lang="en-ZA"/>
        </a:p>
      </dgm:t>
    </dgm:pt>
    <dgm:pt modelId="{B31A1899-8D45-499D-A330-0C99FE027F41}" type="sibTrans" cxnId="{50B1DD10-EE92-4860-BB19-E8371C04A0AD}">
      <dgm:prSet/>
      <dgm:spPr/>
      <dgm:t>
        <a:bodyPr/>
        <a:lstStyle/>
        <a:p>
          <a:endParaRPr lang="en-ZA"/>
        </a:p>
      </dgm:t>
    </dgm:pt>
    <dgm:pt modelId="{9869D859-9C4F-43DE-8A97-62187DBF1496}">
      <dgm:prSet phldrT="[Text]"/>
      <dgm:spPr/>
      <dgm:t>
        <a:bodyPr/>
        <a:lstStyle/>
        <a:p>
          <a:r>
            <a:rPr lang="en-GB" dirty="0">
              <a:solidFill>
                <a:schemeClr val="tx1"/>
              </a:solidFill>
            </a:rPr>
            <a:t>School: SBST coordinator,  receive and check quantity and quality, </a:t>
          </a:r>
          <a:endParaRPr lang="en-ZA" dirty="0"/>
        </a:p>
      </dgm:t>
    </dgm:pt>
    <dgm:pt modelId="{E5DA0379-7E98-43AE-BCFB-D64B7F413CE7}" type="parTrans" cxnId="{D7274298-29DA-4ECB-B580-3462B0747EB4}">
      <dgm:prSet/>
      <dgm:spPr/>
      <dgm:t>
        <a:bodyPr/>
        <a:lstStyle/>
        <a:p>
          <a:endParaRPr lang="en-ZA"/>
        </a:p>
      </dgm:t>
    </dgm:pt>
    <dgm:pt modelId="{B12D70E2-D139-4E48-BC60-545E8C7CD41F}" type="sibTrans" cxnId="{D7274298-29DA-4ECB-B580-3462B0747EB4}">
      <dgm:prSet/>
      <dgm:spPr/>
      <dgm:t>
        <a:bodyPr/>
        <a:lstStyle/>
        <a:p>
          <a:endParaRPr lang="en-ZA"/>
        </a:p>
      </dgm:t>
    </dgm:pt>
    <dgm:pt modelId="{D8C02800-B9ED-4B0D-BF1D-CA305F0A365F}">
      <dgm:prSet phldrT="[Text]"/>
      <dgm:spPr/>
      <dgm:t>
        <a:bodyPr/>
        <a:lstStyle/>
        <a:p>
          <a:r>
            <a:rPr lang="en-ZA" dirty="0"/>
            <a:t>Learners </a:t>
          </a:r>
          <a:r>
            <a:rPr lang="en-GB" dirty="0">
              <a:solidFill>
                <a:schemeClr val="tx1"/>
              </a:solidFill>
            </a:rPr>
            <a:t>sign forms every time they receive ST</a:t>
          </a:r>
          <a:endParaRPr lang="en-ZA" dirty="0"/>
        </a:p>
      </dgm:t>
    </dgm:pt>
    <dgm:pt modelId="{3F29835A-FF0E-4C77-AA12-D9B5D8545AEC}" type="parTrans" cxnId="{DA65806C-0B97-49CB-BD1A-0EDEBF69705B}">
      <dgm:prSet/>
      <dgm:spPr/>
      <dgm:t>
        <a:bodyPr/>
        <a:lstStyle/>
        <a:p>
          <a:endParaRPr lang="en-ZA"/>
        </a:p>
      </dgm:t>
    </dgm:pt>
    <dgm:pt modelId="{922EA6CB-662A-46B1-8EE3-6BCE96073D64}" type="sibTrans" cxnId="{DA65806C-0B97-49CB-BD1A-0EDEBF69705B}">
      <dgm:prSet/>
      <dgm:spPr/>
      <dgm:t>
        <a:bodyPr/>
        <a:lstStyle/>
        <a:p>
          <a:endParaRPr lang="en-ZA"/>
        </a:p>
      </dgm:t>
    </dgm:pt>
    <dgm:pt modelId="{EA462D7C-E6C1-40A8-886A-BA7EF32FC9D8}">
      <dgm:prSet custT="1"/>
      <dgm:spPr/>
      <dgm:t>
        <a:bodyPr/>
        <a:lstStyle/>
        <a:p>
          <a:r>
            <a:rPr lang="en-GB" sz="1600" dirty="0">
              <a:solidFill>
                <a:schemeClr val="tx1"/>
              </a:solidFill>
            </a:rPr>
            <a:t>SABS compliant, </a:t>
          </a:r>
        </a:p>
      </dgm:t>
    </dgm:pt>
    <dgm:pt modelId="{AE6D227E-F8C7-4C51-8390-8D73DDD0AC69}" type="parTrans" cxnId="{EE4FC8EB-5628-4C52-B9A2-14612D4B90DA}">
      <dgm:prSet/>
      <dgm:spPr/>
      <dgm:t>
        <a:bodyPr/>
        <a:lstStyle/>
        <a:p>
          <a:endParaRPr lang="en-ZA"/>
        </a:p>
      </dgm:t>
    </dgm:pt>
    <dgm:pt modelId="{9F28239F-C77E-4426-9F00-6B557A2BD50F}" type="sibTrans" cxnId="{EE4FC8EB-5628-4C52-B9A2-14612D4B90DA}">
      <dgm:prSet/>
      <dgm:spPr/>
      <dgm:t>
        <a:bodyPr/>
        <a:lstStyle/>
        <a:p>
          <a:endParaRPr lang="en-ZA"/>
        </a:p>
      </dgm:t>
    </dgm:pt>
    <dgm:pt modelId="{7A78AC31-7AB1-431E-A8CD-22EB1EFB7BD8}">
      <dgm:prSet custT="1"/>
      <dgm:spPr/>
      <dgm:t>
        <a:bodyPr/>
        <a:lstStyle/>
        <a:p>
          <a:r>
            <a:rPr lang="en-GB" sz="1600" dirty="0">
              <a:solidFill>
                <a:schemeClr val="tx1"/>
              </a:solidFill>
            </a:rPr>
            <a:t>Sign receipt notes. </a:t>
          </a:r>
        </a:p>
      </dgm:t>
    </dgm:pt>
    <dgm:pt modelId="{7952F072-31F5-4BE4-BE69-5925288C8D03}" type="parTrans" cxnId="{66B5C70C-A306-43F6-B5F7-D2040EEAFD22}">
      <dgm:prSet/>
      <dgm:spPr/>
      <dgm:t>
        <a:bodyPr/>
        <a:lstStyle/>
        <a:p>
          <a:endParaRPr lang="en-ZA"/>
        </a:p>
      </dgm:t>
    </dgm:pt>
    <dgm:pt modelId="{EA87A0F2-FE07-4A19-8242-9D9CF9725D4A}" type="sibTrans" cxnId="{66B5C70C-A306-43F6-B5F7-D2040EEAFD22}">
      <dgm:prSet/>
      <dgm:spPr/>
      <dgm:t>
        <a:bodyPr/>
        <a:lstStyle/>
        <a:p>
          <a:endParaRPr lang="en-ZA"/>
        </a:p>
      </dgm:t>
    </dgm:pt>
    <dgm:pt modelId="{3896C34C-6ECE-4180-8D0E-A1B5ED651BCE}">
      <dgm:prSet custT="1"/>
      <dgm:spPr/>
      <dgm:t>
        <a:bodyPr/>
        <a:lstStyle/>
        <a:p>
          <a:r>
            <a:rPr lang="en-GB" sz="1600" dirty="0">
              <a:solidFill>
                <a:schemeClr val="tx1"/>
              </a:solidFill>
            </a:rPr>
            <a:t>Monitor SBST on distribution to learners </a:t>
          </a:r>
          <a:endParaRPr lang="en-ZA" sz="1600" dirty="0">
            <a:solidFill>
              <a:schemeClr val="tx1"/>
            </a:solidFill>
          </a:endParaRPr>
        </a:p>
      </dgm:t>
    </dgm:pt>
    <dgm:pt modelId="{67935BCF-4347-4BDD-8408-90038750D1CB}" type="parTrans" cxnId="{5F5A8728-B508-4054-861E-73F2278E2A6F}">
      <dgm:prSet/>
      <dgm:spPr/>
      <dgm:t>
        <a:bodyPr/>
        <a:lstStyle/>
        <a:p>
          <a:endParaRPr lang="en-ZA"/>
        </a:p>
      </dgm:t>
    </dgm:pt>
    <dgm:pt modelId="{5DA87653-30D5-4736-A6C3-F76C05CD18D9}" type="sibTrans" cxnId="{5F5A8728-B508-4054-861E-73F2278E2A6F}">
      <dgm:prSet/>
      <dgm:spPr/>
      <dgm:t>
        <a:bodyPr/>
        <a:lstStyle/>
        <a:p>
          <a:endParaRPr lang="en-ZA"/>
        </a:p>
      </dgm:t>
    </dgm:pt>
    <dgm:pt modelId="{E3D82A3E-0AF1-46E1-8797-7B4E21348626}">
      <dgm:prSet custT="1"/>
      <dgm:spPr/>
      <dgm:t>
        <a:bodyPr/>
        <a:lstStyle/>
        <a:p>
          <a:r>
            <a:rPr lang="en-GB" sz="1600" dirty="0">
              <a:solidFill>
                <a:schemeClr val="tx1"/>
              </a:solidFill>
            </a:rPr>
            <a:t>Manage storage and distribution to schools</a:t>
          </a:r>
        </a:p>
      </dgm:t>
    </dgm:pt>
    <dgm:pt modelId="{77E66316-20B5-4D2D-A881-22C6BCE95C35}" type="parTrans" cxnId="{B881B0E8-0235-4D83-A966-2BFEAFF38A24}">
      <dgm:prSet/>
      <dgm:spPr/>
      <dgm:t>
        <a:bodyPr/>
        <a:lstStyle/>
        <a:p>
          <a:endParaRPr lang="en-ZA"/>
        </a:p>
      </dgm:t>
    </dgm:pt>
    <dgm:pt modelId="{F659A3A7-8A8C-4F4D-9DF6-8C2378DC1A22}" type="sibTrans" cxnId="{B881B0E8-0235-4D83-A966-2BFEAFF38A24}">
      <dgm:prSet/>
      <dgm:spPr/>
      <dgm:t>
        <a:bodyPr/>
        <a:lstStyle/>
        <a:p>
          <a:endParaRPr lang="en-ZA"/>
        </a:p>
      </dgm:t>
    </dgm:pt>
    <dgm:pt modelId="{284C112A-5213-4F13-B733-FD3208A846CA}">
      <dgm:prSet custT="1"/>
      <dgm:spPr/>
      <dgm:t>
        <a:bodyPr/>
        <a:lstStyle/>
        <a:p>
          <a:r>
            <a:rPr lang="en-ZA" sz="1600" dirty="0">
              <a:solidFill>
                <a:schemeClr val="tx1"/>
              </a:solidFill>
            </a:rPr>
            <a:t>Verify Learner numbers.</a:t>
          </a:r>
        </a:p>
      </dgm:t>
    </dgm:pt>
    <dgm:pt modelId="{F9ABE434-09FB-432F-8560-B9586DAB5A0F}" type="parTrans" cxnId="{AA4CCCAA-2B28-464C-AF69-8BED2D07D455}">
      <dgm:prSet/>
      <dgm:spPr/>
      <dgm:t>
        <a:bodyPr/>
        <a:lstStyle/>
        <a:p>
          <a:endParaRPr lang="en-ZA"/>
        </a:p>
      </dgm:t>
    </dgm:pt>
    <dgm:pt modelId="{067DD36E-7286-469C-A3D3-D1B1C76C2A26}" type="sibTrans" cxnId="{AA4CCCAA-2B28-464C-AF69-8BED2D07D455}">
      <dgm:prSet/>
      <dgm:spPr/>
      <dgm:t>
        <a:bodyPr/>
        <a:lstStyle/>
        <a:p>
          <a:endParaRPr lang="en-ZA"/>
        </a:p>
      </dgm:t>
    </dgm:pt>
    <dgm:pt modelId="{4656A7E7-43D5-47BC-ADEF-EDEC4F922A9D}">
      <dgm:prSet/>
      <dgm:spPr/>
      <dgm:t>
        <a:bodyPr/>
        <a:lstStyle/>
        <a:p>
          <a:r>
            <a:rPr lang="en-GB" dirty="0">
              <a:solidFill>
                <a:schemeClr val="tx1"/>
              </a:solidFill>
            </a:rPr>
            <a:t>Check delivery notes and</a:t>
          </a:r>
          <a:endParaRPr lang="en-ZA" dirty="0"/>
        </a:p>
      </dgm:t>
    </dgm:pt>
    <dgm:pt modelId="{1FF41EA0-7DEC-477D-A43D-E55D366D1A99}" type="parTrans" cxnId="{6055AB1C-19A7-47D2-822D-D274C83ABFFC}">
      <dgm:prSet/>
      <dgm:spPr/>
      <dgm:t>
        <a:bodyPr/>
        <a:lstStyle/>
        <a:p>
          <a:endParaRPr lang="en-ZA"/>
        </a:p>
      </dgm:t>
    </dgm:pt>
    <dgm:pt modelId="{A66DC1D4-1D73-4E0A-AE85-E0FF7141CAC9}" type="sibTrans" cxnId="{6055AB1C-19A7-47D2-822D-D274C83ABFFC}">
      <dgm:prSet/>
      <dgm:spPr/>
      <dgm:t>
        <a:bodyPr/>
        <a:lstStyle/>
        <a:p>
          <a:endParaRPr lang="en-ZA"/>
        </a:p>
      </dgm:t>
    </dgm:pt>
    <dgm:pt modelId="{75FB1842-5324-4C93-822F-4008F0197217}">
      <dgm:prSet phldrT="[Text]" custT="1"/>
      <dgm:spPr/>
      <dgm:t>
        <a:bodyPr/>
        <a:lstStyle/>
        <a:p>
          <a:r>
            <a:rPr lang="en-GB" sz="1800" dirty="0">
              <a:solidFill>
                <a:schemeClr val="tx1"/>
              </a:solidFill>
            </a:rPr>
            <a:t>sign off delivery note </a:t>
          </a:r>
          <a:endParaRPr lang="en-ZA" sz="1800" dirty="0">
            <a:solidFill>
              <a:schemeClr val="tx1"/>
            </a:solidFill>
          </a:endParaRPr>
        </a:p>
      </dgm:t>
    </dgm:pt>
    <dgm:pt modelId="{4BF6ADE0-3C51-4EA5-9748-229376EE1345}" type="parTrans" cxnId="{0031ADDB-6E81-448D-AA5B-3286201C8AEC}">
      <dgm:prSet/>
      <dgm:spPr/>
      <dgm:t>
        <a:bodyPr/>
        <a:lstStyle/>
        <a:p>
          <a:endParaRPr lang="en-ZA"/>
        </a:p>
      </dgm:t>
    </dgm:pt>
    <dgm:pt modelId="{8A9DD01C-A176-4053-932B-F08C6FCC98B0}" type="sibTrans" cxnId="{0031ADDB-6E81-448D-AA5B-3286201C8AEC}">
      <dgm:prSet/>
      <dgm:spPr/>
      <dgm:t>
        <a:bodyPr/>
        <a:lstStyle/>
        <a:p>
          <a:endParaRPr lang="en-ZA"/>
        </a:p>
      </dgm:t>
    </dgm:pt>
    <dgm:pt modelId="{47D2654D-35A1-4911-A71E-EE966E141236}">
      <dgm:prSet phldrT="[Text]" custT="1"/>
      <dgm:spPr/>
      <dgm:t>
        <a:bodyPr/>
        <a:lstStyle/>
        <a:p>
          <a:r>
            <a:rPr lang="en-GB" sz="1800" dirty="0">
              <a:solidFill>
                <a:schemeClr val="tx1"/>
              </a:solidFill>
            </a:rPr>
            <a:t>Deliver according to the contract, at district designated storage. </a:t>
          </a:r>
          <a:endParaRPr lang="en-ZA" sz="1800" dirty="0">
            <a:solidFill>
              <a:schemeClr val="tx1"/>
            </a:solidFill>
          </a:endParaRPr>
        </a:p>
      </dgm:t>
    </dgm:pt>
    <dgm:pt modelId="{55450A66-4E71-4516-B6EE-74B1C0D4CA14}" type="parTrans" cxnId="{9AF325C4-5F48-4FD2-8453-2521A28EA96C}">
      <dgm:prSet/>
      <dgm:spPr/>
      <dgm:t>
        <a:bodyPr/>
        <a:lstStyle/>
        <a:p>
          <a:endParaRPr lang="en-ZA"/>
        </a:p>
      </dgm:t>
    </dgm:pt>
    <dgm:pt modelId="{8DD4F541-B828-4029-A8A5-E249AD1CC9C6}" type="sibTrans" cxnId="{9AF325C4-5F48-4FD2-8453-2521A28EA96C}">
      <dgm:prSet/>
      <dgm:spPr/>
      <dgm:t>
        <a:bodyPr/>
        <a:lstStyle/>
        <a:p>
          <a:endParaRPr lang="en-ZA"/>
        </a:p>
      </dgm:t>
    </dgm:pt>
    <dgm:pt modelId="{D2DB9B2E-063C-406B-B1D9-E71A92FD62A9}">
      <dgm:prSet/>
      <dgm:spPr/>
      <dgm:t>
        <a:bodyPr/>
        <a:lstStyle/>
        <a:p>
          <a:r>
            <a:rPr lang="en-GB" dirty="0">
              <a:solidFill>
                <a:schemeClr val="tx1"/>
              </a:solidFill>
            </a:rPr>
            <a:t>Manage storage and distribution to learners</a:t>
          </a:r>
          <a:r>
            <a:rPr lang="en-GB" dirty="0"/>
            <a:t>,</a:t>
          </a:r>
          <a:endParaRPr lang="en-ZA" dirty="0"/>
        </a:p>
      </dgm:t>
    </dgm:pt>
    <dgm:pt modelId="{01342451-E4F3-46E1-9A03-5220B53C52A9}" type="parTrans" cxnId="{000717BF-1BB8-42F4-A89A-80145F4B98A5}">
      <dgm:prSet/>
      <dgm:spPr/>
      <dgm:t>
        <a:bodyPr/>
        <a:lstStyle/>
        <a:p>
          <a:endParaRPr lang="en-ZA"/>
        </a:p>
      </dgm:t>
    </dgm:pt>
    <dgm:pt modelId="{FBC9B54B-EA70-456E-BBE9-FD904C82CFD5}" type="sibTrans" cxnId="{000717BF-1BB8-42F4-A89A-80145F4B98A5}">
      <dgm:prSet/>
      <dgm:spPr/>
      <dgm:t>
        <a:bodyPr/>
        <a:lstStyle/>
        <a:p>
          <a:endParaRPr lang="en-ZA"/>
        </a:p>
      </dgm:t>
    </dgm:pt>
    <dgm:pt modelId="{AAE23A72-C6EF-492D-BE50-D2D503785A4B}" type="pres">
      <dgm:prSet presAssocID="{FF8342DB-6E3F-43F4-AC61-65CA1166FAF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F7998F4-9958-450D-8DBF-DF10D4BE5F51}" type="pres">
      <dgm:prSet presAssocID="{A1007521-991D-48E1-98A8-48995B17EBF1}" presName="composite" presStyleCnt="0"/>
      <dgm:spPr/>
    </dgm:pt>
    <dgm:pt modelId="{453212FC-BD3D-429E-8DCA-A36D7F08FCD9}" type="pres">
      <dgm:prSet presAssocID="{A1007521-991D-48E1-98A8-48995B17EBF1}" presName="parentText" presStyleLbl="alignNode1" presStyleIdx="0" presStyleCnt="3" custLinFactNeighborX="-6896" custLinFactNeighborY="-13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1C8F79-090B-4869-A5FB-A29C17F1D5F6}" type="pres">
      <dgm:prSet presAssocID="{A1007521-991D-48E1-98A8-48995B17EBF1}" presName="descendantText" presStyleLbl="alignAcc1" presStyleIdx="0" presStyleCnt="3" custLinFactNeighborX="130" custLinFactNeighborY="1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7312FB-F5D4-410F-8A81-C41BD14D34EF}" type="pres">
      <dgm:prSet presAssocID="{FB90F15B-785C-4111-9BE4-88DF1E669558}" presName="sp" presStyleCnt="0"/>
      <dgm:spPr/>
    </dgm:pt>
    <dgm:pt modelId="{49DDFA37-FD5B-4FB0-8873-D27C3CA93822}" type="pres">
      <dgm:prSet presAssocID="{80363D16-C89D-422A-BD2C-58EDEF1E3F17}" presName="composite" presStyleCnt="0"/>
      <dgm:spPr/>
    </dgm:pt>
    <dgm:pt modelId="{71F0F23F-816C-411D-9E02-B45F936FC38D}" type="pres">
      <dgm:prSet presAssocID="{80363D16-C89D-422A-BD2C-58EDEF1E3F17}" presName="parentText" presStyleLbl="alignNode1" presStyleIdx="1" presStyleCnt="3" custLinFactNeighborX="0" custLinFactNeighborY="-1933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68C543-22E4-45AE-A802-FDF4B1CE64E1}" type="pres">
      <dgm:prSet presAssocID="{80363D16-C89D-422A-BD2C-58EDEF1E3F17}" presName="descendantText" presStyleLbl="alignAcc1" presStyleIdx="1" presStyleCnt="3" custScaleY="1622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5934AA-0869-42A9-8D07-6A540568AB46}" type="pres">
      <dgm:prSet presAssocID="{DF7BBE72-5695-444E-95D9-EAE45A67D1DB}" presName="sp" presStyleCnt="0"/>
      <dgm:spPr/>
    </dgm:pt>
    <dgm:pt modelId="{C0ACBC85-C846-4453-B115-B05005DCEF94}" type="pres">
      <dgm:prSet presAssocID="{24B4274A-E0B7-49BD-9BA8-BF5D2D40BD6B}" presName="composite" presStyleCnt="0"/>
      <dgm:spPr/>
    </dgm:pt>
    <dgm:pt modelId="{3600B69E-E7C5-4AF7-BC2F-ABD1D249605A}" type="pres">
      <dgm:prSet presAssocID="{24B4274A-E0B7-49BD-9BA8-BF5D2D40BD6B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449329-7616-484D-B48E-B079872E00FD}" type="pres">
      <dgm:prSet presAssocID="{24B4274A-E0B7-49BD-9BA8-BF5D2D40BD6B}" presName="descendantText" presStyleLbl="alignAcc1" presStyleIdx="2" presStyleCnt="3" custScaleY="1290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DE0BC9D-BC9F-44E0-B1C1-6EA634895232}" type="presOf" srcId="{B6BFE41C-4435-4D44-AFBB-7E6B840F49A6}" destId="{7668C543-22E4-45AE-A802-FDF4B1CE64E1}" srcOrd="0" destOrd="0" presId="urn:microsoft.com/office/officeart/2005/8/layout/chevron2"/>
    <dgm:cxn modelId="{B881B0E8-0235-4D83-A966-2BFEAFF38A24}" srcId="{80363D16-C89D-422A-BD2C-58EDEF1E3F17}" destId="{E3D82A3E-0AF1-46E1-8797-7B4E21348626}" srcOrd="3" destOrd="0" parTransId="{77E66316-20B5-4D2D-A881-22C6BCE95C35}" sibTransId="{F659A3A7-8A8C-4F4D-9DF6-8C2378DC1A22}"/>
    <dgm:cxn modelId="{0031ADDB-6E81-448D-AA5B-3286201C8AEC}" srcId="{A1007521-991D-48E1-98A8-48995B17EBF1}" destId="{75FB1842-5324-4C93-822F-4008F0197217}" srcOrd="1" destOrd="0" parTransId="{4BF6ADE0-3C51-4EA5-9748-229376EE1345}" sibTransId="{8A9DD01C-A176-4053-932B-F08C6FCC98B0}"/>
    <dgm:cxn modelId="{EE4FC8EB-5628-4C52-B9A2-14612D4B90DA}" srcId="{80363D16-C89D-422A-BD2C-58EDEF1E3F17}" destId="{EA462D7C-E6C1-40A8-886A-BA7EF32FC9D8}" srcOrd="1" destOrd="0" parTransId="{AE6D227E-F8C7-4C51-8390-8D73DDD0AC69}" sibTransId="{9F28239F-C77E-4426-9F00-6B557A2BD50F}"/>
    <dgm:cxn modelId="{149014FE-202C-41E9-8EF5-9696661E14CA}" srcId="{FF8342DB-6E3F-43F4-AC61-65CA1166FAFD}" destId="{A1007521-991D-48E1-98A8-48995B17EBF1}" srcOrd="0" destOrd="0" parTransId="{6BFD5416-EF00-4582-A932-B99C15DDC142}" sibTransId="{FB90F15B-785C-4111-9BE4-88DF1E669558}"/>
    <dgm:cxn modelId="{66B5C70C-A306-43F6-B5F7-D2040EEAFD22}" srcId="{80363D16-C89D-422A-BD2C-58EDEF1E3F17}" destId="{7A78AC31-7AB1-431E-A8CD-22EB1EFB7BD8}" srcOrd="2" destOrd="0" parTransId="{7952F072-31F5-4BE4-BE69-5925288C8D03}" sibTransId="{EA87A0F2-FE07-4A19-8242-9D9CF9725D4A}"/>
    <dgm:cxn modelId="{9462472A-61FA-4A29-847E-E4E5393CAD44}" type="presOf" srcId="{3896C34C-6ECE-4180-8D0E-A1B5ED651BCE}" destId="{7668C543-22E4-45AE-A802-FDF4B1CE64E1}" srcOrd="0" destOrd="4" presId="urn:microsoft.com/office/officeart/2005/8/layout/chevron2"/>
    <dgm:cxn modelId="{6055AB1C-19A7-47D2-822D-D274C83ABFFC}" srcId="{24B4274A-E0B7-49BD-9BA8-BF5D2D40BD6B}" destId="{4656A7E7-43D5-47BC-ADEF-EDEC4F922A9D}" srcOrd="1" destOrd="0" parTransId="{1FF41EA0-7DEC-477D-A43D-E55D366D1A99}" sibTransId="{A66DC1D4-1D73-4E0A-AE85-E0FF7141CAC9}"/>
    <dgm:cxn modelId="{D717CC3A-9B86-44E3-B020-45A2E2F43FF9}" type="presOf" srcId="{47D2654D-35A1-4911-A71E-EE966E141236}" destId="{141C8F79-090B-4869-A5FB-A29C17F1D5F6}" srcOrd="0" destOrd="0" presId="urn:microsoft.com/office/officeart/2005/8/layout/chevron2"/>
    <dgm:cxn modelId="{52A77DDD-D501-450F-8D32-E2FD4AA40FE9}" type="presOf" srcId="{EA462D7C-E6C1-40A8-886A-BA7EF32FC9D8}" destId="{7668C543-22E4-45AE-A802-FDF4B1CE64E1}" srcOrd="0" destOrd="1" presId="urn:microsoft.com/office/officeart/2005/8/layout/chevron2"/>
    <dgm:cxn modelId="{50B1DD10-EE92-4860-BB19-E8371C04A0AD}" srcId="{FF8342DB-6E3F-43F4-AC61-65CA1166FAFD}" destId="{24B4274A-E0B7-49BD-9BA8-BF5D2D40BD6B}" srcOrd="2" destOrd="0" parTransId="{3ADC1DCB-349F-4EB7-9435-94D987AF523B}" sibTransId="{B31A1899-8D45-499D-A330-0C99FE027F41}"/>
    <dgm:cxn modelId="{5E2E215E-DD4B-4CD9-B47C-7302A24AB6A7}" type="presOf" srcId="{4656A7E7-43D5-47BC-ADEF-EDEC4F922A9D}" destId="{D8449329-7616-484D-B48E-B079872E00FD}" srcOrd="0" destOrd="1" presId="urn:microsoft.com/office/officeart/2005/8/layout/chevron2"/>
    <dgm:cxn modelId="{DA65806C-0B97-49CB-BD1A-0EDEBF69705B}" srcId="{24B4274A-E0B7-49BD-9BA8-BF5D2D40BD6B}" destId="{D8C02800-B9ED-4B0D-BF1D-CA305F0A365F}" srcOrd="3" destOrd="0" parTransId="{3F29835A-FF0E-4C77-AA12-D9B5D8545AEC}" sibTransId="{922EA6CB-662A-46B1-8EE3-6BCE96073D64}"/>
    <dgm:cxn modelId="{F99A2FA6-474D-43D4-89B5-BB7198D87AA1}" srcId="{FF8342DB-6E3F-43F4-AC61-65CA1166FAFD}" destId="{80363D16-C89D-422A-BD2C-58EDEF1E3F17}" srcOrd="1" destOrd="0" parTransId="{8AB69E6D-D9E5-4EEA-82A3-62A358B55519}" sibTransId="{DF7BBE72-5695-444E-95D9-EAE45A67D1DB}"/>
    <dgm:cxn modelId="{BEBB2C0E-879F-4AB0-98ED-3F0F94229444}" type="presOf" srcId="{284C112A-5213-4F13-B733-FD3208A846CA}" destId="{7668C543-22E4-45AE-A802-FDF4B1CE64E1}" srcOrd="0" destOrd="5" presId="urn:microsoft.com/office/officeart/2005/8/layout/chevron2"/>
    <dgm:cxn modelId="{4E40A3F7-E604-4362-A986-F36866035E5B}" srcId="{80363D16-C89D-422A-BD2C-58EDEF1E3F17}" destId="{B6BFE41C-4435-4D44-AFBB-7E6B840F49A6}" srcOrd="0" destOrd="0" parTransId="{4E48A566-6FF7-4043-9D1E-8FFC66385D5E}" sibTransId="{116E9AAF-3621-48FE-819A-AF3952A48F89}"/>
    <dgm:cxn modelId="{000717BF-1BB8-42F4-A89A-80145F4B98A5}" srcId="{24B4274A-E0B7-49BD-9BA8-BF5D2D40BD6B}" destId="{D2DB9B2E-063C-406B-B1D9-E71A92FD62A9}" srcOrd="2" destOrd="0" parTransId="{01342451-E4F3-46E1-9A03-5220B53C52A9}" sibTransId="{FBC9B54B-EA70-456E-BBE9-FD904C82CFD5}"/>
    <dgm:cxn modelId="{EBA3FEFB-2D5E-4CC8-A739-88C491901D58}" type="presOf" srcId="{7A78AC31-7AB1-431E-A8CD-22EB1EFB7BD8}" destId="{7668C543-22E4-45AE-A802-FDF4B1CE64E1}" srcOrd="0" destOrd="2" presId="urn:microsoft.com/office/officeart/2005/8/layout/chevron2"/>
    <dgm:cxn modelId="{ED999658-F5CE-4698-B284-D1F0A4232AAF}" type="presOf" srcId="{D8C02800-B9ED-4B0D-BF1D-CA305F0A365F}" destId="{D8449329-7616-484D-B48E-B079872E00FD}" srcOrd="0" destOrd="3" presId="urn:microsoft.com/office/officeart/2005/8/layout/chevron2"/>
    <dgm:cxn modelId="{97348627-5ED5-43AB-AE78-470E0671F050}" type="presOf" srcId="{A1007521-991D-48E1-98A8-48995B17EBF1}" destId="{453212FC-BD3D-429E-8DCA-A36D7F08FCD9}" srcOrd="0" destOrd="0" presId="urn:microsoft.com/office/officeart/2005/8/layout/chevron2"/>
    <dgm:cxn modelId="{5F5A8728-B508-4054-861E-73F2278E2A6F}" srcId="{80363D16-C89D-422A-BD2C-58EDEF1E3F17}" destId="{3896C34C-6ECE-4180-8D0E-A1B5ED651BCE}" srcOrd="4" destOrd="0" parTransId="{67935BCF-4347-4BDD-8408-90038750D1CB}" sibTransId="{5DA87653-30D5-4736-A6C3-F76C05CD18D9}"/>
    <dgm:cxn modelId="{9AF325C4-5F48-4FD2-8453-2521A28EA96C}" srcId="{A1007521-991D-48E1-98A8-48995B17EBF1}" destId="{47D2654D-35A1-4911-A71E-EE966E141236}" srcOrd="0" destOrd="0" parTransId="{55450A66-4E71-4516-B6EE-74B1C0D4CA14}" sibTransId="{8DD4F541-B828-4029-A8A5-E249AD1CC9C6}"/>
    <dgm:cxn modelId="{1C0E141B-781F-48CE-BD95-924C2972A02E}" type="presOf" srcId="{9869D859-9C4F-43DE-8A97-62187DBF1496}" destId="{D8449329-7616-484D-B48E-B079872E00FD}" srcOrd="0" destOrd="0" presId="urn:microsoft.com/office/officeart/2005/8/layout/chevron2"/>
    <dgm:cxn modelId="{AA4CCCAA-2B28-464C-AF69-8BED2D07D455}" srcId="{80363D16-C89D-422A-BD2C-58EDEF1E3F17}" destId="{284C112A-5213-4F13-B733-FD3208A846CA}" srcOrd="5" destOrd="0" parTransId="{F9ABE434-09FB-432F-8560-B9586DAB5A0F}" sibTransId="{067DD36E-7286-469C-A3D3-D1B1C76C2A26}"/>
    <dgm:cxn modelId="{686E7653-AF6A-4CB5-B56F-391E132DB61E}" type="presOf" srcId="{FF8342DB-6E3F-43F4-AC61-65CA1166FAFD}" destId="{AAE23A72-C6EF-492D-BE50-D2D503785A4B}" srcOrd="0" destOrd="0" presId="urn:microsoft.com/office/officeart/2005/8/layout/chevron2"/>
    <dgm:cxn modelId="{D33CC179-7E37-45ED-AF2B-68A41E940CAB}" type="presOf" srcId="{E3D82A3E-0AF1-46E1-8797-7B4E21348626}" destId="{7668C543-22E4-45AE-A802-FDF4B1CE64E1}" srcOrd="0" destOrd="3" presId="urn:microsoft.com/office/officeart/2005/8/layout/chevron2"/>
    <dgm:cxn modelId="{BFE8675C-7A39-4188-97FD-801FE267438A}" type="presOf" srcId="{D2DB9B2E-063C-406B-B1D9-E71A92FD62A9}" destId="{D8449329-7616-484D-B48E-B079872E00FD}" srcOrd="0" destOrd="2" presId="urn:microsoft.com/office/officeart/2005/8/layout/chevron2"/>
    <dgm:cxn modelId="{1C3DAFB5-BA5E-437B-B5E4-C971A072428C}" type="presOf" srcId="{24B4274A-E0B7-49BD-9BA8-BF5D2D40BD6B}" destId="{3600B69E-E7C5-4AF7-BC2F-ABD1D249605A}" srcOrd="0" destOrd="0" presId="urn:microsoft.com/office/officeart/2005/8/layout/chevron2"/>
    <dgm:cxn modelId="{9A86BC2B-8937-4148-8931-B061691767BB}" type="presOf" srcId="{75FB1842-5324-4C93-822F-4008F0197217}" destId="{141C8F79-090B-4869-A5FB-A29C17F1D5F6}" srcOrd="0" destOrd="1" presId="urn:microsoft.com/office/officeart/2005/8/layout/chevron2"/>
    <dgm:cxn modelId="{D7274298-29DA-4ECB-B580-3462B0747EB4}" srcId="{24B4274A-E0B7-49BD-9BA8-BF5D2D40BD6B}" destId="{9869D859-9C4F-43DE-8A97-62187DBF1496}" srcOrd="0" destOrd="0" parTransId="{E5DA0379-7E98-43AE-BCFB-D64B7F413CE7}" sibTransId="{B12D70E2-D139-4E48-BC60-545E8C7CD41F}"/>
    <dgm:cxn modelId="{805A32AD-B2D9-4126-8046-205277A3D009}" type="presOf" srcId="{80363D16-C89D-422A-BD2C-58EDEF1E3F17}" destId="{71F0F23F-816C-411D-9E02-B45F936FC38D}" srcOrd="0" destOrd="0" presId="urn:microsoft.com/office/officeart/2005/8/layout/chevron2"/>
    <dgm:cxn modelId="{1090C4E6-5CE8-4B53-803D-70B88098C4E2}" type="presParOf" srcId="{AAE23A72-C6EF-492D-BE50-D2D503785A4B}" destId="{4F7998F4-9958-450D-8DBF-DF10D4BE5F51}" srcOrd="0" destOrd="0" presId="urn:microsoft.com/office/officeart/2005/8/layout/chevron2"/>
    <dgm:cxn modelId="{67B46D56-4ED7-4896-A27B-83DBA4D4BEBC}" type="presParOf" srcId="{4F7998F4-9958-450D-8DBF-DF10D4BE5F51}" destId="{453212FC-BD3D-429E-8DCA-A36D7F08FCD9}" srcOrd="0" destOrd="0" presId="urn:microsoft.com/office/officeart/2005/8/layout/chevron2"/>
    <dgm:cxn modelId="{30C9DEB6-62B8-405D-A7DE-A7ABFD1E6391}" type="presParOf" srcId="{4F7998F4-9958-450D-8DBF-DF10D4BE5F51}" destId="{141C8F79-090B-4869-A5FB-A29C17F1D5F6}" srcOrd="1" destOrd="0" presId="urn:microsoft.com/office/officeart/2005/8/layout/chevron2"/>
    <dgm:cxn modelId="{C294ADA1-886B-4CEA-888C-2C2099A0C699}" type="presParOf" srcId="{AAE23A72-C6EF-492D-BE50-D2D503785A4B}" destId="{167312FB-F5D4-410F-8A81-C41BD14D34EF}" srcOrd="1" destOrd="0" presId="urn:microsoft.com/office/officeart/2005/8/layout/chevron2"/>
    <dgm:cxn modelId="{10F4A2F0-C59C-4025-A6B8-4EE052402428}" type="presParOf" srcId="{AAE23A72-C6EF-492D-BE50-D2D503785A4B}" destId="{49DDFA37-FD5B-4FB0-8873-D27C3CA93822}" srcOrd="2" destOrd="0" presId="urn:microsoft.com/office/officeart/2005/8/layout/chevron2"/>
    <dgm:cxn modelId="{099A9BE4-9752-4C89-923E-991B5D95FDF7}" type="presParOf" srcId="{49DDFA37-FD5B-4FB0-8873-D27C3CA93822}" destId="{71F0F23F-816C-411D-9E02-B45F936FC38D}" srcOrd="0" destOrd="0" presId="urn:microsoft.com/office/officeart/2005/8/layout/chevron2"/>
    <dgm:cxn modelId="{8DFA6BEE-E86A-4B60-B36B-4C02E8856AD4}" type="presParOf" srcId="{49DDFA37-FD5B-4FB0-8873-D27C3CA93822}" destId="{7668C543-22E4-45AE-A802-FDF4B1CE64E1}" srcOrd="1" destOrd="0" presId="urn:microsoft.com/office/officeart/2005/8/layout/chevron2"/>
    <dgm:cxn modelId="{A2C93106-7DF4-4AB9-8040-50768AAC8EA2}" type="presParOf" srcId="{AAE23A72-C6EF-492D-BE50-D2D503785A4B}" destId="{655934AA-0869-42A9-8D07-6A540568AB46}" srcOrd="3" destOrd="0" presId="urn:microsoft.com/office/officeart/2005/8/layout/chevron2"/>
    <dgm:cxn modelId="{9C6D5F26-E9C7-4850-A525-DCED14F7A5E2}" type="presParOf" srcId="{AAE23A72-C6EF-492D-BE50-D2D503785A4B}" destId="{C0ACBC85-C846-4453-B115-B05005DCEF94}" srcOrd="4" destOrd="0" presId="urn:microsoft.com/office/officeart/2005/8/layout/chevron2"/>
    <dgm:cxn modelId="{0CFA7580-8668-4992-BABE-2A1276217554}" type="presParOf" srcId="{C0ACBC85-C846-4453-B115-B05005DCEF94}" destId="{3600B69E-E7C5-4AF7-BC2F-ABD1D249605A}" srcOrd="0" destOrd="0" presId="urn:microsoft.com/office/officeart/2005/8/layout/chevron2"/>
    <dgm:cxn modelId="{1077DE98-C7BE-411A-ABCF-0C915F05E394}" type="presParOf" srcId="{C0ACBC85-C846-4453-B115-B05005DCEF94}" destId="{D8449329-7616-484D-B48E-B079872E00F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3697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AA0E3E-7478-4BA8-A7CB-EF39E55E3D4A}" type="datetimeFigureOut">
              <a:rPr lang="en-ZA" smtClean="0"/>
              <a:pPr/>
              <a:t>2021/03/08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3697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A9E52B-1A81-4C73-9662-906924DEE3DA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33704233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3697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EED5EA-87F2-4E72-85A2-B2368821A51B}" type="datetimeFigureOut">
              <a:rPr lang="en-US" smtClean="0"/>
              <a:pPr/>
              <a:t>3/8/2021</a:t>
            </a:fld>
            <a:endParaRPr lang="en-Z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4004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3697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3ED782-77E3-4AC8-934A-8C299CDF3924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1224567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263900" y="509588"/>
            <a:ext cx="3400425" cy="25495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31731" indent="-281435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25741" indent="-225148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76037" indent="-225148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26333" indent="-225148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476630" indent="-22514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26926" indent="-22514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377222" indent="-22514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27518" indent="-22514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9A829CD7-7CF9-4C0D-8DAF-B4BF8D19301D}" type="slidenum">
              <a:rPr lang="en-US" altLang="en-US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39246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E47E9-9D2A-4071-BF14-BE98D35D539F}" type="datetimeFigureOut">
              <a:rPr lang="en-US" smtClean="0"/>
              <a:pPr/>
              <a:t>3/8/2021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D6AB5-32CF-4EFC-830B-219EAB249CC6}" type="slidenum">
              <a:rPr lang="en-ZA" smtClean="0"/>
              <a:pPr/>
              <a:t>‹#›</a:t>
            </a:fld>
            <a:endParaRPr lang="en-Z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E47E9-9D2A-4071-BF14-BE98D35D539F}" type="datetimeFigureOut">
              <a:rPr lang="en-US" smtClean="0"/>
              <a:pPr/>
              <a:t>3/8/2021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D6AB5-32CF-4EFC-830B-219EAB249CC6}" type="slidenum">
              <a:rPr lang="en-ZA" smtClean="0"/>
              <a:pPr/>
              <a:t>‹#›</a:t>
            </a:fld>
            <a:endParaRPr lang="en-Z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E47E9-9D2A-4071-BF14-BE98D35D539F}" type="datetimeFigureOut">
              <a:rPr lang="en-US" smtClean="0"/>
              <a:pPr/>
              <a:t>3/8/2021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D6AB5-32CF-4EFC-830B-219EAB249CC6}" type="slidenum">
              <a:rPr lang="en-ZA" smtClean="0"/>
              <a:pPr/>
              <a:t>‹#›</a:t>
            </a:fld>
            <a:endParaRPr lang="en-ZA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32D11C-4A2E-45DB-BF2C-08BA9899BE5E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3E1EF9-E3E5-44B6-BFA3-EC5F1E16125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52513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9C09F9-EB9D-4C19-B213-69A9B9EBC09B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E3D35A-F67F-4704-99A0-8F017F7420E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4707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3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8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EF14CA-0F93-4189-85D3-7EB2B1B8A29D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A5D5F7-1C8B-405F-B53C-B0996F21C93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35379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82D20-8C62-4F15-A449-394A9D84E019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9C1DFB-D57A-4441-9E4A-3FBD23A69FB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23000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7D9FE0-90FA-4677-9452-F7BDD4FBB5B0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6B28D4-61B3-47E9-A58C-45159D9C2B9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57671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260BBF-26F4-40B8-88FF-17C29A636B3A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E9BA5D-10A9-4E4E-ACE1-810938FCB9B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56542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7D3492-6DFF-4C8C-94CA-AB7793E43657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47367-C4B0-4131-B369-718D6F05B61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4750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8F9FEF-13F2-4673-91DD-D82193A03B4B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C8B5E-5571-4BEB-AA76-8ECADC0380E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4955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E47E9-9D2A-4071-BF14-BE98D35D539F}" type="datetimeFigureOut">
              <a:rPr lang="en-US" smtClean="0"/>
              <a:pPr/>
              <a:t>3/8/2021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D6AB5-32CF-4EFC-830B-219EAB249CC6}" type="slidenum">
              <a:rPr lang="en-ZA" smtClean="0"/>
              <a:pPr/>
              <a:t>‹#›</a:t>
            </a:fld>
            <a:endParaRPr lang="en-ZA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30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2E2D3B-7396-4355-A06B-EC3C17CD9527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0D84CF-FE9B-4CC8-9764-48D338E4CC4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99476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3EFF78-3547-4F02-A218-9B7E2831D3EE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82C4E-5C34-4EAB-AFD6-62088DC958D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27274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B76110-BDF1-44A8-BB8F-4022DE0D113C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5B256-47C0-40F0-8E67-3566E177483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32320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32D11C-4A2E-45DB-BF2C-08BA9899BE5E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3E1EF9-E3E5-44B6-BFA3-EC5F1E16125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78700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9C09F9-EB9D-4C19-B213-69A9B9EBC09B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E3D35A-F67F-4704-99A0-8F017F7420E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90514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EF14CA-0F93-4189-85D3-7EB2B1B8A29D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A5D5F7-1C8B-405F-B53C-B0996F21C93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277087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82D20-8C62-4F15-A449-394A9D84E019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9C1DFB-D57A-4441-9E4A-3FBD23A69FB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17283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7D9FE0-90FA-4677-9452-F7BDD4FBB5B0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6B28D4-61B3-47E9-A58C-45159D9C2B9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49544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260BBF-26F4-40B8-88FF-17C29A636B3A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E9BA5D-10A9-4E4E-ACE1-810938FCB9B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20687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7D3492-6DFF-4C8C-94CA-AB7793E43657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47367-C4B0-4131-B369-718D6F05B61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3806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E47E9-9D2A-4071-BF14-BE98D35D539F}" type="datetimeFigureOut">
              <a:rPr lang="en-US" smtClean="0"/>
              <a:pPr/>
              <a:t>3/8/2021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D6AB5-32CF-4EFC-830B-219EAB249CC6}" type="slidenum">
              <a:rPr lang="en-ZA" smtClean="0"/>
              <a:pPr/>
              <a:t>‹#›</a:t>
            </a:fld>
            <a:endParaRPr lang="en-ZA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8F9FEF-13F2-4673-91DD-D82193A03B4B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C8B5E-5571-4BEB-AA76-8ECADC0380E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77255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2E2D3B-7396-4355-A06B-EC3C17CD9527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0D84CF-FE9B-4CC8-9764-48D338E4CC4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89641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3EFF78-3547-4F02-A218-9B7E2831D3EE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82C4E-5C34-4EAB-AFD6-62088DC958D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10915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B76110-BDF1-44A8-BB8F-4022DE0D113C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5B256-47C0-40F0-8E67-3566E177483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8730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E47E9-9D2A-4071-BF14-BE98D35D539F}" type="datetimeFigureOut">
              <a:rPr lang="en-US" smtClean="0"/>
              <a:pPr/>
              <a:t>3/8/2021</a:t>
            </a:fld>
            <a:endParaRPr lang="en-Z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D6AB5-32CF-4EFC-830B-219EAB249CC6}" type="slidenum">
              <a:rPr lang="en-ZA" smtClean="0"/>
              <a:pPr/>
              <a:t>‹#›</a:t>
            </a:fld>
            <a:endParaRPr lang="en-Z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E47E9-9D2A-4071-BF14-BE98D35D539F}" type="datetimeFigureOut">
              <a:rPr lang="en-US" smtClean="0"/>
              <a:pPr/>
              <a:t>3/8/2021</a:t>
            </a:fld>
            <a:endParaRPr lang="en-Z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D6AB5-32CF-4EFC-830B-219EAB249CC6}" type="slidenum">
              <a:rPr lang="en-ZA" smtClean="0"/>
              <a:pPr/>
              <a:t>‹#›</a:t>
            </a:fld>
            <a:endParaRPr lang="en-Z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E47E9-9D2A-4071-BF14-BE98D35D539F}" type="datetimeFigureOut">
              <a:rPr lang="en-US" smtClean="0"/>
              <a:pPr/>
              <a:t>3/8/2021</a:t>
            </a:fld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D6AB5-32CF-4EFC-830B-219EAB249CC6}" type="slidenum">
              <a:rPr lang="en-ZA" smtClean="0"/>
              <a:pPr/>
              <a:t>‹#›</a:t>
            </a:fld>
            <a:endParaRPr lang="en-Z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E47E9-9D2A-4071-BF14-BE98D35D539F}" type="datetimeFigureOut">
              <a:rPr lang="en-US" smtClean="0"/>
              <a:pPr/>
              <a:t>3/8/2021</a:t>
            </a:fld>
            <a:endParaRPr lang="en-Z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D6AB5-32CF-4EFC-830B-219EAB249CC6}" type="slidenum">
              <a:rPr lang="en-ZA" smtClean="0"/>
              <a:pPr/>
              <a:t>‹#›</a:t>
            </a:fld>
            <a:endParaRPr lang="en-Z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E47E9-9D2A-4071-BF14-BE98D35D539F}" type="datetimeFigureOut">
              <a:rPr lang="en-US" smtClean="0"/>
              <a:pPr/>
              <a:t>3/8/2021</a:t>
            </a:fld>
            <a:endParaRPr lang="en-Z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D6AB5-32CF-4EFC-830B-219EAB249CC6}" type="slidenum">
              <a:rPr lang="en-ZA" smtClean="0"/>
              <a:pPr/>
              <a:t>‹#›</a:t>
            </a:fld>
            <a:endParaRPr lang="en-Z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E47E9-9D2A-4071-BF14-BE98D35D539F}" type="datetimeFigureOut">
              <a:rPr lang="en-US" smtClean="0"/>
              <a:pPr/>
              <a:t>3/8/2021</a:t>
            </a:fld>
            <a:endParaRPr lang="en-Z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D6AB5-32CF-4EFC-830B-219EAB249CC6}" type="slidenum">
              <a:rPr lang="en-ZA" smtClean="0"/>
              <a:pPr/>
              <a:t>‹#›</a:t>
            </a:fld>
            <a:endParaRPr lang="en-ZA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FE47E9-9D2A-4071-BF14-BE98D35D539F}" type="datetimeFigureOut">
              <a:rPr lang="en-US" smtClean="0"/>
              <a:pPr/>
              <a:t>3/8/2021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9D6AB5-32CF-4EFC-830B-219EAB249CC6}" type="slidenum">
              <a:rPr lang="en-ZA" smtClean="0"/>
              <a:pPr/>
              <a:t>‹#›</a:t>
            </a:fld>
            <a:endParaRPr lang="en-Z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E6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9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CABBD56-A893-4F3E-9CF6-D34EAB43B209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4D7FA1F-1FE0-4417-B91B-5FDC3597DE7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571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E6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CABBD56-A893-4F3E-9CF6-D34EAB43B209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4D7FA1F-1FE0-4417-B91B-5FDC3597DE7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6535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152401" y="228600"/>
            <a:ext cx="8839200" cy="5562600"/>
          </a:xfrm>
        </p:spPr>
        <p:txBody>
          <a:bodyPr/>
          <a:lstStyle/>
          <a:p>
            <a:pPr eaLnBrk="1" hangingPunct="1"/>
            <a:r>
              <a:rPr lang="en-US" altLang="en-US" sz="2800" b="1" dirty="0">
                <a:latin typeface="Biondi"/>
              </a:rPr>
              <a:t/>
            </a:r>
            <a:br>
              <a:rPr lang="en-US" altLang="en-US" sz="2800" b="1" dirty="0">
                <a:latin typeface="Biondi"/>
              </a:rPr>
            </a:br>
            <a:r>
              <a:rPr lang="en-US" altLang="en-US" sz="2800" b="1" dirty="0">
                <a:latin typeface="Biondi"/>
              </a:rPr>
              <a:t/>
            </a:r>
            <a:br>
              <a:rPr lang="en-US" altLang="en-US" sz="2800" b="1" dirty="0">
                <a:latin typeface="Biondi"/>
              </a:rPr>
            </a:br>
            <a:r>
              <a:rPr lang="en-US" altLang="en-US" sz="2800" b="1" dirty="0">
                <a:latin typeface="Biondi"/>
              </a:rPr>
              <a:t/>
            </a:r>
            <a:br>
              <a:rPr lang="en-US" altLang="en-US" sz="2800" b="1" dirty="0">
                <a:latin typeface="Biondi"/>
              </a:rPr>
            </a:br>
            <a:r>
              <a:rPr lang="en-US" altLang="en-US" sz="2800" b="1" dirty="0">
                <a:latin typeface="Biondi"/>
              </a:rPr>
              <a:t/>
            </a:r>
            <a:br>
              <a:rPr lang="en-US" altLang="en-US" sz="2800" b="1" dirty="0">
                <a:latin typeface="Biondi"/>
              </a:rPr>
            </a:br>
            <a:r>
              <a:rPr lang="en-US" altLang="en-US" sz="2800" b="1" dirty="0">
                <a:latin typeface="Biondi"/>
              </a:rPr>
              <a:t/>
            </a:r>
            <a:br>
              <a:rPr lang="en-US" altLang="en-US" sz="2800" b="1" dirty="0">
                <a:latin typeface="Biondi"/>
              </a:rPr>
            </a:br>
            <a:r>
              <a:rPr lang="en-US" altLang="en-US" sz="2800" b="1" dirty="0">
                <a:latin typeface="Biondi"/>
              </a:rPr>
              <a:t/>
            </a:r>
            <a:br>
              <a:rPr lang="en-US" altLang="en-US" sz="2800" b="1" dirty="0">
                <a:latin typeface="Biondi"/>
              </a:rPr>
            </a:br>
            <a:r>
              <a:rPr lang="en-US" altLang="en-US" sz="2800" b="1" dirty="0">
                <a:latin typeface="Biondi"/>
              </a:rPr>
              <a:t/>
            </a:r>
            <a:br>
              <a:rPr lang="en-US" altLang="en-US" sz="2800" b="1" dirty="0">
                <a:latin typeface="Biondi"/>
              </a:rPr>
            </a:br>
            <a:r>
              <a:rPr lang="en-US" altLang="en-US" sz="2800" b="1" dirty="0">
                <a:latin typeface="Biondi"/>
              </a:rPr>
              <a:t/>
            </a:r>
            <a:br>
              <a:rPr lang="en-US" altLang="en-US" sz="2800" b="1" dirty="0">
                <a:latin typeface="Biondi"/>
              </a:rPr>
            </a:br>
            <a:r>
              <a:rPr lang="en-US" altLang="en-US" sz="2800" b="1" dirty="0">
                <a:latin typeface="Biondi"/>
              </a:rPr>
              <a:t/>
            </a:r>
            <a:br>
              <a:rPr lang="en-US" altLang="en-US" sz="2800" b="1" dirty="0">
                <a:latin typeface="Biondi"/>
              </a:rPr>
            </a:br>
            <a:r>
              <a:rPr lang="en-US" altLang="en-US" sz="2800" b="1" dirty="0">
                <a:latin typeface="Biondi"/>
              </a:rPr>
              <a:t/>
            </a:r>
            <a:br>
              <a:rPr lang="en-US" altLang="en-US" sz="2800" b="1" dirty="0">
                <a:latin typeface="Biondi"/>
              </a:rPr>
            </a:br>
            <a:r>
              <a:rPr lang="en-US" altLang="en-US" sz="2800" b="1" dirty="0">
                <a:latin typeface="Biondi"/>
              </a:rPr>
              <a:t/>
            </a:r>
            <a:br>
              <a:rPr lang="en-US" altLang="en-US" sz="2800" b="1" dirty="0">
                <a:latin typeface="Biondi"/>
              </a:rPr>
            </a:br>
            <a:r>
              <a:rPr lang="en-US" altLang="en-US" sz="2800" b="1" dirty="0">
                <a:latin typeface="Biondi"/>
              </a:rPr>
              <a:t/>
            </a:r>
            <a:br>
              <a:rPr lang="en-US" altLang="en-US" sz="2800" b="1" dirty="0">
                <a:latin typeface="Biondi"/>
              </a:rPr>
            </a:br>
            <a:r>
              <a:rPr lang="en-US" altLang="en-US" sz="2800" b="1" dirty="0">
                <a:latin typeface="Biondi"/>
              </a:rPr>
              <a:t/>
            </a:r>
            <a:br>
              <a:rPr lang="en-US" altLang="en-US" sz="2800" b="1" dirty="0">
                <a:latin typeface="Biondi"/>
              </a:rPr>
            </a:br>
            <a:r>
              <a:rPr lang="en-US" altLang="en-US" sz="2800" b="1" dirty="0">
                <a:latin typeface="Biondi"/>
              </a:rPr>
              <a:t/>
            </a:r>
            <a:br>
              <a:rPr lang="en-US" altLang="en-US" sz="2800" b="1" dirty="0">
                <a:latin typeface="Biondi"/>
              </a:rPr>
            </a:br>
            <a:r>
              <a:rPr lang="en-US" altLang="en-US" sz="2800" b="1" dirty="0">
                <a:latin typeface="Biondi"/>
              </a:rPr>
              <a:t/>
            </a:r>
            <a:br>
              <a:rPr lang="en-US" altLang="en-US" sz="2800" b="1" dirty="0">
                <a:latin typeface="Biondi"/>
              </a:rPr>
            </a:br>
            <a:r>
              <a:rPr lang="en-US" altLang="en-US" sz="2800" b="1" dirty="0">
                <a:latin typeface="Biondi"/>
              </a:rPr>
              <a:t/>
            </a:r>
            <a:br>
              <a:rPr lang="en-US" altLang="en-US" sz="2800" b="1" dirty="0">
                <a:latin typeface="Biondi"/>
              </a:rPr>
            </a:br>
            <a:r>
              <a:rPr lang="en-US" altLang="en-US" sz="2800" b="1" dirty="0">
                <a:latin typeface="Biondi"/>
              </a:rPr>
              <a:t/>
            </a:r>
            <a:br>
              <a:rPr lang="en-US" altLang="en-US" sz="2800" b="1" dirty="0">
                <a:latin typeface="Biondi"/>
              </a:rPr>
            </a:br>
            <a:r>
              <a:rPr lang="en-US" sz="4800" b="1" dirty="0"/>
              <a:t>FREE-STATE DEPARTMENT OF EDUCATION: </a:t>
            </a:r>
            <a:r>
              <a:rPr lang="en-US" sz="4000" b="1" dirty="0"/>
              <a:t>Provincial Roll-out and Implementation of Sanitary Dignity Programme.</a:t>
            </a:r>
            <a:r>
              <a:rPr lang="en-US" sz="6000" b="1" dirty="0"/>
              <a:t/>
            </a:r>
            <a:br>
              <a:rPr lang="en-US" sz="6000" b="1" dirty="0"/>
            </a:br>
            <a:r>
              <a:rPr lang="en-US" sz="6000" dirty="0"/>
              <a:t/>
            </a:r>
            <a:br>
              <a:rPr lang="en-US" sz="6000" dirty="0"/>
            </a:br>
            <a:r>
              <a:rPr lang="en-US" sz="4400" b="1" dirty="0"/>
              <a:t>Presenter: MEC Hon Dr PHI Makgoe</a:t>
            </a:r>
            <a:r>
              <a:rPr lang="en-ZA" sz="4000" b="1" dirty="0"/>
              <a:t/>
            </a:r>
            <a:br>
              <a:rPr lang="en-ZA" sz="4000" b="1" dirty="0"/>
            </a:br>
            <a:r>
              <a:rPr lang="en-ZA" sz="4000" b="1" dirty="0"/>
              <a:t/>
            </a:r>
            <a:br>
              <a:rPr lang="en-ZA" sz="4000" b="1" dirty="0"/>
            </a:br>
            <a:endParaRPr lang="en-US" altLang="en-US" sz="2400" b="1" dirty="0"/>
          </a:p>
        </p:txBody>
      </p:sp>
      <p:pic>
        <p:nvPicPr>
          <p:cNvPr id="2052" name="Picture 4" descr="blue holding shap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237288"/>
            <a:ext cx="91440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cid:image010.jpg@01D2D85E.49190E7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22481" y="0"/>
            <a:ext cx="1791841" cy="718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284;p48">
            <a:extLst>
              <a:ext uri="{FF2B5EF4-FFF2-40B4-BE49-F238E27FC236}">
                <a16:creationId xmlns:a16="http://schemas.microsoft.com/office/drawing/2014/main" xmlns="" id="{AD6B1329-89EA-485C-BB7D-904E8171F6EA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208712"/>
            <a:ext cx="2743200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424637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-152400" y="-72675"/>
            <a:ext cx="9144000" cy="1325563"/>
          </a:xfrm>
        </p:spPr>
        <p:txBody>
          <a:bodyPr/>
          <a:lstStyle/>
          <a:p>
            <a:pPr algn="ctr" eaLnBrk="1" hangingPunct="1">
              <a:tabLst>
                <a:tab pos="3590925" algn="l"/>
              </a:tabLst>
            </a:pPr>
            <a:r>
              <a:rPr lang="en-ZA" sz="3600" dirty="0">
                <a:solidFill>
                  <a:schemeClr val="tx1"/>
                </a:solidFill>
              </a:rPr>
              <a:t>STORAGE</a:t>
            </a:r>
            <a:endParaRPr lang="en-US" altLang="en-US" sz="36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8991600" cy="5743924"/>
          </a:xfrm>
        </p:spPr>
        <p:txBody>
          <a:bodyPr rtlCol="0">
            <a:normAutofit/>
          </a:bodyPr>
          <a:lstStyle/>
          <a:p>
            <a:endParaRPr lang="en-GB" sz="3600" dirty="0"/>
          </a:p>
          <a:p>
            <a:r>
              <a:rPr lang="en-GB" sz="3200" b="0" dirty="0"/>
              <a:t>All districts have secured  safe storage at district offices, except for Motheo  which was offered space  from a local  special school.</a:t>
            </a:r>
          </a:p>
          <a:p>
            <a:r>
              <a:rPr lang="en-GB" sz="3200" b="0" dirty="0"/>
              <a:t> There is adequate store control measures in place, in all our storages. 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189FB5-AF50-4473-BB16-E747A5C6354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 descr="cid:image010.jpg@01D2D85E.49190E70">
            <a:extLst>
              <a:ext uri="{FF2B5EF4-FFF2-40B4-BE49-F238E27FC236}">
                <a16:creationId xmlns:a16="http://schemas.microsoft.com/office/drawing/2014/main" xmlns="" id="{95D1BF12-018A-4766-8E6C-C4A115A10A9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57950" y="-9624"/>
            <a:ext cx="2686050" cy="82777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284;p48">
            <a:extLst>
              <a:ext uri="{FF2B5EF4-FFF2-40B4-BE49-F238E27FC236}">
                <a16:creationId xmlns:a16="http://schemas.microsoft.com/office/drawing/2014/main" xmlns="" id="{5C8634CA-60F7-4C00-AF25-8AAE62306E8F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208712"/>
            <a:ext cx="2743200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542271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0" y="-72674"/>
            <a:ext cx="8991600" cy="839972"/>
          </a:xfrm>
        </p:spPr>
        <p:txBody>
          <a:bodyPr/>
          <a:lstStyle/>
          <a:p>
            <a:pPr eaLnBrk="1" hangingPunct="1">
              <a:tabLst>
                <a:tab pos="3590925" algn="l"/>
              </a:tabLst>
            </a:pPr>
            <a:r>
              <a:rPr lang="en-GB" sz="4000" dirty="0">
                <a:solidFill>
                  <a:schemeClr val="tx1"/>
                </a:solidFill>
              </a:rPr>
              <a:t> Process for delivery</a:t>
            </a:r>
            <a:endParaRPr lang="en-US" altLang="en-US" sz="4800" b="1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189FB5-AF50-4473-BB16-E747A5C6354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18" name="Content Placeholder 17">
            <a:extLst>
              <a:ext uri="{FF2B5EF4-FFF2-40B4-BE49-F238E27FC236}">
                <a16:creationId xmlns:a16="http://schemas.microsoft.com/office/drawing/2014/main" xmlns="" id="{D675E01C-488F-41DB-AC04-B9C3136A4DB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087092254"/>
              </p:ext>
            </p:extLst>
          </p:nvPr>
        </p:nvGraphicFramePr>
        <p:xfrm>
          <a:off x="304800" y="767298"/>
          <a:ext cx="8534400" cy="5404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389006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-152400" y="-72675"/>
            <a:ext cx="9144000" cy="1291875"/>
          </a:xfrm>
        </p:spPr>
        <p:txBody>
          <a:bodyPr/>
          <a:lstStyle/>
          <a:p>
            <a:pPr eaLnBrk="1" hangingPunct="1">
              <a:tabLst>
                <a:tab pos="3590925" algn="l"/>
              </a:tabLst>
            </a:pPr>
            <a:r>
              <a:rPr lang="en-ZA" sz="4000" dirty="0"/>
              <a:t>  </a:t>
            </a:r>
            <a:br>
              <a:rPr lang="en-ZA" sz="4000" dirty="0"/>
            </a:br>
            <a:r>
              <a:rPr lang="en-ZA" sz="4000" dirty="0">
                <a:solidFill>
                  <a:schemeClr val="tx1"/>
                </a:solidFill>
              </a:rPr>
              <a:t>Criteria for Beneficiary </a:t>
            </a:r>
            <a:r>
              <a:rPr lang="en-ZA" sz="4000" dirty="0"/>
              <a:t>S</a:t>
            </a:r>
            <a:r>
              <a:rPr lang="en-ZA" sz="4000" dirty="0">
                <a:solidFill>
                  <a:schemeClr val="tx1"/>
                </a:solidFill>
              </a:rPr>
              <a:t>election</a:t>
            </a:r>
            <a:endParaRPr lang="en-US" altLang="en-US" sz="40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067800" cy="4507499"/>
          </a:xfrm>
        </p:spPr>
        <p:txBody>
          <a:bodyPr rtlCol="0">
            <a:normAutofit/>
          </a:bodyPr>
          <a:lstStyle/>
          <a:p>
            <a:r>
              <a:rPr lang="en-GB" sz="3200" dirty="0"/>
              <a:t>Based on the Implementation Framework on Sanitary Dignity, in addressing Socio economic challenges, giving knowledge on managing menstruation in a dignified way.</a:t>
            </a:r>
          </a:p>
          <a:p>
            <a:r>
              <a:rPr lang="en-GB" sz="3200" dirty="0"/>
              <a:t>Based on the availability of budget a strategic decision was taken by Strategic Management Leadership Committee (SMLC) to prioritize  Quintile 1, Special schools, farm hostel schools and disability care centres.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189FB5-AF50-4473-BB16-E747A5C6354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 descr="cid:image010.jpg@01D2D85E.49190E70">
            <a:extLst>
              <a:ext uri="{FF2B5EF4-FFF2-40B4-BE49-F238E27FC236}">
                <a16:creationId xmlns:a16="http://schemas.microsoft.com/office/drawing/2014/main" xmlns="" id="{95D1BF12-018A-4766-8E6C-C4A115A10A9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25866" y="-62089"/>
            <a:ext cx="2686050" cy="82777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284;p48">
            <a:extLst>
              <a:ext uri="{FF2B5EF4-FFF2-40B4-BE49-F238E27FC236}">
                <a16:creationId xmlns:a16="http://schemas.microsoft.com/office/drawing/2014/main" xmlns="" id="{5C8634CA-60F7-4C00-AF25-8AAE62306E8F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183899"/>
            <a:ext cx="2743200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051968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-152400" y="-72675"/>
            <a:ext cx="9144000" cy="1325563"/>
          </a:xfrm>
        </p:spPr>
        <p:txBody>
          <a:bodyPr/>
          <a:lstStyle/>
          <a:p>
            <a:pPr algn="ctr" eaLnBrk="1" hangingPunct="1">
              <a:tabLst>
                <a:tab pos="3590925" algn="l"/>
              </a:tabLst>
            </a:pPr>
            <a:r>
              <a:rPr lang="en-US" altLang="en-US" sz="3600" b="1" dirty="0">
                <a:latin typeface="+mn-lt"/>
              </a:rPr>
              <a:t>Cont.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763000" cy="4648200"/>
          </a:xfrm>
        </p:spPr>
        <p:txBody>
          <a:bodyPr rtlCol="0">
            <a:normAutofit/>
          </a:bodyPr>
          <a:lstStyle/>
          <a:p>
            <a:endParaRPr lang="en-GB" sz="3600" b="0" dirty="0"/>
          </a:p>
          <a:p>
            <a:r>
              <a:rPr lang="en-GB" sz="3600" b="0" dirty="0"/>
              <a:t>To ensure accuracy of data the Education Management Information System (EMIS) was used as a source for learner data.</a:t>
            </a:r>
          </a:p>
          <a:p>
            <a:r>
              <a:rPr lang="en-GB" sz="3600" b="0" dirty="0"/>
              <a:t>The target group is Grade 5-12 girl learners</a:t>
            </a:r>
          </a:p>
          <a:p>
            <a:pPr marL="0" indent="0">
              <a:buNone/>
            </a:pPr>
            <a:r>
              <a:rPr lang="en-GB" sz="3600" b="0" dirty="0"/>
              <a:t> </a:t>
            </a:r>
            <a:endParaRPr lang="en-ZA" sz="3600" b="0" dirty="0"/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189FB5-AF50-4473-BB16-E747A5C6354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 descr="cid:image010.jpg@01D2D85E.49190E70">
            <a:extLst>
              <a:ext uri="{FF2B5EF4-FFF2-40B4-BE49-F238E27FC236}">
                <a16:creationId xmlns:a16="http://schemas.microsoft.com/office/drawing/2014/main" xmlns="" id="{95D1BF12-018A-4766-8E6C-C4A115A10A9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57950" y="-9624"/>
            <a:ext cx="2686050" cy="82777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284;p48">
            <a:extLst>
              <a:ext uri="{FF2B5EF4-FFF2-40B4-BE49-F238E27FC236}">
                <a16:creationId xmlns:a16="http://schemas.microsoft.com/office/drawing/2014/main" xmlns="" id="{5C8634CA-60F7-4C00-AF25-8AAE62306E8F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208712"/>
            <a:ext cx="2743200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845977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-152400" y="-72675"/>
            <a:ext cx="9144000" cy="1325563"/>
          </a:xfrm>
        </p:spPr>
        <p:txBody>
          <a:bodyPr/>
          <a:lstStyle/>
          <a:p>
            <a:pPr eaLnBrk="1" hangingPunct="1">
              <a:tabLst>
                <a:tab pos="3590925" algn="l"/>
              </a:tabLst>
            </a:pPr>
            <a:r>
              <a:rPr lang="en-GB" sz="3600" dirty="0">
                <a:solidFill>
                  <a:schemeClr val="tx1"/>
                </a:solidFill>
              </a:rPr>
              <a:t>   Number Beneficiaries: Profile,</a:t>
            </a:r>
            <a:br>
              <a:rPr lang="en-GB" sz="3600" dirty="0">
                <a:solidFill>
                  <a:schemeClr val="tx1"/>
                </a:solidFill>
              </a:rPr>
            </a:br>
            <a:r>
              <a:rPr lang="en-GB" sz="3600" dirty="0">
                <a:solidFill>
                  <a:schemeClr val="tx1"/>
                </a:solidFill>
              </a:rPr>
              <a:t>    grade and location</a:t>
            </a:r>
            <a:endParaRPr lang="en-US" altLang="en-US" sz="48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8991600" cy="5743924"/>
          </a:xfrm>
        </p:spPr>
        <p:txBody>
          <a:bodyPr rtlCol="0">
            <a:normAutofit/>
          </a:bodyPr>
          <a:lstStyle/>
          <a:p>
            <a:pPr lvl="1">
              <a:buFont typeface="Wingdings" panose="05000000000000000000" pitchFamily="2" charset="2"/>
              <a:buChar char="v"/>
            </a:pPr>
            <a:endParaRPr lang="en-US" sz="3200" b="0" dirty="0"/>
          </a:p>
          <a:p>
            <a:pPr lvl="1">
              <a:buFont typeface="Wingdings" panose="05000000000000000000" pitchFamily="2" charset="2"/>
              <a:buChar char="v"/>
            </a:pPr>
            <a:endParaRPr lang="en-US" sz="3200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3200" b="0" dirty="0"/>
              <a:t>412  Quintile 1 Schools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3200" b="0" dirty="0"/>
              <a:t>21  Special Schools and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3200" b="0" dirty="0"/>
              <a:t> 40 Farm Hostel Schools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3200" b="0" dirty="0"/>
              <a:t> 49  Special Care Centres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189FB5-AF50-4473-BB16-E747A5C6354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 descr="cid:image010.jpg@01D2D85E.49190E70">
            <a:extLst>
              <a:ext uri="{FF2B5EF4-FFF2-40B4-BE49-F238E27FC236}">
                <a16:creationId xmlns:a16="http://schemas.microsoft.com/office/drawing/2014/main" xmlns="" id="{95D1BF12-018A-4766-8E6C-C4A115A10A9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57950" y="-9624"/>
            <a:ext cx="2686050" cy="82777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284;p48">
            <a:extLst>
              <a:ext uri="{FF2B5EF4-FFF2-40B4-BE49-F238E27FC236}">
                <a16:creationId xmlns:a16="http://schemas.microsoft.com/office/drawing/2014/main" xmlns="" id="{5C8634CA-60F7-4C00-AF25-8AAE62306E8F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208712"/>
            <a:ext cx="2743200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xmlns="" id="{3FF2E735-E573-4E43-A8FA-423029ED60B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717945263"/>
              </p:ext>
            </p:extLst>
          </p:nvPr>
        </p:nvGraphicFramePr>
        <p:xfrm>
          <a:off x="903371" y="4633775"/>
          <a:ext cx="381000" cy="806450"/>
        </p:xfrm>
        <a:graphic>
          <a:graphicData uri="http://schemas.openxmlformats.org/presentationml/2006/ole">
            <p:oleObj spid="_x0000_s1026" name="Worksheet" showAsIcon="1" r:id="rId5" imgW="347400" imgH="736560" progId="">
              <p:embed/>
            </p:oleObj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xmlns="" id="{72ABDF15-DD0B-4D55-B651-BBB7D1F36A7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170684247"/>
              </p:ext>
            </p:extLst>
          </p:nvPr>
        </p:nvGraphicFramePr>
        <p:xfrm>
          <a:off x="2187742" y="4599547"/>
          <a:ext cx="381000" cy="806450"/>
        </p:xfrm>
        <a:graphic>
          <a:graphicData uri="http://schemas.openxmlformats.org/presentationml/2006/ole">
            <p:oleObj spid="_x0000_s1027" name="Worksheet" showAsIcon="1" r:id="rId6" imgW="347400" imgH="736560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9220460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-152400" y="-72675"/>
            <a:ext cx="9144000" cy="1325563"/>
          </a:xfrm>
        </p:spPr>
        <p:txBody>
          <a:bodyPr/>
          <a:lstStyle/>
          <a:p>
            <a:pPr eaLnBrk="1" hangingPunct="1">
              <a:tabLst>
                <a:tab pos="3590925" algn="l"/>
              </a:tabLst>
            </a:pPr>
            <a:r>
              <a:rPr lang="en-GB" sz="3600" dirty="0">
                <a:solidFill>
                  <a:schemeClr val="tx1"/>
                </a:solidFill>
              </a:rPr>
              <a:t>   Number Beneficiaries per District</a:t>
            </a:r>
            <a:endParaRPr lang="en-US" altLang="en-US" sz="48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8991600" cy="5743924"/>
          </a:xfrm>
        </p:spPr>
        <p:txBody>
          <a:bodyPr rtlCol="0">
            <a:normAutofit/>
          </a:bodyPr>
          <a:lstStyle/>
          <a:p>
            <a:pPr lvl="1">
              <a:buFont typeface="Wingdings" panose="05000000000000000000" pitchFamily="2" charset="2"/>
              <a:buChar char="v"/>
            </a:pPr>
            <a:endParaRPr lang="en-US" sz="3200" b="0" dirty="0"/>
          </a:p>
          <a:p>
            <a:pPr marL="457200" lvl="1" indent="0">
              <a:buNone/>
            </a:pPr>
            <a:endParaRPr lang="en-US" sz="3200" dirty="0"/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189FB5-AF50-4473-BB16-E747A5C6354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 descr="cid:image010.jpg@01D2D85E.49190E70">
            <a:extLst>
              <a:ext uri="{FF2B5EF4-FFF2-40B4-BE49-F238E27FC236}">
                <a16:creationId xmlns:a16="http://schemas.microsoft.com/office/drawing/2014/main" xmlns="" id="{95D1BF12-018A-4766-8E6C-C4A115A10A9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57950" y="-9624"/>
            <a:ext cx="2686050" cy="82777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284;p48">
            <a:extLst>
              <a:ext uri="{FF2B5EF4-FFF2-40B4-BE49-F238E27FC236}">
                <a16:creationId xmlns:a16="http://schemas.microsoft.com/office/drawing/2014/main" xmlns="" id="{5C8634CA-60F7-4C00-AF25-8AAE62306E8F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208712"/>
            <a:ext cx="2743200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xmlns="" id="{E1E5B18C-3A70-41D8-A568-284BA73462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86253997"/>
              </p:ext>
            </p:extLst>
          </p:nvPr>
        </p:nvGraphicFramePr>
        <p:xfrm>
          <a:off x="152400" y="1252889"/>
          <a:ext cx="8839200" cy="50997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7840">
                  <a:extLst>
                    <a:ext uri="{9D8B030D-6E8A-4147-A177-3AD203B41FA5}">
                      <a16:colId xmlns:a16="http://schemas.microsoft.com/office/drawing/2014/main" xmlns="" val="2379586055"/>
                    </a:ext>
                  </a:extLst>
                </a:gridCol>
                <a:gridCol w="1767840">
                  <a:extLst>
                    <a:ext uri="{9D8B030D-6E8A-4147-A177-3AD203B41FA5}">
                      <a16:colId xmlns:a16="http://schemas.microsoft.com/office/drawing/2014/main" xmlns="" val="2247405686"/>
                    </a:ext>
                  </a:extLst>
                </a:gridCol>
                <a:gridCol w="1767840">
                  <a:extLst>
                    <a:ext uri="{9D8B030D-6E8A-4147-A177-3AD203B41FA5}">
                      <a16:colId xmlns:a16="http://schemas.microsoft.com/office/drawing/2014/main" xmlns="" val="4206955894"/>
                    </a:ext>
                  </a:extLst>
                </a:gridCol>
                <a:gridCol w="1767840">
                  <a:extLst>
                    <a:ext uri="{9D8B030D-6E8A-4147-A177-3AD203B41FA5}">
                      <a16:colId xmlns:a16="http://schemas.microsoft.com/office/drawing/2014/main" xmlns="" val="2006877294"/>
                    </a:ext>
                  </a:extLst>
                </a:gridCol>
                <a:gridCol w="1767840">
                  <a:extLst>
                    <a:ext uri="{9D8B030D-6E8A-4147-A177-3AD203B41FA5}">
                      <a16:colId xmlns:a16="http://schemas.microsoft.com/office/drawing/2014/main" xmlns="" val="1731520940"/>
                    </a:ext>
                  </a:extLst>
                </a:gridCol>
              </a:tblGrid>
              <a:tr h="657026">
                <a:tc>
                  <a:txBody>
                    <a:bodyPr/>
                    <a:lstStyle/>
                    <a:p>
                      <a:r>
                        <a:rPr lang="en-ZA" dirty="0">
                          <a:solidFill>
                            <a:schemeClr val="tx1"/>
                          </a:solidFill>
                        </a:rPr>
                        <a:t>District  Allocation  Q1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>
                          <a:solidFill>
                            <a:schemeClr val="tx1"/>
                          </a:solidFill>
                        </a:rPr>
                        <a:t>Number of Schools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>
                          <a:solidFill>
                            <a:schemeClr val="tx1"/>
                          </a:solidFill>
                        </a:rPr>
                        <a:t>Number of Girl Learner  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>
                          <a:solidFill>
                            <a:schemeClr val="tx1"/>
                          </a:solidFill>
                        </a:rPr>
                        <a:t>Number of Girls 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>
                          <a:solidFill>
                            <a:schemeClr val="tx1"/>
                          </a:solidFill>
                        </a:rPr>
                        <a:t>Increase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95576231"/>
                  </a:ext>
                </a:extLst>
              </a:tr>
              <a:tr h="657026">
                <a:tc>
                  <a:txBody>
                    <a:bodyPr/>
                    <a:lstStyle/>
                    <a:p>
                      <a:r>
                        <a:rPr lang="en-ZA" b="1" dirty="0"/>
                        <a:t>Thabo Mofutsanyana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227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28997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28166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168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78621781"/>
                  </a:ext>
                </a:extLst>
              </a:tr>
              <a:tr h="521451">
                <a:tc>
                  <a:txBody>
                    <a:bodyPr/>
                    <a:lstStyle/>
                    <a:p>
                      <a:r>
                        <a:rPr lang="en-ZA" b="1" dirty="0"/>
                        <a:t>Motheo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8356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8389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33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95449271"/>
                  </a:ext>
                </a:extLst>
              </a:tr>
              <a:tr h="521451">
                <a:tc>
                  <a:txBody>
                    <a:bodyPr/>
                    <a:lstStyle/>
                    <a:p>
                      <a:r>
                        <a:rPr lang="en-ZA" b="1" dirty="0"/>
                        <a:t>Lejweleputswa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14242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14338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96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42753602"/>
                  </a:ext>
                </a:extLst>
              </a:tr>
              <a:tr h="521451">
                <a:tc>
                  <a:txBody>
                    <a:bodyPr/>
                    <a:lstStyle/>
                    <a:p>
                      <a:r>
                        <a:rPr lang="en-ZA" b="1" dirty="0"/>
                        <a:t>Fezile Dabi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7026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7296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48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95979153"/>
                  </a:ext>
                </a:extLst>
              </a:tr>
              <a:tr h="521451">
                <a:tc>
                  <a:txBody>
                    <a:bodyPr/>
                    <a:lstStyle/>
                    <a:p>
                      <a:r>
                        <a:rPr lang="en-ZA" b="1" dirty="0"/>
                        <a:t>Xhariep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5733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5776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43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04204842"/>
                  </a:ext>
                </a:extLst>
              </a:tr>
              <a:tr h="521451">
                <a:tc>
                  <a:txBody>
                    <a:bodyPr/>
                    <a:lstStyle/>
                    <a:p>
                      <a:r>
                        <a:rPr lang="en-ZA" b="1" dirty="0"/>
                        <a:t>Special Schools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1200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1200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46769455"/>
                  </a:ext>
                </a:extLst>
              </a:tr>
              <a:tr h="657026">
                <a:tc>
                  <a:txBody>
                    <a:bodyPr/>
                    <a:lstStyle/>
                    <a:p>
                      <a:r>
                        <a:rPr lang="en-ZA" b="1" dirty="0"/>
                        <a:t>Special Care Centres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03462233"/>
                  </a:ext>
                </a:extLst>
              </a:tr>
              <a:tr h="521451">
                <a:tc>
                  <a:txBody>
                    <a:bodyPr/>
                    <a:lstStyle/>
                    <a:p>
                      <a:r>
                        <a:rPr lang="en-ZA" b="1" dirty="0"/>
                        <a:t>Grand 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522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65 755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66 365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388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738506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5332091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-152400" y="-72675"/>
            <a:ext cx="9144000" cy="1325563"/>
          </a:xfrm>
        </p:spPr>
        <p:txBody>
          <a:bodyPr/>
          <a:lstStyle/>
          <a:p>
            <a:pPr eaLnBrk="1" hangingPunct="1">
              <a:tabLst>
                <a:tab pos="3590925" algn="l"/>
              </a:tabLst>
            </a:pPr>
            <a:r>
              <a:rPr lang="en-ZA" sz="4000" dirty="0">
                <a:solidFill>
                  <a:schemeClr val="tx1"/>
                </a:solidFill>
              </a:rPr>
              <a:t/>
            </a:r>
            <a:br>
              <a:rPr lang="en-ZA" sz="4000" dirty="0">
                <a:solidFill>
                  <a:schemeClr val="tx1"/>
                </a:solidFill>
              </a:rPr>
            </a:br>
            <a:r>
              <a:rPr lang="en-ZA" sz="4000" dirty="0">
                <a:solidFill>
                  <a:schemeClr val="tx1"/>
                </a:solidFill>
              </a:rPr>
              <a:t>  How Often Do Beneficiaries </a:t>
            </a:r>
            <a:br>
              <a:rPr lang="en-ZA" sz="4000" dirty="0">
                <a:solidFill>
                  <a:schemeClr val="tx1"/>
                </a:solidFill>
              </a:rPr>
            </a:br>
            <a:r>
              <a:rPr lang="en-ZA" sz="4000" dirty="0">
                <a:solidFill>
                  <a:schemeClr val="tx1"/>
                </a:solidFill>
              </a:rPr>
              <a:t>  Receive Sanitary Towels (ST) </a:t>
            </a:r>
            <a:endParaRPr lang="en-US" altLang="en-US" sz="48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8915400" cy="5134324"/>
          </a:xfrm>
        </p:spPr>
        <p:txBody>
          <a:bodyPr rtlCol="0">
            <a:normAutofit/>
          </a:bodyPr>
          <a:lstStyle/>
          <a:p>
            <a:r>
              <a:rPr lang="en-ZA" sz="3600" b="0" dirty="0"/>
              <a:t>Based on the bid specification, supplier distributes to the district in the beginning of every quarter.</a:t>
            </a:r>
          </a:p>
          <a:p>
            <a:r>
              <a:rPr lang="en-ZA" sz="3600" b="0" dirty="0"/>
              <a:t>District distributes to the schools quarterly.</a:t>
            </a:r>
          </a:p>
          <a:p>
            <a:r>
              <a:rPr lang="en-ZA" sz="3600" b="0" dirty="0"/>
              <a:t>The schools provide learners  with ST on a monthly basis, or three packs are handed to learners once per term.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189FB5-AF50-4473-BB16-E747A5C6354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 descr="cid:image010.jpg@01D2D85E.49190E70">
            <a:extLst>
              <a:ext uri="{FF2B5EF4-FFF2-40B4-BE49-F238E27FC236}">
                <a16:creationId xmlns:a16="http://schemas.microsoft.com/office/drawing/2014/main" xmlns="" id="{95D1BF12-018A-4766-8E6C-C4A115A10A9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6499"/>
            <a:ext cx="2686050" cy="82777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284;p48">
            <a:extLst>
              <a:ext uri="{FF2B5EF4-FFF2-40B4-BE49-F238E27FC236}">
                <a16:creationId xmlns:a16="http://schemas.microsoft.com/office/drawing/2014/main" xmlns="" id="{5C8634CA-60F7-4C00-AF25-8AAE62306E8F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208712"/>
            <a:ext cx="2743200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476274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-152400" y="-72675"/>
            <a:ext cx="9144000" cy="1325563"/>
          </a:xfrm>
        </p:spPr>
        <p:txBody>
          <a:bodyPr/>
          <a:lstStyle/>
          <a:p>
            <a:pPr algn="ctr" eaLnBrk="1" hangingPunct="1">
              <a:tabLst>
                <a:tab pos="3590925" algn="l"/>
              </a:tabLst>
            </a:pPr>
            <a:r>
              <a:rPr lang="en-ZA" sz="4000" dirty="0"/>
              <a:t/>
            </a:r>
            <a:br>
              <a:rPr lang="en-ZA" sz="4000" dirty="0"/>
            </a:br>
            <a:r>
              <a:rPr lang="en-ZA" sz="4000" dirty="0"/>
              <a:t/>
            </a:r>
            <a:br>
              <a:rPr lang="en-ZA" sz="4000" dirty="0"/>
            </a:br>
            <a:r>
              <a:rPr lang="en-ZA" sz="4000" dirty="0">
                <a:solidFill>
                  <a:schemeClr val="tx1"/>
                </a:solidFill>
              </a:rPr>
              <a:t>MONITORING AND EVALUATION (M&amp;E)</a:t>
            </a:r>
            <a:endParaRPr lang="en-US" altLang="en-US" sz="48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8991600" cy="5743924"/>
          </a:xfrm>
        </p:spPr>
        <p:txBody>
          <a:bodyPr rtlCol="0">
            <a:normAutofit/>
          </a:bodyPr>
          <a:lstStyle/>
          <a:p>
            <a:endParaRPr lang="en-ZA" sz="3600" b="0" dirty="0"/>
          </a:p>
          <a:p>
            <a:r>
              <a:rPr lang="en-ZA" sz="3600" b="0" dirty="0"/>
              <a:t>The Department of Education M&amp;E directorate is facilitating the monitoring and evaluation process.</a:t>
            </a:r>
          </a:p>
          <a:p>
            <a:r>
              <a:rPr lang="en-ZA" sz="3600" b="0" dirty="0"/>
              <a:t> Monitoring tool was designed for district  to be able to report on a monthly basis.</a:t>
            </a:r>
          </a:p>
          <a:p>
            <a:r>
              <a:rPr lang="en-GB" sz="3600" b="0" dirty="0"/>
              <a:t> The directorate  reports to DWYPD quarterly.</a:t>
            </a:r>
            <a:endParaRPr lang="en-ZA" sz="3600" b="0" dirty="0"/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189FB5-AF50-4473-BB16-E747A5C6354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 descr="cid:image010.jpg@01D2D85E.49190E70">
            <a:extLst>
              <a:ext uri="{FF2B5EF4-FFF2-40B4-BE49-F238E27FC236}">
                <a16:creationId xmlns:a16="http://schemas.microsoft.com/office/drawing/2014/main" xmlns="" id="{95D1BF12-018A-4766-8E6C-C4A115A10A9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57950" y="-9624"/>
            <a:ext cx="2686050" cy="82777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284;p48">
            <a:extLst>
              <a:ext uri="{FF2B5EF4-FFF2-40B4-BE49-F238E27FC236}">
                <a16:creationId xmlns:a16="http://schemas.microsoft.com/office/drawing/2014/main" xmlns="" id="{5C8634CA-60F7-4C00-AF25-8AAE62306E8F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208712"/>
            <a:ext cx="2743200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7403400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65126"/>
            <a:ext cx="8362950" cy="1325563"/>
          </a:xfrm>
        </p:spPr>
        <p:txBody>
          <a:bodyPr/>
          <a:lstStyle/>
          <a:p>
            <a:r>
              <a:rPr lang="en-ZA" dirty="0"/>
              <a:t>MTSF ALLOCATION FOR SDP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" y="1600200"/>
            <a:ext cx="8839200" cy="4648200"/>
          </a:xfrm>
          <a:prstGeom prst="rect">
            <a:avLst/>
          </a:prstGeom>
        </p:spPr>
      </p:pic>
      <p:pic>
        <p:nvPicPr>
          <p:cNvPr id="5" name="Picture 4" descr="cid:image010.jpg@01D2D85E.49190E70">
            <a:extLst>
              <a:ext uri="{FF2B5EF4-FFF2-40B4-BE49-F238E27FC236}">
                <a16:creationId xmlns:a16="http://schemas.microsoft.com/office/drawing/2014/main" xmlns="" id="{86BB444B-DD41-438B-B132-3D9CC9572A35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57950" y="-9624"/>
            <a:ext cx="2686050" cy="82777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284;p48">
            <a:extLst>
              <a:ext uri="{FF2B5EF4-FFF2-40B4-BE49-F238E27FC236}">
                <a16:creationId xmlns:a16="http://schemas.microsoft.com/office/drawing/2014/main" xmlns="" id="{87F43A46-39C3-4697-A9D3-C5893B753A0C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208712"/>
            <a:ext cx="2743200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442912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81037"/>
            <a:ext cx="8496300" cy="1031974"/>
          </a:xfrm>
        </p:spPr>
        <p:txBody>
          <a:bodyPr/>
          <a:lstStyle/>
          <a:p>
            <a:r>
              <a:rPr lang="en-GB" sz="3600" dirty="0"/>
              <a:t>CURRENT BUDGET 2020/2021:</a:t>
            </a:r>
            <a:br>
              <a:rPr lang="en-GB" sz="3600" dirty="0"/>
            </a:br>
            <a:r>
              <a:rPr lang="en-GB" sz="3600" dirty="0"/>
              <a:t> SANITARY TOWEL/ DIGNITY PACK</a:t>
            </a:r>
            <a:r>
              <a:rPr lang="en-GB" dirty="0"/>
              <a:t/>
            </a:r>
            <a:br>
              <a:rPr lang="en-GB" dirty="0"/>
            </a:b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defTabSz="914400">
              <a:lnSpc>
                <a:spcPct val="100000"/>
              </a:lnSpc>
              <a:spcBef>
                <a:spcPct val="0"/>
              </a:spcBef>
              <a:buNone/>
            </a:pPr>
            <a:r>
              <a:rPr lang="en-GB" sz="1800" b="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Orders were placed for the total amount:</a:t>
            </a:r>
            <a:endParaRPr lang="en-ZA" sz="1800" b="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defTabSz="914400">
              <a:lnSpc>
                <a:spcPct val="100000"/>
              </a:lnSpc>
              <a:spcBef>
                <a:spcPct val="0"/>
              </a:spcBef>
              <a:buNone/>
            </a:pPr>
            <a:r>
              <a:rPr lang="en-ZA" sz="2400" b="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The National allocation: 		13,674,000</a:t>
            </a:r>
          </a:p>
          <a:p>
            <a:pPr marL="0" lvl="0" indent="0" defTabSz="914400">
              <a:lnSpc>
                <a:spcPct val="100000"/>
              </a:lnSpc>
              <a:spcBef>
                <a:spcPct val="0"/>
              </a:spcBef>
              <a:buNone/>
            </a:pPr>
            <a:r>
              <a:rPr lang="en-ZA" sz="2400" b="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Expenditure to date:			13,674,000</a:t>
            </a:r>
          </a:p>
          <a:p>
            <a:pPr marL="0" lvl="0" indent="0" defTabSz="914400">
              <a:lnSpc>
                <a:spcPct val="100000"/>
              </a:lnSpc>
              <a:spcBef>
                <a:spcPct val="0"/>
              </a:spcBef>
              <a:buNone/>
            </a:pPr>
            <a:r>
              <a:rPr lang="en-ZA" sz="2400" b="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					100%</a:t>
            </a:r>
          </a:p>
          <a:p>
            <a:pPr marL="0" lvl="0" indent="0" defTabSz="914400">
              <a:lnSpc>
                <a:spcPct val="100000"/>
              </a:lnSpc>
              <a:spcBef>
                <a:spcPct val="0"/>
              </a:spcBef>
              <a:buNone/>
            </a:pPr>
            <a:endParaRPr lang="en-ZA" sz="2400" b="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defTabSz="914400">
              <a:lnSpc>
                <a:spcPct val="100000"/>
              </a:lnSpc>
              <a:spcBef>
                <a:spcPct val="0"/>
              </a:spcBef>
              <a:buNone/>
            </a:pPr>
            <a:r>
              <a:rPr lang="en-ZA" sz="2400" b="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Provincial allocation:			1,572,000</a:t>
            </a:r>
          </a:p>
          <a:p>
            <a:pPr marL="0" lvl="0" indent="0" defTabSz="914400">
              <a:lnSpc>
                <a:spcPct val="100000"/>
              </a:lnSpc>
              <a:spcBef>
                <a:spcPct val="0"/>
              </a:spcBef>
              <a:buNone/>
            </a:pPr>
            <a:r>
              <a:rPr lang="en-ZA" sz="2000" b="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Expenditure to date, 2020/21		    554,140</a:t>
            </a:r>
          </a:p>
          <a:p>
            <a:pPr marL="0" lvl="0" indent="0" defTabSz="914400">
              <a:lnSpc>
                <a:spcPct val="100000"/>
              </a:lnSpc>
              <a:spcBef>
                <a:spcPct val="0"/>
              </a:spcBef>
              <a:buNone/>
            </a:pPr>
            <a:r>
              <a:rPr lang="en-ZA" sz="2000" b="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Expenditure accruals journals		</a:t>
            </a:r>
            <a:r>
              <a:rPr lang="en-ZA" sz="2000" b="0" u="sng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1,014,074</a:t>
            </a:r>
          </a:p>
          <a:p>
            <a:pPr marL="0" lvl="0" indent="0" defTabSz="914400">
              <a:lnSpc>
                <a:spcPct val="100000"/>
              </a:lnSpc>
              <a:spcBef>
                <a:spcPct val="0"/>
              </a:spcBef>
              <a:buNone/>
            </a:pPr>
            <a:r>
              <a:rPr lang="en-ZA" sz="2000" b="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Total expenditure				</a:t>
            </a:r>
            <a:r>
              <a:rPr lang="en-ZA" sz="2400" b="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1,568,214</a:t>
            </a:r>
          </a:p>
          <a:p>
            <a:pPr marL="0" lvl="0" indent="0" defTabSz="914400">
              <a:lnSpc>
                <a:spcPct val="100000"/>
              </a:lnSpc>
              <a:spcBef>
                <a:spcPct val="0"/>
              </a:spcBef>
              <a:buNone/>
            </a:pPr>
            <a:r>
              <a:rPr lang="en-ZA" dirty="0"/>
              <a:t>					</a:t>
            </a:r>
            <a:r>
              <a:rPr lang="en-ZA" sz="2400" b="0" dirty="0">
                <a:latin typeface="Calibri" panose="020F0502020204030204" pitchFamily="34" charset="0"/>
                <a:cs typeface="Calibri" panose="020F0502020204030204" pitchFamily="34" charset="0"/>
              </a:rPr>
              <a:t>99,8%</a:t>
            </a:r>
            <a:endParaRPr lang="en-ZA" b="0" dirty="0"/>
          </a:p>
        </p:txBody>
      </p:sp>
      <p:pic>
        <p:nvPicPr>
          <p:cNvPr id="4" name="Picture 3" descr="cid:image010.jpg@01D2D85E.49190E70">
            <a:extLst>
              <a:ext uri="{FF2B5EF4-FFF2-40B4-BE49-F238E27FC236}">
                <a16:creationId xmlns:a16="http://schemas.microsoft.com/office/drawing/2014/main" xmlns="" id="{115CA9C4-8E24-4FEE-8B37-4417F334FE5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57950" y="-9624"/>
            <a:ext cx="2686050" cy="82777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284;p48">
            <a:extLst>
              <a:ext uri="{FF2B5EF4-FFF2-40B4-BE49-F238E27FC236}">
                <a16:creationId xmlns:a16="http://schemas.microsoft.com/office/drawing/2014/main" xmlns="" id="{DCF1C097-B6E2-4409-80EF-4C94FE811E5E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208712"/>
            <a:ext cx="2743200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830449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-152400" y="-72675"/>
            <a:ext cx="9144000" cy="1325563"/>
          </a:xfrm>
        </p:spPr>
        <p:txBody>
          <a:bodyPr/>
          <a:lstStyle/>
          <a:p>
            <a:pPr algn="ctr" eaLnBrk="1" hangingPunct="1">
              <a:tabLst>
                <a:tab pos="3590925" algn="l"/>
              </a:tabLst>
            </a:pPr>
            <a:r>
              <a:rPr lang="en-ZA" sz="4800" b="1" dirty="0">
                <a:solidFill>
                  <a:schemeClr val="tx1"/>
                </a:solidFill>
              </a:rPr>
              <a:t>Overview</a:t>
            </a:r>
            <a:endParaRPr lang="en-US" altLang="en-US" sz="48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8991600" cy="5743924"/>
          </a:xfrm>
        </p:spPr>
        <p:txBody>
          <a:bodyPr rtlCol="0">
            <a:normAutofit/>
          </a:bodyPr>
          <a:lstStyle/>
          <a:p>
            <a:r>
              <a:rPr lang="en-ZA" sz="3200" b="0" dirty="0"/>
              <a:t>Introduction </a:t>
            </a:r>
          </a:p>
          <a:p>
            <a:r>
              <a:rPr lang="en-ZA" sz="3200" b="0" dirty="0"/>
              <a:t>Supply Chain Management Processes </a:t>
            </a:r>
          </a:p>
          <a:p>
            <a:r>
              <a:rPr lang="en-ZA" sz="3200" b="0" dirty="0"/>
              <a:t>Storage of Sanitary Towels (ST).</a:t>
            </a:r>
          </a:p>
          <a:p>
            <a:r>
              <a:rPr lang="en-ZA" sz="3200" b="0" dirty="0"/>
              <a:t>Process of Delivery.</a:t>
            </a:r>
          </a:p>
          <a:p>
            <a:r>
              <a:rPr lang="en-ZA" sz="3200" b="0" dirty="0"/>
              <a:t>Criteria for Selection of  Beneficiaries.</a:t>
            </a:r>
          </a:p>
          <a:p>
            <a:r>
              <a:rPr lang="en-ZA" sz="3200" b="0" dirty="0"/>
              <a:t>Number of Beneficiaries.</a:t>
            </a:r>
          </a:p>
          <a:p>
            <a:r>
              <a:rPr lang="en-ZA" sz="3200" b="0" dirty="0"/>
              <a:t>MTSF Allocation.</a:t>
            </a:r>
          </a:p>
          <a:p>
            <a:r>
              <a:rPr lang="en-ZA" sz="3200" b="0" dirty="0"/>
              <a:t>M&amp;E.</a:t>
            </a:r>
          </a:p>
          <a:p>
            <a:r>
              <a:rPr lang="en-GB" sz="3200" b="0" dirty="0"/>
              <a:t>Conclusion.</a:t>
            </a:r>
            <a:endParaRPr lang="en-ZA" sz="3200" b="0" dirty="0"/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189FB5-AF50-4473-BB16-E747A5C6354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 descr="cid:image010.jpg@01D2D85E.49190E70">
            <a:extLst>
              <a:ext uri="{FF2B5EF4-FFF2-40B4-BE49-F238E27FC236}">
                <a16:creationId xmlns:a16="http://schemas.microsoft.com/office/drawing/2014/main" xmlns="" id="{95D1BF12-018A-4766-8E6C-C4A115A10A9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57950" y="-9624"/>
            <a:ext cx="2686050" cy="82777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284;p48">
            <a:extLst>
              <a:ext uri="{FF2B5EF4-FFF2-40B4-BE49-F238E27FC236}">
                <a16:creationId xmlns:a16="http://schemas.microsoft.com/office/drawing/2014/main" xmlns="" id="{5C8634CA-60F7-4C00-AF25-8AAE62306E8F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208712"/>
            <a:ext cx="2743200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2679814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 Challenges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7886700" cy="4724399"/>
          </a:xfrm>
        </p:spPr>
        <p:txBody>
          <a:bodyPr>
            <a:normAutofit/>
          </a:bodyPr>
          <a:lstStyle/>
          <a:p>
            <a:endParaRPr lang="en-GB" b="0" dirty="0"/>
          </a:p>
          <a:p>
            <a:r>
              <a:rPr lang="en-ZA" b="0" dirty="0"/>
              <a:t>Budgetary constraints. There is a great need to expand the program to Quintile 2 and 3 learners as they are also indigent. </a:t>
            </a:r>
          </a:p>
          <a:p>
            <a:pPr marL="0" indent="0">
              <a:buNone/>
            </a:pPr>
            <a:endParaRPr lang="en-GB" b="0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 descr="cid:image010.jpg@01D2D85E.49190E70">
            <a:extLst>
              <a:ext uri="{FF2B5EF4-FFF2-40B4-BE49-F238E27FC236}">
                <a16:creationId xmlns:a16="http://schemas.microsoft.com/office/drawing/2014/main" xmlns="" id="{05A3318A-1699-45DE-B2C3-584862D575F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57950" y="-9624"/>
            <a:ext cx="2686050" cy="82777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284;p48">
            <a:extLst>
              <a:ext uri="{FF2B5EF4-FFF2-40B4-BE49-F238E27FC236}">
                <a16:creationId xmlns:a16="http://schemas.microsoft.com/office/drawing/2014/main" xmlns="" id="{B3BC2FDB-A6ED-4919-B360-D25F3F44C232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208712"/>
            <a:ext cx="2743200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056104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CONCLUSION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7886700" cy="4724399"/>
          </a:xfrm>
        </p:spPr>
        <p:txBody>
          <a:bodyPr>
            <a:normAutofit/>
          </a:bodyPr>
          <a:lstStyle/>
          <a:p>
            <a:endParaRPr lang="en-GB" b="0" dirty="0"/>
          </a:p>
          <a:p>
            <a:r>
              <a:rPr lang="en-GB" b="0" dirty="0"/>
              <a:t>The SD programme has made a great impact on</a:t>
            </a:r>
            <a:r>
              <a:rPr lang="en-ZA" b="0" dirty="0"/>
              <a:t>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b="0" dirty="0"/>
              <a:t>   School attendance: Principals has indicated that there is a decline in girl child school attendance.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b="0" dirty="0"/>
              <a:t>Girls are no longer using unhygienic materials such as, rags and news papers during their periods.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b="0" dirty="0"/>
              <a:t>The program has addressed one of the goal of the socio-economic and psychosocial  challenges.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 descr="cid:image010.jpg@01D2D85E.49190E70">
            <a:extLst>
              <a:ext uri="{FF2B5EF4-FFF2-40B4-BE49-F238E27FC236}">
                <a16:creationId xmlns:a16="http://schemas.microsoft.com/office/drawing/2014/main" xmlns="" id="{05A3318A-1699-45DE-B2C3-584862D575F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57950" y="-9624"/>
            <a:ext cx="2686050" cy="82777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284;p48">
            <a:extLst>
              <a:ext uri="{FF2B5EF4-FFF2-40B4-BE49-F238E27FC236}">
                <a16:creationId xmlns:a16="http://schemas.microsoft.com/office/drawing/2014/main" xmlns="" id="{17991DA3-60D2-4FF1-8A4F-CAB08D08F775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206136"/>
            <a:ext cx="2743200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147659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20688"/>
            <a:ext cx="9144000" cy="4789512"/>
          </a:xfrm>
        </p:spPr>
        <p:txBody>
          <a:bodyPr>
            <a:normAutofit/>
          </a:bodyPr>
          <a:lstStyle/>
          <a:p>
            <a:pPr marL="273050" indent="-95250">
              <a:defRPr/>
            </a:pPr>
            <a:r>
              <a:rPr lang="en-ZA" sz="36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THANK YOU / RE YA LEBOHA / </a:t>
            </a:r>
            <a:br>
              <a:rPr lang="en-ZA" sz="36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ZA" sz="36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ENKOSI / SIYABONGA / </a:t>
            </a:r>
            <a:br>
              <a:rPr lang="en-ZA" sz="36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ZA" sz="1050" b="1" i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ZA" sz="1050" b="1" i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ZA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3050" indent="-95250" algn="ctr">
              <a:buFont typeface="Wingdings" pitchFamily="2" charset="2"/>
              <a:buNone/>
              <a:defRPr/>
            </a:pPr>
            <a:endParaRPr lang="en-ZA" sz="4000" b="1" i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3050" indent="-95250" algn="ctr">
              <a:defRPr/>
            </a:pPr>
            <a:endParaRPr lang="en-US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273050" indent="-95250" algn="ctr">
              <a:defRPr/>
            </a:pPr>
            <a:endParaRPr lang="en-US" sz="4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en-US" sz="4000" dirty="0"/>
          </a:p>
          <a:p>
            <a:pPr>
              <a:buNone/>
            </a:pPr>
            <a:endParaRPr lang="en-ZA" sz="4000" dirty="0"/>
          </a:p>
        </p:txBody>
      </p:sp>
      <p:pic>
        <p:nvPicPr>
          <p:cNvPr id="4" name="Google Shape;284;p48">
            <a:extLst>
              <a:ext uri="{FF2B5EF4-FFF2-40B4-BE49-F238E27FC236}">
                <a16:creationId xmlns:a16="http://schemas.microsoft.com/office/drawing/2014/main" xmlns="" id="{1C2C4D5A-8C46-4E90-951F-F976575EABAD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208712"/>
            <a:ext cx="2743200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cid:image010.jpg@01D2D85E.49190E70">
            <a:extLst>
              <a:ext uri="{FF2B5EF4-FFF2-40B4-BE49-F238E27FC236}">
                <a16:creationId xmlns:a16="http://schemas.microsoft.com/office/drawing/2014/main" xmlns="" id="{1FC99182-B150-4541-9F4F-016589AFECD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24600" y="52454"/>
            <a:ext cx="2686050" cy="8277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5423250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-152400" y="-72675"/>
            <a:ext cx="9144000" cy="1325563"/>
          </a:xfrm>
        </p:spPr>
        <p:txBody>
          <a:bodyPr/>
          <a:lstStyle/>
          <a:p>
            <a:pPr algn="ctr" eaLnBrk="1" hangingPunct="1">
              <a:tabLst>
                <a:tab pos="3590925" algn="l"/>
              </a:tabLst>
            </a:pPr>
            <a:r>
              <a:rPr lang="en-ZA" sz="4000" b="1" dirty="0"/>
              <a:t>INTRODUCTION</a:t>
            </a:r>
            <a:endParaRPr lang="en-US" altLang="en-US" sz="48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5939"/>
            <a:ext cx="8382000" cy="3941862"/>
          </a:xfrm>
        </p:spPr>
        <p:txBody>
          <a:bodyPr rtlCol="0">
            <a:normAutofit/>
          </a:bodyPr>
          <a:lstStyle/>
          <a:p>
            <a:pPr marL="0" indent="0">
              <a:buNone/>
            </a:pPr>
            <a:r>
              <a:rPr lang="en-ZA" b="0" dirty="0"/>
              <a:t>The Free State Province  has 5 districts, Namely : </a:t>
            </a:r>
          </a:p>
          <a:p>
            <a:r>
              <a:rPr lang="en-ZA" b="0" dirty="0"/>
              <a:t>Motheo (Mangaung Metro)</a:t>
            </a:r>
          </a:p>
          <a:p>
            <a:r>
              <a:rPr lang="en-ZA" b="0" dirty="0"/>
              <a:t>Fezile Dabi</a:t>
            </a:r>
          </a:p>
          <a:p>
            <a:r>
              <a:rPr lang="en-ZA" b="0" dirty="0"/>
              <a:t>Lejweleputswa</a:t>
            </a:r>
          </a:p>
          <a:p>
            <a:r>
              <a:rPr lang="en-ZA" b="0" dirty="0"/>
              <a:t>Thabo Mofutsanyana</a:t>
            </a:r>
          </a:p>
          <a:p>
            <a:r>
              <a:rPr lang="en-ZA" b="0" dirty="0"/>
              <a:t>Xhariep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189FB5-AF50-4473-BB16-E747A5C6354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 descr="cid:image010.jpg@01D2D85E.49190E70">
            <a:extLst>
              <a:ext uri="{FF2B5EF4-FFF2-40B4-BE49-F238E27FC236}">
                <a16:creationId xmlns:a16="http://schemas.microsoft.com/office/drawing/2014/main" xmlns="" id="{95D1BF12-018A-4766-8E6C-C4A115A10A9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57950" y="-9624"/>
            <a:ext cx="2686050" cy="82777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284;p48">
            <a:extLst>
              <a:ext uri="{FF2B5EF4-FFF2-40B4-BE49-F238E27FC236}">
                <a16:creationId xmlns:a16="http://schemas.microsoft.com/office/drawing/2014/main" xmlns="" id="{5C8634CA-60F7-4C00-AF25-8AAE62306E8F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208712"/>
            <a:ext cx="2743200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867826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189FB5-AF50-4473-BB16-E747A5C6354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xmlns="" id="{63E9207A-8640-42C5-B501-A119377469CC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9100" y="818148"/>
            <a:ext cx="8572500" cy="5234489"/>
          </a:xfrm>
        </p:spPr>
      </p:pic>
      <p:pic>
        <p:nvPicPr>
          <p:cNvPr id="6" name="Picture 5" descr="cid:image010.jpg@01D2D85E.49190E70">
            <a:extLst>
              <a:ext uri="{FF2B5EF4-FFF2-40B4-BE49-F238E27FC236}">
                <a16:creationId xmlns:a16="http://schemas.microsoft.com/office/drawing/2014/main" xmlns="" id="{95D1BF12-018A-4766-8E6C-C4A115A10A9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57950" y="-9624"/>
            <a:ext cx="2686050" cy="82777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284;p48">
            <a:extLst>
              <a:ext uri="{FF2B5EF4-FFF2-40B4-BE49-F238E27FC236}">
                <a16:creationId xmlns:a16="http://schemas.microsoft.com/office/drawing/2014/main" xmlns="" id="{5C8634CA-60F7-4C00-AF25-8AAE62306E8F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208712"/>
            <a:ext cx="2743200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222450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-152400" y="425116"/>
            <a:ext cx="9144000" cy="827772"/>
          </a:xfrm>
        </p:spPr>
        <p:txBody>
          <a:bodyPr/>
          <a:lstStyle/>
          <a:p>
            <a:pPr algn="ctr" eaLnBrk="1" hangingPunct="1">
              <a:tabLst>
                <a:tab pos="3590925" algn="l"/>
              </a:tabLst>
            </a:pPr>
            <a:r>
              <a:rPr lang="en-ZA" sz="3600" b="1" dirty="0"/>
              <a:t/>
            </a:r>
            <a:br>
              <a:rPr lang="en-ZA" sz="3600" b="1" dirty="0"/>
            </a:br>
            <a:r>
              <a:rPr lang="en-ZA" sz="3600" b="1" dirty="0"/>
              <a:t/>
            </a:r>
            <a:br>
              <a:rPr lang="en-ZA" sz="3600" b="1" dirty="0"/>
            </a:br>
            <a:r>
              <a:rPr lang="en-ZA" sz="3600" b="1" dirty="0"/>
              <a:t/>
            </a:r>
            <a:br>
              <a:rPr lang="en-ZA" sz="3600" b="1" dirty="0"/>
            </a:br>
            <a:r>
              <a:rPr lang="en-ZA" sz="3600" b="1" dirty="0"/>
              <a:t>Supply Chain Management </a:t>
            </a:r>
            <a:br>
              <a:rPr lang="en-ZA" sz="3600" b="1" dirty="0"/>
            </a:br>
            <a:r>
              <a:rPr lang="en-ZA" sz="3600" b="1" dirty="0"/>
              <a:t>Processes </a:t>
            </a:r>
            <a:r>
              <a:rPr lang="en-ZA" sz="4800" b="0" dirty="0"/>
              <a:t/>
            </a:r>
            <a:br>
              <a:rPr lang="en-ZA" sz="4800" b="0" dirty="0"/>
            </a:br>
            <a:endParaRPr lang="en-US" altLang="en-US" sz="48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05000"/>
            <a:ext cx="8991600" cy="4829524"/>
          </a:xfrm>
        </p:spPr>
        <p:txBody>
          <a:bodyPr rtlCol="0">
            <a:normAutofit/>
          </a:bodyPr>
          <a:lstStyle/>
          <a:p>
            <a:pPr algn="just" fontAlgn="ctr">
              <a:defRPr/>
            </a:pPr>
            <a:r>
              <a:rPr lang="en-US" sz="3200" dirty="0">
                <a:solidFill>
                  <a:schemeClr val="dk1"/>
                </a:solidFill>
                <a:cs typeface="Arial" panose="020B0604020202020204" pitchFamily="34" charset="0"/>
              </a:rPr>
              <a:t>The requirement was to source suppliers who will supply and deliver sanitary towels to various education district offices for eligible girls from grade 5 to 12 in quintile 1 public ordinary, special and farm hostel schools and special care centers throughout the Free State province.</a:t>
            </a:r>
          </a:p>
          <a:p>
            <a:pPr algn="just" fontAlgn="ctr">
              <a:defRPr/>
            </a:pPr>
            <a:r>
              <a:rPr lang="en-US" sz="3200" dirty="0">
                <a:solidFill>
                  <a:schemeClr val="dk1"/>
                </a:solidFill>
                <a:cs typeface="Arial" panose="020B0604020202020204" pitchFamily="34" charset="0"/>
              </a:rPr>
              <a:t>The need analysis was conducted by the user and subsequent submitted the specification to be followed for the service.  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189FB5-AF50-4473-BB16-E747A5C6354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 descr="cid:image010.jpg@01D2D85E.49190E70">
            <a:extLst>
              <a:ext uri="{FF2B5EF4-FFF2-40B4-BE49-F238E27FC236}">
                <a16:creationId xmlns:a16="http://schemas.microsoft.com/office/drawing/2014/main" xmlns="" id="{95D1BF12-018A-4766-8E6C-C4A115A10A9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5550" y="64585"/>
            <a:ext cx="2686050" cy="82777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284;p48">
            <a:extLst>
              <a:ext uri="{FF2B5EF4-FFF2-40B4-BE49-F238E27FC236}">
                <a16:creationId xmlns:a16="http://schemas.microsoft.com/office/drawing/2014/main" xmlns="" id="{5C8634CA-60F7-4C00-AF25-8AAE62306E8F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208712"/>
            <a:ext cx="2743200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597259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-152400" y="-72675"/>
            <a:ext cx="9144000" cy="758475"/>
          </a:xfrm>
        </p:spPr>
        <p:txBody>
          <a:bodyPr/>
          <a:lstStyle/>
          <a:p>
            <a:pPr algn="ctr" eaLnBrk="1" hangingPunct="1">
              <a:tabLst>
                <a:tab pos="3590925" algn="l"/>
              </a:tabLst>
            </a:pPr>
            <a:r>
              <a:rPr lang="en-ZA" sz="4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ZA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ZA" sz="4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ZA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ZA" sz="4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ZA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ZA" sz="3600" b="1" dirty="0">
                <a:cs typeface="Arial" panose="020B0604020202020204" pitchFamily="34" charset="0"/>
              </a:rPr>
              <a:t>How are products manufactured or procured</a:t>
            </a:r>
            <a:endParaRPr lang="en-US" alt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21303"/>
            <a:ext cx="8991600" cy="5476999"/>
          </a:xfrm>
        </p:spPr>
        <p:txBody>
          <a:bodyPr rtlCol="0">
            <a:normAutofit fontScale="92500" lnSpcReduction="10000"/>
          </a:bodyPr>
          <a:lstStyle/>
          <a:p>
            <a:pPr marL="457200" lvl="1" indent="0">
              <a:buNone/>
              <a:defRPr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  <a:defRPr/>
            </a:pPr>
            <a:endParaRPr lang="en-US" sz="2600" dirty="0">
              <a:cs typeface="Arial" panose="020B0604020202020204" pitchFamily="34" charset="0"/>
            </a:endParaRPr>
          </a:p>
          <a:p>
            <a:pPr marL="457200" lvl="1" indent="0">
              <a:buNone/>
              <a:defRPr/>
            </a:pPr>
            <a:endParaRPr lang="en-US" sz="2600" dirty="0">
              <a:cs typeface="Arial" panose="020B0604020202020204" pitchFamily="34" charset="0"/>
            </a:endParaRPr>
          </a:p>
          <a:p>
            <a:pPr marL="457200" lvl="1" indent="0">
              <a:buNone/>
              <a:defRPr/>
            </a:pPr>
            <a:r>
              <a:rPr lang="en-US" sz="2600" dirty="0">
                <a:cs typeface="Arial" panose="020B0604020202020204" pitchFamily="34" charset="0"/>
              </a:rPr>
              <a:t>The Department advertised </a:t>
            </a:r>
            <a:r>
              <a:rPr lang="en-US" sz="2600" b="1" i="1" dirty="0">
                <a:cs typeface="Arial" panose="020B0604020202020204" pitchFamily="34" charset="0"/>
              </a:rPr>
              <a:t>E7/2019/2020: SUPPLY AND DELIVERY OF SANITARY TOWELS TO VARIOUS EDUCATION DISTRICT OFFICES FOR ELIGIBLE GIRLS FROM GRADE 5 TO 12 IN QUINTILE 1 PUBLIC ORDINARY, SPECIAL AND FARM HOSTEL SCHOOLS AND SPECIAL CARE CENTRES. </a:t>
            </a:r>
            <a:endParaRPr lang="en-ZA" sz="2600" b="1" i="1" dirty="0">
              <a:cs typeface="Arial" panose="020B0604020202020204" pitchFamily="34" charset="0"/>
            </a:endParaRPr>
          </a:p>
          <a:p>
            <a:pPr marL="274637" lvl="1" indent="0">
              <a:buFont typeface="Wingdings 2" panose="05020102010507070707" pitchFamily="18" charset="2"/>
              <a:buNone/>
              <a:defRPr/>
            </a:pPr>
            <a:endParaRPr lang="en-ZA" sz="2600" b="1" dirty="0">
              <a:cs typeface="Arial" panose="020B0604020202020204" pitchFamily="34" charset="0"/>
            </a:endParaRPr>
          </a:p>
          <a:p>
            <a:pPr lvl="1">
              <a:defRPr/>
            </a:pPr>
            <a:r>
              <a:rPr lang="en-US" sz="2600" dirty="0">
                <a:cs typeface="Arial" panose="020B0604020202020204" pitchFamily="34" charset="0"/>
              </a:rPr>
              <a:t>The advertisement was placed in the Tender Bulletin on 17 May 2019  and e-Portal. The closing date was on the 05</a:t>
            </a:r>
            <a:r>
              <a:rPr lang="en-US" sz="2600" baseline="30000" dirty="0">
                <a:cs typeface="Arial" panose="020B0604020202020204" pitchFamily="34" charset="0"/>
              </a:rPr>
              <a:t>th </a:t>
            </a:r>
            <a:r>
              <a:rPr lang="en-US" sz="2600" dirty="0">
                <a:cs typeface="Arial" panose="020B0604020202020204" pitchFamily="34" charset="0"/>
              </a:rPr>
              <a:t>July 2019.</a:t>
            </a:r>
          </a:p>
          <a:p>
            <a:pPr lvl="1">
              <a:defRPr/>
            </a:pPr>
            <a:r>
              <a:rPr lang="en-US" sz="2600" dirty="0">
                <a:cs typeface="Arial" panose="020B0604020202020204" pitchFamily="34" charset="0"/>
              </a:rPr>
              <a:t>The Specification Committee prepared a functionality criteria which all the suppliers had to comply with. </a:t>
            </a:r>
          </a:p>
          <a:p>
            <a:pPr lvl="1">
              <a:defRPr/>
            </a:pPr>
            <a:r>
              <a:rPr lang="en-US" sz="2600" dirty="0">
                <a:cs typeface="Arial" panose="020B0604020202020204" pitchFamily="34" charset="0"/>
              </a:rPr>
              <a:t>All the suppliers that complied with the functionality criteria were then appointed for this service. </a:t>
            </a:r>
            <a:endParaRPr lang="en-ZA" sz="2600" dirty="0">
              <a:cs typeface="Arial" panose="020B0604020202020204" pitchFamily="34" charset="0"/>
            </a:endParaRP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189FB5-AF50-4473-BB16-E747A5C6354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Google Shape;284;p48">
            <a:extLst>
              <a:ext uri="{FF2B5EF4-FFF2-40B4-BE49-F238E27FC236}">
                <a16:creationId xmlns:a16="http://schemas.microsoft.com/office/drawing/2014/main" xmlns="" id="{5C8634CA-60F7-4C00-AF25-8AAE62306E8F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37962" y="6171900"/>
            <a:ext cx="2743200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cid:image010.jpg@01D2D85E.49190E70">
            <a:extLst>
              <a:ext uri="{FF2B5EF4-FFF2-40B4-BE49-F238E27FC236}">
                <a16:creationId xmlns:a16="http://schemas.microsoft.com/office/drawing/2014/main" xmlns="" id="{3F321DB0-BE27-4267-A59A-1F53110FCA8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81750" y="10428"/>
            <a:ext cx="2686050" cy="8277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3963185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-152400" y="-72675"/>
            <a:ext cx="9144000" cy="1325563"/>
          </a:xfrm>
        </p:spPr>
        <p:txBody>
          <a:bodyPr/>
          <a:lstStyle/>
          <a:p>
            <a:pPr algn="ctr" eaLnBrk="1" hangingPunct="1">
              <a:tabLst>
                <a:tab pos="3590925" algn="l"/>
              </a:tabLst>
            </a:pPr>
            <a:r>
              <a:rPr lang="en-ZA" sz="3600" b="1" dirty="0">
                <a:cs typeface="Arial" panose="020B0604020202020204" pitchFamily="34" charset="0"/>
              </a:rPr>
              <a:t/>
            </a:r>
            <a:br>
              <a:rPr lang="en-ZA" sz="3600" b="1" dirty="0">
                <a:cs typeface="Arial" panose="020B0604020202020204" pitchFamily="34" charset="0"/>
              </a:rPr>
            </a:br>
            <a:r>
              <a:rPr lang="en-ZA" sz="3600" b="1" dirty="0">
                <a:cs typeface="Arial" panose="020B0604020202020204" pitchFamily="34" charset="0"/>
              </a:rPr>
              <a:t/>
            </a:r>
            <a:br>
              <a:rPr lang="en-ZA" sz="3600" b="1" dirty="0">
                <a:cs typeface="Arial" panose="020B0604020202020204" pitchFamily="34" charset="0"/>
              </a:rPr>
            </a:br>
            <a:r>
              <a:rPr lang="en-ZA" sz="3600" b="1" dirty="0">
                <a:cs typeface="Arial" panose="020B0604020202020204" pitchFamily="34" charset="0"/>
              </a:rPr>
              <a:t>Who ensures SABS compliance of products</a:t>
            </a:r>
            <a:endParaRPr lang="en-US" alt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77968"/>
            <a:ext cx="8991600" cy="5456556"/>
          </a:xfrm>
        </p:spPr>
        <p:txBody>
          <a:bodyPr rtlCol="0">
            <a:normAutofit/>
          </a:bodyPr>
          <a:lstStyle/>
          <a:p>
            <a:pPr>
              <a:defRPr/>
            </a:pPr>
            <a:endParaRPr lang="en-Z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ZA" dirty="0">
                <a:cs typeface="Arial" panose="020B0604020202020204" pitchFamily="34" charset="0"/>
              </a:rPr>
              <a:t>One of the compulsory condition that the suppliers had to adhere to, was to submit their samples with the specification as outlined on the tender document. </a:t>
            </a:r>
          </a:p>
          <a:p>
            <a:pPr>
              <a:defRPr/>
            </a:pPr>
            <a:r>
              <a:rPr lang="en-ZA" dirty="0">
                <a:cs typeface="Arial" panose="020B0604020202020204" pitchFamily="34" charset="0"/>
              </a:rPr>
              <a:t>Subsequent, to that these samples had to be SABS approved and it was also compulsory that they attach SABS certificate of their sample.</a:t>
            </a:r>
          </a:p>
          <a:p>
            <a:pPr>
              <a:defRPr/>
            </a:pPr>
            <a:r>
              <a:rPr lang="en-ZA" dirty="0">
                <a:cs typeface="Arial" panose="020B0604020202020204" pitchFamily="34" charset="0"/>
              </a:rPr>
              <a:t>Failure to comply with this condition was regarded as a disqualification of your bid.</a:t>
            </a:r>
          </a:p>
          <a:p>
            <a:pPr>
              <a:defRPr/>
            </a:pPr>
            <a:r>
              <a:rPr lang="en-ZA" dirty="0">
                <a:cs typeface="Arial" panose="020B0604020202020204" pitchFamily="34" charset="0"/>
              </a:rPr>
              <a:t>All the appointed suppliers submitted the SABS certificate of their samples (products).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189FB5-AF50-4473-BB16-E747A5C6354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 descr="cid:image010.jpg@01D2D85E.49190E70">
            <a:extLst>
              <a:ext uri="{FF2B5EF4-FFF2-40B4-BE49-F238E27FC236}">
                <a16:creationId xmlns:a16="http://schemas.microsoft.com/office/drawing/2014/main" xmlns="" id="{95D1BF12-018A-4766-8E6C-C4A115A10A9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57950" y="-97755"/>
            <a:ext cx="2686050" cy="82777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284;p48">
            <a:extLst>
              <a:ext uri="{FF2B5EF4-FFF2-40B4-BE49-F238E27FC236}">
                <a16:creationId xmlns:a16="http://schemas.microsoft.com/office/drawing/2014/main" xmlns="" id="{5C8634CA-60F7-4C00-AF25-8AAE62306E8F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6127962"/>
            <a:ext cx="2743200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807359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-76200" y="1"/>
            <a:ext cx="9144000" cy="1066800"/>
          </a:xfrm>
        </p:spPr>
        <p:txBody>
          <a:bodyPr/>
          <a:lstStyle/>
          <a:p>
            <a:pPr algn="ctr" eaLnBrk="1" hangingPunct="1">
              <a:tabLst>
                <a:tab pos="3590925" algn="l"/>
              </a:tabLst>
            </a:pPr>
            <a:r>
              <a:rPr lang="en-ZA" sz="3200" dirty="0">
                <a:cs typeface="Arial" panose="020B0604020202020204" pitchFamily="34" charset="0"/>
              </a:rPr>
              <a:t>How many are women owned; youth owned and/or owned by entrepreneurs with disabilities</a:t>
            </a:r>
            <a:endParaRPr lang="en-US" altLang="en-US" sz="3200" b="1" dirty="0"/>
          </a:p>
        </p:txBody>
      </p:sp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xmlns="" id="{D4BFBD0D-9D77-41A4-A631-F2559333391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490716942"/>
              </p:ext>
            </p:extLst>
          </p:nvPr>
        </p:nvGraphicFramePr>
        <p:xfrm>
          <a:off x="1" y="990600"/>
          <a:ext cx="9144001" cy="58673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2016">
                  <a:extLst>
                    <a:ext uri="{9D8B030D-6E8A-4147-A177-3AD203B41FA5}">
                      <a16:colId xmlns:a16="http://schemas.microsoft.com/office/drawing/2014/main" xmlns="" val="29346508"/>
                    </a:ext>
                  </a:extLst>
                </a:gridCol>
                <a:gridCol w="1514397">
                  <a:extLst>
                    <a:ext uri="{9D8B030D-6E8A-4147-A177-3AD203B41FA5}">
                      <a16:colId xmlns:a16="http://schemas.microsoft.com/office/drawing/2014/main" xmlns="" val="654458625"/>
                    </a:ext>
                  </a:extLst>
                </a:gridCol>
                <a:gridCol w="1514397">
                  <a:extLst>
                    <a:ext uri="{9D8B030D-6E8A-4147-A177-3AD203B41FA5}">
                      <a16:colId xmlns:a16="http://schemas.microsoft.com/office/drawing/2014/main" xmlns="" val="2534958674"/>
                    </a:ext>
                  </a:extLst>
                </a:gridCol>
                <a:gridCol w="1514397">
                  <a:extLst>
                    <a:ext uri="{9D8B030D-6E8A-4147-A177-3AD203B41FA5}">
                      <a16:colId xmlns:a16="http://schemas.microsoft.com/office/drawing/2014/main" xmlns="" val="3516814318"/>
                    </a:ext>
                  </a:extLst>
                </a:gridCol>
                <a:gridCol w="1514397">
                  <a:extLst>
                    <a:ext uri="{9D8B030D-6E8A-4147-A177-3AD203B41FA5}">
                      <a16:colId xmlns:a16="http://schemas.microsoft.com/office/drawing/2014/main" xmlns="" val="366634770"/>
                    </a:ext>
                  </a:extLst>
                </a:gridCol>
                <a:gridCol w="1514397">
                  <a:extLst>
                    <a:ext uri="{9D8B030D-6E8A-4147-A177-3AD203B41FA5}">
                      <a16:colId xmlns:a16="http://schemas.microsoft.com/office/drawing/2014/main" xmlns="" val="635790109"/>
                    </a:ext>
                  </a:extLst>
                </a:gridCol>
              </a:tblGrid>
              <a:tr h="90807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District allocate</a:t>
                      </a: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Service Provider</a:t>
                      </a: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 women</a:t>
                      </a: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 youth </a:t>
                      </a: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 entrepreneurs with disability</a:t>
                      </a: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 Black owned</a:t>
                      </a:r>
                    </a:p>
                  </a:txBody>
                  <a:tcPr marT="45727" marB="45727"/>
                </a:tc>
                <a:extLst>
                  <a:ext uri="{0D108BD9-81ED-4DB2-BD59-A6C34878D82A}">
                    <a16:rowId xmlns:a16="http://schemas.microsoft.com/office/drawing/2014/main" xmlns="" val="1701094239"/>
                  </a:ext>
                </a:extLst>
              </a:tr>
              <a:tr h="79506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Thabo Mofutsanyana</a:t>
                      </a:r>
                      <a:endParaRPr lang="en-ZA" sz="1600" dirty="0">
                        <a:latin typeface="+mn-lt"/>
                      </a:endParaRP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Real Minds Trading 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r" defTabSz="914400" rtl="0" eaLnBrk="1" fontAlgn="b" latinLnBrk="0" hangingPunct="1"/>
                      <a:r>
                        <a:rPr lang="en-ZA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%0</a:t>
                      </a: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0%</a:t>
                      </a: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           100%</a:t>
                      </a:r>
                    </a:p>
                  </a:txBody>
                  <a:tcPr marL="9525" marR="9525" marT="9526" marB="0" anchor="b"/>
                </a:tc>
                <a:extLst>
                  <a:ext uri="{0D108BD9-81ED-4DB2-BD59-A6C34878D82A}">
                    <a16:rowId xmlns:a16="http://schemas.microsoft.com/office/drawing/2014/main" xmlns="" val="2058368999"/>
                  </a:ext>
                </a:extLst>
              </a:tr>
              <a:tr h="79506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Thabo Mofutsanyana</a:t>
                      </a: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BK August Group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0%</a:t>
                      </a:r>
                    </a:p>
                  </a:txBody>
                  <a:tcPr marL="9525" marR="9525" marT="9526" marB="0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ZA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0%</a:t>
                      </a: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           100</a:t>
                      </a:r>
                      <a:r>
                        <a:rPr lang="en-Z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</a:t>
                      </a:r>
                    </a:p>
                  </a:txBody>
                  <a:tcPr marL="9525" marR="9525" marT="9526" marB="0" anchor="b"/>
                </a:tc>
                <a:extLst>
                  <a:ext uri="{0D108BD9-81ED-4DB2-BD59-A6C34878D82A}">
                    <a16:rowId xmlns:a16="http://schemas.microsoft.com/office/drawing/2014/main" xmlns="" val="2029395643"/>
                  </a:ext>
                </a:extLst>
              </a:tr>
              <a:tr h="63901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Thabo Mofutsanyana</a:t>
                      </a: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Vusitha</a:t>
                      </a:r>
                      <a:r>
                        <a:rPr lang="en-Z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Trading cc</a:t>
                      </a:r>
                    </a:p>
                  </a:txBody>
                  <a:tcPr marL="9525" marR="9525" marT="952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50%</a:t>
                      </a:r>
                    </a:p>
                  </a:txBody>
                  <a:tcPr marL="9525" marR="9525" marT="95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50%</a:t>
                      </a:r>
                    </a:p>
                  </a:txBody>
                  <a:tcPr marL="9525" marR="9525" marT="95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0%</a:t>
                      </a:r>
                    </a:p>
                  </a:txBody>
                  <a:tcPr marL="9525" marR="9525" marT="95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100%</a:t>
                      </a:r>
                    </a:p>
                  </a:txBody>
                  <a:tcPr marL="9525" marR="9525" marT="9527" marB="0" anchor="b"/>
                </a:tc>
                <a:extLst>
                  <a:ext uri="{0D108BD9-81ED-4DB2-BD59-A6C34878D82A}">
                    <a16:rowId xmlns:a16="http://schemas.microsoft.com/office/drawing/2014/main" xmlns="" val="3232894912"/>
                  </a:ext>
                </a:extLst>
              </a:tr>
              <a:tr h="54862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Motheo</a:t>
                      </a: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Thami</a:t>
                      </a:r>
                      <a:r>
                        <a:rPr lang="en-Z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Performance</a:t>
                      </a:r>
                    </a:p>
                  </a:txBody>
                  <a:tcPr marL="9525" marR="9525" marT="952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0%</a:t>
                      </a:r>
                    </a:p>
                  </a:txBody>
                  <a:tcPr marL="9525" marR="9525" marT="95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100%</a:t>
                      </a:r>
                    </a:p>
                  </a:txBody>
                  <a:tcPr marL="9525" marR="9525" marT="95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0%</a:t>
                      </a:r>
                    </a:p>
                  </a:txBody>
                  <a:tcPr marL="9525" marR="9525" marT="95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100%</a:t>
                      </a:r>
                    </a:p>
                  </a:txBody>
                  <a:tcPr marL="9525" marR="9525" marT="9527" marB="0" anchor="b"/>
                </a:tc>
                <a:extLst>
                  <a:ext uri="{0D108BD9-81ED-4DB2-BD59-A6C34878D82A}">
                    <a16:rowId xmlns:a16="http://schemas.microsoft.com/office/drawing/2014/main" xmlns="" val="3743344063"/>
                  </a:ext>
                </a:extLst>
              </a:tr>
              <a:tr h="54216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Lejweleputswa</a:t>
                      </a: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Bo media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100%</a:t>
                      </a: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0%</a:t>
                      </a: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0%</a:t>
                      </a: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100%</a:t>
                      </a:r>
                    </a:p>
                  </a:txBody>
                  <a:tcPr marL="9525" marR="9525" marT="9526" marB="0" anchor="b"/>
                </a:tc>
                <a:extLst>
                  <a:ext uri="{0D108BD9-81ED-4DB2-BD59-A6C34878D82A}">
                    <a16:rowId xmlns:a16="http://schemas.microsoft.com/office/drawing/2014/main" xmlns="" val="38274967"/>
                  </a:ext>
                </a:extLst>
              </a:tr>
              <a:tr h="54216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Lejweleputswa</a:t>
                      </a: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Kuje</a:t>
                      </a:r>
                      <a:r>
                        <a:rPr lang="en-Z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Projects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0%</a:t>
                      </a: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0%</a:t>
                      </a: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0%</a:t>
                      </a: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100%</a:t>
                      </a:r>
                    </a:p>
                  </a:txBody>
                  <a:tcPr marL="9525" marR="9525" marT="9526" marB="0" anchor="b"/>
                </a:tc>
                <a:extLst>
                  <a:ext uri="{0D108BD9-81ED-4DB2-BD59-A6C34878D82A}">
                    <a16:rowId xmlns:a16="http://schemas.microsoft.com/office/drawing/2014/main" xmlns="" val="3797807199"/>
                  </a:ext>
                </a:extLst>
              </a:tr>
              <a:tr h="54861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Fezile Dabi</a:t>
                      </a: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Lungelwa</a:t>
                      </a:r>
                      <a:r>
                        <a:rPr lang="en-Z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and </a:t>
                      </a:r>
                      <a:r>
                        <a:rPr lang="en-ZA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Lethiwe</a:t>
                      </a:r>
                      <a:r>
                        <a:rPr lang="en-Z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Trading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0%</a:t>
                      </a: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0%</a:t>
                      </a: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0%</a:t>
                      </a: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100%</a:t>
                      </a:r>
                    </a:p>
                  </a:txBody>
                  <a:tcPr marL="9525" marR="9525" marT="9526" marB="0" anchor="b"/>
                </a:tc>
                <a:extLst>
                  <a:ext uri="{0D108BD9-81ED-4DB2-BD59-A6C34878D82A}">
                    <a16:rowId xmlns:a16="http://schemas.microsoft.com/office/drawing/2014/main" xmlns="" val="727293010"/>
                  </a:ext>
                </a:extLst>
              </a:tr>
              <a:tr h="54861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Xhariep</a:t>
                      </a: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Kuje</a:t>
                      </a:r>
                      <a:r>
                        <a:rPr lang="en-Z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Events Management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100%</a:t>
                      </a: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0%</a:t>
                      </a: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0%</a:t>
                      </a: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100%</a:t>
                      </a:r>
                    </a:p>
                  </a:txBody>
                  <a:tcPr marL="9525" marR="9525" marT="9526" marB="0" anchor="b"/>
                </a:tc>
                <a:extLst>
                  <a:ext uri="{0D108BD9-81ED-4DB2-BD59-A6C34878D82A}">
                    <a16:rowId xmlns:a16="http://schemas.microsoft.com/office/drawing/2014/main" xmlns="" val="2903618846"/>
                  </a:ext>
                </a:extLst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189FB5-AF50-4473-BB16-E747A5C6354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41408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-152400" y="-72675"/>
            <a:ext cx="9144000" cy="1325563"/>
          </a:xfrm>
        </p:spPr>
        <p:txBody>
          <a:bodyPr/>
          <a:lstStyle/>
          <a:p>
            <a:pPr algn="ctr" eaLnBrk="1" hangingPunct="1">
              <a:tabLst>
                <a:tab pos="3590925" algn="l"/>
              </a:tabLst>
            </a:pPr>
            <a:r>
              <a:rPr lang="en-ZA" sz="3600" b="1" dirty="0">
                <a:cs typeface="Arial" panose="020B0604020202020204" pitchFamily="34" charset="0"/>
              </a:rPr>
              <a:t>SUMMARY</a:t>
            </a:r>
            <a:endParaRPr lang="en-US" alt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15940"/>
            <a:ext cx="8839200" cy="4605672"/>
          </a:xfrm>
        </p:spPr>
        <p:txBody>
          <a:bodyPr rtlCol="0">
            <a:normAutofit/>
          </a:bodyPr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ZA" sz="3200" b="1" dirty="0">
                <a:solidFill>
                  <a:srgbClr val="000000"/>
                </a:solidFill>
              </a:rPr>
              <a:t>       APPOINTMENTS:</a:t>
            </a:r>
          </a:p>
          <a:p>
            <a:pPr marL="0" indent="0" fontAlgn="ctr">
              <a:buFont typeface="Arial" panose="020B0604020202020204" pitchFamily="34" charset="0"/>
              <a:buNone/>
              <a:defRPr/>
            </a:pPr>
            <a:r>
              <a:rPr lang="en-ZA" sz="3200" dirty="0">
                <a:solidFill>
                  <a:srgbClr val="000000"/>
                </a:solidFill>
              </a:rPr>
              <a:t>    Out of eight appointed suppliers:</a:t>
            </a:r>
          </a:p>
          <a:p>
            <a:pPr lvl="1" fontAlgn="ctr">
              <a:defRPr/>
            </a:pPr>
            <a:r>
              <a:rPr lang="en-ZA" sz="3200" dirty="0">
                <a:solidFill>
                  <a:srgbClr val="000000"/>
                </a:solidFill>
              </a:rPr>
              <a:t>    4 women appointed</a:t>
            </a:r>
          </a:p>
          <a:p>
            <a:pPr lvl="1" fontAlgn="ctr">
              <a:defRPr/>
            </a:pPr>
            <a:r>
              <a:rPr lang="en-ZA" sz="3200" dirty="0">
                <a:solidFill>
                  <a:srgbClr val="000000"/>
                </a:solidFill>
              </a:rPr>
              <a:t>     3 youth</a:t>
            </a:r>
          </a:p>
          <a:p>
            <a:pPr lvl="1" fontAlgn="ctr">
              <a:defRPr/>
            </a:pPr>
            <a:r>
              <a:rPr lang="en-ZA" sz="3200" dirty="0">
                <a:solidFill>
                  <a:srgbClr val="000000"/>
                </a:solidFill>
              </a:rPr>
              <a:t>     2 male</a:t>
            </a:r>
            <a:endParaRPr lang="en-ZA" sz="3200" b="1" dirty="0">
              <a:solidFill>
                <a:srgbClr val="000000"/>
              </a:solidFill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ZA" sz="3200" b="1" dirty="0">
                <a:cs typeface="Arial" panose="020B0604020202020204" pitchFamily="34" charset="0"/>
              </a:rPr>
              <a:t>NB: (in one of the companies the ownership is 50% women and 50% youth)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189FB5-AF50-4473-BB16-E747A5C6354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 descr="cid:image010.jpg@01D2D85E.49190E70">
            <a:extLst>
              <a:ext uri="{FF2B5EF4-FFF2-40B4-BE49-F238E27FC236}">
                <a16:creationId xmlns:a16="http://schemas.microsoft.com/office/drawing/2014/main" xmlns="" id="{95D1BF12-018A-4766-8E6C-C4A115A10A9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57950" y="-9624"/>
            <a:ext cx="2686050" cy="82777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284;p48">
            <a:extLst>
              <a:ext uri="{FF2B5EF4-FFF2-40B4-BE49-F238E27FC236}">
                <a16:creationId xmlns:a16="http://schemas.microsoft.com/office/drawing/2014/main" xmlns="" id="{5C8634CA-60F7-4C00-AF25-8AAE62306E8F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208712"/>
            <a:ext cx="2743200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51063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5408</TotalTime>
  <Words>1002</Words>
  <Application>Microsoft Office PowerPoint</Application>
  <PresentationFormat>On-screen Show (4:3)</PresentationFormat>
  <Paragraphs>235</Paragraphs>
  <Slides>22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Office Theme</vt:lpstr>
      <vt:lpstr>1_Office Theme</vt:lpstr>
      <vt:lpstr>2_Office Theme</vt:lpstr>
      <vt:lpstr>Worksheet</vt:lpstr>
      <vt:lpstr>                 FREE-STATE DEPARTMENT OF EDUCATION: Provincial Roll-out and Implementation of Sanitary Dignity Programme.  Presenter: MEC Hon Dr PHI Makgoe  </vt:lpstr>
      <vt:lpstr>Overview</vt:lpstr>
      <vt:lpstr>INTRODUCTION</vt:lpstr>
      <vt:lpstr>Slide 4</vt:lpstr>
      <vt:lpstr>   Supply Chain Management  Processes  </vt:lpstr>
      <vt:lpstr>   How are products manufactured or procured</vt:lpstr>
      <vt:lpstr>  Who ensures SABS compliance of products</vt:lpstr>
      <vt:lpstr>How many are women owned; youth owned and/or owned by entrepreneurs with disabilities</vt:lpstr>
      <vt:lpstr>SUMMARY</vt:lpstr>
      <vt:lpstr>STORAGE</vt:lpstr>
      <vt:lpstr> Process for delivery</vt:lpstr>
      <vt:lpstr>   Criteria for Beneficiary Selection</vt:lpstr>
      <vt:lpstr>Cont. </vt:lpstr>
      <vt:lpstr>   Number Beneficiaries: Profile,     grade and location</vt:lpstr>
      <vt:lpstr>   Number Beneficiaries per District</vt:lpstr>
      <vt:lpstr>   How Often Do Beneficiaries    Receive Sanitary Towels (ST) </vt:lpstr>
      <vt:lpstr>  MONITORING AND EVALUATION (M&amp;E)</vt:lpstr>
      <vt:lpstr>MTSF ALLOCATION FOR SDP</vt:lpstr>
      <vt:lpstr>CURRENT BUDGET 2020/2021:  SANITARY TOWEL/ DIGNITY PACK </vt:lpstr>
      <vt:lpstr>Key Challenges</vt:lpstr>
      <vt:lpstr>CONCLUSION</vt:lpstr>
      <vt:lpstr>THANK YOU / RE YA LEBOHA /  ENKOSI / SIYABONGA /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NATIONAL SENIOR CERTIFICATE PASS REQUIREMENTS</dc:title>
  <dc:creator>Gamka</dc:creator>
  <cp:lastModifiedBy>USER</cp:lastModifiedBy>
  <cp:revision>350</cp:revision>
  <cp:lastPrinted>2021-03-01T11:30:03Z</cp:lastPrinted>
  <dcterms:created xsi:type="dcterms:W3CDTF">2012-05-21T16:53:08Z</dcterms:created>
  <dcterms:modified xsi:type="dcterms:W3CDTF">2021-03-08T07:54:21Z</dcterms:modified>
</cp:coreProperties>
</file>