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29"/>
  </p:notesMasterIdLst>
  <p:sldIdLst>
    <p:sldId id="256" r:id="rId3"/>
    <p:sldId id="271" r:id="rId4"/>
    <p:sldId id="272" r:id="rId5"/>
    <p:sldId id="274" r:id="rId6"/>
    <p:sldId id="327" r:id="rId7"/>
    <p:sldId id="291" r:id="rId8"/>
    <p:sldId id="330" r:id="rId9"/>
    <p:sldId id="292" r:id="rId10"/>
    <p:sldId id="298" r:id="rId11"/>
    <p:sldId id="331" r:id="rId12"/>
    <p:sldId id="332" r:id="rId13"/>
    <p:sldId id="299" r:id="rId14"/>
    <p:sldId id="301" r:id="rId15"/>
    <p:sldId id="303" r:id="rId16"/>
    <p:sldId id="336" r:id="rId17"/>
    <p:sldId id="304" r:id="rId18"/>
    <p:sldId id="310" r:id="rId19"/>
    <p:sldId id="311" r:id="rId20"/>
    <p:sldId id="337" r:id="rId21"/>
    <p:sldId id="338" r:id="rId22"/>
    <p:sldId id="340" r:id="rId23"/>
    <p:sldId id="341" r:id="rId24"/>
    <p:sldId id="342" r:id="rId25"/>
    <p:sldId id="325" r:id="rId26"/>
    <p:sldId id="335" r:id="rId27"/>
    <p:sldId id="32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908"/>
    <a:srgbClr val="000000"/>
    <a:srgbClr val="008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9" autoAdjust="0"/>
    <p:restoredTop sz="84793" autoAdjust="0"/>
  </p:normalViewPr>
  <p:slideViewPr>
    <p:cSldViewPr snapToGrid="0" snapToObjects="1">
      <p:cViewPr varScale="1">
        <p:scale>
          <a:sx n="61" d="100"/>
          <a:sy n="61" d="100"/>
        </p:scale>
        <p:origin x="-16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9D650-015F-4F91-AC32-AEEE6A40B8D9}" type="datetimeFigureOut">
              <a:rPr lang="en-ZA" smtClean="0"/>
              <a:pPr/>
              <a:t>2021/03/10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38A482-2061-49D3-A35A-7891C3524BDA}" type="slidenum">
              <a:rPr lang="en-ZA" smtClean="0"/>
              <a:pPr/>
              <a:t>‹#›</a:t>
            </a:fld>
            <a:endParaRPr lang="en-ZA"/>
          </a:p>
        </p:txBody>
      </p:sp>
    </p:spTree>
    <p:extLst>
      <p:ext uri="{BB962C8B-B14F-4D97-AF65-F5344CB8AC3E}">
        <p14:creationId xmlns:p14="http://schemas.microsoft.com/office/powerpoint/2010/main" xmlns="" val="346378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79937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416182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261973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9B707-D1B9-4FB6-88D8-264B347B19E9}" type="datetime1">
              <a:rPr lang="en-US" smtClean="0">
                <a:solidFill>
                  <a:prstClr val="black">
                    <a:tint val="75000"/>
                  </a:prstClr>
                </a:solidFill>
              </a:rPr>
              <a:pPr/>
              <a:t>3/10/2021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0729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AFF95-AF37-49FF-B34E-68448FA06EBA}" type="datetime1">
              <a:rPr lang="en-US" smtClean="0">
                <a:solidFill>
                  <a:prstClr val="black">
                    <a:tint val="75000"/>
                  </a:prstClr>
                </a:solidFill>
              </a:rPr>
              <a:pPr/>
              <a:t>3/10/2021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343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1CF7B-5635-41ED-80DD-25E96086936D}" type="datetime1">
              <a:rPr lang="en-US" smtClean="0">
                <a:solidFill>
                  <a:prstClr val="black">
                    <a:tint val="75000"/>
                  </a:prstClr>
                </a:solidFill>
              </a:rPr>
              <a:pPr/>
              <a:t>3/10/2021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2614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5256F-8AC8-4FEF-9E56-CF4A2569620E}" type="datetime1">
              <a:rPr lang="en-US" smtClean="0">
                <a:solidFill>
                  <a:prstClr val="black">
                    <a:tint val="75000"/>
                  </a:prstClr>
                </a:solidFill>
              </a:rPr>
              <a:pPr/>
              <a:t>3/10/2021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713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ECEFFC-3637-4058-BFA8-86FC73CA87E3}" type="datetime1">
              <a:rPr lang="en-US" smtClean="0">
                <a:solidFill>
                  <a:prstClr val="black">
                    <a:tint val="75000"/>
                  </a:prstClr>
                </a:solidFill>
              </a:rPr>
              <a:pPr/>
              <a:t>3/10/2021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6029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4104D2-5253-43C0-954A-DF29285D66BC}" type="datetime1">
              <a:rPr lang="en-US" smtClean="0">
                <a:solidFill>
                  <a:prstClr val="black">
                    <a:tint val="75000"/>
                  </a:prstClr>
                </a:solidFill>
              </a:rPr>
              <a:pPr/>
              <a:t>3/10/2021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7388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041BD-406E-49A2-B59D-B6943350740B}" type="datetime1">
              <a:rPr lang="en-US" smtClean="0">
                <a:solidFill>
                  <a:prstClr val="black">
                    <a:tint val="75000"/>
                  </a:prstClr>
                </a:solidFill>
              </a:rPr>
              <a:pPr/>
              <a:t>3/10/2021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388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07645-007C-444D-B401-0074BD4F5033}" type="datetime1">
              <a:rPr lang="en-US" smtClean="0">
                <a:solidFill>
                  <a:prstClr val="black">
                    <a:tint val="75000"/>
                  </a:prstClr>
                </a:solidFill>
              </a:rPr>
              <a:pPr/>
              <a:t>3/10/2021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4618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2318419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9AEFD-3D3E-408F-A988-019968769B36}" type="datetime1">
              <a:rPr lang="en-US" smtClean="0">
                <a:solidFill>
                  <a:prstClr val="black">
                    <a:tint val="75000"/>
                  </a:prstClr>
                </a:solidFill>
              </a:rPr>
              <a:pPr/>
              <a:t>3/10/2021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17518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002A80-FC19-4C8D-AEC6-9A1E05FFDCBD}" type="datetime1">
              <a:rPr lang="en-US" smtClean="0">
                <a:solidFill>
                  <a:prstClr val="black">
                    <a:tint val="75000"/>
                  </a:prstClr>
                </a:solidFill>
              </a:rPr>
              <a:pPr/>
              <a:t>3/10/2021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33558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38A6C-2240-4D04-BFAF-E3E5E89362AB}" type="datetime1">
              <a:rPr lang="en-US" smtClean="0">
                <a:solidFill>
                  <a:prstClr val="black">
                    <a:tint val="75000"/>
                  </a:prstClr>
                </a:solidFill>
              </a:rPr>
              <a:pPr/>
              <a:t>3/10/2021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243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5" name="Footer Placeholder 4"/>
          <p:cNvSpPr>
            <a:spLocks noGrp="1"/>
          </p:cNvSpPr>
          <p:nvPr>
            <p:ph type="ftr" sz="quarter" idx="11"/>
          </p:nvPr>
        </p:nvSpPr>
        <p:spPr>
          <a:xfrm>
            <a:off x="0" y="6126163"/>
            <a:ext cx="9144000" cy="7318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137402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7383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8" name="Footer Placeholder 7"/>
          <p:cNvSpPr>
            <a:spLocks noGrp="1"/>
          </p:cNvSpPr>
          <p:nvPr>
            <p:ph type="ftr" sz="quarter" idx="11"/>
          </p:nvPr>
        </p:nvSpPr>
        <p:spPr>
          <a:xfrm>
            <a:off x="0" y="6126163"/>
            <a:ext cx="9144000" cy="7318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3104002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4" name="Footer Placeholder 3"/>
          <p:cNvSpPr>
            <a:spLocks noGrp="1"/>
          </p:cNvSpPr>
          <p:nvPr>
            <p:ph type="ftr" sz="quarter" idx="11"/>
          </p:nvPr>
        </p:nvSpPr>
        <p:spPr>
          <a:xfrm>
            <a:off x="0" y="6126163"/>
            <a:ext cx="9144000" cy="7318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235963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3" name="Footer Placeholder 2"/>
          <p:cNvSpPr>
            <a:spLocks noGrp="1"/>
          </p:cNvSpPr>
          <p:nvPr>
            <p:ph type="ftr" sz="quarter" idx="11"/>
          </p:nvPr>
        </p:nvSpPr>
        <p:spPr>
          <a:xfrm>
            <a:off x="0" y="6126163"/>
            <a:ext cx="9144000" cy="7318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238548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303285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4BC736-DFB4-2744-8ACA-6A9B20372C9F}" type="datetimeFigureOut">
              <a:rPr lang="en-US" smtClean="0"/>
              <a:pPr/>
              <a:t>3/10/2021</a:t>
            </a:fld>
            <a:endParaRPr lang="en-US"/>
          </a:p>
        </p:txBody>
      </p:sp>
      <p:sp>
        <p:nvSpPr>
          <p:cNvPr id="6" name="Footer Placeholder 5"/>
          <p:cNvSpPr>
            <a:spLocks noGrp="1"/>
          </p:cNvSpPr>
          <p:nvPr>
            <p:ph type="ftr" sz="quarter" idx="11"/>
          </p:nvPr>
        </p:nvSpPr>
        <p:spPr>
          <a:xfrm>
            <a:off x="0" y="6126163"/>
            <a:ext cx="9144000" cy="7318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CEFFF0-9380-7049-A803-178CCBCDB80F}" type="slidenum">
              <a:rPr lang="en-US" smtClean="0"/>
              <a:pPr/>
              <a:t>‹#›</a:t>
            </a:fld>
            <a:endParaRPr lang="en-US"/>
          </a:p>
        </p:txBody>
      </p:sp>
    </p:spTree>
    <p:extLst>
      <p:ext uri="{BB962C8B-B14F-4D97-AF65-F5344CB8AC3E}">
        <p14:creationId xmlns:p14="http://schemas.microsoft.com/office/powerpoint/2010/main" xmlns="" val="28413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771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74617"/>
            <a:ext cx="8229600" cy="33347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owerPoint-2.jpg"/>
          <p:cNvPicPr>
            <a:picLocks noChangeAspect="1"/>
          </p:cNvPicPr>
          <p:nvPr userDrawn="1"/>
        </p:nvPicPr>
        <p:blipFill>
          <a:blip r:embed="rId13">
            <a:extLst>
              <a:ext uri="{28A0092B-C50C-407E-A947-70E740481C1C}">
                <a14:useLocalDpi xmlns:a14="http://schemas.microsoft.com/office/drawing/2010/main" xmlns=""/>
              </a:ext>
            </a:extLst>
          </a:blip>
          <a:stretch>
            <a:fillRect/>
          </a:stretch>
        </p:blipFill>
        <p:spPr>
          <a:xfrm>
            <a:off x="0" y="5709408"/>
            <a:ext cx="2926350" cy="1148592"/>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xmlns=""/>
              </a:ext>
            </a:extLst>
          </a:blip>
          <a:stretch>
            <a:fillRect/>
          </a:stretch>
        </p:blipFill>
        <p:spPr>
          <a:xfrm>
            <a:off x="0" y="0"/>
            <a:ext cx="9144000" cy="937549"/>
          </a:xfrm>
          <a:prstGeom prst="rect">
            <a:avLst/>
          </a:prstGeom>
        </p:spPr>
      </p:pic>
    </p:spTree>
    <p:extLst>
      <p:ext uri="{BB962C8B-B14F-4D97-AF65-F5344CB8AC3E}">
        <p14:creationId xmlns:p14="http://schemas.microsoft.com/office/powerpoint/2010/main" xmlns="" val="392580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C8B84-3433-4538-878B-5786FC59BB7E}" type="datetime1">
              <a:rPr lang="en-US" smtClean="0">
                <a:solidFill>
                  <a:prstClr val="black">
                    <a:tint val="75000"/>
                  </a:prstClr>
                </a:solidFill>
              </a:rPr>
              <a:pPr/>
              <a:t>3/10/2021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3B80B-23E3-3948-A741-EEB7CB22D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94866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3086" cy="6858000"/>
          </a:xfrm>
          <a:prstGeom prst="rect">
            <a:avLst/>
          </a:prstGeom>
        </p:spPr>
      </p:pic>
      <p:sp>
        <p:nvSpPr>
          <p:cNvPr id="6" name="TextBox 5"/>
          <p:cNvSpPr txBox="1"/>
          <p:nvPr/>
        </p:nvSpPr>
        <p:spPr>
          <a:xfrm>
            <a:off x="158222" y="3706347"/>
            <a:ext cx="7040019" cy="1477328"/>
          </a:xfrm>
          <a:prstGeom prst="rect">
            <a:avLst/>
          </a:prstGeom>
          <a:noFill/>
        </p:spPr>
        <p:txBody>
          <a:bodyPr wrap="square" rtlCol="0">
            <a:spAutoFit/>
          </a:bodyPr>
          <a:lstStyle/>
          <a:p>
            <a:pPr>
              <a:lnSpc>
                <a:spcPts val="3600"/>
              </a:lnSpc>
            </a:pPr>
            <a:r>
              <a:rPr lang="en-ZA" sz="3200" b="1" dirty="0" smtClean="0">
                <a:solidFill>
                  <a:srgbClr val="008F00"/>
                </a:solidFill>
              </a:rPr>
              <a:t>PRESENTATION ON FACILITIES INFRASTRUCTURE: PORTFOLIO COMMITTEE </a:t>
            </a:r>
            <a:endParaRPr lang="en-US" sz="3200" b="1" dirty="0" smtClean="0">
              <a:solidFill>
                <a:srgbClr val="008F00"/>
              </a:solidFill>
            </a:endParaRPr>
          </a:p>
        </p:txBody>
      </p:sp>
      <p:sp>
        <p:nvSpPr>
          <p:cNvPr id="7" name="TextBox 6"/>
          <p:cNvSpPr txBox="1"/>
          <p:nvPr/>
        </p:nvSpPr>
        <p:spPr>
          <a:xfrm>
            <a:off x="3594971" y="341348"/>
            <a:ext cx="5136038" cy="553998"/>
          </a:xfrm>
          <a:prstGeom prst="rect">
            <a:avLst/>
          </a:prstGeom>
          <a:noFill/>
        </p:spPr>
        <p:txBody>
          <a:bodyPr wrap="square" rtlCol="0">
            <a:spAutoFit/>
          </a:bodyPr>
          <a:lstStyle/>
          <a:p>
            <a:pPr algn="r">
              <a:lnSpc>
                <a:spcPts val="3600"/>
              </a:lnSpc>
            </a:pPr>
            <a:r>
              <a:rPr lang="en-US" sz="2800" i="1" smtClean="0">
                <a:solidFill>
                  <a:schemeClr val="bg1"/>
                </a:solidFill>
              </a:rPr>
              <a:t>05 MARCH 2021</a:t>
            </a:r>
            <a:endParaRPr lang="en-US" sz="2800" i="1" dirty="0">
              <a:solidFill>
                <a:schemeClr val="bg1"/>
              </a:solidFill>
            </a:endParaRPr>
          </a:p>
        </p:txBody>
      </p:sp>
    </p:spTree>
    <p:extLst>
      <p:ext uri="{BB962C8B-B14F-4D97-AF65-F5344CB8AC3E}">
        <p14:creationId xmlns:p14="http://schemas.microsoft.com/office/powerpoint/2010/main" xmlns="" val="274940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876300" y="225351"/>
            <a:ext cx="8229600" cy="1143000"/>
          </a:xfrm>
        </p:spPr>
        <p:txBody>
          <a:bodyPr>
            <a:normAutofit fontScale="90000"/>
          </a:bodyPr>
          <a:lstStyle/>
          <a:p>
            <a:pPr algn="l"/>
            <a:r>
              <a:rPr lang="en-US" sz="4000" dirty="0">
                <a:solidFill>
                  <a:srgbClr val="005300"/>
                </a:solidFill>
                <a:latin typeface="Arial" pitchFamily="34" charset="0"/>
                <a:cs typeface="Arial" pitchFamily="34" charset="0"/>
              </a:rPr>
              <a:t>5. Construction, Refurbishment and Upgrade</a:t>
            </a:r>
            <a:br>
              <a:rPr lang="en-US" sz="4000" dirty="0">
                <a:solidFill>
                  <a:srgbClr val="005300"/>
                </a:solidFill>
                <a:latin typeface="Arial" pitchFamily="34" charset="0"/>
                <a:cs typeface="Arial" pitchFamily="34" charset="0"/>
              </a:rPr>
            </a:br>
            <a:endParaRPr lang="en-ZA" sz="40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lnSpcReduction="10000"/>
          </a:bodyPr>
          <a:lstStyle/>
          <a:p>
            <a:pPr algn="just">
              <a:lnSpc>
                <a:spcPct val="150000"/>
              </a:lnSpc>
              <a:spcAft>
                <a:spcPts val="0"/>
              </a:spcAft>
              <a:buFont typeface="Wingdings" pitchFamily="2" charset="2"/>
              <a:buChar char="Ø"/>
            </a:pPr>
            <a:r>
              <a:rPr lang="en-US" sz="1800" b="1" dirty="0">
                <a:latin typeface="Arial" panose="020B0604020202020204" pitchFamily="34" charset="0"/>
                <a:ea typeface="Times New Roman" panose="02020603050405020304" pitchFamily="18" charset="0"/>
                <a:cs typeface="Arial" panose="020B0604020202020204" pitchFamily="34" charset="0"/>
              </a:rPr>
              <a:t>Tzaneen:</a:t>
            </a:r>
            <a:r>
              <a:rPr lang="en-US" sz="1800" dirty="0">
                <a:latin typeface="Arial" panose="020B0604020202020204" pitchFamily="34" charset="0"/>
                <a:ea typeface="Times New Roman" panose="02020603050405020304" pitchFamily="18" charset="0"/>
                <a:cs typeface="Arial" panose="020B0604020202020204" pitchFamily="34" charset="0"/>
              </a:rPr>
              <a:t> The construction of the Tzaneen correctional centre was finalised on the 21st of July 2020. In addition to the electronic monitoring security system the facility includes production workshops to empower inmates with skills in welding, woodwork, metal work, upholstery, panel beating and spray painting. </a:t>
            </a:r>
            <a:r>
              <a:rPr lang="en-US" sz="1800" dirty="0" smtClean="0">
                <a:latin typeface="Arial" panose="020B0604020202020204" pitchFamily="34" charset="0"/>
                <a:ea typeface="Times New Roman" panose="02020603050405020304" pitchFamily="18" charset="0"/>
                <a:cs typeface="Arial" panose="020B0604020202020204" pitchFamily="34" charset="0"/>
              </a:rPr>
              <a:t>Officially opened during November 2020.</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itchFamily="2" charset="2"/>
              <a:buChar char="Ø"/>
            </a:pPr>
            <a:r>
              <a:rPr lang="en-US" sz="1800" b="1" dirty="0">
                <a:latin typeface="Arial" panose="020B0604020202020204" pitchFamily="34" charset="0"/>
                <a:ea typeface="Times New Roman" panose="02020603050405020304" pitchFamily="18" charset="0"/>
                <a:cs typeface="Arial" panose="020B0604020202020204" pitchFamily="34" charset="0"/>
              </a:rPr>
              <a:t>Parys:</a:t>
            </a:r>
            <a:r>
              <a:rPr lang="en-US" sz="1800" dirty="0">
                <a:latin typeface="Arial" panose="020B0604020202020204" pitchFamily="34" charset="0"/>
                <a:ea typeface="Times New Roman" panose="02020603050405020304" pitchFamily="18" charset="0"/>
                <a:cs typeface="Arial" panose="020B0604020202020204" pitchFamily="34" charset="0"/>
              </a:rPr>
              <a:t> The upgrading of the Parys correctional facility, which will provide an additional 176 bed spaces, is underway and scheduled for completion during the 2024/25 financial year, under the execution of the Development Bank of Southern Africa (DBSA).  </a:t>
            </a:r>
          </a:p>
          <a:p>
            <a:pPr algn="just">
              <a:lnSpc>
                <a:spcPct val="150000"/>
              </a:lnSpc>
              <a:spcAft>
                <a:spcPts val="0"/>
              </a:spcAft>
              <a:buFont typeface="Wingdings" pitchFamily="2" charset="2"/>
              <a:buChar char="Ø"/>
            </a:pPr>
            <a:r>
              <a:rPr lang="en-US" sz="1800" b="1" dirty="0">
                <a:latin typeface="Arial" panose="020B0604020202020204" pitchFamily="34" charset="0"/>
                <a:ea typeface="Times New Roman" panose="02020603050405020304" pitchFamily="18" charset="0"/>
                <a:cs typeface="Arial" panose="020B0604020202020204" pitchFamily="34" charset="0"/>
              </a:rPr>
              <a:t>Emthonjeni Youth Centre: </a:t>
            </a:r>
            <a:r>
              <a:rPr lang="en-US" sz="1800" dirty="0">
                <a:latin typeface="Arial" panose="020B0604020202020204" pitchFamily="34" charset="0"/>
                <a:ea typeface="Times New Roman" panose="02020603050405020304" pitchFamily="18" charset="0"/>
                <a:cs typeface="Arial" panose="020B0604020202020204" pitchFamily="34" charset="0"/>
              </a:rPr>
              <a:t>The upgrade and refurbishment of the </a:t>
            </a:r>
            <a:r>
              <a:rPr lang="en-US" sz="1800" dirty="0" smtClean="0">
                <a:latin typeface="Arial" panose="020B0604020202020204" pitchFamily="34" charset="0"/>
                <a:ea typeface="Times New Roman" panose="02020603050405020304" pitchFamily="18" charset="0"/>
                <a:cs typeface="Arial" panose="020B0604020202020204" pitchFamily="34" charset="0"/>
              </a:rPr>
              <a:t>facility,  </a:t>
            </a:r>
            <a:r>
              <a:rPr lang="en-US" sz="1800" dirty="0">
                <a:latin typeface="Arial" panose="020B0604020202020204" pitchFamily="34" charset="0"/>
                <a:ea typeface="Times New Roman" panose="02020603050405020304" pitchFamily="18" charset="0"/>
                <a:cs typeface="Arial" panose="020B0604020202020204" pitchFamily="34" charset="0"/>
              </a:rPr>
              <a:t>which is under </a:t>
            </a:r>
            <a:r>
              <a:rPr lang="en-US" sz="1800" dirty="0" smtClean="0">
                <a:latin typeface="Arial" panose="020B0604020202020204" pitchFamily="34" charset="0"/>
                <a:ea typeface="Times New Roman" panose="02020603050405020304" pitchFamily="18" charset="0"/>
                <a:cs typeface="Arial" panose="020B0604020202020204" pitchFamily="34" charset="0"/>
              </a:rPr>
              <a:t>construction, will </a:t>
            </a:r>
            <a:r>
              <a:rPr lang="en-US" sz="1800" dirty="0">
                <a:latin typeface="Arial" panose="020B0604020202020204" pitchFamily="34" charset="0"/>
                <a:ea typeface="Times New Roman" panose="02020603050405020304" pitchFamily="18" charset="0"/>
                <a:cs typeface="Arial" panose="020B0604020202020204" pitchFamily="34" charset="0"/>
              </a:rPr>
              <a:t>provide 640 bed spaces and state of the art Integrated Security Systems.  Completion dates is scheduled for the </a:t>
            </a:r>
            <a:r>
              <a:rPr lang="en-US" sz="1800" dirty="0" smtClean="0">
                <a:latin typeface="Arial" panose="020B0604020202020204" pitchFamily="34" charset="0"/>
                <a:ea typeface="Times New Roman" panose="02020603050405020304" pitchFamily="18" charset="0"/>
                <a:cs typeface="Arial" panose="020B0604020202020204" pitchFamily="34" charset="0"/>
              </a:rPr>
              <a:t>2021/2022 </a:t>
            </a:r>
            <a:r>
              <a:rPr lang="en-US" sz="1800" dirty="0">
                <a:latin typeface="Arial" panose="020B0604020202020204" pitchFamily="34" charset="0"/>
                <a:ea typeface="Times New Roman" panose="02020603050405020304" pitchFamily="18" charset="0"/>
                <a:cs typeface="Arial" panose="020B0604020202020204" pitchFamily="34" charset="0"/>
              </a:rPr>
              <a:t>financial year. </a:t>
            </a: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xmlns="" val="1365591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859465" y="182821"/>
            <a:ext cx="8229600" cy="1143000"/>
          </a:xfrm>
        </p:spPr>
        <p:txBody>
          <a:bodyPr>
            <a:normAutofit fontScale="90000"/>
          </a:bodyPr>
          <a:lstStyle/>
          <a:p>
            <a:pPr algn="l"/>
            <a:r>
              <a:rPr lang="en-US" sz="4000" dirty="0">
                <a:solidFill>
                  <a:srgbClr val="005300"/>
                </a:solidFill>
                <a:latin typeface="Arial" pitchFamily="34" charset="0"/>
                <a:cs typeface="Arial" pitchFamily="34" charset="0"/>
              </a:rPr>
              <a:t>5. Construction, Refurbishment and Upgrade</a:t>
            </a:r>
            <a:br>
              <a:rPr lang="en-US" sz="4000" dirty="0">
                <a:solidFill>
                  <a:srgbClr val="005300"/>
                </a:solidFill>
                <a:latin typeface="Arial" pitchFamily="34" charset="0"/>
                <a:cs typeface="Arial" pitchFamily="34" charset="0"/>
              </a:rPr>
            </a:br>
            <a:endParaRPr lang="en-ZA" sz="40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algn="just">
              <a:lnSpc>
                <a:spcPct val="150000"/>
              </a:lnSpc>
              <a:spcAft>
                <a:spcPts val="0"/>
              </a:spcAft>
              <a:buFont typeface="Wingdings" pitchFamily="2" charset="2"/>
              <a:buChar char="Ø"/>
            </a:pPr>
            <a:r>
              <a:rPr lang="en-US" sz="1800" b="1" dirty="0">
                <a:latin typeface="Arial" panose="020B0604020202020204" pitchFamily="34" charset="0"/>
                <a:ea typeface="Times New Roman" panose="02020603050405020304" pitchFamily="18" charset="0"/>
                <a:cs typeface="Arial" panose="020B0604020202020204" pitchFamily="34" charset="0"/>
              </a:rPr>
              <a:t>Brandvlei Max: </a:t>
            </a:r>
            <a:r>
              <a:rPr lang="en-US" sz="1800" dirty="0">
                <a:latin typeface="Arial" panose="020B0604020202020204" pitchFamily="34" charset="0"/>
                <a:ea typeface="Times New Roman" panose="02020603050405020304" pitchFamily="18" charset="0"/>
                <a:cs typeface="Arial" panose="020B0604020202020204" pitchFamily="34" charset="0"/>
              </a:rPr>
              <a:t>The Department has commenced on the planning for the refurbishment and upgrade of the old Brandvlei Correctional Centre in the Western Cape Province.  The upgrading and refurbishment is expected to regain 690 unused bed spaces by phasing out the currently occupied corrugated iron facility. </a:t>
            </a:r>
            <a:r>
              <a:rPr lang="en-US" sz="1800" dirty="0" smtClean="0">
                <a:latin typeface="Arial" panose="020B0604020202020204" pitchFamily="34" charset="0"/>
                <a:ea typeface="Times New Roman" panose="02020603050405020304" pitchFamily="18" charset="0"/>
                <a:cs typeface="Arial" panose="020B0604020202020204" pitchFamily="34" charset="0"/>
              </a:rPr>
              <a:t>Contractor appointed during November 2020. In construction phase.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itchFamily="2" charset="2"/>
              <a:buChar char="Ø"/>
            </a:pPr>
            <a:r>
              <a:rPr lang="en-US" sz="1800" b="1" dirty="0">
                <a:latin typeface="Arial" panose="020B0604020202020204" pitchFamily="34" charset="0"/>
                <a:ea typeface="Times New Roman" panose="02020603050405020304" pitchFamily="18" charset="0"/>
                <a:cs typeface="Arial" panose="020B0604020202020204" pitchFamily="34" charset="0"/>
              </a:rPr>
              <a:t>Burgersdorp: </a:t>
            </a:r>
            <a:r>
              <a:rPr lang="en-US" sz="1800" dirty="0">
                <a:latin typeface="Arial" panose="020B0604020202020204" pitchFamily="34" charset="0"/>
                <a:ea typeface="Times New Roman" panose="02020603050405020304" pitchFamily="18" charset="0"/>
                <a:cs typeface="Arial" panose="020B0604020202020204" pitchFamily="34" charset="0"/>
              </a:rPr>
              <a:t>The upgrade project is designed to construct a 500 bed space </a:t>
            </a:r>
            <a:r>
              <a:rPr lang="en-US" sz="1800" dirty="0" smtClean="0">
                <a:latin typeface="Arial" panose="020B0604020202020204" pitchFamily="34" charset="0"/>
                <a:ea typeface="Times New Roman" panose="02020603050405020304" pitchFamily="18" charset="0"/>
                <a:cs typeface="Arial" panose="020B0604020202020204" pitchFamily="34" charset="0"/>
              </a:rPr>
              <a:t>facility. The </a:t>
            </a:r>
            <a:r>
              <a:rPr lang="en-US" sz="1800" dirty="0">
                <a:latin typeface="Arial" panose="020B0604020202020204" pitchFamily="34" charset="0"/>
                <a:ea typeface="Times New Roman" panose="02020603050405020304" pitchFamily="18" charset="0"/>
                <a:cs typeface="Arial" panose="020B0604020202020204" pitchFamily="34" charset="0"/>
              </a:rPr>
              <a:t>planning and design stages are finalised. </a:t>
            </a:r>
            <a:r>
              <a:rPr lang="en-US" sz="1800" dirty="0" smtClean="0">
                <a:latin typeface="Arial" panose="020B0604020202020204" pitchFamily="34" charset="0"/>
                <a:ea typeface="Times New Roman" panose="02020603050405020304" pitchFamily="18" charset="0"/>
                <a:cs typeface="Arial" panose="020B0604020202020204" pitchFamily="34" charset="0"/>
              </a:rPr>
              <a:t>Scheduled to be advertised for construction during 2021/2022.</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itchFamily="2" charset="2"/>
              <a:buChar char="Ø"/>
            </a:pPr>
            <a:r>
              <a:rPr lang="en-US" sz="1800" b="1" dirty="0">
                <a:latin typeface="Arial" panose="020B0604020202020204" pitchFamily="34" charset="0"/>
                <a:ea typeface="Times New Roman" panose="02020603050405020304" pitchFamily="18" charset="0"/>
                <a:cs typeface="Arial" panose="020B0604020202020204" pitchFamily="34" charset="0"/>
              </a:rPr>
              <a:t>Lichtenburg: </a:t>
            </a:r>
            <a:r>
              <a:rPr lang="en-US" sz="1800" dirty="0">
                <a:latin typeface="Arial" panose="020B0604020202020204" pitchFamily="34" charset="0"/>
                <a:ea typeface="Times New Roman" panose="02020603050405020304" pitchFamily="18" charset="0"/>
                <a:cs typeface="Arial" panose="020B0604020202020204" pitchFamily="34" charset="0"/>
              </a:rPr>
              <a:t>The upgrade project is designed to construct a 500 bed space facility</a:t>
            </a:r>
            <a:r>
              <a:rPr lang="en-US" sz="1800" dirty="0" smtClean="0">
                <a:latin typeface="Arial" panose="020B0604020202020204" pitchFamily="34" charset="0"/>
                <a:ea typeface="Times New Roman" panose="02020603050405020304" pitchFamily="18" charset="0"/>
                <a:cs typeface="Arial" panose="020B0604020202020204" pitchFamily="34" charset="0"/>
              </a:rPr>
              <a:t>. The </a:t>
            </a:r>
            <a:r>
              <a:rPr lang="en-US" sz="1800" dirty="0">
                <a:latin typeface="Arial" panose="020B0604020202020204" pitchFamily="34" charset="0"/>
                <a:ea typeface="Times New Roman" panose="02020603050405020304" pitchFamily="18" charset="0"/>
                <a:cs typeface="Arial" panose="020B0604020202020204" pitchFamily="34" charset="0"/>
              </a:rPr>
              <a:t>planning and design stages are finalised. Scheduled to be advertised for construction during 2021/2022.</a:t>
            </a: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148530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6. Outmoded Structures </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marL="0" indent="0" algn="just">
              <a:lnSpc>
                <a:spcPct val="150000"/>
              </a:lnSpc>
              <a:spcAft>
                <a:spcPts val="0"/>
              </a:spcAft>
              <a:buNone/>
            </a:pPr>
            <a:r>
              <a:rPr lang="en-ZA" sz="2000" dirty="0">
                <a:latin typeface="Arial" panose="020B0604020202020204" pitchFamily="34" charset="0"/>
                <a:ea typeface="Times New Roman" panose="02020603050405020304" pitchFamily="18" charset="0"/>
                <a:cs typeface="Arial" panose="020B0604020202020204" pitchFamily="34" charset="0"/>
              </a:rPr>
              <a:t>An urgent need exists to phase out unacceptable and unsuitable facilities in terms of the security minimum requirements. The following centres are constructed with zinc (corrugated iron) / asbestos, which </a:t>
            </a:r>
            <a:r>
              <a:rPr lang="en-ZA" sz="2000" dirty="0" smtClean="0">
                <a:latin typeface="Arial" panose="020B0604020202020204" pitchFamily="34" charset="0"/>
                <a:ea typeface="Times New Roman" panose="02020603050405020304" pitchFamily="18" charset="0"/>
                <a:cs typeface="Arial" panose="020B0604020202020204" pitchFamily="34" charset="0"/>
              </a:rPr>
              <a:t>emphasises </a:t>
            </a:r>
            <a:r>
              <a:rPr lang="en-ZA" sz="2000" dirty="0">
                <a:latin typeface="Arial" panose="020B0604020202020204" pitchFamily="34" charset="0"/>
                <a:ea typeface="Times New Roman" panose="02020603050405020304" pitchFamily="18" charset="0"/>
                <a:cs typeface="Arial" panose="020B0604020202020204" pitchFamily="34" charset="0"/>
              </a:rPr>
              <a:t>the need to convert them to brick and mortar; </a:t>
            </a:r>
            <a:endParaRPr lang="en-ZA" sz="20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52553632"/>
              </p:ext>
            </p:extLst>
          </p:nvPr>
        </p:nvGraphicFramePr>
        <p:xfrm>
          <a:off x="450850" y="3094523"/>
          <a:ext cx="8229600" cy="3368040"/>
        </p:xfrm>
        <a:graphic>
          <a:graphicData uri="http://schemas.openxmlformats.org/drawingml/2006/table">
            <a:tbl>
              <a:tblPr firstRow="1" firstCol="1" bandRow="1"/>
              <a:tblGrid>
                <a:gridCol w="3142794"/>
                <a:gridCol w="2664561"/>
                <a:gridCol w="2422245"/>
              </a:tblGrid>
              <a:tr h="0">
                <a:tc>
                  <a:txBody>
                    <a:bodyPr/>
                    <a:lstStyle/>
                    <a:p>
                      <a:pPr>
                        <a:spcAft>
                          <a:spcPts val="0"/>
                        </a:spcAft>
                      </a:pPr>
                      <a:r>
                        <a:rPr lang="en-GB" sz="1700" b="1" kern="1200" dirty="0">
                          <a:effectLst/>
                          <a:latin typeface="Arial" panose="020B0604020202020204" pitchFamily="34" charset="0"/>
                          <a:ea typeface="Calibri" panose="020F0502020204030204" pitchFamily="34" charset="0"/>
                          <a:cs typeface="Arial" panose="020B0604020202020204" pitchFamily="34" charset="0"/>
                        </a:rPr>
                        <a:t>Region</a:t>
                      </a:r>
                      <a:r>
                        <a:rPr lang="en-GB" sz="1700" b="1"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GB" sz="1700" b="1" kern="1200" dirty="0">
                          <a:effectLst/>
                          <a:latin typeface="Arial" panose="020B0604020202020204" pitchFamily="34" charset="0"/>
                          <a:ea typeface="Calibri" panose="020F0502020204030204" pitchFamily="34" charset="0"/>
                          <a:cs typeface="Arial" panose="020B0604020202020204" pitchFamily="34" charset="0"/>
                        </a:rPr>
                        <a:t>Centres</a:t>
                      </a:r>
                      <a:r>
                        <a:rPr lang="en-GB" sz="1700" b="1" kern="1200" dirty="0">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n-GB" sz="1700" b="1" kern="1200">
                          <a:effectLst/>
                          <a:latin typeface="Arial" panose="020B0604020202020204" pitchFamily="34" charset="0"/>
                          <a:ea typeface="Calibri" panose="020F0502020204030204" pitchFamily="34" charset="0"/>
                          <a:cs typeface="Arial" panose="020B0604020202020204" pitchFamily="34" charset="0"/>
                        </a:rPr>
                        <a:t>Classification of superstructure </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0">
                <a:tc>
                  <a:txBody>
                    <a:bodyPr/>
                    <a:lstStyle/>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Western Cape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Voorberg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Brandvlei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Pollsmoor Med C</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Asbestos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7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Limpopo, Mpumalanga and North West</a:t>
                      </a:r>
                      <a:r>
                        <a:rPr lang="en-GB"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Zeerust</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Lichtenburg</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Tzaneen (new centre constructed)</a:t>
                      </a:r>
                      <a:r>
                        <a:rPr lang="en-GB" sz="17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Makhado</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endParaRPr lang="en-GB" sz="17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7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Part </a:t>
                      </a: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part Bricks</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7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Freestate and Northern Cape</a:t>
                      </a:r>
                      <a:r>
                        <a:rPr lang="en-GB"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Groenpunt Med B</a:t>
                      </a:r>
                      <a:r>
                        <a:rPr lang="en-GB"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GB" sz="17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Gauteng</a:t>
                      </a:r>
                      <a:r>
                        <a:rPr lang="en-GB"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Leeuwkop Juvenile</a:t>
                      </a:r>
                      <a:r>
                        <a:rPr lang="en-GB"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a:solidFill>
                            <a:srgbClr val="000000"/>
                          </a:solidFill>
                          <a:effectLst/>
                          <a:latin typeface="Arial" panose="020B0604020202020204" pitchFamily="34" charset="0"/>
                          <a:ea typeface="Calibri" panose="020F0502020204030204" pitchFamily="34" charset="0"/>
                          <a:cs typeface="Arial" panose="020B0604020202020204" pitchFamily="34" charset="0"/>
                        </a:rPr>
                        <a:t>Atteridgeville</a:t>
                      </a:r>
                      <a:r>
                        <a:rPr lang="en-GB" sz="17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7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Zinc Structure</a:t>
                      </a:r>
                      <a:r>
                        <a:rPr lang="en-GB" sz="17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xmlns="" val="3845636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a:solidFill>
                  <a:srgbClr val="005300"/>
                </a:solidFill>
                <a:latin typeface="Arial" pitchFamily="34" charset="0"/>
                <a:cs typeface="Arial" pitchFamily="34" charset="0"/>
              </a:rPr>
              <a:t>6. Outmoded Structures </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marL="0" indent="0" algn="just">
              <a:lnSpc>
                <a:spcPct val="150000"/>
              </a:lnSpc>
              <a:spcAft>
                <a:spcPts val="0"/>
              </a:spcAft>
              <a:buNone/>
            </a:pPr>
            <a:r>
              <a:rPr lang="en-ZA" sz="1800" b="1" dirty="0" smtClean="0">
                <a:latin typeface="Arial" panose="020B0604020202020204" pitchFamily="34" charset="0"/>
                <a:ea typeface="Times New Roman" panose="02020603050405020304" pitchFamily="18" charset="0"/>
                <a:cs typeface="Arial" panose="020B0604020202020204" pitchFamily="34" charset="0"/>
              </a:rPr>
              <a:t>Outmoded Correctional Center </a:t>
            </a:r>
            <a:r>
              <a:rPr lang="en-ZA" sz="1800" dirty="0" smtClean="0">
                <a:latin typeface="Arial" panose="020B0604020202020204" pitchFamily="34" charset="0"/>
                <a:ea typeface="Times New Roman" panose="02020603050405020304" pitchFamily="18" charset="0"/>
                <a:cs typeface="Arial" panose="020B0604020202020204" pitchFamily="34" charset="0"/>
              </a:rPr>
              <a:t>versus</a:t>
            </a:r>
            <a:r>
              <a:rPr lang="en-ZA" sz="1800" b="1" dirty="0" smtClean="0">
                <a:latin typeface="Arial" panose="020B0604020202020204" pitchFamily="34" charset="0"/>
                <a:ea typeface="Times New Roman" panose="02020603050405020304" pitchFamily="18" charset="0"/>
                <a:cs typeface="Arial" panose="020B0604020202020204" pitchFamily="34" charset="0"/>
              </a:rPr>
              <a:t> New Generation Correctional Center</a:t>
            </a: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r>
              <a:rPr lang="en-ZA" sz="1400" i="1" dirty="0" smtClean="0">
                <a:latin typeface="Arial" panose="020B0604020202020204" pitchFamily="34" charset="0"/>
                <a:ea typeface="Times New Roman" panose="02020603050405020304" pitchFamily="18" charset="0"/>
                <a:cs typeface="Arial" panose="020B0604020202020204" pitchFamily="34" charset="0"/>
              </a:rPr>
              <a:t>Voorberg </a:t>
            </a:r>
          </a:p>
          <a:p>
            <a:pPr marL="0" indent="0" algn="just">
              <a:lnSpc>
                <a:spcPct val="150000"/>
              </a:lnSpc>
              <a:spcAft>
                <a:spcPts val="0"/>
              </a:spcAft>
              <a:buNone/>
            </a:pPr>
            <a:r>
              <a:rPr lang="en-ZA" sz="1400" i="1" dirty="0" smtClean="0">
                <a:latin typeface="Arial" panose="020B0604020202020204" pitchFamily="34" charset="0"/>
                <a:ea typeface="Times New Roman" panose="02020603050405020304" pitchFamily="18" charset="0"/>
                <a:cs typeface="Arial" panose="020B0604020202020204" pitchFamily="34" charset="0"/>
              </a:rPr>
              <a:t>Correctional Center</a:t>
            </a:r>
          </a:p>
          <a:p>
            <a:pPr marL="0" indent="0" algn="just">
              <a:lnSpc>
                <a:spcPct val="150000"/>
              </a:lnSpc>
              <a:spcAft>
                <a:spcPts val="0"/>
              </a:spcAft>
              <a:buNone/>
            </a:pPr>
            <a:endParaRPr lang="en-ZA" sz="18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r>
              <a:rPr lang="en-ZA" sz="1400" i="1" dirty="0" smtClean="0">
                <a:latin typeface="Arial" panose="020B0604020202020204" pitchFamily="34" charset="0"/>
                <a:ea typeface="Times New Roman" panose="02020603050405020304" pitchFamily="18" charset="0"/>
                <a:cs typeface="Arial" panose="020B0604020202020204" pitchFamily="34" charset="0"/>
              </a:rPr>
              <a:t>Brandvlei Medium </a:t>
            </a:r>
          </a:p>
          <a:p>
            <a:pPr marL="0" indent="0" algn="just">
              <a:lnSpc>
                <a:spcPct val="150000"/>
              </a:lnSpc>
              <a:spcAft>
                <a:spcPts val="0"/>
              </a:spcAft>
              <a:buNone/>
            </a:pPr>
            <a:r>
              <a:rPr lang="en-ZA" sz="1400" i="1" dirty="0" smtClean="0">
                <a:latin typeface="Arial" panose="020B0604020202020204" pitchFamily="34" charset="0"/>
                <a:ea typeface="Times New Roman" panose="02020603050405020304" pitchFamily="18" charset="0"/>
                <a:cs typeface="Arial" panose="020B0604020202020204" pitchFamily="34" charset="0"/>
              </a:rPr>
              <a:t>Correctional Center</a:t>
            </a:r>
            <a:endParaRPr lang="en-ZA" sz="1400" i="1"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b="1" dirty="0" smtClean="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07695" y="4278702"/>
            <a:ext cx="5888365" cy="2215503"/>
          </a:xfrm>
          <a:prstGeom prst="rect">
            <a:avLst/>
          </a:prstGeom>
        </p:spPr>
      </p:pic>
      <p:pic>
        <p:nvPicPr>
          <p:cNvPr id="4" name="Picture 3"/>
          <p:cNvPicPr>
            <a:picLocks noChangeAspect="1"/>
          </p:cNvPicPr>
          <p:nvPr/>
        </p:nvPicPr>
        <p:blipFill>
          <a:blip r:embed="rId5"/>
          <a:stretch>
            <a:fillRect/>
          </a:stretch>
        </p:blipFill>
        <p:spPr>
          <a:xfrm>
            <a:off x="2607694" y="1815874"/>
            <a:ext cx="5888366" cy="2347151"/>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4003746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fontScale="90000"/>
          </a:bodyPr>
          <a:lstStyle/>
          <a:p>
            <a:pPr algn="l"/>
            <a:r>
              <a:rPr lang="en-US" sz="4000" dirty="0" smtClean="0">
                <a:solidFill>
                  <a:srgbClr val="005300"/>
                </a:solidFill>
                <a:latin typeface="Arial" pitchFamily="34" charset="0"/>
                <a:cs typeface="Arial" pitchFamily="34" charset="0"/>
              </a:rPr>
              <a:t>7. New Generation Correctional Centres </a:t>
            </a:r>
            <a:r>
              <a:rPr lang="en-US" sz="4000" dirty="0" smtClean="0">
                <a:solidFill>
                  <a:srgbClr val="005300"/>
                </a:solidFill>
                <a:cs typeface="Arial Black"/>
              </a:rPr>
              <a:t/>
            </a:r>
            <a:br>
              <a:rPr lang="en-US" sz="4000" dirty="0" smtClean="0">
                <a:solidFill>
                  <a:srgbClr val="005300"/>
                </a:solidFill>
                <a:cs typeface="Arial Black"/>
              </a:rPr>
            </a:br>
            <a:r>
              <a:rPr lang="en-US" sz="1400" dirty="0" smtClean="0">
                <a:solidFill>
                  <a:srgbClr val="005300"/>
                </a:solidFill>
                <a:latin typeface="Arial" panose="020B0604020202020204" pitchFamily="34" charset="0"/>
                <a:cs typeface="Arial" panose="020B0604020202020204" pitchFamily="34" charset="0"/>
              </a:rPr>
              <a:t>  </a:t>
            </a:r>
            <a:endParaRPr lang="en-ZA" sz="4000"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14</a:t>
            </a:fld>
            <a:endParaRPr lang="en-US">
              <a:solidFill>
                <a:prstClr val="black">
                  <a:tint val="75000"/>
                </a:prstClr>
              </a:solidFill>
            </a:endParaRPr>
          </a:p>
        </p:txBody>
      </p:sp>
      <p:sp>
        <p:nvSpPr>
          <p:cNvPr id="3" name="Content Placeholder 2"/>
          <p:cNvSpPr>
            <a:spLocks noGrp="1"/>
          </p:cNvSpPr>
          <p:nvPr>
            <p:ph idx="1"/>
          </p:nvPr>
        </p:nvSpPr>
        <p:spPr/>
        <p:txBody>
          <a:bodyPr>
            <a:normAutofit fontScale="47500" lnSpcReduction="20000"/>
          </a:bodyPr>
          <a:lstStyle/>
          <a:p>
            <a:pPr algn="just">
              <a:lnSpc>
                <a:spcPct val="170000"/>
              </a:lnSpc>
              <a:buFont typeface="Wingdings" pitchFamily="2" charset="2"/>
              <a:buChar char="Ø"/>
            </a:pPr>
            <a:r>
              <a:rPr lang="en-US" sz="3800" dirty="0" smtClean="0">
                <a:latin typeface="Arial" pitchFamily="34" charset="0"/>
                <a:cs typeface="Arial" pitchFamily="34" charset="0"/>
              </a:rPr>
              <a:t>During </a:t>
            </a:r>
            <a:r>
              <a:rPr lang="en-US" sz="3800" dirty="0">
                <a:latin typeface="Arial" pitchFamily="34" charset="0"/>
                <a:cs typeface="Arial" pitchFamily="34" charset="0"/>
              </a:rPr>
              <a:t>the 1994/1995 financial year the DCS moved towards the introduction of </a:t>
            </a:r>
            <a:r>
              <a:rPr lang="en-US" sz="3800" dirty="0" smtClean="0">
                <a:latin typeface="Arial" pitchFamily="34" charset="0"/>
                <a:cs typeface="Arial" pitchFamily="34" charset="0"/>
              </a:rPr>
              <a:t>new generation correctional centres with emphasis on security </a:t>
            </a:r>
            <a:r>
              <a:rPr lang="en-US" sz="3800" dirty="0">
                <a:latin typeface="Arial" pitchFamily="34" charset="0"/>
                <a:cs typeface="Arial" pitchFamily="34" charset="0"/>
              </a:rPr>
              <a:t>technology systems in order to enhance the security </a:t>
            </a:r>
            <a:r>
              <a:rPr lang="en-US" sz="3800" dirty="0" smtClean="0">
                <a:latin typeface="Arial" pitchFamily="34" charset="0"/>
                <a:cs typeface="Arial" pitchFamily="34" charset="0"/>
              </a:rPr>
              <a:t>capacity, </a:t>
            </a:r>
            <a:r>
              <a:rPr lang="en-US" sz="3800" dirty="0">
                <a:latin typeface="Arial" pitchFamily="34" charset="0"/>
                <a:cs typeface="Arial" pitchFamily="34" charset="0"/>
              </a:rPr>
              <a:t>with the strategic shift to functional unit management and through the implementation of Integrated Security Systems (ISS). </a:t>
            </a:r>
            <a:endParaRPr lang="en-US" sz="3800" dirty="0" smtClean="0">
              <a:latin typeface="Arial" pitchFamily="34" charset="0"/>
              <a:cs typeface="Arial" pitchFamily="34" charset="0"/>
            </a:endParaRPr>
          </a:p>
          <a:p>
            <a:pPr algn="just">
              <a:lnSpc>
                <a:spcPct val="170000"/>
              </a:lnSpc>
              <a:buFont typeface="Wingdings" pitchFamily="2" charset="2"/>
              <a:buChar char="Ø"/>
            </a:pPr>
            <a:endParaRPr lang="en-US" sz="3800" dirty="0">
              <a:latin typeface="Arial" pitchFamily="34" charset="0"/>
              <a:cs typeface="Arial" pitchFamily="34" charset="0"/>
            </a:endParaRPr>
          </a:p>
          <a:p>
            <a:pPr algn="just">
              <a:lnSpc>
                <a:spcPct val="170000"/>
              </a:lnSpc>
              <a:buFont typeface="Wingdings" pitchFamily="2" charset="2"/>
              <a:buChar char="Ø"/>
            </a:pPr>
            <a:r>
              <a:rPr lang="en-US" sz="3800" dirty="0" smtClean="0">
                <a:latin typeface="Arial" pitchFamily="34" charset="0"/>
                <a:cs typeface="Arial" pitchFamily="34" charset="0"/>
              </a:rPr>
              <a:t>The </a:t>
            </a:r>
            <a:r>
              <a:rPr lang="en-US" sz="3800" dirty="0">
                <a:latin typeface="Arial" pitchFamily="34" charset="0"/>
                <a:cs typeface="Arial" pitchFamily="34" charset="0"/>
              </a:rPr>
              <a:t>concept of </a:t>
            </a:r>
            <a:r>
              <a:rPr lang="en-US" sz="3800" dirty="0" smtClean="0">
                <a:latin typeface="Arial" pitchFamily="34" charset="0"/>
                <a:cs typeface="Arial" pitchFamily="34" charset="0"/>
              </a:rPr>
              <a:t>constructing new generation correctional centres are </a:t>
            </a:r>
            <a:r>
              <a:rPr lang="en-US" sz="3800" dirty="0">
                <a:latin typeface="Arial" pitchFamily="34" charset="0"/>
                <a:cs typeface="Arial" pitchFamily="34" charset="0"/>
              </a:rPr>
              <a:t>designed to promote “</a:t>
            </a:r>
            <a:r>
              <a:rPr lang="en-US" sz="3800" b="1" dirty="0">
                <a:latin typeface="Arial" pitchFamily="34" charset="0"/>
                <a:cs typeface="Arial" pitchFamily="34" charset="0"/>
              </a:rPr>
              <a:t>functional unit management</a:t>
            </a:r>
            <a:r>
              <a:rPr lang="en-US" sz="3800" dirty="0" smtClean="0">
                <a:latin typeface="Arial" pitchFamily="34" charset="0"/>
                <a:cs typeface="Arial" pitchFamily="34" charset="0"/>
              </a:rPr>
              <a:t>”, </a:t>
            </a:r>
            <a:r>
              <a:rPr lang="en-US" sz="3800" dirty="0">
                <a:latin typeface="Arial" pitchFamily="34" charset="0"/>
                <a:cs typeface="Arial" pitchFamily="34" charset="0"/>
              </a:rPr>
              <a:t>which </a:t>
            </a:r>
            <a:r>
              <a:rPr lang="en-US" sz="3800" dirty="0" smtClean="0">
                <a:latin typeface="Arial" pitchFamily="34" charset="0"/>
                <a:cs typeface="Arial" pitchFamily="34" charset="0"/>
              </a:rPr>
              <a:t>reduce </a:t>
            </a:r>
            <a:r>
              <a:rPr lang="en-US" sz="3800" dirty="0">
                <a:latin typeface="Arial" pitchFamily="34" charset="0"/>
                <a:cs typeface="Arial" pitchFamily="34" charset="0"/>
              </a:rPr>
              <a:t>open and direct contact with </a:t>
            </a:r>
            <a:r>
              <a:rPr lang="en-US" sz="3800" dirty="0" smtClean="0">
                <a:latin typeface="Arial" pitchFamily="34" charset="0"/>
                <a:cs typeface="Arial" pitchFamily="34" charset="0"/>
              </a:rPr>
              <a:t>inmates, and provides for advanced technologies. </a:t>
            </a:r>
            <a:endParaRPr lang="en-US" sz="3800" dirty="0">
              <a:latin typeface="Arial" pitchFamily="34" charset="0"/>
              <a:cs typeface="Arial" pitchFamily="34" charset="0"/>
            </a:endParaRPr>
          </a:p>
          <a:p>
            <a:endParaRPr lang="en-ZA" dirty="0"/>
          </a:p>
        </p:txBody>
      </p:sp>
    </p:spTree>
    <p:extLst>
      <p:ext uri="{BB962C8B-B14F-4D97-AF65-F5344CB8AC3E}">
        <p14:creationId xmlns:p14="http://schemas.microsoft.com/office/powerpoint/2010/main" xmlns="" val="1035742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682551" y="12700"/>
            <a:ext cx="8897384" cy="1143000"/>
          </a:xfrm>
        </p:spPr>
        <p:txBody>
          <a:bodyPr>
            <a:normAutofit fontScale="90000"/>
          </a:bodyPr>
          <a:lstStyle/>
          <a:p>
            <a:pPr algn="l"/>
            <a:r>
              <a:rPr lang="en-US" sz="4000" dirty="0" smtClean="0">
                <a:solidFill>
                  <a:srgbClr val="005300"/>
                </a:solidFill>
                <a:latin typeface="Arial" pitchFamily="34" charset="0"/>
                <a:cs typeface="Arial" pitchFamily="34" charset="0"/>
              </a:rPr>
              <a:t>7. New Generation Correctional Centres </a:t>
            </a:r>
            <a:r>
              <a:rPr lang="en-US" sz="4000" dirty="0" smtClean="0">
                <a:solidFill>
                  <a:srgbClr val="005300"/>
                </a:solidFill>
                <a:cs typeface="Arial Black"/>
              </a:rPr>
              <a:t/>
            </a:r>
            <a:br>
              <a:rPr lang="en-US" sz="4000" dirty="0" smtClean="0">
                <a:solidFill>
                  <a:srgbClr val="005300"/>
                </a:solidFill>
                <a:cs typeface="Arial Black"/>
              </a:rPr>
            </a:br>
            <a:r>
              <a:rPr lang="en-US" sz="1400" dirty="0" smtClean="0">
                <a:solidFill>
                  <a:srgbClr val="005300"/>
                </a:solidFill>
                <a:latin typeface="Arial" panose="020B0604020202020204" pitchFamily="34" charset="0"/>
                <a:cs typeface="Arial" panose="020B0604020202020204" pitchFamily="34" charset="0"/>
              </a:rPr>
              <a:t>*K Blocks indicates units  </a:t>
            </a:r>
            <a:endParaRPr lang="en-ZA" sz="4000"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15</a:t>
            </a:fld>
            <a:endParaRPr lang="en-US">
              <a:solidFill>
                <a:prstClr val="black">
                  <a:tint val="75000"/>
                </a:prstClr>
              </a:solidFill>
            </a:endParaRPr>
          </a:p>
        </p:txBody>
      </p:sp>
      <p:pic>
        <p:nvPicPr>
          <p:cNvPr id="1027" name="Picture 3"/>
          <p:cNvPicPr>
            <a:picLocks noGrp="1" noChangeAspect="1" noChangeArrowheads="1"/>
          </p:cNvPicPr>
          <p:nvPr>
            <p:ph idx="1"/>
          </p:nvPr>
        </p:nvPicPr>
        <p:blipFill>
          <a:blip r:embed="rId4"/>
          <a:srcRect/>
          <a:stretch>
            <a:fillRect/>
          </a:stretch>
        </p:blipFill>
        <p:spPr bwMode="auto">
          <a:xfrm>
            <a:off x="463550" y="1155700"/>
            <a:ext cx="8229600" cy="5351206"/>
          </a:xfrm>
          <a:prstGeom prst="rect">
            <a:avLst/>
          </a:prstGeom>
          <a:noFill/>
          <a:ln w="9525">
            <a:noFill/>
            <a:miter lim="800000"/>
            <a:headEnd/>
            <a:tailEnd/>
          </a:ln>
        </p:spPr>
      </p:pic>
    </p:spTree>
    <p:extLst>
      <p:ext uri="{BB962C8B-B14F-4D97-AF65-F5344CB8AC3E}">
        <p14:creationId xmlns:p14="http://schemas.microsoft.com/office/powerpoint/2010/main" xmlns="" val="1036017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fontScale="90000"/>
          </a:bodyPr>
          <a:lstStyle/>
          <a:p>
            <a:pPr algn="l"/>
            <a:r>
              <a:rPr lang="en-US" sz="4000" dirty="0" smtClean="0">
                <a:solidFill>
                  <a:srgbClr val="005300"/>
                </a:solidFill>
                <a:latin typeface="Arial" pitchFamily="34" charset="0"/>
                <a:cs typeface="Arial" pitchFamily="34" charset="0"/>
              </a:rPr>
              <a:t>7. New Generation Correctional Centres (comparison with old centres)</a:t>
            </a:r>
            <a:endParaRPr lang="en-ZA" sz="4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16</a:t>
            </a:fld>
            <a:endParaRPr lang="en-US">
              <a:solidFill>
                <a:prstClr val="black">
                  <a:tint val="75000"/>
                </a:prst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93461031"/>
              </p:ext>
            </p:extLst>
          </p:nvPr>
        </p:nvGraphicFramePr>
        <p:xfrm>
          <a:off x="457200" y="1274620"/>
          <a:ext cx="8229600" cy="5044532"/>
        </p:xfrm>
        <a:graphic>
          <a:graphicData uri="http://schemas.openxmlformats.org/drawingml/2006/table">
            <a:tbl>
              <a:tblPr firstRow="1" bandRow="1">
                <a:tableStyleId>{5C22544A-7EE6-4342-B048-85BDC9FD1C3A}</a:tableStyleId>
              </a:tblPr>
              <a:tblGrid>
                <a:gridCol w="4114800"/>
                <a:gridCol w="4114800"/>
              </a:tblGrid>
              <a:tr h="451297">
                <a:tc>
                  <a:txBody>
                    <a:bodyPr/>
                    <a:lstStyle/>
                    <a:p>
                      <a:pPr>
                        <a:spcAft>
                          <a:spcPts val="0"/>
                        </a:spcAft>
                      </a:pPr>
                      <a:r>
                        <a:rPr lang="en-GB" sz="1600" b="1" kern="1200" dirty="0" smtClean="0">
                          <a:effectLst/>
                          <a:latin typeface="Arial" panose="020B0604020202020204" pitchFamily="34" charset="0"/>
                          <a:ea typeface="Calibri" panose="020F0502020204030204" pitchFamily="34" charset="0"/>
                          <a:cs typeface="Arial" panose="020B0604020202020204" pitchFamily="34" charset="0"/>
                        </a:rPr>
                        <a:t>Conventional Correctional Centres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600" b="1" kern="1200" dirty="0" smtClean="0">
                          <a:effectLst/>
                          <a:latin typeface="Arial" panose="020B0604020202020204" pitchFamily="34" charset="0"/>
                          <a:ea typeface="Calibri" panose="020F0502020204030204" pitchFamily="34" charset="0"/>
                          <a:cs typeface="Arial" panose="020B0604020202020204" pitchFamily="34" charset="0"/>
                        </a:rPr>
                        <a:t>New Generation Correctional Centres</a:t>
                      </a:r>
                      <a:r>
                        <a:rPr lang="en-GB" sz="1600" b="1" kern="1200" dirty="0" smtClean="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51297">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Centres of imprisonment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Centres of rehabilitation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51297">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Lack of new technology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Advanced technology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51297">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Sectional Management Architectural deign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Unit Management Architectural deign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69166">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Lack of support facilities such as educational and health sections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Needs-based support facilities such as educational and health sections </a:t>
                      </a:r>
                    </a:p>
                    <a:p>
                      <a:pPr>
                        <a:spcAft>
                          <a:spcPts val="0"/>
                        </a:spcAf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890230">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Hampers effective separation of different security risk profile classifications (for </a:t>
                      </a:r>
                      <a:r>
                        <a:rPr lang="en-ZA" sz="1600" dirty="0" err="1" smtClean="0">
                          <a:effectLst/>
                          <a:latin typeface="Arial" panose="020B0604020202020204" pitchFamily="34" charset="0"/>
                          <a:ea typeface="Times New Roman" panose="02020603050405020304" pitchFamily="18" charset="0"/>
                          <a:cs typeface="Arial" panose="020B0604020202020204" pitchFamily="34" charset="0"/>
                        </a:rPr>
                        <a:t>eg</a:t>
                      </a:r>
                      <a:r>
                        <a:rPr lang="en-ZA" sz="1600" dirty="0" smtClean="0">
                          <a:effectLst/>
                          <a:latin typeface="Arial" panose="020B0604020202020204" pitchFamily="34" charset="0"/>
                          <a:ea typeface="Times New Roman" panose="02020603050405020304" pitchFamily="18" charset="0"/>
                          <a:cs typeface="Arial" panose="020B0604020202020204" pitchFamily="34" charset="0"/>
                        </a:rPr>
                        <a:t>. age groups/gangs/first time offenders)</a:t>
                      </a: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Reduced risk to offenders and staff. Effective separation of different security risk profile classifications (for </a:t>
                      </a:r>
                      <a:r>
                        <a:rPr lang="en-ZA" sz="1600" dirty="0" err="1" smtClean="0">
                          <a:effectLst/>
                          <a:latin typeface="Arial" panose="020B0604020202020204" pitchFamily="34" charset="0"/>
                          <a:ea typeface="Times New Roman" panose="02020603050405020304" pitchFamily="18" charset="0"/>
                          <a:cs typeface="Arial" panose="020B0604020202020204" pitchFamily="34" charset="0"/>
                        </a:rPr>
                        <a:t>eg</a:t>
                      </a:r>
                      <a:r>
                        <a:rPr lang="en-ZA" sz="1600" dirty="0" smtClean="0">
                          <a:effectLst/>
                          <a:latin typeface="Arial" panose="020B0604020202020204" pitchFamily="34" charset="0"/>
                          <a:ea typeface="Times New Roman" panose="02020603050405020304" pitchFamily="18" charset="0"/>
                          <a:cs typeface="Arial" panose="020B0604020202020204" pitchFamily="34" charset="0"/>
                        </a:rPr>
                        <a:t>. age groups/gangs/first time offenders)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51297">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Relatively high operating cost</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Rationalised design reduce cost per capita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51297">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Requires extensive security operations.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Reduced the need for extensive security operations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593487">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Hampers operations in terms of facility layout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Times New Roman" panose="02020603050405020304" pitchFamily="18" charset="0"/>
                          <a:cs typeface="Arial" panose="020B0604020202020204" pitchFamily="34" charset="0"/>
                        </a:rPr>
                        <a:t>Designed for modern rehabilitation and housing of inmates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xmlns="" val="178988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8. Self-Sufficiency</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marL="0" indent="0" algn="just">
              <a:lnSpc>
                <a:spcPct val="150000"/>
              </a:lnSpc>
              <a:spcAft>
                <a:spcPts val="0"/>
              </a:spcAft>
              <a:buNone/>
            </a:pPr>
            <a:r>
              <a:rPr lang="en-ZA" sz="1800" dirty="0">
                <a:latin typeface="Arial" panose="020B0604020202020204" pitchFamily="34" charset="0"/>
                <a:ea typeface="Times New Roman" panose="02020603050405020304" pitchFamily="18" charset="0"/>
                <a:cs typeface="Arial" panose="020B0604020202020204" pitchFamily="34" charset="0"/>
              </a:rPr>
              <a:t>The production workshop facilities can be summarised as follow; </a:t>
            </a:r>
            <a:endParaRPr lang="en-ZA" sz="18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nvPr>
        </p:nvGraphicFramePr>
        <p:xfrm>
          <a:off x="927101" y="1984076"/>
          <a:ext cx="7327899" cy="3794809"/>
        </p:xfrm>
        <a:graphic>
          <a:graphicData uri="http://schemas.openxmlformats.org/drawingml/2006/table">
            <a:tbl>
              <a:tblPr firstRow="1" firstCol="1" bandRow="1"/>
              <a:tblGrid>
                <a:gridCol w="1377645"/>
                <a:gridCol w="1099185"/>
                <a:gridCol w="2652699"/>
                <a:gridCol w="2198370"/>
              </a:tblGrid>
              <a:tr h="746720">
                <a:tc>
                  <a:txBody>
                    <a:bodyPr/>
                    <a:lstStyle/>
                    <a:p>
                      <a:pPr>
                        <a:lnSpc>
                          <a:spcPct val="115000"/>
                        </a:lnSpc>
                        <a:spcAft>
                          <a:spcPts val="1000"/>
                        </a:spcAft>
                      </a:pPr>
                      <a:r>
                        <a:rPr lang="en-ZA" sz="1600" b="1" kern="1200" dirty="0">
                          <a:effectLst/>
                          <a:latin typeface="Arial" panose="020B0604020202020204" pitchFamily="34" charset="0"/>
                          <a:ea typeface="Times New Roman" panose="02020603050405020304" pitchFamily="18" charset="0"/>
                          <a:cs typeface="Arial" panose="020B0604020202020204" pitchFamily="34" charset="0"/>
                        </a:rPr>
                        <a:t>Type of Facility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1000"/>
                        </a:spcAft>
                      </a:pPr>
                      <a:r>
                        <a:rPr lang="en-ZA" sz="1600" b="1" kern="1200" dirty="0" smtClean="0">
                          <a:effectLst/>
                          <a:latin typeface="Arial" panose="020B0604020202020204" pitchFamily="34" charset="0"/>
                          <a:ea typeface="Times New Roman" panose="02020603050405020304" pitchFamily="18" charset="0"/>
                          <a:cs typeface="Arial" panose="020B0604020202020204" pitchFamily="34" charset="0"/>
                        </a:rPr>
                        <a:t>No </a:t>
                      </a:r>
                      <a:r>
                        <a:rPr lang="en-ZA" sz="1600" b="1" kern="1200" dirty="0">
                          <a:effectLst/>
                          <a:latin typeface="Arial" panose="020B0604020202020204" pitchFamily="34" charset="0"/>
                          <a:ea typeface="Times New Roman" panose="02020603050405020304" pitchFamily="18" charset="0"/>
                          <a:cs typeface="Arial" panose="020B0604020202020204" pitchFamily="34" charset="0"/>
                        </a:rPr>
                        <a:t>of Facilities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1000"/>
                        </a:spcAft>
                      </a:pPr>
                      <a:r>
                        <a:rPr lang="en-ZA" sz="1600" b="1" kern="1200" dirty="0">
                          <a:effectLst/>
                          <a:latin typeface="Arial" panose="020B0604020202020204" pitchFamily="34" charset="0"/>
                          <a:ea typeface="Times New Roman" panose="02020603050405020304" pitchFamily="18" charset="0"/>
                          <a:cs typeface="Arial" panose="020B0604020202020204" pitchFamily="34" charset="0"/>
                        </a:rPr>
                        <a:t>Products Range </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1000"/>
                        </a:spcAft>
                      </a:pPr>
                      <a:r>
                        <a:rPr lang="en-ZA" sz="1600" b="1" kern="1200">
                          <a:effectLst/>
                          <a:latin typeface="Arial" panose="020B0604020202020204" pitchFamily="34" charset="0"/>
                          <a:ea typeface="Times New Roman" panose="02020603050405020304" pitchFamily="18" charset="0"/>
                          <a:cs typeface="Arial" panose="020B0604020202020204" pitchFamily="34" charset="0"/>
                        </a:rPr>
                        <a:t>Trades / Activities </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954386">
                <a:tc>
                  <a:txBody>
                    <a:bodyPr/>
                    <a:lstStyle/>
                    <a:p>
                      <a:pPr>
                        <a:lnSpc>
                          <a:spcPct val="115000"/>
                        </a:lnSpc>
                        <a:spcAft>
                          <a:spcPts val="1000"/>
                        </a:spcAft>
                      </a:pPr>
                      <a:r>
                        <a:rPr lang="en-ZA" sz="1600" kern="1200">
                          <a:effectLst/>
                          <a:latin typeface="Arial" panose="020B0604020202020204" pitchFamily="34" charset="0"/>
                          <a:ea typeface="Times New Roman" panose="02020603050405020304" pitchFamily="18" charset="0"/>
                          <a:cs typeface="Arial" panose="020B0604020202020204" pitchFamily="34" charset="0"/>
                        </a:rPr>
                        <a:t>Wood Production </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10</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Office Furniture Products, School Equipment, Wood Products, Repair to Office Furniture &amp; Wood Products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Cabinet Making, Wood Machining, Upholstery, Furniture Polishing</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386">
                <a:tc>
                  <a:txBody>
                    <a:bodyPr/>
                    <a:lstStyle/>
                    <a:p>
                      <a:pPr>
                        <a:lnSpc>
                          <a:spcPct val="115000"/>
                        </a:lnSpc>
                        <a:spcAft>
                          <a:spcPts val="1000"/>
                        </a:spcAft>
                      </a:pPr>
                      <a:r>
                        <a:rPr lang="en-ZA" sz="1600" kern="1200">
                          <a:effectLst/>
                          <a:latin typeface="Arial" panose="020B0604020202020204" pitchFamily="34" charset="0"/>
                          <a:ea typeface="Calibri" panose="020F0502020204030204" pitchFamily="34" charset="0"/>
                          <a:cs typeface="Arial" panose="020B0604020202020204" pitchFamily="34" charset="0"/>
                        </a:rPr>
                        <a:t>Steel Production</a:t>
                      </a:r>
                      <a:r>
                        <a:rPr lang="en-ZA" sz="1600" kern="12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600" kern="1200">
                          <a:effectLst/>
                          <a:latin typeface="Arial" panose="020B0604020202020204" pitchFamily="34" charset="0"/>
                          <a:ea typeface="Times New Roman" panose="02020603050405020304" pitchFamily="18" charset="0"/>
                          <a:cs typeface="Arial" panose="020B0604020202020204" pitchFamily="34" charset="0"/>
                        </a:rPr>
                        <a:t>10</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kern="1200">
                          <a:effectLst/>
                          <a:latin typeface="Arial" panose="020B0604020202020204" pitchFamily="34" charset="0"/>
                          <a:ea typeface="Times New Roman" panose="02020603050405020304" pitchFamily="18" charset="0"/>
                          <a:cs typeface="Arial" panose="020B0604020202020204" pitchFamily="34" charset="0"/>
                        </a:rPr>
                        <a:t>Security Equipment, Cell Equipment, Kitchen Equipment, Repair to Steel Equipment</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Welding, Plate Metal Work</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Fitting &amp; Turning, Spray Painting</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258">
                <a:tc>
                  <a:txBody>
                    <a:bodyPr/>
                    <a:lstStyle/>
                    <a:p>
                      <a:pPr>
                        <a:lnSpc>
                          <a:spcPct val="115000"/>
                        </a:lnSpc>
                        <a:spcAft>
                          <a:spcPts val="1000"/>
                        </a:spcAft>
                      </a:pPr>
                      <a:r>
                        <a:rPr lang="en-ZA" sz="1600" kern="1200">
                          <a:effectLst/>
                          <a:latin typeface="Arial" panose="020B0604020202020204" pitchFamily="34" charset="0"/>
                          <a:ea typeface="Calibri" panose="020F0502020204030204" pitchFamily="34" charset="0"/>
                          <a:cs typeface="Arial" panose="020B0604020202020204" pitchFamily="34" charset="0"/>
                        </a:rPr>
                        <a:t>Textile Production</a:t>
                      </a:r>
                      <a:r>
                        <a:rPr lang="en-ZA" sz="1600" kern="12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600" kern="1200">
                          <a:effectLst/>
                          <a:latin typeface="Arial" panose="020B0604020202020204" pitchFamily="34" charset="0"/>
                          <a:ea typeface="Times New Roman" panose="02020603050405020304" pitchFamily="18" charset="0"/>
                          <a:cs typeface="Arial" panose="020B0604020202020204" pitchFamily="34" charset="0"/>
                        </a:rPr>
                        <a:t>19</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kern="1200">
                          <a:effectLst/>
                          <a:latin typeface="Arial" panose="020B0604020202020204" pitchFamily="34" charset="0"/>
                          <a:ea typeface="Times New Roman" panose="02020603050405020304" pitchFamily="18" charset="0"/>
                          <a:cs typeface="Arial" panose="020B0604020202020204" pitchFamily="34" charset="0"/>
                        </a:rPr>
                        <a:t>Offender Uniform, Offender Bedding, Offender Shoes (Male)</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Garment Manufacturing</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Shoe Manufacturing</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849">
                <a:tc>
                  <a:txBody>
                    <a:bodyPr/>
                    <a:lstStyle/>
                    <a:p>
                      <a:pPr>
                        <a:lnSpc>
                          <a:spcPct val="115000"/>
                        </a:lnSpc>
                        <a:spcAft>
                          <a:spcPts val="1000"/>
                        </a:spcAft>
                      </a:pPr>
                      <a:r>
                        <a:rPr lang="en-ZA" sz="1600" kern="1200">
                          <a:effectLst/>
                          <a:latin typeface="Arial" panose="020B0604020202020204" pitchFamily="34" charset="0"/>
                          <a:ea typeface="Calibri" panose="020F0502020204030204" pitchFamily="34" charset="0"/>
                          <a:cs typeface="Arial" panose="020B0604020202020204" pitchFamily="34" charset="0"/>
                        </a:rPr>
                        <a:t>Bakeries</a:t>
                      </a:r>
                      <a:r>
                        <a:rPr lang="en-ZA" sz="1600" kern="1200">
                          <a:effectLst/>
                          <a:latin typeface="Arial" panose="020B0604020202020204" pitchFamily="34" charset="0"/>
                          <a:ea typeface="Times New Roman" panose="02020603050405020304" pitchFamily="18" charset="0"/>
                          <a:cs typeface="Arial" panose="020B0604020202020204" pitchFamily="34" charset="0"/>
                        </a:rPr>
                        <a:t> </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600" kern="1200">
                          <a:effectLst/>
                          <a:latin typeface="Arial" panose="020B0604020202020204" pitchFamily="34" charset="0"/>
                          <a:ea typeface="Times New Roman" panose="02020603050405020304" pitchFamily="18" charset="0"/>
                          <a:cs typeface="Arial" panose="020B0604020202020204" pitchFamily="34" charset="0"/>
                        </a:rPr>
                        <a:t>09 </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spcAft>
                          <a:spcPts val="0"/>
                        </a:spcAft>
                      </a:pPr>
                      <a:r>
                        <a:rPr lang="en-ZA" sz="1600" kern="1200">
                          <a:effectLst/>
                          <a:latin typeface="Arial" panose="020B0604020202020204" pitchFamily="34" charset="0"/>
                          <a:ea typeface="Times New Roman" panose="02020603050405020304" pitchFamily="18" charset="0"/>
                          <a:cs typeface="Arial" panose="020B0604020202020204" pitchFamily="34" charset="0"/>
                        </a:rPr>
                        <a:t>Bread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600" kern="1200" dirty="0">
                          <a:effectLst/>
                          <a:latin typeface="Arial" panose="020B0604020202020204" pitchFamily="34" charset="0"/>
                          <a:ea typeface="Times New Roman" panose="02020603050405020304" pitchFamily="18" charset="0"/>
                          <a:cs typeface="Arial" panose="020B0604020202020204" pitchFamily="34" charset="0"/>
                        </a:rPr>
                        <a:t>Craft Bread Baking</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1799717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8. Self-Sufficiency</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marL="0" indent="0" algn="just">
              <a:lnSpc>
                <a:spcPct val="150000"/>
              </a:lnSpc>
              <a:spcAft>
                <a:spcPts val="0"/>
              </a:spcAft>
              <a:buNone/>
            </a:pPr>
            <a:r>
              <a:rPr lang="en-ZA" sz="1800" dirty="0" smtClean="0">
                <a:latin typeface="Arial" panose="020B0604020202020204" pitchFamily="34" charset="0"/>
                <a:ea typeface="Times New Roman" panose="02020603050405020304" pitchFamily="18" charset="0"/>
                <a:cs typeface="Arial" panose="020B0604020202020204" pitchFamily="34" charset="0"/>
              </a:rPr>
              <a:t>Farming facilities </a:t>
            </a:r>
            <a:r>
              <a:rPr lang="en-ZA" sz="1800" dirty="0">
                <a:latin typeface="Arial" panose="020B0604020202020204" pitchFamily="34" charset="0"/>
                <a:ea typeface="Times New Roman" panose="02020603050405020304" pitchFamily="18" charset="0"/>
                <a:cs typeface="Arial" panose="020B0604020202020204" pitchFamily="34" charset="0"/>
              </a:rPr>
              <a:t>can be summarised as follow; </a:t>
            </a:r>
            <a:endParaRPr lang="en-ZA" sz="18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 name="Table 1"/>
          <p:cNvGraphicFramePr>
            <a:graphicFrameLocks noGrp="1"/>
          </p:cNvGraphicFramePr>
          <p:nvPr>
            <p:extLst/>
          </p:nvPr>
        </p:nvGraphicFramePr>
        <p:xfrm>
          <a:off x="463550" y="1733549"/>
          <a:ext cx="8229600" cy="4622800"/>
        </p:xfrm>
        <a:graphic>
          <a:graphicData uri="http://schemas.openxmlformats.org/drawingml/2006/table">
            <a:tbl>
              <a:tblPr firstRow="1" firstCol="1" bandRow="1"/>
              <a:tblGrid>
                <a:gridCol w="4070350"/>
                <a:gridCol w="4159250"/>
              </a:tblGrid>
              <a:tr h="602775">
                <a:tc>
                  <a:txBody>
                    <a:bodyPr/>
                    <a:lstStyle/>
                    <a:p>
                      <a:pPr marL="360045" marR="0" indent="-360045" algn="ctr">
                        <a:lnSpc>
                          <a:spcPct val="115000"/>
                        </a:lnSpc>
                        <a:spcBef>
                          <a:spcPts val="225"/>
                        </a:spcBef>
                        <a:spcAft>
                          <a:spcPts val="225"/>
                        </a:spcAft>
                        <a:tabLst>
                          <a:tab pos="762000" algn="l"/>
                        </a:tabLst>
                      </a:pPr>
                      <a:r>
                        <a:rPr lang="en-ZA" sz="1800" b="1" dirty="0">
                          <a:latin typeface="Arial"/>
                          <a:ea typeface="Calibri"/>
                        </a:rPr>
                        <a:t>ACTIVITY</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360045" marR="0" indent="-360045" algn="ctr">
                        <a:lnSpc>
                          <a:spcPct val="115000"/>
                        </a:lnSpc>
                        <a:spcBef>
                          <a:spcPts val="225"/>
                        </a:spcBef>
                        <a:spcAft>
                          <a:spcPts val="225"/>
                        </a:spcAft>
                        <a:tabLst>
                          <a:tab pos="762000" algn="l"/>
                        </a:tabLst>
                      </a:pPr>
                      <a:r>
                        <a:rPr lang="en-ZA" sz="1800" b="1" dirty="0">
                          <a:latin typeface="Arial"/>
                          <a:ea typeface="Calibri"/>
                        </a:rPr>
                        <a:t>TOTAL NUMBER OF </a:t>
                      </a:r>
                      <a:r>
                        <a:rPr lang="en-ZA" sz="1800" b="1" dirty="0" smtClean="0">
                          <a:latin typeface="Arial"/>
                          <a:ea typeface="Calibri"/>
                        </a:rPr>
                        <a:t>OPERATIONS </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92676">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Vegetable production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dirty="0">
                          <a:latin typeface="Arial" pitchFamily="34" charset="0"/>
                          <a:ea typeface="Calibri"/>
                          <a:cs typeface="Arial" pitchFamily="34" charset="0"/>
                        </a:rPr>
                        <a:t>21 farms and 96 </a:t>
                      </a:r>
                      <a:r>
                        <a:rPr lang="en-ZA" sz="1800" dirty="0" smtClean="0">
                          <a:latin typeface="Arial" pitchFamily="34" charset="0"/>
                          <a:ea typeface="Calibri"/>
                          <a:cs typeface="Arial" pitchFamily="34" charset="0"/>
                        </a:rPr>
                        <a:t>gardens / orchards </a:t>
                      </a:r>
                      <a:endParaRPr lang="en-U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89">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Fruit production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15 farms</a:t>
                      </a:r>
                      <a:endParaRPr lang="en-U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89">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Milk production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17 farms</a:t>
                      </a:r>
                      <a:endParaRPr lang="en-U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921">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Red meat       -   Beefers</a:t>
                      </a:r>
                      <a:endParaRPr lang="en-US" sz="2000" dirty="0">
                        <a:latin typeface="Arial" pitchFamily="34" charset="0"/>
                        <a:ea typeface="Times New Roman"/>
                        <a:cs typeface="Arial" pitchFamily="34" charset="0"/>
                      </a:endParaRPr>
                    </a:p>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                       -   Small stock</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19 farms</a:t>
                      </a:r>
                      <a:endParaRPr lang="en-US" sz="1800">
                        <a:latin typeface="Arial" pitchFamily="34" charset="0"/>
                        <a:ea typeface="Times New Roman"/>
                        <a:cs typeface="Arial" pitchFamily="34" charset="0"/>
                      </a:endParaRPr>
                    </a:p>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5 farms</a:t>
                      </a:r>
                      <a:endParaRPr lang="en-U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0">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Chicken-broilers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3 farms</a:t>
                      </a:r>
                      <a:endParaRPr lang="en-U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0">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Chicken-Layers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7 farms</a:t>
                      </a:r>
                      <a:endParaRPr lang="en-U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0">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Red meat abattoirs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17 farms</a:t>
                      </a:r>
                      <a:endParaRPr lang="en-U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0">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White meat abattoirs (Chicken)</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a:latin typeface="Arial" pitchFamily="34" charset="0"/>
                          <a:ea typeface="Calibri"/>
                          <a:cs typeface="Arial" pitchFamily="34" charset="0"/>
                        </a:rPr>
                        <a:t>3 farms</a:t>
                      </a:r>
                      <a:endParaRPr lang="en-US" sz="18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0">
                <a:tc>
                  <a:txBody>
                    <a:bodyPr/>
                    <a:lstStyle/>
                    <a:p>
                      <a:pPr marL="360045" marR="0" indent="-360045">
                        <a:lnSpc>
                          <a:spcPct val="115000"/>
                        </a:lnSpc>
                        <a:spcBef>
                          <a:spcPts val="225"/>
                        </a:spcBef>
                        <a:spcAft>
                          <a:spcPts val="225"/>
                        </a:spcAft>
                        <a:tabLst>
                          <a:tab pos="762000" algn="l"/>
                        </a:tabLst>
                      </a:pPr>
                      <a:r>
                        <a:rPr lang="en-ZA" sz="2000" dirty="0">
                          <a:latin typeface="Arial" pitchFamily="34" charset="0"/>
                          <a:ea typeface="Calibri"/>
                          <a:cs typeface="Arial" pitchFamily="34" charset="0"/>
                        </a:rPr>
                        <a:t>Piggeries</a:t>
                      </a:r>
                      <a:endParaRPr lang="en-US" sz="20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60045" marR="0" indent="-360045" algn="ctr">
                        <a:lnSpc>
                          <a:spcPct val="115000"/>
                        </a:lnSpc>
                        <a:spcBef>
                          <a:spcPts val="225"/>
                        </a:spcBef>
                        <a:spcAft>
                          <a:spcPts val="225"/>
                        </a:spcAft>
                        <a:tabLst>
                          <a:tab pos="762000" algn="l"/>
                        </a:tabLst>
                      </a:pPr>
                      <a:r>
                        <a:rPr lang="en-ZA" sz="1800" dirty="0">
                          <a:latin typeface="Arial" pitchFamily="34" charset="0"/>
                          <a:ea typeface="Calibri"/>
                          <a:cs typeface="Arial" pitchFamily="34" charset="0"/>
                        </a:rPr>
                        <a:t>15 farms</a:t>
                      </a:r>
                      <a:endParaRPr lang="en-US" sz="18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2244350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8. Self-Sufficiency</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372106" cy="5492282"/>
          </a:xfrm>
        </p:spPr>
        <p:txBody>
          <a:bodyPr>
            <a:normAutofit fontScale="77500" lnSpcReduction="20000"/>
          </a:bodyPr>
          <a:lstStyle/>
          <a:p>
            <a:pPr marL="0" indent="0" algn="just">
              <a:lnSpc>
                <a:spcPct val="150000"/>
              </a:lnSpc>
              <a:spcAft>
                <a:spcPts val="0"/>
              </a:spcAft>
              <a:buNone/>
            </a:pPr>
            <a:r>
              <a:rPr lang="en-US" sz="1900" b="1" dirty="0" smtClean="0">
                <a:latin typeface="Arial" panose="020B0604020202020204" pitchFamily="34" charset="0"/>
                <a:ea typeface="Times New Roman" panose="02020603050405020304" pitchFamily="18" charset="0"/>
                <a:cs typeface="Arial" panose="020B0604020202020204" pitchFamily="34" charset="0"/>
              </a:rPr>
              <a:t>Own Resources Programme/Offender Labour: </a:t>
            </a:r>
          </a:p>
          <a:p>
            <a:pPr marL="0" indent="0" algn="just">
              <a:lnSpc>
                <a:spcPct val="150000"/>
              </a:lnSpc>
              <a:spcAft>
                <a:spcPts val="0"/>
              </a:spcAft>
              <a:buNone/>
            </a:pPr>
            <a:r>
              <a:rPr lang="en-US" sz="1900" dirty="0">
                <a:latin typeface="Arial" panose="020B0604020202020204" pitchFamily="34" charset="0"/>
                <a:ea typeface="Times New Roman" panose="02020603050405020304" pitchFamily="18" charset="0"/>
                <a:cs typeface="Arial" panose="020B0604020202020204" pitchFamily="34" charset="0"/>
              </a:rPr>
              <a:t>The primary purpose of providing offenders the opportunity to perform labour is to contribute towards the following:</a:t>
            </a:r>
          </a:p>
          <a:p>
            <a:pPr algn="just">
              <a:lnSpc>
                <a:spcPct val="150000"/>
              </a:lnSpc>
              <a:spcAft>
                <a:spcPts val="0"/>
              </a:spcAft>
              <a:buFont typeface="Wingdings" pitchFamily="2" charset="2"/>
              <a:buChar char="Ø"/>
            </a:pPr>
            <a:r>
              <a:rPr lang="en-US" sz="1900" dirty="0">
                <a:latin typeface="Arial" panose="020B0604020202020204" pitchFamily="34" charset="0"/>
                <a:ea typeface="Times New Roman" panose="02020603050405020304" pitchFamily="18" charset="0"/>
                <a:cs typeface="Arial" panose="020B0604020202020204" pitchFamily="34" charset="0"/>
              </a:rPr>
              <a:t>Fostering habits of industry;</a:t>
            </a:r>
          </a:p>
          <a:p>
            <a:pPr algn="just">
              <a:lnSpc>
                <a:spcPct val="150000"/>
              </a:lnSpc>
              <a:spcAft>
                <a:spcPts val="0"/>
              </a:spcAft>
              <a:buFont typeface="Wingdings" pitchFamily="2" charset="2"/>
              <a:buChar char="Ø"/>
            </a:pPr>
            <a:r>
              <a:rPr lang="en-US" sz="1900" dirty="0">
                <a:latin typeface="Arial" panose="020B0604020202020204" pitchFamily="34" charset="0"/>
                <a:ea typeface="Times New Roman" panose="02020603050405020304" pitchFamily="18" charset="0"/>
                <a:cs typeface="Arial" panose="020B0604020202020204" pitchFamily="34" charset="0"/>
              </a:rPr>
              <a:t>Minimising idleness;</a:t>
            </a:r>
          </a:p>
          <a:p>
            <a:pPr algn="just">
              <a:lnSpc>
                <a:spcPct val="150000"/>
              </a:lnSpc>
              <a:spcAft>
                <a:spcPts val="0"/>
              </a:spcAft>
              <a:buFont typeface="Wingdings" pitchFamily="2" charset="2"/>
              <a:buChar char="Ø"/>
            </a:pPr>
            <a:r>
              <a:rPr lang="en-US" sz="1900" dirty="0">
                <a:latin typeface="Arial" panose="020B0604020202020204" pitchFamily="34" charset="0"/>
                <a:ea typeface="Times New Roman" panose="02020603050405020304" pitchFamily="18" charset="0"/>
                <a:cs typeface="Arial" panose="020B0604020202020204" pitchFamily="34" charset="0"/>
              </a:rPr>
              <a:t>Encouraging positive participation in rehabilitation programmes;</a:t>
            </a:r>
          </a:p>
          <a:p>
            <a:pPr algn="just">
              <a:lnSpc>
                <a:spcPct val="150000"/>
              </a:lnSpc>
              <a:spcAft>
                <a:spcPts val="0"/>
              </a:spcAft>
              <a:buFont typeface="Wingdings" pitchFamily="2" charset="2"/>
              <a:buChar char="Ø"/>
            </a:pPr>
            <a:r>
              <a:rPr lang="en-US" sz="1900" dirty="0">
                <a:latin typeface="Arial" panose="020B0604020202020204" pitchFamily="34" charset="0"/>
                <a:ea typeface="Times New Roman" panose="02020603050405020304" pitchFamily="18" charset="0"/>
                <a:cs typeface="Arial" panose="020B0604020202020204" pitchFamily="34" charset="0"/>
              </a:rPr>
              <a:t>Empowering offenders with work skills to break the chains of re-offending; and</a:t>
            </a:r>
          </a:p>
          <a:p>
            <a:pPr algn="just">
              <a:lnSpc>
                <a:spcPct val="150000"/>
              </a:lnSpc>
              <a:spcAft>
                <a:spcPts val="0"/>
              </a:spcAft>
              <a:buFont typeface="Wingdings" pitchFamily="2" charset="2"/>
              <a:buChar char="Ø"/>
            </a:pPr>
            <a:r>
              <a:rPr lang="en-US" sz="1900" dirty="0">
                <a:latin typeface="Arial" panose="020B0604020202020204" pitchFamily="34" charset="0"/>
                <a:ea typeface="Times New Roman" panose="02020603050405020304" pitchFamily="18" charset="0"/>
                <a:cs typeface="Arial" panose="020B0604020202020204" pitchFamily="34" charset="0"/>
              </a:rPr>
              <a:t>Self-sufficiency after placement.</a:t>
            </a:r>
          </a:p>
          <a:p>
            <a:pPr marL="0" indent="0" algn="just">
              <a:lnSpc>
                <a:spcPct val="150000"/>
              </a:lnSpc>
              <a:spcAft>
                <a:spcPts val="0"/>
              </a:spcAft>
              <a:buNone/>
            </a:pPr>
            <a:endParaRPr lang="en-US" sz="19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r>
              <a:rPr lang="en-US" sz="1900" dirty="0" smtClean="0">
                <a:latin typeface="Arial" panose="020B0604020202020204" pitchFamily="34" charset="0"/>
                <a:ea typeface="Times New Roman" panose="02020603050405020304" pitchFamily="18" charset="0"/>
                <a:cs typeface="Arial" panose="020B0604020202020204" pitchFamily="34" charset="0"/>
              </a:rPr>
              <a:t>The </a:t>
            </a:r>
            <a:r>
              <a:rPr lang="en-US" sz="1900" dirty="0">
                <a:latin typeface="Arial" panose="020B0604020202020204" pitchFamily="34" charset="0"/>
                <a:ea typeface="Times New Roman" panose="02020603050405020304" pitchFamily="18" charset="0"/>
                <a:cs typeface="Arial" panose="020B0604020202020204" pitchFamily="34" charset="0"/>
              </a:rPr>
              <a:t>Department of Correctional Services is in process to enhance the implementation of inmate labour on various small maintenance projects. </a:t>
            </a:r>
          </a:p>
          <a:p>
            <a:pPr algn="just">
              <a:lnSpc>
                <a:spcPct val="150000"/>
              </a:lnSpc>
              <a:spcAft>
                <a:spcPts val="0"/>
              </a:spcAft>
              <a:buFont typeface="Wingdings" pitchFamily="2" charset="2"/>
              <a:buChar char="Ø"/>
            </a:pPr>
            <a:r>
              <a:rPr lang="en-US" sz="1900" dirty="0">
                <a:latin typeface="Arial" panose="020B0604020202020204" pitchFamily="34" charset="0"/>
                <a:ea typeface="Times New Roman" panose="02020603050405020304" pitchFamily="18" charset="0"/>
                <a:cs typeface="Arial" panose="020B0604020202020204" pitchFamily="34" charset="0"/>
              </a:rPr>
              <a:t>During the 2017/2018, </a:t>
            </a:r>
            <a:r>
              <a:rPr lang="en-US" sz="1900" dirty="0" smtClean="0">
                <a:latin typeface="Arial" panose="020B0604020202020204" pitchFamily="34" charset="0"/>
                <a:ea typeface="Times New Roman" panose="02020603050405020304" pitchFamily="18" charset="0"/>
                <a:cs typeface="Arial" panose="020B0604020202020204" pitchFamily="34" charset="0"/>
              </a:rPr>
              <a:t>2018/2019, 2019/2020, 2020/2021 </a:t>
            </a:r>
            <a:r>
              <a:rPr lang="en-US" sz="1900" dirty="0">
                <a:latin typeface="Arial" panose="020B0604020202020204" pitchFamily="34" charset="0"/>
                <a:ea typeface="Times New Roman" panose="02020603050405020304" pitchFamily="18" charset="0"/>
                <a:cs typeface="Arial" panose="020B0604020202020204" pitchFamily="34" charset="0"/>
              </a:rPr>
              <a:t>financial years the Department has engage various own resources projects</a:t>
            </a:r>
            <a:r>
              <a:rPr lang="en-US" sz="1900" dirty="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buFont typeface="Wingdings" pitchFamily="2" charset="2"/>
              <a:buChar char="Ø"/>
            </a:pPr>
            <a:r>
              <a:rPr lang="en-US" sz="1900" dirty="0" smtClean="0">
                <a:latin typeface="Arial" panose="020B0604020202020204" pitchFamily="34" charset="0"/>
                <a:ea typeface="Times New Roman" panose="02020603050405020304" pitchFamily="18" charset="0"/>
                <a:cs typeface="Arial" panose="020B0604020202020204" pitchFamily="34" charset="0"/>
              </a:rPr>
              <a:t>Offender labour will be utilized during the 2021/2022 financial year to concentrate on the refurbishment of kitchens, laundries and construction of minor structures, such as entrance gates and pharmacies.  </a:t>
            </a:r>
            <a:endParaRPr lang="en-US" sz="19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2873216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16900" cy="1143000"/>
          </a:xfrm>
        </p:spPr>
        <p:txBody>
          <a:bodyPr>
            <a:normAutofit/>
          </a:bodyPr>
          <a:lstStyle/>
          <a:p>
            <a:pPr algn="l"/>
            <a:r>
              <a:rPr lang="en-ZA" sz="3600" dirty="0" smtClean="0">
                <a:solidFill>
                  <a:srgbClr val="005300"/>
                </a:solidFill>
                <a:latin typeface="Arial" pitchFamily="34" charset="0"/>
                <a:ea typeface="+mn-ea"/>
                <a:cs typeface="Arial" pitchFamily="34" charset="0"/>
              </a:rPr>
              <a:t>Table of Contents</a:t>
            </a:r>
            <a:endParaRPr lang="en-ZA" sz="3600" dirty="0">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pPr marL="514350" indent="-514350" algn="just">
              <a:lnSpc>
                <a:spcPct val="150000"/>
              </a:lnSpc>
              <a:buFont typeface="+mj-lt"/>
              <a:buAutoNum type="arabicPeriod"/>
            </a:pPr>
            <a:endParaRPr lang="en-US" dirty="0" smtClean="0">
              <a:solidFill>
                <a:srgbClr val="005300"/>
              </a:solidFill>
              <a:cs typeface="Arial Black"/>
            </a:endParaRPr>
          </a:p>
          <a:p>
            <a:pPr marL="514350" indent="-514350" algn="just">
              <a:lnSpc>
                <a:spcPct val="150000"/>
              </a:lnSpc>
              <a:buFont typeface="+mj-lt"/>
              <a:buAutoNum type="arabicPeriod"/>
            </a:pPr>
            <a:endParaRPr lang="en-US" dirty="0" smtClean="0">
              <a:solidFill>
                <a:srgbClr val="005300"/>
              </a:solidFill>
              <a:cs typeface="Arial Black"/>
            </a:endParaRPr>
          </a:p>
          <a:p>
            <a:pPr marL="514350" indent="-514350" algn="just">
              <a:lnSpc>
                <a:spcPct val="150000"/>
              </a:lnSpc>
              <a:buFont typeface="+mj-lt"/>
              <a:buAutoNum type="arabicPeriod"/>
            </a:pPr>
            <a:endParaRPr lang="en-US" dirty="0" smtClean="0">
              <a:solidFill>
                <a:srgbClr val="005300"/>
              </a:solidFill>
              <a:cs typeface="Arial Black"/>
            </a:endParaRPr>
          </a:p>
          <a:p>
            <a:pPr marL="514350" indent="-514350" algn="just">
              <a:lnSpc>
                <a:spcPct val="150000"/>
              </a:lnSpc>
              <a:buFont typeface="+mj-lt"/>
              <a:buAutoNum type="arabicPeriod"/>
            </a:pPr>
            <a:endParaRPr lang="en-ZA" dirty="0" smtClean="0">
              <a:solidFill>
                <a:srgbClr val="003D00"/>
              </a:solidFill>
              <a:cs typeface="Arial" panose="020B0604020202020204" pitchFamily="34" charset="0"/>
            </a:endParaRPr>
          </a:p>
          <a:p>
            <a:pPr marL="514350" indent="-514350" algn="just">
              <a:lnSpc>
                <a:spcPct val="150000"/>
              </a:lnSpc>
              <a:buFont typeface="+mj-lt"/>
              <a:buAutoNum type="arabicPeriod"/>
            </a:pPr>
            <a:endParaRPr lang="en-ZA" dirty="0" smtClean="0">
              <a:solidFill>
                <a:srgbClr val="003D00"/>
              </a:solidFill>
              <a:cs typeface="Arial" panose="020B0604020202020204" pitchFamily="34" charset="0"/>
            </a:endParaRPr>
          </a:p>
          <a:p>
            <a:pPr marL="514350" indent="-514350" algn="just">
              <a:lnSpc>
                <a:spcPct val="150000"/>
              </a:lnSpc>
              <a:buFont typeface="+mj-lt"/>
              <a:buAutoNum type="arabicPeriod"/>
            </a:pPr>
            <a:endParaRPr lang="en-ZA" dirty="0" smtClean="0">
              <a:solidFill>
                <a:srgbClr val="003D00"/>
              </a:solidFill>
              <a:cs typeface="Arial" panose="020B0604020202020204" pitchFamily="34" charset="0"/>
            </a:endParaRPr>
          </a:p>
          <a:p>
            <a:pPr marL="514350" indent="-514350" algn="just">
              <a:lnSpc>
                <a:spcPct val="150000"/>
              </a:lnSpc>
              <a:buFont typeface="+mj-lt"/>
              <a:buAutoNum type="arabicPeriod"/>
            </a:pPr>
            <a:endParaRPr lang="en-ZA" dirty="0" smtClean="0">
              <a:solidFill>
                <a:srgbClr val="003D00"/>
              </a:solidFill>
              <a:cs typeface="Arial" panose="020B0604020202020204" pitchFamily="34" charset="0"/>
            </a:endParaRPr>
          </a:p>
          <a:p>
            <a:pPr marL="514350" indent="-514350" algn="just">
              <a:lnSpc>
                <a:spcPct val="150000"/>
              </a:lnSpc>
              <a:buFont typeface="+mj-lt"/>
              <a:buAutoNum type="arabicPeriod"/>
            </a:pPr>
            <a:endParaRPr lang="en-ZA" dirty="0">
              <a:solidFill>
                <a:srgbClr val="003D00"/>
              </a:solidFill>
              <a:cs typeface="Arial" panose="020B0604020202020204" pitchFamily="34" charset="0"/>
            </a:endParaRPr>
          </a:p>
        </p:txBody>
      </p:sp>
      <p:sp>
        <p:nvSpPr>
          <p:cNvPr id="2" name="Rectangle 1"/>
          <p:cNvSpPr/>
          <p:nvPr/>
        </p:nvSpPr>
        <p:spPr>
          <a:xfrm>
            <a:off x="596766" y="1453414"/>
            <a:ext cx="8090033" cy="4154984"/>
          </a:xfrm>
          <a:prstGeom prst="rect">
            <a:avLst/>
          </a:prstGeom>
        </p:spPr>
        <p:txBody>
          <a:bodyPr wrap="square">
            <a:spAutoFit/>
          </a:bodyPr>
          <a:lstStyle/>
          <a:p>
            <a:pPr marL="342900" indent="-342900">
              <a:buFontTx/>
              <a:buAutoNum type="arabicPeriod"/>
            </a:pPr>
            <a:r>
              <a:rPr lang="en-ZA" sz="2400" dirty="0" smtClean="0">
                <a:solidFill>
                  <a:srgbClr val="005300"/>
                </a:solidFill>
                <a:latin typeface="Arial" pitchFamily="34" charset="0"/>
                <a:cs typeface="Arial" pitchFamily="34" charset="0"/>
              </a:rPr>
              <a:t>Purpose of Presentation</a:t>
            </a:r>
          </a:p>
          <a:p>
            <a:pPr marL="342900" indent="-342900">
              <a:buFontTx/>
              <a:buAutoNum type="arabicPeriod"/>
            </a:pPr>
            <a:r>
              <a:rPr lang="en-ZA" sz="2400" dirty="0" smtClean="0">
                <a:solidFill>
                  <a:srgbClr val="005300"/>
                </a:solidFill>
                <a:latin typeface="Arial" pitchFamily="34" charset="0"/>
                <a:cs typeface="Arial" pitchFamily="34" charset="0"/>
              </a:rPr>
              <a:t>Introduction </a:t>
            </a:r>
          </a:p>
          <a:p>
            <a:pPr marL="342900" indent="-342900">
              <a:buFontTx/>
              <a:buAutoNum type="arabicPeriod"/>
            </a:pPr>
            <a:r>
              <a:rPr lang="en-US" sz="2400" dirty="0" smtClean="0">
                <a:solidFill>
                  <a:srgbClr val="005300"/>
                </a:solidFill>
                <a:latin typeface="Arial" pitchFamily="34" charset="0"/>
                <a:cs typeface="Arial" pitchFamily="34" charset="0"/>
              </a:rPr>
              <a:t>Property Portfolio</a:t>
            </a:r>
            <a:r>
              <a:rPr lang="en-ZA" sz="2400" dirty="0" smtClean="0">
                <a:solidFill>
                  <a:srgbClr val="005300"/>
                </a:solidFill>
                <a:latin typeface="Arial" pitchFamily="34" charset="0"/>
                <a:ea typeface="Calibri"/>
                <a:cs typeface="Arial" pitchFamily="34" charset="0"/>
              </a:rPr>
              <a:t> </a:t>
            </a:r>
          </a:p>
          <a:p>
            <a:pPr marL="342900" indent="-342900">
              <a:buFontTx/>
              <a:buAutoNum type="arabicPeriod"/>
            </a:pPr>
            <a:r>
              <a:rPr lang="en-ZA" sz="2400" dirty="0" smtClean="0">
                <a:solidFill>
                  <a:srgbClr val="005300"/>
                </a:solidFill>
                <a:latin typeface="Arial" pitchFamily="34" charset="0"/>
                <a:ea typeface="Calibri"/>
                <a:cs typeface="Arial" pitchFamily="34" charset="0"/>
              </a:rPr>
              <a:t>Overview on </a:t>
            </a:r>
            <a:r>
              <a:rPr lang="en-ZA" sz="2400" dirty="0">
                <a:solidFill>
                  <a:srgbClr val="005300"/>
                </a:solidFill>
                <a:latin typeface="Arial" pitchFamily="34" charset="0"/>
                <a:ea typeface="Calibri"/>
                <a:cs typeface="Arial" pitchFamily="34" charset="0"/>
              </a:rPr>
              <a:t>Correctional </a:t>
            </a:r>
            <a:r>
              <a:rPr lang="en-ZA" sz="2400" dirty="0" smtClean="0">
                <a:solidFill>
                  <a:srgbClr val="005300"/>
                </a:solidFill>
                <a:latin typeface="Arial" pitchFamily="34" charset="0"/>
                <a:ea typeface="Calibri"/>
                <a:cs typeface="Arial" pitchFamily="34" charset="0"/>
              </a:rPr>
              <a:t>Centres</a:t>
            </a:r>
          </a:p>
          <a:p>
            <a:pPr marL="342900" indent="-342900">
              <a:buFontTx/>
              <a:buAutoNum type="arabicPeriod"/>
            </a:pPr>
            <a:r>
              <a:rPr lang="en-ZA" sz="2400" dirty="0" smtClean="0">
                <a:solidFill>
                  <a:srgbClr val="005300"/>
                </a:solidFill>
                <a:latin typeface="Arial" pitchFamily="34" charset="0"/>
                <a:ea typeface="Calibri"/>
                <a:cs typeface="Arial" pitchFamily="34" charset="0"/>
              </a:rPr>
              <a:t>Construction, Refurbishment and Upgrade</a:t>
            </a:r>
          </a:p>
          <a:p>
            <a:pPr marL="342900" indent="-342900">
              <a:buFontTx/>
              <a:buAutoNum type="arabicPeriod"/>
            </a:pPr>
            <a:r>
              <a:rPr lang="en-US" sz="2400" dirty="0" smtClean="0">
                <a:solidFill>
                  <a:srgbClr val="005300"/>
                </a:solidFill>
                <a:latin typeface="Arial" pitchFamily="34" charset="0"/>
                <a:cs typeface="Arial" pitchFamily="34" charset="0"/>
              </a:rPr>
              <a:t>Outmoded Structures</a:t>
            </a:r>
          </a:p>
          <a:p>
            <a:pPr marL="342900" indent="-342900">
              <a:buFontTx/>
              <a:buAutoNum type="arabicPeriod"/>
            </a:pPr>
            <a:r>
              <a:rPr lang="en-US" sz="2400" dirty="0" smtClean="0">
                <a:solidFill>
                  <a:srgbClr val="005300"/>
                </a:solidFill>
                <a:latin typeface="Arial" pitchFamily="34" charset="0"/>
                <a:cs typeface="Arial" pitchFamily="34" charset="0"/>
              </a:rPr>
              <a:t>New Generation Correctional Centres</a:t>
            </a:r>
          </a:p>
          <a:p>
            <a:pPr marL="342900" indent="-342900">
              <a:buFontTx/>
              <a:buAutoNum type="arabicPeriod"/>
            </a:pPr>
            <a:r>
              <a:rPr lang="en-US" sz="2400" dirty="0" smtClean="0">
                <a:solidFill>
                  <a:srgbClr val="005300"/>
                </a:solidFill>
                <a:latin typeface="Arial" pitchFamily="34" charset="0"/>
                <a:cs typeface="Arial" pitchFamily="34" charset="0"/>
              </a:rPr>
              <a:t>Self-Sufficiency </a:t>
            </a:r>
          </a:p>
          <a:p>
            <a:pPr marL="342900" indent="-342900">
              <a:buFontTx/>
              <a:buAutoNum type="arabicPeriod"/>
            </a:pPr>
            <a:r>
              <a:rPr lang="en-US" sz="2400" dirty="0" smtClean="0">
                <a:solidFill>
                  <a:srgbClr val="005300"/>
                </a:solidFill>
                <a:latin typeface="Arial" pitchFamily="34" charset="0"/>
                <a:cs typeface="Arial" pitchFamily="34" charset="0"/>
              </a:rPr>
              <a:t>Financial Capacity</a:t>
            </a:r>
          </a:p>
          <a:p>
            <a:pPr marL="342900" indent="-342900">
              <a:buFontTx/>
              <a:buAutoNum type="arabicPeriod"/>
            </a:pPr>
            <a:r>
              <a:rPr lang="en-US" sz="2400" dirty="0" smtClean="0">
                <a:solidFill>
                  <a:srgbClr val="005300"/>
                </a:solidFill>
                <a:latin typeface="Arial" pitchFamily="34" charset="0"/>
                <a:cs typeface="Arial" pitchFamily="34" charset="0"/>
              </a:rPr>
              <a:t>Revised </a:t>
            </a:r>
            <a:r>
              <a:rPr lang="en-US" sz="2400" dirty="0">
                <a:solidFill>
                  <a:srgbClr val="005300"/>
                </a:solidFill>
                <a:latin typeface="Arial" pitchFamily="34" charset="0"/>
                <a:cs typeface="Arial" pitchFamily="34" charset="0"/>
              </a:rPr>
              <a:t>Infrastructure Strategy</a:t>
            </a:r>
            <a:r>
              <a:rPr lang="en-ZA" sz="2400" dirty="0" smtClean="0">
                <a:solidFill>
                  <a:srgbClr val="005300"/>
                </a:solidFill>
                <a:latin typeface="Arial" pitchFamily="34" charset="0"/>
                <a:cs typeface="Arial" pitchFamily="34" charset="0"/>
              </a:rPr>
              <a:t> </a:t>
            </a:r>
          </a:p>
          <a:p>
            <a:pPr marL="342900" indent="-342900">
              <a:buFontTx/>
              <a:buAutoNum type="arabicPeriod"/>
            </a:pPr>
            <a:r>
              <a:rPr lang="en-ZA" sz="2400" dirty="0" smtClean="0">
                <a:solidFill>
                  <a:srgbClr val="005300"/>
                </a:solidFill>
                <a:latin typeface="Arial" pitchFamily="34" charset="0"/>
                <a:cs typeface="Arial" pitchFamily="34" charset="0"/>
              </a:rPr>
              <a:t>Conclusion</a:t>
            </a:r>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1583535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9. </a:t>
            </a:r>
            <a:r>
              <a:rPr lang="en-US" sz="3600" dirty="0">
                <a:solidFill>
                  <a:srgbClr val="005300"/>
                </a:solidFill>
                <a:latin typeface="Arial" pitchFamily="34" charset="0"/>
                <a:cs typeface="Arial" pitchFamily="34" charset="0"/>
              </a:rPr>
              <a:t>Financial Capacity</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marL="0" indent="0" algn="just">
              <a:lnSpc>
                <a:spcPct val="150000"/>
              </a:lnSpc>
              <a:spcAft>
                <a:spcPts val="0"/>
              </a:spcAft>
              <a:buNone/>
            </a:pPr>
            <a:r>
              <a:rPr lang="en-ZA" sz="1800" dirty="0">
                <a:latin typeface="Arial" panose="020B0604020202020204" pitchFamily="34" charset="0"/>
                <a:ea typeface="Times New Roman" panose="02020603050405020304" pitchFamily="18" charset="0"/>
                <a:cs typeface="Arial" panose="020B0604020202020204" pitchFamily="34" charset="0"/>
              </a:rPr>
              <a:t>The Facilities Management budgets allocations can be summarised as follow; </a:t>
            </a: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281303740"/>
              </p:ext>
            </p:extLst>
          </p:nvPr>
        </p:nvGraphicFramePr>
        <p:xfrm>
          <a:off x="463550" y="2027202"/>
          <a:ext cx="8138190" cy="3841969"/>
        </p:xfrm>
        <a:graphic>
          <a:graphicData uri="http://schemas.openxmlformats.org/drawingml/2006/table">
            <a:tbl>
              <a:tblPr firstRow="1" firstCol="1" bandRow="1"/>
              <a:tblGrid>
                <a:gridCol w="2962921"/>
                <a:gridCol w="1312979"/>
                <a:gridCol w="1303464"/>
                <a:gridCol w="1279077"/>
                <a:gridCol w="1279749"/>
              </a:tblGrid>
              <a:tr h="1097704">
                <a:tc>
                  <a:txBody>
                    <a:bodyPr/>
                    <a:lstStyle/>
                    <a:p>
                      <a:pPr marL="18415" algn="just">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Description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2018/2019</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2019/2020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2020/2021</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2021/2022</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274320" indent="-274320" algn="ctr">
                        <a:lnSpc>
                          <a:spcPct val="115000"/>
                        </a:lnSpc>
                        <a:spcAft>
                          <a:spcPts val="0"/>
                        </a:spcAft>
                      </a:pPr>
                      <a:r>
                        <a:rPr lang="en-GB" sz="18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48853">
                <a:tc>
                  <a:txBody>
                    <a:bodyPr/>
                    <a:lstStyle/>
                    <a:p>
                      <a:pPr algn="just">
                        <a:lnSpc>
                          <a:spcPct val="115000"/>
                        </a:lnSpc>
                        <a:spcAft>
                          <a:spcPts val="0"/>
                        </a:spcAft>
                      </a:pPr>
                      <a:r>
                        <a:rPr lang="en-GB"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Capital Projects </a:t>
                      </a:r>
                      <a:endParaRPr lang="en-Z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511 830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540 492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570 219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337 342 </a:t>
                      </a:r>
                      <a:endParaRPr lang="en-GB"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853">
                <a:tc>
                  <a:txBody>
                    <a:bodyPr/>
                    <a:lstStyle/>
                    <a:p>
                      <a:pPr algn="just">
                        <a:lnSpc>
                          <a:spcPct val="115000"/>
                        </a:lnSpc>
                        <a:spcAft>
                          <a:spcPts val="0"/>
                        </a:spcAft>
                      </a:pPr>
                      <a:r>
                        <a:rPr lang="en-GB"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Maintenance &amp; Repairs </a:t>
                      </a:r>
                      <a:endParaRPr lang="en-ZA"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indent="-274320" algn="r">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168 594 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178 036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187 828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b="1" kern="12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 132 159 </a:t>
                      </a:r>
                      <a:endParaRPr lang="en-GB" sz="1800" b="1"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853">
                <a:tc>
                  <a:txBody>
                    <a:bodyPr/>
                    <a:lstStyle/>
                    <a:p>
                      <a:pPr algn="just">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Leasing of Buildings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indent="-274320" algn="r">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97 633 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103 101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108 771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114 753 </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853">
                <a:tc>
                  <a:txBody>
                    <a:bodyPr/>
                    <a:lstStyle/>
                    <a:p>
                      <a:pPr algn="just">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Municipal Services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indent="-274320" algn="r">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1 148 853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1 213 189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1 279 914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1 494 452 </a:t>
                      </a:r>
                      <a:endParaRPr lang="en-GB"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853">
                <a:tc>
                  <a:txBody>
                    <a:bodyPr/>
                    <a:lstStyle/>
                    <a:p>
                      <a:pPr algn="just">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Accommodation Charges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indent="-274320" algn="r">
                        <a:lnSpc>
                          <a:spcPct val="115000"/>
                        </a:lnSpc>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1 133 776 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573 712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598 411 </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kern="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631 324 </a:t>
                      </a:r>
                      <a:endParaRPr lang="en-GB"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pPr/>
              <a:t>20</a:t>
            </a:fld>
            <a:endParaRPr lang="en-US"/>
          </a:p>
        </p:txBody>
      </p:sp>
    </p:spTree>
    <p:extLst>
      <p:ext uri="{BB962C8B-B14F-4D97-AF65-F5344CB8AC3E}">
        <p14:creationId xmlns:p14="http://schemas.microsoft.com/office/powerpoint/2010/main" xmlns="" val="3001374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9. </a:t>
            </a:r>
            <a:r>
              <a:rPr lang="en-US" sz="3600" dirty="0">
                <a:solidFill>
                  <a:srgbClr val="005300"/>
                </a:solidFill>
                <a:latin typeface="Arial" pitchFamily="34" charset="0"/>
                <a:cs typeface="Arial" pitchFamily="34" charset="0"/>
              </a:rPr>
              <a:t>Financial Capacity</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fontScale="92500" lnSpcReduction="20000"/>
          </a:bodyPr>
          <a:lstStyle/>
          <a:p>
            <a:pPr algn="just">
              <a:lnSpc>
                <a:spcPct val="150000"/>
              </a:lnSpc>
              <a:spcAft>
                <a:spcPts val="0"/>
              </a:spcAft>
              <a:buFont typeface="Wingdings" panose="05000000000000000000" pitchFamily="2" charset="2"/>
              <a:buChar char="§"/>
            </a:pPr>
            <a:r>
              <a:rPr lang="en-US" sz="2000" dirty="0" smtClean="0">
                <a:latin typeface="Arial" panose="020B0604020202020204" pitchFamily="34" charset="0"/>
                <a:ea typeface="Times New Roman" panose="02020603050405020304" pitchFamily="18" charset="0"/>
                <a:cs typeface="Arial" panose="020B0604020202020204" pitchFamily="34" charset="0"/>
              </a:rPr>
              <a:t>DCS </a:t>
            </a:r>
            <a:r>
              <a:rPr lang="en-US" sz="2000" dirty="0">
                <a:latin typeface="Arial" panose="020B0604020202020204" pitchFamily="34" charset="0"/>
                <a:ea typeface="Times New Roman" panose="02020603050405020304" pitchFamily="18" charset="0"/>
                <a:cs typeface="Arial" panose="020B0604020202020204" pitchFamily="34" charset="0"/>
              </a:rPr>
              <a:t>scrutinized all allocated projects in order to reprioritize, based on the reduced allocation for capital and maintenance. </a:t>
            </a:r>
            <a:r>
              <a:rPr lang="en-US" sz="2000" dirty="0" smtClean="0">
                <a:latin typeface="Arial" panose="020B0604020202020204" pitchFamily="34" charset="0"/>
                <a:ea typeface="Times New Roman" panose="02020603050405020304" pitchFamily="18" charset="0"/>
                <a:cs typeface="Arial" panose="020B0604020202020204" pitchFamily="34" charset="0"/>
              </a:rPr>
              <a:t>The construction of a new correctional facilities at Lichtenburg and Burgersdorp will be deferred to an outer year (initially scheduled to commence with construction during the 2020/2021 financial year). </a:t>
            </a:r>
          </a:p>
          <a:p>
            <a:pPr algn="just">
              <a:lnSpc>
                <a:spcPct val="150000"/>
              </a:lnSpc>
              <a:spcAft>
                <a:spcPts val="0"/>
              </a:spcAft>
              <a:buFont typeface="Wingdings" panose="05000000000000000000" pitchFamily="2" charset="2"/>
              <a:buChar cha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anose="05000000000000000000" pitchFamily="2" charset="2"/>
              <a:buChar char="§"/>
            </a:pPr>
            <a:r>
              <a:rPr lang="en-ZA" sz="2000" dirty="0" smtClean="0">
                <a:latin typeface="Arial" panose="020B0604020202020204" pitchFamily="34" charset="0"/>
                <a:ea typeface="Times New Roman" panose="02020603050405020304" pitchFamily="18" charset="0"/>
                <a:cs typeface="Arial" panose="020B0604020202020204" pitchFamily="34" charset="0"/>
              </a:rPr>
              <a:t>Various </a:t>
            </a:r>
            <a:r>
              <a:rPr lang="en-ZA" sz="2000" dirty="0">
                <a:latin typeface="Arial" panose="020B0604020202020204" pitchFamily="34" charset="0"/>
                <a:ea typeface="Times New Roman" panose="02020603050405020304" pitchFamily="18" charset="0"/>
                <a:cs typeface="Arial" panose="020B0604020202020204" pitchFamily="34" charset="0"/>
              </a:rPr>
              <a:t>major capital projects have been rescheduled over the medium term to allow for appropriate planning and budget allocations. </a:t>
            </a:r>
            <a:endParaRPr lang="en-ZA"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anose="05000000000000000000" pitchFamily="2" charset="2"/>
              <a:buChar char="§"/>
            </a:pPr>
            <a:endParaRPr lang="en-ZA" sz="20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anose="05000000000000000000" pitchFamily="2" charset="2"/>
              <a:buChar char="§"/>
            </a:pPr>
            <a:r>
              <a:rPr lang="en-ZA" sz="2000" dirty="0" smtClean="0">
                <a:latin typeface="Arial" panose="020B0604020202020204" pitchFamily="34" charset="0"/>
                <a:ea typeface="Times New Roman" panose="02020603050405020304" pitchFamily="18" charset="0"/>
                <a:cs typeface="Arial" panose="020B0604020202020204" pitchFamily="34" charset="0"/>
              </a:rPr>
              <a:t>Strategies </a:t>
            </a:r>
            <a:r>
              <a:rPr lang="en-ZA" sz="2000" dirty="0">
                <a:latin typeface="Arial" panose="020B0604020202020204" pitchFamily="34" charset="0"/>
                <a:ea typeface="Times New Roman" panose="02020603050405020304" pitchFamily="18" charset="0"/>
                <a:cs typeface="Arial" panose="020B0604020202020204" pitchFamily="34" charset="0"/>
              </a:rPr>
              <a:t>to expand physical infrastructure and facilities are likely to be hampered by inhibiting factors related to budget constraints, which causes the inability to implement, manage and complete infrastructure development and maintenance programmes.   </a:t>
            </a:r>
          </a:p>
          <a:p>
            <a:pPr algn="just">
              <a:lnSpc>
                <a:spcPct val="150000"/>
              </a:lnSpc>
              <a:spcAft>
                <a:spcPts val="0"/>
              </a:spcAft>
              <a:buFont typeface="Wingdings" panose="05000000000000000000" pitchFamily="2" charset="2"/>
              <a:buChar char="§"/>
            </a:pPr>
            <a:endParaRPr lang="en-ZA"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21</a:t>
            </a:fld>
            <a:endParaRPr lang="en-US"/>
          </a:p>
        </p:txBody>
      </p:sp>
    </p:spTree>
    <p:extLst>
      <p:ext uri="{BB962C8B-B14F-4D97-AF65-F5344CB8AC3E}">
        <p14:creationId xmlns:p14="http://schemas.microsoft.com/office/powerpoint/2010/main" xmlns="" val="3035098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10. Revised Infrastructure Strategy</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lnSpcReduction="10000"/>
          </a:bodyPr>
          <a:lstStyle/>
          <a:p>
            <a:pPr marL="0" indent="0" algn="just">
              <a:lnSpc>
                <a:spcPct val="150000"/>
              </a:lnSpc>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The Department of Correctional Services (DCS) has </a:t>
            </a:r>
            <a:r>
              <a:rPr lang="en-US" sz="2000" dirty="0" smtClean="0">
                <a:latin typeface="Arial" panose="020B0604020202020204" pitchFamily="34" charset="0"/>
                <a:ea typeface="Times New Roman" panose="02020603050405020304" pitchFamily="18" charset="0"/>
                <a:cs typeface="Arial" panose="020B0604020202020204" pitchFamily="34" charset="0"/>
              </a:rPr>
              <a:t>diversified </a:t>
            </a:r>
            <a:r>
              <a:rPr lang="en-US" sz="2000" dirty="0">
                <a:latin typeface="Arial" panose="020B0604020202020204" pitchFamily="34" charset="0"/>
                <a:ea typeface="Times New Roman" panose="02020603050405020304" pitchFamily="18" charset="0"/>
                <a:cs typeface="Arial" panose="020B0604020202020204" pitchFamily="34" charset="0"/>
              </a:rPr>
              <a:t>the </a:t>
            </a:r>
            <a:r>
              <a:rPr lang="en-US" sz="2000" dirty="0" smtClean="0">
                <a:latin typeface="Arial" panose="020B0604020202020204" pitchFamily="34" charset="0"/>
                <a:ea typeface="Times New Roman" panose="02020603050405020304" pitchFamily="18" charset="0"/>
                <a:cs typeface="Arial" panose="020B0604020202020204" pitchFamily="34" charset="0"/>
              </a:rPr>
              <a:t>infrastructure procurement </a:t>
            </a:r>
            <a:r>
              <a:rPr lang="en-US" sz="2000" dirty="0">
                <a:latin typeface="Arial" panose="020B0604020202020204" pitchFamily="34" charset="0"/>
                <a:ea typeface="Times New Roman" panose="02020603050405020304" pitchFamily="18" charset="0"/>
                <a:cs typeface="Arial" panose="020B0604020202020204" pitchFamily="34" charset="0"/>
              </a:rPr>
              <a:t>strategy and project implementation through (2021/2022); </a:t>
            </a:r>
          </a:p>
          <a:p>
            <a:pPr algn="just">
              <a:lnSpc>
                <a:spcPct val="150000"/>
              </a:lnSpc>
              <a:spcAft>
                <a:spcPts val="0"/>
              </a:spcAft>
              <a:buFont typeface="Wingdings" pitchFamily="2" charset="2"/>
              <a:buChar char="Ø"/>
            </a:pPr>
            <a:r>
              <a:rPr lang="en-US" sz="2000" dirty="0" smtClean="0">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appointment of the additional Implementing Agents, such as the Independent Development Trust (IDT) and the Development Bank of Southern Africa (DBSA) to assist in the planning and implementation of the infrastructure programme.</a:t>
            </a:r>
          </a:p>
          <a:p>
            <a:pPr algn="just">
              <a:lnSpc>
                <a:spcPct val="150000"/>
              </a:lnSpc>
              <a:spcAft>
                <a:spcPts val="0"/>
              </a:spcAft>
              <a:buFont typeface="Wingdings" pitchFamily="2" charset="2"/>
              <a:buChar char="Ø"/>
            </a:pPr>
            <a:r>
              <a:rPr lang="en-US" sz="2000" dirty="0" smtClean="0">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implementation of an own resources programme (offender labour) to conduct first line general maintenance and up keeping of facilities, in all six (6) regions. </a:t>
            </a:r>
          </a:p>
          <a:p>
            <a:pPr algn="just">
              <a:lnSpc>
                <a:spcPct val="150000"/>
              </a:lnSpc>
              <a:spcAft>
                <a:spcPts val="0"/>
              </a:spcAft>
              <a:buFont typeface="Wingdings" pitchFamily="2" charset="2"/>
              <a:buChar char="Ø"/>
            </a:pPr>
            <a:r>
              <a:rPr lang="en-US" sz="2000" dirty="0" smtClean="0">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appointment of external service providers to conduct electrical and mechanical maintenance at prioritised kitchens.</a:t>
            </a:r>
          </a:p>
          <a:p>
            <a:pPr algn="just">
              <a:lnSpc>
                <a:spcPct val="150000"/>
              </a:lnSpc>
              <a:spcAft>
                <a:spcPts val="0"/>
              </a:spcAft>
              <a:buFont typeface="Wingdings" pitchFamily="2" charset="2"/>
              <a:buChar char="Ø"/>
            </a:pPr>
            <a:endParaRPr lang="en-ZA"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22</a:t>
            </a:fld>
            <a:endParaRPr lang="en-US"/>
          </a:p>
        </p:txBody>
      </p:sp>
    </p:spTree>
    <p:extLst>
      <p:ext uri="{BB962C8B-B14F-4D97-AF65-F5344CB8AC3E}">
        <p14:creationId xmlns:p14="http://schemas.microsoft.com/office/powerpoint/2010/main" xmlns="" val="3583659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10</a:t>
            </a:r>
            <a:r>
              <a:rPr lang="en-US" sz="3600" dirty="0">
                <a:solidFill>
                  <a:srgbClr val="005300"/>
                </a:solidFill>
                <a:latin typeface="Arial" pitchFamily="34" charset="0"/>
                <a:cs typeface="Arial" pitchFamily="34" charset="0"/>
              </a:rPr>
              <a:t>. Revised Infrastructure Strategy</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fontScale="92500" lnSpcReduction="20000"/>
          </a:bodyPr>
          <a:lstStyle/>
          <a:p>
            <a:pPr marL="0" indent="0" algn="just">
              <a:lnSpc>
                <a:spcPct val="150000"/>
              </a:lnSpc>
              <a:spcAft>
                <a:spcPts val="0"/>
              </a:spcAft>
              <a:buNone/>
            </a:pPr>
            <a:r>
              <a:rPr lang="en-US" sz="2000" dirty="0">
                <a:latin typeface="Arial" panose="020B0604020202020204" pitchFamily="34" charset="0"/>
                <a:ea typeface="Times New Roman" panose="02020603050405020304" pitchFamily="18" charset="0"/>
                <a:cs typeface="Arial" panose="020B0604020202020204" pitchFamily="34" charset="0"/>
              </a:rPr>
              <a:t>The Department of Correctional Services (DCS) has </a:t>
            </a:r>
            <a:r>
              <a:rPr lang="en-US" sz="2000" dirty="0" smtClean="0">
                <a:latin typeface="Arial" panose="020B0604020202020204" pitchFamily="34" charset="0"/>
                <a:ea typeface="Times New Roman" panose="02020603050405020304" pitchFamily="18" charset="0"/>
                <a:cs typeface="Arial" panose="020B0604020202020204" pitchFamily="34" charset="0"/>
              </a:rPr>
              <a:t>diversified </a:t>
            </a:r>
            <a:r>
              <a:rPr lang="en-US" sz="2000" dirty="0">
                <a:latin typeface="Arial" panose="020B0604020202020204" pitchFamily="34" charset="0"/>
                <a:ea typeface="Times New Roman" panose="02020603050405020304" pitchFamily="18" charset="0"/>
                <a:cs typeface="Arial" panose="020B0604020202020204" pitchFamily="34" charset="0"/>
              </a:rPr>
              <a:t>the </a:t>
            </a:r>
            <a:r>
              <a:rPr lang="en-US" sz="2000" dirty="0" smtClean="0">
                <a:latin typeface="Arial" panose="020B0604020202020204" pitchFamily="34" charset="0"/>
                <a:ea typeface="Times New Roman" panose="02020603050405020304" pitchFamily="18" charset="0"/>
                <a:cs typeface="Arial" panose="020B0604020202020204" pitchFamily="34" charset="0"/>
              </a:rPr>
              <a:t>infrastructure procurement </a:t>
            </a:r>
            <a:r>
              <a:rPr lang="en-US" sz="2000" dirty="0">
                <a:latin typeface="Arial" panose="020B0604020202020204" pitchFamily="34" charset="0"/>
                <a:ea typeface="Times New Roman" panose="02020603050405020304" pitchFamily="18" charset="0"/>
                <a:cs typeface="Arial" panose="020B0604020202020204" pitchFamily="34" charset="0"/>
              </a:rPr>
              <a:t>strategy and project implementation through (2021/2022); </a:t>
            </a:r>
          </a:p>
          <a:p>
            <a:pPr algn="just">
              <a:lnSpc>
                <a:spcPct val="150000"/>
              </a:lnSpc>
              <a:spcAft>
                <a:spcPts val="0"/>
              </a:spcAft>
              <a:buFont typeface="Wingdings" pitchFamily="2" charset="2"/>
              <a:buChar char="Ø"/>
            </a:pPr>
            <a:r>
              <a:rPr lang="en-US" sz="2000" dirty="0" smtClean="0">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finalization of in-house planning and design for the appointment of external maintenance contractors in the Eastern Cape Region, Freestate/Northern Cape Region, LMN Region and KZN Region (at various management areas). </a:t>
            </a:r>
          </a:p>
          <a:p>
            <a:pPr algn="just">
              <a:lnSpc>
                <a:spcPct val="150000"/>
              </a:lnSpc>
              <a:spcAft>
                <a:spcPts val="0"/>
              </a:spcAft>
              <a:buFont typeface="Wingdings" pitchFamily="2" charset="2"/>
              <a:buChar char="Ø"/>
            </a:pPr>
            <a:r>
              <a:rPr lang="en-US" sz="2000" dirty="0" smtClean="0">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implementation of Total Facilities Management (TFM) projects at the newly constructed correctional centres at Standerton, Tzaneen and Estcourt.</a:t>
            </a:r>
          </a:p>
          <a:p>
            <a:pPr algn="just">
              <a:lnSpc>
                <a:spcPct val="150000"/>
              </a:lnSpc>
              <a:spcAft>
                <a:spcPts val="0"/>
              </a:spcAft>
              <a:buFont typeface="Wingdings" pitchFamily="2" charset="2"/>
              <a:buChar char="Ø"/>
            </a:pPr>
            <a:r>
              <a:rPr lang="en-US" sz="2000" dirty="0" smtClean="0">
                <a:latin typeface="Arial" panose="020B0604020202020204" pitchFamily="34" charset="0"/>
                <a:ea typeface="Times New Roman" panose="02020603050405020304" pitchFamily="18" charset="0"/>
                <a:cs typeface="Arial" panose="020B0604020202020204" pitchFamily="34" charset="0"/>
              </a:rPr>
              <a:t>The </a:t>
            </a:r>
            <a:r>
              <a:rPr lang="en-US" sz="2000" dirty="0">
                <a:latin typeface="Arial" panose="020B0604020202020204" pitchFamily="34" charset="0"/>
                <a:ea typeface="Times New Roman" panose="02020603050405020304" pitchFamily="18" charset="0"/>
                <a:cs typeface="Arial" panose="020B0604020202020204" pitchFamily="34" charset="0"/>
              </a:rPr>
              <a:t>implementation of maintenance contracts on Integrated Security Systems at Qalakabusha, Tswelopele, Standerton, North End, Kokstad and Pietermaritzburg correctional centres</a:t>
            </a:r>
            <a:r>
              <a:rPr lang="en-US" sz="2000" dirty="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buFont typeface="Wingdings" pitchFamily="2" charset="2"/>
              <a:buChar char="Ø"/>
            </a:pPr>
            <a:endParaRPr lang="en-ZA"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pPr/>
              <a:t>23</a:t>
            </a:fld>
            <a:endParaRPr lang="en-US"/>
          </a:p>
        </p:txBody>
      </p:sp>
    </p:spTree>
    <p:extLst>
      <p:ext uri="{BB962C8B-B14F-4D97-AF65-F5344CB8AC3E}">
        <p14:creationId xmlns:p14="http://schemas.microsoft.com/office/powerpoint/2010/main" xmlns="" val="37622527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11. Conclusion </a:t>
            </a:r>
            <a:r>
              <a:rPr lang="en-ZA" sz="3600" dirty="0" smtClean="0">
                <a:solidFill>
                  <a:srgbClr val="005300"/>
                </a:solidFill>
                <a:latin typeface="Arial" pitchFamily="34" charset="0"/>
                <a:cs typeface="Arial" pitchFamily="34" charset="0"/>
              </a:rPr>
              <a:t> </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algn="just">
              <a:lnSpc>
                <a:spcPct val="150000"/>
              </a:lnSpc>
              <a:buFont typeface="Wingdings" panose="05000000000000000000" pitchFamily="2" charset="2"/>
              <a:buChar char="Ø"/>
            </a:pPr>
            <a:r>
              <a:rPr lang="en-ZA" sz="1800" dirty="0">
                <a:latin typeface="Arial" pitchFamily="34" charset="0"/>
                <a:ea typeface="Times New Roman" panose="02020603050405020304" pitchFamily="18" charset="0"/>
                <a:cs typeface="Arial" pitchFamily="34" charset="0"/>
              </a:rPr>
              <a:t>Facility Management (FM) projects in the </a:t>
            </a:r>
            <a:r>
              <a:rPr lang="en-ZA" sz="1800" dirty="0" smtClean="0">
                <a:latin typeface="Arial" pitchFamily="34" charset="0"/>
                <a:ea typeface="Times New Roman" panose="02020603050405020304" pitchFamily="18" charset="0"/>
                <a:cs typeface="Arial" pitchFamily="34" charset="0"/>
              </a:rPr>
              <a:t>department are </a:t>
            </a:r>
            <a:r>
              <a:rPr lang="en-ZA" sz="1800" dirty="0">
                <a:latin typeface="Arial" pitchFamily="34" charset="0"/>
                <a:ea typeface="Times New Roman" panose="02020603050405020304" pitchFamily="18" charset="0"/>
                <a:cs typeface="Arial" pitchFamily="34" charset="0"/>
              </a:rPr>
              <a:t>managed ‘reactively’ as opposed to ‘proactively’, leading to operational deficiencies across the </a:t>
            </a:r>
            <a:r>
              <a:rPr lang="en-ZA" sz="1800" dirty="0" smtClean="0">
                <a:latin typeface="Arial" pitchFamily="34" charset="0"/>
                <a:ea typeface="Times New Roman" panose="02020603050405020304" pitchFamily="18" charset="0"/>
                <a:cs typeface="Arial" pitchFamily="34" charset="0"/>
              </a:rPr>
              <a:t>value chain, and therefore the DCS are in process to implement Total Facilities Management projects at prioritised new generation facilities. </a:t>
            </a:r>
          </a:p>
          <a:p>
            <a:pPr algn="just">
              <a:lnSpc>
                <a:spcPct val="150000"/>
              </a:lnSpc>
              <a:buFont typeface="Wingdings" panose="05000000000000000000" pitchFamily="2" charset="2"/>
              <a:buChar char="Ø"/>
            </a:pPr>
            <a:endParaRPr lang="en-ZA" sz="1800" dirty="0" smtClean="0">
              <a:latin typeface="Arial" pitchFamily="34" charset="0"/>
              <a:ea typeface="Times New Roman" panose="02020603050405020304" pitchFamily="18" charset="0"/>
              <a:cs typeface="Arial" pitchFamily="34" charset="0"/>
            </a:endParaRPr>
          </a:p>
          <a:p>
            <a:pPr algn="just">
              <a:lnSpc>
                <a:spcPct val="150000"/>
              </a:lnSpc>
              <a:buFont typeface="Wingdings" panose="05000000000000000000" pitchFamily="2" charset="2"/>
              <a:buChar char="Ø"/>
            </a:pPr>
            <a:r>
              <a:rPr lang="en-US" sz="1800" dirty="0">
                <a:latin typeface="Arial" pitchFamily="34" charset="0"/>
                <a:ea typeface="Times New Roman" panose="02020603050405020304" pitchFamily="18" charset="0"/>
                <a:cs typeface="Arial" pitchFamily="34" charset="0"/>
              </a:rPr>
              <a:t>The majority of infrastructure projects are implemented by the National Department of Public Works and Infrastructure.  Projects are often delayed during the planning and execution stages, which contributes to cost and time overruns as well as a lack of adequate accommodation to support service delivery.  The Department has therefore diversified the </a:t>
            </a:r>
            <a:r>
              <a:rPr lang="en-US" sz="1800" dirty="0" smtClean="0">
                <a:latin typeface="Arial" pitchFamily="34" charset="0"/>
                <a:ea typeface="Times New Roman" panose="02020603050405020304" pitchFamily="18" charset="0"/>
                <a:cs typeface="Arial" pitchFamily="34" charset="0"/>
              </a:rPr>
              <a:t>infrastructure procurement strategy. </a:t>
            </a:r>
            <a:endParaRPr lang="en-ZA" sz="1800" dirty="0">
              <a:latin typeface="Arial" pitchFamily="34" charset="0"/>
              <a:ea typeface="Times New Roman" panose="02020603050405020304" pitchFamily="18" charset="0"/>
              <a:cs typeface="Arial" pitchFamily="34" charset="0"/>
            </a:endParaRPr>
          </a:p>
        </p:txBody>
      </p:sp>
      <p:sp>
        <p:nvSpPr>
          <p:cNvPr id="9" name="Slide Number Placeholder 2"/>
          <p:cNvSpPr>
            <a:spLocks noGrp="1"/>
          </p:cNvSpPr>
          <p:nvPr>
            <p:ph type="sldNum" sz="quarter" idx="12"/>
          </p:nvPr>
        </p:nvSpPr>
        <p:spPr>
          <a:xfrm>
            <a:off x="6553200" y="6356350"/>
            <a:ext cx="2133600" cy="365125"/>
          </a:xfrm>
        </p:spPr>
        <p:txBody>
          <a:bodyPr/>
          <a:lstStyle/>
          <a:p>
            <a:fld id="{DCB3B80B-23E3-3948-A741-EEB7CB22DD0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2933315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11. Conclusion </a:t>
            </a:r>
            <a:r>
              <a:rPr lang="en-ZA" sz="3600" dirty="0" smtClean="0">
                <a:solidFill>
                  <a:srgbClr val="005300"/>
                </a:solidFill>
                <a:latin typeface="Arial" pitchFamily="34" charset="0"/>
                <a:cs typeface="Arial" pitchFamily="34" charset="0"/>
              </a:rPr>
              <a:t> </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algn="just">
              <a:lnSpc>
                <a:spcPct val="150000"/>
              </a:lnSpc>
              <a:buFont typeface="Wingdings" panose="05000000000000000000" pitchFamily="2" charset="2"/>
              <a:buChar char="Ø"/>
            </a:pPr>
            <a:r>
              <a:rPr lang="en-US" sz="1800" dirty="0">
                <a:latin typeface="Arial" pitchFamily="34" charset="0"/>
                <a:ea typeface="Times New Roman" panose="02020603050405020304" pitchFamily="18" charset="0"/>
                <a:cs typeface="Arial" pitchFamily="34" charset="0"/>
              </a:rPr>
              <a:t>The poor condition of inherited infrastructure has created a backlog in the provision of appropriate and cost effective correctional facilities that puts rehabilitation and care at the centre of operations within the Department.  </a:t>
            </a:r>
            <a:endParaRPr lang="en-US" sz="1800" dirty="0" smtClean="0">
              <a:latin typeface="Arial" pitchFamily="34" charset="0"/>
              <a:ea typeface="Times New Roman" panose="02020603050405020304" pitchFamily="18" charset="0"/>
              <a:cs typeface="Arial" pitchFamily="34" charset="0"/>
            </a:endParaRPr>
          </a:p>
          <a:p>
            <a:pPr algn="just">
              <a:lnSpc>
                <a:spcPct val="150000"/>
              </a:lnSpc>
              <a:buFont typeface="Wingdings" panose="05000000000000000000" pitchFamily="2" charset="2"/>
              <a:buChar char="Ø"/>
            </a:pPr>
            <a:endParaRPr lang="en-US" sz="1800" dirty="0">
              <a:latin typeface="Arial" pitchFamily="34" charset="0"/>
              <a:ea typeface="Times New Roman" panose="02020603050405020304" pitchFamily="18" charset="0"/>
              <a:cs typeface="Arial" pitchFamily="34" charset="0"/>
            </a:endParaRPr>
          </a:p>
          <a:p>
            <a:pPr algn="just">
              <a:lnSpc>
                <a:spcPct val="150000"/>
              </a:lnSpc>
              <a:buFont typeface="Wingdings" panose="05000000000000000000" pitchFamily="2" charset="2"/>
              <a:buChar char="Ø"/>
            </a:pPr>
            <a:r>
              <a:rPr lang="en-US" sz="1800" dirty="0">
                <a:latin typeface="Arial" pitchFamily="34" charset="0"/>
                <a:ea typeface="Times New Roman" panose="02020603050405020304" pitchFamily="18" charset="0"/>
                <a:cs typeface="Arial" pitchFamily="34" charset="0"/>
              </a:rPr>
              <a:t>The Department embarked on a structured approach to implement own resources projects with emphasis on facilities maintenance and repair.  Own resources projects </a:t>
            </a:r>
            <a:r>
              <a:rPr lang="en-US" sz="1800" dirty="0" smtClean="0">
                <a:latin typeface="Arial" pitchFamily="34" charset="0"/>
                <a:ea typeface="Times New Roman" panose="02020603050405020304" pitchFamily="18" charset="0"/>
                <a:cs typeface="Arial" pitchFamily="34" charset="0"/>
              </a:rPr>
              <a:t>utilize </a:t>
            </a:r>
            <a:r>
              <a:rPr lang="en-US" sz="1800" dirty="0">
                <a:latin typeface="Arial" pitchFamily="34" charset="0"/>
                <a:ea typeface="Times New Roman" panose="02020603050405020304" pitchFamily="18" charset="0"/>
                <a:cs typeface="Arial" pitchFamily="34" charset="0"/>
              </a:rPr>
              <a:t>offender labour to address the short term maintenance requirements. </a:t>
            </a:r>
            <a:endParaRPr lang="en-US" sz="1800" dirty="0" smtClean="0">
              <a:latin typeface="Arial" pitchFamily="34" charset="0"/>
              <a:ea typeface="Times New Roman" panose="02020603050405020304" pitchFamily="18" charset="0"/>
              <a:cs typeface="Arial" pitchFamily="34" charset="0"/>
            </a:endParaRPr>
          </a:p>
          <a:p>
            <a:pPr algn="just">
              <a:lnSpc>
                <a:spcPct val="150000"/>
              </a:lnSpc>
              <a:buFont typeface="Wingdings" panose="05000000000000000000" pitchFamily="2" charset="2"/>
              <a:buChar char="Ø"/>
            </a:pPr>
            <a:endParaRPr lang="en-US" sz="1800" dirty="0">
              <a:latin typeface="Arial" pitchFamily="34" charset="0"/>
              <a:ea typeface="Times New Roman" panose="02020603050405020304" pitchFamily="18" charset="0"/>
              <a:cs typeface="Arial" pitchFamily="34" charset="0"/>
            </a:endParaRPr>
          </a:p>
          <a:p>
            <a:pPr algn="just">
              <a:lnSpc>
                <a:spcPct val="150000"/>
              </a:lnSpc>
              <a:buFont typeface="Wingdings" panose="05000000000000000000" pitchFamily="2" charset="2"/>
              <a:buChar char="Ø"/>
            </a:pPr>
            <a:r>
              <a:rPr lang="en-US" sz="1800" dirty="0" smtClean="0">
                <a:latin typeface="Arial" pitchFamily="34" charset="0"/>
                <a:ea typeface="Times New Roman" panose="02020603050405020304" pitchFamily="18" charset="0"/>
                <a:cs typeface="Arial" pitchFamily="34" charset="0"/>
              </a:rPr>
              <a:t>The draft Master Infrastructure Plan is aligned to support the revised infrastructure strategy. </a:t>
            </a:r>
            <a:endParaRPr lang="en-ZA" sz="1800" dirty="0">
              <a:latin typeface="Arial" pitchFamily="34" charset="0"/>
              <a:ea typeface="Times New Roman" panose="02020603050405020304" pitchFamily="18" charset="0"/>
              <a:cs typeface="Arial" pitchFamily="34" charset="0"/>
            </a:endParaRPr>
          </a:p>
        </p:txBody>
      </p:sp>
      <p:sp>
        <p:nvSpPr>
          <p:cNvPr id="9" name="Slide Number Placeholder 2"/>
          <p:cNvSpPr>
            <a:spLocks noGrp="1"/>
          </p:cNvSpPr>
          <p:nvPr>
            <p:ph type="sldNum" sz="quarter" idx="12"/>
          </p:nvPr>
        </p:nvSpPr>
        <p:spPr>
          <a:xfrm>
            <a:off x="6553200" y="6356350"/>
            <a:ext cx="2133600" cy="365125"/>
          </a:xfrm>
        </p:spPr>
        <p:txBody>
          <a:bodyPr/>
          <a:lstStyle/>
          <a:p>
            <a:fld id="{DCB3B80B-23E3-3948-A741-EEB7CB22DD0C}"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xmlns="" val="1268216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927100" y="271596"/>
            <a:ext cx="4522887" cy="707894"/>
          </a:xfrm>
          <a:prstGeom prst="rect">
            <a:avLst/>
          </a:prstGeom>
          <a:noFill/>
        </p:spPr>
        <p:txBody>
          <a:bodyPr wrap="square" rtlCol="0">
            <a:spAutoFit/>
          </a:bodyPr>
          <a:lstStyle/>
          <a:p>
            <a:r>
              <a:rPr lang="en-US" sz="4000" dirty="0">
                <a:solidFill>
                  <a:prstClr val="white"/>
                </a:solidFill>
                <a:cs typeface="Arial Black"/>
              </a:rPr>
              <a:t>Thank You</a:t>
            </a:r>
          </a:p>
        </p:txBody>
      </p:sp>
      <p:sp>
        <p:nvSpPr>
          <p:cNvPr id="13" name="TextBox 12"/>
          <p:cNvSpPr txBox="1"/>
          <p:nvPr/>
        </p:nvSpPr>
        <p:spPr>
          <a:xfrm>
            <a:off x="1079500" y="423996"/>
            <a:ext cx="4522887" cy="707894"/>
          </a:xfrm>
          <a:prstGeom prst="rect">
            <a:avLst/>
          </a:prstGeom>
          <a:noFill/>
        </p:spPr>
        <p:txBody>
          <a:bodyPr wrap="square" rtlCol="0">
            <a:spAutoFit/>
          </a:bodyPr>
          <a:lstStyle/>
          <a:p>
            <a:r>
              <a:rPr lang="en-US" sz="4000" dirty="0">
                <a:solidFill>
                  <a:srgbClr val="005300"/>
                </a:solidFill>
                <a:cs typeface="Arial Black"/>
              </a:rPr>
              <a:t>Thank You</a:t>
            </a: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xmlns="" val="3525491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04200" cy="1143000"/>
          </a:xfrm>
        </p:spPr>
        <p:txBody>
          <a:bodyPr>
            <a:normAutofit/>
          </a:bodyPr>
          <a:lstStyle/>
          <a:p>
            <a:pPr algn="l"/>
            <a:r>
              <a:rPr lang="en-ZA" sz="3600" dirty="0" smtClean="0">
                <a:solidFill>
                  <a:srgbClr val="005300"/>
                </a:solidFill>
                <a:latin typeface="Arial" pitchFamily="34" charset="0"/>
                <a:ea typeface="+mn-ea"/>
                <a:cs typeface="Arial" pitchFamily="34" charset="0"/>
              </a:rPr>
              <a:t>1. Purpose of Presentation</a:t>
            </a:r>
            <a:endParaRPr lang="en-ZA" sz="3600" dirty="0">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pPr algn="just">
              <a:lnSpc>
                <a:spcPct val="150000"/>
              </a:lnSpc>
              <a:buNone/>
            </a:pPr>
            <a:r>
              <a:rPr lang="en-US" sz="2800" dirty="0" smtClean="0">
                <a:latin typeface="Arial" pitchFamily="34" charset="0"/>
                <a:cs typeface="Arial" pitchFamily="34" charset="0"/>
              </a:rPr>
              <a:t>	</a:t>
            </a:r>
            <a:r>
              <a:rPr lang="en-US" sz="2000" dirty="0" smtClean="0">
                <a:latin typeface="Arial" pitchFamily="34" charset="0"/>
                <a:cs typeface="Arial" pitchFamily="34" charset="0"/>
              </a:rPr>
              <a:t>The purpose of this presentation is to apprise the Portfolio Committee regarding DCS Facilities Infrastructure, with special reference to key fundamentals for the achievement of the revised infrastructure strategic objectives. </a:t>
            </a:r>
            <a:endParaRPr lang="en-ZA" sz="2000" b="1" i="1"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255906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04200" cy="1143000"/>
          </a:xfrm>
        </p:spPr>
        <p:txBody>
          <a:bodyPr>
            <a:normAutofit/>
          </a:bodyPr>
          <a:lstStyle/>
          <a:p>
            <a:pPr algn="l"/>
            <a:r>
              <a:rPr lang="en-ZA" sz="3600" dirty="0" smtClean="0">
                <a:solidFill>
                  <a:srgbClr val="005300"/>
                </a:solidFill>
                <a:latin typeface="Arial" pitchFamily="34" charset="0"/>
                <a:ea typeface="+mn-ea"/>
                <a:cs typeface="Arial" pitchFamily="34" charset="0"/>
              </a:rPr>
              <a:t>2. Introduction </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57200" y="1155700"/>
            <a:ext cx="8229600" cy="5200650"/>
          </a:xfrm>
        </p:spPr>
        <p:txBody>
          <a:bodyPr>
            <a:noAutofit/>
          </a:bodyPr>
          <a:lstStyle/>
          <a:p>
            <a:pPr algn="just">
              <a:lnSpc>
                <a:spcPct val="150000"/>
              </a:lnSpc>
              <a:buFont typeface="Wingdings" pitchFamily="2" charset="2"/>
              <a:buChar char="Ø"/>
            </a:pPr>
            <a:r>
              <a:rPr lang="en-US" sz="2000" dirty="0" smtClean="0">
                <a:latin typeface="Arial" pitchFamily="34" charset="0"/>
                <a:cs typeface="Arial" pitchFamily="34" charset="0"/>
              </a:rPr>
              <a:t>The </a:t>
            </a:r>
            <a:r>
              <a:rPr lang="en-US" sz="2000" dirty="0">
                <a:latin typeface="Arial" pitchFamily="34" charset="0"/>
                <a:cs typeface="Arial" pitchFamily="34" charset="0"/>
              </a:rPr>
              <a:t>property portfolio of the Department consists of </a:t>
            </a:r>
            <a:r>
              <a:rPr lang="en-US" sz="2000" i="1" dirty="0" smtClean="0">
                <a:latin typeface="Arial" pitchFamily="34" charset="0"/>
                <a:cs typeface="Arial" pitchFamily="34" charset="0"/>
              </a:rPr>
              <a:t>243 </a:t>
            </a:r>
            <a:r>
              <a:rPr lang="en-US" sz="2000" i="1" dirty="0">
                <a:latin typeface="Arial" pitchFamily="34" charset="0"/>
                <a:cs typeface="Arial" pitchFamily="34" charset="0"/>
              </a:rPr>
              <a:t>correctional </a:t>
            </a:r>
            <a:r>
              <a:rPr lang="en-US" sz="2000" dirty="0">
                <a:latin typeface="Arial" pitchFamily="34" charset="0"/>
                <a:cs typeface="Arial" pitchFamily="34" charset="0"/>
              </a:rPr>
              <a:t>facilities and </a:t>
            </a:r>
            <a:r>
              <a:rPr lang="en-US" sz="2000" i="1" dirty="0">
                <a:latin typeface="Arial" pitchFamily="34" charset="0"/>
                <a:cs typeface="Arial" pitchFamily="34" charset="0"/>
              </a:rPr>
              <a:t>218 community </a:t>
            </a:r>
            <a:r>
              <a:rPr lang="en-US" sz="2000" dirty="0">
                <a:latin typeface="Arial" pitchFamily="34" charset="0"/>
                <a:cs typeface="Arial" pitchFamily="34" charset="0"/>
              </a:rPr>
              <a:t>corrections offices, office accommodation, living quarters, agricultural facilities and production workshops.  The property portfolio includes a total of 15 new generation correctional centres, which constitute 6,2% of correctional facilities. </a:t>
            </a:r>
            <a:endParaRPr lang="en-US" sz="2000" dirty="0" smtClean="0">
              <a:latin typeface="Arial" pitchFamily="34" charset="0"/>
              <a:cs typeface="Arial" pitchFamily="34" charset="0"/>
            </a:endParaRPr>
          </a:p>
          <a:p>
            <a:pPr algn="just">
              <a:lnSpc>
                <a:spcPct val="150000"/>
              </a:lnSpc>
              <a:buFont typeface="Wingdings" pitchFamily="2" charset="2"/>
              <a:buChar char="Ø"/>
            </a:pPr>
            <a:r>
              <a:rPr lang="en-US" sz="2000" b="1" dirty="0" smtClean="0">
                <a:latin typeface="Arial" pitchFamily="34" charset="0"/>
                <a:cs typeface="Arial" pitchFamily="34" charset="0"/>
              </a:rPr>
              <a:t>The </a:t>
            </a:r>
            <a:r>
              <a:rPr lang="en-US" sz="2000" b="1" dirty="0">
                <a:latin typeface="Arial" pitchFamily="34" charset="0"/>
                <a:cs typeface="Arial" pitchFamily="34" charset="0"/>
              </a:rPr>
              <a:t>problem statement </a:t>
            </a:r>
            <a:r>
              <a:rPr lang="en-US" sz="2000" b="1" dirty="0" smtClean="0">
                <a:latin typeface="Arial" pitchFamily="34" charset="0"/>
                <a:cs typeface="Arial" pitchFamily="34" charset="0"/>
              </a:rPr>
              <a:t>reads: </a:t>
            </a:r>
            <a:r>
              <a:rPr lang="en-US" sz="2000" dirty="0" smtClean="0">
                <a:latin typeface="Arial" pitchFamily="34" charset="0"/>
                <a:cs typeface="Arial" pitchFamily="34" charset="0"/>
              </a:rPr>
              <a:t>“</a:t>
            </a:r>
            <a:r>
              <a:rPr lang="en-US" sz="2000" dirty="0">
                <a:latin typeface="Arial" pitchFamily="34" charset="0"/>
                <a:cs typeface="Arial" pitchFamily="34" charset="0"/>
              </a:rPr>
              <a:t>The poor condition of facilities impact on all aspects of rehabilitation and correctional activities and therefore hampers effective corrections in South Africa, due to the fact that only 6,2% (15/243) conform to new generation design”. </a:t>
            </a:r>
            <a:endParaRPr lang="en-ZA" sz="20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200258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04200" cy="1143000"/>
          </a:xfrm>
        </p:spPr>
        <p:txBody>
          <a:bodyPr>
            <a:normAutofit/>
          </a:bodyPr>
          <a:lstStyle/>
          <a:p>
            <a:pPr algn="l"/>
            <a:r>
              <a:rPr lang="en-ZA" sz="3600" dirty="0" smtClean="0">
                <a:solidFill>
                  <a:srgbClr val="005300"/>
                </a:solidFill>
                <a:latin typeface="Arial" pitchFamily="34" charset="0"/>
                <a:ea typeface="+mn-ea"/>
                <a:cs typeface="Arial" pitchFamily="34" charset="0"/>
              </a:rPr>
              <a:t>2. Introduction </a:t>
            </a:r>
            <a:endParaRPr lang="en-ZA" sz="3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5</a:t>
            </a:fld>
            <a:endParaRPr lang="en-US" dirty="0">
              <a:solidFill>
                <a:prstClr val="black">
                  <a:tint val="75000"/>
                </a:prstClr>
              </a:solidFill>
            </a:endParaRP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746775" y="1509824"/>
            <a:ext cx="7448712" cy="4480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1701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a:bodyPr>
          <a:lstStyle/>
          <a:p>
            <a:pPr algn="l"/>
            <a:r>
              <a:rPr lang="en-US" sz="3600" dirty="0" smtClean="0">
                <a:solidFill>
                  <a:srgbClr val="005300"/>
                </a:solidFill>
                <a:latin typeface="Arial" pitchFamily="34" charset="0"/>
                <a:cs typeface="Arial" pitchFamily="34" charset="0"/>
              </a:rPr>
              <a:t>3. </a:t>
            </a:r>
            <a:r>
              <a:rPr lang="en-US" sz="3600" dirty="0">
                <a:solidFill>
                  <a:srgbClr val="005300"/>
                </a:solidFill>
                <a:latin typeface="Arial" pitchFamily="34" charset="0"/>
                <a:cs typeface="Arial" pitchFamily="34" charset="0"/>
              </a:rPr>
              <a:t>Property Portfolio </a:t>
            </a:r>
            <a:r>
              <a:rPr lang="en-US" sz="3600" dirty="0" smtClean="0">
                <a:solidFill>
                  <a:srgbClr val="005300"/>
                </a:solidFill>
                <a:latin typeface="Arial" pitchFamily="34" charset="0"/>
                <a:cs typeface="Arial" pitchFamily="34" charset="0"/>
              </a:rPr>
              <a:t> </a:t>
            </a:r>
            <a:endParaRPr lang="en-ZA" sz="36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marL="0" indent="0" algn="just">
              <a:lnSpc>
                <a:spcPct val="150000"/>
              </a:lnSpc>
              <a:spcAft>
                <a:spcPts val="0"/>
              </a:spcAft>
              <a:buNone/>
            </a:pPr>
            <a:r>
              <a:rPr lang="en-ZA" sz="2000" b="1" dirty="0" smtClean="0">
                <a:latin typeface="Arial" panose="020B0604020202020204" pitchFamily="34" charset="0"/>
                <a:ea typeface="Times New Roman" panose="02020603050405020304" pitchFamily="18" charset="0"/>
                <a:cs typeface="Arial" panose="020B0604020202020204" pitchFamily="34" charset="0"/>
              </a:rPr>
              <a:t>The Property Portfolio can be summarised as follow; </a:t>
            </a:r>
          </a:p>
          <a:p>
            <a:pPr marL="0" indent="0" algn="just">
              <a:lnSpc>
                <a:spcPct val="150000"/>
              </a:lnSpc>
              <a:spcAft>
                <a:spcPts val="0"/>
              </a:spcAft>
              <a:buNone/>
            </a:pPr>
            <a:endParaRPr lang="en-ZA" sz="2000" dirty="0" smtClean="0">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buFont typeface="Wingdings" panose="05000000000000000000" pitchFamily="2"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Total number of correctional centres: 243</a:t>
            </a:r>
          </a:p>
          <a:p>
            <a:pPr lvl="0" algn="just">
              <a:lnSpc>
                <a:spcPct val="150000"/>
              </a:lnSpc>
              <a:buFont typeface="Wingdings" panose="05000000000000000000" pitchFamily="2"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New Generation correctional centres: 6,2</a:t>
            </a:r>
            <a:r>
              <a:rPr lang="en-US" sz="2000" dirty="0" smtClean="0">
                <a:latin typeface="Arial" pitchFamily="34" charset="0"/>
                <a:cs typeface="Arial" pitchFamily="34" charset="0"/>
              </a:rPr>
              <a:t>% (15/243) </a:t>
            </a:r>
          </a:p>
          <a:p>
            <a:pPr lvl="0" algn="just">
              <a:lnSpc>
                <a:spcPct val="150000"/>
              </a:lnSpc>
              <a:buFont typeface="Wingdings" panose="05000000000000000000" pitchFamily="2"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Management Areas: 46</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Font typeface="Wingdings" panose="05000000000000000000" pitchFamily="2"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Public Private Partnership Correctional Centres: 2 (Kutama Sinthumule and Mangaung)</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Font typeface="Wingdings" panose="05000000000000000000" pitchFamily="2"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Community Correctional facilities: 218</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buFont typeface="Wingdings" panose="05000000000000000000" pitchFamily="2"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Total leased office space: 185 100 m² </a:t>
            </a:r>
            <a:endParaRPr lang="en-ZA" sz="2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1000"/>
              </a:spcAft>
              <a:buFont typeface="Wingdings" panose="05000000000000000000" pitchFamily="2" charset="2"/>
              <a:buChar char=""/>
            </a:pPr>
            <a:r>
              <a:rPr lang="en-US" sz="2000" dirty="0" smtClean="0">
                <a:latin typeface="Arial" panose="020B0604020202020204" pitchFamily="34" charset="0"/>
                <a:ea typeface="Calibri" panose="020F0502020204030204" pitchFamily="34" charset="0"/>
                <a:cs typeface="Arial" panose="020B0604020202020204" pitchFamily="34" charset="0"/>
              </a:rPr>
              <a:t>Total number of private leases: 134</a:t>
            </a:r>
            <a:endParaRPr lang="en-ZA"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372747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fontScale="90000"/>
          </a:bodyPr>
          <a:lstStyle/>
          <a:p>
            <a:pPr algn="l"/>
            <a:r>
              <a:rPr lang="en-US" sz="4000" dirty="0" smtClean="0">
                <a:solidFill>
                  <a:srgbClr val="005300"/>
                </a:solidFill>
                <a:latin typeface="Arial" pitchFamily="34" charset="0"/>
                <a:cs typeface="Arial" pitchFamily="34" charset="0"/>
              </a:rPr>
              <a:t>4. Overview on Correctional Centres  </a:t>
            </a:r>
            <a:endParaRPr lang="en-ZA" sz="4000" dirty="0">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03598184"/>
              </p:ext>
            </p:extLst>
          </p:nvPr>
        </p:nvGraphicFramePr>
        <p:xfrm>
          <a:off x="185036" y="1115986"/>
          <a:ext cx="8761228" cy="5248394"/>
        </p:xfrm>
        <a:graphic>
          <a:graphicData uri="http://schemas.openxmlformats.org/drawingml/2006/table">
            <a:tbl>
              <a:tblPr firstRow="1" firstCol="1" bandRow="1">
                <a:tableStyleId>{5C22544A-7EE6-4342-B048-85BDC9FD1C3A}</a:tableStyleId>
              </a:tblPr>
              <a:tblGrid>
                <a:gridCol w="2047801"/>
                <a:gridCol w="1286540"/>
                <a:gridCol w="2977116"/>
                <a:gridCol w="1307805"/>
                <a:gridCol w="1141966"/>
              </a:tblGrid>
              <a:tr h="345746">
                <a:tc rowSpan="2">
                  <a:txBody>
                    <a:bodyPr/>
                    <a:lstStyle/>
                    <a:p>
                      <a:pPr algn="just">
                        <a:lnSpc>
                          <a:spcPct val="115000"/>
                        </a:lnSpc>
                        <a:spcAft>
                          <a:spcPts val="0"/>
                        </a:spcAft>
                      </a:pPr>
                      <a:r>
                        <a:rPr lang="en-GB" sz="1400" dirty="0">
                          <a:solidFill>
                            <a:schemeClr val="tx1"/>
                          </a:solidFill>
                          <a:effectLst/>
                          <a:latin typeface="Arial" pitchFamily="34" charset="0"/>
                          <a:cs typeface="Arial" pitchFamily="34" charset="0"/>
                        </a:rPr>
                        <a:t>Region</a:t>
                      </a:r>
                      <a:endParaRPr lang="en-ZA" sz="1400" dirty="0">
                        <a:solidFill>
                          <a:schemeClr val="tx1"/>
                        </a:solidFill>
                        <a:effectLst/>
                        <a:latin typeface="Arial" pitchFamily="34" charset="0"/>
                        <a:ea typeface="Calibri"/>
                        <a:cs typeface="Arial" pitchFamily="34" charset="0"/>
                      </a:endParaRPr>
                    </a:p>
                  </a:txBody>
                  <a:tcPr marL="68580" marR="68580" marT="0" marB="0"/>
                </a:tc>
                <a:tc rowSpan="2">
                  <a:txBody>
                    <a:bodyPr/>
                    <a:lstStyle/>
                    <a:p>
                      <a:pPr algn="just">
                        <a:lnSpc>
                          <a:spcPct val="115000"/>
                        </a:lnSpc>
                        <a:spcAft>
                          <a:spcPts val="0"/>
                        </a:spcAft>
                      </a:pPr>
                      <a:r>
                        <a:rPr lang="en-GB" sz="1400" dirty="0">
                          <a:solidFill>
                            <a:schemeClr val="tx1"/>
                          </a:solidFill>
                          <a:effectLst/>
                          <a:latin typeface="Arial" pitchFamily="34" charset="0"/>
                          <a:cs typeface="Arial" pitchFamily="34" charset="0"/>
                        </a:rPr>
                        <a:t>Number of Management Areas</a:t>
                      </a:r>
                      <a:endParaRPr lang="en-ZA" sz="1400" dirty="0">
                        <a:solidFill>
                          <a:schemeClr val="tx1"/>
                        </a:solidFill>
                        <a:effectLst/>
                        <a:latin typeface="Arial" pitchFamily="34" charset="0"/>
                        <a:ea typeface="Calibri"/>
                        <a:cs typeface="Arial" pitchFamily="34" charset="0"/>
                      </a:endParaRPr>
                    </a:p>
                  </a:txBody>
                  <a:tcPr marL="68580" marR="68580" marT="0" marB="0"/>
                </a:tc>
                <a:tc gridSpan="3">
                  <a:txBody>
                    <a:bodyPr/>
                    <a:lstStyle/>
                    <a:p>
                      <a:pPr algn="ctr">
                        <a:lnSpc>
                          <a:spcPct val="115000"/>
                        </a:lnSpc>
                        <a:spcAft>
                          <a:spcPts val="0"/>
                        </a:spcAft>
                      </a:pPr>
                      <a:r>
                        <a:rPr lang="en-GB" sz="1400" dirty="0">
                          <a:solidFill>
                            <a:schemeClr val="tx1"/>
                          </a:solidFill>
                          <a:effectLst/>
                          <a:latin typeface="Arial" pitchFamily="34" charset="0"/>
                          <a:cs typeface="Arial" pitchFamily="34" charset="0"/>
                        </a:rPr>
                        <a:t>Number of correctional centres</a:t>
                      </a:r>
                      <a:endParaRPr lang="en-ZA" sz="1400" dirty="0">
                        <a:solidFill>
                          <a:schemeClr val="tx1"/>
                        </a:solidFill>
                        <a:effectLst/>
                        <a:latin typeface="Arial" pitchFamily="34" charset="0"/>
                        <a:ea typeface="Calibri"/>
                        <a:cs typeface="Arial" pitchFamily="34" charset="0"/>
                      </a:endParaRPr>
                    </a:p>
                  </a:txBody>
                  <a:tcPr marL="68580" marR="68580" marT="0" marB="0"/>
                </a:tc>
                <a:tc hMerge="1">
                  <a:txBody>
                    <a:bodyPr/>
                    <a:lstStyle/>
                    <a:p>
                      <a:endParaRPr lang="en-ZA"/>
                    </a:p>
                  </a:txBody>
                  <a:tcPr/>
                </a:tc>
                <a:tc hMerge="1">
                  <a:txBody>
                    <a:bodyPr/>
                    <a:lstStyle/>
                    <a:p>
                      <a:endParaRPr lang="en-ZA"/>
                    </a:p>
                  </a:txBody>
                  <a:tcPr/>
                </a:tc>
              </a:tr>
              <a:tr h="734610">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GB" sz="1400" dirty="0">
                          <a:solidFill>
                            <a:schemeClr val="tx1"/>
                          </a:solidFill>
                          <a:effectLst/>
                          <a:latin typeface="Arial" pitchFamily="34" charset="0"/>
                          <a:cs typeface="Arial" pitchFamily="34" charset="0"/>
                        </a:rPr>
                        <a:t>Number of centres temporarily closed </a:t>
                      </a:r>
                      <a:r>
                        <a:rPr lang="en-GB" sz="1400" dirty="0" smtClean="0">
                          <a:solidFill>
                            <a:schemeClr val="tx1"/>
                          </a:solidFill>
                          <a:effectLst/>
                          <a:latin typeface="Arial" pitchFamily="34" charset="0"/>
                          <a:cs typeface="Arial" pitchFamily="34" charset="0"/>
                        </a:rPr>
                        <a:t>(narrative on next slide)</a:t>
                      </a:r>
                      <a:endParaRPr lang="en-ZA" sz="1400" dirty="0">
                        <a:solidFill>
                          <a:schemeClr val="tx1"/>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en-GB" sz="1400" dirty="0">
                          <a:solidFill>
                            <a:schemeClr val="tx1"/>
                          </a:solidFill>
                          <a:effectLst/>
                          <a:latin typeface="Arial" pitchFamily="34" charset="0"/>
                          <a:cs typeface="Arial" pitchFamily="34" charset="0"/>
                        </a:rPr>
                        <a:t>Number of active centres</a:t>
                      </a:r>
                      <a:endParaRPr lang="en-ZA" sz="1400" dirty="0">
                        <a:solidFill>
                          <a:schemeClr val="tx1"/>
                        </a:solidFill>
                        <a:effectLst/>
                        <a:latin typeface="Arial" pitchFamily="34" charset="0"/>
                        <a:ea typeface="Calibri"/>
                        <a:cs typeface="Arial" pitchFamily="34" charset="0"/>
                      </a:endParaRPr>
                    </a:p>
                  </a:txBody>
                  <a:tcPr marL="68580" marR="68580" marT="0" marB="0"/>
                </a:tc>
                <a:tc>
                  <a:txBody>
                    <a:bodyPr/>
                    <a:lstStyle/>
                    <a:p>
                      <a:pPr>
                        <a:lnSpc>
                          <a:spcPct val="115000"/>
                        </a:lnSpc>
                        <a:spcAft>
                          <a:spcPts val="0"/>
                        </a:spcAft>
                      </a:pPr>
                      <a:r>
                        <a:rPr lang="en-GB" sz="1400" dirty="0">
                          <a:solidFill>
                            <a:schemeClr val="tx1"/>
                          </a:solidFill>
                          <a:effectLst/>
                          <a:latin typeface="Arial" pitchFamily="34" charset="0"/>
                          <a:cs typeface="Arial" pitchFamily="34" charset="0"/>
                        </a:rPr>
                        <a:t>Total number of centres</a:t>
                      </a:r>
                      <a:endParaRPr lang="en-ZA" sz="1400" dirty="0">
                        <a:solidFill>
                          <a:schemeClr val="tx1"/>
                        </a:solidFill>
                        <a:effectLst/>
                        <a:latin typeface="Arial" pitchFamily="34" charset="0"/>
                        <a:ea typeface="Calibri"/>
                        <a:cs typeface="Arial" pitchFamily="34" charset="0"/>
                      </a:endParaRPr>
                    </a:p>
                  </a:txBody>
                  <a:tcPr marL="68580" marR="68580" marT="0" marB="0"/>
                </a:tc>
              </a:tr>
              <a:tr h="545634">
                <a:tc>
                  <a:txBody>
                    <a:bodyPr/>
                    <a:lstStyle/>
                    <a:p>
                      <a:pPr>
                        <a:lnSpc>
                          <a:spcPct val="115000"/>
                        </a:lnSpc>
                        <a:spcAft>
                          <a:spcPts val="0"/>
                        </a:spcAft>
                      </a:pPr>
                      <a:r>
                        <a:rPr lang="en-GB" sz="1400">
                          <a:effectLst/>
                          <a:latin typeface="Arial" pitchFamily="34" charset="0"/>
                          <a:cs typeface="Arial" pitchFamily="34" charset="0"/>
                        </a:rPr>
                        <a:t>Eastern Cape</a:t>
                      </a:r>
                      <a:endParaRPr lang="en-ZA" sz="140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6</a:t>
                      </a:r>
                      <a:endParaRPr lang="en-ZA" sz="140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ZA" sz="1400" dirty="0" smtClean="0">
                          <a:effectLst/>
                          <a:latin typeface="Arial" pitchFamily="34" charset="0"/>
                          <a:ea typeface="Calibri"/>
                          <a:cs typeface="Arial" pitchFamily="34" charset="0"/>
                        </a:rPr>
                        <a:t>0</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dirty="0" smtClean="0">
                          <a:effectLst/>
                          <a:latin typeface="Arial" pitchFamily="34" charset="0"/>
                          <a:cs typeface="Arial" pitchFamily="34" charset="0"/>
                        </a:rPr>
                        <a:t>45</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a:effectLst/>
                          <a:latin typeface="Arial" pitchFamily="34" charset="0"/>
                          <a:cs typeface="Arial" pitchFamily="34" charset="0"/>
                        </a:rPr>
                        <a:t>45</a:t>
                      </a:r>
                      <a:endParaRPr lang="en-ZA" sz="1400">
                        <a:effectLst/>
                        <a:latin typeface="Arial" pitchFamily="34" charset="0"/>
                        <a:ea typeface="Calibri"/>
                        <a:cs typeface="Arial" pitchFamily="34" charset="0"/>
                      </a:endParaRPr>
                    </a:p>
                  </a:txBody>
                  <a:tcPr marL="68580" marR="68580" marT="0" marB="0" anchor="ctr"/>
                </a:tc>
              </a:tr>
              <a:tr h="345746">
                <a:tc>
                  <a:txBody>
                    <a:bodyPr/>
                    <a:lstStyle/>
                    <a:p>
                      <a:pPr>
                        <a:lnSpc>
                          <a:spcPct val="115000"/>
                        </a:lnSpc>
                        <a:spcAft>
                          <a:spcPts val="0"/>
                        </a:spcAft>
                      </a:pPr>
                      <a:r>
                        <a:rPr lang="en-GB" sz="1400">
                          <a:effectLst/>
                          <a:latin typeface="Arial" pitchFamily="34" charset="0"/>
                          <a:cs typeface="Arial" pitchFamily="34" charset="0"/>
                        </a:rPr>
                        <a:t>Gauteng</a:t>
                      </a:r>
                      <a:endParaRPr lang="en-ZA" sz="140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8</a:t>
                      </a:r>
                      <a:endParaRPr lang="en-ZA" sz="140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smtClean="0">
                          <a:effectLst/>
                          <a:latin typeface="Arial" pitchFamily="34" charset="0"/>
                          <a:cs typeface="Arial" pitchFamily="34" charset="0"/>
                        </a:rPr>
                        <a:t>1 (</a:t>
                      </a:r>
                      <a:r>
                        <a:rPr lang="en-GB" sz="1400" dirty="0">
                          <a:effectLst/>
                          <a:latin typeface="Arial" pitchFamily="34" charset="0"/>
                          <a:cs typeface="Arial" pitchFamily="34" charset="0"/>
                        </a:rPr>
                        <a:t>Emthonjeni </a:t>
                      </a:r>
                      <a:r>
                        <a:rPr lang="en-GB" sz="1400" dirty="0" smtClean="0">
                          <a:effectLst/>
                          <a:latin typeface="Arial" pitchFamily="34" charset="0"/>
                          <a:cs typeface="Arial" pitchFamily="34" charset="0"/>
                        </a:rPr>
                        <a:t>Juvenile)</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25</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a:effectLst/>
                          <a:latin typeface="Arial" pitchFamily="34" charset="0"/>
                          <a:cs typeface="Arial" pitchFamily="34" charset="0"/>
                        </a:rPr>
                        <a:t>26</a:t>
                      </a:r>
                      <a:endParaRPr lang="en-ZA" sz="1400">
                        <a:effectLst/>
                        <a:latin typeface="Arial" pitchFamily="34" charset="0"/>
                        <a:cs typeface="Arial" pitchFamily="34" charset="0"/>
                      </a:endParaRPr>
                    </a:p>
                  </a:txBody>
                  <a:tcPr marL="68580" marR="68580" marT="0" marB="0" anchor="ctr"/>
                </a:tc>
              </a:tr>
              <a:tr h="345746">
                <a:tc>
                  <a:txBody>
                    <a:bodyPr/>
                    <a:lstStyle/>
                    <a:p>
                      <a:pPr>
                        <a:lnSpc>
                          <a:spcPct val="115000"/>
                        </a:lnSpc>
                        <a:spcAft>
                          <a:spcPts val="0"/>
                        </a:spcAft>
                      </a:pPr>
                      <a:r>
                        <a:rPr lang="en-GB" sz="1400">
                          <a:effectLst/>
                          <a:latin typeface="Arial" pitchFamily="34" charset="0"/>
                          <a:cs typeface="Arial" pitchFamily="34" charset="0"/>
                        </a:rPr>
                        <a:t>Free State / Northern Cape</a:t>
                      </a:r>
                      <a:endParaRPr lang="en-ZA" sz="140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7</a:t>
                      </a:r>
                      <a:endParaRPr lang="en-ZA" sz="140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0</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47</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a:effectLst/>
                          <a:latin typeface="Arial" pitchFamily="34" charset="0"/>
                          <a:cs typeface="Arial" pitchFamily="34" charset="0"/>
                        </a:rPr>
                        <a:t>47</a:t>
                      </a:r>
                      <a:endParaRPr lang="en-ZA" sz="1400">
                        <a:effectLst/>
                        <a:latin typeface="Arial" pitchFamily="34" charset="0"/>
                        <a:cs typeface="Arial" pitchFamily="34" charset="0"/>
                      </a:endParaRPr>
                    </a:p>
                  </a:txBody>
                  <a:tcPr marL="68580" marR="68580" marT="0" marB="0" anchor="ctr"/>
                </a:tc>
              </a:tr>
              <a:tr h="345746">
                <a:tc>
                  <a:txBody>
                    <a:bodyPr/>
                    <a:lstStyle/>
                    <a:p>
                      <a:pPr>
                        <a:lnSpc>
                          <a:spcPct val="115000"/>
                        </a:lnSpc>
                        <a:spcAft>
                          <a:spcPts val="0"/>
                        </a:spcAft>
                      </a:pPr>
                      <a:r>
                        <a:rPr lang="en-GB" sz="1400">
                          <a:effectLst/>
                          <a:latin typeface="Arial" pitchFamily="34" charset="0"/>
                          <a:cs typeface="Arial" pitchFamily="34" charset="0"/>
                        </a:rPr>
                        <a:t>KwaZulu-Natal</a:t>
                      </a:r>
                      <a:endParaRPr lang="en-ZA" sz="140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7</a:t>
                      </a:r>
                      <a:endParaRPr lang="en-ZA" sz="140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smtClean="0">
                          <a:effectLst/>
                          <a:latin typeface="Arial" pitchFamily="34" charset="0"/>
                          <a:cs typeface="Arial" pitchFamily="34" charset="0"/>
                        </a:rPr>
                        <a:t>1 </a:t>
                      </a:r>
                      <a:r>
                        <a:rPr lang="en-GB" sz="1400" dirty="0">
                          <a:effectLst/>
                          <a:latin typeface="Arial" pitchFamily="34" charset="0"/>
                          <a:cs typeface="Arial" pitchFamily="34" charset="0"/>
                        </a:rPr>
                        <a:t>(</a:t>
                      </a:r>
                      <a:r>
                        <a:rPr lang="en-GB" sz="1400" dirty="0" smtClean="0">
                          <a:effectLst/>
                          <a:latin typeface="Arial" pitchFamily="34" charset="0"/>
                          <a:cs typeface="Arial" pitchFamily="34" charset="0"/>
                        </a:rPr>
                        <a:t>Umzimkulu) </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smtClean="0">
                          <a:effectLst/>
                          <a:latin typeface="Arial" pitchFamily="34" charset="0"/>
                          <a:cs typeface="Arial" pitchFamily="34" charset="0"/>
                        </a:rPr>
                        <a:t>41</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a:effectLst/>
                          <a:latin typeface="Arial" pitchFamily="34" charset="0"/>
                          <a:cs typeface="Arial" pitchFamily="34" charset="0"/>
                        </a:rPr>
                        <a:t>42</a:t>
                      </a:r>
                      <a:endParaRPr lang="en-ZA" sz="1400">
                        <a:effectLst/>
                        <a:latin typeface="Arial" pitchFamily="34" charset="0"/>
                        <a:cs typeface="Arial" pitchFamily="34" charset="0"/>
                      </a:endParaRPr>
                    </a:p>
                  </a:txBody>
                  <a:tcPr marL="68580" marR="68580" marT="0" marB="0" anchor="ctr"/>
                </a:tc>
              </a:tr>
              <a:tr h="668336">
                <a:tc>
                  <a:txBody>
                    <a:bodyPr/>
                    <a:lstStyle/>
                    <a:p>
                      <a:pPr>
                        <a:lnSpc>
                          <a:spcPct val="115000"/>
                        </a:lnSpc>
                        <a:spcAft>
                          <a:spcPts val="0"/>
                        </a:spcAft>
                      </a:pPr>
                      <a:r>
                        <a:rPr lang="en-GB" sz="1400">
                          <a:effectLst/>
                          <a:latin typeface="Arial" pitchFamily="34" charset="0"/>
                          <a:cs typeface="Arial" pitchFamily="34" charset="0"/>
                        </a:rPr>
                        <a:t>Western Cape</a:t>
                      </a:r>
                      <a:endParaRPr lang="en-ZA" sz="140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10</a:t>
                      </a:r>
                      <a:endParaRPr lang="en-ZA" sz="140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2 (Brandvlei </a:t>
                      </a:r>
                      <a:r>
                        <a:rPr lang="en-GB" sz="1400" dirty="0" smtClean="0">
                          <a:effectLst/>
                          <a:latin typeface="Arial" pitchFamily="34" charset="0"/>
                          <a:cs typeface="Arial" pitchFamily="34" charset="0"/>
                        </a:rPr>
                        <a:t>Max) &amp;</a:t>
                      </a:r>
                    </a:p>
                    <a:p>
                      <a:pPr algn="ctr">
                        <a:lnSpc>
                          <a:spcPct val="107000"/>
                        </a:lnSpc>
                        <a:spcAft>
                          <a:spcPts val="0"/>
                        </a:spcAft>
                      </a:pPr>
                      <a:r>
                        <a:rPr lang="en-GB" sz="1400" dirty="0" smtClean="0">
                          <a:effectLst/>
                          <a:latin typeface="Arial" pitchFamily="34" charset="0"/>
                          <a:cs typeface="Arial" pitchFamily="34" charset="0"/>
                        </a:rPr>
                        <a:t>(Swellendam)</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41</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43</a:t>
                      </a:r>
                      <a:endParaRPr lang="en-ZA" sz="1400" dirty="0">
                        <a:effectLst/>
                        <a:latin typeface="Arial" pitchFamily="34" charset="0"/>
                        <a:cs typeface="Arial" pitchFamily="34" charset="0"/>
                      </a:endParaRPr>
                    </a:p>
                  </a:txBody>
                  <a:tcPr marL="68580" marR="68580" marT="0" marB="0" anchor="ctr"/>
                </a:tc>
              </a:tr>
              <a:tr h="713051">
                <a:tc>
                  <a:txBody>
                    <a:bodyPr/>
                    <a:lstStyle/>
                    <a:p>
                      <a:pPr>
                        <a:lnSpc>
                          <a:spcPct val="115000"/>
                        </a:lnSpc>
                        <a:spcAft>
                          <a:spcPts val="0"/>
                        </a:spcAft>
                      </a:pPr>
                      <a:r>
                        <a:rPr lang="en-GB" sz="1400" dirty="0">
                          <a:effectLst/>
                          <a:latin typeface="Arial" pitchFamily="34" charset="0"/>
                          <a:cs typeface="Arial" pitchFamily="34" charset="0"/>
                        </a:rPr>
                        <a:t>Limpopo/Mpumalanga</a:t>
                      </a:r>
                      <a:r>
                        <a:rPr lang="en-GB" sz="1400" dirty="0" smtClean="0">
                          <a:effectLst/>
                          <a:latin typeface="Arial" pitchFamily="34" charset="0"/>
                          <a:cs typeface="Arial" pitchFamily="34" charset="0"/>
                        </a:rPr>
                        <a:t>/ North </a:t>
                      </a:r>
                      <a:r>
                        <a:rPr lang="en-GB" sz="1400" dirty="0">
                          <a:effectLst/>
                          <a:latin typeface="Arial" pitchFamily="34" charset="0"/>
                          <a:cs typeface="Arial" pitchFamily="34" charset="0"/>
                        </a:rPr>
                        <a:t>West</a:t>
                      </a:r>
                      <a:endParaRPr lang="en-ZA" sz="1400" dirty="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8</a:t>
                      </a:r>
                      <a:endParaRPr lang="en-ZA" sz="140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2 (</a:t>
                      </a:r>
                      <a:r>
                        <a:rPr lang="en-GB" sz="1400" dirty="0" smtClean="0">
                          <a:effectLst/>
                          <a:latin typeface="Arial" pitchFamily="34" charset="0"/>
                          <a:cs typeface="Arial" pitchFamily="34" charset="0"/>
                        </a:rPr>
                        <a:t>Brits) &amp; (Geluk)</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36</a:t>
                      </a:r>
                      <a:endParaRPr lang="en-ZA" sz="1400" dirty="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38</a:t>
                      </a:r>
                      <a:endParaRPr lang="en-ZA" sz="1400" dirty="0">
                        <a:effectLst/>
                        <a:latin typeface="Arial" pitchFamily="34" charset="0"/>
                        <a:ea typeface="Calibri"/>
                        <a:cs typeface="Arial" pitchFamily="34" charset="0"/>
                      </a:endParaRPr>
                    </a:p>
                  </a:txBody>
                  <a:tcPr marL="68580" marR="68580" marT="0" marB="0" anchor="ctr"/>
                </a:tc>
              </a:tr>
              <a:tr h="713051">
                <a:tc>
                  <a:txBody>
                    <a:bodyPr/>
                    <a:lstStyle/>
                    <a:p>
                      <a:pPr>
                        <a:lnSpc>
                          <a:spcPct val="115000"/>
                        </a:lnSpc>
                        <a:spcAft>
                          <a:spcPts val="0"/>
                        </a:spcAft>
                      </a:pPr>
                      <a:r>
                        <a:rPr lang="en-GB" sz="1400">
                          <a:effectLst/>
                          <a:latin typeface="Arial" pitchFamily="34" charset="0"/>
                          <a:cs typeface="Arial" pitchFamily="34" charset="0"/>
                        </a:rPr>
                        <a:t>PPPs in FS/NC (1) and LMN (1)</a:t>
                      </a:r>
                      <a:endParaRPr lang="en-ZA" sz="140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0</a:t>
                      </a:r>
                      <a:endParaRPr lang="en-ZA" sz="140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0</a:t>
                      </a:r>
                      <a:endParaRPr lang="en-ZA" sz="1400" dirty="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a:effectLst/>
                          <a:latin typeface="Arial" pitchFamily="34" charset="0"/>
                          <a:cs typeface="Arial" pitchFamily="34" charset="0"/>
                        </a:rPr>
                        <a:t>2</a:t>
                      </a:r>
                      <a:endParaRPr lang="en-ZA" sz="1400">
                        <a:effectLst/>
                        <a:latin typeface="Arial" pitchFamily="34" charset="0"/>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2</a:t>
                      </a:r>
                      <a:endParaRPr lang="en-ZA" sz="1400" dirty="0">
                        <a:effectLst/>
                        <a:latin typeface="Arial" pitchFamily="34" charset="0"/>
                        <a:cs typeface="Arial" pitchFamily="34" charset="0"/>
                      </a:endParaRPr>
                    </a:p>
                  </a:txBody>
                  <a:tcPr marL="68580" marR="68580" marT="0" marB="0" anchor="ctr"/>
                </a:tc>
              </a:tr>
              <a:tr h="345746">
                <a:tc>
                  <a:txBody>
                    <a:bodyPr/>
                    <a:lstStyle/>
                    <a:p>
                      <a:pPr algn="just">
                        <a:lnSpc>
                          <a:spcPct val="115000"/>
                        </a:lnSpc>
                        <a:spcAft>
                          <a:spcPts val="0"/>
                        </a:spcAft>
                      </a:pPr>
                      <a:r>
                        <a:rPr lang="en-GB" sz="1400">
                          <a:effectLst/>
                          <a:latin typeface="Arial" pitchFamily="34" charset="0"/>
                          <a:cs typeface="Arial" pitchFamily="34" charset="0"/>
                        </a:rPr>
                        <a:t>Total</a:t>
                      </a:r>
                      <a:endParaRPr lang="en-ZA" sz="1400">
                        <a:effectLst/>
                        <a:latin typeface="Arial" pitchFamily="34" charset="0"/>
                        <a:ea typeface="Calibri"/>
                        <a:cs typeface="Arial" pitchFamily="34" charset="0"/>
                      </a:endParaRPr>
                    </a:p>
                  </a:txBody>
                  <a:tcPr marL="68580" marR="68580" marT="0" marB="0"/>
                </a:tc>
                <a:tc>
                  <a:txBody>
                    <a:bodyPr/>
                    <a:lstStyle/>
                    <a:p>
                      <a:pPr algn="ctr">
                        <a:lnSpc>
                          <a:spcPct val="107000"/>
                        </a:lnSpc>
                        <a:spcAft>
                          <a:spcPts val="0"/>
                        </a:spcAft>
                      </a:pPr>
                      <a:r>
                        <a:rPr lang="en-GB" sz="1400">
                          <a:effectLst/>
                          <a:latin typeface="Arial" pitchFamily="34" charset="0"/>
                          <a:cs typeface="Arial" pitchFamily="34" charset="0"/>
                        </a:rPr>
                        <a:t>46</a:t>
                      </a:r>
                      <a:endParaRPr lang="en-ZA" sz="140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a:effectLst/>
                          <a:latin typeface="Arial" pitchFamily="34" charset="0"/>
                          <a:cs typeface="Arial" pitchFamily="34" charset="0"/>
                        </a:rPr>
                        <a:t>8</a:t>
                      </a:r>
                      <a:endParaRPr lang="en-ZA" sz="140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a:effectLst/>
                          <a:latin typeface="Arial" pitchFamily="34" charset="0"/>
                          <a:cs typeface="Arial" pitchFamily="34" charset="0"/>
                        </a:rPr>
                        <a:t>135</a:t>
                      </a:r>
                      <a:endParaRPr lang="en-ZA" sz="1400">
                        <a:effectLst/>
                        <a:latin typeface="Arial" pitchFamily="34" charset="0"/>
                        <a:ea typeface="Calibri"/>
                        <a:cs typeface="Arial" pitchFamily="34" charset="0"/>
                      </a:endParaRPr>
                    </a:p>
                  </a:txBody>
                  <a:tcPr marL="68580" marR="68580" marT="0" marB="0" anchor="ctr"/>
                </a:tc>
                <a:tc>
                  <a:txBody>
                    <a:bodyPr/>
                    <a:lstStyle/>
                    <a:p>
                      <a:pPr algn="ctr">
                        <a:lnSpc>
                          <a:spcPct val="107000"/>
                        </a:lnSpc>
                        <a:spcAft>
                          <a:spcPts val="0"/>
                        </a:spcAft>
                      </a:pPr>
                      <a:r>
                        <a:rPr lang="en-GB" sz="1400" dirty="0">
                          <a:effectLst/>
                          <a:latin typeface="Arial" pitchFamily="34" charset="0"/>
                          <a:cs typeface="Arial" pitchFamily="34" charset="0"/>
                        </a:rPr>
                        <a:t>243</a:t>
                      </a:r>
                      <a:endParaRPr lang="en-ZA" sz="1400" dirty="0">
                        <a:effectLst/>
                        <a:latin typeface="Arial" pitchFamily="34" charset="0"/>
                        <a:ea typeface="Calibri"/>
                        <a:cs typeface="Arial" pitchFamily="34" charset="0"/>
                      </a:endParaRPr>
                    </a:p>
                  </a:txBody>
                  <a:tcPr marL="68580" marR="68580" marT="0" marB="0" anchor="ctr"/>
                </a:tc>
              </a:tr>
            </a:tbl>
          </a:graphicData>
        </a:graphic>
      </p:graphicFrame>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3783205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927100" y="12700"/>
            <a:ext cx="8229600" cy="1143000"/>
          </a:xfrm>
        </p:spPr>
        <p:txBody>
          <a:bodyPr>
            <a:normAutofit fontScale="90000"/>
          </a:bodyPr>
          <a:lstStyle/>
          <a:p>
            <a:pPr algn="l"/>
            <a:r>
              <a:rPr lang="en-US" sz="4000" dirty="0">
                <a:solidFill>
                  <a:srgbClr val="005300"/>
                </a:solidFill>
                <a:latin typeface="Arial" pitchFamily="34" charset="0"/>
                <a:cs typeface="Arial" pitchFamily="34" charset="0"/>
              </a:rPr>
              <a:t>4. Overview on Correctional Centres </a:t>
            </a:r>
            <a:endParaRPr lang="en-ZA" sz="40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a:bodyPr>
          <a:lstStyle/>
          <a:p>
            <a:pPr marL="0" indent="0" algn="just">
              <a:lnSpc>
                <a:spcPct val="150000"/>
              </a:lnSpc>
              <a:spcAft>
                <a:spcPts val="0"/>
              </a:spcAft>
              <a:buNone/>
            </a:pPr>
            <a:r>
              <a:rPr lang="en-ZA" sz="2000" b="1" dirty="0">
                <a:latin typeface="Arial" panose="020B0604020202020204" pitchFamily="34" charset="0"/>
                <a:ea typeface="Times New Roman" panose="02020603050405020304" pitchFamily="18" charset="0"/>
                <a:cs typeface="Arial" panose="020B0604020202020204" pitchFamily="34" charset="0"/>
              </a:rPr>
              <a:t>Closed Correctional </a:t>
            </a:r>
            <a:r>
              <a:rPr lang="en-ZA" sz="2000" b="1" dirty="0" smtClean="0">
                <a:latin typeface="Arial" panose="020B0604020202020204" pitchFamily="34" charset="0"/>
                <a:ea typeface="Times New Roman" panose="02020603050405020304" pitchFamily="18" charset="0"/>
                <a:cs typeface="Arial" panose="020B0604020202020204" pitchFamily="34" charset="0"/>
              </a:rPr>
              <a:t>Centres can </a:t>
            </a:r>
            <a:r>
              <a:rPr lang="en-ZA" sz="2000" b="1" dirty="0">
                <a:latin typeface="Arial" panose="020B0604020202020204" pitchFamily="34" charset="0"/>
                <a:ea typeface="Times New Roman" panose="02020603050405020304" pitchFamily="18" charset="0"/>
                <a:cs typeface="Arial" panose="020B0604020202020204" pitchFamily="34" charset="0"/>
              </a:rPr>
              <a:t>be summarized as follow; </a:t>
            </a:r>
            <a:endParaRPr lang="en-ZA" sz="2000" b="1" dirty="0" smtClean="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2000" b="1"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50000"/>
              </a:lnSpc>
              <a:spcAft>
                <a:spcPts val="0"/>
              </a:spcAft>
              <a:buNone/>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8</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410310860"/>
              </p:ext>
            </p:extLst>
          </p:nvPr>
        </p:nvGraphicFramePr>
        <p:xfrm>
          <a:off x="138224" y="1701208"/>
          <a:ext cx="8782492" cy="4625968"/>
        </p:xfrm>
        <a:graphic>
          <a:graphicData uri="http://schemas.openxmlformats.org/drawingml/2006/table">
            <a:tbl>
              <a:tblPr firstRow="1" firstCol="1" bandRow="1">
                <a:tableStyleId>{5C22544A-7EE6-4342-B048-85BDC9FD1C3A}</a:tableStyleId>
              </a:tblPr>
              <a:tblGrid>
                <a:gridCol w="1395177"/>
                <a:gridCol w="7387315"/>
              </a:tblGrid>
              <a:tr h="250028">
                <a:tc>
                  <a:txBody>
                    <a:bodyPr/>
                    <a:lstStyle/>
                    <a:p>
                      <a:pPr algn="just">
                        <a:lnSpc>
                          <a:spcPct val="115000"/>
                        </a:lnSpc>
                        <a:spcAft>
                          <a:spcPts val="0"/>
                        </a:spcAft>
                      </a:pPr>
                      <a:r>
                        <a:rPr lang="en-GB" sz="1400" dirty="0">
                          <a:effectLst/>
                          <a:latin typeface="Arial" pitchFamily="34" charset="0"/>
                          <a:cs typeface="Arial" pitchFamily="34" charset="0"/>
                        </a:rPr>
                        <a:t>REGION </a:t>
                      </a:r>
                      <a:endParaRPr lang="en-ZA" sz="1400" dirty="0">
                        <a:effectLst/>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en-GB" sz="1400" smtClean="0">
                          <a:effectLst/>
                          <a:latin typeface="Arial" pitchFamily="34" charset="0"/>
                          <a:cs typeface="Arial" pitchFamily="34" charset="0"/>
                        </a:rPr>
                        <a:t>REASONS FOR CLOSURE/TEMPORARY CLOSURE OF CORRECTIONAL CENTRES AND STATUS </a:t>
                      </a:r>
                      <a:endParaRPr lang="en-ZA" sz="1400">
                        <a:effectLst/>
                        <a:latin typeface="Arial" pitchFamily="34" charset="0"/>
                        <a:ea typeface="Calibri"/>
                        <a:cs typeface="Arial" pitchFamily="34" charset="0"/>
                      </a:endParaRPr>
                    </a:p>
                  </a:txBody>
                  <a:tcPr marL="68580" marR="68580" marT="0" marB="0"/>
                </a:tc>
              </a:tr>
              <a:tr h="501443">
                <a:tc>
                  <a:txBody>
                    <a:bodyPr/>
                    <a:lstStyle/>
                    <a:p>
                      <a:pPr algn="just">
                        <a:lnSpc>
                          <a:spcPct val="115000"/>
                        </a:lnSpc>
                        <a:spcAft>
                          <a:spcPts val="0"/>
                        </a:spcAft>
                      </a:pPr>
                      <a:r>
                        <a:rPr lang="en-GB" sz="1200" dirty="0">
                          <a:effectLst/>
                          <a:latin typeface="Arial" pitchFamily="34" charset="0"/>
                          <a:cs typeface="Arial" pitchFamily="34" charset="0"/>
                        </a:rPr>
                        <a:t>Eastern Cape</a:t>
                      </a:r>
                      <a:endParaRPr lang="en-ZA" sz="1200" dirty="0">
                        <a:effectLst/>
                        <a:latin typeface="Arial" pitchFamily="34" charset="0"/>
                        <a:ea typeface="Calibri"/>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Nqamakwe closed repair and renovation: The project was finalised during July 2020 and officially opened </a:t>
                      </a:r>
                      <a:endParaRPr lang="en-ZA" sz="1200" dirty="0">
                        <a:effectLst/>
                        <a:latin typeface="Arial" pitchFamily="34" charset="0"/>
                        <a:ea typeface="Calibri"/>
                        <a:cs typeface="Arial" pitchFamily="34" charset="0"/>
                      </a:endParaRPr>
                    </a:p>
                  </a:txBody>
                  <a:tcPr marL="68580" marR="68580" marT="0" marB="0"/>
                </a:tc>
              </a:tr>
              <a:tr h="501443">
                <a:tc>
                  <a:txBody>
                    <a:bodyPr/>
                    <a:lstStyle/>
                    <a:p>
                      <a:pPr algn="just">
                        <a:lnSpc>
                          <a:spcPct val="115000"/>
                        </a:lnSpc>
                        <a:spcAft>
                          <a:spcPts val="0"/>
                        </a:spcAft>
                      </a:pPr>
                      <a:r>
                        <a:rPr lang="en-GB" sz="1200">
                          <a:effectLst/>
                          <a:latin typeface="Arial" pitchFamily="34" charset="0"/>
                          <a:cs typeface="Arial" pitchFamily="34" charset="0"/>
                        </a:rPr>
                        <a:t>Gauteng</a:t>
                      </a:r>
                      <a:endParaRPr lang="en-ZA" sz="1200">
                        <a:effectLst/>
                        <a:latin typeface="Arial" pitchFamily="34" charset="0"/>
                        <a:ea typeface="Calibri"/>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Emthonjeni Juvenile closed to repair and upgrade: The construction project is in execution and the completion is scheduled for 2022. A total of 640 bed spaces will be realised.  </a:t>
                      </a:r>
                      <a:endParaRPr lang="en-ZA" sz="1200" dirty="0">
                        <a:effectLst/>
                        <a:latin typeface="Arial" pitchFamily="34" charset="0"/>
                        <a:ea typeface="Calibri"/>
                        <a:cs typeface="Arial" pitchFamily="34" charset="0"/>
                      </a:endParaRPr>
                    </a:p>
                  </a:txBody>
                  <a:tcPr marL="68580" marR="68580" marT="0" marB="0"/>
                </a:tc>
              </a:tr>
              <a:tr h="940869">
                <a:tc>
                  <a:txBody>
                    <a:bodyPr/>
                    <a:lstStyle/>
                    <a:p>
                      <a:pPr algn="just">
                        <a:lnSpc>
                          <a:spcPct val="115000"/>
                        </a:lnSpc>
                        <a:spcAft>
                          <a:spcPts val="0"/>
                        </a:spcAft>
                      </a:pPr>
                      <a:r>
                        <a:rPr lang="en-GB" sz="1200">
                          <a:effectLst/>
                          <a:latin typeface="Arial" pitchFamily="34" charset="0"/>
                          <a:cs typeface="Arial" pitchFamily="34" charset="0"/>
                        </a:rPr>
                        <a:t>KwaZulu-Natal</a:t>
                      </a:r>
                      <a:endParaRPr lang="en-ZA" sz="1200">
                        <a:effectLst/>
                        <a:latin typeface="Arial" pitchFamily="34" charset="0"/>
                        <a:ea typeface="Calibri"/>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Umzimkulu temporary closed due to upgrading. The project is under construction. The construction of the perimeter fence, kitchen and electrical work is outstanding.    </a:t>
                      </a:r>
                      <a:endParaRPr lang="en-ZA" sz="1200" dirty="0" smtClean="0">
                        <a:effectLst/>
                        <a:latin typeface="Arial" pitchFamily="34" charset="0"/>
                        <a:cs typeface="Arial" pitchFamily="34" charset="0"/>
                      </a:endParaRPr>
                    </a:p>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Glencoe: The project was completed during the current financial year at operational with 666 bed spaces.   </a:t>
                      </a:r>
                      <a:endParaRPr lang="en-ZA" sz="1200" dirty="0">
                        <a:effectLst/>
                        <a:latin typeface="Arial" pitchFamily="34" charset="0"/>
                        <a:ea typeface="Calibri"/>
                        <a:cs typeface="Arial" pitchFamily="34" charset="0"/>
                      </a:endParaRPr>
                    </a:p>
                  </a:txBody>
                  <a:tcPr marL="68580" marR="68580" marT="0" marB="0"/>
                </a:tc>
              </a:tr>
              <a:tr h="861237">
                <a:tc>
                  <a:txBody>
                    <a:bodyPr/>
                    <a:lstStyle/>
                    <a:p>
                      <a:pPr algn="just">
                        <a:lnSpc>
                          <a:spcPct val="115000"/>
                        </a:lnSpc>
                        <a:spcAft>
                          <a:spcPts val="0"/>
                        </a:spcAft>
                      </a:pPr>
                      <a:r>
                        <a:rPr lang="en-GB" sz="1200">
                          <a:effectLst/>
                          <a:latin typeface="Arial" pitchFamily="34" charset="0"/>
                          <a:cs typeface="Arial" pitchFamily="34" charset="0"/>
                        </a:rPr>
                        <a:t>Western Cape</a:t>
                      </a:r>
                      <a:endParaRPr lang="en-ZA" sz="1200">
                        <a:effectLst/>
                        <a:latin typeface="Arial" pitchFamily="34" charset="0"/>
                        <a:ea typeface="Calibri"/>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Brandvlei Maximum: The project is in construction phase. Contractor on site. </a:t>
                      </a:r>
                      <a:endParaRPr lang="en-ZA" sz="1200" dirty="0" smtClean="0">
                        <a:effectLst/>
                        <a:latin typeface="Arial" pitchFamily="34" charset="0"/>
                        <a:cs typeface="Arial" pitchFamily="34" charset="0"/>
                      </a:endParaRPr>
                    </a:p>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Swellendam closed due to dilapidation: The facility is beyond economical repair and surpassed its life expectancy. Due to condition and small infrastructure, refurbishment is not viable.  </a:t>
                      </a:r>
                      <a:endParaRPr lang="en-ZA" sz="1200" dirty="0">
                        <a:effectLst/>
                        <a:latin typeface="Arial" pitchFamily="34" charset="0"/>
                        <a:ea typeface="Calibri"/>
                        <a:cs typeface="Arial" pitchFamily="34" charset="0"/>
                      </a:endParaRPr>
                    </a:p>
                  </a:txBody>
                  <a:tcPr marL="68580" marR="68580" marT="0" marB="0"/>
                </a:tc>
              </a:tr>
              <a:tr h="1018061">
                <a:tc>
                  <a:txBody>
                    <a:bodyPr/>
                    <a:lstStyle/>
                    <a:p>
                      <a:pPr algn="just">
                        <a:lnSpc>
                          <a:spcPct val="115000"/>
                        </a:lnSpc>
                        <a:spcAft>
                          <a:spcPts val="0"/>
                        </a:spcAft>
                      </a:pPr>
                      <a:r>
                        <a:rPr lang="en-GB" sz="1200">
                          <a:effectLst/>
                          <a:latin typeface="Arial" pitchFamily="34" charset="0"/>
                          <a:cs typeface="Arial" pitchFamily="34" charset="0"/>
                        </a:rPr>
                        <a:t>Limpopo/Mpumalanga/North West</a:t>
                      </a:r>
                      <a:endParaRPr lang="en-ZA" sz="1200">
                        <a:effectLst/>
                        <a:latin typeface="Arial" pitchFamily="34" charset="0"/>
                        <a:ea typeface="Calibri"/>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Geluk closed due to dilapidation: The facility is beyond economical repair and surpassed its life expectancy. Due to condition and small infrastructure, refurbishment is not viable.  </a:t>
                      </a:r>
                      <a:endParaRPr lang="en-ZA" sz="1200" dirty="0" smtClean="0">
                        <a:effectLst/>
                        <a:latin typeface="Arial" pitchFamily="34" charset="0"/>
                        <a:cs typeface="Arial" pitchFamily="34" charset="0"/>
                      </a:endParaRPr>
                    </a:p>
                    <a:p>
                      <a:pPr marL="342900" lvl="0" indent="-342900" algn="just">
                        <a:lnSpc>
                          <a:spcPct val="115000"/>
                        </a:lnSpc>
                        <a:spcAft>
                          <a:spcPts val="0"/>
                        </a:spcAft>
                        <a:buFont typeface="Symbol"/>
                        <a:buChar char=""/>
                      </a:pPr>
                      <a:r>
                        <a:rPr lang="en-GB" sz="1200" dirty="0" smtClean="0">
                          <a:effectLst/>
                          <a:latin typeface="Arial" pitchFamily="34" charset="0"/>
                          <a:cs typeface="Arial" pitchFamily="34" charset="0"/>
                        </a:rPr>
                        <a:t>Brits closed due to repair and upgrade project: The project is scheduled for completion during the 2021/2022 financial year. Practical completion was achieved at various sections. </a:t>
                      </a:r>
                      <a:endParaRPr lang="en-ZA" sz="1200" dirty="0">
                        <a:effectLst/>
                        <a:latin typeface="Arial" pitchFamily="34" charset="0"/>
                        <a:ea typeface="Calibri"/>
                        <a:cs typeface="Arial" pitchFamily="34" charset="0"/>
                      </a:endParaRPr>
                    </a:p>
                  </a:txBody>
                  <a:tcPr marL="68580" marR="68580" marT="0" marB="0"/>
                </a:tc>
              </a:tr>
              <a:tr h="333078">
                <a:tc>
                  <a:txBody>
                    <a:bodyPr/>
                    <a:lstStyle/>
                    <a:p>
                      <a:pPr algn="just">
                        <a:lnSpc>
                          <a:spcPct val="115000"/>
                        </a:lnSpc>
                        <a:spcAft>
                          <a:spcPts val="0"/>
                        </a:spcAft>
                      </a:pPr>
                      <a:r>
                        <a:rPr lang="en-GB" sz="1200">
                          <a:effectLst/>
                          <a:latin typeface="Arial" pitchFamily="34" charset="0"/>
                          <a:cs typeface="Arial" pitchFamily="34" charset="0"/>
                        </a:rPr>
                        <a:t>FS/NC </a:t>
                      </a:r>
                      <a:endParaRPr lang="en-ZA" sz="1200">
                        <a:effectLst/>
                        <a:latin typeface="Arial" pitchFamily="34" charset="0"/>
                        <a:ea typeface="Calibri"/>
                        <a:cs typeface="Arial" pitchFamily="34" charset="0"/>
                      </a:endParaRPr>
                    </a:p>
                  </a:txBody>
                  <a:tcPr marL="68580" marR="68580" marT="0" marB="0"/>
                </a:tc>
                <a:tc>
                  <a:txBody>
                    <a:bodyPr/>
                    <a:lstStyle/>
                    <a:p>
                      <a:pPr marL="342900" lvl="0" indent="-342900">
                        <a:lnSpc>
                          <a:spcPct val="115000"/>
                        </a:lnSpc>
                        <a:spcAft>
                          <a:spcPts val="0"/>
                        </a:spcAft>
                        <a:buFont typeface="Symbol"/>
                        <a:buChar char=""/>
                      </a:pPr>
                      <a:r>
                        <a:rPr lang="en-GB" sz="1200" dirty="0" smtClean="0">
                          <a:effectLst/>
                          <a:latin typeface="Arial" pitchFamily="34" charset="0"/>
                          <a:cs typeface="Arial" pitchFamily="34" charset="0"/>
                        </a:rPr>
                        <a:t>none </a:t>
                      </a:r>
                      <a:endParaRPr lang="en-ZA" sz="1200" dirty="0">
                        <a:effectLst/>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xmlns="" val="2413667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27100" cy="1155700"/>
          </a:xfrm>
          <a:prstGeom prst="rect">
            <a:avLst/>
          </a:prstGeom>
        </p:spPr>
      </p:pic>
      <p:pic>
        <p:nvPicPr>
          <p:cNvPr id="11" name="Picture 10"/>
          <p:cNvPicPr>
            <a:picLocks noChangeAspect="1"/>
          </p:cNvPicPr>
          <p:nvPr/>
        </p:nvPicPr>
        <p:blipFill>
          <a:blip r:embed="rId3"/>
          <a:stretch>
            <a:fillRect/>
          </a:stretch>
        </p:blipFill>
        <p:spPr>
          <a:xfrm>
            <a:off x="876300" y="1117600"/>
            <a:ext cx="7378700" cy="38100"/>
          </a:xfrm>
          <a:prstGeom prst="rect">
            <a:avLst/>
          </a:prstGeom>
        </p:spPr>
      </p:pic>
      <p:pic>
        <p:nvPicPr>
          <p:cNvPr id="13" name="Picture 12"/>
          <p:cNvPicPr>
            <a:picLocks noChangeAspect="1"/>
          </p:cNvPicPr>
          <p:nvPr/>
        </p:nvPicPr>
        <p:blipFill>
          <a:blip r:embed="rId3"/>
          <a:stretch>
            <a:fillRect/>
          </a:stretch>
        </p:blipFill>
        <p:spPr>
          <a:xfrm>
            <a:off x="876300" y="6506906"/>
            <a:ext cx="7378700" cy="38100"/>
          </a:xfrm>
          <a:prstGeom prst="rect">
            <a:avLst/>
          </a:prstGeom>
        </p:spPr>
      </p:pic>
      <p:sp>
        <p:nvSpPr>
          <p:cNvPr id="5" name="Title 4"/>
          <p:cNvSpPr>
            <a:spLocks noGrp="1"/>
          </p:cNvSpPr>
          <p:nvPr>
            <p:ph type="title"/>
          </p:nvPr>
        </p:nvSpPr>
        <p:spPr>
          <a:xfrm>
            <a:off x="776176" y="225351"/>
            <a:ext cx="8442251" cy="1143000"/>
          </a:xfrm>
        </p:spPr>
        <p:txBody>
          <a:bodyPr>
            <a:normAutofit fontScale="90000"/>
          </a:bodyPr>
          <a:lstStyle/>
          <a:p>
            <a:pPr algn="l"/>
            <a:r>
              <a:rPr lang="en-US" sz="4000" dirty="0" smtClean="0">
                <a:solidFill>
                  <a:srgbClr val="005300"/>
                </a:solidFill>
                <a:latin typeface="Arial" pitchFamily="34" charset="0"/>
                <a:cs typeface="Arial" pitchFamily="34" charset="0"/>
              </a:rPr>
              <a:t>5. </a:t>
            </a:r>
            <a:r>
              <a:rPr lang="en-US" sz="4000" dirty="0">
                <a:solidFill>
                  <a:srgbClr val="005300"/>
                </a:solidFill>
                <a:latin typeface="Arial" pitchFamily="34" charset="0"/>
                <a:cs typeface="Arial" pitchFamily="34" charset="0"/>
              </a:rPr>
              <a:t>Construction, Refurbishment and Upgrade</a:t>
            </a:r>
            <a:br>
              <a:rPr lang="en-US" sz="4000" dirty="0">
                <a:solidFill>
                  <a:srgbClr val="005300"/>
                </a:solidFill>
                <a:latin typeface="Arial" pitchFamily="34" charset="0"/>
                <a:cs typeface="Arial" pitchFamily="34" charset="0"/>
              </a:rPr>
            </a:br>
            <a:endParaRPr lang="en-ZA" sz="4000" dirty="0">
              <a:latin typeface="Arial" pitchFamily="34" charset="0"/>
              <a:cs typeface="Arial" pitchFamily="34" charset="0"/>
            </a:endParaRPr>
          </a:p>
        </p:txBody>
      </p:sp>
      <p:sp>
        <p:nvSpPr>
          <p:cNvPr id="6" name="Content Placeholder 5"/>
          <p:cNvSpPr>
            <a:spLocks noGrp="1"/>
          </p:cNvSpPr>
          <p:nvPr>
            <p:ph idx="1"/>
          </p:nvPr>
        </p:nvSpPr>
        <p:spPr>
          <a:xfrm>
            <a:off x="463550" y="1168401"/>
            <a:ext cx="8229600" cy="5492282"/>
          </a:xfrm>
        </p:spPr>
        <p:txBody>
          <a:bodyPr>
            <a:normAutofit fontScale="92500" lnSpcReduction="20000"/>
          </a:bodyPr>
          <a:lstStyle/>
          <a:p>
            <a:pPr marL="0" indent="0" algn="just">
              <a:lnSpc>
                <a:spcPct val="150000"/>
              </a:lnSpc>
              <a:spcAft>
                <a:spcPts val="0"/>
              </a:spcAft>
              <a:buNone/>
            </a:pPr>
            <a:r>
              <a:rPr lang="en-US" sz="1900" dirty="0">
                <a:latin typeface="Arial" panose="020B0604020202020204" pitchFamily="34" charset="0"/>
                <a:ea typeface="Times New Roman" panose="02020603050405020304" pitchFamily="18" charset="0"/>
                <a:cs typeface="Arial" panose="020B0604020202020204" pitchFamily="34" charset="0"/>
              </a:rPr>
              <a:t>Positive progress was made during the 2019/2020/2021 financial year in </a:t>
            </a:r>
            <a:r>
              <a:rPr lang="en-US" sz="1900" dirty="0" smtClean="0">
                <a:latin typeface="Arial" panose="020B0604020202020204" pitchFamily="34" charset="0"/>
                <a:ea typeface="Times New Roman" panose="02020603050405020304" pitchFamily="18" charset="0"/>
                <a:cs typeface="Arial" panose="020B0604020202020204" pitchFamily="34" charset="0"/>
              </a:rPr>
              <a:t>finalizing </a:t>
            </a:r>
            <a:r>
              <a:rPr lang="en-US" sz="1900" dirty="0">
                <a:latin typeface="Arial" panose="020B0604020202020204" pitchFamily="34" charset="0"/>
                <a:ea typeface="Times New Roman" panose="02020603050405020304" pitchFamily="18" charset="0"/>
                <a:cs typeface="Arial" panose="020B0604020202020204" pitchFamily="34" charset="0"/>
              </a:rPr>
              <a:t>various construction projects, which focused on transforming facilities from places of imprisonment to facilities of </a:t>
            </a:r>
            <a:r>
              <a:rPr lang="en-US" sz="1900" dirty="0" smtClean="0">
                <a:latin typeface="Arial" panose="020B0604020202020204" pitchFamily="34" charset="0"/>
                <a:ea typeface="Times New Roman" panose="02020603050405020304" pitchFamily="18" charset="0"/>
                <a:cs typeface="Arial" panose="020B0604020202020204" pitchFamily="34" charset="0"/>
              </a:rPr>
              <a:t>rehabilitation </a:t>
            </a:r>
            <a:r>
              <a:rPr lang="en-US" sz="1900" dirty="0">
                <a:latin typeface="Arial" panose="020B0604020202020204" pitchFamily="34" charset="0"/>
                <a:ea typeface="Times New Roman" panose="02020603050405020304" pitchFamily="18" charset="0"/>
                <a:cs typeface="Arial" panose="020B0604020202020204" pitchFamily="34" charset="0"/>
              </a:rPr>
              <a:t>and care. </a:t>
            </a:r>
            <a:endParaRPr lang="en-US" sz="19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itchFamily="2" charset="2"/>
              <a:buChar char="Ø"/>
            </a:pPr>
            <a:r>
              <a:rPr lang="en-US" sz="1900" b="1" dirty="0" smtClean="0">
                <a:latin typeface="Arial" panose="020B0604020202020204" pitchFamily="34" charset="0"/>
                <a:ea typeface="Times New Roman" panose="02020603050405020304" pitchFamily="18" charset="0"/>
                <a:cs typeface="Arial" panose="020B0604020202020204" pitchFamily="34" charset="0"/>
              </a:rPr>
              <a:t>Estcourt</a:t>
            </a:r>
            <a:r>
              <a:rPr lang="en-US" sz="1900" b="1" dirty="0">
                <a:latin typeface="Arial" panose="020B0604020202020204" pitchFamily="34" charset="0"/>
                <a:ea typeface="Times New Roman" panose="02020603050405020304" pitchFamily="18" charset="0"/>
                <a:cs typeface="Arial" panose="020B0604020202020204" pitchFamily="34" charset="0"/>
              </a:rPr>
              <a:t>:</a:t>
            </a:r>
            <a:r>
              <a:rPr lang="en-US" sz="1900" dirty="0">
                <a:latin typeface="Arial" panose="020B0604020202020204" pitchFamily="34" charset="0"/>
                <a:ea typeface="Times New Roman" panose="02020603050405020304" pitchFamily="18" charset="0"/>
                <a:cs typeface="Arial" panose="020B0604020202020204" pitchFamily="34" charset="0"/>
              </a:rPr>
              <a:t> During the mentioned financial year, the replacement of a corrugated iron correctional centre at Estcourt with a new generation correctional centre was finalised during </a:t>
            </a:r>
            <a:r>
              <a:rPr lang="en-US" sz="1900">
                <a:latin typeface="Arial" panose="020B0604020202020204" pitchFamily="34" charset="0"/>
                <a:ea typeface="Times New Roman" panose="02020603050405020304" pitchFamily="18" charset="0"/>
                <a:cs typeface="Arial" panose="020B0604020202020204" pitchFamily="34" charset="0"/>
              </a:rPr>
              <a:t>the </a:t>
            </a:r>
            <a:r>
              <a:rPr lang="en-US" sz="1900" smtClean="0">
                <a:latin typeface="Arial" panose="020B0604020202020204" pitchFamily="34" charset="0"/>
                <a:ea typeface="Times New Roman" panose="02020603050405020304" pitchFamily="18" charset="0"/>
                <a:cs typeface="Arial" panose="020B0604020202020204" pitchFamily="34" charset="0"/>
              </a:rPr>
              <a:t>2019/2020 </a:t>
            </a:r>
            <a:r>
              <a:rPr lang="en-US" sz="1900" dirty="0">
                <a:latin typeface="Arial" panose="020B0604020202020204" pitchFamily="34" charset="0"/>
                <a:ea typeface="Times New Roman" panose="02020603050405020304" pitchFamily="18" charset="0"/>
                <a:cs typeface="Arial" panose="020B0604020202020204" pitchFamily="34" charset="0"/>
              </a:rPr>
              <a:t>financial year. The new Estcourt correctional facility consists of state of the art technology with a capacity to accommodate 512 inmates.  It also has a hospital section, training centre, maintenance workshop, logistics and other support structures.  </a:t>
            </a:r>
          </a:p>
          <a:p>
            <a:pPr algn="just">
              <a:lnSpc>
                <a:spcPct val="150000"/>
              </a:lnSpc>
              <a:spcAft>
                <a:spcPts val="0"/>
              </a:spcAft>
              <a:buFont typeface="Wingdings" pitchFamily="2" charset="2"/>
              <a:buChar char="Ø"/>
            </a:pPr>
            <a:r>
              <a:rPr lang="en-US" sz="1900" b="1" dirty="0">
                <a:latin typeface="Arial" panose="020B0604020202020204" pitchFamily="34" charset="0"/>
                <a:ea typeface="Times New Roman" panose="02020603050405020304" pitchFamily="18" charset="0"/>
                <a:cs typeface="Arial" panose="020B0604020202020204" pitchFamily="34" charset="0"/>
              </a:rPr>
              <a:t>Standerton:</a:t>
            </a:r>
            <a:r>
              <a:rPr lang="en-US" sz="1900" dirty="0">
                <a:latin typeface="Arial" panose="020B0604020202020204" pitchFamily="34" charset="0"/>
                <a:ea typeface="Times New Roman" panose="02020603050405020304" pitchFamily="18" charset="0"/>
                <a:cs typeface="Arial" panose="020B0604020202020204" pitchFamily="34" charset="0"/>
              </a:rPr>
              <a:t> The upgrading of the Standerton correctional centre was also finalised which created an additional </a:t>
            </a:r>
            <a:r>
              <a:rPr lang="en-US" sz="1900" dirty="0" smtClean="0">
                <a:latin typeface="Arial" panose="020B0604020202020204" pitchFamily="34" charset="0"/>
                <a:ea typeface="Times New Roman" panose="02020603050405020304" pitchFamily="18" charset="0"/>
                <a:cs typeface="Arial" panose="020B0604020202020204" pitchFamily="34" charset="0"/>
              </a:rPr>
              <a:t>bed </a:t>
            </a:r>
            <a:r>
              <a:rPr lang="en-US" sz="1900" dirty="0">
                <a:latin typeface="Arial" panose="020B0604020202020204" pitchFamily="34" charset="0"/>
                <a:ea typeface="Times New Roman" panose="02020603050405020304" pitchFamily="18" charset="0"/>
                <a:cs typeface="Arial" panose="020B0604020202020204" pitchFamily="34" charset="0"/>
              </a:rPr>
              <a:t>spaces. </a:t>
            </a:r>
            <a:endParaRPr lang="en-US" sz="1900" dirty="0" smtClean="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buFont typeface="Wingdings" pitchFamily="2" charset="2"/>
              <a:buChar char="Ø"/>
            </a:pPr>
            <a:r>
              <a:rPr lang="en-US" sz="1900" b="1" dirty="0" smtClean="0">
                <a:latin typeface="Arial" panose="020B0604020202020204" pitchFamily="34" charset="0"/>
                <a:ea typeface="Times New Roman" panose="02020603050405020304" pitchFamily="18" charset="0"/>
                <a:cs typeface="Arial" panose="020B0604020202020204" pitchFamily="34" charset="0"/>
              </a:rPr>
              <a:t>C-Max:</a:t>
            </a:r>
            <a:r>
              <a:rPr lang="en-US" sz="1900" dirty="0" smtClean="0">
                <a:latin typeface="Arial" panose="020B0604020202020204" pitchFamily="34" charset="0"/>
                <a:ea typeface="Times New Roman" panose="02020603050405020304" pitchFamily="18" charset="0"/>
                <a:cs typeface="Arial" panose="020B0604020202020204" pitchFamily="34" charset="0"/>
              </a:rPr>
              <a:t> Conversion into a high security state of the art correctional centre. Construction completed and officially opened during 2019.  </a:t>
            </a:r>
          </a:p>
          <a:p>
            <a:pPr algn="just">
              <a:lnSpc>
                <a:spcPct val="150000"/>
              </a:lnSpc>
              <a:spcAft>
                <a:spcPts val="0"/>
              </a:spcAft>
              <a:buFont typeface="Wingdings" pitchFamily="2" charset="2"/>
              <a:buChar char="Ø"/>
            </a:pPr>
            <a:endParaRPr lang="en-ZA" sz="1800"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CB3B80B-23E3-3948-A741-EEB7CB22DD0C}"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xmlns="" val="3881445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1463</TotalTime>
  <Words>2297</Words>
  <Application>Microsoft Office PowerPoint</Application>
  <PresentationFormat>On-screen Show (4:3)</PresentationFormat>
  <Paragraphs>330</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Slide 1</vt:lpstr>
      <vt:lpstr>Table of Contents</vt:lpstr>
      <vt:lpstr>1. Purpose of Presentation</vt:lpstr>
      <vt:lpstr>2. Introduction </vt:lpstr>
      <vt:lpstr>2. Introduction </vt:lpstr>
      <vt:lpstr>3. Property Portfolio  </vt:lpstr>
      <vt:lpstr>4. Overview on Correctional Centres  </vt:lpstr>
      <vt:lpstr>4. Overview on Correctional Centres </vt:lpstr>
      <vt:lpstr>5. Construction, Refurbishment and Upgrade </vt:lpstr>
      <vt:lpstr>5. Construction, Refurbishment and Upgrade </vt:lpstr>
      <vt:lpstr>5. Construction, Refurbishment and Upgrade </vt:lpstr>
      <vt:lpstr>6. Outmoded Structures </vt:lpstr>
      <vt:lpstr>6. Outmoded Structures </vt:lpstr>
      <vt:lpstr>7. New Generation Correctional Centres    </vt:lpstr>
      <vt:lpstr>7. New Generation Correctional Centres  *K Blocks indicates units  </vt:lpstr>
      <vt:lpstr>7. New Generation Correctional Centres (comparison with old centres)</vt:lpstr>
      <vt:lpstr>8. Self-Sufficiency</vt:lpstr>
      <vt:lpstr>8. Self-Sufficiency</vt:lpstr>
      <vt:lpstr>8. Self-Sufficiency</vt:lpstr>
      <vt:lpstr>9. Financial Capacity</vt:lpstr>
      <vt:lpstr>9. Financial Capacity</vt:lpstr>
      <vt:lpstr>10. Revised Infrastructure Strategy</vt:lpstr>
      <vt:lpstr>10. Revised Infrastructure Strategy</vt:lpstr>
      <vt:lpstr>11. Conclusion  </vt:lpstr>
      <vt:lpstr>11. Conclusion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103</cp:revision>
  <dcterms:created xsi:type="dcterms:W3CDTF">2015-07-10T13:05:49Z</dcterms:created>
  <dcterms:modified xsi:type="dcterms:W3CDTF">2021-03-10T08:07:13Z</dcterms:modified>
</cp:coreProperties>
</file>