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1"/>
  </p:sldMasterIdLst>
  <p:notesMasterIdLst>
    <p:notesMasterId r:id="rId27"/>
  </p:notesMasterIdLst>
  <p:sldIdLst>
    <p:sldId id="352" r:id="rId2"/>
    <p:sldId id="375" r:id="rId3"/>
    <p:sldId id="377" r:id="rId4"/>
    <p:sldId id="354" r:id="rId5"/>
    <p:sldId id="374" r:id="rId6"/>
    <p:sldId id="355" r:id="rId7"/>
    <p:sldId id="316" r:id="rId8"/>
    <p:sldId id="364" r:id="rId9"/>
    <p:sldId id="353" r:id="rId10"/>
    <p:sldId id="365" r:id="rId11"/>
    <p:sldId id="368" r:id="rId12"/>
    <p:sldId id="370" r:id="rId13"/>
    <p:sldId id="366" r:id="rId14"/>
    <p:sldId id="367" r:id="rId15"/>
    <p:sldId id="369" r:id="rId16"/>
    <p:sldId id="371" r:id="rId17"/>
    <p:sldId id="372" r:id="rId18"/>
    <p:sldId id="373" r:id="rId19"/>
    <p:sldId id="378" r:id="rId20"/>
    <p:sldId id="380" r:id="rId21"/>
    <p:sldId id="379" r:id="rId22"/>
    <p:sldId id="381" r:id="rId23"/>
    <p:sldId id="382" r:id="rId24"/>
    <p:sldId id="321" r:id="rId25"/>
    <p:sldId id="35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3" autoAdjust="0"/>
    <p:restoredTop sz="94460" autoAdjust="0"/>
  </p:normalViewPr>
  <p:slideViewPr>
    <p:cSldViewPr>
      <p:cViewPr varScale="1">
        <p:scale>
          <a:sx n="69" d="100"/>
          <a:sy n="69" d="100"/>
        </p:scale>
        <p:origin x="-1446"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620641-B3B7-45A4-9F71-07DDD23E5044}" type="datetimeFigureOut">
              <a:rPr lang="en-ZA" smtClean="0"/>
              <a:pPr/>
              <a:t>2021/03/10</a:t>
            </a:fld>
            <a:endParaRPr lang="en-Z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823F7B-91B1-480C-84CF-71509D2C2C0B}" type="slidenum">
              <a:rPr lang="en-ZA" smtClean="0"/>
              <a:pPr/>
              <a:t>‹#›</a:t>
            </a:fld>
            <a:endParaRPr lang="en-ZA" dirty="0"/>
          </a:p>
        </p:txBody>
      </p:sp>
    </p:spTree>
    <p:extLst>
      <p:ext uri="{BB962C8B-B14F-4D97-AF65-F5344CB8AC3E}">
        <p14:creationId xmlns:p14="http://schemas.microsoft.com/office/powerpoint/2010/main" xmlns="" val="83867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823F7B-91B1-480C-84CF-71509D2C2C0B}" type="slidenum">
              <a:rPr lang="en-ZA" smtClean="0"/>
              <a:pPr/>
              <a:t>2</a:t>
            </a:fld>
            <a:endParaRPr lang="en-ZA" dirty="0"/>
          </a:p>
        </p:txBody>
      </p:sp>
    </p:spTree>
    <p:extLst>
      <p:ext uri="{BB962C8B-B14F-4D97-AF65-F5344CB8AC3E}">
        <p14:creationId xmlns:p14="http://schemas.microsoft.com/office/powerpoint/2010/main" xmlns="" val="516811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823F7B-91B1-480C-84CF-71509D2C2C0B}" type="slidenum">
              <a:rPr lang="en-ZA" smtClean="0"/>
              <a:pPr/>
              <a:t>4</a:t>
            </a:fld>
            <a:endParaRPr lang="en-ZA" dirty="0"/>
          </a:p>
        </p:txBody>
      </p:sp>
    </p:spTree>
    <p:extLst>
      <p:ext uri="{BB962C8B-B14F-4D97-AF65-F5344CB8AC3E}">
        <p14:creationId xmlns:p14="http://schemas.microsoft.com/office/powerpoint/2010/main" xmlns="" val="1758261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823F7B-91B1-480C-84CF-71509D2C2C0B}" type="slidenum">
              <a:rPr lang="en-ZA" smtClean="0"/>
              <a:pPr/>
              <a:t>5</a:t>
            </a:fld>
            <a:endParaRPr lang="en-ZA" dirty="0"/>
          </a:p>
        </p:txBody>
      </p:sp>
    </p:spTree>
    <p:extLst>
      <p:ext uri="{BB962C8B-B14F-4D97-AF65-F5344CB8AC3E}">
        <p14:creationId xmlns:p14="http://schemas.microsoft.com/office/powerpoint/2010/main" xmlns="" val="3047508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B4D725F3-C88C-4264-9E57-9588D0C36E86}" type="datetimeFigureOut">
              <a:rPr lang="en-ZA" smtClean="0"/>
              <a:pPr/>
              <a:t>2021/03/10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86DFCED-7EAB-4F40-8BE1-2DF057D9D166}" type="slidenum">
              <a:rPr lang="en-ZA" smtClean="0"/>
              <a:pPr/>
              <a:t>‹#›</a:t>
            </a:fld>
            <a:endParaRPr lang="en-ZA" dirty="0"/>
          </a:p>
        </p:txBody>
      </p:sp>
    </p:spTree>
    <p:extLst>
      <p:ext uri="{BB962C8B-B14F-4D97-AF65-F5344CB8AC3E}">
        <p14:creationId xmlns:p14="http://schemas.microsoft.com/office/powerpoint/2010/main" xmlns="" val="1979795578"/>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4D725F3-C88C-4264-9E57-9588D0C36E86}" type="datetimeFigureOut">
              <a:rPr lang="en-ZA" smtClean="0"/>
              <a:pPr/>
              <a:t>2021/03/10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86DFCED-7EAB-4F40-8BE1-2DF057D9D166}" type="slidenum">
              <a:rPr lang="en-ZA" smtClean="0"/>
              <a:pPr/>
              <a:t>‹#›</a:t>
            </a:fld>
            <a:endParaRPr lang="en-ZA" dirty="0"/>
          </a:p>
        </p:txBody>
      </p:sp>
    </p:spTree>
    <p:extLst>
      <p:ext uri="{BB962C8B-B14F-4D97-AF65-F5344CB8AC3E}">
        <p14:creationId xmlns:p14="http://schemas.microsoft.com/office/powerpoint/2010/main" xmlns="" val="2924696305"/>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4D725F3-C88C-4264-9E57-9588D0C36E86}" type="datetimeFigureOut">
              <a:rPr lang="en-ZA" smtClean="0"/>
              <a:pPr/>
              <a:t>2021/03/10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86DFCED-7EAB-4F40-8BE1-2DF057D9D166}" type="slidenum">
              <a:rPr lang="en-ZA" smtClean="0"/>
              <a:pPr/>
              <a:t>‹#›</a:t>
            </a:fld>
            <a:endParaRPr lang="en-ZA" dirty="0"/>
          </a:p>
        </p:txBody>
      </p:sp>
    </p:spTree>
    <p:extLst>
      <p:ext uri="{BB962C8B-B14F-4D97-AF65-F5344CB8AC3E}">
        <p14:creationId xmlns:p14="http://schemas.microsoft.com/office/powerpoint/2010/main" xmlns="" val="33400744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4D725F3-C88C-4264-9E57-9588D0C36E86}" type="datetimeFigureOut">
              <a:rPr lang="en-ZA" smtClean="0"/>
              <a:pPr/>
              <a:t>2021/03/10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86DFCED-7EAB-4F40-8BE1-2DF057D9D166}" type="slidenum">
              <a:rPr lang="en-ZA" smtClean="0"/>
              <a:pPr/>
              <a:t>‹#›</a:t>
            </a:fld>
            <a:endParaRPr lang="en-ZA" dirty="0"/>
          </a:p>
        </p:txBody>
      </p:sp>
    </p:spTree>
    <p:extLst>
      <p:ext uri="{BB962C8B-B14F-4D97-AF65-F5344CB8AC3E}">
        <p14:creationId xmlns:p14="http://schemas.microsoft.com/office/powerpoint/2010/main" xmlns="" val="3859177561"/>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D725F3-C88C-4264-9E57-9588D0C36E86}" type="datetimeFigureOut">
              <a:rPr lang="en-ZA" smtClean="0"/>
              <a:pPr/>
              <a:t>2021/03/10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86DFCED-7EAB-4F40-8BE1-2DF057D9D166}" type="slidenum">
              <a:rPr lang="en-ZA" smtClean="0"/>
              <a:pPr/>
              <a:t>‹#›</a:t>
            </a:fld>
            <a:endParaRPr lang="en-ZA" dirty="0"/>
          </a:p>
        </p:txBody>
      </p:sp>
    </p:spTree>
    <p:extLst>
      <p:ext uri="{BB962C8B-B14F-4D97-AF65-F5344CB8AC3E}">
        <p14:creationId xmlns:p14="http://schemas.microsoft.com/office/powerpoint/2010/main" xmlns="" val="3480153996"/>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B4D725F3-C88C-4264-9E57-9588D0C36E86}" type="datetimeFigureOut">
              <a:rPr lang="en-ZA" smtClean="0"/>
              <a:pPr/>
              <a:t>2021/03/10</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86DFCED-7EAB-4F40-8BE1-2DF057D9D166}" type="slidenum">
              <a:rPr lang="en-ZA" smtClean="0"/>
              <a:pPr/>
              <a:t>‹#›</a:t>
            </a:fld>
            <a:endParaRPr lang="en-ZA" dirty="0"/>
          </a:p>
        </p:txBody>
      </p:sp>
    </p:spTree>
    <p:extLst>
      <p:ext uri="{BB962C8B-B14F-4D97-AF65-F5344CB8AC3E}">
        <p14:creationId xmlns:p14="http://schemas.microsoft.com/office/powerpoint/2010/main" xmlns="" val="4192907571"/>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B4D725F3-C88C-4264-9E57-9588D0C36E86}" type="datetimeFigureOut">
              <a:rPr lang="en-ZA" smtClean="0"/>
              <a:pPr/>
              <a:t>2021/03/10</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486DFCED-7EAB-4F40-8BE1-2DF057D9D166}" type="slidenum">
              <a:rPr lang="en-ZA" smtClean="0"/>
              <a:pPr/>
              <a:t>‹#›</a:t>
            </a:fld>
            <a:endParaRPr lang="en-ZA" dirty="0"/>
          </a:p>
        </p:txBody>
      </p:sp>
    </p:spTree>
    <p:extLst>
      <p:ext uri="{BB962C8B-B14F-4D97-AF65-F5344CB8AC3E}">
        <p14:creationId xmlns:p14="http://schemas.microsoft.com/office/powerpoint/2010/main" xmlns="" val="898851162"/>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B4D725F3-C88C-4264-9E57-9588D0C36E86}" type="datetimeFigureOut">
              <a:rPr lang="en-ZA" smtClean="0"/>
              <a:pPr/>
              <a:t>2021/03/10</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486DFCED-7EAB-4F40-8BE1-2DF057D9D166}" type="slidenum">
              <a:rPr lang="en-ZA" smtClean="0"/>
              <a:pPr/>
              <a:t>‹#›</a:t>
            </a:fld>
            <a:endParaRPr lang="en-ZA" dirty="0"/>
          </a:p>
        </p:txBody>
      </p:sp>
    </p:spTree>
    <p:extLst>
      <p:ext uri="{BB962C8B-B14F-4D97-AF65-F5344CB8AC3E}">
        <p14:creationId xmlns:p14="http://schemas.microsoft.com/office/powerpoint/2010/main" xmlns="" val="2187615212"/>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D725F3-C88C-4264-9E57-9588D0C36E86}" type="datetimeFigureOut">
              <a:rPr lang="en-ZA" smtClean="0"/>
              <a:pPr/>
              <a:t>2021/03/10</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486DFCED-7EAB-4F40-8BE1-2DF057D9D166}" type="slidenum">
              <a:rPr lang="en-ZA" smtClean="0"/>
              <a:pPr/>
              <a:t>‹#›</a:t>
            </a:fld>
            <a:endParaRPr lang="en-ZA" dirty="0"/>
          </a:p>
        </p:txBody>
      </p:sp>
    </p:spTree>
    <p:extLst>
      <p:ext uri="{BB962C8B-B14F-4D97-AF65-F5344CB8AC3E}">
        <p14:creationId xmlns:p14="http://schemas.microsoft.com/office/powerpoint/2010/main" xmlns="" val="1577684926"/>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D725F3-C88C-4264-9E57-9588D0C36E86}" type="datetimeFigureOut">
              <a:rPr lang="en-ZA" smtClean="0"/>
              <a:pPr/>
              <a:t>2021/03/10</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86DFCED-7EAB-4F40-8BE1-2DF057D9D166}" type="slidenum">
              <a:rPr lang="en-ZA" smtClean="0"/>
              <a:pPr/>
              <a:t>‹#›</a:t>
            </a:fld>
            <a:endParaRPr lang="en-ZA" dirty="0"/>
          </a:p>
        </p:txBody>
      </p:sp>
    </p:spTree>
    <p:extLst>
      <p:ext uri="{BB962C8B-B14F-4D97-AF65-F5344CB8AC3E}">
        <p14:creationId xmlns:p14="http://schemas.microsoft.com/office/powerpoint/2010/main" xmlns="" val="4222595917"/>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D725F3-C88C-4264-9E57-9588D0C36E86}" type="datetimeFigureOut">
              <a:rPr lang="en-ZA" smtClean="0"/>
              <a:pPr/>
              <a:t>2021/03/10</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86DFCED-7EAB-4F40-8BE1-2DF057D9D166}" type="slidenum">
              <a:rPr lang="en-ZA" smtClean="0"/>
              <a:pPr/>
              <a:t>‹#›</a:t>
            </a:fld>
            <a:endParaRPr lang="en-ZA" dirty="0"/>
          </a:p>
        </p:txBody>
      </p:sp>
    </p:spTree>
    <p:extLst>
      <p:ext uri="{BB962C8B-B14F-4D97-AF65-F5344CB8AC3E}">
        <p14:creationId xmlns:p14="http://schemas.microsoft.com/office/powerpoint/2010/main" xmlns="" val="842810752"/>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725F3-C88C-4264-9E57-9588D0C36E86}" type="datetimeFigureOut">
              <a:rPr lang="en-ZA" smtClean="0"/>
              <a:pPr/>
              <a:t>2021/03/10</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6DFCED-7EAB-4F40-8BE1-2DF057D9D166}" type="slidenum">
              <a:rPr lang="en-ZA" smtClean="0"/>
              <a:pPr/>
              <a:t>‹#›</a:t>
            </a:fld>
            <a:endParaRPr lang="en-ZA" dirty="0"/>
          </a:p>
        </p:txBody>
      </p:sp>
    </p:spTree>
    <p:extLst>
      <p:ext uri="{BB962C8B-B14F-4D97-AF65-F5344CB8AC3E}">
        <p14:creationId xmlns:p14="http://schemas.microsoft.com/office/powerpoint/2010/main" xmlns="" val="142226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51" y="1889768"/>
            <a:ext cx="7969623" cy="3496236"/>
          </a:xfrm>
          <a:prstGeom prst="rect">
            <a:avLst/>
          </a:prstGeom>
          <a:blipFill>
            <a:blip r:embed="rId2" cstate="print">
              <a:extLst>
                <a:ext uri="{BEBA8EAE-BF5A-486C-A8C5-ECC9F3942E4B}">
                  <a14:imgProps xmlns:a14="http://schemas.microsoft.com/office/drawing/2010/main" xmlns="">
                    <a14:imgLayer r:embed="rId3">
                      <a14:imgEffect>
                        <a14:saturation sat="0"/>
                      </a14:imgEffect>
                    </a14:imgLayer>
                  </a14:imgProps>
                </a:ext>
              </a:extLst>
            </a:blip>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Rectangle 3">
            <a:extLst>
              <a:ext uri="{FF2B5EF4-FFF2-40B4-BE49-F238E27FC236}">
                <a16:creationId xmlns:a16="http://schemas.microsoft.com/office/drawing/2014/main" xmlns="" id="{22EF1B47-623D-43FE-9106-B32A4365F3B3}"/>
              </a:ext>
            </a:extLst>
          </p:cNvPr>
          <p:cNvSpPr/>
          <p:nvPr/>
        </p:nvSpPr>
        <p:spPr>
          <a:xfrm>
            <a:off x="7680960" y="0"/>
            <a:ext cx="146304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7" name="Rectangle 6">
            <a:extLst>
              <a:ext uri="{FF2B5EF4-FFF2-40B4-BE49-F238E27FC236}">
                <a16:creationId xmlns:a16="http://schemas.microsoft.com/office/drawing/2014/main" xmlns="" id="{CD9BA58D-DC3C-404D-B4B4-4E45262F15BE}"/>
              </a:ext>
            </a:extLst>
          </p:cNvPr>
          <p:cNvSpPr/>
          <p:nvPr/>
        </p:nvSpPr>
        <p:spPr>
          <a:xfrm>
            <a:off x="323528" y="30292"/>
            <a:ext cx="3200400" cy="6858000"/>
          </a:xfrm>
          <a:prstGeom prst="rect">
            <a:avLst/>
          </a:prstGeom>
          <a:solidFill>
            <a:srgbClr val="0080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9" name="TextBox 8">
            <a:extLst>
              <a:ext uri="{FF2B5EF4-FFF2-40B4-BE49-F238E27FC236}">
                <a16:creationId xmlns:a16="http://schemas.microsoft.com/office/drawing/2014/main" xmlns="" id="{251BDE8C-C874-4027-92B6-106F8C9E07A1}"/>
              </a:ext>
            </a:extLst>
          </p:cNvPr>
          <p:cNvSpPr txBox="1"/>
          <p:nvPr/>
        </p:nvSpPr>
        <p:spPr>
          <a:xfrm>
            <a:off x="636359" y="2410075"/>
            <a:ext cx="2827565" cy="1523494"/>
          </a:xfrm>
          <a:prstGeom prst="rect">
            <a:avLst/>
          </a:prstGeom>
          <a:noFill/>
        </p:spPr>
        <p:txBody>
          <a:bodyPr wrap="square" lIns="0" tIns="0" rIns="0" bIns="0" rtlCol="0" anchor="ctr">
            <a:spAutoFit/>
          </a:bodyPr>
          <a:lstStyle/>
          <a:p>
            <a:pPr algn="ctr"/>
            <a:r>
              <a:rPr lang="en-US" sz="3300" b="1" dirty="0">
                <a:solidFill>
                  <a:prstClr val="white"/>
                </a:solidFill>
                <a:latin typeface="Century Gothic"/>
                <a:cs typeface="Segoe UI Semibold" panose="020B0702040204020203" pitchFamily="34" charset="0"/>
              </a:rPr>
              <a:t>Portfolio Committee Meeting</a:t>
            </a:r>
          </a:p>
        </p:txBody>
      </p:sp>
      <p:sp>
        <p:nvSpPr>
          <p:cNvPr id="10" name="TextBox 9">
            <a:extLst>
              <a:ext uri="{FF2B5EF4-FFF2-40B4-BE49-F238E27FC236}">
                <a16:creationId xmlns:a16="http://schemas.microsoft.com/office/drawing/2014/main" xmlns="" id="{40155F1C-8FDA-4C29-A73E-D860059661AD}"/>
              </a:ext>
            </a:extLst>
          </p:cNvPr>
          <p:cNvSpPr txBox="1"/>
          <p:nvPr/>
        </p:nvSpPr>
        <p:spPr>
          <a:xfrm>
            <a:off x="636360" y="4147267"/>
            <a:ext cx="2827565" cy="1846659"/>
          </a:xfrm>
          <a:prstGeom prst="rect">
            <a:avLst/>
          </a:prstGeom>
          <a:noFill/>
        </p:spPr>
        <p:txBody>
          <a:bodyPr wrap="square" lIns="0" tIns="0" rIns="0" bIns="0" rtlCol="0">
            <a:spAutoFit/>
          </a:bodyPr>
          <a:lstStyle/>
          <a:p>
            <a:pPr algn="ctr"/>
            <a:r>
              <a:rPr lang="en-US" sz="2400" dirty="0">
                <a:solidFill>
                  <a:prstClr val="white"/>
                </a:solidFill>
              </a:rPr>
              <a:t>SJ. </a:t>
            </a:r>
            <a:r>
              <a:rPr lang="en-US" sz="2400" dirty="0" err="1">
                <a:solidFill>
                  <a:prstClr val="white"/>
                </a:solidFill>
              </a:rPr>
              <a:t>Masite,CIA,CFE</a:t>
            </a:r>
            <a:endParaRPr lang="en-US" sz="2400" dirty="0">
              <a:solidFill>
                <a:prstClr val="white"/>
              </a:solidFill>
            </a:endParaRPr>
          </a:p>
          <a:p>
            <a:pPr algn="ctr"/>
            <a:r>
              <a:rPr lang="en-US" sz="2400" dirty="0">
                <a:solidFill>
                  <a:prstClr val="white"/>
                </a:solidFill>
              </a:rPr>
              <a:t> Audit Committee: Chairperson</a:t>
            </a:r>
          </a:p>
          <a:p>
            <a:pPr algn="ctr"/>
            <a:endParaRPr lang="en-US" sz="2400" dirty="0">
              <a:solidFill>
                <a:prstClr val="white"/>
              </a:solidFill>
            </a:endParaRPr>
          </a:p>
          <a:p>
            <a:pPr algn="ctr"/>
            <a:r>
              <a:rPr lang="en-US" sz="2400" dirty="0">
                <a:solidFill>
                  <a:prstClr val="white"/>
                </a:solidFill>
              </a:rPr>
              <a:t>Date: 05 March 2021</a:t>
            </a:r>
          </a:p>
        </p:txBody>
      </p:sp>
      <p:grpSp>
        <p:nvGrpSpPr>
          <p:cNvPr id="12" name="Group 11">
            <a:extLst>
              <a:ext uri="{FF2B5EF4-FFF2-40B4-BE49-F238E27FC236}">
                <a16:creationId xmlns:a16="http://schemas.microsoft.com/office/drawing/2014/main" xmlns="" id="{D64B35A2-C474-4B4D-B4D3-5A0E615F455D}"/>
              </a:ext>
            </a:extLst>
          </p:cNvPr>
          <p:cNvGrpSpPr/>
          <p:nvPr/>
        </p:nvGrpSpPr>
        <p:grpSpPr>
          <a:xfrm>
            <a:off x="8363444" y="1801517"/>
            <a:ext cx="418113" cy="3254968"/>
            <a:chOff x="11151258" y="1100227"/>
            <a:chExt cx="557484" cy="4339957"/>
          </a:xfrm>
          <a:solidFill>
            <a:srgbClr val="9BC41D"/>
          </a:solidFill>
        </p:grpSpPr>
        <p:sp>
          <p:nvSpPr>
            <p:cNvPr id="13" name="Freeform 3886">
              <a:extLst>
                <a:ext uri="{FF2B5EF4-FFF2-40B4-BE49-F238E27FC236}">
                  <a16:creationId xmlns:a16="http://schemas.microsoft.com/office/drawing/2014/main" xmlns="" id="{027981EE-7A89-4001-9128-4EC0B9F0E10D}"/>
                </a:ext>
              </a:extLst>
            </p:cNvPr>
            <p:cNvSpPr>
              <a:spLocks noEditPoints="1"/>
            </p:cNvSpPr>
            <p:nvPr/>
          </p:nvSpPr>
          <p:spPr bwMode="auto">
            <a:xfrm>
              <a:off x="11151258" y="1100227"/>
              <a:ext cx="557484" cy="554402"/>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14" name="Freeform 931">
              <a:extLst>
                <a:ext uri="{FF2B5EF4-FFF2-40B4-BE49-F238E27FC236}">
                  <a16:creationId xmlns:a16="http://schemas.microsoft.com/office/drawing/2014/main" xmlns="" id="{37DC7878-CEF4-4468-A91F-D4785B2748D7}"/>
                </a:ext>
              </a:extLst>
            </p:cNvPr>
            <p:cNvSpPr>
              <a:spLocks noEditPoints="1"/>
            </p:cNvSpPr>
            <p:nvPr/>
          </p:nvSpPr>
          <p:spPr bwMode="auto">
            <a:xfrm>
              <a:off x="11247437" y="3072468"/>
              <a:ext cx="365126" cy="476250"/>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grp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15" name="Group 14">
              <a:extLst>
                <a:ext uri="{FF2B5EF4-FFF2-40B4-BE49-F238E27FC236}">
                  <a16:creationId xmlns:a16="http://schemas.microsoft.com/office/drawing/2014/main" xmlns="" id="{BCBD1B0C-ECD5-4342-82ED-C67B76542B7B}"/>
                </a:ext>
              </a:extLst>
            </p:cNvPr>
            <p:cNvGrpSpPr/>
            <p:nvPr/>
          </p:nvGrpSpPr>
          <p:grpSpPr>
            <a:xfrm>
              <a:off x="11193187" y="4966558"/>
              <a:ext cx="473626" cy="473626"/>
              <a:chOff x="4319588" y="2492375"/>
              <a:chExt cx="287338" cy="287338"/>
            </a:xfrm>
            <a:grpFill/>
          </p:grpSpPr>
          <p:sp>
            <p:nvSpPr>
              <p:cNvPr id="16" name="Freeform 372">
                <a:extLst>
                  <a:ext uri="{FF2B5EF4-FFF2-40B4-BE49-F238E27FC236}">
                    <a16:creationId xmlns:a16="http://schemas.microsoft.com/office/drawing/2014/main" xmlns="" id="{CCA07D61-1291-4F51-9FDD-5BA7B0C6CBA8}"/>
                  </a:ext>
                </a:extLst>
              </p:cNvPr>
              <p:cNvSpPr>
                <a:spLocks/>
              </p:cNvSpPr>
              <p:nvPr/>
            </p:nvSpPr>
            <p:spPr bwMode="auto">
              <a:xfrm>
                <a:off x="4319588" y="2587625"/>
                <a:ext cx="287338" cy="192088"/>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17" name="Freeform 373">
                <a:extLst>
                  <a:ext uri="{FF2B5EF4-FFF2-40B4-BE49-F238E27FC236}">
                    <a16:creationId xmlns:a16="http://schemas.microsoft.com/office/drawing/2014/main" xmlns="" id="{CD0F68A6-1779-46FD-BEBC-E12E4D51173F}"/>
                  </a:ext>
                </a:extLst>
              </p:cNvPr>
              <p:cNvSpPr>
                <a:spLocks/>
              </p:cNvSpPr>
              <p:nvPr/>
            </p:nvSpPr>
            <p:spPr bwMode="auto">
              <a:xfrm>
                <a:off x="4338638" y="2492375"/>
                <a:ext cx="252413" cy="157163"/>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grpSp>
    </p:spTree>
    <p:extLst>
      <p:ext uri="{BB962C8B-B14F-4D97-AF65-F5344CB8AC3E}">
        <p14:creationId xmlns:p14="http://schemas.microsoft.com/office/powerpoint/2010/main" xmlns="" val="282753315"/>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10</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grpSp>
        <p:nvGrpSpPr>
          <p:cNvPr id="35" name="Group 34"/>
          <p:cNvGrpSpPr/>
          <p:nvPr/>
        </p:nvGrpSpPr>
        <p:grpSpPr>
          <a:xfrm>
            <a:off x="0" y="-14436"/>
            <a:ext cx="9144000" cy="1477736"/>
            <a:chOff x="-100213" y="-87532"/>
            <a:chExt cx="9144000" cy="1477736"/>
          </a:xfrm>
          <a:solidFill>
            <a:schemeClr val="accent6">
              <a:lumMod val="75000"/>
            </a:schemeClr>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91198" y="769718"/>
              <a:ext cx="620486" cy="620486"/>
            </a:xfrm>
            <a:prstGeom prst="rtTriangl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dirty="0">
                <a:solidFill>
                  <a:prstClr val="white"/>
                </a:solidFill>
              </a:endParaRPr>
            </a:p>
          </p:txBody>
        </p:sp>
        <p:sp>
          <p:nvSpPr>
            <p:cNvPr id="2" name="Rectangle 1"/>
            <p:cNvSpPr/>
            <p:nvPr/>
          </p:nvSpPr>
          <p:spPr>
            <a:xfrm>
              <a:off x="-100213" y="-87532"/>
              <a:ext cx="9144000" cy="85725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ZA" sz="2800" b="1" dirty="0"/>
                <a:t>AUDIT COMMITTEE RECOMMENDATIONS THAT ARE ON GOING - </a:t>
              </a:r>
              <a:r>
                <a:rPr lang="en-ZA" sz="2800" b="1" dirty="0">
                  <a:solidFill>
                    <a:schemeClr val="tx2"/>
                  </a:solidFill>
                </a:rPr>
                <a:t>Performance Information </a:t>
              </a:r>
              <a:r>
                <a:rPr lang="en-ZA" sz="2800" b="1" dirty="0" err="1">
                  <a:solidFill>
                    <a:schemeClr val="tx2"/>
                  </a:solidFill>
                </a:rPr>
                <a:t>cont</a:t>
              </a:r>
              <a:r>
                <a:rPr lang="en-ZA" sz="2800" b="1" dirty="0">
                  <a:solidFill>
                    <a:schemeClr val="tx2"/>
                  </a:solidFill>
                </a:rPr>
                <a:t>…</a:t>
              </a:r>
            </a:p>
          </p:txBody>
        </p:sp>
      </p:grpSp>
      <p:sp>
        <p:nvSpPr>
          <p:cNvPr id="7" name="Rectangle 6"/>
          <p:cNvSpPr/>
          <p:nvPr/>
        </p:nvSpPr>
        <p:spPr>
          <a:xfrm>
            <a:off x="310243" y="933079"/>
            <a:ext cx="8562567" cy="5478423"/>
          </a:xfrm>
          <a:prstGeom prst="rect">
            <a:avLst/>
          </a:prstGeom>
        </p:spPr>
        <p:txBody>
          <a:bodyPr wrap="square">
            <a:spAutoFit/>
          </a:bodyPr>
          <a:lstStyle/>
          <a:p>
            <a:pPr algn="just"/>
            <a:r>
              <a:rPr lang="en-ZA" sz="2000" b="1" u="sng" dirty="0" smtClean="0">
                <a:latin typeface="Arial" panose="020B0604020202020204" pitchFamily="34" charset="0"/>
                <a:cs typeface="Arial" panose="020B0604020202020204" pitchFamily="34" charset="0"/>
              </a:rPr>
              <a:t>Performance </a:t>
            </a:r>
            <a:r>
              <a:rPr lang="en-ZA" sz="2000" b="1" u="sng" dirty="0">
                <a:latin typeface="Arial" panose="020B0604020202020204" pitchFamily="34" charset="0"/>
                <a:cs typeface="Arial" panose="020B0604020202020204" pitchFamily="34" charset="0"/>
              </a:rPr>
              <a:t>Management and Information</a:t>
            </a:r>
            <a:endParaRPr lang="en-ZA" sz="2000" u="sng" dirty="0">
              <a:latin typeface="Arial" panose="020B0604020202020204" pitchFamily="34" charset="0"/>
              <a:cs typeface="Arial" panose="020B0604020202020204" pitchFamily="34" charset="0"/>
            </a:endParaRPr>
          </a:p>
          <a:p>
            <a:pPr lvl="0" algn="just">
              <a:lnSpc>
                <a:spcPct val="150000"/>
              </a:lnSpc>
            </a:pPr>
            <a:r>
              <a:rPr lang="en-US" sz="2000" dirty="0">
                <a:effectLst/>
                <a:latin typeface="Arial" panose="020B0604020202020204" pitchFamily="34" charset="0"/>
                <a:ea typeface="Arial" panose="020B0604020202020204" pitchFamily="34" charset="0"/>
                <a:cs typeface="Arial" panose="020B0604020202020204" pitchFamily="34" charset="0"/>
              </a:rPr>
              <a:t>Further, In line with the tabled DCS 2020/2021 Annual Performance Plan, there are a total of </a:t>
            </a:r>
            <a:r>
              <a:rPr lang="en-US" sz="2000" dirty="0" smtClean="0">
                <a:effectLst/>
                <a:latin typeface="Arial" panose="020B0604020202020204" pitchFamily="34" charset="0"/>
                <a:ea typeface="Arial" panose="020B0604020202020204" pitchFamily="34" charset="0"/>
                <a:cs typeface="Arial" panose="020B0604020202020204" pitchFamily="34" charset="0"/>
              </a:rPr>
              <a:t>44 </a:t>
            </a:r>
            <a:r>
              <a:rPr lang="en-US" sz="2000" dirty="0">
                <a:effectLst/>
                <a:latin typeface="Arial" panose="020B0604020202020204" pitchFamily="34" charset="0"/>
                <a:ea typeface="Arial" panose="020B0604020202020204" pitchFamily="34" charset="0"/>
                <a:cs typeface="Arial" panose="020B0604020202020204" pitchFamily="34" charset="0"/>
              </a:rPr>
              <a:t>targets. The Department has achieved </a:t>
            </a:r>
            <a:r>
              <a:rPr lang="en-US" sz="2000" b="1" dirty="0">
                <a:effectLst/>
                <a:latin typeface="Arial" panose="020B0604020202020204" pitchFamily="34" charset="0"/>
                <a:ea typeface="Arial" panose="020B0604020202020204" pitchFamily="34" charset="0"/>
                <a:cs typeface="Arial" panose="020B0604020202020204" pitchFamily="34" charset="0"/>
              </a:rPr>
              <a:t>27</a:t>
            </a:r>
            <a:r>
              <a:rPr lang="en-US" sz="2000" dirty="0">
                <a:effectLst/>
                <a:latin typeface="Arial" panose="020B0604020202020204" pitchFamily="34" charset="0"/>
                <a:ea typeface="Arial" panose="020B0604020202020204" pitchFamily="34" charset="0"/>
                <a:cs typeface="Arial" panose="020B0604020202020204" pitchFamily="34" charset="0"/>
              </a:rPr>
              <a:t> targets which translate to </a:t>
            </a:r>
            <a:r>
              <a:rPr lang="en-US" sz="2000" b="1" dirty="0" smtClean="0">
                <a:effectLst/>
                <a:latin typeface="Arial" panose="020B0604020202020204" pitchFamily="34" charset="0"/>
                <a:ea typeface="Arial" panose="020B0604020202020204" pitchFamily="34" charset="0"/>
                <a:cs typeface="Arial" panose="020B0604020202020204" pitchFamily="34" charset="0"/>
              </a:rPr>
              <a:t>61%</a:t>
            </a:r>
            <a:r>
              <a:rPr lang="en-US" sz="2000" dirty="0" smtClean="0">
                <a:effectLst/>
                <a:latin typeface="Arial" panose="020B0604020202020204" pitchFamily="34" charset="0"/>
                <a:ea typeface="Arial" panose="020B0604020202020204" pitchFamily="34" charset="0"/>
                <a:cs typeface="Arial" panose="020B0604020202020204" pitchFamily="34" charset="0"/>
              </a:rPr>
              <a:t> </a:t>
            </a:r>
            <a:r>
              <a:rPr lang="en-US" sz="2000" dirty="0">
                <a:effectLst/>
                <a:latin typeface="Arial" panose="020B0604020202020204" pitchFamily="34" charset="0"/>
                <a:ea typeface="Arial" panose="020B0604020202020204" pitchFamily="34" charset="0"/>
                <a:cs typeface="Arial" panose="020B0604020202020204" pitchFamily="34" charset="0"/>
              </a:rPr>
              <a:t>performance, not achieved </a:t>
            </a:r>
            <a:r>
              <a:rPr lang="en-US" sz="2000" b="1" dirty="0">
                <a:effectLst/>
                <a:latin typeface="Arial" panose="020B0604020202020204" pitchFamily="34" charset="0"/>
                <a:ea typeface="Arial" panose="020B0604020202020204" pitchFamily="34" charset="0"/>
                <a:cs typeface="Arial" panose="020B0604020202020204" pitchFamily="34" charset="0"/>
              </a:rPr>
              <a:t>17 </a:t>
            </a:r>
            <a:r>
              <a:rPr lang="en-US" sz="2000" dirty="0">
                <a:effectLst/>
                <a:latin typeface="Arial" panose="020B0604020202020204" pitchFamily="34" charset="0"/>
                <a:ea typeface="Arial" panose="020B0604020202020204" pitchFamily="34" charset="0"/>
                <a:cs typeface="Arial" panose="020B0604020202020204" pitchFamily="34" charset="0"/>
              </a:rPr>
              <a:t>and</a:t>
            </a:r>
            <a:r>
              <a:rPr lang="en-US" sz="2000" b="1" dirty="0">
                <a:effectLst/>
                <a:latin typeface="Arial" panose="020B0604020202020204" pitchFamily="34" charset="0"/>
                <a:ea typeface="Arial" panose="020B0604020202020204" pitchFamily="34" charset="0"/>
                <a:cs typeface="Arial" panose="020B0604020202020204" pitchFamily="34" charset="0"/>
              </a:rPr>
              <a:t> 10 </a:t>
            </a:r>
            <a:r>
              <a:rPr lang="en-US" sz="2000" dirty="0">
                <a:effectLst/>
                <a:latin typeface="Arial" panose="020B0604020202020204" pitchFamily="34" charset="0"/>
                <a:ea typeface="Arial" panose="020B0604020202020204" pitchFamily="34" charset="0"/>
                <a:cs typeface="Arial" panose="020B0604020202020204" pitchFamily="34" charset="0"/>
              </a:rPr>
              <a:t>targets are measured </a:t>
            </a:r>
            <a:r>
              <a:rPr lang="en-US" sz="2000">
                <a:effectLst/>
                <a:latin typeface="Arial" panose="020B0604020202020204" pitchFamily="34" charset="0"/>
                <a:ea typeface="Arial" panose="020B0604020202020204" pitchFamily="34" charset="0"/>
                <a:cs typeface="Arial" panose="020B0604020202020204" pitchFamily="34" charset="0"/>
              </a:rPr>
              <a:t>annually</a:t>
            </a:r>
            <a:r>
              <a:rPr lang="en-US" sz="2000" smtClean="0">
                <a:effectLst/>
                <a:latin typeface="Arial" panose="020B0604020202020204" pitchFamily="34" charset="0"/>
                <a:ea typeface="Arial" panose="020B0604020202020204" pitchFamily="34" charset="0"/>
                <a:cs typeface="Arial" panose="020B0604020202020204" pitchFamily="34" charset="0"/>
              </a:rPr>
              <a:t>.</a:t>
            </a:r>
            <a:endParaRPr lang="en-US" sz="2000" dirty="0" smtClean="0">
              <a:effectLst/>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ZA" sz="2000" b="1" dirty="0" smtClean="0">
                <a:latin typeface="Arial" panose="020B0604020202020204" pitchFamily="34" charset="0"/>
                <a:cs typeface="Arial" panose="020B0604020202020204" pitchFamily="34" charset="0"/>
              </a:rPr>
              <a:t>RECOMMENDATIONS </a:t>
            </a:r>
            <a:endParaRPr lang="en-ZA" sz="2000" b="1" dirty="0">
              <a:latin typeface="Arial" panose="020B0604020202020204" pitchFamily="34" charset="0"/>
              <a:cs typeface="Arial" panose="020B0604020202020204" pitchFamily="34" charset="0"/>
            </a:endParaRPr>
          </a:p>
          <a:p>
            <a:pPr algn="just"/>
            <a:r>
              <a:rPr lang="en-ZA" sz="2000" b="1" dirty="0">
                <a:solidFill>
                  <a:srgbClr val="000000"/>
                </a:solidFill>
                <a:effectLst/>
                <a:latin typeface="Arial" panose="020B0604020202020204" pitchFamily="34" charset="0"/>
                <a:ea typeface="Arial" panose="020B0604020202020204" pitchFamily="34" charset="0"/>
                <a:cs typeface="Arial" panose="020B0604020202020204" pitchFamily="34" charset="0"/>
              </a:rPr>
              <a:t>The Committee considered the report and recommend that management provides remedial action plans where the department has not achieved the planned targets and to have all the POEs readily available for supporting the KPIs performance achieved (over and under achieved) including reasons thereof also to avoid audit findings in this respect</a:t>
            </a:r>
            <a:r>
              <a:rPr lang="en-ZA" sz="20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ZA" sz="2000" dirty="0">
              <a:latin typeface="Arial" panose="020B0604020202020204" pitchFamily="34" charset="0"/>
              <a:cs typeface="Arial" panose="020B0604020202020204" pitchFamily="34" charset="0"/>
            </a:endParaRPr>
          </a:p>
          <a:p>
            <a:pPr algn="just"/>
            <a:endParaRPr lang="en-ZA" sz="2000" dirty="0">
              <a:latin typeface="Arial" panose="020B0604020202020204" pitchFamily="34" charset="0"/>
              <a:cs typeface="Arial" panose="020B0604020202020204" pitchFamily="34" charset="0"/>
            </a:endParaRPr>
          </a:p>
          <a:p>
            <a:pPr algn="just"/>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80721256"/>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11</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grpSp>
        <p:nvGrpSpPr>
          <p:cNvPr id="35" name="Group 34"/>
          <p:cNvGrpSpPr/>
          <p:nvPr/>
        </p:nvGrpSpPr>
        <p:grpSpPr>
          <a:xfrm>
            <a:off x="21632" y="73096"/>
            <a:ext cx="9144000" cy="1477736"/>
            <a:chOff x="-78581" y="0"/>
            <a:chExt cx="9144000" cy="1477736"/>
          </a:xfrm>
          <a:solidFill>
            <a:schemeClr val="accent6">
              <a:lumMod val="75000"/>
            </a:schemeClr>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dirty="0">
                <a:solidFill>
                  <a:prstClr val="white"/>
                </a:solidFill>
              </a:endParaRPr>
            </a:p>
          </p:txBody>
        </p:sp>
        <p:sp>
          <p:nvSpPr>
            <p:cNvPr id="2" name="Rectangle 1"/>
            <p:cNvSpPr/>
            <p:nvPr/>
          </p:nvSpPr>
          <p:spPr>
            <a:xfrm>
              <a:off x="-78581" y="0"/>
              <a:ext cx="9144000" cy="85725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ZA" sz="2800" b="1" dirty="0"/>
                <a:t>AUDIT COMMITTEE RECOMMENDATIONS THAT ARE ON GOING  </a:t>
              </a:r>
              <a:r>
                <a:rPr lang="en-ZA" sz="2800" b="1" dirty="0" err="1"/>
                <a:t>cont</a:t>
              </a:r>
              <a:r>
                <a:rPr lang="en-ZA" sz="2800" b="1" dirty="0"/>
                <a:t>… </a:t>
              </a:r>
              <a:r>
                <a:rPr lang="en-ZA" sz="2800" b="1" dirty="0">
                  <a:solidFill>
                    <a:schemeClr val="tx2"/>
                  </a:solidFill>
                </a:rPr>
                <a:t>AGSA Audit Findings </a:t>
              </a:r>
            </a:p>
          </p:txBody>
        </p:sp>
      </p:grpSp>
      <p:sp>
        <p:nvSpPr>
          <p:cNvPr id="7" name="Rectangle 6"/>
          <p:cNvSpPr/>
          <p:nvPr/>
        </p:nvSpPr>
        <p:spPr>
          <a:xfrm>
            <a:off x="310243" y="933079"/>
            <a:ext cx="8562567" cy="5346272"/>
          </a:xfrm>
          <a:prstGeom prst="rect">
            <a:avLst/>
          </a:prstGeom>
        </p:spPr>
        <p:txBody>
          <a:bodyPr wrap="square">
            <a:spAutoFit/>
          </a:bodyPr>
          <a:lstStyle/>
          <a:p>
            <a:pPr algn="just"/>
            <a:r>
              <a:rPr lang="en-US" sz="1600" dirty="0" smtClean="0">
                <a:solidFill>
                  <a:srgbClr val="000000"/>
                </a:solidFill>
                <a:effectLst/>
                <a:latin typeface="+mj-lt"/>
                <a:ea typeface="Arial" panose="020B0604020202020204" pitchFamily="34" charset="0"/>
              </a:rPr>
              <a:t>The </a:t>
            </a:r>
            <a:r>
              <a:rPr lang="en-US" sz="1600" dirty="0">
                <a:solidFill>
                  <a:srgbClr val="000000"/>
                </a:solidFill>
                <a:effectLst/>
                <a:latin typeface="+mj-lt"/>
                <a:ea typeface="Arial" panose="020B0604020202020204" pitchFamily="34" charset="0"/>
              </a:rPr>
              <a:t>Committee </a:t>
            </a:r>
            <a:r>
              <a:rPr lang="en-US" sz="1600" dirty="0">
                <a:solidFill>
                  <a:srgbClr val="000000"/>
                </a:solidFill>
                <a:latin typeface="+mj-lt"/>
                <a:ea typeface="Arial" panose="020B0604020202020204" pitchFamily="34" charset="0"/>
              </a:rPr>
              <a:t>was </a:t>
            </a:r>
            <a:r>
              <a:rPr lang="en-US" sz="1600" dirty="0">
                <a:solidFill>
                  <a:srgbClr val="000000"/>
                </a:solidFill>
                <a:effectLst/>
                <a:latin typeface="+mj-lt"/>
                <a:ea typeface="Arial" panose="020B0604020202020204" pitchFamily="34" charset="0"/>
              </a:rPr>
              <a:t>concerned with the following areas which were the cause for the qualified audit opinion for 2019</a:t>
            </a:r>
            <a:r>
              <a:rPr lang="en-US" sz="1600" dirty="0">
                <a:effectLst/>
                <a:latin typeface="+mj-lt"/>
                <a:ea typeface="Times New Roman" panose="02020603050405020304" pitchFamily="18" charset="0"/>
              </a:rPr>
              <a:t>/20 financial year</a:t>
            </a:r>
            <a:r>
              <a:rPr lang="en-US" sz="1600" dirty="0">
                <a:solidFill>
                  <a:srgbClr val="000000"/>
                </a:solidFill>
                <a:effectLst/>
                <a:latin typeface="+mj-lt"/>
                <a:ea typeface="Arial" panose="020B0604020202020204" pitchFamily="34" charset="0"/>
              </a:rPr>
              <a:t>: </a:t>
            </a:r>
            <a:endParaRPr lang="en-ZA" sz="1600" dirty="0">
              <a:effectLst/>
              <a:latin typeface="+mj-lt"/>
              <a:ea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n-US" sz="1600" b="1" dirty="0">
                <a:solidFill>
                  <a:srgbClr val="000000"/>
                </a:solidFill>
                <a:effectLst/>
                <a:latin typeface="+mj-lt"/>
                <a:ea typeface="Arial" panose="020B0604020202020204" pitchFamily="34" charset="0"/>
              </a:rPr>
              <a:t>Irregular Expenditure - </a:t>
            </a:r>
            <a:r>
              <a:rPr lang="en-US" sz="1600" dirty="0">
                <a:solidFill>
                  <a:srgbClr val="000000"/>
                </a:solidFill>
                <a:effectLst/>
                <a:latin typeface="+mj-lt"/>
                <a:ea typeface="Arial" panose="020B0604020202020204" pitchFamily="34" charset="0"/>
              </a:rPr>
              <a:t>the Department did not have an adequate system for identifying all irregular expenditure, and </a:t>
            </a:r>
            <a:endParaRPr lang="en-ZA" sz="1600" dirty="0">
              <a:effectLst/>
              <a:latin typeface="+mj-lt"/>
              <a:ea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pPr>
            <a:r>
              <a:rPr lang="en-US" sz="1600" b="1" dirty="0">
                <a:solidFill>
                  <a:srgbClr val="000000"/>
                </a:solidFill>
                <a:effectLst/>
                <a:latin typeface="+mj-lt"/>
                <a:ea typeface="Arial" panose="020B0604020202020204" pitchFamily="34" charset="0"/>
              </a:rPr>
              <a:t>Bed Space calculations </a:t>
            </a:r>
            <a:r>
              <a:rPr lang="en-US" sz="1600" dirty="0">
                <a:solidFill>
                  <a:srgbClr val="000000"/>
                </a:solidFill>
                <a:effectLst/>
                <a:latin typeface="+mj-lt"/>
                <a:ea typeface="Arial" panose="020B0604020202020204" pitchFamily="34" charset="0"/>
              </a:rPr>
              <a:t>-which remain a challenge for the Department.</a:t>
            </a:r>
          </a:p>
          <a:p>
            <a:pPr marL="342900" lvl="0" indent="-342900" algn="just">
              <a:lnSpc>
                <a:spcPct val="150000"/>
              </a:lnSpc>
              <a:spcAft>
                <a:spcPts val="0"/>
              </a:spcAft>
              <a:buFont typeface="Wingdings" panose="05000000000000000000" pitchFamily="2" charset="2"/>
              <a:buChar char=""/>
            </a:pPr>
            <a:r>
              <a:rPr lang="en-US" sz="1600" dirty="0">
                <a:solidFill>
                  <a:srgbClr val="000000"/>
                </a:solidFill>
                <a:latin typeface="+mj-lt"/>
                <a:ea typeface="Times New Roman" panose="02020603050405020304" pitchFamily="18" charset="0"/>
              </a:rPr>
              <a:t>And all audit findings raised by AG for 2019/20  financial year.</a:t>
            </a:r>
          </a:p>
          <a:p>
            <a:pPr lvl="0" algn="just">
              <a:lnSpc>
                <a:spcPct val="150000"/>
              </a:lnSpc>
              <a:spcAft>
                <a:spcPts val="0"/>
              </a:spcAft>
            </a:pPr>
            <a:r>
              <a:rPr lang="en-US" sz="1600" b="1" dirty="0">
                <a:solidFill>
                  <a:srgbClr val="000000"/>
                </a:solidFill>
                <a:effectLst/>
                <a:latin typeface="+mj-lt"/>
                <a:ea typeface="Times New Roman" panose="02020603050405020304" pitchFamily="18" charset="0"/>
              </a:rPr>
              <a:t>RECOMMENDATIONS </a:t>
            </a:r>
          </a:p>
          <a:p>
            <a:pPr marL="342900" indent="-342900" algn="just">
              <a:lnSpc>
                <a:spcPct val="150000"/>
              </a:lnSpc>
              <a:buFont typeface="Wingdings" panose="05000000000000000000" pitchFamily="2" charset="2"/>
              <a:buChar char=""/>
              <a:tabLst>
                <a:tab pos="457200" algn="l"/>
              </a:tabLst>
            </a:pPr>
            <a:r>
              <a:rPr lang="en-ZA" sz="1600" b="1" kern="1200" dirty="0">
                <a:solidFill>
                  <a:srgbClr val="000000"/>
                </a:solidFill>
                <a:effectLst/>
                <a:latin typeface="+mj-lt"/>
                <a:ea typeface="Calibri" panose="020F0502020204030204" pitchFamily="34" charset="0"/>
              </a:rPr>
              <a:t>Review of Memoranda of Agreements with Implementing agents who execute some procurement processes on behalf of the department (i.e. IDT): amended MoU includes clause that compel active participation of the DCS officials in bid committees as well as approvals of change controls / contract variation to avoid unjustifiable escalation of project costs.</a:t>
            </a:r>
            <a:r>
              <a:rPr lang="en-US" sz="1600" b="1" dirty="0">
                <a:latin typeface="+mj-lt"/>
                <a:cs typeface="Arial" panose="020B0604020202020204" pitchFamily="34" charset="0"/>
              </a:rPr>
              <a:t> </a:t>
            </a:r>
          </a:p>
          <a:p>
            <a:pPr marL="342900" indent="-342900" algn="just">
              <a:lnSpc>
                <a:spcPct val="150000"/>
              </a:lnSpc>
              <a:buFont typeface="Wingdings" panose="05000000000000000000" pitchFamily="2" charset="2"/>
              <a:buChar char=""/>
              <a:tabLst>
                <a:tab pos="457200" algn="l"/>
              </a:tabLst>
            </a:pPr>
            <a:r>
              <a:rPr lang="en-US" sz="1600" b="1" dirty="0">
                <a:latin typeface="+mj-lt"/>
                <a:cs typeface="Arial" panose="020B0604020202020204" pitchFamily="34" charset="0"/>
              </a:rPr>
              <a:t>Review, evaluate the annual financial statements and determine whether they are complete and consistent with the information known to committee members; </a:t>
            </a:r>
          </a:p>
          <a:p>
            <a:pPr marL="342900" indent="-342900" algn="just">
              <a:lnSpc>
                <a:spcPct val="150000"/>
              </a:lnSpc>
              <a:buFont typeface="Wingdings" panose="05000000000000000000" pitchFamily="2" charset="2"/>
              <a:buChar char=""/>
              <a:tabLst>
                <a:tab pos="457200" algn="l"/>
              </a:tabLst>
            </a:pPr>
            <a:r>
              <a:rPr lang="en-US" sz="1600" b="1" dirty="0">
                <a:latin typeface="+mj-lt"/>
                <a:cs typeface="Arial" panose="020B0604020202020204" pitchFamily="34" charset="0"/>
              </a:rPr>
              <a:t>Consider if disclosure in the financial statements, including irregular expenditure, is appropriate and complies with legislation and the requirements of the Auditor-General</a:t>
            </a:r>
            <a:r>
              <a:rPr lang="en-US" sz="1600" b="1" dirty="0" smtClean="0">
                <a:latin typeface="+mj-lt"/>
                <a:cs typeface="Arial" panose="020B0604020202020204" pitchFamily="34" charset="0"/>
              </a:rPr>
              <a:t>.</a:t>
            </a: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0708078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12</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grpSp>
        <p:nvGrpSpPr>
          <p:cNvPr id="35" name="Group 34"/>
          <p:cNvGrpSpPr/>
          <p:nvPr/>
        </p:nvGrpSpPr>
        <p:grpSpPr>
          <a:xfrm>
            <a:off x="21632" y="73096"/>
            <a:ext cx="9144000" cy="1477736"/>
            <a:chOff x="-78581" y="0"/>
            <a:chExt cx="9144000" cy="1477736"/>
          </a:xfrm>
          <a:solidFill>
            <a:schemeClr val="accent6">
              <a:lumMod val="75000"/>
            </a:schemeClr>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dirty="0">
                <a:solidFill>
                  <a:prstClr val="white"/>
                </a:solidFill>
              </a:endParaRPr>
            </a:p>
          </p:txBody>
        </p:sp>
        <p:sp>
          <p:nvSpPr>
            <p:cNvPr id="2" name="Rectangle 1"/>
            <p:cNvSpPr/>
            <p:nvPr/>
          </p:nvSpPr>
          <p:spPr>
            <a:xfrm>
              <a:off x="-78581" y="0"/>
              <a:ext cx="9144000" cy="85725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ZA" sz="2800" b="1" dirty="0"/>
                <a:t>AUDIT COMMITTEE RECOMMENDATIONS THAT ARE IN PROGRESS-</a:t>
              </a:r>
              <a:r>
                <a:rPr lang="en-ZA" sz="2800" b="1" dirty="0">
                  <a:solidFill>
                    <a:schemeClr val="tx2"/>
                  </a:solidFill>
                </a:rPr>
                <a:t>AGSA Audit Findings </a:t>
              </a:r>
              <a:r>
                <a:rPr lang="en-ZA" sz="2800" b="1" dirty="0" err="1">
                  <a:solidFill>
                    <a:schemeClr val="tx2"/>
                  </a:solidFill>
                </a:rPr>
                <a:t>cont</a:t>
              </a:r>
              <a:r>
                <a:rPr lang="en-ZA" sz="2800" b="1" dirty="0">
                  <a:solidFill>
                    <a:schemeClr val="tx2"/>
                  </a:solidFill>
                </a:rPr>
                <a:t>…</a:t>
              </a:r>
            </a:p>
          </p:txBody>
        </p:sp>
      </p:grpSp>
      <p:sp>
        <p:nvSpPr>
          <p:cNvPr id="7" name="Rectangle 6"/>
          <p:cNvSpPr/>
          <p:nvPr/>
        </p:nvSpPr>
        <p:spPr>
          <a:xfrm>
            <a:off x="310243" y="933079"/>
            <a:ext cx="8562567" cy="4651979"/>
          </a:xfrm>
          <a:prstGeom prst="rect">
            <a:avLst/>
          </a:prstGeom>
        </p:spPr>
        <p:txBody>
          <a:bodyPr wrap="square">
            <a:spAutoFit/>
          </a:bodyPr>
          <a:lstStyle/>
          <a:p>
            <a:pPr marL="342900" lvl="0" indent="-342900" algn="just">
              <a:lnSpc>
                <a:spcPct val="150000"/>
              </a:lnSpc>
              <a:buFont typeface="Wingdings" panose="05000000000000000000" pitchFamily="2" charset="2"/>
              <a:buChar char=""/>
              <a:tabLst>
                <a:tab pos="457200" algn="l"/>
              </a:tabLst>
            </a:pPr>
            <a:r>
              <a:rPr lang="en-ZA" sz="2000" b="1" kern="1200" dirty="0">
                <a:solidFill>
                  <a:srgbClr val="000000"/>
                </a:solidFill>
                <a:effectLst/>
                <a:latin typeface="Arial" panose="020B0604020202020204" pitchFamily="34" charset="0"/>
                <a:cs typeface="Arial" panose="020B0604020202020204" pitchFamily="34" charset="0"/>
              </a:rPr>
              <a:t>Collaboration with National Treasury for strategic commodity sourcing for high expenditure commodities i.e. Perishable </a:t>
            </a:r>
            <a:r>
              <a:rPr lang="en-ZA" sz="2000" b="1" dirty="0">
                <a:solidFill>
                  <a:srgbClr val="000000"/>
                </a:solidFill>
                <a:latin typeface="Arial" panose="020B0604020202020204" pitchFamily="34" charset="0"/>
                <a:cs typeface="Arial" panose="020B0604020202020204" pitchFamily="34" charset="0"/>
              </a:rPr>
              <a:t>P</a:t>
            </a:r>
            <a:r>
              <a:rPr lang="en-ZA" sz="2000" b="1" kern="1200" dirty="0">
                <a:solidFill>
                  <a:srgbClr val="000000"/>
                </a:solidFill>
                <a:effectLst/>
                <a:latin typeface="Arial" panose="020B0604020202020204" pitchFamily="34" charset="0"/>
                <a:cs typeface="Arial" panose="020B0604020202020204" pitchFamily="34" charset="0"/>
              </a:rPr>
              <a:t>rovisions   </a:t>
            </a:r>
            <a:endParaRPr lang="en-ZA" sz="2000" b="1"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buFont typeface="Wingdings" panose="05000000000000000000" pitchFamily="2" charset="2"/>
              <a:buChar char=""/>
              <a:tabLst>
                <a:tab pos="457200" algn="l"/>
              </a:tabLst>
            </a:pPr>
            <a:r>
              <a:rPr lang="en-ZA" sz="2000" b="1" kern="1200" dirty="0">
                <a:solidFill>
                  <a:srgbClr val="000000"/>
                </a:solidFill>
                <a:effectLst/>
                <a:latin typeface="Arial" panose="020B0604020202020204" pitchFamily="34" charset="0"/>
                <a:cs typeface="Arial" panose="020B0604020202020204" pitchFamily="34" charset="0"/>
              </a:rPr>
              <a:t>Request exemption from National Treasury for commodities to be procured without contracts for a period not exceeding six (6) months to allow the department to finalize its own contracts. </a:t>
            </a:r>
            <a:endParaRPr lang="en-ZA" sz="2000" b="1"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buFont typeface="Wingdings" panose="05000000000000000000" pitchFamily="2" charset="2"/>
              <a:buChar char=""/>
              <a:tabLst>
                <a:tab pos="457200" algn="l"/>
              </a:tabLst>
            </a:pPr>
            <a:r>
              <a:rPr lang="en-ZA" sz="2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Internal audit reviews of tenders for compliance to SCM prescripts before final award [above R20 million]</a:t>
            </a:r>
            <a:endParaRPr lang="en-ZA" sz="2000" b="1"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buFont typeface="Wingdings" panose="05000000000000000000" pitchFamily="2" charset="2"/>
              <a:buChar char=""/>
              <a:tabLst>
                <a:tab pos="457200" algn="l"/>
              </a:tabLst>
            </a:pPr>
            <a:r>
              <a:rPr lang="en-ZA" sz="20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Internal Audit to audit COVID 19 procurement processes in collaboration with AGSA.</a:t>
            </a:r>
            <a:endParaRPr lang="en-ZA" sz="2000" b="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2820424583"/>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13</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grpSp>
        <p:nvGrpSpPr>
          <p:cNvPr id="35" name="Group 34"/>
          <p:cNvGrpSpPr/>
          <p:nvPr/>
        </p:nvGrpSpPr>
        <p:grpSpPr>
          <a:xfrm>
            <a:off x="21632" y="73096"/>
            <a:ext cx="9144000" cy="1477736"/>
            <a:chOff x="-78581" y="0"/>
            <a:chExt cx="9144000" cy="1477736"/>
          </a:xfrm>
          <a:solidFill>
            <a:schemeClr val="accent6">
              <a:lumMod val="75000"/>
            </a:schemeClr>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dirty="0">
                <a:solidFill>
                  <a:prstClr val="white"/>
                </a:solidFill>
              </a:endParaRPr>
            </a:p>
          </p:txBody>
        </p:sp>
        <p:sp>
          <p:nvSpPr>
            <p:cNvPr id="2" name="Rectangle 1"/>
            <p:cNvSpPr/>
            <p:nvPr/>
          </p:nvSpPr>
          <p:spPr>
            <a:xfrm>
              <a:off x="-78581" y="0"/>
              <a:ext cx="9144000" cy="85725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ZA" sz="2800" b="1" dirty="0"/>
                <a:t>AUDIT COMMITTEE RECOMMENDATIONS THAT ARE IN PROGRESS  </a:t>
              </a:r>
              <a:r>
                <a:rPr lang="en-ZA" sz="2800" b="1" dirty="0" err="1"/>
                <a:t>cont</a:t>
              </a:r>
              <a:r>
                <a:rPr lang="en-ZA" sz="2800" b="1" dirty="0"/>
                <a:t>… </a:t>
              </a:r>
            </a:p>
          </p:txBody>
        </p:sp>
      </p:grpSp>
      <p:sp>
        <p:nvSpPr>
          <p:cNvPr id="7" name="Rectangle 6"/>
          <p:cNvSpPr/>
          <p:nvPr/>
        </p:nvSpPr>
        <p:spPr>
          <a:xfrm>
            <a:off x="310243" y="933079"/>
            <a:ext cx="8562567" cy="4716356"/>
          </a:xfrm>
          <a:prstGeom prst="rect">
            <a:avLst/>
          </a:prstGeom>
        </p:spPr>
        <p:txBody>
          <a:bodyPr wrap="square">
            <a:spAutoFit/>
          </a:bodyPr>
          <a:lstStyle/>
          <a:p>
            <a:pPr algn="just"/>
            <a:r>
              <a:rPr lang="en-ZA" sz="1900" b="1" dirty="0" smtClean="0">
                <a:latin typeface="Arial" panose="020B0604020202020204" pitchFamily="34" charset="0"/>
                <a:cs typeface="Arial" panose="020B0604020202020204" pitchFamily="34" charset="0"/>
              </a:rPr>
              <a:t>AG </a:t>
            </a:r>
            <a:r>
              <a:rPr lang="en-ZA" sz="1900" b="1" dirty="0">
                <a:latin typeface="Arial" panose="020B0604020202020204" pitchFamily="34" charset="0"/>
                <a:cs typeface="Arial" panose="020B0604020202020204" pitchFamily="34" charset="0"/>
              </a:rPr>
              <a:t>Audit Findings- Register 2019/20</a:t>
            </a:r>
          </a:p>
          <a:p>
            <a:pPr marL="285750" indent="-285750" algn="just">
              <a:lnSpc>
                <a:spcPct val="150000"/>
              </a:lnSpc>
              <a:buFont typeface="Arial" panose="020B0604020202020204" pitchFamily="34" charset="0"/>
              <a:buChar char="•"/>
              <a:tabLst>
                <a:tab pos="771525"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The Committee is concerned that in relation to the implementation of the 2018/2019 financial year, the department has implemented 70% (142/204) of the findings raised and 30% (62//204) of the findings are in progress. </a:t>
            </a:r>
          </a:p>
          <a:p>
            <a:pPr marL="285750" indent="-285750" algn="just">
              <a:lnSpc>
                <a:spcPct val="150000"/>
              </a:lnSpc>
              <a:buFont typeface="Arial" panose="020B0604020202020204" pitchFamily="34" charset="0"/>
              <a:buChar char="•"/>
              <a:tabLst>
                <a:tab pos="771525" algn="l"/>
              </a:tabLst>
            </a:pPr>
            <a:r>
              <a:rPr lang="en-US" sz="1900" dirty="0">
                <a:effectLst/>
                <a:latin typeface="Arial" panose="020B0604020202020204" pitchFamily="34" charset="0"/>
                <a:ea typeface="Times New Roman" panose="02020603050405020304" pitchFamily="18" charset="0"/>
                <a:cs typeface="Arial" panose="020B0604020202020204" pitchFamily="34" charset="0"/>
              </a:rPr>
              <a:t>In addition, the AGSA issued an Interim Management Report for 2019/2020 financial year comprising a total of one hundred and five (105) findings on regularity audit. The department is yet to quantify the number of audit findings raised for 2019/2020 financial year and develop an action plan for the implementation of AGSA recommendations.</a:t>
            </a:r>
            <a:endParaRPr lang="en-ZA" sz="19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buFont typeface="Arial" panose="020B0604020202020204" pitchFamily="34" charset="0"/>
              <a:buChar char="•"/>
              <a:tabLst>
                <a:tab pos="771525" algn="l"/>
              </a:tabLst>
            </a:pPr>
            <a:r>
              <a:rPr lang="en-US" sz="1900" dirty="0">
                <a:effectLst/>
                <a:latin typeface="Arial" panose="020B0604020202020204" pitchFamily="34" charset="0"/>
                <a:ea typeface="Arial" panose="020B0604020202020204" pitchFamily="34" charset="0"/>
                <a:cs typeface="Arial" panose="020B0604020202020204" pitchFamily="34" charset="0"/>
              </a:rPr>
              <a:t>It is evident from 2019/2020 audit outcomes that management’s efforts in addressing previous areas of qualification are not fully effective. </a:t>
            </a:r>
            <a:endParaRPr lang="en-ZA"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69658316"/>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14</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grpSp>
        <p:nvGrpSpPr>
          <p:cNvPr id="35" name="Group 34"/>
          <p:cNvGrpSpPr/>
          <p:nvPr/>
        </p:nvGrpSpPr>
        <p:grpSpPr>
          <a:xfrm>
            <a:off x="21632" y="73096"/>
            <a:ext cx="9144000" cy="1477736"/>
            <a:chOff x="-78581" y="0"/>
            <a:chExt cx="9144000" cy="1477736"/>
          </a:xfrm>
          <a:solidFill>
            <a:schemeClr val="accent6">
              <a:lumMod val="75000"/>
            </a:schemeClr>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dirty="0">
                <a:solidFill>
                  <a:prstClr val="white"/>
                </a:solidFill>
              </a:endParaRPr>
            </a:p>
          </p:txBody>
        </p:sp>
        <p:sp>
          <p:nvSpPr>
            <p:cNvPr id="2" name="Rectangle 1"/>
            <p:cNvSpPr/>
            <p:nvPr/>
          </p:nvSpPr>
          <p:spPr>
            <a:xfrm>
              <a:off x="-78581" y="0"/>
              <a:ext cx="9144000" cy="85725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ZA" sz="2800" b="1" dirty="0"/>
                <a:t>AUDIT COMMITTEE RECOMMENDATIONS THAT ARE IN PROGRESS  </a:t>
              </a:r>
              <a:r>
                <a:rPr lang="en-ZA" sz="2800" b="1" dirty="0" err="1"/>
                <a:t>cont</a:t>
              </a:r>
              <a:r>
                <a:rPr lang="en-ZA" sz="2800" b="1" dirty="0"/>
                <a:t>…</a:t>
              </a:r>
            </a:p>
          </p:txBody>
        </p:sp>
      </p:grpSp>
      <p:sp>
        <p:nvSpPr>
          <p:cNvPr id="7" name="Rectangle 6"/>
          <p:cNvSpPr/>
          <p:nvPr/>
        </p:nvSpPr>
        <p:spPr>
          <a:xfrm>
            <a:off x="310243" y="933079"/>
            <a:ext cx="8562567" cy="5016758"/>
          </a:xfrm>
          <a:prstGeom prst="rect">
            <a:avLst/>
          </a:prstGeom>
        </p:spPr>
        <p:txBody>
          <a:bodyPr wrap="square">
            <a:spAutoFit/>
          </a:bodyPr>
          <a:lstStyle/>
          <a:p>
            <a:pPr algn="just"/>
            <a:endParaRPr lang="en-ZA" sz="2000" b="1" dirty="0">
              <a:latin typeface="Arial" panose="020B0604020202020204" pitchFamily="34" charset="0"/>
              <a:cs typeface="Arial" panose="020B0604020202020204" pitchFamily="34" charset="0"/>
            </a:endParaRPr>
          </a:p>
          <a:p>
            <a:pPr algn="just"/>
            <a:r>
              <a:rPr lang="en-ZA" sz="2000" b="1" dirty="0">
                <a:latin typeface="Arial" panose="020B0604020202020204" pitchFamily="34" charset="0"/>
                <a:cs typeface="Arial" panose="020B0604020202020204" pitchFamily="34" charset="0"/>
              </a:rPr>
              <a:t>Recommendations </a:t>
            </a:r>
            <a:endParaRPr lang="en-ZA" sz="2000" dirty="0">
              <a:latin typeface="Arial" panose="020B0604020202020204" pitchFamily="34" charset="0"/>
              <a:cs typeface="Arial" panose="020B0604020202020204" pitchFamily="34" charset="0"/>
            </a:endParaRPr>
          </a:p>
          <a:p>
            <a:pPr algn="just"/>
            <a:endParaRPr lang="en-ZA" sz="2000" b="1"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tabLst>
                <a:tab pos="771525" algn="l"/>
              </a:tabLst>
            </a:pPr>
            <a:r>
              <a:rPr lang="en-US" sz="2000" b="1" dirty="0">
                <a:latin typeface="Arial" panose="020B0604020202020204" pitchFamily="34" charset="0"/>
                <a:ea typeface="Arial" panose="020B0604020202020204" pitchFamily="34" charset="0"/>
                <a:cs typeface="Arial" panose="020B0604020202020204" pitchFamily="34" charset="0"/>
              </a:rPr>
              <a:t>That t</a:t>
            </a:r>
            <a:r>
              <a:rPr lang="en-US" sz="2000" b="1" dirty="0">
                <a:effectLst/>
                <a:latin typeface="Arial" panose="020B0604020202020204" pitchFamily="34" charset="0"/>
                <a:ea typeface="Arial" panose="020B0604020202020204" pitchFamily="34" charset="0"/>
                <a:cs typeface="Arial" panose="020B0604020202020204" pitchFamily="34" charset="0"/>
              </a:rPr>
              <a:t>he </a:t>
            </a:r>
            <a:r>
              <a:rPr lang="en-US" sz="2000" b="1" dirty="0">
                <a:latin typeface="Arial" panose="020B0604020202020204" pitchFamily="34" charset="0"/>
                <a:ea typeface="Arial" panose="020B0604020202020204" pitchFamily="34" charset="0"/>
                <a:cs typeface="Arial" panose="020B0604020202020204" pitchFamily="34" charset="0"/>
              </a:rPr>
              <a:t>management </a:t>
            </a:r>
            <a:r>
              <a:rPr lang="en-US" sz="2000" b="1" dirty="0">
                <a:effectLst/>
                <a:latin typeface="Arial" panose="020B0604020202020204" pitchFamily="34" charset="0"/>
                <a:ea typeface="Arial" panose="020B0604020202020204" pitchFamily="34" charset="0"/>
                <a:cs typeface="Arial" panose="020B0604020202020204" pitchFamily="34" charset="0"/>
              </a:rPr>
              <a:t>to address the root causes for all the findings in other to develop the appropriate action plans. </a:t>
            </a:r>
          </a:p>
          <a:p>
            <a:pPr marL="285750" indent="-285750" algn="just">
              <a:lnSpc>
                <a:spcPct val="150000"/>
              </a:lnSpc>
              <a:buFont typeface="Arial" panose="020B0604020202020204" pitchFamily="34" charset="0"/>
              <a:buChar char="•"/>
              <a:tabLst>
                <a:tab pos="771525"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That management must prioritize the findings have determine the outcome of the AG report. </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buFont typeface="Arial" panose="020B0604020202020204" pitchFamily="34" charset="0"/>
              <a:buChar char="•"/>
              <a:tabLst>
                <a:tab pos="771525" algn="l"/>
              </a:tabLst>
            </a:pPr>
            <a:r>
              <a:rPr lang="en-US" sz="2000" b="1" dirty="0">
                <a:latin typeface="Arial" panose="020B0604020202020204" pitchFamily="34" charset="0"/>
                <a:ea typeface="Times New Roman" panose="02020603050405020304" pitchFamily="18" charset="0"/>
                <a:cs typeface="Arial" panose="020B0604020202020204" pitchFamily="34" charset="0"/>
              </a:rPr>
              <a:t>The Committee recommended that the vacant position of Director: Contract Management be prioritized</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p>
          <a:p>
            <a:pPr marL="285750" indent="-285750" algn="just">
              <a:lnSpc>
                <a:spcPct val="150000"/>
              </a:lnSpc>
              <a:buFont typeface="Arial" panose="020B0604020202020204" pitchFamily="34" charset="0"/>
              <a:buChar char="•"/>
              <a:tabLst>
                <a:tab pos="771525" algn="l"/>
              </a:tabLst>
            </a:pPr>
            <a:r>
              <a:rPr lang="en-US" sz="2000" b="1" dirty="0">
                <a:latin typeface="Arial" panose="020B0604020202020204" pitchFamily="34" charset="0"/>
                <a:ea typeface="Times New Roman" panose="02020603050405020304" pitchFamily="18" charset="0"/>
                <a:cs typeface="Arial" panose="020B0604020202020204" pitchFamily="34" charset="0"/>
              </a:rPr>
              <a:t>That Internal Audit to verify the audit findings implemented by management for assurance process</a:t>
            </a:r>
            <a:r>
              <a:rPr lang="en-US" sz="2000" b="1" dirty="0" smtClean="0">
                <a:latin typeface="Arial" panose="020B0604020202020204" pitchFamily="34" charset="0"/>
                <a:ea typeface="Times New Roman" panose="02020603050405020304" pitchFamily="18" charset="0"/>
                <a:cs typeface="Arial" panose="020B0604020202020204" pitchFamily="34" charset="0"/>
              </a:rPr>
              <a:t>.</a:t>
            </a:r>
            <a:endParaRPr lang="en-ZA" sz="2000" dirty="0">
              <a:latin typeface="Arial" panose="020B0604020202020204" pitchFamily="34" charset="0"/>
              <a:cs typeface="Arial" panose="020B0604020202020204" pitchFamily="34" charset="0"/>
            </a:endParaRPr>
          </a:p>
          <a:p>
            <a:pPr algn="just"/>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6252738"/>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15</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grpSp>
        <p:nvGrpSpPr>
          <p:cNvPr id="35" name="Group 34"/>
          <p:cNvGrpSpPr/>
          <p:nvPr/>
        </p:nvGrpSpPr>
        <p:grpSpPr>
          <a:xfrm>
            <a:off x="0" y="112238"/>
            <a:ext cx="9144000" cy="1438594"/>
            <a:chOff x="-100213" y="39142"/>
            <a:chExt cx="9144000" cy="1438594"/>
          </a:xfrm>
          <a:solidFill>
            <a:schemeClr val="accent6">
              <a:lumMod val="75000"/>
            </a:schemeClr>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dirty="0">
                <a:solidFill>
                  <a:prstClr val="white"/>
                </a:solidFill>
              </a:endParaRPr>
            </a:p>
          </p:txBody>
        </p:sp>
        <p:sp>
          <p:nvSpPr>
            <p:cNvPr id="2" name="Rectangle 1"/>
            <p:cNvSpPr/>
            <p:nvPr/>
          </p:nvSpPr>
          <p:spPr>
            <a:xfrm>
              <a:off x="-100213" y="39142"/>
              <a:ext cx="9144000" cy="85725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ZA" sz="2800" b="1" dirty="0"/>
                <a:t>AUDIT COMMITTEE RECOMMENDATIONS THAT ARE ON GOING  </a:t>
              </a:r>
              <a:r>
                <a:rPr lang="en-ZA" sz="2800" b="1" dirty="0" err="1"/>
                <a:t>cont</a:t>
              </a:r>
              <a:r>
                <a:rPr lang="en-ZA" sz="2800" b="1" dirty="0"/>
                <a:t>… </a:t>
              </a:r>
              <a:r>
                <a:rPr lang="en-ZA" sz="2800" b="1" dirty="0">
                  <a:solidFill>
                    <a:srgbClr val="0070C0"/>
                  </a:solidFill>
                </a:rPr>
                <a:t>IFW Expenditure Cases 30-092020</a:t>
              </a:r>
            </a:p>
          </p:txBody>
        </p:sp>
      </p:grpSp>
      <p:sp>
        <p:nvSpPr>
          <p:cNvPr id="7" name="Rectangle 6"/>
          <p:cNvSpPr/>
          <p:nvPr/>
        </p:nvSpPr>
        <p:spPr>
          <a:xfrm>
            <a:off x="310243" y="933079"/>
            <a:ext cx="8562567" cy="4401205"/>
          </a:xfrm>
          <a:prstGeom prst="rect">
            <a:avLst/>
          </a:prstGeom>
        </p:spPr>
        <p:txBody>
          <a:bodyPr wrap="square">
            <a:spAutoFit/>
          </a:bodyPr>
          <a:lstStyle/>
          <a:p>
            <a:pPr algn="just"/>
            <a:endParaRPr lang="en-ZA" sz="2000" b="1" dirty="0">
              <a:latin typeface="Arial" panose="020B0604020202020204" pitchFamily="34" charset="0"/>
              <a:cs typeface="Arial" panose="020B0604020202020204" pitchFamily="34" charset="0"/>
            </a:endParaRPr>
          </a:p>
          <a:p>
            <a:pPr algn="just"/>
            <a:r>
              <a:rPr lang="en-US" sz="2000" b="1" u="sng" dirty="0">
                <a:solidFill>
                  <a:srgbClr val="000000"/>
                </a:solidFill>
                <a:effectLst/>
                <a:latin typeface="Arial" panose="020B0604020202020204" pitchFamily="34" charset="0"/>
                <a:ea typeface="Arial" panose="020B0604020202020204" pitchFamily="34" charset="0"/>
                <a:cs typeface="Arial" panose="020B0604020202020204" pitchFamily="34" charset="0"/>
              </a:rPr>
              <a:t>Summary on Irregular Expenditure Cases</a:t>
            </a:r>
            <a:r>
              <a:rPr lang="en-GB"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The total number of irregular expenditure under investigation as at 30 September 2020 is eight hundred and ninety-one (891) and seven hundred and eighty-six (786) of those cases were finalized whilst forty (40) are in progress. The total cases finalized translate to 88% (786/891).The cases not yet investigated include 17 cases as reported in 2019/2020 financial year. This indicates that cases outstanding for 2018/19 financial year are 48. </a:t>
            </a:r>
            <a:endParaRPr lang="en-GB" sz="20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gn="just"/>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n-ZA" sz="2000" b="1" u="sng" kern="1200" dirty="0" smtClean="0">
                <a:effectLst/>
                <a:latin typeface="Arial" panose="020B0604020202020204" pitchFamily="34" charset="0"/>
                <a:ea typeface="Times New Roman" panose="02020603050405020304" pitchFamily="18" charset="0"/>
                <a:cs typeface="Arial" panose="020B0604020202020204" pitchFamily="34" charset="0"/>
              </a:rPr>
              <a:t>Summary </a:t>
            </a:r>
            <a:r>
              <a:rPr lang="en-ZA" sz="2000" b="1" u="sng" kern="1200" dirty="0">
                <a:effectLst/>
                <a:latin typeface="Arial" panose="020B0604020202020204" pitchFamily="34" charset="0"/>
                <a:ea typeface="Times New Roman" panose="02020603050405020304" pitchFamily="18" charset="0"/>
                <a:cs typeface="Arial" panose="020B0604020202020204" pitchFamily="34" charset="0"/>
              </a:rPr>
              <a:t>on Fruitful and Wasteful Expenditure Cases </a:t>
            </a:r>
            <a:r>
              <a:rPr lang="en-GB"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58% (155/268) of the reported fruitless and wasteful expenditure cases were investigated to date. Fifty eight (58) are in 	progress whereas ninety seven (97) were finalized.  One hundred and thirteen (113) cases reported as not yet investigated. </a:t>
            </a:r>
          </a:p>
        </p:txBody>
      </p:sp>
    </p:spTree>
    <p:extLst>
      <p:ext uri="{BB962C8B-B14F-4D97-AF65-F5344CB8AC3E}">
        <p14:creationId xmlns:p14="http://schemas.microsoft.com/office/powerpoint/2010/main" xmlns="" val="6184925"/>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16</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grpSp>
        <p:nvGrpSpPr>
          <p:cNvPr id="35" name="Group 34"/>
          <p:cNvGrpSpPr/>
          <p:nvPr/>
        </p:nvGrpSpPr>
        <p:grpSpPr>
          <a:xfrm>
            <a:off x="0" y="112238"/>
            <a:ext cx="9144000" cy="1438594"/>
            <a:chOff x="-100213" y="39142"/>
            <a:chExt cx="9144000" cy="1438594"/>
          </a:xfrm>
          <a:solidFill>
            <a:schemeClr val="accent6">
              <a:lumMod val="75000"/>
            </a:schemeClr>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dirty="0">
                <a:solidFill>
                  <a:prstClr val="white"/>
                </a:solidFill>
              </a:endParaRPr>
            </a:p>
          </p:txBody>
        </p:sp>
        <p:sp>
          <p:nvSpPr>
            <p:cNvPr id="2" name="Rectangle 1"/>
            <p:cNvSpPr/>
            <p:nvPr/>
          </p:nvSpPr>
          <p:spPr>
            <a:xfrm>
              <a:off x="-100213" y="39142"/>
              <a:ext cx="9144000" cy="85725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ZA" sz="2800" b="1" dirty="0"/>
                <a:t>AUDIT COMMITTEE RECOMMENDATIONS THAT ARE ON GOING  </a:t>
              </a:r>
              <a:r>
                <a:rPr lang="en-ZA" sz="2800" b="1" dirty="0" err="1"/>
                <a:t>cont</a:t>
              </a:r>
              <a:r>
                <a:rPr lang="en-ZA" sz="2800" b="1" dirty="0"/>
                <a:t>… </a:t>
              </a:r>
              <a:r>
                <a:rPr lang="en-ZA" sz="2800" b="1" dirty="0">
                  <a:solidFill>
                    <a:srgbClr val="0070C0"/>
                  </a:solidFill>
                </a:rPr>
                <a:t>IFW Expenditure Cases</a:t>
              </a:r>
            </a:p>
          </p:txBody>
        </p:sp>
      </p:grpSp>
      <p:sp>
        <p:nvSpPr>
          <p:cNvPr id="7" name="Rectangle 6"/>
          <p:cNvSpPr/>
          <p:nvPr/>
        </p:nvSpPr>
        <p:spPr>
          <a:xfrm>
            <a:off x="310243" y="933079"/>
            <a:ext cx="8562567" cy="5463547"/>
          </a:xfrm>
          <a:prstGeom prst="rect">
            <a:avLst/>
          </a:prstGeom>
        </p:spPr>
        <p:txBody>
          <a:bodyPr wrap="square">
            <a:spAutoFit/>
          </a:bodyPr>
          <a:lstStyle/>
          <a:p>
            <a:r>
              <a:rPr lang="en-US" sz="1600" b="1" u="sng"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Recommendations</a:t>
            </a:r>
            <a:endParaRPr lang="en-ZA" sz="1600" u="sng"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buFont typeface="Symbol" panose="05050102010706020507" pitchFamily="18" charset="2"/>
              <a:buChar char=""/>
            </a:pPr>
            <a:r>
              <a:rPr lang="en-US" sz="1600" b="1" dirty="0">
                <a:latin typeface="Arial" panose="020B0604020202020204" pitchFamily="34" charset="0"/>
                <a:ea typeface="Arial" panose="020B0604020202020204" pitchFamily="34" charset="0"/>
                <a:cs typeface="Arial" panose="020B0604020202020204" pitchFamily="34" charset="0"/>
              </a:rPr>
              <a:t>Management </a:t>
            </a:r>
            <a:r>
              <a:rPr lang="en-US" sz="1600" b="1" dirty="0">
                <a:effectLst/>
                <a:latin typeface="Arial" panose="020B0604020202020204" pitchFamily="34" charset="0"/>
                <a:ea typeface="Arial" panose="020B0604020202020204" pitchFamily="34" charset="0"/>
                <a:cs typeface="Arial" panose="020B0604020202020204" pitchFamily="34" charset="0"/>
              </a:rPr>
              <a:t>review of consequences management process and procedure so that it  to be clear enough in terms of the penalties pertaining to the materiality and impact </a:t>
            </a:r>
            <a:r>
              <a:rPr lang="en-US" sz="1600" b="1" dirty="0">
                <a:latin typeface="Arial" panose="020B0604020202020204" pitchFamily="34" charset="0"/>
                <a:ea typeface="Arial" panose="020B0604020202020204" pitchFamily="34" charset="0"/>
                <a:cs typeface="Arial" panose="020B0604020202020204" pitchFamily="34" charset="0"/>
              </a:rPr>
              <a:t>on</a:t>
            </a:r>
            <a:r>
              <a:rPr lang="en-US" sz="1600" b="1" dirty="0">
                <a:effectLst/>
                <a:latin typeface="Arial" panose="020B0604020202020204" pitchFamily="34" charset="0"/>
                <a:ea typeface="Arial" panose="020B0604020202020204" pitchFamily="34" charset="0"/>
                <a:cs typeface="Arial" panose="020B0604020202020204" pitchFamily="34" charset="0"/>
              </a:rPr>
              <a:t> UIF amounts.</a:t>
            </a:r>
          </a:p>
          <a:p>
            <a:pPr marL="342900" lvl="0" indent="-342900" algn="just">
              <a:lnSpc>
                <a:spcPct val="150000"/>
              </a:lnSpc>
              <a:buFont typeface="Symbol" panose="05050102010706020507" pitchFamily="18" charset="2"/>
              <a:buChar char=""/>
            </a:pPr>
            <a:r>
              <a:rPr lang="en-US" sz="1600" b="1" dirty="0">
                <a:latin typeface="Arial" panose="020B0604020202020204" pitchFamily="34" charset="0"/>
                <a:ea typeface="Times New Roman" panose="02020603050405020304" pitchFamily="18" charset="0"/>
                <a:cs typeface="Arial" panose="020B0604020202020204" pitchFamily="34" charset="0"/>
              </a:rPr>
              <a:t>Prioritization according on  prioritization material figure or rand value </a:t>
            </a:r>
            <a:r>
              <a:rPr lang="en-US" sz="1600" b="1" dirty="0" err="1">
                <a:latin typeface="Arial" panose="020B0604020202020204" pitchFamily="34" charset="0"/>
                <a:ea typeface="Times New Roman" panose="02020603050405020304" pitchFamily="18" charset="0"/>
                <a:cs typeface="Arial" panose="020B0604020202020204" pitchFamily="34" charset="0"/>
              </a:rPr>
              <a:t>eg.</a:t>
            </a:r>
            <a:r>
              <a:rPr lang="en-US" sz="1600" b="1" dirty="0">
                <a:latin typeface="Arial" panose="020B0604020202020204" pitchFamily="34" charset="0"/>
                <a:ea typeface="Times New Roman" panose="02020603050405020304" pitchFamily="18" charset="0"/>
                <a:cs typeface="Arial" panose="020B0604020202020204" pitchFamily="34" charset="0"/>
              </a:rPr>
              <a:t> No. of causes investigation but the rate is too low..</a:t>
            </a:r>
          </a:p>
          <a:p>
            <a:pPr marL="342900" lvl="0" indent="-342900" algn="just">
              <a:lnSpc>
                <a:spcPct val="150000"/>
              </a:lnSpc>
              <a:buFont typeface="Symbol" panose="05050102010706020507" pitchFamily="18" charset="2"/>
              <a:buChar char=""/>
            </a:pPr>
            <a:r>
              <a:rPr lang="en-US" sz="1600" b="1" dirty="0">
                <a:latin typeface="Arial" panose="020B0604020202020204" pitchFamily="34" charset="0"/>
                <a:ea typeface="Times New Roman" panose="02020603050405020304" pitchFamily="18" charset="0"/>
                <a:cs typeface="Arial" panose="020B0604020202020204" pitchFamily="34" charset="0"/>
              </a:rPr>
              <a:t>Age analysis of the cases and new cases.</a:t>
            </a:r>
          </a:p>
          <a:p>
            <a:pPr marL="342900" lvl="0" indent="-342900" algn="just">
              <a:lnSpc>
                <a:spcPct val="150000"/>
              </a:lnSpc>
              <a:buFont typeface="Symbol" panose="05050102010706020507" pitchFamily="18" charset="2"/>
              <a:buChar char=""/>
            </a:pPr>
            <a:r>
              <a:rPr lang="en-US" sz="1600" b="1" dirty="0">
                <a:latin typeface="Arial" panose="020B0604020202020204" pitchFamily="34" charset="0"/>
                <a:ea typeface="Times New Roman" panose="02020603050405020304" pitchFamily="18" charset="0"/>
                <a:cs typeface="Arial" panose="020B0604020202020204" pitchFamily="34" charset="0"/>
              </a:rPr>
              <a:t>Management to follow condonation processes with National Treasury.</a:t>
            </a:r>
            <a:endParaRPr lang="en-ZA" sz="16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buFont typeface="Symbol" panose="05050102010706020507" pitchFamily="18" charset="2"/>
              <a:buChar char=""/>
            </a:pPr>
            <a:r>
              <a:rPr lang="en-US" sz="1600" b="1" dirty="0">
                <a:effectLst/>
                <a:latin typeface="Arial" panose="020B0604020202020204" pitchFamily="34" charset="0"/>
                <a:ea typeface="Arial" panose="020B0604020202020204" pitchFamily="34" charset="0"/>
                <a:cs typeface="Arial" panose="020B0604020202020204" pitchFamily="34" charset="0"/>
              </a:rPr>
              <a:t>Inclusion of penalty clauses to the SLA and contracts to give rights to the department to impose sanctions on contractors should work not finalized by contractors.</a:t>
            </a:r>
            <a:r>
              <a:rPr lang="en-ZA" sz="1600" b="1" dirty="0">
                <a:latin typeface="Arial" panose="020B0604020202020204" pitchFamily="34" charset="0"/>
                <a:cs typeface="Arial" panose="020B0604020202020204" pitchFamily="34" charset="0"/>
              </a:rPr>
              <a:t> </a:t>
            </a:r>
          </a:p>
          <a:p>
            <a:pPr marL="342900" lvl="0" indent="-342900" algn="just">
              <a:lnSpc>
                <a:spcPct val="150000"/>
              </a:lnSpc>
              <a:buFont typeface="Symbol" panose="05050102010706020507" pitchFamily="18" charset="2"/>
              <a:buChar char=""/>
            </a:pPr>
            <a:r>
              <a:rPr lang="en-ZA" sz="1600" b="1" dirty="0">
                <a:latin typeface="Arial" panose="020B0604020202020204" pitchFamily="34" charset="0"/>
                <a:cs typeface="Arial" panose="020B0604020202020204" pitchFamily="34" charset="0"/>
              </a:rPr>
              <a:t>AGSA findings including irregular expenditure to be incorporated on performance agreements of senior management.</a:t>
            </a:r>
          </a:p>
          <a:p>
            <a:pPr marL="342900" lvl="0" indent="-342900" algn="just">
              <a:lnSpc>
                <a:spcPct val="150000"/>
              </a:lnSpc>
              <a:buFont typeface="Symbol" panose="05050102010706020507" pitchFamily="18" charset="2"/>
              <a:buChar char=""/>
            </a:pPr>
            <a:r>
              <a:rPr lang="en-US" sz="1600" b="1" dirty="0">
                <a:latin typeface="Arial" panose="020B0604020202020204" pitchFamily="34" charset="0"/>
                <a:cs typeface="Arial" panose="020B0604020202020204" pitchFamily="34" charset="0"/>
              </a:rPr>
              <a:t>Evaluate steps taken by management to encourage ethical and lawful behavior, financial discipline and accountability for use of public resources</a:t>
            </a:r>
            <a:r>
              <a:rPr lang="en-US" sz="1600" b="1" dirty="0" smtClean="0">
                <a:latin typeface="Arial" panose="020B0604020202020204" pitchFamily="34" charset="0"/>
                <a:cs typeface="Arial" panose="020B0604020202020204" pitchFamily="34" charset="0"/>
              </a:rPr>
              <a:t>.</a:t>
            </a:r>
            <a:endParaRPr lang="en-ZA"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24831862"/>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17</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grpSp>
        <p:nvGrpSpPr>
          <p:cNvPr id="35" name="Group 34"/>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800" b="1" dirty="0">
                <a:latin typeface="Arial" panose="020B0604020202020204" pitchFamily="34" charset="0"/>
                <a:cs typeface="Arial" panose="020B0604020202020204" pitchFamily="34" charset="0"/>
              </a:endParaRPr>
            </a:p>
            <a:p>
              <a:pPr algn="ctr"/>
              <a:r>
                <a:rPr lang="en-ZA" sz="2800" b="1" dirty="0">
                  <a:latin typeface="Arial" panose="020B0604020202020204" pitchFamily="34" charset="0"/>
                  <a:cs typeface="Arial" panose="020B0604020202020204" pitchFamily="34" charset="0"/>
                </a:rPr>
                <a:t>Measures undertaken to detect and prevent irregular expenditure (</a:t>
              </a:r>
              <a:r>
                <a:rPr lang="en-ZA" sz="2800" b="1" dirty="0" err="1">
                  <a:latin typeface="Arial" panose="020B0604020202020204" pitchFamily="34" charset="0"/>
                  <a:cs typeface="Arial" panose="020B0604020202020204" pitchFamily="34" charset="0"/>
                </a:rPr>
                <a:t>Cont</a:t>
              </a:r>
              <a:r>
                <a:rPr lang="en-ZA" sz="2800" b="1" dirty="0">
                  <a:latin typeface="Arial" panose="020B0604020202020204" pitchFamily="34" charset="0"/>
                  <a:cs typeface="Arial" panose="020B0604020202020204" pitchFamily="34" charset="0"/>
                </a:rPr>
                <a:t>…)</a:t>
              </a:r>
            </a:p>
            <a:p>
              <a:pPr algn="ctr"/>
              <a:endParaRPr lang="en-ZA" sz="3600" b="1" dirty="0"/>
            </a:p>
          </p:txBody>
        </p:sp>
        <p:sp>
          <p:nvSpPr>
            <p:cNvPr id="23" name="Rectangle 22">
              <a:extLst>
                <a:ext uri="{FF2B5EF4-FFF2-40B4-BE49-F238E27FC236}">
                  <a16:creationId xmlns:a16="http://schemas.microsoft.com/office/drawing/2014/main" xmlns="" id="{87271B01-F218-5A41-9FEE-83BC259EF8CB}"/>
                </a:ext>
              </a:extLst>
            </p:cNvPr>
            <p:cNvSpPr/>
            <p:nvPr/>
          </p:nvSpPr>
          <p:spPr>
            <a:xfrm>
              <a:off x="0" y="66221"/>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800" b="1" dirty="0">
                <a:latin typeface="Arial" panose="020B0604020202020204" pitchFamily="34" charset="0"/>
                <a:cs typeface="Arial" panose="020B0604020202020204" pitchFamily="34" charset="0"/>
              </a:endParaRPr>
            </a:p>
            <a:p>
              <a:pPr algn="ctr"/>
              <a:r>
                <a:rPr lang="en-ZA" sz="2800" b="1" dirty="0"/>
                <a:t>RISK </a:t>
              </a:r>
              <a:r>
                <a:rPr lang="en-ZA" sz="2800" b="1" dirty="0">
                  <a:solidFill>
                    <a:schemeClr val="bg1">
                      <a:lumMod val="95000"/>
                    </a:schemeClr>
                  </a:solidFill>
                </a:rPr>
                <a:t>MANAGEMENT IN PROGRESS AND ON GOING</a:t>
              </a:r>
            </a:p>
          </p:txBody>
        </p:sp>
      </p:grpSp>
      <p:sp>
        <p:nvSpPr>
          <p:cNvPr id="28" name="TextBox 27"/>
          <p:cNvSpPr txBox="1"/>
          <p:nvPr/>
        </p:nvSpPr>
        <p:spPr>
          <a:xfrm>
            <a:off x="335723" y="1212259"/>
            <a:ext cx="8629718" cy="2862322"/>
          </a:xfrm>
          <a:prstGeom prst="rect">
            <a:avLst/>
          </a:prstGeom>
          <a:noFill/>
        </p:spPr>
        <p:txBody>
          <a:bodyPr wrap="square" rtlCol="0">
            <a:spAutoFit/>
          </a:bodyPr>
          <a:lstStyle/>
          <a:p>
            <a:pPr algn="just"/>
            <a:r>
              <a:rPr lang="en-US" sz="2000" dirty="0">
                <a:effectLst/>
                <a:latin typeface="Arial" panose="020B0604020202020204" pitchFamily="34" charset="0"/>
                <a:ea typeface="Arial" panose="020B0604020202020204" pitchFamily="34" charset="0"/>
                <a:cs typeface="Arial" panose="020B0604020202020204" pitchFamily="34" charset="0"/>
              </a:rPr>
              <a:t>The department has an approved risk management strategy and risk management policy framework. The risk management committee is fully functional with an independent chairperson and has approved its terms of reference. The risk management implementation plan is in place and progress on implementation thereof is monitored quarterly by the risk management committee. The Chairperson of the risk management committee reports to the Audit Committee quarterly </a:t>
            </a:r>
            <a:r>
              <a:rPr lang="en-US" sz="2000" dirty="0">
                <a:effectLst/>
                <a:latin typeface="Arial" panose="020B0604020202020204" pitchFamily="34" charset="0"/>
                <a:ea typeface="Times New Roman" panose="02020603050405020304" pitchFamily="18" charset="0"/>
                <a:cs typeface="Arial" panose="020B0604020202020204" pitchFamily="34" charset="0"/>
              </a:rPr>
              <a:t>to provide an overview of the progress made on the mitigation of the Strategic Risk. </a:t>
            </a:r>
          </a:p>
          <a:p>
            <a:pPr marL="285750" indent="-285750" algn="just">
              <a:buFont typeface="Wingdings" panose="05000000000000000000" pitchFamily="2" charset="2"/>
              <a:buChar char="v"/>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80530490"/>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18</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grpSp>
        <p:nvGrpSpPr>
          <p:cNvPr id="35" name="Group 34"/>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800" b="1" dirty="0">
                <a:latin typeface="Arial" panose="020B0604020202020204" pitchFamily="34" charset="0"/>
                <a:cs typeface="Arial" panose="020B0604020202020204" pitchFamily="34" charset="0"/>
              </a:endParaRPr>
            </a:p>
            <a:p>
              <a:pPr algn="ctr"/>
              <a:r>
                <a:rPr lang="en-ZA" sz="2800" b="1" dirty="0">
                  <a:latin typeface="Arial" panose="020B0604020202020204" pitchFamily="34" charset="0"/>
                  <a:cs typeface="Arial" panose="020B0604020202020204" pitchFamily="34" charset="0"/>
                </a:rPr>
                <a:t>Measures undertaken to detect and prevent irregular expenditure (</a:t>
              </a:r>
              <a:r>
                <a:rPr lang="en-ZA" sz="2800" b="1" dirty="0" err="1">
                  <a:latin typeface="Arial" panose="020B0604020202020204" pitchFamily="34" charset="0"/>
                  <a:cs typeface="Arial" panose="020B0604020202020204" pitchFamily="34" charset="0"/>
                </a:rPr>
                <a:t>Cont</a:t>
              </a:r>
              <a:r>
                <a:rPr lang="en-ZA" sz="2800" b="1" dirty="0">
                  <a:latin typeface="Arial" panose="020B0604020202020204" pitchFamily="34" charset="0"/>
                  <a:cs typeface="Arial" panose="020B0604020202020204" pitchFamily="34" charset="0"/>
                </a:rPr>
                <a:t>…)</a:t>
              </a:r>
            </a:p>
            <a:p>
              <a:pPr algn="ctr"/>
              <a:endParaRPr lang="en-ZA" sz="3600" b="1" dirty="0"/>
            </a:p>
          </p:txBody>
        </p:sp>
        <p:sp>
          <p:nvSpPr>
            <p:cNvPr id="23" name="Rectangle 22">
              <a:extLst>
                <a:ext uri="{FF2B5EF4-FFF2-40B4-BE49-F238E27FC236}">
                  <a16:creationId xmlns:a16="http://schemas.microsoft.com/office/drawing/2014/main" xmlns="" id="{87271B01-F218-5A41-9FEE-83BC259EF8CB}"/>
                </a:ext>
              </a:extLst>
            </p:cNvPr>
            <p:cNvSpPr/>
            <p:nvPr/>
          </p:nvSpPr>
          <p:spPr>
            <a:xfrm>
              <a:off x="0" y="66221"/>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solidFill>
                    <a:schemeClr val="bg1">
                      <a:lumMod val="95000"/>
                    </a:schemeClr>
                  </a:solidFill>
                  <a:latin typeface="+mj-lt"/>
                  <a:cs typeface="Arial" panose="020B0604020202020204" pitchFamily="34" charset="0"/>
                </a:rPr>
                <a:t>RISK MANAGEMENT IN PROGRESS AND ON GOING</a:t>
              </a:r>
            </a:p>
          </p:txBody>
        </p:sp>
      </p:grpSp>
      <p:sp>
        <p:nvSpPr>
          <p:cNvPr id="28" name="TextBox 27"/>
          <p:cNvSpPr txBox="1"/>
          <p:nvPr/>
        </p:nvSpPr>
        <p:spPr>
          <a:xfrm>
            <a:off x="620486" y="424110"/>
            <a:ext cx="8629718" cy="861774"/>
          </a:xfrm>
          <a:prstGeom prst="rect">
            <a:avLst/>
          </a:prstGeom>
          <a:noFill/>
        </p:spPr>
        <p:txBody>
          <a:bodyPr wrap="square" rtlCol="0">
            <a:spAutoFit/>
          </a:bodyPr>
          <a:lstStyle/>
          <a:p>
            <a:pPr marL="285750" indent="-285750" algn="just">
              <a:buFont typeface="Wingdings" panose="05000000000000000000" pitchFamily="2" charset="2"/>
              <a:buChar char="v"/>
            </a:pPr>
            <a:endParaRPr lang="en-U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endParaRPr lang="en-US" sz="1600" dirty="0">
              <a:latin typeface="Arial" panose="020B0604020202020204" pitchFamily="34" charset="0"/>
              <a:cs typeface="Arial" panose="020B0604020202020204" pitchFamily="34" charset="0"/>
            </a:endParaRPr>
          </a:p>
          <a:p>
            <a:pPr algn="just"/>
            <a:r>
              <a:rPr lang="en-ZA" b="1" u="sng" dirty="0">
                <a:latin typeface="+mj-lt"/>
                <a:cs typeface="Arial" panose="020B0604020202020204" pitchFamily="34" charset="0"/>
              </a:rPr>
              <a:t>Emerging Risks </a:t>
            </a:r>
          </a:p>
        </p:txBody>
      </p:sp>
      <p:graphicFrame>
        <p:nvGraphicFramePr>
          <p:cNvPr id="7" name="Table 6">
            <a:extLst>
              <a:ext uri="{FF2B5EF4-FFF2-40B4-BE49-F238E27FC236}">
                <a16:creationId xmlns:a16="http://schemas.microsoft.com/office/drawing/2014/main" xmlns="" id="{57A129D9-9856-43BD-B30D-19AA7B83CC58}"/>
              </a:ext>
            </a:extLst>
          </p:cNvPr>
          <p:cNvGraphicFramePr>
            <a:graphicFrameLocks noGrp="1"/>
          </p:cNvGraphicFramePr>
          <p:nvPr>
            <p:extLst>
              <p:ext uri="{D42A27DB-BD31-4B8C-83A1-F6EECF244321}">
                <p14:modId xmlns:p14="http://schemas.microsoft.com/office/powerpoint/2010/main" xmlns="" val="1193635971"/>
              </p:ext>
            </p:extLst>
          </p:nvPr>
        </p:nvGraphicFramePr>
        <p:xfrm>
          <a:off x="563903" y="1315128"/>
          <a:ext cx="7600679" cy="4075846"/>
        </p:xfrm>
        <a:graphic>
          <a:graphicData uri="http://schemas.openxmlformats.org/drawingml/2006/table">
            <a:tbl>
              <a:tblPr firstRow="1" firstCol="1" bandRow="1"/>
              <a:tblGrid>
                <a:gridCol w="7600679">
                  <a:extLst>
                    <a:ext uri="{9D8B030D-6E8A-4147-A177-3AD203B41FA5}">
                      <a16:colId xmlns:a16="http://schemas.microsoft.com/office/drawing/2014/main" xmlns="" val="612373502"/>
                    </a:ext>
                  </a:extLst>
                </a:gridCol>
              </a:tblGrid>
              <a:tr h="508048">
                <a:tc>
                  <a:txBody>
                    <a:bodyPr/>
                    <a:lstStyle/>
                    <a:p>
                      <a:r>
                        <a:rPr lang="en-US" sz="2000" dirty="0">
                          <a:effectLst/>
                          <a:latin typeface="Arial" panose="020B0604020202020204" pitchFamily="34" charset="0"/>
                          <a:ea typeface="Times New Roman" panose="02020603050405020304" pitchFamily="18" charset="0"/>
                          <a:cs typeface="Arial" panose="020B0604020202020204" pitchFamily="34" charset="0"/>
                        </a:rPr>
                        <a:t>Budget /MTEF cuts by National Treasury</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0325972"/>
                  </a:ext>
                </a:extLst>
              </a:tr>
              <a:tr h="508048">
                <a:tc>
                  <a:txBody>
                    <a:bodyPr/>
                    <a:lstStyle/>
                    <a:p>
                      <a:r>
                        <a:rPr lang="en-US" sz="2000">
                          <a:effectLst/>
                          <a:latin typeface="Arial" panose="020B0604020202020204" pitchFamily="34" charset="0"/>
                          <a:ea typeface="Times New Roman" panose="02020603050405020304" pitchFamily="18" charset="0"/>
                          <a:cs typeface="Arial" panose="020B0604020202020204" pitchFamily="34" charset="0"/>
                        </a:rPr>
                        <a:t>Possible overspending on Compensation of Employees (CoE) budget</a:t>
                      </a:r>
                      <a:endParaRPr lang="en-ZA"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61283539"/>
                  </a:ext>
                </a:extLst>
              </a:tr>
              <a:tr h="926007">
                <a:tc>
                  <a:txBody>
                    <a:bodyPr/>
                    <a:lstStyle/>
                    <a:p>
                      <a:r>
                        <a:rPr lang="en-US" sz="2000" dirty="0">
                          <a:effectLst/>
                          <a:latin typeface="Arial" panose="020B0604020202020204" pitchFamily="34" charset="0"/>
                          <a:ea typeface="Times New Roman" panose="02020603050405020304" pitchFamily="18" charset="0"/>
                          <a:cs typeface="Arial" panose="020B0604020202020204" pitchFamily="34" charset="0"/>
                        </a:rPr>
                        <a:t>Unavailability of the infrastructure connectivity</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p>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68093654"/>
                  </a:ext>
                </a:extLst>
              </a:tr>
              <a:tr h="508048">
                <a:tc>
                  <a:txBody>
                    <a:bodyPr/>
                    <a:lstStyle/>
                    <a:p>
                      <a:r>
                        <a:rPr lang="en-US" sz="2000" dirty="0">
                          <a:effectLst/>
                          <a:latin typeface="Arial" panose="020B0604020202020204" pitchFamily="34" charset="0"/>
                          <a:ea typeface="Times New Roman" panose="02020603050405020304" pitchFamily="18" charset="0"/>
                          <a:cs typeface="Arial" panose="020B0604020202020204" pitchFamily="34" charset="0"/>
                        </a:rPr>
                        <a:t>Record keeping risks / Records management </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00377159"/>
                  </a:ext>
                </a:extLst>
              </a:tr>
              <a:tr h="1016095">
                <a:tc>
                  <a:txBody>
                    <a:bodyPr/>
                    <a:lstStyle/>
                    <a:p>
                      <a:r>
                        <a:rPr lang="en-US" sz="2000" dirty="0">
                          <a:effectLst/>
                          <a:latin typeface="Arial" panose="020B0604020202020204" pitchFamily="34" charset="0"/>
                          <a:ea typeface="Times New Roman" panose="02020603050405020304" pitchFamily="18" charset="0"/>
                          <a:cs typeface="Arial" panose="020B0604020202020204" pitchFamily="34" charset="0"/>
                        </a:rPr>
                        <a:t>Health and Safety of employees (high risk exposure of the buildings and lifts)</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25490471"/>
                  </a:ext>
                </a:extLst>
              </a:tr>
              <a:tr h="508048">
                <a:tc>
                  <a:txBody>
                    <a:bodyPr/>
                    <a:lstStyle/>
                    <a:p>
                      <a:r>
                        <a:rPr lang="en-US" sz="2000" dirty="0">
                          <a:effectLst/>
                          <a:latin typeface="Arial" panose="020B0604020202020204" pitchFamily="34" charset="0"/>
                          <a:ea typeface="Times New Roman" panose="02020603050405020304" pitchFamily="18" charset="0"/>
                          <a:cs typeface="Arial" panose="020B0604020202020204" pitchFamily="34" charset="0"/>
                        </a:rPr>
                        <a:t>People management / Human Relations issues </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72774771"/>
                  </a:ext>
                </a:extLst>
              </a:tr>
            </a:tbl>
          </a:graphicData>
        </a:graphic>
      </p:graphicFrame>
    </p:spTree>
    <p:extLst>
      <p:ext uri="{BB962C8B-B14F-4D97-AF65-F5344CB8AC3E}">
        <p14:creationId xmlns:p14="http://schemas.microsoft.com/office/powerpoint/2010/main" xmlns="" val="3132518561"/>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19</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grpSp>
        <p:nvGrpSpPr>
          <p:cNvPr id="35" name="Group 34"/>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800" b="1" dirty="0">
                <a:latin typeface="Arial" panose="020B0604020202020204" pitchFamily="34" charset="0"/>
                <a:cs typeface="Arial" panose="020B0604020202020204" pitchFamily="34" charset="0"/>
              </a:endParaRPr>
            </a:p>
            <a:p>
              <a:pPr algn="ctr"/>
              <a:r>
                <a:rPr lang="en-ZA" sz="2800" b="1" dirty="0">
                  <a:latin typeface="Arial" panose="020B0604020202020204" pitchFamily="34" charset="0"/>
                  <a:cs typeface="Arial" panose="020B0604020202020204" pitchFamily="34" charset="0"/>
                </a:rPr>
                <a:t>Measures undertaken to detect and prevent irregular expenditure (</a:t>
              </a:r>
              <a:r>
                <a:rPr lang="en-ZA" sz="2800" b="1" dirty="0" err="1">
                  <a:latin typeface="Arial" panose="020B0604020202020204" pitchFamily="34" charset="0"/>
                  <a:cs typeface="Arial" panose="020B0604020202020204" pitchFamily="34" charset="0"/>
                </a:rPr>
                <a:t>Cont</a:t>
              </a:r>
              <a:r>
                <a:rPr lang="en-ZA" sz="2800" b="1" dirty="0">
                  <a:latin typeface="Arial" panose="020B0604020202020204" pitchFamily="34" charset="0"/>
                  <a:cs typeface="Arial" panose="020B0604020202020204" pitchFamily="34" charset="0"/>
                </a:rPr>
                <a:t>…)</a:t>
              </a:r>
            </a:p>
            <a:p>
              <a:pPr algn="ctr"/>
              <a:endParaRPr lang="en-ZA" sz="3600" b="1" dirty="0"/>
            </a:p>
          </p:txBody>
        </p:sp>
        <p:sp>
          <p:nvSpPr>
            <p:cNvPr id="23" name="Rectangle 22">
              <a:extLst>
                <a:ext uri="{FF2B5EF4-FFF2-40B4-BE49-F238E27FC236}">
                  <a16:creationId xmlns:a16="http://schemas.microsoft.com/office/drawing/2014/main" xmlns="" id="{87271B01-F218-5A41-9FEE-83BC259EF8CB}"/>
                </a:ext>
              </a:extLst>
            </p:cNvPr>
            <p:cNvSpPr/>
            <p:nvPr/>
          </p:nvSpPr>
          <p:spPr>
            <a:xfrm>
              <a:off x="0" y="66221"/>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RISK MANAGEMNT </a:t>
              </a:r>
              <a:r>
                <a:rPr lang="en-ZA" sz="2800" b="1" dirty="0">
                  <a:solidFill>
                    <a:schemeClr val="tx1">
                      <a:lumMod val="95000"/>
                      <a:lumOff val="5000"/>
                    </a:schemeClr>
                  </a:solidFill>
                </a:rPr>
                <a:t>IN PROGRESS AND ON GOING </a:t>
              </a:r>
            </a:p>
          </p:txBody>
        </p:sp>
      </p:grpSp>
      <p:sp>
        <p:nvSpPr>
          <p:cNvPr id="28" name="TextBox 27"/>
          <p:cNvSpPr txBox="1"/>
          <p:nvPr/>
        </p:nvSpPr>
        <p:spPr>
          <a:xfrm>
            <a:off x="335723" y="1212259"/>
            <a:ext cx="8629718" cy="3785652"/>
          </a:xfrm>
          <a:prstGeom prst="rect">
            <a:avLst/>
          </a:prstGeom>
          <a:noFill/>
        </p:spPr>
        <p:txBody>
          <a:bodyPr wrap="square" rtlCol="0">
            <a:spAutoFit/>
          </a:bodyPr>
          <a:lstStyle/>
          <a:p>
            <a:pPr algn="just"/>
            <a:r>
              <a:rPr lang="en-US" sz="2000" b="1" u="sng" dirty="0">
                <a:latin typeface="Arial" panose="020B0604020202020204" pitchFamily="34" charset="0"/>
                <a:ea typeface="Arial" panose="020B0604020202020204" pitchFamily="34" charset="0"/>
                <a:cs typeface="Arial" panose="020B0604020202020204" pitchFamily="34" charset="0"/>
              </a:rPr>
              <a:t>Recommendations</a:t>
            </a:r>
          </a:p>
          <a:p>
            <a:pPr marL="285750" indent="-285750" algn="just">
              <a:buFont typeface="Arial" panose="020B0604020202020204" pitchFamily="34" charset="0"/>
              <a:buChar char="•"/>
            </a:pPr>
            <a:r>
              <a:rPr lang="en-US" sz="2000" b="1" dirty="0">
                <a:effectLst/>
                <a:latin typeface="Arial" panose="020B0604020202020204" pitchFamily="34" charset="0"/>
                <a:ea typeface="Arial" panose="020B0604020202020204" pitchFamily="34" charset="0"/>
                <a:cs typeface="Arial" panose="020B0604020202020204" pitchFamily="34" charset="0"/>
              </a:rPr>
              <a:t>The Committee considered  the progress made by the risk management function on the implementation of the risk management within the department for the period under review. </a:t>
            </a:r>
          </a:p>
          <a:p>
            <a:pPr marL="285750" indent="-285750" algn="just">
              <a:buFont typeface="Arial" panose="020B0604020202020204" pitchFamily="34" charset="0"/>
              <a:buChar char="•"/>
            </a:pPr>
            <a:r>
              <a:rPr lang="en-US" sz="2000" b="1" dirty="0">
                <a:effectLst/>
                <a:latin typeface="Arial" panose="020B0604020202020204" pitchFamily="34" charset="0"/>
                <a:ea typeface="Arial" panose="020B0604020202020204" pitchFamily="34" charset="0"/>
                <a:cs typeface="Arial" panose="020B0604020202020204" pitchFamily="34" charset="0"/>
              </a:rPr>
              <a:t>The Committee recommends that budget cuts should also be identified and added on the strategic risk register as an emerging risk which poses as a threat in achieving the mandate of the department. </a:t>
            </a:r>
          </a:p>
          <a:p>
            <a:pPr marL="285750" indent="-285750" algn="just">
              <a:buFont typeface="Arial" panose="020B0604020202020204" pitchFamily="34" charset="0"/>
              <a:buChar char="•"/>
            </a:pPr>
            <a:r>
              <a:rPr lang="en-US" sz="2000" b="1" dirty="0">
                <a:effectLst/>
                <a:latin typeface="Arial" panose="020B0604020202020204" pitchFamily="34" charset="0"/>
                <a:ea typeface="Arial" panose="020B0604020202020204" pitchFamily="34" charset="0"/>
                <a:cs typeface="Arial" panose="020B0604020202020204" pitchFamily="34" charset="0"/>
              </a:rPr>
              <a:t>The establishment of the combined assurance forum is imperative to ensure that all risks identified are dealt with in a coordinated manner.</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10570677"/>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2</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grpSp>
        <p:nvGrpSpPr>
          <p:cNvPr id="35" name="Group 34"/>
          <p:cNvGrpSpPr/>
          <p:nvPr/>
        </p:nvGrpSpPr>
        <p:grpSpPr>
          <a:xfrm>
            <a:off x="23166" y="27167"/>
            <a:ext cx="9144000" cy="1477736"/>
            <a:chOff x="0" y="0"/>
            <a:chExt cx="9144000" cy="1477736"/>
          </a:xfrm>
          <a:solidFill>
            <a:schemeClr val="accent6">
              <a:lumMod val="75000"/>
            </a:schemeClr>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dirty="0">
                <a:solidFill>
                  <a:prstClr val="white"/>
                </a:solidFill>
              </a:endParaRPr>
            </a:p>
          </p:txBody>
        </p:sp>
        <p:sp>
          <p:nvSpPr>
            <p:cNvPr id="2" name="Rectangle 1"/>
            <p:cNvSpPr/>
            <p:nvPr/>
          </p:nvSpPr>
          <p:spPr>
            <a:xfrm>
              <a:off x="0" y="0"/>
              <a:ext cx="9144000" cy="85725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ZA" sz="2400" b="1" dirty="0">
                  <a:solidFill>
                    <a:schemeClr val="bg2"/>
                  </a:solidFill>
                </a:rPr>
                <a:t>OUTLINE</a:t>
              </a:r>
              <a:r>
                <a:rPr lang="en-ZA" sz="2400" b="1" dirty="0">
                  <a:solidFill>
                    <a:srgbClr val="FF0000"/>
                  </a:solidFill>
                </a:rPr>
                <a:t>  </a:t>
              </a:r>
            </a:p>
          </p:txBody>
        </p:sp>
      </p:grpSp>
      <p:sp>
        <p:nvSpPr>
          <p:cNvPr id="7" name="Rectangle 6"/>
          <p:cNvSpPr/>
          <p:nvPr/>
        </p:nvSpPr>
        <p:spPr>
          <a:xfrm>
            <a:off x="460028" y="1380278"/>
            <a:ext cx="8562567" cy="861774"/>
          </a:xfrm>
          <a:prstGeom prst="rect">
            <a:avLst/>
          </a:prstGeom>
        </p:spPr>
        <p:txBody>
          <a:bodyPr wrap="square">
            <a:spAutoFit/>
          </a:bodyPr>
          <a:lstStyle/>
          <a:p>
            <a:pPr algn="just"/>
            <a:endParaRPr lang="en-ZA" sz="1600" dirty="0">
              <a:latin typeface="Arial" panose="020B0604020202020204" pitchFamily="34" charset="0"/>
              <a:cs typeface="Arial" panose="020B0604020202020204" pitchFamily="34" charset="0"/>
            </a:endParaRPr>
          </a:p>
          <a:p>
            <a:pPr algn="just"/>
            <a:endParaRPr lang="en-ZA" dirty="0"/>
          </a:p>
        </p:txBody>
      </p:sp>
      <p:sp>
        <p:nvSpPr>
          <p:cNvPr id="8" name="TextBox 7">
            <a:extLst>
              <a:ext uri="{FF2B5EF4-FFF2-40B4-BE49-F238E27FC236}">
                <a16:creationId xmlns:a16="http://schemas.microsoft.com/office/drawing/2014/main" xmlns="" id="{C60C426B-B6A7-2D40-9F2E-07591D517154}"/>
              </a:ext>
            </a:extLst>
          </p:cNvPr>
          <p:cNvSpPr txBox="1"/>
          <p:nvPr/>
        </p:nvSpPr>
        <p:spPr>
          <a:xfrm>
            <a:off x="4893276" y="2953265"/>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xmlns="" id="{F308AC78-4089-B949-A9D8-E5CE91A8C93C}"/>
              </a:ext>
            </a:extLst>
          </p:cNvPr>
          <p:cNvSpPr txBox="1"/>
          <p:nvPr/>
        </p:nvSpPr>
        <p:spPr>
          <a:xfrm>
            <a:off x="253198" y="1230708"/>
            <a:ext cx="8459374" cy="4862870"/>
          </a:xfrm>
          <a:prstGeom prst="rect">
            <a:avLst/>
          </a:prstGeom>
          <a:noFill/>
        </p:spPr>
        <p:txBody>
          <a:bodyPr wrap="square" rtlCol="0">
            <a:spAutoFit/>
          </a:bodyPr>
          <a:lstStyle/>
          <a:p>
            <a:pPr algn="l"/>
            <a:endParaRPr lang="en-ZA" sz="800" dirty="0"/>
          </a:p>
          <a:p>
            <a:pPr marL="342900" indent="-342900">
              <a:buAutoNum type="arabicPeriod"/>
            </a:pPr>
            <a:r>
              <a:rPr lang="en-ZA" sz="2800" b="1" dirty="0">
                <a:latin typeface="+mj-lt"/>
              </a:rPr>
              <a:t>Governance and Risk Management</a:t>
            </a:r>
          </a:p>
          <a:p>
            <a:pPr marL="342900" indent="-342900">
              <a:buAutoNum type="arabicPeriod"/>
            </a:pPr>
            <a:r>
              <a:rPr lang="en-ZA" sz="2800" b="1" dirty="0">
                <a:latin typeface="+mj-lt"/>
              </a:rPr>
              <a:t>ICT Governance</a:t>
            </a:r>
          </a:p>
          <a:p>
            <a:pPr marL="342900" indent="-342900">
              <a:buAutoNum type="arabicPeriod"/>
            </a:pPr>
            <a:r>
              <a:rPr lang="en-ZA" sz="2800" b="1" dirty="0">
                <a:latin typeface="+mj-lt"/>
              </a:rPr>
              <a:t>Financial Reporting</a:t>
            </a:r>
          </a:p>
          <a:p>
            <a:pPr marL="342900" indent="-342900">
              <a:buAutoNum type="arabicPeriod"/>
            </a:pPr>
            <a:r>
              <a:rPr lang="en-ZA" sz="2800" b="1" dirty="0">
                <a:latin typeface="+mj-lt"/>
              </a:rPr>
              <a:t>Performance Information</a:t>
            </a:r>
          </a:p>
          <a:p>
            <a:pPr marL="342900" indent="-342900">
              <a:buAutoNum type="arabicPeriod"/>
            </a:pPr>
            <a:r>
              <a:rPr lang="en-ZA" sz="2800" b="1" dirty="0">
                <a:latin typeface="+mj-lt"/>
              </a:rPr>
              <a:t>AGSA Audit Findings</a:t>
            </a:r>
          </a:p>
          <a:p>
            <a:pPr marL="342900" indent="-342900">
              <a:buAutoNum type="arabicPeriod"/>
            </a:pPr>
            <a:r>
              <a:rPr lang="en-ZA" sz="2800" b="1" dirty="0">
                <a:latin typeface="+mj-lt"/>
              </a:rPr>
              <a:t>UIFW Expenditure</a:t>
            </a:r>
          </a:p>
          <a:p>
            <a:pPr marL="342900" indent="-342900">
              <a:buAutoNum type="arabicPeriod"/>
            </a:pPr>
            <a:r>
              <a:rPr lang="en-ZA" sz="2800" b="1" dirty="0">
                <a:latin typeface="+mj-lt"/>
              </a:rPr>
              <a:t>Risk Management</a:t>
            </a:r>
          </a:p>
          <a:p>
            <a:pPr marL="342900" indent="-342900">
              <a:buAutoNum type="arabicPeriod"/>
            </a:pPr>
            <a:r>
              <a:rPr lang="en-ZA" sz="2800" b="1" dirty="0">
                <a:latin typeface="+mj-lt"/>
              </a:rPr>
              <a:t>Internal and Internal Control</a:t>
            </a:r>
          </a:p>
          <a:p>
            <a:pPr marL="342900" indent="-342900">
              <a:buAutoNum type="arabicPeriod"/>
            </a:pPr>
            <a:r>
              <a:rPr lang="en-ZA" sz="2800" b="1" dirty="0">
                <a:latin typeface="+mj-lt"/>
              </a:rPr>
              <a:t>Conclusion</a:t>
            </a:r>
          </a:p>
          <a:p>
            <a:pPr marL="285750" indent="-285750" algn="l">
              <a:buFont typeface="Arial" panose="020B0604020202020204" pitchFamily="34" charset="0"/>
              <a:buChar char="•"/>
            </a:pPr>
            <a:endParaRPr lang="en-ZA" sz="1600" dirty="0">
              <a:solidFill>
                <a:srgbClr val="555555"/>
              </a:solidFill>
              <a:latin typeface="+mj-lt"/>
            </a:endParaRPr>
          </a:p>
          <a:p>
            <a:pPr marL="285750" indent="-285750" algn="l">
              <a:buFont typeface="Arial" panose="020B0604020202020204" pitchFamily="34" charset="0"/>
              <a:buChar char="•"/>
            </a:pPr>
            <a:endParaRPr lang="en-ZA" sz="1600" dirty="0">
              <a:solidFill>
                <a:srgbClr val="555555"/>
              </a:solidFill>
              <a:latin typeface="+mj-lt"/>
            </a:endParaRPr>
          </a:p>
          <a:p>
            <a:pPr algn="l"/>
            <a:endParaRPr lang="en-ZA" b="0" i="0" u="none" strike="noStrike" dirty="0">
              <a:solidFill>
                <a:srgbClr val="555555"/>
              </a:solidFill>
              <a:effectLst/>
              <a:latin typeface="Open Sans"/>
            </a:endParaRPr>
          </a:p>
        </p:txBody>
      </p:sp>
      <p:sp>
        <p:nvSpPr>
          <p:cNvPr id="10" name="TextBox 9">
            <a:extLst>
              <a:ext uri="{FF2B5EF4-FFF2-40B4-BE49-F238E27FC236}">
                <a16:creationId xmlns:a16="http://schemas.microsoft.com/office/drawing/2014/main" xmlns="" id="{BBA5B256-A932-C647-91EA-26A0B6EE19BC}"/>
              </a:ext>
            </a:extLst>
          </p:cNvPr>
          <p:cNvSpPr txBox="1"/>
          <p:nvPr/>
        </p:nvSpPr>
        <p:spPr>
          <a:xfrm>
            <a:off x="9378778" y="124803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572666401"/>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20</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grpSp>
        <p:nvGrpSpPr>
          <p:cNvPr id="35" name="Group 34"/>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800" b="1" dirty="0">
                <a:latin typeface="Arial" panose="020B0604020202020204" pitchFamily="34" charset="0"/>
                <a:cs typeface="Arial" panose="020B0604020202020204" pitchFamily="34" charset="0"/>
              </a:endParaRPr>
            </a:p>
            <a:p>
              <a:pPr algn="ctr"/>
              <a:r>
                <a:rPr lang="en-ZA" sz="2800" b="1" dirty="0">
                  <a:latin typeface="Arial" panose="020B0604020202020204" pitchFamily="34" charset="0"/>
                  <a:cs typeface="Arial" panose="020B0604020202020204" pitchFamily="34" charset="0"/>
                </a:rPr>
                <a:t>Measures undertaken to detect and prevent irregular expenditure (</a:t>
              </a:r>
              <a:r>
                <a:rPr lang="en-ZA" sz="2800" b="1" dirty="0" err="1">
                  <a:latin typeface="Arial" panose="020B0604020202020204" pitchFamily="34" charset="0"/>
                  <a:cs typeface="Arial" panose="020B0604020202020204" pitchFamily="34" charset="0"/>
                </a:rPr>
                <a:t>Cont</a:t>
              </a:r>
              <a:r>
                <a:rPr lang="en-ZA" sz="2800" b="1" dirty="0">
                  <a:latin typeface="Arial" panose="020B0604020202020204" pitchFamily="34" charset="0"/>
                  <a:cs typeface="Arial" panose="020B0604020202020204" pitchFamily="34" charset="0"/>
                </a:rPr>
                <a:t>…)</a:t>
              </a:r>
            </a:p>
            <a:p>
              <a:pPr algn="ctr"/>
              <a:endParaRPr lang="en-ZA" sz="3600" b="1" dirty="0"/>
            </a:p>
          </p:txBody>
        </p:sp>
        <p:sp>
          <p:nvSpPr>
            <p:cNvPr id="23" name="Rectangle 22">
              <a:extLst>
                <a:ext uri="{FF2B5EF4-FFF2-40B4-BE49-F238E27FC236}">
                  <a16:creationId xmlns:a16="http://schemas.microsoft.com/office/drawing/2014/main" xmlns="" id="{87271B01-F218-5A41-9FEE-83BC259EF8CB}"/>
                </a:ext>
              </a:extLst>
            </p:cNvPr>
            <p:cNvSpPr/>
            <p:nvPr/>
          </p:nvSpPr>
          <p:spPr>
            <a:xfrm>
              <a:off x="0" y="66221"/>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latin typeface="+mj-lt"/>
                  <a:cs typeface="Arial" panose="020B0604020202020204" pitchFamily="34" charset="0"/>
                </a:rPr>
                <a:t>INTERNAL AUDIT AND INTERNAL CONTROL</a:t>
              </a:r>
              <a:r>
                <a:rPr lang="en-ZA" sz="2800" b="1" dirty="0">
                  <a:solidFill>
                    <a:schemeClr val="tx1">
                      <a:lumMod val="95000"/>
                      <a:lumOff val="5000"/>
                    </a:schemeClr>
                  </a:solidFill>
                  <a:latin typeface="+mj-lt"/>
                  <a:cs typeface="Arial" panose="020B0604020202020204" pitchFamily="34" charset="0"/>
                </a:rPr>
                <a:t>IN PROGRESS AND ON GOING</a:t>
              </a:r>
            </a:p>
          </p:txBody>
        </p:sp>
      </p:grpSp>
      <p:sp>
        <p:nvSpPr>
          <p:cNvPr id="28" name="TextBox 27"/>
          <p:cNvSpPr txBox="1"/>
          <p:nvPr/>
        </p:nvSpPr>
        <p:spPr>
          <a:xfrm>
            <a:off x="335723" y="1212259"/>
            <a:ext cx="8629718" cy="5542543"/>
          </a:xfrm>
          <a:prstGeom prst="rect">
            <a:avLst/>
          </a:prstGeom>
          <a:noFill/>
        </p:spPr>
        <p:txBody>
          <a:bodyPr wrap="square" rtlCol="0">
            <a:spAutoFit/>
          </a:bodyPr>
          <a:lstStyle/>
          <a:p>
            <a:pPr lvl="1"/>
            <a:r>
              <a:rPr lang="en-US" sz="19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Status </a:t>
            </a: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of Internal Audit projects </a:t>
            </a:r>
            <a:endParaRPr lang="en-ZA" sz="1900" dirty="0">
              <a:effectLst/>
              <a:latin typeface="Arial" panose="020B0604020202020204" pitchFamily="34" charset="0"/>
              <a:ea typeface="Times New Roman" panose="02020603050405020304" pitchFamily="18" charset="0"/>
              <a:cs typeface="Arial" panose="020B0604020202020204" pitchFamily="34" charset="0"/>
            </a:endParaRPr>
          </a:p>
          <a:p>
            <a:pPr marL="180340"/>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900"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marL="180340"/>
            <a:r>
              <a:rPr lang="en-US" sz="1900"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In </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terms of risk-based internal audit plan approved by the Audit Committee, tw</a:t>
            </a:r>
            <a:r>
              <a:rPr lang="en-US" sz="1900" dirty="0">
                <a:effectLst/>
                <a:latin typeface="Arial" panose="020B0604020202020204" pitchFamily="34" charset="0"/>
                <a:ea typeface="Arial" panose="020B0604020202020204" pitchFamily="34" charset="0"/>
                <a:cs typeface="Arial" panose="020B0604020202020204" pitchFamily="34" charset="0"/>
              </a:rPr>
              <a:t>elve</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 (12) audit engagements were planned and </a:t>
            </a:r>
            <a:r>
              <a:rPr lang="en-US" sz="1900" dirty="0">
                <a:effectLst/>
                <a:latin typeface="Arial" panose="020B0604020202020204" pitchFamily="34" charset="0"/>
                <a:ea typeface="Arial" panose="020B0604020202020204" pitchFamily="34" charset="0"/>
                <a:cs typeface="Arial" panose="020B0604020202020204" pitchFamily="34" charset="0"/>
              </a:rPr>
              <a:t>four</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900" dirty="0">
                <a:effectLst/>
                <a:latin typeface="Arial" panose="020B0604020202020204" pitchFamily="34" charset="0"/>
                <a:ea typeface="Arial" panose="020B0604020202020204" pitchFamily="34" charset="0"/>
                <a:cs typeface="Arial" panose="020B0604020202020204" pitchFamily="34" charset="0"/>
              </a:rPr>
              <a:t>4</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 are finalized, one (</a:t>
            </a:r>
            <a:r>
              <a:rPr lang="en-US" sz="1900" dirty="0">
                <a:effectLst/>
                <a:latin typeface="Arial" panose="020B0604020202020204" pitchFamily="34" charset="0"/>
                <a:ea typeface="Arial" panose="020B0604020202020204" pitchFamily="34" charset="0"/>
                <a:cs typeface="Arial" panose="020B0604020202020204" pitchFamily="34" charset="0"/>
              </a:rPr>
              <a:t>1</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900" dirty="0">
                <a:effectLst/>
                <a:latin typeface="Arial" panose="020B0604020202020204" pitchFamily="34" charset="0"/>
                <a:ea typeface="Arial" panose="020B0604020202020204" pitchFamily="34" charset="0"/>
                <a:cs typeface="Arial" panose="020B0604020202020204" pitchFamily="34" charset="0"/>
              </a:rPr>
              <a:t>is</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 reported as in progress, one (1) on hold and </a:t>
            </a:r>
            <a:r>
              <a:rPr lang="en-US" sz="1900" dirty="0">
                <a:effectLst/>
                <a:latin typeface="Arial" panose="020B0604020202020204" pitchFamily="34" charset="0"/>
                <a:ea typeface="Arial" panose="020B0604020202020204" pitchFamily="34" charset="0"/>
                <a:cs typeface="Arial" panose="020B0604020202020204" pitchFamily="34" charset="0"/>
              </a:rPr>
              <a:t>six</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900" dirty="0">
                <a:effectLst/>
                <a:latin typeface="Arial" panose="020B0604020202020204" pitchFamily="34" charset="0"/>
                <a:ea typeface="Arial" panose="020B0604020202020204" pitchFamily="34" charset="0"/>
                <a:cs typeface="Arial" panose="020B0604020202020204" pitchFamily="34" charset="0"/>
              </a:rPr>
              <a:t>6</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 that </a:t>
            </a:r>
            <a:r>
              <a:rPr lang="en-US" sz="1900" dirty="0">
                <a:effectLst/>
                <a:latin typeface="Arial" panose="020B0604020202020204" pitchFamily="34" charset="0"/>
                <a:ea typeface="Arial" panose="020B0604020202020204" pitchFamily="34" charset="0"/>
                <a:cs typeface="Arial" panose="020B0604020202020204" pitchFamily="34" charset="0"/>
              </a:rPr>
              <a:t>are</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 not yet started (this includes three (3) that have been outsourced as they require specialized skills and Procurement is busy with the bid</a:t>
            </a:r>
            <a:r>
              <a:rPr lang="en-US" sz="1900" dirty="0">
                <a:effectLst/>
                <a:latin typeface="Arial" panose="020B0604020202020204" pitchFamily="34" charset="0"/>
                <a:ea typeface="Arial" panose="020B0604020202020204" pitchFamily="34" charset="0"/>
                <a:cs typeface="Arial" panose="020B0604020202020204" pitchFamily="34" charset="0"/>
              </a:rPr>
              <a:t>ding process)</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ZA" sz="1900" dirty="0">
              <a:effectLst/>
              <a:latin typeface="Arial" panose="020B0604020202020204" pitchFamily="34" charset="0"/>
              <a:ea typeface="Times New Roman" panose="02020603050405020304" pitchFamily="18" charset="0"/>
              <a:cs typeface="Arial" panose="020B0604020202020204" pitchFamily="34" charset="0"/>
            </a:endParaRPr>
          </a:p>
          <a:p>
            <a:pPr marL="180340" algn="just">
              <a:lnSpc>
                <a:spcPct val="150000"/>
              </a:lnSpc>
              <a:spcBef>
                <a:spcPts val="1025"/>
              </a:spcBef>
              <a:spcAft>
                <a:spcPts val="600"/>
              </a:spcAft>
            </a:pP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Based on the work performed, the internal audit outcomes revealed weaknesses in the internal control environment of DCS. </a:t>
            </a: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While there is a sound system in most parts of the organization, there are weaknesses and/or omissions which put some of the system objectives at risk, and/or there is evidence that the level of non-compliance with some of the controls may put some of the system objectives at risk</a:t>
            </a:r>
            <a:r>
              <a:rPr lang="en-US" sz="19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ZA" sz="1900" dirty="0">
              <a:effectLst/>
              <a:latin typeface="Arial" panose="020B0604020202020204" pitchFamily="34" charset="0"/>
              <a:ea typeface="Times New Roman" panose="02020603050405020304" pitchFamily="18" charset="0"/>
              <a:cs typeface="Arial" panose="020B0604020202020204" pitchFamily="34" charset="0"/>
            </a:endParaRPr>
          </a:p>
          <a:p>
            <a:pPr indent="180340" algn="just">
              <a:lnSpc>
                <a:spcPct val="150000"/>
              </a:lnSpc>
              <a:spcBef>
                <a:spcPts val="1025"/>
              </a:spcBef>
              <a:spcAft>
                <a:spcPts val="600"/>
              </a:spcAft>
            </a:pPr>
            <a:r>
              <a:rPr lang="en-US" sz="1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ZA" sz="19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3765711374"/>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21</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grpSp>
        <p:nvGrpSpPr>
          <p:cNvPr id="35" name="Group 34"/>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800" b="1" dirty="0">
                <a:latin typeface="Arial" panose="020B0604020202020204" pitchFamily="34" charset="0"/>
                <a:cs typeface="Arial" panose="020B0604020202020204" pitchFamily="34" charset="0"/>
              </a:endParaRPr>
            </a:p>
            <a:p>
              <a:pPr algn="ctr"/>
              <a:r>
                <a:rPr lang="en-ZA" sz="2800" b="1" dirty="0">
                  <a:latin typeface="Arial" panose="020B0604020202020204" pitchFamily="34" charset="0"/>
                  <a:cs typeface="Arial" panose="020B0604020202020204" pitchFamily="34" charset="0"/>
                </a:rPr>
                <a:t>Measures undertaken to detect and prevent irregular expenditure (</a:t>
              </a:r>
              <a:r>
                <a:rPr lang="en-ZA" sz="2800" b="1" dirty="0" err="1">
                  <a:latin typeface="Arial" panose="020B0604020202020204" pitchFamily="34" charset="0"/>
                  <a:cs typeface="Arial" panose="020B0604020202020204" pitchFamily="34" charset="0"/>
                </a:rPr>
                <a:t>Cont</a:t>
              </a:r>
              <a:r>
                <a:rPr lang="en-ZA" sz="2800" b="1" dirty="0">
                  <a:latin typeface="Arial" panose="020B0604020202020204" pitchFamily="34" charset="0"/>
                  <a:cs typeface="Arial" panose="020B0604020202020204" pitchFamily="34" charset="0"/>
                </a:rPr>
                <a:t>…)</a:t>
              </a:r>
            </a:p>
            <a:p>
              <a:pPr algn="ctr"/>
              <a:endParaRPr lang="en-ZA" sz="3600" b="1" dirty="0"/>
            </a:p>
          </p:txBody>
        </p:sp>
        <p:sp>
          <p:nvSpPr>
            <p:cNvPr id="23" name="Rectangle 22">
              <a:extLst>
                <a:ext uri="{FF2B5EF4-FFF2-40B4-BE49-F238E27FC236}">
                  <a16:creationId xmlns:a16="http://schemas.microsoft.com/office/drawing/2014/main" xmlns="" id="{87271B01-F218-5A41-9FEE-83BC259EF8CB}"/>
                </a:ext>
              </a:extLst>
            </p:cNvPr>
            <p:cNvSpPr/>
            <p:nvPr/>
          </p:nvSpPr>
          <p:spPr>
            <a:xfrm>
              <a:off x="0" y="66221"/>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latin typeface="Arial" panose="020B0604020202020204" pitchFamily="34" charset="0"/>
                  <a:cs typeface="Arial" panose="020B0604020202020204" pitchFamily="34" charset="0"/>
                </a:rPr>
                <a:t>INTERNAL AUDIT AND INTERNAL </a:t>
              </a:r>
              <a:r>
                <a:rPr lang="en-ZA" sz="2800" b="1" dirty="0">
                  <a:solidFill>
                    <a:schemeClr val="tx1">
                      <a:lumMod val="95000"/>
                      <a:lumOff val="5000"/>
                    </a:schemeClr>
                  </a:solidFill>
                  <a:latin typeface="+mj-lt"/>
                  <a:cs typeface="Arial" panose="020B0604020202020204" pitchFamily="34" charset="0"/>
                </a:rPr>
                <a:t>CONTROL IN PROGRESS AND ON GOING </a:t>
              </a:r>
            </a:p>
          </p:txBody>
        </p:sp>
      </p:grpSp>
      <p:sp>
        <p:nvSpPr>
          <p:cNvPr id="28" name="TextBox 27"/>
          <p:cNvSpPr txBox="1"/>
          <p:nvPr/>
        </p:nvSpPr>
        <p:spPr>
          <a:xfrm>
            <a:off x="335723" y="1212259"/>
            <a:ext cx="8629718" cy="1582613"/>
          </a:xfrm>
          <a:prstGeom prst="rect">
            <a:avLst/>
          </a:prstGeom>
          <a:noFill/>
        </p:spPr>
        <p:txBody>
          <a:bodyPr wrap="square" rtlCol="0">
            <a:spAutoFit/>
          </a:bodyPr>
          <a:lstStyle/>
          <a:p>
            <a:pPr lvl="1">
              <a:spcAft>
                <a:spcPts val="0"/>
              </a:spcAft>
            </a:pPr>
            <a:r>
              <a:rPr lang="en-US" sz="1600" b="1" dirty="0">
                <a:solidFill>
                  <a:srgbClr val="000000"/>
                </a:solidFill>
                <a:latin typeface="Arial" panose="020B0604020202020204" pitchFamily="34" charset="0"/>
                <a:ea typeface="Times New Roman" panose="02020603050405020304" pitchFamily="18" charset="0"/>
              </a:rPr>
              <a:t>Unfilled Positions on timely basis</a:t>
            </a:r>
            <a:endParaRPr lang="en-ZA" sz="1600" b="1" dirty="0">
              <a:effectLst/>
              <a:latin typeface="Times New Roman" panose="02020603050405020304" pitchFamily="18" charset="0"/>
              <a:ea typeface="Times New Roman" panose="02020603050405020304" pitchFamily="18" charset="0"/>
            </a:endParaRPr>
          </a:p>
          <a:p>
            <a:pPr marL="228600">
              <a:spcAft>
                <a:spcPts val="0"/>
              </a:spcAft>
            </a:pPr>
            <a:r>
              <a:rPr lang="en-US" sz="1100" b="1" dirty="0">
                <a:solidFill>
                  <a:srgbClr val="000000"/>
                </a:solidFill>
                <a:effectLst/>
                <a:latin typeface="Arial" panose="020B0604020202020204" pitchFamily="34" charset="0"/>
                <a:ea typeface="Arial" panose="020B0604020202020204" pitchFamily="34" charset="0"/>
              </a:rPr>
              <a:t> </a:t>
            </a:r>
            <a:endParaRPr lang="en-ZA" sz="1200" dirty="0">
              <a:effectLst/>
              <a:latin typeface="Times New Roman" panose="02020603050405020304" pitchFamily="18" charset="0"/>
              <a:ea typeface="Times New Roman" panose="02020603050405020304" pitchFamily="18" charset="0"/>
            </a:endParaRPr>
          </a:p>
          <a:p>
            <a:pPr algn="just">
              <a:lnSpc>
                <a:spcPct val="150000"/>
              </a:lnSpc>
            </a:pPr>
            <a:r>
              <a:rPr lang="en-US" sz="1200" b="1" dirty="0">
                <a:solidFill>
                  <a:srgbClr val="000000"/>
                </a:solidFill>
                <a:effectLst/>
                <a:latin typeface="Arial" panose="020B0604020202020204" pitchFamily="34" charset="0"/>
                <a:ea typeface="Arial" panose="020B0604020202020204" pitchFamily="34" charset="0"/>
              </a:rPr>
              <a:t>The Committee noted with concern that a number of vacancies had not yet been addressed within the Internal Audit Chief Directorate. </a:t>
            </a:r>
            <a:r>
              <a:rPr lang="en-US" sz="1200" b="1" dirty="0">
                <a:solidFill>
                  <a:srgbClr val="000000"/>
                </a:solidFill>
                <a:latin typeface="Arial" panose="020B0604020202020204" pitchFamily="34" charset="0"/>
                <a:ea typeface="Arial" panose="020B0604020202020204" pitchFamily="34" charset="0"/>
              </a:rPr>
              <a:t>Unfilled position o the IA affect the assurance level in the department as well as the Role of the Audit Committee</a:t>
            </a:r>
            <a:r>
              <a:rPr lang="en-US" sz="1200" b="1" dirty="0">
                <a:solidFill>
                  <a:srgbClr val="000000"/>
                </a:solidFill>
                <a:effectLst/>
                <a:latin typeface="Arial" panose="020B0604020202020204" pitchFamily="34" charset="0"/>
                <a:ea typeface="Arial" panose="020B0604020202020204" pitchFamily="34" charset="0"/>
              </a:rPr>
              <a:t> negatively .</a:t>
            </a:r>
          </a:p>
          <a:p>
            <a:pPr algn="just">
              <a:lnSpc>
                <a:spcPct val="150000"/>
              </a:lnSpc>
            </a:pPr>
            <a:endParaRPr lang="en-ZA" sz="1200" b="1" dirty="0">
              <a:effectLst/>
              <a:latin typeface="Times New Roman" panose="02020603050405020304" pitchFamily="18"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xmlns="" id="{E7DBC9D3-0E69-435F-B5F6-90604EEC9E4E}"/>
              </a:ext>
            </a:extLst>
          </p:cNvPr>
          <p:cNvGraphicFramePr>
            <a:graphicFrameLocks noGrp="1"/>
          </p:cNvGraphicFramePr>
          <p:nvPr>
            <p:extLst>
              <p:ext uri="{D42A27DB-BD31-4B8C-83A1-F6EECF244321}">
                <p14:modId xmlns:p14="http://schemas.microsoft.com/office/powerpoint/2010/main" xmlns="" val="3462323604"/>
              </p:ext>
            </p:extLst>
          </p:nvPr>
        </p:nvGraphicFramePr>
        <p:xfrm>
          <a:off x="335724" y="2576293"/>
          <a:ext cx="8629718" cy="3300979"/>
        </p:xfrm>
        <a:graphic>
          <a:graphicData uri="http://schemas.openxmlformats.org/drawingml/2006/table">
            <a:tbl>
              <a:tblPr bandRow="1"/>
              <a:tblGrid>
                <a:gridCol w="453463">
                  <a:extLst>
                    <a:ext uri="{9D8B030D-6E8A-4147-A177-3AD203B41FA5}">
                      <a16:colId xmlns:a16="http://schemas.microsoft.com/office/drawing/2014/main" xmlns="" val="4098687598"/>
                    </a:ext>
                  </a:extLst>
                </a:gridCol>
                <a:gridCol w="3101647">
                  <a:extLst>
                    <a:ext uri="{9D8B030D-6E8A-4147-A177-3AD203B41FA5}">
                      <a16:colId xmlns:a16="http://schemas.microsoft.com/office/drawing/2014/main" xmlns="" val="2683769325"/>
                    </a:ext>
                  </a:extLst>
                </a:gridCol>
                <a:gridCol w="1350362">
                  <a:extLst>
                    <a:ext uri="{9D8B030D-6E8A-4147-A177-3AD203B41FA5}">
                      <a16:colId xmlns:a16="http://schemas.microsoft.com/office/drawing/2014/main" xmlns="" val="570784389"/>
                    </a:ext>
                  </a:extLst>
                </a:gridCol>
                <a:gridCol w="1327654">
                  <a:extLst>
                    <a:ext uri="{9D8B030D-6E8A-4147-A177-3AD203B41FA5}">
                      <a16:colId xmlns:a16="http://schemas.microsoft.com/office/drawing/2014/main" xmlns="" val="894418649"/>
                    </a:ext>
                  </a:extLst>
                </a:gridCol>
                <a:gridCol w="2396592">
                  <a:extLst>
                    <a:ext uri="{9D8B030D-6E8A-4147-A177-3AD203B41FA5}">
                      <a16:colId xmlns:a16="http://schemas.microsoft.com/office/drawing/2014/main" xmlns="" val="1767145317"/>
                    </a:ext>
                  </a:extLst>
                </a:gridCol>
              </a:tblGrid>
              <a:tr h="668162">
                <a:tc>
                  <a:txBody>
                    <a:bodyPr/>
                    <a:lstStyle/>
                    <a:p>
                      <a:pPr>
                        <a:lnSpc>
                          <a:spcPct val="150000"/>
                        </a:lnSpc>
                      </a:pPr>
                      <a:r>
                        <a:rPr lang="en-US" sz="1100" b="1" dirty="0">
                          <a:solidFill>
                            <a:srgbClr val="000000"/>
                          </a:solidFill>
                          <a:effectLst/>
                          <a:latin typeface="Arial" panose="020B0604020202020204" pitchFamily="34" charset="0"/>
                          <a:ea typeface="Arial" panose="020B0604020202020204" pitchFamily="34" charset="0"/>
                        </a:rPr>
                        <a:t>#</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400" b="1" dirty="0">
                          <a:solidFill>
                            <a:srgbClr val="000000"/>
                          </a:solidFill>
                          <a:effectLst/>
                          <a:latin typeface="+mj-lt"/>
                          <a:ea typeface="Arial" panose="020B0604020202020204" pitchFamily="34" charset="0"/>
                        </a:rPr>
                        <a:t>Position</a:t>
                      </a:r>
                      <a:endParaRPr lang="en-ZA" sz="1400" b="1" dirty="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400" b="1" dirty="0">
                          <a:solidFill>
                            <a:srgbClr val="000000"/>
                          </a:solidFill>
                          <a:effectLst/>
                          <a:latin typeface="+mj-lt"/>
                          <a:ea typeface="Arial" panose="020B0604020202020204" pitchFamily="34" charset="0"/>
                        </a:rPr>
                        <a:t>Status</a:t>
                      </a:r>
                      <a:endParaRPr lang="en-ZA" sz="1400" b="1" dirty="0">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400" b="1">
                          <a:solidFill>
                            <a:srgbClr val="000000"/>
                          </a:solidFill>
                          <a:effectLst/>
                          <a:latin typeface="+mj-lt"/>
                          <a:ea typeface="Arial" panose="020B0604020202020204" pitchFamily="34" charset="0"/>
                        </a:rPr>
                        <a:t>Duration</a:t>
                      </a:r>
                      <a:endParaRPr lang="en-ZA" sz="1400" b="1">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400" b="1">
                          <a:solidFill>
                            <a:srgbClr val="000000"/>
                          </a:solidFill>
                          <a:effectLst/>
                          <a:latin typeface="+mj-lt"/>
                          <a:ea typeface="Arial" panose="020B0604020202020204" pitchFamily="34" charset="0"/>
                        </a:rPr>
                        <a:t>Stage of the Selection Process</a:t>
                      </a:r>
                      <a:endParaRPr lang="en-ZA" sz="1400" b="1">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04203042"/>
                  </a:ext>
                </a:extLst>
              </a:tr>
              <a:tr h="681281">
                <a:tc>
                  <a:txBody>
                    <a:bodyPr/>
                    <a:lstStyle/>
                    <a:p>
                      <a:pPr>
                        <a:lnSpc>
                          <a:spcPct val="150000"/>
                        </a:lnSpc>
                      </a:pPr>
                      <a:r>
                        <a:rPr lang="en-US" sz="1100" dirty="0">
                          <a:solidFill>
                            <a:schemeClr val="tx1">
                              <a:lumMod val="95000"/>
                              <a:lumOff val="5000"/>
                            </a:schemeClr>
                          </a:solidFill>
                          <a:effectLst/>
                          <a:latin typeface="Arial" panose="020B0604020202020204" pitchFamily="34" charset="0"/>
                          <a:ea typeface="Arial" panose="020B0604020202020204" pitchFamily="34" charset="0"/>
                        </a:rPr>
                        <a:t>1.</a:t>
                      </a:r>
                      <a:endParaRPr lang="en-ZA" sz="12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US" sz="1400" b="1" dirty="0">
                          <a:solidFill>
                            <a:schemeClr val="tx1">
                              <a:lumMod val="95000"/>
                              <a:lumOff val="5000"/>
                            </a:schemeClr>
                          </a:solidFill>
                          <a:effectLst/>
                          <a:latin typeface="+mj-lt"/>
                          <a:ea typeface="Arial" panose="020B0604020202020204" pitchFamily="34" charset="0"/>
                        </a:rPr>
                        <a:t>Director: Specialized Audits</a:t>
                      </a:r>
                      <a:endParaRPr lang="en-ZA" sz="1400" b="1" dirty="0">
                        <a:solidFill>
                          <a:schemeClr val="tx1">
                            <a:lumMod val="95000"/>
                            <a:lumOff val="5000"/>
                          </a:schemeClr>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400" b="1" dirty="0">
                          <a:solidFill>
                            <a:schemeClr val="tx1">
                              <a:lumMod val="95000"/>
                              <a:lumOff val="5000"/>
                            </a:schemeClr>
                          </a:solidFill>
                          <a:effectLst/>
                          <a:latin typeface="+mj-lt"/>
                          <a:ea typeface="Arial" panose="020B0604020202020204" pitchFamily="34" charset="0"/>
                        </a:rPr>
                        <a:t>Vacant</a:t>
                      </a:r>
                      <a:endParaRPr lang="en-ZA" sz="1400" b="1" dirty="0">
                        <a:solidFill>
                          <a:schemeClr val="tx1">
                            <a:lumMod val="95000"/>
                            <a:lumOff val="5000"/>
                          </a:schemeClr>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400" b="1" dirty="0">
                          <a:solidFill>
                            <a:schemeClr val="tx1">
                              <a:lumMod val="95000"/>
                              <a:lumOff val="5000"/>
                            </a:schemeClr>
                          </a:solidFill>
                          <a:effectLst/>
                          <a:latin typeface="+mj-lt"/>
                          <a:ea typeface="Arial" panose="020B0604020202020204" pitchFamily="34" charset="0"/>
                        </a:rPr>
                        <a:t>35 months</a:t>
                      </a:r>
                      <a:endParaRPr lang="en-ZA" sz="1400" b="1" dirty="0">
                        <a:solidFill>
                          <a:schemeClr val="tx1">
                            <a:lumMod val="95000"/>
                            <a:lumOff val="5000"/>
                          </a:schemeClr>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400" b="1" dirty="0">
                          <a:solidFill>
                            <a:schemeClr val="tx1">
                              <a:lumMod val="95000"/>
                              <a:lumOff val="5000"/>
                            </a:schemeClr>
                          </a:solidFill>
                          <a:effectLst/>
                          <a:latin typeface="+mj-lt"/>
                          <a:ea typeface="Arial" panose="020B0604020202020204" pitchFamily="34" charset="0"/>
                        </a:rPr>
                        <a:t>Re-advertised</a:t>
                      </a:r>
                      <a:endParaRPr lang="en-ZA" sz="1400" b="1" dirty="0">
                        <a:solidFill>
                          <a:schemeClr val="tx1">
                            <a:lumMod val="95000"/>
                            <a:lumOff val="5000"/>
                          </a:schemeClr>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91771329"/>
                  </a:ext>
                </a:extLst>
              </a:tr>
              <a:tr h="379902">
                <a:tc>
                  <a:txBody>
                    <a:bodyPr/>
                    <a:lstStyle/>
                    <a:p>
                      <a:pPr>
                        <a:lnSpc>
                          <a:spcPct val="150000"/>
                        </a:lnSpc>
                      </a:pPr>
                      <a:r>
                        <a:rPr lang="en-US" sz="1100">
                          <a:solidFill>
                            <a:schemeClr val="tx1">
                              <a:lumMod val="95000"/>
                              <a:lumOff val="5000"/>
                            </a:schemeClr>
                          </a:solidFill>
                          <a:effectLst/>
                          <a:latin typeface="Arial" panose="020B0604020202020204" pitchFamily="34" charset="0"/>
                          <a:ea typeface="Arial" panose="020B0604020202020204" pitchFamily="34" charset="0"/>
                        </a:rPr>
                        <a:t>2.</a:t>
                      </a:r>
                      <a:endParaRPr lang="en-ZA" sz="1200">
                        <a:solidFill>
                          <a:schemeClr val="tx1">
                            <a:lumMod val="95000"/>
                            <a:lumOff val="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US" sz="1400" b="1">
                          <a:solidFill>
                            <a:schemeClr val="tx1">
                              <a:lumMod val="95000"/>
                              <a:lumOff val="5000"/>
                            </a:schemeClr>
                          </a:solidFill>
                          <a:effectLst/>
                          <a:latin typeface="+mj-lt"/>
                          <a:ea typeface="Arial" panose="020B0604020202020204" pitchFamily="34" charset="0"/>
                        </a:rPr>
                        <a:t>Deputy Director: Regularity  Audits</a:t>
                      </a:r>
                      <a:endParaRPr lang="en-ZA" sz="1400" b="1">
                        <a:solidFill>
                          <a:schemeClr val="tx1">
                            <a:lumMod val="95000"/>
                            <a:lumOff val="5000"/>
                          </a:schemeClr>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400" b="1" dirty="0">
                          <a:solidFill>
                            <a:schemeClr val="tx1">
                              <a:lumMod val="95000"/>
                              <a:lumOff val="5000"/>
                            </a:schemeClr>
                          </a:solidFill>
                          <a:effectLst/>
                          <a:latin typeface="+mj-lt"/>
                          <a:ea typeface="Arial" panose="020B0604020202020204" pitchFamily="34" charset="0"/>
                        </a:rPr>
                        <a:t>Vacant</a:t>
                      </a:r>
                      <a:endParaRPr lang="en-ZA" sz="1400" b="1" dirty="0">
                        <a:solidFill>
                          <a:schemeClr val="tx1">
                            <a:lumMod val="95000"/>
                            <a:lumOff val="5000"/>
                          </a:schemeClr>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400" b="1" dirty="0">
                          <a:solidFill>
                            <a:schemeClr val="tx1">
                              <a:lumMod val="95000"/>
                              <a:lumOff val="5000"/>
                            </a:schemeClr>
                          </a:solidFill>
                          <a:effectLst/>
                          <a:latin typeface="+mj-lt"/>
                          <a:ea typeface="Arial" panose="020B0604020202020204" pitchFamily="34" charset="0"/>
                        </a:rPr>
                        <a:t>44 months</a:t>
                      </a:r>
                      <a:endParaRPr lang="en-ZA" sz="1400" b="1" dirty="0">
                        <a:solidFill>
                          <a:schemeClr val="tx1">
                            <a:lumMod val="95000"/>
                            <a:lumOff val="5000"/>
                          </a:schemeClr>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400" b="1" dirty="0">
                          <a:solidFill>
                            <a:schemeClr val="tx1">
                              <a:lumMod val="95000"/>
                              <a:lumOff val="5000"/>
                            </a:schemeClr>
                          </a:solidFill>
                          <a:effectLst/>
                          <a:latin typeface="+mj-lt"/>
                          <a:ea typeface="Arial" panose="020B0604020202020204" pitchFamily="34" charset="0"/>
                        </a:rPr>
                        <a:t>Interviews conducted</a:t>
                      </a:r>
                      <a:endParaRPr lang="en-ZA" sz="1400" b="1" dirty="0">
                        <a:solidFill>
                          <a:schemeClr val="tx1">
                            <a:lumMod val="95000"/>
                            <a:lumOff val="5000"/>
                          </a:schemeClr>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3127719"/>
                  </a:ext>
                </a:extLst>
              </a:tr>
              <a:tr h="811830">
                <a:tc>
                  <a:txBody>
                    <a:bodyPr/>
                    <a:lstStyle/>
                    <a:p>
                      <a:pPr>
                        <a:lnSpc>
                          <a:spcPct val="150000"/>
                        </a:lnSpc>
                      </a:pPr>
                      <a:r>
                        <a:rPr lang="en-US" sz="1100">
                          <a:solidFill>
                            <a:schemeClr val="tx1">
                              <a:lumMod val="95000"/>
                              <a:lumOff val="5000"/>
                            </a:schemeClr>
                          </a:solidFill>
                          <a:effectLst/>
                          <a:latin typeface="Arial" panose="020B0604020202020204" pitchFamily="34" charset="0"/>
                          <a:ea typeface="Arial" panose="020B0604020202020204" pitchFamily="34" charset="0"/>
                        </a:rPr>
                        <a:t>3.</a:t>
                      </a:r>
                      <a:endParaRPr lang="en-ZA" sz="1200">
                        <a:solidFill>
                          <a:schemeClr val="tx1">
                            <a:lumMod val="95000"/>
                            <a:lumOff val="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
                        <a:lnSpc>
                          <a:spcPct val="150000"/>
                        </a:lnSpc>
                        <a:spcAft>
                          <a:spcPts val="0"/>
                        </a:spcAft>
                      </a:pPr>
                      <a:r>
                        <a:rPr lang="en-US" sz="1400" b="1">
                          <a:solidFill>
                            <a:schemeClr val="tx1">
                              <a:lumMod val="95000"/>
                              <a:lumOff val="5000"/>
                            </a:schemeClr>
                          </a:solidFill>
                          <a:effectLst/>
                          <a:latin typeface="+mj-lt"/>
                          <a:ea typeface="Arial" panose="020B0604020202020204" pitchFamily="34" charset="0"/>
                        </a:rPr>
                        <a:t>Assistant Director: Performance Audits</a:t>
                      </a:r>
                      <a:endParaRPr lang="en-ZA" sz="1400" b="1">
                        <a:solidFill>
                          <a:schemeClr val="tx1">
                            <a:lumMod val="95000"/>
                            <a:lumOff val="5000"/>
                          </a:schemeClr>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400" b="1" dirty="0">
                          <a:solidFill>
                            <a:schemeClr val="tx1">
                              <a:lumMod val="95000"/>
                              <a:lumOff val="5000"/>
                            </a:schemeClr>
                          </a:solidFill>
                          <a:effectLst/>
                          <a:latin typeface="+mj-lt"/>
                          <a:ea typeface="Arial" panose="020B0604020202020204" pitchFamily="34" charset="0"/>
                        </a:rPr>
                        <a:t>Vacant</a:t>
                      </a:r>
                      <a:endParaRPr lang="en-ZA" sz="1400" b="1" dirty="0">
                        <a:solidFill>
                          <a:schemeClr val="tx1">
                            <a:lumMod val="95000"/>
                            <a:lumOff val="5000"/>
                          </a:schemeClr>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400" b="1" dirty="0">
                          <a:solidFill>
                            <a:schemeClr val="tx1">
                              <a:lumMod val="95000"/>
                              <a:lumOff val="5000"/>
                            </a:schemeClr>
                          </a:solidFill>
                          <a:effectLst/>
                          <a:latin typeface="+mj-lt"/>
                          <a:ea typeface="Arial" panose="020B0604020202020204" pitchFamily="34" charset="0"/>
                        </a:rPr>
                        <a:t>21 months</a:t>
                      </a:r>
                      <a:endParaRPr lang="en-ZA" sz="1400" b="1" dirty="0">
                        <a:solidFill>
                          <a:schemeClr val="tx1">
                            <a:lumMod val="95000"/>
                            <a:lumOff val="5000"/>
                          </a:schemeClr>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400" b="1" dirty="0">
                          <a:solidFill>
                            <a:schemeClr val="tx1">
                              <a:lumMod val="95000"/>
                              <a:lumOff val="5000"/>
                            </a:schemeClr>
                          </a:solidFill>
                          <a:effectLst/>
                          <a:latin typeface="+mj-lt"/>
                          <a:ea typeface="Arial" panose="020B0604020202020204" pitchFamily="34" charset="0"/>
                        </a:rPr>
                        <a:t> Shortlisting completed (Interviews pending)</a:t>
                      </a:r>
                      <a:endParaRPr lang="en-ZA" sz="1400" b="1" dirty="0">
                        <a:solidFill>
                          <a:schemeClr val="tx1">
                            <a:lumMod val="95000"/>
                            <a:lumOff val="5000"/>
                          </a:schemeClr>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4429386"/>
                  </a:ext>
                </a:extLst>
              </a:tr>
              <a:tr h="379902">
                <a:tc>
                  <a:txBody>
                    <a:bodyPr/>
                    <a:lstStyle/>
                    <a:p>
                      <a:pPr>
                        <a:lnSpc>
                          <a:spcPct val="150000"/>
                        </a:lnSpc>
                      </a:pPr>
                      <a:r>
                        <a:rPr lang="en-US" sz="1100">
                          <a:solidFill>
                            <a:schemeClr val="tx1">
                              <a:lumMod val="95000"/>
                              <a:lumOff val="5000"/>
                            </a:schemeClr>
                          </a:solidFill>
                          <a:effectLst/>
                          <a:latin typeface="Arial" panose="020B0604020202020204" pitchFamily="34" charset="0"/>
                          <a:ea typeface="Arial" panose="020B0604020202020204" pitchFamily="34" charset="0"/>
                        </a:rPr>
                        <a:t>4.</a:t>
                      </a:r>
                      <a:endParaRPr lang="en-ZA" sz="1200">
                        <a:solidFill>
                          <a:schemeClr val="tx1">
                            <a:lumMod val="95000"/>
                            <a:lumOff val="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US" sz="1400" b="1">
                          <a:solidFill>
                            <a:schemeClr val="tx1">
                              <a:lumMod val="95000"/>
                              <a:lumOff val="5000"/>
                            </a:schemeClr>
                          </a:solidFill>
                          <a:effectLst/>
                          <a:latin typeface="+mj-lt"/>
                          <a:ea typeface="Arial" panose="020B0604020202020204" pitchFamily="34" charset="0"/>
                        </a:rPr>
                        <a:t>Assistant Director: Regularity Audits</a:t>
                      </a:r>
                      <a:endParaRPr lang="en-ZA" sz="1400" b="1">
                        <a:solidFill>
                          <a:schemeClr val="tx1">
                            <a:lumMod val="95000"/>
                            <a:lumOff val="5000"/>
                          </a:schemeClr>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400" b="1">
                          <a:solidFill>
                            <a:schemeClr val="tx1">
                              <a:lumMod val="95000"/>
                              <a:lumOff val="5000"/>
                            </a:schemeClr>
                          </a:solidFill>
                          <a:effectLst/>
                          <a:latin typeface="+mj-lt"/>
                          <a:ea typeface="Arial" panose="020B0604020202020204" pitchFamily="34" charset="0"/>
                        </a:rPr>
                        <a:t>Vacant</a:t>
                      </a:r>
                      <a:endParaRPr lang="en-ZA" sz="1400" b="1">
                        <a:solidFill>
                          <a:schemeClr val="tx1">
                            <a:lumMod val="95000"/>
                            <a:lumOff val="5000"/>
                          </a:schemeClr>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400" b="1" dirty="0">
                          <a:solidFill>
                            <a:schemeClr val="tx1">
                              <a:lumMod val="95000"/>
                              <a:lumOff val="5000"/>
                            </a:schemeClr>
                          </a:solidFill>
                          <a:effectLst/>
                          <a:latin typeface="+mj-lt"/>
                          <a:ea typeface="Arial" panose="020B0604020202020204" pitchFamily="34" charset="0"/>
                        </a:rPr>
                        <a:t>38 months</a:t>
                      </a:r>
                      <a:endParaRPr lang="en-ZA" sz="1400" b="1" dirty="0">
                        <a:solidFill>
                          <a:schemeClr val="tx1">
                            <a:lumMod val="95000"/>
                            <a:lumOff val="5000"/>
                          </a:schemeClr>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400" b="1" dirty="0">
                          <a:solidFill>
                            <a:schemeClr val="tx1">
                              <a:lumMod val="95000"/>
                              <a:lumOff val="5000"/>
                            </a:schemeClr>
                          </a:solidFill>
                          <a:effectLst/>
                          <a:latin typeface="+mj-lt"/>
                          <a:ea typeface="Arial" panose="020B0604020202020204" pitchFamily="34" charset="0"/>
                        </a:rPr>
                        <a:t>Interviews conducted</a:t>
                      </a:r>
                      <a:endParaRPr lang="en-ZA" sz="1400" b="1" dirty="0">
                        <a:solidFill>
                          <a:schemeClr val="tx1">
                            <a:lumMod val="95000"/>
                            <a:lumOff val="5000"/>
                          </a:schemeClr>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29945363"/>
                  </a:ext>
                </a:extLst>
              </a:tr>
              <a:tr h="379902">
                <a:tc>
                  <a:txBody>
                    <a:bodyPr/>
                    <a:lstStyle/>
                    <a:p>
                      <a:pPr>
                        <a:lnSpc>
                          <a:spcPct val="150000"/>
                        </a:lnSpc>
                      </a:pPr>
                      <a:r>
                        <a:rPr lang="en-US" sz="1100">
                          <a:solidFill>
                            <a:schemeClr val="tx1">
                              <a:lumMod val="95000"/>
                              <a:lumOff val="5000"/>
                            </a:schemeClr>
                          </a:solidFill>
                          <a:effectLst/>
                          <a:latin typeface="Arial" panose="020B0604020202020204" pitchFamily="34" charset="0"/>
                          <a:ea typeface="Arial" panose="020B0604020202020204" pitchFamily="34" charset="0"/>
                        </a:rPr>
                        <a:t>5.</a:t>
                      </a:r>
                      <a:endParaRPr lang="en-ZA" sz="1200">
                        <a:solidFill>
                          <a:schemeClr val="tx1">
                            <a:lumMod val="95000"/>
                            <a:lumOff val="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US" sz="1400" b="1" dirty="0">
                          <a:solidFill>
                            <a:schemeClr val="tx1">
                              <a:lumMod val="95000"/>
                              <a:lumOff val="5000"/>
                            </a:schemeClr>
                          </a:solidFill>
                          <a:effectLst/>
                          <a:latin typeface="+mj-lt"/>
                          <a:ea typeface="Arial" panose="020B0604020202020204" pitchFamily="34" charset="0"/>
                        </a:rPr>
                        <a:t>Senior Internal Auditor</a:t>
                      </a:r>
                      <a:endParaRPr lang="en-ZA" sz="1400" b="1" dirty="0">
                        <a:solidFill>
                          <a:schemeClr val="tx1">
                            <a:lumMod val="95000"/>
                            <a:lumOff val="5000"/>
                          </a:schemeClr>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400" b="1">
                          <a:solidFill>
                            <a:schemeClr val="tx1">
                              <a:lumMod val="95000"/>
                              <a:lumOff val="5000"/>
                            </a:schemeClr>
                          </a:solidFill>
                          <a:effectLst/>
                          <a:latin typeface="+mj-lt"/>
                          <a:ea typeface="Arial" panose="020B0604020202020204" pitchFamily="34" charset="0"/>
                        </a:rPr>
                        <a:t>Vacant</a:t>
                      </a:r>
                      <a:endParaRPr lang="en-ZA" sz="1400" b="1">
                        <a:solidFill>
                          <a:schemeClr val="tx1">
                            <a:lumMod val="95000"/>
                            <a:lumOff val="5000"/>
                          </a:schemeClr>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400" b="1">
                          <a:solidFill>
                            <a:schemeClr val="tx1">
                              <a:lumMod val="95000"/>
                              <a:lumOff val="5000"/>
                            </a:schemeClr>
                          </a:solidFill>
                          <a:effectLst/>
                          <a:latin typeface="+mj-lt"/>
                          <a:ea typeface="Arial" panose="020B0604020202020204" pitchFamily="34" charset="0"/>
                        </a:rPr>
                        <a:t>19 months</a:t>
                      </a:r>
                      <a:endParaRPr lang="en-ZA" sz="1400" b="1">
                        <a:solidFill>
                          <a:schemeClr val="tx1">
                            <a:lumMod val="95000"/>
                            <a:lumOff val="5000"/>
                          </a:schemeClr>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1400" b="1" dirty="0">
                          <a:solidFill>
                            <a:schemeClr val="tx1">
                              <a:lumMod val="95000"/>
                              <a:lumOff val="5000"/>
                            </a:schemeClr>
                          </a:solidFill>
                          <a:effectLst/>
                          <a:latin typeface="+mj-lt"/>
                          <a:ea typeface="Arial" panose="020B0604020202020204" pitchFamily="34" charset="0"/>
                        </a:rPr>
                        <a:t>To be re-advertised</a:t>
                      </a:r>
                      <a:endParaRPr lang="en-ZA" sz="1400" b="1" dirty="0">
                        <a:solidFill>
                          <a:schemeClr val="tx1">
                            <a:lumMod val="95000"/>
                            <a:lumOff val="5000"/>
                          </a:schemeClr>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71816078"/>
                  </a:ext>
                </a:extLst>
              </a:tr>
            </a:tbl>
          </a:graphicData>
        </a:graphic>
      </p:graphicFrame>
    </p:spTree>
    <p:extLst>
      <p:ext uri="{BB962C8B-B14F-4D97-AF65-F5344CB8AC3E}">
        <p14:creationId xmlns:p14="http://schemas.microsoft.com/office/powerpoint/2010/main" xmlns="" val="799985646"/>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22</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grpSp>
        <p:nvGrpSpPr>
          <p:cNvPr id="35" name="Group 34"/>
          <p:cNvGrpSpPr/>
          <p:nvPr/>
        </p:nvGrpSpPr>
        <p:grpSpPr>
          <a:xfrm>
            <a:off x="0" y="53705"/>
            <a:ext cx="9144000" cy="1477736"/>
            <a:chOff x="0" y="0"/>
            <a:chExt cx="9144000" cy="1477736"/>
          </a:xfrm>
          <a:solidFill>
            <a:srgbClr val="008000"/>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800" b="1" dirty="0">
                <a:latin typeface="Arial" panose="020B0604020202020204" pitchFamily="34" charset="0"/>
                <a:cs typeface="Arial" panose="020B0604020202020204" pitchFamily="34" charset="0"/>
              </a:endParaRPr>
            </a:p>
            <a:p>
              <a:pPr algn="ctr"/>
              <a:r>
                <a:rPr lang="en-ZA" sz="2800" b="1" dirty="0">
                  <a:latin typeface="Arial" panose="020B0604020202020204" pitchFamily="34" charset="0"/>
                  <a:cs typeface="Arial" panose="020B0604020202020204" pitchFamily="34" charset="0"/>
                </a:rPr>
                <a:t>Measures undertaken to detect and prevent irregular expenditure (</a:t>
              </a:r>
              <a:r>
                <a:rPr lang="en-ZA" sz="2800" b="1" dirty="0" err="1">
                  <a:latin typeface="Arial" panose="020B0604020202020204" pitchFamily="34" charset="0"/>
                  <a:cs typeface="Arial" panose="020B0604020202020204" pitchFamily="34" charset="0"/>
                </a:rPr>
                <a:t>Cont</a:t>
              </a:r>
              <a:r>
                <a:rPr lang="en-ZA" sz="2800" b="1" dirty="0">
                  <a:latin typeface="Arial" panose="020B0604020202020204" pitchFamily="34" charset="0"/>
                  <a:cs typeface="Arial" panose="020B0604020202020204" pitchFamily="34" charset="0"/>
                </a:rPr>
                <a:t>…)</a:t>
              </a:r>
            </a:p>
            <a:p>
              <a:pPr algn="ctr"/>
              <a:endParaRPr lang="en-ZA" sz="3600" b="1" dirty="0"/>
            </a:p>
          </p:txBody>
        </p:sp>
        <p:sp>
          <p:nvSpPr>
            <p:cNvPr id="23" name="Rectangle 22">
              <a:extLst>
                <a:ext uri="{FF2B5EF4-FFF2-40B4-BE49-F238E27FC236}">
                  <a16:creationId xmlns:a16="http://schemas.microsoft.com/office/drawing/2014/main" xmlns="" id="{87271B01-F218-5A41-9FEE-83BC259EF8CB}"/>
                </a:ext>
              </a:extLst>
            </p:cNvPr>
            <p:cNvSpPr/>
            <p:nvPr/>
          </p:nvSpPr>
          <p:spPr>
            <a:xfrm>
              <a:off x="0" y="66221"/>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latin typeface="+mj-lt"/>
                  <a:cs typeface="Arial" panose="020B0604020202020204" pitchFamily="34" charset="0"/>
                </a:rPr>
                <a:t>INTERNAL AUDIT AND INTERNAL CONTROL </a:t>
              </a:r>
              <a:r>
                <a:rPr lang="en-ZA" sz="2800" b="1" dirty="0">
                  <a:solidFill>
                    <a:schemeClr val="tx1">
                      <a:lumMod val="95000"/>
                      <a:lumOff val="5000"/>
                    </a:schemeClr>
                  </a:solidFill>
                  <a:latin typeface="+mj-lt"/>
                  <a:cs typeface="Arial" panose="020B0604020202020204" pitchFamily="34" charset="0"/>
                </a:rPr>
                <a:t>IN PROGRESS AND ON GOING</a:t>
              </a:r>
            </a:p>
          </p:txBody>
        </p:sp>
      </p:grpSp>
      <p:sp>
        <p:nvSpPr>
          <p:cNvPr id="28" name="TextBox 27"/>
          <p:cNvSpPr txBox="1"/>
          <p:nvPr/>
        </p:nvSpPr>
        <p:spPr>
          <a:xfrm>
            <a:off x="335723" y="1212259"/>
            <a:ext cx="8629718" cy="6362639"/>
          </a:xfrm>
          <a:prstGeom prst="rect">
            <a:avLst/>
          </a:prstGeom>
          <a:noFill/>
        </p:spPr>
        <p:txBody>
          <a:bodyPr wrap="square" rtlCol="0">
            <a:spAutoFit/>
          </a:bodyPr>
          <a:lstStyle/>
          <a:p>
            <a:pPr lvl="1"/>
            <a:r>
              <a:rPr lang="en-US" sz="1600" b="1" dirty="0">
                <a:solidFill>
                  <a:srgbClr val="000000"/>
                </a:solidFill>
                <a:latin typeface="Arial" panose="020B0604020202020204" pitchFamily="34" charset="0"/>
                <a:ea typeface="Arial" panose="020B0604020202020204" pitchFamily="34" charset="0"/>
              </a:rPr>
              <a:t>Internal Control</a:t>
            </a:r>
            <a:r>
              <a:rPr lang="en-US" sz="1600" b="1" dirty="0">
                <a:solidFill>
                  <a:srgbClr val="000000"/>
                </a:solidFill>
                <a:effectLst/>
                <a:latin typeface="Arial" panose="020B0604020202020204" pitchFamily="34" charset="0"/>
                <a:ea typeface="Arial" panose="020B0604020202020204" pitchFamily="34" charset="0"/>
              </a:rPr>
              <a:t> </a:t>
            </a:r>
            <a:r>
              <a:rPr lang="en-ZA" sz="1600" b="1" dirty="0">
                <a:latin typeface="Times New Roman" panose="02020603050405020304" pitchFamily="18" charset="0"/>
                <a:ea typeface="Arial" panose="020B0604020202020204" pitchFamily="34" charset="0"/>
              </a:rPr>
              <a:t>- </a:t>
            </a:r>
            <a:r>
              <a:rPr lang="en-US" sz="1800" dirty="0">
                <a:solidFill>
                  <a:srgbClr val="000000"/>
                </a:solidFill>
                <a:effectLst/>
                <a:latin typeface="Arial" panose="020B0604020202020204" pitchFamily="34" charset="0"/>
                <a:ea typeface="Arial" panose="020B0604020202020204" pitchFamily="34" charset="0"/>
              </a:rPr>
              <a:t>Based on the work performed, the internal audit outcomes revealed weaknesses in the internal control environment of DCS. While there is a sound system in most parts of the organization, there are weaknesses and/or omissions which put some of the system objectives at risk, and/or there is evidence that the level of non-compliance with some of the controls may put some of the system objectives at risk. </a:t>
            </a:r>
            <a:endParaRPr lang="en-US" dirty="0">
              <a:solidFill>
                <a:srgbClr val="000000"/>
              </a:solidFill>
              <a:latin typeface="Arial" panose="020B0604020202020204" pitchFamily="34" charset="0"/>
            </a:endParaRPr>
          </a:p>
          <a:p>
            <a:pPr lvl="1"/>
            <a:r>
              <a:rPr lang="en-US" b="1" dirty="0"/>
              <a:t>The identified weaknesses by Internal Audit were mainly due to: </a:t>
            </a:r>
          </a:p>
          <a:p>
            <a:pPr lvl="1"/>
            <a:r>
              <a:rPr lang="en-US" dirty="0"/>
              <a:t>*   Non-compliance with laws and regulations; </a:t>
            </a:r>
          </a:p>
          <a:p>
            <a:pPr marL="742950" lvl="1" indent="-285750">
              <a:buFont typeface="Arial" panose="020B0604020202020204" pitchFamily="34" charset="0"/>
              <a:buChar char="•"/>
            </a:pPr>
            <a:r>
              <a:rPr lang="en-US" dirty="0"/>
              <a:t>Deficiencies and/or deviations with the system of internal controls; </a:t>
            </a:r>
          </a:p>
          <a:p>
            <a:pPr marL="742950" lvl="1" indent="-285750">
              <a:buFont typeface="Arial" panose="020B0604020202020204" pitchFamily="34" charset="0"/>
              <a:buChar char="•"/>
            </a:pPr>
            <a:r>
              <a:rPr lang="en-US" dirty="0"/>
              <a:t>Manual systems which results to errors; </a:t>
            </a:r>
          </a:p>
          <a:p>
            <a:pPr marL="742950" lvl="1" indent="-285750">
              <a:buFont typeface="Arial" panose="020B0604020202020204" pitchFamily="34" charset="0"/>
              <a:buChar char="•"/>
            </a:pPr>
            <a:r>
              <a:rPr lang="en-US" dirty="0"/>
              <a:t>Lack of consequence management;</a:t>
            </a:r>
          </a:p>
          <a:p>
            <a:pPr marL="742950" lvl="1" indent="-285750">
              <a:buFont typeface="Arial" panose="020B0604020202020204" pitchFamily="34" charset="0"/>
              <a:buChar char="•"/>
            </a:pPr>
            <a:r>
              <a:rPr lang="en-US" dirty="0"/>
              <a:t>Capacity constraints; </a:t>
            </a:r>
          </a:p>
          <a:p>
            <a:pPr marL="742950" lvl="1" indent="-285750">
              <a:buFont typeface="Arial" panose="020B0604020202020204" pitchFamily="34" charset="0"/>
              <a:buChar char="•"/>
            </a:pPr>
            <a:r>
              <a:rPr lang="en-US" dirty="0"/>
              <a:t> Lack of supervisory checks; </a:t>
            </a:r>
          </a:p>
          <a:p>
            <a:pPr marL="742950" lvl="1" indent="-285750">
              <a:buFont typeface="Arial" panose="020B0604020202020204" pitchFamily="34" charset="0"/>
              <a:buChar char="•"/>
            </a:pPr>
            <a:r>
              <a:rPr lang="en-US" dirty="0"/>
              <a:t>Inadequate planning ; and</a:t>
            </a:r>
          </a:p>
          <a:p>
            <a:pPr marL="742950" lvl="1" indent="-285750">
              <a:buFont typeface="Arial" panose="020B0604020202020204" pitchFamily="34" charset="0"/>
              <a:buChar char="•"/>
            </a:pPr>
            <a:r>
              <a:rPr lang="en-US" dirty="0"/>
              <a:t>Inadequate document management system.</a:t>
            </a:r>
          </a:p>
          <a:p>
            <a:pPr marL="742950" lvl="1" indent="-285750">
              <a:buFont typeface="Arial" panose="020B0604020202020204" pitchFamily="34" charset="0"/>
              <a:buChar char="•"/>
            </a:pPr>
            <a:r>
              <a:rPr lang="en-US" sz="1800" dirty="0">
                <a:solidFill>
                  <a:srgbClr val="000000"/>
                </a:solidFill>
                <a:effectLst/>
                <a:latin typeface="Arial" panose="020B0604020202020204" pitchFamily="34" charset="0"/>
                <a:ea typeface="Arial" panose="020B0604020202020204" pitchFamily="34" charset="0"/>
              </a:rPr>
              <a:t>The Committee recommended that management should implement the agreed action plans in order to address any weaknesses revealed by internal audit. </a:t>
            </a:r>
            <a:endParaRPr lang="en-ZA" sz="1800" dirty="0">
              <a:effectLst/>
              <a:latin typeface="Times New Roman" panose="02020603050405020304" pitchFamily="18" charset="0"/>
              <a:ea typeface="Times New Roman" panose="02020603050405020304" pitchFamily="18" charset="0"/>
            </a:endParaRPr>
          </a:p>
          <a:p>
            <a:pPr marL="742950" lvl="1" indent="-285750">
              <a:buFont typeface="Arial" panose="020B0604020202020204" pitchFamily="34" charset="0"/>
              <a:buChar char="•"/>
            </a:pPr>
            <a:r>
              <a:rPr lang="en-US" dirty="0"/>
              <a:t>.</a:t>
            </a:r>
          </a:p>
          <a:p>
            <a:pPr lvl="1"/>
            <a:endParaRPr lang="en-US" sz="1800" dirty="0">
              <a:solidFill>
                <a:srgbClr val="000000"/>
              </a:solidFill>
              <a:effectLst/>
              <a:latin typeface="Arial" panose="020B0604020202020204" pitchFamily="34" charset="0"/>
              <a:ea typeface="Arial" panose="020B0604020202020204" pitchFamily="34" charset="0"/>
            </a:endParaRPr>
          </a:p>
          <a:p>
            <a:pPr lvl="1"/>
            <a:endParaRPr lang="en-ZA" sz="1800" dirty="0">
              <a:effectLst/>
              <a:latin typeface="Times New Roman" panose="02020603050405020304" pitchFamily="18" charset="0"/>
              <a:ea typeface="Times New Roman" panose="02020603050405020304" pitchFamily="18" charset="0"/>
            </a:endParaRPr>
          </a:p>
          <a:p>
            <a:pPr marL="180340" algn="just">
              <a:lnSpc>
                <a:spcPct val="150000"/>
              </a:lnSpc>
              <a:spcBef>
                <a:spcPts val="1025"/>
              </a:spcBef>
              <a:spcAft>
                <a:spcPts val="600"/>
              </a:spcAft>
            </a:pPr>
            <a:endParaRPr lang="en-ZA"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425271416"/>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23</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grpSp>
        <p:nvGrpSpPr>
          <p:cNvPr id="35" name="Group 34"/>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800" b="1" dirty="0">
                <a:latin typeface="Arial" panose="020B0604020202020204" pitchFamily="34" charset="0"/>
                <a:cs typeface="Arial" panose="020B0604020202020204" pitchFamily="34" charset="0"/>
              </a:endParaRPr>
            </a:p>
            <a:p>
              <a:pPr algn="ctr"/>
              <a:r>
                <a:rPr lang="en-ZA" sz="2800" b="1" dirty="0">
                  <a:latin typeface="Arial" panose="020B0604020202020204" pitchFamily="34" charset="0"/>
                  <a:cs typeface="Arial" panose="020B0604020202020204" pitchFamily="34" charset="0"/>
                </a:rPr>
                <a:t>Measures undertaken to detect and prevent irregular expenditure (</a:t>
              </a:r>
              <a:r>
                <a:rPr lang="en-ZA" sz="2800" b="1" dirty="0" err="1">
                  <a:latin typeface="Arial" panose="020B0604020202020204" pitchFamily="34" charset="0"/>
                  <a:cs typeface="Arial" panose="020B0604020202020204" pitchFamily="34" charset="0"/>
                </a:rPr>
                <a:t>Cont</a:t>
              </a:r>
              <a:r>
                <a:rPr lang="en-ZA" sz="2800" b="1" dirty="0">
                  <a:latin typeface="Arial" panose="020B0604020202020204" pitchFamily="34" charset="0"/>
                  <a:cs typeface="Arial" panose="020B0604020202020204" pitchFamily="34" charset="0"/>
                </a:rPr>
                <a:t>…)</a:t>
              </a:r>
            </a:p>
            <a:p>
              <a:pPr algn="ctr"/>
              <a:endParaRPr lang="en-ZA" sz="3600" b="1" dirty="0"/>
            </a:p>
          </p:txBody>
        </p:sp>
        <p:sp>
          <p:nvSpPr>
            <p:cNvPr id="23" name="Rectangle 22">
              <a:extLst>
                <a:ext uri="{FF2B5EF4-FFF2-40B4-BE49-F238E27FC236}">
                  <a16:creationId xmlns:a16="http://schemas.microsoft.com/office/drawing/2014/main" xmlns="" id="{87271B01-F218-5A41-9FEE-83BC259EF8CB}"/>
                </a:ext>
              </a:extLst>
            </p:cNvPr>
            <p:cNvSpPr/>
            <p:nvPr/>
          </p:nvSpPr>
          <p:spPr>
            <a:xfrm>
              <a:off x="0" y="66221"/>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latin typeface="Arial" panose="020B0604020202020204" pitchFamily="34" charset="0"/>
                  <a:cs typeface="Arial" panose="020B0604020202020204" pitchFamily="34" charset="0"/>
                </a:rPr>
                <a:t>INTERNAL AUDIT AND INTERNAL </a:t>
              </a:r>
              <a:r>
                <a:rPr lang="en-ZA" sz="2800" b="1" dirty="0">
                  <a:solidFill>
                    <a:schemeClr val="tx1">
                      <a:lumMod val="95000"/>
                      <a:lumOff val="5000"/>
                    </a:schemeClr>
                  </a:solidFill>
                  <a:latin typeface="+mj-lt"/>
                  <a:cs typeface="Arial" panose="020B0604020202020204" pitchFamily="34" charset="0"/>
                </a:rPr>
                <a:t>CONTROL IN PROGRESS AND ON GOING</a:t>
              </a:r>
            </a:p>
          </p:txBody>
        </p:sp>
      </p:grpSp>
      <p:sp>
        <p:nvSpPr>
          <p:cNvPr id="28" name="TextBox 27"/>
          <p:cNvSpPr txBox="1"/>
          <p:nvPr/>
        </p:nvSpPr>
        <p:spPr>
          <a:xfrm>
            <a:off x="335723" y="1212259"/>
            <a:ext cx="8629718" cy="4375557"/>
          </a:xfrm>
          <a:prstGeom prst="rect">
            <a:avLst/>
          </a:prstGeom>
          <a:noFill/>
        </p:spPr>
        <p:txBody>
          <a:bodyPr wrap="square" rtlCol="0">
            <a:spAutoFit/>
          </a:bodyPr>
          <a:lstStyle/>
          <a:p>
            <a:pPr marL="742950" lvl="1" indent="-285750" algn="just">
              <a:buFont typeface="Arial" panose="020B0604020202020204" pitchFamily="34" charset="0"/>
              <a:buChar char="•"/>
            </a:pPr>
            <a:endParaRPr lang="en-US" sz="20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lvl="1" algn="just"/>
            <a:r>
              <a:rPr lang="en-US" sz="2000" b="1" u="sng" dirty="0">
                <a:solidFill>
                  <a:srgbClr val="000000"/>
                </a:solidFill>
                <a:latin typeface="Arial" panose="020B0604020202020204" pitchFamily="34" charset="0"/>
                <a:ea typeface="Arial" panose="020B0604020202020204" pitchFamily="34" charset="0"/>
                <a:cs typeface="Arial" panose="020B0604020202020204" pitchFamily="34" charset="0"/>
              </a:rPr>
              <a:t>Recommendations:</a:t>
            </a:r>
          </a:p>
          <a:p>
            <a:pPr marL="742950" lvl="1" indent="-285750" algn="just">
              <a:buFont typeface="Arial" panose="020B0604020202020204" pitchFamily="34" charset="0"/>
              <a:buChar char="•"/>
            </a:pPr>
            <a:endParaRPr lang="en-US" sz="200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The Committee recommended that management should implement the agreed action plans in order to address any weaknesses revealed by internal audit</a:t>
            </a:r>
          </a:p>
          <a:p>
            <a:pPr marL="742950" lvl="1" indent="-285750" algn="just">
              <a:buFont typeface="Arial" panose="020B0604020202020204" pitchFamily="34" charset="0"/>
              <a:buChar char="•"/>
            </a:pP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Development and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implementation of Compliance Framework in order to strengthen the Internal Control environment and reduction of AGSA findings.</a:t>
            </a:r>
            <a:r>
              <a:rPr lang="en-ZA" sz="2000" dirty="0">
                <a:solidFill>
                  <a:srgbClr val="00B050"/>
                </a:solidFill>
                <a:latin typeface="Arial" panose="020B0604020202020204" pitchFamily="34" charset="0"/>
                <a:cs typeface="Arial" panose="020B0604020202020204" pitchFamily="34" charset="0"/>
              </a:rPr>
              <a:t> </a:t>
            </a:r>
          </a:p>
          <a:p>
            <a:pPr marL="742950" lvl="1" indent="-285750" algn="just">
              <a:buFont typeface="Arial" panose="020B0604020202020204" pitchFamily="34" charset="0"/>
              <a:buChar char="•"/>
            </a:pPr>
            <a:r>
              <a:rPr lang="en-ZA" sz="2000" dirty="0">
                <a:solidFill>
                  <a:schemeClr val="tx1">
                    <a:lumMod val="95000"/>
                    <a:lumOff val="5000"/>
                  </a:schemeClr>
                </a:solidFill>
                <a:latin typeface="Arial" panose="020B0604020202020204" pitchFamily="34" charset="0"/>
                <a:cs typeface="Arial" panose="020B0604020202020204" pitchFamily="34" charset="0"/>
              </a:rPr>
              <a:t>Submission of quarterly reports to the audit committee on compliance with laws and </a:t>
            </a:r>
            <a:r>
              <a:rPr lang="en-ZA" sz="2000" dirty="0" smtClean="0">
                <a:solidFill>
                  <a:schemeClr val="tx1">
                    <a:lumMod val="95000"/>
                    <a:lumOff val="5000"/>
                  </a:schemeClr>
                </a:solidFill>
                <a:latin typeface="Arial" panose="020B0604020202020204" pitchFamily="34" charset="0"/>
                <a:cs typeface="Arial" panose="020B0604020202020204" pitchFamily="34" charset="0"/>
              </a:rPr>
              <a:t>regulations</a:t>
            </a:r>
            <a:endParaRPr lang="en-US" sz="20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lvl="1" algn="just"/>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p>
            <a:pPr marL="180340" algn="just">
              <a:lnSpc>
                <a:spcPct val="150000"/>
              </a:lnSpc>
              <a:spcBef>
                <a:spcPts val="1025"/>
              </a:spcBef>
              <a:spcAft>
                <a:spcPts val="600"/>
              </a:spcAft>
            </a:pP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84308502"/>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24</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grpSp>
        <p:nvGrpSpPr>
          <p:cNvPr id="35" name="Group 34"/>
          <p:cNvGrpSpPr/>
          <p:nvPr/>
        </p:nvGrpSpPr>
        <p:grpSpPr>
          <a:xfrm>
            <a:off x="0" y="0"/>
            <a:ext cx="9144000" cy="1477736"/>
            <a:chOff x="0" y="0"/>
            <a:chExt cx="9144000" cy="1477736"/>
          </a:xfrm>
          <a:solidFill>
            <a:srgbClr val="008000"/>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Rectangle 1"/>
            <p:cNvSpPr/>
            <p:nvPr/>
          </p:nvSpPr>
          <p:spPr>
            <a:xfrm>
              <a:off x="0" y="0"/>
              <a:ext cx="9144000" cy="8572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CONCLUSION</a:t>
              </a:r>
              <a:r>
                <a:rPr lang="en-ZA" sz="3600" b="1" dirty="0"/>
                <a:t> </a:t>
              </a:r>
            </a:p>
          </p:txBody>
        </p:sp>
      </p:grpSp>
      <p:sp>
        <p:nvSpPr>
          <p:cNvPr id="28" name="TextBox 27"/>
          <p:cNvSpPr txBox="1"/>
          <p:nvPr/>
        </p:nvSpPr>
        <p:spPr>
          <a:xfrm>
            <a:off x="234587" y="1198445"/>
            <a:ext cx="8633732" cy="6658169"/>
          </a:xfrm>
          <a:prstGeom prst="rect">
            <a:avLst/>
          </a:prstGeom>
          <a:noFill/>
        </p:spPr>
        <p:txBody>
          <a:bodyPr wrap="square" rtlCol="0">
            <a:spAutoFit/>
          </a:bodyPr>
          <a:lstStyle/>
          <a:p>
            <a:pPr algn="just"/>
            <a:r>
              <a:rPr lang="en-ZA" sz="1600" dirty="0">
                <a:latin typeface="Arial" panose="020B0604020202020204" pitchFamily="34" charset="0"/>
                <a:cs typeface="Arial" panose="020B0604020202020204" pitchFamily="34" charset="0"/>
              </a:rPr>
              <a:t>The Audit Committee Role and Authority is outlined its Audit Committee Charter approved in terms of section 38 of the PFMA.</a:t>
            </a:r>
          </a:p>
          <a:p>
            <a:pPr marL="285750" indent="-285750" algn="just">
              <a:buFontTx/>
              <a:buChar char="-"/>
            </a:pPr>
            <a:r>
              <a:rPr lang="en-ZA" sz="1600" dirty="0">
                <a:latin typeface="Arial" panose="020B0604020202020204" pitchFamily="34" charset="0"/>
                <a:cs typeface="Arial" panose="020B0604020202020204" pitchFamily="34" charset="0"/>
              </a:rPr>
              <a:t>Advise  </a:t>
            </a:r>
          </a:p>
          <a:p>
            <a:pPr marL="285750" indent="-285750" algn="just">
              <a:buFontTx/>
              <a:buChar char="-"/>
            </a:pPr>
            <a:r>
              <a:rPr lang="en-ZA" sz="1600" dirty="0">
                <a:latin typeface="Arial" panose="020B0604020202020204" pitchFamily="34" charset="0"/>
                <a:cs typeface="Arial" panose="020B0604020202020204" pitchFamily="34" charset="0"/>
              </a:rPr>
              <a:t>Provide Internal Assurance</a:t>
            </a:r>
          </a:p>
          <a:p>
            <a:pPr marL="285750" indent="-285750" algn="just">
              <a:buFontTx/>
              <a:buChar char="-"/>
            </a:pPr>
            <a:r>
              <a:rPr lang="en-ZA" sz="1600" dirty="0">
                <a:latin typeface="Arial" panose="020B0604020202020204" pitchFamily="34" charset="0"/>
                <a:cs typeface="Arial" panose="020B0604020202020204" pitchFamily="34" charset="0"/>
              </a:rPr>
              <a:t>Oversight </a:t>
            </a:r>
          </a:p>
          <a:p>
            <a:pPr algn="just"/>
            <a:endParaRPr lang="en-ZA" sz="800" dirty="0">
              <a:latin typeface="Arial" panose="020B0604020202020204" pitchFamily="34" charset="0"/>
              <a:cs typeface="Arial" panose="020B0604020202020204" pitchFamily="34" charset="0"/>
            </a:endParaRPr>
          </a:p>
          <a:p>
            <a:r>
              <a:rPr lang="en-ZA" sz="1600" dirty="0">
                <a:latin typeface="Arial" panose="020B0604020202020204" pitchFamily="34" charset="0"/>
                <a:cs typeface="Arial" panose="020B0604020202020204" pitchFamily="34" charset="0"/>
              </a:rPr>
              <a:t>In order to achieve this audit committee has develop an annual process plan that monitors the business of the department</a:t>
            </a:r>
          </a:p>
          <a:p>
            <a:pPr marL="285750" indent="-285750">
              <a:buFontTx/>
              <a:buChar char="-"/>
            </a:pPr>
            <a:r>
              <a:rPr lang="en-ZA" sz="1600" dirty="0">
                <a:latin typeface="Arial" panose="020B0604020202020204" pitchFamily="34" charset="0"/>
                <a:cs typeface="Arial" panose="020B0604020202020204" pitchFamily="34" charset="0"/>
              </a:rPr>
              <a:t>Planning</a:t>
            </a:r>
          </a:p>
          <a:p>
            <a:pPr marL="285750" indent="-285750">
              <a:buFontTx/>
              <a:buChar char="-"/>
            </a:pPr>
            <a:r>
              <a:rPr lang="en-ZA" sz="1600" dirty="0">
                <a:latin typeface="Arial" panose="020B0604020202020204" pitchFamily="34" charset="0"/>
                <a:cs typeface="Arial" panose="020B0604020202020204" pitchFamily="34" charset="0"/>
              </a:rPr>
              <a:t>Budgeting</a:t>
            </a:r>
          </a:p>
          <a:p>
            <a:pPr marL="285750" indent="-285750">
              <a:buFontTx/>
              <a:buChar char="-"/>
            </a:pPr>
            <a:r>
              <a:rPr lang="en-ZA" sz="1600" dirty="0">
                <a:latin typeface="Arial" panose="020B0604020202020204" pitchFamily="34" charset="0"/>
                <a:cs typeface="Arial" panose="020B0604020202020204" pitchFamily="34" charset="0"/>
              </a:rPr>
              <a:t>Expenditure Management</a:t>
            </a:r>
          </a:p>
          <a:p>
            <a:pPr marL="285750" indent="-285750">
              <a:buFontTx/>
              <a:buChar char="-"/>
            </a:pPr>
            <a:r>
              <a:rPr lang="en-ZA" sz="1600" dirty="0">
                <a:latin typeface="Arial" panose="020B0604020202020204" pitchFamily="34" charset="0"/>
                <a:cs typeface="Arial" panose="020B0604020202020204" pitchFamily="34" charset="0"/>
              </a:rPr>
              <a:t>Internal Controls</a:t>
            </a:r>
          </a:p>
          <a:p>
            <a:pPr marL="285750" indent="-285750">
              <a:buFontTx/>
              <a:buChar char="-"/>
            </a:pPr>
            <a:r>
              <a:rPr lang="en-ZA" sz="1600" dirty="0">
                <a:latin typeface="Arial" panose="020B0604020202020204" pitchFamily="34" charset="0"/>
                <a:cs typeface="Arial" panose="020B0604020202020204" pitchFamily="34" charset="0"/>
              </a:rPr>
              <a:t>Risk Management</a:t>
            </a:r>
          </a:p>
          <a:p>
            <a:pPr marL="285750" indent="-285750">
              <a:buFontTx/>
              <a:buChar char="-"/>
            </a:pPr>
            <a:r>
              <a:rPr lang="en-ZA" sz="1600" dirty="0">
                <a:latin typeface="Arial" panose="020B0604020202020204" pitchFamily="34" charset="0"/>
                <a:cs typeface="Arial" panose="020B0604020202020204" pitchFamily="34" charset="0"/>
              </a:rPr>
              <a:t>ICT</a:t>
            </a:r>
          </a:p>
          <a:p>
            <a:pPr marL="285750" indent="-285750">
              <a:buFontTx/>
              <a:buChar char="-"/>
            </a:pPr>
            <a:r>
              <a:rPr lang="en-ZA" sz="1600" dirty="0">
                <a:latin typeface="Arial" panose="020B0604020202020204" pitchFamily="34" charset="0"/>
                <a:cs typeface="Arial" panose="020B0604020202020204" pitchFamily="34" charset="0"/>
              </a:rPr>
              <a:t>Compliance with laws</a:t>
            </a:r>
          </a:p>
          <a:p>
            <a:pPr marL="285750" indent="-285750">
              <a:buFontTx/>
              <a:buChar char="-"/>
            </a:pPr>
            <a:r>
              <a:rPr lang="en-ZA" sz="1600" dirty="0">
                <a:latin typeface="Arial" panose="020B0604020202020204" pitchFamily="34" charset="0"/>
                <a:cs typeface="Arial" panose="020B0604020202020204" pitchFamily="34" charset="0"/>
              </a:rPr>
              <a:t>Reporting (Quarterly and Annually) </a:t>
            </a:r>
          </a:p>
          <a:p>
            <a:endParaRPr lang="en-ZA" sz="800" dirty="0">
              <a:latin typeface="Arial" panose="020B0604020202020204" pitchFamily="34" charset="0"/>
              <a:cs typeface="Arial" panose="020B0604020202020204" pitchFamily="34" charset="0"/>
            </a:endParaRPr>
          </a:p>
          <a:p>
            <a:r>
              <a:rPr lang="en-ZA" sz="1600" dirty="0">
                <a:latin typeface="Arial" panose="020B0604020202020204" pitchFamily="34" charset="0"/>
                <a:cs typeface="Arial" panose="020B0604020202020204" pitchFamily="34" charset="0"/>
              </a:rPr>
              <a:t>The Committee appreciates the challenges of the department and believes that with the cooperation and commitment of management and all assurance provides the department despite is historical challenges can be turned around. The support and involvement of the Executive Authority in monitoring the activities of the Department is key in this regard.</a:t>
            </a:r>
          </a:p>
          <a:p>
            <a:pPr marL="285750" indent="-285750">
              <a:buFontTx/>
              <a:buChar char="-"/>
            </a:pPr>
            <a:endParaRPr lang="en-ZA" sz="1600" dirty="0">
              <a:latin typeface="Arial" panose="020B0604020202020204" pitchFamily="34" charset="0"/>
              <a:cs typeface="Arial" panose="020B0604020202020204" pitchFamily="34" charset="0"/>
            </a:endParaRPr>
          </a:p>
          <a:p>
            <a:pPr marL="285750" indent="-285750">
              <a:buFontTx/>
              <a:buChar char="-"/>
            </a:pPr>
            <a:endParaRPr lang="en-ZA" sz="1600" dirty="0">
              <a:latin typeface="Arial" panose="020B0604020202020204" pitchFamily="34" charset="0"/>
              <a:cs typeface="Arial" panose="020B0604020202020204" pitchFamily="34" charset="0"/>
            </a:endParaRPr>
          </a:p>
          <a:p>
            <a:pPr algn="just">
              <a:lnSpc>
                <a:spcPct val="150000"/>
              </a:lnSpc>
            </a:pPr>
            <a:endParaRPr lang="en-US" sz="1600"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endParaRPr lang="en-ZA" dirty="0">
              <a:latin typeface="Arial" panose="020B0604020202020204" pitchFamily="34" charset="0"/>
              <a:cs typeface="Arial" panose="020B0604020202020204" pitchFamily="34" charset="0"/>
            </a:endParaRPr>
          </a:p>
          <a:p>
            <a:pPr>
              <a:lnSpc>
                <a:spcPct val="150000"/>
              </a:lnSpc>
            </a:pP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38796250"/>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8736F3F-418F-4A65-B52F-875ED825FA4C}"/>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t="11497" r="1076" b="24772"/>
          <a:stretch/>
        </p:blipFill>
        <p:spPr>
          <a:xfrm>
            <a:off x="571500" y="1709057"/>
            <a:ext cx="8001000" cy="3439886"/>
          </a:xfrm>
          <a:prstGeom prst="rect">
            <a:avLst/>
          </a:prstGeom>
        </p:spPr>
      </p:pic>
      <p:sp>
        <p:nvSpPr>
          <p:cNvPr id="18" name="Rectangle 17">
            <a:extLst>
              <a:ext uri="{FF2B5EF4-FFF2-40B4-BE49-F238E27FC236}">
                <a16:creationId xmlns:a16="http://schemas.microsoft.com/office/drawing/2014/main" xmlns="" id="{19026877-BA65-4A2A-9A70-5505513DDBBE}"/>
              </a:ext>
            </a:extLst>
          </p:cNvPr>
          <p:cNvSpPr/>
          <p:nvPr/>
        </p:nvSpPr>
        <p:spPr>
          <a:xfrm>
            <a:off x="0" y="0"/>
            <a:ext cx="1524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2" name="Rectangle 11">
            <a:extLst>
              <a:ext uri="{FF2B5EF4-FFF2-40B4-BE49-F238E27FC236}">
                <a16:creationId xmlns:a16="http://schemas.microsoft.com/office/drawing/2014/main" xmlns="" id="{19026877-BA65-4A2A-9A70-5505513DDBBE}"/>
              </a:ext>
            </a:extLst>
          </p:cNvPr>
          <p:cNvSpPr/>
          <p:nvPr/>
        </p:nvSpPr>
        <p:spPr>
          <a:xfrm>
            <a:off x="9012078" y="0"/>
            <a:ext cx="1524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Rectangle 1"/>
          <p:cNvSpPr/>
          <p:nvPr/>
        </p:nvSpPr>
        <p:spPr>
          <a:xfrm>
            <a:off x="571500" y="1709057"/>
            <a:ext cx="8001000" cy="3439886"/>
          </a:xfrm>
          <a:prstGeom prst="rect">
            <a:avLst/>
          </a:prstGeom>
          <a:blipFill>
            <a:blip r:embed="rId4" cstate="print">
              <a:duotone>
                <a:prstClr val="black"/>
                <a:schemeClr val="accent4">
                  <a:tint val="45000"/>
                  <a:satMod val="40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a:extLst>
              <a:ext uri="{FF2B5EF4-FFF2-40B4-BE49-F238E27FC236}">
                <a16:creationId xmlns:a16="http://schemas.microsoft.com/office/drawing/2014/main" xmlns="" id="{CD9BA58D-DC3C-404D-B4B4-4E45262F15BE}"/>
              </a:ext>
            </a:extLst>
          </p:cNvPr>
          <p:cNvSpPr/>
          <p:nvPr/>
        </p:nvSpPr>
        <p:spPr>
          <a:xfrm>
            <a:off x="2971800" y="0"/>
            <a:ext cx="3200400" cy="6858000"/>
          </a:xfrm>
          <a:prstGeom prst="rect">
            <a:avLst/>
          </a:prstGeom>
          <a:solidFill>
            <a:srgbClr val="008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3" name="Google Shape;1601;p124"/>
          <p:cNvSpPr/>
          <p:nvPr/>
        </p:nvSpPr>
        <p:spPr>
          <a:xfrm>
            <a:off x="2675415" y="2155459"/>
            <a:ext cx="3793170" cy="3985706"/>
          </a:xfrm>
          <a:prstGeom prst="rect">
            <a:avLst/>
          </a:prstGeom>
          <a:noFill/>
          <a:ln>
            <a:noFill/>
          </a:ln>
        </p:spPr>
        <p:txBody>
          <a:bodyPr spcFirstLastPara="1" wrap="square" lIns="91425" tIns="45700" rIns="91425" bIns="45700" anchor="t" anchorCtr="0">
            <a:noAutofit/>
          </a:bodyPr>
          <a:lstStyle/>
          <a:p>
            <a:pPr>
              <a:buClr>
                <a:srgbClr val="000000"/>
              </a:buClr>
              <a:buFont typeface="Arial"/>
              <a:buNone/>
            </a:pPr>
            <a:endParaRPr sz="1400" kern="0" dirty="0">
              <a:solidFill>
                <a:schemeClr val="bg1"/>
              </a:solidFill>
              <a:latin typeface="Calibri"/>
              <a:ea typeface="Calibri"/>
              <a:cs typeface="Calibri"/>
              <a:sym typeface="Calibri"/>
            </a:endParaRPr>
          </a:p>
          <a:p>
            <a:pPr algn="ctr">
              <a:buClr>
                <a:srgbClr val="000000"/>
              </a:buClr>
              <a:buFont typeface="Arial"/>
              <a:buNone/>
            </a:pPr>
            <a:r>
              <a:rPr lang="en-ZA" sz="1400" b="1" kern="0" dirty="0">
                <a:solidFill>
                  <a:schemeClr val="bg1"/>
                </a:solidFill>
                <a:latin typeface="Calibri"/>
                <a:ea typeface="Calibri"/>
                <a:cs typeface="Calibri"/>
                <a:sym typeface="Calibri"/>
              </a:rPr>
              <a:t>Department of Correctional Services (DCS)</a:t>
            </a:r>
            <a:endParaRPr sz="1400" kern="0" dirty="0">
              <a:solidFill>
                <a:schemeClr val="bg1"/>
              </a:solidFill>
              <a:latin typeface="Arial"/>
              <a:cs typeface="Arial"/>
              <a:sym typeface="Arial"/>
            </a:endParaRPr>
          </a:p>
          <a:p>
            <a:pPr algn="ctr">
              <a:buClr>
                <a:srgbClr val="000000"/>
              </a:buClr>
              <a:buFont typeface="Arial"/>
              <a:buNone/>
            </a:pPr>
            <a:r>
              <a:rPr lang="en-ZA" sz="1400" b="1" kern="0" dirty="0">
                <a:solidFill>
                  <a:schemeClr val="bg1"/>
                </a:solidFill>
                <a:latin typeface="Calibri"/>
                <a:ea typeface="Calibri"/>
                <a:cs typeface="Calibri"/>
                <a:sym typeface="Calibri"/>
              </a:rPr>
              <a:t>Head Office: Correctional Services</a:t>
            </a:r>
            <a:endParaRPr sz="1400" kern="0" dirty="0">
              <a:solidFill>
                <a:schemeClr val="bg1"/>
              </a:solidFill>
              <a:latin typeface="Arial"/>
              <a:cs typeface="Arial"/>
              <a:sym typeface="Arial"/>
            </a:endParaRPr>
          </a:p>
          <a:p>
            <a:pPr algn="ctr">
              <a:buClr>
                <a:srgbClr val="000000"/>
              </a:buClr>
              <a:buFont typeface="Arial"/>
              <a:buNone/>
            </a:pPr>
            <a:r>
              <a:rPr lang="en-ZA" sz="1400" b="1" kern="0" dirty="0">
                <a:solidFill>
                  <a:schemeClr val="bg1"/>
                </a:solidFill>
                <a:latin typeface="Calibri"/>
                <a:ea typeface="Calibri"/>
                <a:cs typeface="Calibri"/>
                <a:sym typeface="Calibri"/>
              </a:rPr>
              <a:t>124 WF Nkomo Street</a:t>
            </a:r>
            <a:endParaRPr sz="1400" kern="0" dirty="0">
              <a:solidFill>
                <a:schemeClr val="bg1"/>
              </a:solidFill>
              <a:latin typeface="Arial"/>
              <a:cs typeface="Arial"/>
              <a:sym typeface="Arial"/>
            </a:endParaRPr>
          </a:p>
          <a:p>
            <a:pPr algn="ctr">
              <a:buClr>
                <a:srgbClr val="000000"/>
              </a:buClr>
              <a:buFont typeface="Arial"/>
              <a:buNone/>
            </a:pPr>
            <a:r>
              <a:rPr lang="en-ZA" sz="1400" b="1" kern="0" dirty="0">
                <a:solidFill>
                  <a:schemeClr val="bg1"/>
                </a:solidFill>
                <a:latin typeface="Calibri"/>
                <a:ea typeface="Calibri"/>
                <a:cs typeface="Calibri"/>
                <a:sym typeface="Calibri"/>
              </a:rPr>
              <a:t>WF Nkomo &amp; Sophie De Bruyn Streets</a:t>
            </a:r>
            <a:endParaRPr sz="1400" kern="0" dirty="0">
              <a:solidFill>
                <a:schemeClr val="bg1"/>
              </a:solidFill>
              <a:latin typeface="Arial"/>
              <a:cs typeface="Arial"/>
              <a:sym typeface="Arial"/>
            </a:endParaRPr>
          </a:p>
          <a:p>
            <a:pPr algn="ctr">
              <a:buClr>
                <a:srgbClr val="000000"/>
              </a:buClr>
              <a:buFont typeface="Arial"/>
              <a:buNone/>
            </a:pPr>
            <a:r>
              <a:rPr lang="en-ZA" sz="1400" b="1" kern="0" dirty="0">
                <a:solidFill>
                  <a:schemeClr val="bg1"/>
                </a:solidFill>
                <a:latin typeface="Calibri"/>
                <a:ea typeface="Calibri"/>
                <a:cs typeface="Calibri"/>
                <a:sym typeface="Calibri"/>
              </a:rPr>
              <a:t>Pretoria Central</a:t>
            </a:r>
            <a:endParaRPr sz="1400" kern="0" dirty="0">
              <a:solidFill>
                <a:schemeClr val="bg1"/>
              </a:solidFill>
              <a:latin typeface="Arial"/>
              <a:cs typeface="Arial"/>
              <a:sym typeface="Arial"/>
            </a:endParaRPr>
          </a:p>
          <a:p>
            <a:pPr algn="ctr">
              <a:buClr>
                <a:srgbClr val="000000"/>
              </a:buClr>
              <a:buFont typeface="Arial"/>
              <a:buNone/>
            </a:pPr>
            <a:r>
              <a:rPr lang="en-ZA" sz="1400" b="1" kern="0" dirty="0">
                <a:solidFill>
                  <a:schemeClr val="bg1"/>
                </a:solidFill>
                <a:latin typeface="Calibri"/>
                <a:ea typeface="Calibri"/>
                <a:cs typeface="Calibri"/>
                <a:sym typeface="Calibri"/>
              </a:rPr>
              <a:t>Private Bag X136</a:t>
            </a:r>
            <a:endParaRPr sz="1400" kern="0" dirty="0">
              <a:solidFill>
                <a:schemeClr val="bg1"/>
              </a:solidFill>
              <a:latin typeface="Arial"/>
              <a:cs typeface="Arial"/>
              <a:sym typeface="Arial"/>
            </a:endParaRPr>
          </a:p>
          <a:p>
            <a:pPr algn="ctr">
              <a:buClr>
                <a:srgbClr val="000000"/>
              </a:buClr>
              <a:buFont typeface="Arial"/>
              <a:buNone/>
            </a:pPr>
            <a:r>
              <a:rPr lang="en-ZA" sz="1400" b="1" kern="0" dirty="0">
                <a:solidFill>
                  <a:schemeClr val="bg1"/>
                </a:solidFill>
                <a:latin typeface="Calibri"/>
                <a:ea typeface="Calibri"/>
                <a:cs typeface="Calibri"/>
                <a:sym typeface="Calibri"/>
              </a:rPr>
              <a:t>Pretoria</a:t>
            </a:r>
            <a:endParaRPr sz="1400" kern="0" dirty="0">
              <a:solidFill>
                <a:schemeClr val="bg1"/>
              </a:solidFill>
              <a:latin typeface="Arial"/>
              <a:cs typeface="Arial"/>
              <a:sym typeface="Arial"/>
            </a:endParaRPr>
          </a:p>
          <a:p>
            <a:pPr algn="ctr">
              <a:buClr>
                <a:srgbClr val="000000"/>
              </a:buClr>
              <a:buFont typeface="Arial"/>
              <a:buNone/>
            </a:pPr>
            <a:r>
              <a:rPr lang="en-ZA" sz="1400" b="1" kern="0" dirty="0">
                <a:solidFill>
                  <a:schemeClr val="bg1"/>
                </a:solidFill>
                <a:latin typeface="Calibri"/>
                <a:ea typeface="Calibri"/>
                <a:cs typeface="Calibri"/>
                <a:sym typeface="Calibri"/>
              </a:rPr>
              <a:t>0001</a:t>
            </a:r>
            <a:endParaRPr sz="1400" kern="0" dirty="0">
              <a:solidFill>
                <a:schemeClr val="bg1"/>
              </a:solidFill>
              <a:latin typeface="Arial"/>
              <a:cs typeface="Arial"/>
              <a:sym typeface="Arial"/>
            </a:endParaRPr>
          </a:p>
          <a:p>
            <a:pPr algn="ctr">
              <a:buClr>
                <a:srgbClr val="000000"/>
              </a:buClr>
              <a:buFont typeface="Arial"/>
              <a:buNone/>
            </a:pPr>
            <a:r>
              <a:rPr lang="en-ZA" sz="1400" b="1" kern="0" dirty="0">
                <a:solidFill>
                  <a:schemeClr val="bg1"/>
                </a:solidFill>
                <a:latin typeface="Calibri"/>
                <a:ea typeface="Calibri"/>
                <a:cs typeface="Calibri"/>
                <a:sym typeface="Calibri"/>
              </a:rPr>
              <a:t>Website: http://www.dcs.gov.za </a:t>
            </a:r>
            <a:endParaRPr sz="1400" kern="0" dirty="0">
              <a:solidFill>
                <a:schemeClr val="bg1"/>
              </a:solidFill>
              <a:latin typeface="Arial"/>
              <a:cs typeface="Arial"/>
              <a:sym typeface="Arial"/>
            </a:endParaRPr>
          </a:p>
          <a:p>
            <a:pPr>
              <a:buClr>
                <a:srgbClr val="000000"/>
              </a:buClr>
              <a:buFont typeface="Arial"/>
              <a:buNone/>
            </a:pPr>
            <a:endParaRPr sz="1400" kern="0" dirty="0">
              <a:solidFill>
                <a:schemeClr val="bg1"/>
              </a:solidFill>
              <a:latin typeface="Calibri"/>
              <a:ea typeface="Calibri"/>
              <a:cs typeface="Calibri"/>
              <a:sym typeface="Calibri"/>
            </a:endParaRPr>
          </a:p>
        </p:txBody>
      </p:sp>
      <p:pic>
        <p:nvPicPr>
          <p:cNvPr id="14" name="Google Shape;1602;p124"/>
          <p:cNvPicPr preferRelativeResize="0"/>
          <p:nvPr/>
        </p:nvPicPr>
        <p:blipFill rotWithShape="1">
          <a:blip r:embed="rId5" cstate="print">
            <a:alphaModFix/>
          </a:blip>
          <a:srcRect/>
          <a:stretch/>
        </p:blipFill>
        <p:spPr>
          <a:xfrm>
            <a:off x="319821" y="6175084"/>
            <a:ext cx="2447034" cy="682916"/>
          </a:xfrm>
          <a:prstGeom prst="rect">
            <a:avLst/>
          </a:prstGeom>
          <a:noFill/>
          <a:ln>
            <a:noFill/>
          </a:ln>
        </p:spPr>
      </p:pic>
    </p:spTree>
    <p:extLst>
      <p:ext uri="{BB962C8B-B14F-4D97-AF65-F5344CB8AC3E}">
        <p14:creationId xmlns:p14="http://schemas.microsoft.com/office/powerpoint/2010/main" xmlns="" val="1775074068"/>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3</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grpSp>
        <p:nvGrpSpPr>
          <p:cNvPr id="35" name="Group 34"/>
          <p:cNvGrpSpPr/>
          <p:nvPr/>
        </p:nvGrpSpPr>
        <p:grpSpPr>
          <a:xfrm>
            <a:off x="0" y="75828"/>
            <a:ext cx="9144000" cy="1477737"/>
            <a:chOff x="0" y="-1"/>
            <a:chExt cx="9144000" cy="1477737"/>
          </a:xfrm>
          <a:solidFill>
            <a:schemeClr val="accent6">
              <a:lumMod val="75000"/>
            </a:schemeClr>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dirty="0">
                <a:solidFill>
                  <a:prstClr val="white"/>
                </a:solidFill>
              </a:endParaRPr>
            </a:p>
          </p:txBody>
        </p:sp>
        <p:sp>
          <p:nvSpPr>
            <p:cNvPr id="2" name="Rectangle 1"/>
            <p:cNvSpPr/>
            <p:nvPr/>
          </p:nvSpPr>
          <p:spPr>
            <a:xfrm>
              <a:off x="0" y="-1"/>
              <a:ext cx="9144000" cy="1418697"/>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ZA" sz="2800" b="1" dirty="0"/>
                <a:t>INTRODUCTION</a:t>
              </a:r>
            </a:p>
          </p:txBody>
        </p:sp>
      </p:grpSp>
      <p:sp>
        <p:nvSpPr>
          <p:cNvPr id="7" name="Rectangle 6"/>
          <p:cNvSpPr/>
          <p:nvPr/>
        </p:nvSpPr>
        <p:spPr>
          <a:xfrm>
            <a:off x="180729" y="1443091"/>
            <a:ext cx="8562567" cy="4801314"/>
          </a:xfrm>
          <a:prstGeom prst="rect">
            <a:avLst/>
          </a:prstGeom>
        </p:spPr>
        <p:txBody>
          <a:bodyPr wrap="square">
            <a:spAutoFit/>
          </a:bodyPr>
          <a:lstStyle/>
          <a:p>
            <a:pPr algn="just"/>
            <a:r>
              <a:rPr lang="en-ZA" sz="1700" dirty="0" smtClean="0">
                <a:latin typeface="Arial" panose="020B0604020202020204" pitchFamily="34" charset="0"/>
                <a:cs typeface="Arial" panose="020B0604020202020204" pitchFamily="34" charset="0"/>
              </a:rPr>
              <a:t>The </a:t>
            </a:r>
            <a:r>
              <a:rPr lang="en-ZA" sz="1700" dirty="0">
                <a:latin typeface="Arial" panose="020B0604020202020204" pitchFamily="34" charset="0"/>
                <a:cs typeface="Arial" panose="020B0604020202020204" pitchFamily="34" charset="0"/>
              </a:rPr>
              <a:t>Audit committee Role is defined also as that of internal Assurance Provider in terms of the combined assurance framework adopted;</a:t>
            </a:r>
          </a:p>
          <a:p>
            <a:pPr algn="just"/>
            <a:r>
              <a:rPr lang="en-ZA" sz="1700" dirty="0">
                <a:latin typeface="Arial" panose="020B0604020202020204" pitchFamily="34" charset="0"/>
                <a:cs typeface="Arial" panose="020B0604020202020204" pitchFamily="34" charset="0"/>
              </a:rPr>
              <a:t>Other Assurance Providers are:</a:t>
            </a:r>
          </a:p>
          <a:p>
            <a:pPr marL="285750" indent="-285750" algn="just">
              <a:buFont typeface="Arial" panose="020B0604020202020204" pitchFamily="34" charset="0"/>
              <a:buChar char="•"/>
            </a:pPr>
            <a:r>
              <a:rPr lang="en-ZA" sz="1700" dirty="0">
                <a:latin typeface="Arial" panose="020B0604020202020204" pitchFamily="34" charset="0"/>
                <a:cs typeface="Arial" panose="020B0604020202020204" pitchFamily="34" charset="0"/>
              </a:rPr>
              <a:t>Accounting Officer</a:t>
            </a:r>
          </a:p>
          <a:p>
            <a:pPr marL="285750" indent="-285750" algn="just">
              <a:buFont typeface="Arial" panose="020B0604020202020204" pitchFamily="34" charset="0"/>
              <a:buChar char="•"/>
            </a:pPr>
            <a:r>
              <a:rPr lang="en-ZA" sz="1700" dirty="0">
                <a:latin typeface="Arial" panose="020B0604020202020204" pitchFamily="34" charset="0"/>
                <a:cs typeface="Arial" panose="020B0604020202020204" pitchFamily="34" charset="0"/>
              </a:rPr>
              <a:t>Management</a:t>
            </a:r>
          </a:p>
          <a:p>
            <a:pPr marL="285750" indent="-285750" algn="just">
              <a:buFont typeface="Arial" panose="020B0604020202020204" pitchFamily="34" charset="0"/>
              <a:buChar char="•"/>
            </a:pPr>
            <a:r>
              <a:rPr lang="en-ZA" sz="1700" dirty="0">
                <a:latin typeface="Arial" panose="020B0604020202020204" pitchFamily="34" charset="0"/>
                <a:cs typeface="Arial" panose="020B0604020202020204" pitchFamily="34" charset="0"/>
              </a:rPr>
              <a:t>Internal Audit</a:t>
            </a:r>
          </a:p>
          <a:p>
            <a:pPr marL="285750" indent="-285750" algn="just">
              <a:buFont typeface="Arial" panose="020B0604020202020204" pitchFamily="34" charset="0"/>
              <a:buChar char="•"/>
            </a:pPr>
            <a:r>
              <a:rPr lang="en-ZA" sz="1700" dirty="0">
                <a:latin typeface="Arial" panose="020B0604020202020204" pitchFamily="34" charset="0"/>
                <a:cs typeface="Arial" panose="020B0604020202020204" pitchFamily="34" charset="0"/>
              </a:rPr>
              <a:t>External Audit (AGSA)</a:t>
            </a:r>
          </a:p>
          <a:p>
            <a:pPr marL="285750" indent="-285750" algn="just">
              <a:buFont typeface="Arial" panose="020B0604020202020204" pitchFamily="34" charset="0"/>
              <a:buChar char="•"/>
            </a:pPr>
            <a:r>
              <a:rPr lang="en-ZA" sz="1700" dirty="0">
                <a:latin typeface="Arial" panose="020B0604020202020204" pitchFamily="34" charset="0"/>
                <a:cs typeface="Arial" panose="020B0604020202020204" pitchFamily="34" charset="0"/>
              </a:rPr>
              <a:t>Audit Committee</a:t>
            </a:r>
          </a:p>
          <a:p>
            <a:pPr marL="285750" indent="-285750" algn="just">
              <a:buFont typeface="Arial" panose="020B0604020202020204" pitchFamily="34" charset="0"/>
              <a:buChar char="•"/>
            </a:pPr>
            <a:r>
              <a:rPr lang="en-ZA" sz="1700" dirty="0">
                <a:latin typeface="Arial" panose="020B0604020202020204" pitchFamily="34" charset="0"/>
                <a:cs typeface="Arial" panose="020B0604020202020204" pitchFamily="34" charset="0"/>
              </a:rPr>
              <a:t>Oversight Bodies ( Portfolio Committee and Scopa)</a:t>
            </a:r>
          </a:p>
          <a:p>
            <a:pPr algn="just"/>
            <a:endParaRPr lang="en-ZA" sz="1700" dirty="0">
              <a:latin typeface="Arial" panose="020B0604020202020204" pitchFamily="34" charset="0"/>
              <a:cs typeface="Arial" panose="020B0604020202020204" pitchFamily="34" charset="0"/>
            </a:endParaRPr>
          </a:p>
          <a:p>
            <a:r>
              <a:rPr lang="en-ZA" sz="1700" dirty="0">
                <a:latin typeface="Arial" panose="020B0604020202020204" pitchFamily="34" charset="0"/>
                <a:cs typeface="Arial" panose="020B0604020202020204" pitchFamily="34" charset="0"/>
              </a:rPr>
              <a:t>The oversight bodies role is to ensure public interest are catered for and protected. The Assurance Providers such Audit Committee which is independent from the Department and Auditor General of South Africa (AGSA), are independent bodies that provide a complimentary oversight role to parliament </a:t>
            </a:r>
          </a:p>
          <a:p>
            <a:endParaRPr lang="en-ZA" sz="1700" dirty="0">
              <a:latin typeface="Arial" panose="020B0604020202020204" pitchFamily="34" charset="0"/>
              <a:cs typeface="Arial" panose="020B0604020202020204" pitchFamily="34" charset="0"/>
            </a:endParaRPr>
          </a:p>
          <a:p>
            <a:r>
              <a:rPr lang="en-ZA" sz="1700" dirty="0">
                <a:latin typeface="Arial" panose="020B0604020202020204" pitchFamily="34" charset="0"/>
                <a:cs typeface="Arial" panose="020B0604020202020204" pitchFamily="34" charset="0"/>
              </a:rPr>
              <a:t>The Committee is a in the process of development a Framework to ensure seamless oversight with parliamentary oversight to enhance greater accountability from the accounting accounting authority</a:t>
            </a:r>
            <a:r>
              <a:rPr lang="en-ZA" sz="1700" dirty="0" smtClean="0">
                <a:latin typeface="Arial" panose="020B0604020202020204" pitchFamily="34" charset="0"/>
                <a:cs typeface="Arial" panose="020B0604020202020204" pitchFamily="34" charset="0"/>
              </a:rPr>
              <a:t>.</a:t>
            </a:r>
            <a:endParaRPr lang="en-ZA"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0751851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4</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grpSp>
        <p:nvGrpSpPr>
          <p:cNvPr id="35" name="Group 34"/>
          <p:cNvGrpSpPr/>
          <p:nvPr/>
        </p:nvGrpSpPr>
        <p:grpSpPr>
          <a:xfrm>
            <a:off x="23166" y="79175"/>
            <a:ext cx="9144000" cy="1477736"/>
            <a:chOff x="0" y="0"/>
            <a:chExt cx="9144000" cy="1477736"/>
          </a:xfrm>
          <a:solidFill>
            <a:schemeClr val="accent6">
              <a:lumMod val="75000"/>
            </a:schemeClr>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dirty="0">
                <a:solidFill>
                  <a:prstClr val="white"/>
                </a:solidFill>
              </a:endParaRPr>
            </a:p>
          </p:txBody>
        </p:sp>
        <p:sp>
          <p:nvSpPr>
            <p:cNvPr id="2" name="Rectangle 1"/>
            <p:cNvSpPr/>
            <p:nvPr/>
          </p:nvSpPr>
          <p:spPr>
            <a:xfrm>
              <a:off x="0" y="0"/>
              <a:ext cx="9144000" cy="85725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ZA" sz="2400" b="1" dirty="0"/>
                <a:t>BACKGROUND AND PURPOSE</a:t>
              </a:r>
              <a:r>
                <a:rPr lang="en-ZA" sz="2400" b="1" dirty="0">
                  <a:solidFill>
                    <a:srgbClr val="FF0000"/>
                  </a:solidFill>
                </a:rPr>
                <a:t>  </a:t>
              </a:r>
            </a:p>
          </p:txBody>
        </p:sp>
      </p:grpSp>
      <p:sp>
        <p:nvSpPr>
          <p:cNvPr id="7" name="Rectangle 6"/>
          <p:cNvSpPr/>
          <p:nvPr/>
        </p:nvSpPr>
        <p:spPr>
          <a:xfrm>
            <a:off x="460028" y="1380278"/>
            <a:ext cx="8562567" cy="861774"/>
          </a:xfrm>
          <a:prstGeom prst="rect">
            <a:avLst/>
          </a:prstGeom>
        </p:spPr>
        <p:txBody>
          <a:bodyPr wrap="square">
            <a:spAutoFit/>
          </a:bodyPr>
          <a:lstStyle/>
          <a:p>
            <a:pPr algn="just"/>
            <a:endParaRPr lang="en-ZA" sz="1600" dirty="0">
              <a:latin typeface="Arial" panose="020B0604020202020204" pitchFamily="34" charset="0"/>
              <a:cs typeface="Arial" panose="020B0604020202020204" pitchFamily="34" charset="0"/>
            </a:endParaRPr>
          </a:p>
          <a:p>
            <a:pPr algn="just"/>
            <a:endParaRPr lang="en-ZA" dirty="0"/>
          </a:p>
        </p:txBody>
      </p:sp>
      <p:sp>
        <p:nvSpPr>
          <p:cNvPr id="8" name="TextBox 7">
            <a:extLst>
              <a:ext uri="{FF2B5EF4-FFF2-40B4-BE49-F238E27FC236}">
                <a16:creationId xmlns:a16="http://schemas.microsoft.com/office/drawing/2014/main" xmlns="" id="{C60C426B-B6A7-2D40-9F2E-07591D517154}"/>
              </a:ext>
            </a:extLst>
          </p:cNvPr>
          <p:cNvSpPr txBox="1"/>
          <p:nvPr/>
        </p:nvSpPr>
        <p:spPr>
          <a:xfrm>
            <a:off x="4893276" y="2953265"/>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xmlns="" id="{F308AC78-4089-B949-A9D8-E5CE91A8C93C}"/>
              </a:ext>
            </a:extLst>
          </p:cNvPr>
          <p:cNvSpPr txBox="1"/>
          <p:nvPr/>
        </p:nvSpPr>
        <p:spPr>
          <a:xfrm>
            <a:off x="253198" y="1230708"/>
            <a:ext cx="8459374" cy="4185761"/>
          </a:xfrm>
          <a:prstGeom prst="rect">
            <a:avLst/>
          </a:prstGeom>
          <a:noFill/>
        </p:spPr>
        <p:txBody>
          <a:bodyPr wrap="square" rtlCol="0">
            <a:spAutoFit/>
          </a:bodyPr>
          <a:lstStyle/>
          <a:p>
            <a:pPr algn="l"/>
            <a:endParaRPr lang="en-ZA" sz="800" dirty="0"/>
          </a:p>
          <a:p>
            <a:endParaRPr lang="en-ZA" sz="1600" dirty="0"/>
          </a:p>
          <a:p>
            <a:endParaRPr lang="en-ZA" sz="1600" dirty="0"/>
          </a:p>
          <a:p>
            <a:pPr algn="ctr"/>
            <a:r>
              <a:rPr lang="en-ZA" sz="3200" b="1" dirty="0"/>
              <a:t>DETAILS OF ISSUES THAT AUDIT COMMITTEE RAISED WITH THE MINISTER AND NATIONAL COMMISSIONER,AS WELL A RESPONSES FROM THE MINISTER AND NATIONAL COMMISSIONER INCLUDING TIME LINES.</a:t>
            </a:r>
          </a:p>
          <a:p>
            <a:pPr marL="285750" indent="-285750" algn="l">
              <a:buFont typeface="Arial" panose="020B0604020202020204" pitchFamily="34" charset="0"/>
              <a:buChar char="•"/>
            </a:pPr>
            <a:endParaRPr lang="en-ZA" sz="1600" b="1" dirty="0">
              <a:solidFill>
                <a:srgbClr val="555555"/>
              </a:solidFill>
            </a:endParaRPr>
          </a:p>
          <a:p>
            <a:pPr marL="285750" indent="-285750" algn="l">
              <a:buFont typeface="Arial" panose="020B0604020202020204" pitchFamily="34" charset="0"/>
              <a:buChar char="•"/>
            </a:pPr>
            <a:endParaRPr lang="en-ZA" sz="1600" dirty="0">
              <a:solidFill>
                <a:srgbClr val="555555"/>
              </a:solidFill>
              <a:latin typeface="Open Sans"/>
            </a:endParaRPr>
          </a:p>
          <a:p>
            <a:pPr marL="285750" indent="-285750" algn="l">
              <a:buFont typeface="Arial" panose="020B0604020202020204" pitchFamily="34" charset="0"/>
              <a:buChar char="•"/>
            </a:pPr>
            <a:endParaRPr lang="en-ZA" sz="1600" dirty="0">
              <a:solidFill>
                <a:srgbClr val="555555"/>
              </a:solidFill>
              <a:latin typeface="Open Sans"/>
            </a:endParaRPr>
          </a:p>
          <a:p>
            <a:pPr algn="l"/>
            <a:endParaRPr lang="en-ZA" b="0" i="0" u="none" strike="noStrike" dirty="0">
              <a:solidFill>
                <a:srgbClr val="555555"/>
              </a:solidFill>
              <a:effectLst/>
              <a:latin typeface="Open Sans"/>
            </a:endParaRPr>
          </a:p>
        </p:txBody>
      </p:sp>
      <p:sp>
        <p:nvSpPr>
          <p:cNvPr id="10" name="TextBox 9">
            <a:extLst>
              <a:ext uri="{FF2B5EF4-FFF2-40B4-BE49-F238E27FC236}">
                <a16:creationId xmlns:a16="http://schemas.microsoft.com/office/drawing/2014/main" xmlns="" id="{BBA5B256-A932-C647-91EA-26A0B6EE19BC}"/>
              </a:ext>
            </a:extLst>
          </p:cNvPr>
          <p:cNvSpPr txBox="1"/>
          <p:nvPr/>
        </p:nvSpPr>
        <p:spPr>
          <a:xfrm>
            <a:off x="9378778" y="124803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3191989614"/>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5</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grpSp>
        <p:nvGrpSpPr>
          <p:cNvPr id="35" name="Group 34"/>
          <p:cNvGrpSpPr/>
          <p:nvPr/>
        </p:nvGrpSpPr>
        <p:grpSpPr>
          <a:xfrm>
            <a:off x="0" y="75829"/>
            <a:ext cx="9144000" cy="1477736"/>
            <a:chOff x="0" y="0"/>
            <a:chExt cx="9144000" cy="1477736"/>
          </a:xfrm>
          <a:solidFill>
            <a:schemeClr val="accent6">
              <a:lumMod val="75000"/>
            </a:schemeClr>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dirty="0">
                <a:solidFill>
                  <a:prstClr val="white"/>
                </a:solidFill>
              </a:endParaRPr>
            </a:p>
          </p:txBody>
        </p:sp>
        <p:sp>
          <p:nvSpPr>
            <p:cNvPr id="2" name="Rectangle 1"/>
            <p:cNvSpPr/>
            <p:nvPr/>
          </p:nvSpPr>
          <p:spPr>
            <a:xfrm>
              <a:off x="0" y="0"/>
              <a:ext cx="9144000" cy="85725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ZA" sz="2400" b="1" dirty="0"/>
                <a:t>ROLE OF AUDIT COMMITTEE IN TERMS OF REPORTING RESPONSIBILITIES</a:t>
              </a:r>
            </a:p>
          </p:txBody>
        </p:sp>
      </p:grpSp>
      <p:sp>
        <p:nvSpPr>
          <p:cNvPr id="7" name="Rectangle 6"/>
          <p:cNvSpPr/>
          <p:nvPr/>
        </p:nvSpPr>
        <p:spPr>
          <a:xfrm>
            <a:off x="460028" y="1380278"/>
            <a:ext cx="8562567" cy="861774"/>
          </a:xfrm>
          <a:prstGeom prst="rect">
            <a:avLst/>
          </a:prstGeom>
        </p:spPr>
        <p:txBody>
          <a:bodyPr wrap="square">
            <a:spAutoFit/>
          </a:bodyPr>
          <a:lstStyle/>
          <a:p>
            <a:pPr algn="just"/>
            <a:endParaRPr lang="en-ZA" sz="1600" dirty="0">
              <a:latin typeface="Arial" panose="020B0604020202020204" pitchFamily="34" charset="0"/>
              <a:cs typeface="Arial" panose="020B0604020202020204" pitchFamily="34" charset="0"/>
            </a:endParaRPr>
          </a:p>
          <a:p>
            <a:pPr algn="just"/>
            <a:endParaRPr lang="en-ZA" dirty="0"/>
          </a:p>
        </p:txBody>
      </p:sp>
      <p:sp>
        <p:nvSpPr>
          <p:cNvPr id="8" name="TextBox 7">
            <a:extLst>
              <a:ext uri="{FF2B5EF4-FFF2-40B4-BE49-F238E27FC236}">
                <a16:creationId xmlns:a16="http://schemas.microsoft.com/office/drawing/2014/main" xmlns="" id="{C60C426B-B6A7-2D40-9F2E-07591D517154}"/>
              </a:ext>
            </a:extLst>
          </p:cNvPr>
          <p:cNvSpPr txBox="1"/>
          <p:nvPr/>
        </p:nvSpPr>
        <p:spPr>
          <a:xfrm>
            <a:off x="4893276" y="2953265"/>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xmlns="" id="{F308AC78-4089-B949-A9D8-E5CE91A8C93C}"/>
              </a:ext>
            </a:extLst>
          </p:cNvPr>
          <p:cNvSpPr txBox="1"/>
          <p:nvPr/>
        </p:nvSpPr>
        <p:spPr>
          <a:xfrm>
            <a:off x="253754" y="1139002"/>
            <a:ext cx="8710733" cy="4524315"/>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At </a:t>
            </a:r>
            <a:r>
              <a:rPr lang="en-US" sz="2400" dirty="0">
                <a:latin typeface="Arial" panose="020B0604020202020204" pitchFamily="34" charset="0"/>
                <a:cs typeface="Arial" panose="020B0604020202020204" pitchFamily="34" charset="0"/>
              </a:rPr>
              <a:t>least every six months and at year end during a financial year submit an audit committee report to the </a:t>
            </a:r>
            <a:r>
              <a:rPr lang="en-US" sz="2400" b="1" dirty="0">
                <a:latin typeface="Arial" panose="020B0604020202020204" pitchFamily="34" charset="0"/>
                <a:cs typeface="Arial" panose="020B0604020202020204" pitchFamily="34" charset="0"/>
              </a:rPr>
              <a:t>Accounting Officer </a:t>
            </a:r>
            <a:r>
              <a:rPr lang="en-US" sz="2400" dirty="0">
                <a:latin typeface="Arial" panose="020B0604020202020204" pitchFamily="34" charset="0"/>
                <a:cs typeface="Arial" panose="020B0604020202020204" pitchFamily="34" charset="0"/>
              </a:rPr>
              <a:t>and </a:t>
            </a:r>
            <a:r>
              <a:rPr lang="en-US" sz="2400" b="1" dirty="0">
                <a:latin typeface="Arial" panose="020B0604020202020204" pitchFamily="34" charset="0"/>
                <a:cs typeface="Arial" panose="020B0604020202020204" pitchFamily="34" charset="0"/>
              </a:rPr>
              <a:t>Executive Authority </a:t>
            </a:r>
            <a:r>
              <a:rPr lang="en-US" sz="2400" dirty="0">
                <a:latin typeface="Arial" panose="020B0604020202020204" pitchFamily="34" charset="0"/>
                <a:cs typeface="Arial" panose="020B0604020202020204" pitchFamily="34" charset="0"/>
              </a:rPr>
              <a:t>respectively to advise about the Committee’s activities and make appropriate recommendations. </a:t>
            </a:r>
          </a:p>
          <a:p>
            <a:pPr marL="285750" indent="-28575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2400" dirty="0">
                <a:latin typeface="Arial" panose="020B0604020202020204" pitchFamily="34" charset="0"/>
                <a:cs typeface="Arial" panose="020B0604020202020204" pitchFamily="34" charset="0"/>
              </a:rPr>
              <a:t>Provide an open avenue of communication between Internal, External Auditors and management.</a:t>
            </a:r>
          </a:p>
          <a:p>
            <a:pPr marL="285750" indent="-285750" algn="just">
              <a:buFont typeface="Arial" panose="020B0604020202020204" pitchFamily="34" charset="0"/>
              <a:buChar char="•"/>
            </a:pPr>
            <a:r>
              <a:rPr lang="en-US" sz="2400" dirty="0">
                <a:latin typeface="Arial" panose="020B0604020202020204" pitchFamily="34" charset="0"/>
                <a:cs typeface="Arial" panose="020B0604020202020204" pitchFamily="34" charset="0"/>
              </a:rPr>
              <a:t>Evaluate any other reports that the department issues relating to Committee’s    responsibilities.</a:t>
            </a:r>
          </a:p>
          <a:p>
            <a:pPr marL="285750" indent="-285750" algn="just">
              <a:buFont typeface="Arial" panose="020B0604020202020204" pitchFamily="34" charset="0"/>
              <a:buChar char="•"/>
            </a:pPr>
            <a:r>
              <a:rPr lang="en-US" sz="2400" dirty="0">
                <a:latin typeface="Arial" panose="020B0604020202020204" pitchFamily="34" charset="0"/>
                <a:cs typeface="Arial" panose="020B0604020202020204" pitchFamily="34" charset="0"/>
              </a:rPr>
              <a:t>Perform other activities related to this charter as requested by the Executive Authority and Accounting Officer</a:t>
            </a:r>
            <a:r>
              <a:rPr lang="en-US" sz="2400" dirty="0" smtClean="0">
                <a:latin typeface="Arial" panose="020B0604020202020204" pitchFamily="34" charset="0"/>
                <a:cs typeface="Arial" panose="020B0604020202020204" pitchFamily="34" charset="0"/>
              </a:rPr>
              <a:t>.</a:t>
            </a:r>
            <a:endParaRPr lang="en-ZA" sz="2400" b="0" i="0" u="none" strike="noStrike" dirty="0">
              <a:solidFill>
                <a:srgbClr val="555555"/>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BBA5B256-A932-C647-91EA-26A0B6EE19BC}"/>
              </a:ext>
            </a:extLst>
          </p:cNvPr>
          <p:cNvSpPr txBox="1"/>
          <p:nvPr/>
        </p:nvSpPr>
        <p:spPr>
          <a:xfrm>
            <a:off x="9378778" y="124803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3228880760"/>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6</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grpSp>
        <p:nvGrpSpPr>
          <p:cNvPr id="35" name="Group 34"/>
          <p:cNvGrpSpPr/>
          <p:nvPr/>
        </p:nvGrpSpPr>
        <p:grpSpPr>
          <a:xfrm>
            <a:off x="0" y="75828"/>
            <a:ext cx="9144000" cy="1477737"/>
            <a:chOff x="0" y="-1"/>
            <a:chExt cx="9144000" cy="1477737"/>
          </a:xfrm>
          <a:solidFill>
            <a:schemeClr val="accent6">
              <a:lumMod val="75000"/>
            </a:schemeClr>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dirty="0">
                <a:solidFill>
                  <a:prstClr val="white"/>
                </a:solidFill>
              </a:endParaRPr>
            </a:p>
          </p:txBody>
        </p:sp>
        <p:sp>
          <p:nvSpPr>
            <p:cNvPr id="2" name="Rectangle 1"/>
            <p:cNvSpPr/>
            <p:nvPr/>
          </p:nvSpPr>
          <p:spPr>
            <a:xfrm>
              <a:off x="0" y="-1"/>
              <a:ext cx="9144000" cy="1418697"/>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ZA" sz="2800" b="1" dirty="0"/>
                <a:t>AUDIT COMMITTEE RECOMMENDATIONS IMPLEMENTED BY THE COMMISSIONER TO DATE –</a:t>
              </a:r>
              <a:r>
                <a:rPr lang="en-ZA" sz="2800" b="1" dirty="0">
                  <a:solidFill>
                    <a:schemeClr val="tx2"/>
                  </a:solidFill>
                </a:rPr>
                <a:t>Governance &amp; Risk Management  </a:t>
              </a:r>
            </a:p>
          </p:txBody>
        </p:sp>
      </p:grpSp>
      <p:sp>
        <p:nvSpPr>
          <p:cNvPr id="7" name="Rectangle 6"/>
          <p:cNvSpPr/>
          <p:nvPr/>
        </p:nvSpPr>
        <p:spPr>
          <a:xfrm>
            <a:off x="379276" y="1672366"/>
            <a:ext cx="8562567" cy="5386090"/>
          </a:xfrm>
          <a:prstGeom prst="rect">
            <a:avLst/>
          </a:prstGeom>
        </p:spPr>
        <p:txBody>
          <a:bodyPr wrap="square">
            <a:spAutoFit/>
          </a:bodyPr>
          <a:lstStyle/>
          <a:p>
            <a:r>
              <a:rPr lang="en-ZA" sz="1600" b="1" dirty="0">
                <a:latin typeface="Arial" panose="020B0604020202020204" pitchFamily="34" charset="0"/>
                <a:cs typeface="Arial" panose="020B0604020202020204" pitchFamily="34" charset="0"/>
              </a:rPr>
              <a:t> </a:t>
            </a:r>
            <a:r>
              <a:rPr lang="en-ZA" sz="1600" dirty="0">
                <a:solidFill>
                  <a:srgbClr val="000000"/>
                </a:solidFill>
                <a:effectLst/>
                <a:latin typeface="Arial" panose="020B0604020202020204" pitchFamily="34" charset="0"/>
                <a:ea typeface="Arial" panose="020B0604020202020204" pitchFamily="34" charset="0"/>
                <a:cs typeface="Arial" panose="020B0604020202020204" pitchFamily="34" charset="0"/>
              </a:rPr>
              <a:t>I</a:t>
            </a:r>
            <a:r>
              <a:rPr lang="en-US" sz="1600" dirty="0">
                <a:solidFill>
                  <a:srgbClr val="000000"/>
                </a:solidFill>
                <a:effectLst/>
                <a:latin typeface="Arial" panose="020B0604020202020204" pitchFamily="34" charset="0"/>
                <a:ea typeface="Arial" panose="020B0604020202020204" pitchFamily="34" charset="0"/>
              </a:rPr>
              <a:t>n strengthening Governance, the Department has been able to do the following:</a:t>
            </a:r>
            <a:endParaRPr lang="en-ZA" sz="16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pPr>
            <a:r>
              <a:rPr lang="en-US" sz="1600" dirty="0">
                <a:solidFill>
                  <a:srgbClr val="000000"/>
                </a:solidFill>
                <a:effectLst/>
                <a:latin typeface="Arial" panose="020B0604020202020204" pitchFamily="34" charset="0"/>
                <a:ea typeface="Arial" panose="020B0604020202020204" pitchFamily="34" charset="0"/>
              </a:rPr>
              <a:t>Appointment of Deputy Chairperson of the Committee as an independent Chairperson of the IT Governance Committee. </a:t>
            </a:r>
            <a:endParaRPr lang="en-ZA" sz="16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pPr>
            <a:r>
              <a:rPr lang="en-US" sz="1600" dirty="0">
                <a:solidFill>
                  <a:srgbClr val="000000"/>
                </a:solidFill>
                <a:effectLst/>
                <a:latin typeface="Arial" panose="020B0604020202020204" pitchFamily="34" charset="0"/>
                <a:ea typeface="Arial" panose="020B0604020202020204" pitchFamily="34" charset="0"/>
              </a:rPr>
              <a:t>Appointment of an external person to Chair the Risk Management Committee    </a:t>
            </a:r>
            <a:endParaRPr lang="en-ZA" sz="1600" dirty="0">
              <a:effectLst/>
              <a:latin typeface="Times New Roman" panose="02020603050405020304" pitchFamily="18" charset="0"/>
              <a:ea typeface="Times New Roman" panose="02020603050405020304" pitchFamily="18" charset="0"/>
            </a:endParaRPr>
          </a:p>
          <a:p>
            <a:pPr marL="450215" indent="-179705" algn="just">
              <a:lnSpc>
                <a:spcPct val="150000"/>
              </a:lnSpc>
            </a:pPr>
            <a:r>
              <a:rPr lang="en-US" sz="1600" dirty="0">
                <a:solidFill>
                  <a:srgbClr val="000000"/>
                </a:solidFill>
                <a:effectLst/>
                <a:latin typeface="Arial" panose="020B0604020202020204" pitchFamily="34" charset="0"/>
                <a:ea typeface="Arial" panose="020B0604020202020204" pitchFamily="34" charset="0"/>
              </a:rPr>
              <a:t> and appointment of the permanent Chief Risk Officer.</a:t>
            </a:r>
            <a:endParaRPr lang="en-ZA" sz="16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pPr>
            <a:r>
              <a:rPr lang="en-US" sz="1600" dirty="0">
                <a:solidFill>
                  <a:srgbClr val="000000"/>
                </a:solidFill>
                <a:effectLst/>
                <a:latin typeface="Arial" panose="020B0604020202020204" pitchFamily="34" charset="0"/>
                <a:ea typeface="Arial" panose="020B0604020202020204" pitchFamily="34" charset="0"/>
              </a:rPr>
              <a:t>Timely development and approval of critical Audit Committee and Internal Audit governance documents such Audit Committee Charter, Internal Audit Charter and Risk Based Internal Audit plans.</a:t>
            </a:r>
            <a:endParaRPr lang="en-ZA" sz="16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tabLst>
                <a:tab pos="457200" algn="l"/>
              </a:tabLst>
            </a:pPr>
            <a:r>
              <a:rPr lang="en-US" sz="1600" dirty="0">
                <a:solidFill>
                  <a:srgbClr val="000000"/>
                </a:solidFill>
                <a:effectLst/>
                <a:latin typeface="Arial" panose="020B0604020202020204" pitchFamily="34" charset="0"/>
                <a:ea typeface="Arial" panose="020B0604020202020204" pitchFamily="34" charset="0"/>
              </a:rPr>
              <a:t>Ensure that the Risk Management Committee meetings are regularly held at least on a quarterly basis and report to the Audit Committee and the Accounting Officer. </a:t>
            </a:r>
            <a:r>
              <a:rPr lang="en-ZA" sz="1600" kern="1200" dirty="0">
                <a:solidFill>
                  <a:srgbClr val="000000"/>
                </a:solidFill>
                <a:effectLst/>
                <a:latin typeface="Arial" panose="020B0604020202020204" pitchFamily="34" charset="0"/>
                <a:ea typeface="Calibri" panose="020F0502020204030204" pitchFamily="34" charset="0"/>
              </a:rPr>
              <a:t>Internal audit reviews of tenders for compliance to SCM prescripts before final award [above R20 million]</a:t>
            </a:r>
            <a:endParaRPr lang="en-ZA" sz="16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Wingdings" panose="05000000000000000000" pitchFamily="2" charset="2"/>
              <a:buChar char=""/>
              <a:tabLst>
                <a:tab pos="457200" algn="l"/>
              </a:tabLst>
            </a:pPr>
            <a:r>
              <a:rPr lang="en-ZA" sz="1600" kern="1200" dirty="0">
                <a:solidFill>
                  <a:srgbClr val="000000"/>
                </a:solidFill>
                <a:effectLst/>
                <a:latin typeface="Arial" panose="020B0604020202020204" pitchFamily="34" charset="0"/>
                <a:ea typeface="Calibri" panose="020F0502020204030204" pitchFamily="34" charset="0"/>
              </a:rPr>
              <a:t>Internal Audit to audit COVID 19 procurement processes in collaboration with AGSA.</a:t>
            </a:r>
            <a:endParaRPr lang="en-US" sz="1600" dirty="0">
              <a:solidFill>
                <a:srgbClr val="000000"/>
              </a:solidFill>
              <a:effectLst/>
              <a:latin typeface="Arial" panose="020B0604020202020204" pitchFamily="34" charset="0"/>
              <a:ea typeface="Arial" panose="020B0604020202020204" pitchFamily="34" charset="0"/>
            </a:endParaRPr>
          </a:p>
          <a:p>
            <a:pPr marL="342900" lvl="0" indent="-342900" algn="just">
              <a:lnSpc>
                <a:spcPct val="150000"/>
              </a:lnSpc>
              <a:buFont typeface="Wingdings" panose="05000000000000000000" pitchFamily="2" charset="2"/>
              <a:buChar char=""/>
            </a:pPr>
            <a:endParaRPr lang="en-ZA" sz="1600" dirty="0">
              <a:effectLst/>
              <a:latin typeface="Times New Roman" panose="02020603050405020304" pitchFamily="18" charset="0"/>
              <a:ea typeface="Times New Roman" panose="02020603050405020304" pitchFamily="18" charset="0"/>
            </a:endParaRPr>
          </a:p>
          <a:p>
            <a:pPr algn="just"/>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90136359"/>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7</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grpSp>
        <p:nvGrpSpPr>
          <p:cNvPr id="35" name="Group 34"/>
          <p:cNvGrpSpPr/>
          <p:nvPr/>
        </p:nvGrpSpPr>
        <p:grpSpPr>
          <a:xfrm>
            <a:off x="0" y="75829"/>
            <a:ext cx="9144000" cy="1048916"/>
            <a:chOff x="0" y="0"/>
            <a:chExt cx="9144000" cy="1477737"/>
          </a:xfrm>
          <a:solidFill>
            <a:schemeClr val="accent6">
              <a:lumMod val="75000"/>
            </a:schemeClr>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dirty="0">
                <a:solidFill>
                  <a:prstClr val="white"/>
                </a:solidFill>
              </a:endParaRPr>
            </a:p>
          </p:txBody>
        </p:sp>
        <p:sp>
          <p:nvSpPr>
            <p:cNvPr id="2" name="Rectangle 1"/>
            <p:cNvSpPr/>
            <p:nvPr/>
          </p:nvSpPr>
          <p:spPr>
            <a:xfrm>
              <a:off x="0" y="0"/>
              <a:ext cx="9144000" cy="1477737"/>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ZA" b="1" dirty="0"/>
            </a:p>
            <a:p>
              <a:pPr algn="ctr"/>
              <a:endParaRPr lang="en-ZA" b="1" dirty="0"/>
            </a:p>
            <a:p>
              <a:pPr algn="ctr"/>
              <a:r>
                <a:rPr lang="en-ZA" sz="2000" b="1" dirty="0"/>
                <a:t>AUDIT COMMENDATIONS RECOMMENDATIONS IMPLEMENTED BY THE COMMISSIONER TO DATE-</a:t>
              </a:r>
              <a:r>
                <a:rPr lang="en-ZA" sz="2000" b="1" dirty="0">
                  <a:solidFill>
                    <a:schemeClr val="tx2"/>
                  </a:solidFill>
                </a:rPr>
                <a:t>ICT Governance</a:t>
              </a:r>
            </a:p>
          </p:txBody>
        </p:sp>
      </p:grpSp>
      <p:sp>
        <p:nvSpPr>
          <p:cNvPr id="7" name="Rectangle 6"/>
          <p:cNvSpPr/>
          <p:nvPr/>
        </p:nvSpPr>
        <p:spPr>
          <a:xfrm>
            <a:off x="310243" y="933079"/>
            <a:ext cx="8562567" cy="461665"/>
          </a:xfrm>
          <a:prstGeom prst="rect">
            <a:avLst/>
          </a:prstGeom>
        </p:spPr>
        <p:txBody>
          <a:bodyPr wrap="square">
            <a:spAutoFit/>
          </a:bodyPr>
          <a:lstStyle/>
          <a:p>
            <a:pPr algn="just"/>
            <a:endParaRPr lang="en-ZA" sz="1600" dirty="0">
              <a:latin typeface="Arial" panose="020B0604020202020204" pitchFamily="34" charset="0"/>
              <a:cs typeface="Arial" panose="020B0604020202020204" pitchFamily="34" charset="0"/>
            </a:endParaRPr>
          </a:p>
          <a:p>
            <a:pPr algn="just"/>
            <a:endParaRPr lang="en-ZA" sz="800" dirty="0"/>
          </a:p>
        </p:txBody>
      </p:sp>
      <p:sp>
        <p:nvSpPr>
          <p:cNvPr id="26" name="TextBox 25">
            <a:extLst>
              <a:ext uri="{FF2B5EF4-FFF2-40B4-BE49-F238E27FC236}">
                <a16:creationId xmlns:a16="http://schemas.microsoft.com/office/drawing/2014/main" xmlns="" id="{0FB74B60-E1D1-43E0-989B-19E8CE83DC74}"/>
              </a:ext>
            </a:extLst>
          </p:cNvPr>
          <p:cNvSpPr txBox="1"/>
          <p:nvPr/>
        </p:nvSpPr>
        <p:spPr>
          <a:xfrm>
            <a:off x="126854" y="1227727"/>
            <a:ext cx="8784976" cy="5069145"/>
          </a:xfrm>
          <a:prstGeom prst="rect">
            <a:avLst/>
          </a:prstGeom>
          <a:noFill/>
        </p:spPr>
        <p:txBody>
          <a:bodyPr wrap="square">
            <a:spAutoFit/>
          </a:bodyPr>
          <a:lstStyle/>
          <a:p>
            <a:pPr marL="342900" lvl="0" indent="-342900" algn="just">
              <a:lnSpc>
                <a:spcPct val="150000"/>
              </a:lnSpc>
              <a:buFont typeface="Wingdings" panose="05000000000000000000" pitchFamily="2" charset="2"/>
              <a:buChar char=""/>
            </a:pPr>
            <a:r>
              <a:rPr lang="en-US" dirty="0">
                <a:solidFill>
                  <a:srgbClr val="000000"/>
                </a:solidFill>
                <a:effectLst/>
                <a:latin typeface="Arial" panose="020B0604020202020204" pitchFamily="34" charset="0"/>
                <a:ea typeface="Arial" panose="020B0604020202020204" pitchFamily="34" charset="0"/>
                <a:cs typeface="Arial" panose="020B0604020202020204" pitchFamily="34" charset="0"/>
              </a:rPr>
              <a:t>The ICT Governance Committee is functional, and a policy framework has been developed, the implementation of which is monitored by the  </a:t>
            </a:r>
            <a:r>
              <a:rPr lang="en-US" dirty="0">
                <a:solidFill>
                  <a:srgbClr val="000000"/>
                </a:solidFill>
                <a:latin typeface="Arial" panose="020B0604020202020204" pitchFamily="34" charset="0"/>
                <a:ea typeface="Arial" panose="020B0604020202020204" pitchFamily="34" charset="0"/>
                <a:cs typeface="Arial" panose="020B0604020202020204" pitchFamily="34" charset="0"/>
              </a:rPr>
              <a:t>ICT Governance </a:t>
            </a:r>
            <a:r>
              <a:rPr lang="en-US" dirty="0">
                <a:solidFill>
                  <a:srgbClr val="000000"/>
                </a:solidFill>
                <a:effectLst/>
                <a:latin typeface="Arial" panose="020B0604020202020204" pitchFamily="34" charset="0"/>
                <a:ea typeface="Arial" panose="020B0604020202020204" pitchFamily="34" charset="0"/>
                <a:cs typeface="Arial" panose="020B0604020202020204" pitchFamily="34" charset="0"/>
              </a:rPr>
              <a:t>Committee;</a:t>
            </a:r>
            <a:endParaRPr lang="en-ZA"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buFont typeface="Wingdings" panose="05000000000000000000" pitchFamily="2" charset="2"/>
              <a:buChar char=""/>
            </a:pPr>
            <a:r>
              <a:rPr lang="en-US" dirty="0">
                <a:solidFill>
                  <a:srgbClr val="000000"/>
                </a:solidFill>
                <a:effectLst/>
                <a:latin typeface="Arial" panose="020B0604020202020204" pitchFamily="34" charset="0"/>
                <a:ea typeface="Arial" panose="020B0604020202020204" pitchFamily="34" charset="0"/>
                <a:cs typeface="Arial" panose="020B0604020202020204" pitchFamily="34" charset="0"/>
              </a:rPr>
              <a:t>The Disaster Recovery Plan (DRP) is in place but will be updated and incorporated in the ICT Continuity Plan and aligned with the new BCP. CSIR has been appointed to develop the Master Information Systems and security technology plan (MISSTP) which will address most of the outstanding audit and risk action plans.</a:t>
            </a:r>
            <a:endParaRPr lang="en-ZA" dirty="0">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50000"/>
              </a:lnSpc>
              <a:buFont typeface="Wingdings" panose="05000000000000000000" pitchFamily="2" charset="2"/>
              <a:buChar char=""/>
            </a:pPr>
            <a:r>
              <a:rPr lang="en-US" dirty="0">
                <a:solidFill>
                  <a:srgbClr val="000000"/>
                </a:solidFill>
                <a:effectLst/>
                <a:latin typeface="Arial" panose="020B0604020202020204" pitchFamily="34" charset="0"/>
                <a:ea typeface="Arial" panose="020B0604020202020204" pitchFamily="34" charset="0"/>
                <a:cs typeface="Arial" panose="020B0604020202020204" pitchFamily="34" charset="0"/>
              </a:rPr>
              <a:t>The IT Governance Committee Reports were presented to the Audit Committee in the previous reporting period. The report also highlighted plans for the preventative controls that are required to support the Department</a:t>
            </a:r>
            <a:r>
              <a:rPr lang="en-US" sz="1800" dirty="0">
                <a:solidFill>
                  <a:srgbClr val="000000"/>
                </a:solidFill>
                <a:effectLst/>
                <a:latin typeface="Arial" panose="020B0604020202020204" pitchFamily="34" charset="0"/>
                <a:ea typeface="Arial" panose="020B0604020202020204" pitchFamily="34" charset="0"/>
              </a:rPr>
              <a:t>,</a:t>
            </a:r>
          </a:p>
          <a:p>
            <a:pPr marL="342900" lvl="0" indent="-342900" algn="just">
              <a:lnSpc>
                <a:spcPct val="150000"/>
              </a:lnSpc>
              <a:buFont typeface="Wingdings" panose="05000000000000000000" pitchFamily="2" charset="2"/>
              <a:buChar char=""/>
            </a:pPr>
            <a:endParaRPr lang="en-ZA"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827579047"/>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8</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grpSp>
        <p:nvGrpSpPr>
          <p:cNvPr id="35" name="Group 34"/>
          <p:cNvGrpSpPr/>
          <p:nvPr/>
        </p:nvGrpSpPr>
        <p:grpSpPr>
          <a:xfrm>
            <a:off x="-78581" y="75829"/>
            <a:ext cx="9144000" cy="1477736"/>
            <a:chOff x="-78581" y="0"/>
            <a:chExt cx="9144000" cy="1477736"/>
          </a:xfrm>
          <a:solidFill>
            <a:schemeClr val="accent6">
              <a:lumMod val="75000"/>
            </a:schemeClr>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0" y="857250"/>
              <a:ext cx="620486" cy="620486"/>
            </a:xfrm>
            <a:prstGeom prst="rtTriangl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dirty="0">
                <a:solidFill>
                  <a:prstClr val="white"/>
                </a:solidFill>
              </a:endParaRPr>
            </a:p>
          </p:txBody>
        </p:sp>
        <p:sp>
          <p:nvSpPr>
            <p:cNvPr id="2" name="Rectangle 1"/>
            <p:cNvSpPr/>
            <p:nvPr/>
          </p:nvSpPr>
          <p:spPr>
            <a:xfrm>
              <a:off x="-78581" y="0"/>
              <a:ext cx="9144000" cy="85725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ZA" sz="2800" b="1" dirty="0"/>
                <a:t>AUDIT COMMITTEE RECOMMENDATIONS THAT ARE ON GOING – </a:t>
              </a:r>
              <a:r>
                <a:rPr lang="en-ZA" sz="2800" b="1" dirty="0">
                  <a:solidFill>
                    <a:schemeClr val="tx2"/>
                  </a:solidFill>
                </a:rPr>
                <a:t>Financial Reporting  </a:t>
              </a:r>
            </a:p>
          </p:txBody>
        </p:sp>
      </p:grpSp>
      <p:sp>
        <p:nvSpPr>
          <p:cNvPr id="7" name="Rectangle 6"/>
          <p:cNvSpPr/>
          <p:nvPr/>
        </p:nvSpPr>
        <p:spPr>
          <a:xfrm>
            <a:off x="310243" y="933079"/>
            <a:ext cx="8562567" cy="5632311"/>
          </a:xfrm>
          <a:prstGeom prst="rect">
            <a:avLst/>
          </a:prstGeom>
        </p:spPr>
        <p:txBody>
          <a:bodyPr wrap="square">
            <a:spAutoFit/>
          </a:bodyPr>
          <a:lstStyle/>
          <a:p>
            <a:pPr algn="just"/>
            <a:r>
              <a:rPr lang="en-ZA" b="1" u="sng" dirty="0">
                <a:latin typeface="Arial" panose="020B0604020202020204" pitchFamily="34" charset="0"/>
                <a:cs typeface="Arial" panose="020B0604020202020204" pitchFamily="34" charset="0"/>
              </a:rPr>
              <a:t>Financial Reporting</a:t>
            </a:r>
          </a:p>
          <a:p>
            <a:pPr algn="just"/>
            <a:endParaRPr lang="en-ZA" dirty="0">
              <a:latin typeface="Arial" panose="020B060402020202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n-ZA" dirty="0">
                <a:solidFill>
                  <a:srgbClr val="000000"/>
                </a:solidFill>
                <a:effectLst/>
                <a:latin typeface="Arial" panose="020B0604020202020204" pitchFamily="34" charset="0"/>
                <a:ea typeface="Arial" panose="020B0604020202020204" pitchFamily="34" charset="0"/>
                <a:cs typeface="Arial" panose="020B0604020202020204" pitchFamily="34" charset="0"/>
              </a:rPr>
              <a:t>The year-to-date expenditure of the Department as at 30 September 2020 was R12,095 billion (46.69%) against the spending plan of R13,460 billion (51.96%) resulting in R1,364 billion underspending of the projected expenditure.</a:t>
            </a:r>
            <a:endParaRPr lang="en-ZA"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buFont typeface="Symbol" panose="05050102010706020507" pitchFamily="18" charset="2"/>
              <a:buChar char=""/>
            </a:pPr>
            <a:r>
              <a:rPr lang="en-ZA" dirty="0">
                <a:solidFill>
                  <a:srgbClr val="000000"/>
                </a:solidFill>
                <a:effectLst/>
                <a:latin typeface="Arial" panose="020B0604020202020204" pitchFamily="34" charset="0"/>
                <a:ea typeface="Arial" panose="020B0604020202020204" pitchFamily="34" charset="0"/>
                <a:cs typeface="Arial" panose="020B0604020202020204" pitchFamily="34" charset="0"/>
              </a:rPr>
              <a:t>The spending plan included in this analysis is the revised spending plan as approved by National Treasury on 20 August 2020 after the implementation of Special Budget Adjustment. </a:t>
            </a:r>
            <a:endParaRPr lang="en-ZA"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buFont typeface="Symbol" panose="05050102010706020507" pitchFamily="18" charset="2"/>
              <a:buChar char=""/>
            </a:pPr>
            <a:r>
              <a:rPr lang="en-US" dirty="0">
                <a:solidFill>
                  <a:srgbClr val="000000"/>
                </a:solidFill>
                <a:effectLst/>
                <a:latin typeface="Arial" panose="020B0604020202020204" pitchFamily="34" charset="0"/>
                <a:ea typeface="Arial" panose="020B0604020202020204" pitchFamily="34" charset="0"/>
                <a:cs typeface="Arial" panose="020B0604020202020204" pitchFamily="34" charset="0"/>
              </a:rPr>
              <a:t>The Minister of Finance tabled the 2020 Special Adjustment Budget on 24 June 2020.</a:t>
            </a:r>
            <a:endParaRPr lang="en-ZA" dirty="0">
              <a:effectLst/>
              <a:latin typeface="Arial" panose="020B0604020202020204" pitchFamily="34" charset="0"/>
              <a:ea typeface="Times New Roman" panose="02020603050405020304" pitchFamily="18" charset="0"/>
              <a:cs typeface="Arial" panose="020B0604020202020204" pitchFamily="34" charset="0"/>
            </a:endParaRPr>
          </a:p>
          <a:p>
            <a:pPr algn="just"/>
            <a:endParaRPr lang="en-ZA" dirty="0">
              <a:latin typeface="Arial" panose="020B0604020202020204" pitchFamily="34" charset="0"/>
              <a:cs typeface="Arial" panose="020B0604020202020204" pitchFamily="34" charset="0"/>
            </a:endParaRPr>
          </a:p>
          <a:p>
            <a:pPr algn="just"/>
            <a:r>
              <a:rPr lang="en-ZA" b="1" u="sng" dirty="0">
                <a:latin typeface="Arial" panose="020B0604020202020204" pitchFamily="34" charset="0"/>
                <a:cs typeface="Arial" panose="020B0604020202020204" pitchFamily="34" charset="0"/>
              </a:rPr>
              <a:t>Recommendations</a:t>
            </a:r>
          </a:p>
          <a:p>
            <a:pPr algn="just"/>
            <a:endParaRPr lang="en-ZA" b="1"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p>
            <a:pPr algn="just"/>
            <a:r>
              <a:rPr lang="en-ZA" b="1" dirty="0">
                <a:solidFill>
                  <a:srgbClr val="000000"/>
                </a:solidFill>
                <a:effectLst/>
                <a:latin typeface="Arial" panose="020B0604020202020204" pitchFamily="34" charset="0"/>
                <a:ea typeface="Arial" panose="020B0604020202020204" pitchFamily="34" charset="0"/>
                <a:cs typeface="Arial" panose="020B0604020202020204" pitchFamily="34" charset="0"/>
              </a:rPr>
              <a:t>The Committee considered the report and recommend that management monitor spending patterns to be within the approved budget</a:t>
            </a:r>
            <a:r>
              <a:rPr lang="en-ZA" b="1" dirty="0" smtClean="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ZA" dirty="0" smtClean="0">
              <a:latin typeface="Arial" panose="020B0604020202020204" pitchFamily="34" charset="0"/>
              <a:cs typeface="Arial" panose="020B0604020202020204" pitchFamily="34" charset="0"/>
            </a:endParaRPr>
          </a:p>
          <a:p>
            <a:pPr algn="just"/>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17237944"/>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2072424-5D56-4214-9B0E-115C1E9D580C}"/>
              </a:ext>
            </a:extLst>
          </p:cNvPr>
          <p:cNvSpPr/>
          <p:nvPr/>
        </p:nvSpPr>
        <p:spPr>
          <a:xfrm>
            <a:off x="809898" y="6351479"/>
            <a:ext cx="7509783" cy="1359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 name="Slide Number Placeholder 4">
            <a:extLst>
              <a:ext uri="{FF2B5EF4-FFF2-40B4-BE49-F238E27FC236}">
                <a16:creationId xmlns:a16="http://schemas.microsoft.com/office/drawing/2014/main" xmlns="" id="{A267B5F5-F106-4972-8869-9423FCCF1CC0}"/>
              </a:ext>
            </a:extLst>
          </p:cNvPr>
          <p:cNvSpPr>
            <a:spLocks noGrp="1"/>
          </p:cNvSpPr>
          <p:nvPr>
            <p:ph type="sldNum" sz="quarter" idx="12"/>
          </p:nvPr>
        </p:nvSpPr>
        <p:spPr>
          <a:xfrm>
            <a:off x="88720" y="6214557"/>
            <a:ext cx="499655" cy="273844"/>
          </a:xfrm>
        </p:spPr>
        <p:txBody>
          <a:bodyPr/>
          <a:lstStyle/>
          <a:p>
            <a:pPr algn="ctr"/>
            <a:fld id="{7E672E3D-61E0-450A-AD62-EE98E486015F}" type="slidenum">
              <a:rPr lang="en-US" smtClean="0">
                <a:solidFill>
                  <a:prstClr val="black">
                    <a:lumMod val="85000"/>
                    <a:lumOff val="15000"/>
                  </a:prstClr>
                </a:solidFill>
              </a:rPr>
              <a:pPr algn="ctr"/>
              <a:t>9</a:t>
            </a:fld>
            <a:endParaRPr lang="en-US" dirty="0">
              <a:solidFill>
                <a:prstClr val="black">
                  <a:lumMod val="85000"/>
                  <a:lumOff val="15000"/>
                </a:prstClr>
              </a:solidFill>
            </a:endParaRPr>
          </a:p>
        </p:txBody>
      </p:sp>
      <p:sp>
        <p:nvSpPr>
          <p:cNvPr id="6" name="Rectangle 5">
            <a:extLst>
              <a:ext uri="{FF2B5EF4-FFF2-40B4-BE49-F238E27FC236}">
                <a16:creationId xmlns:a16="http://schemas.microsoft.com/office/drawing/2014/main" xmlns="" id="{4A4CCC08-A329-477A-B80B-2665F19C7039}"/>
              </a:ext>
            </a:extLst>
          </p:cNvPr>
          <p:cNvSpPr/>
          <p:nvPr/>
        </p:nvSpPr>
        <p:spPr>
          <a:xfrm>
            <a:off x="8450308" y="6344430"/>
            <a:ext cx="693692" cy="135902"/>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4493419"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5634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5616043" y="3854447"/>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4483442" y="4513373"/>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3369846" y="3852782"/>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endParaRPr>
            </a:p>
          </p:txBody>
        </p:sp>
      </p:grpSp>
      <p:grpSp>
        <p:nvGrpSpPr>
          <p:cNvPr id="35" name="Group 34"/>
          <p:cNvGrpSpPr/>
          <p:nvPr/>
        </p:nvGrpSpPr>
        <p:grpSpPr>
          <a:xfrm>
            <a:off x="0" y="13097"/>
            <a:ext cx="9144000" cy="1483998"/>
            <a:chOff x="-100213" y="-59999"/>
            <a:chExt cx="9144000" cy="1483998"/>
          </a:xfrm>
          <a:solidFill>
            <a:schemeClr val="accent6">
              <a:lumMod val="75000"/>
            </a:schemeClr>
          </a:solidFill>
        </p:grpSpPr>
        <p:sp>
          <p:nvSpPr>
            <p:cNvPr id="3" name="Right Triangle 2">
              <a:extLst>
                <a:ext uri="{FF2B5EF4-FFF2-40B4-BE49-F238E27FC236}">
                  <a16:creationId xmlns:a16="http://schemas.microsoft.com/office/drawing/2014/main" xmlns="" id="{A22970AA-4D81-42E7-B90D-6F83D8998C85}"/>
                </a:ext>
              </a:extLst>
            </p:cNvPr>
            <p:cNvSpPr/>
            <p:nvPr/>
          </p:nvSpPr>
          <p:spPr>
            <a:xfrm rot="5400000">
              <a:off x="-100213" y="803513"/>
              <a:ext cx="620486" cy="620486"/>
            </a:xfrm>
            <a:prstGeom prst="rtTriangl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dirty="0">
                <a:solidFill>
                  <a:prstClr val="white"/>
                </a:solidFill>
              </a:endParaRPr>
            </a:p>
          </p:txBody>
        </p:sp>
        <p:sp>
          <p:nvSpPr>
            <p:cNvPr id="2" name="Rectangle 1"/>
            <p:cNvSpPr/>
            <p:nvPr/>
          </p:nvSpPr>
          <p:spPr>
            <a:xfrm>
              <a:off x="-100213" y="-59999"/>
              <a:ext cx="9144000" cy="85725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ZA" sz="2800" b="1" dirty="0"/>
                <a:t>AUDIT COMMITTEE RECOMMENDATIONS THAT ARE ON GOING- </a:t>
              </a:r>
              <a:r>
                <a:rPr lang="en-ZA" sz="2800" b="1" dirty="0">
                  <a:solidFill>
                    <a:schemeClr val="tx2"/>
                  </a:solidFill>
                </a:rPr>
                <a:t>Performance Information    </a:t>
              </a:r>
            </a:p>
          </p:txBody>
        </p:sp>
      </p:grpSp>
      <p:sp>
        <p:nvSpPr>
          <p:cNvPr id="7" name="Rectangle 6"/>
          <p:cNvSpPr/>
          <p:nvPr/>
        </p:nvSpPr>
        <p:spPr>
          <a:xfrm>
            <a:off x="310243" y="933079"/>
            <a:ext cx="8562567" cy="4616648"/>
          </a:xfrm>
          <a:prstGeom prst="rect">
            <a:avLst/>
          </a:prstGeom>
        </p:spPr>
        <p:txBody>
          <a:bodyPr wrap="square">
            <a:spAutoFit/>
          </a:bodyPr>
          <a:lstStyle/>
          <a:p>
            <a:pPr algn="just"/>
            <a:endParaRPr lang="en-ZA" b="1" dirty="0">
              <a:latin typeface="Arial" panose="020B0604020202020204" pitchFamily="34" charset="0"/>
              <a:cs typeface="Arial" panose="020B0604020202020204" pitchFamily="34" charset="0"/>
            </a:endParaRPr>
          </a:p>
          <a:p>
            <a:pPr algn="just">
              <a:lnSpc>
                <a:spcPct val="150000"/>
              </a:lnSpc>
              <a:spcBef>
                <a:spcPts val="1200"/>
              </a:spcBef>
              <a:spcAft>
                <a:spcPts val="1200"/>
              </a:spcAft>
            </a:pPr>
            <a:r>
              <a:rPr lang="en-US" dirty="0">
                <a:effectLst/>
                <a:latin typeface="Arial" panose="020B0604020202020204" pitchFamily="34" charset="0"/>
                <a:ea typeface="Arial" panose="020B0604020202020204" pitchFamily="34" charset="0"/>
                <a:cs typeface="Arial" panose="020B0604020202020204" pitchFamily="34" charset="0"/>
              </a:rPr>
              <a:t>Performance Management and Information</a:t>
            </a:r>
          </a:p>
          <a:p>
            <a:pPr algn="just">
              <a:lnSpc>
                <a:spcPct val="150000"/>
              </a:lnSpc>
              <a:spcBef>
                <a:spcPts val="1200"/>
              </a:spcBef>
              <a:spcAft>
                <a:spcPts val="1200"/>
              </a:spcAft>
            </a:pPr>
            <a:r>
              <a:rPr lang="en-US" b="1" dirty="0">
                <a:effectLst/>
                <a:latin typeface="Arial" panose="020B0604020202020204" pitchFamily="34" charset="0"/>
                <a:ea typeface="Arial" panose="020B0604020202020204" pitchFamily="34" charset="0"/>
                <a:cs typeface="Arial" panose="020B0604020202020204" pitchFamily="34" charset="0"/>
              </a:rPr>
              <a:t>Review of the DCS 5 Year </a:t>
            </a:r>
            <a:r>
              <a:rPr lang="en-US" b="1" dirty="0">
                <a:latin typeface="Arial" panose="020B0604020202020204" pitchFamily="34" charset="0"/>
                <a:ea typeface="Arial" panose="020B0604020202020204" pitchFamily="34" charset="0"/>
                <a:cs typeface="Arial" panose="020B0604020202020204" pitchFamily="34" charset="0"/>
              </a:rPr>
              <a:t>S</a:t>
            </a:r>
            <a:r>
              <a:rPr lang="en-US" b="1" dirty="0">
                <a:effectLst/>
                <a:latin typeface="Arial" panose="020B0604020202020204" pitchFamily="34" charset="0"/>
                <a:ea typeface="Arial" panose="020B0604020202020204" pitchFamily="34" charset="0"/>
                <a:cs typeface="Arial" panose="020B0604020202020204" pitchFamily="34" charset="0"/>
              </a:rPr>
              <a:t>trategic Plan, Annual Performance Plan and Annual Operational Plan</a:t>
            </a:r>
            <a:endParaRPr lang="en-ZA"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1200"/>
              </a:spcBef>
              <a:spcAft>
                <a:spcPts val="1200"/>
              </a:spcAft>
            </a:pPr>
            <a:r>
              <a:rPr lang="en-US" dirty="0">
                <a:effectLst/>
                <a:latin typeface="Arial" panose="020B0604020202020204" pitchFamily="34" charset="0"/>
                <a:ea typeface="Arial" panose="020B0604020202020204" pitchFamily="34" charset="0"/>
                <a:cs typeface="Arial" panose="020B0604020202020204" pitchFamily="34" charset="0"/>
              </a:rPr>
              <a:t>The impact of the national disaster and nation-wide lockdown has necessitated the need to review of institutional plans to respond to the COVID-19 pandemic and continued service delivery in the 2020/21 financial year.</a:t>
            </a:r>
            <a:endParaRPr lang="en-ZA"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dirty="0">
                <a:effectLst/>
                <a:latin typeface="Arial" panose="020B0604020202020204" pitchFamily="34" charset="0"/>
                <a:ea typeface="Arial" panose="020B0604020202020204" pitchFamily="34" charset="0"/>
                <a:cs typeface="Arial" panose="020B0604020202020204" pitchFamily="34" charset="0"/>
              </a:rPr>
              <a:t>The reviewed Strategic </a:t>
            </a:r>
            <a:r>
              <a:rPr lang="en-US" dirty="0" smtClean="0">
                <a:effectLst/>
                <a:latin typeface="Arial" panose="020B0604020202020204" pitchFamily="34" charset="0"/>
                <a:ea typeface="Arial" panose="020B0604020202020204" pitchFamily="34" charset="0"/>
                <a:cs typeface="Arial" panose="020B0604020202020204" pitchFamily="34" charset="0"/>
              </a:rPr>
              <a:t>Plan </a:t>
            </a:r>
            <a:r>
              <a:rPr lang="en-US" dirty="0">
                <a:effectLst/>
                <a:latin typeface="Arial" panose="020B0604020202020204" pitchFamily="34" charset="0"/>
                <a:ea typeface="Arial" panose="020B0604020202020204" pitchFamily="34" charset="0"/>
                <a:cs typeface="Arial" panose="020B0604020202020204" pitchFamily="34" charset="0"/>
              </a:rPr>
              <a:t>and </a:t>
            </a:r>
            <a:r>
              <a:rPr lang="en-US" dirty="0" smtClean="0">
                <a:effectLst/>
                <a:latin typeface="Arial" panose="020B0604020202020204" pitchFamily="34" charset="0"/>
                <a:ea typeface="Arial" panose="020B0604020202020204" pitchFamily="34" charset="0"/>
                <a:cs typeface="Arial" panose="020B0604020202020204" pitchFamily="34" charset="0"/>
              </a:rPr>
              <a:t>Annual </a:t>
            </a:r>
            <a:r>
              <a:rPr lang="en-US" dirty="0">
                <a:effectLst/>
                <a:latin typeface="Arial" panose="020B0604020202020204" pitchFamily="34" charset="0"/>
                <a:ea typeface="Arial" panose="020B0604020202020204" pitchFamily="34" charset="0"/>
                <a:cs typeface="Arial" panose="020B0604020202020204" pitchFamily="34" charset="0"/>
              </a:rPr>
              <a:t>Performance Plan were re-tabled in parliament on 9</a:t>
            </a:r>
            <a:r>
              <a:rPr lang="en-US" baseline="30000" dirty="0">
                <a:effectLst/>
                <a:latin typeface="Arial" panose="020B0604020202020204" pitchFamily="34" charset="0"/>
                <a:ea typeface="Arial" panose="020B0604020202020204" pitchFamily="34" charset="0"/>
                <a:cs typeface="Arial" panose="020B0604020202020204" pitchFamily="34" charset="0"/>
              </a:rPr>
              <a:t>th</a:t>
            </a:r>
            <a:r>
              <a:rPr lang="en-US" dirty="0">
                <a:effectLst/>
                <a:latin typeface="Arial" panose="020B0604020202020204" pitchFamily="34" charset="0"/>
                <a:ea typeface="Arial" panose="020B0604020202020204" pitchFamily="34" charset="0"/>
                <a:cs typeface="Arial" panose="020B0604020202020204" pitchFamily="34" charset="0"/>
              </a:rPr>
              <a:t> July </a:t>
            </a:r>
            <a:r>
              <a:rPr lang="en-US" dirty="0" smtClean="0">
                <a:effectLst/>
                <a:latin typeface="Arial" panose="020B0604020202020204" pitchFamily="34" charset="0"/>
                <a:ea typeface="Arial" panose="020B0604020202020204" pitchFamily="34" charset="0"/>
                <a:cs typeface="Arial" panose="020B0604020202020204" pitchFamily="34" charset="0"/>
              </a:rPr>
              <a:t>2020.  </a:t>
            </a:r>
            <a:endParaRPr lang="en-ZA"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3110077224"/>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1784</TotalTime>
  <Words>2085</Words>
  <Application>Microsoft Office PowerPoint</Application>
  <PresentationFormat>On-screen Show (4:3)</PresentationFormat>
  <Paragraphs>270</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Department of Correctional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OUTCOMES</dc:title>
  <dc:creator>Mashibini, Moeketsi</dc:creator>
  <cp:lastModifiedBy>USER</cp:lastModifiedBy>
  <cp:revision>176</cp:revision>
  <dcterms:created xsi:type="dcterms:W3CDTF">2020-12-13T11:51:06Z</dcterms:created>
  <dcterms:modified xsi:type="dcterms:W3CDTF">2021-03-10T08:08:39Z</dcterms:modified>
</cp:coreProperties>
</file>