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2"/>
  </p:notesMasterIdLst>
  <p:sldIdLst>
    <p:sldId id="256" r:id="rId2"/>
    <p:sldId id="289" r:id="rId3"/>
    <p:sldId id="276" r:id="rId4"/>
    <p:sldId id="257" r:id="rId5"/>
    <p:sldId id="290" r:id="rId6"/>
    <p:sldId id="272" r:id="rId7"/>
    <p:sldId id="275" r:id="rId8"/>
    <p:sldId id="274" r:id="rId9"/>
    <p:sldId id="266" r:id="rId10"/>
    <p:sldId id="267" r:id="rId11"/>
    <p:sldId id="259" r:id="rId12"/>
    <p:sldId id="281" r:id="rId13"/>
    <p:sldId id="278" r:id="rId14"/>
    <p:sldId id="260" r:id="rId15"/>
    <p:sldId id="279" r:id="rId16"/>
    <p:sldId id="263" r:id="rId17"/>
    <p:sldId id="264" r:id="rId18"/>
    <p:sldId id="265" r:id="rId19"/>
    <p:sldId id="273" r:id="rId20"/>
    <p:sldId id="262" r:id="rId21"/>
    <p:sldId id="280" r:id="rId22"/>
    <p:sldId id="271" r:id="rId23"/>
    <p:sldId id="277" r:id="rId24"/>
    <p:sldId id="282" r:id="rId25"/>
    <p:sldId id="283" r:id="rId26"/>
    <p:sldId id="284" r:id="rId27"/>
    <p:sldId id="285" r:id="rId28"/>
    <p:sldId id="286" r:id="rId29"/>
    <p:sldId id="288" r:id="rId30"/>
    <p:sldId id="287" r:id="rId3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76616" autoAdjust="0"/>
  </p:normalViewPr>
  <p:slideViewPr>
    <p:cSldViewPr snapToGrid="0" snapToObjects="1">
      <p:cViewPr varScale="1">
        <p:scale>
          <a:sx n="56" d="100"/>
          <a:sy n="56" d="100"/>
        </p:scale>
        <p:origin x="16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A423C6-752A-4750-B977-65396D46682A}" type="datetimeFigureOut">
              <a:rPr lang="en-GB" smtClean="0"/>
              <a:t>15/02/2021</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5E636E-5096-4378-AE56-0D045EBDE46B}" type="slidenum">
              <a:rPr lang="en-GB" smtClean="0"/>
              <a:t>‹#›</a:t>
            </a:fld>
            <a:endParaRPr lang="en-GB"/>
          </a:p>
        </p:txBody>
      </p:sp>
    </p:spTree>
    <p:extLst>
      <p:ext uri="{BB962C8B-B14F-4D97-AF65-F5344CB8AC3E}">
        <p14:creationId xmlns:p14="http://schemas.microsoft.com/office/powerpoint/2010/main" val="114867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smtClean="0"/>
              <a:t>Som</a:t>
            </a:r>
            <a:r>
              <a:rPr lang="en-ZA" b="1" baseline="0" dirty="0" smtClean="0"/>
              <a:t>e p</a:t>
            </a:r>
            <a:r>
              <a:rPr lang="en-ZA" b="1" dirty="0" smtClean="0"/>
              <a:t>olicy decisions required:</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smtClean="0"/>
              <a:t>(Although these comments are noted, we will not respond to</a:t>
            </a:r>
            <a:r>
              <a:rPr lang="en-ZA" baseline="0" dirty="0" smtClean="0"/>
              <a:t> these as they do not require a legal response.)</a:t>
            </a:r>
            <a:endParaRPr lang="en-GB" dirty="0" smtClean="0"/>
          </a:p>
          <a:p>
            <a:endParaRPr lang="en-US" dirty="0" smtClean="0"/>
          </a:p>
          <a:p>
            <a:pPr marL="171450" lvl="0" indent="-171450">
              <a:buFont typeface="Arial" panose="020B0604020202020204" pitchFamily="34" charset="0"/>
              <a:buChar char="•"/>
            </a:pPr>
            <a:r>
              <a:rPr lang="en-ZA" sz="1200" kern="1200" dirty="0" smtClean="0">
                <a:solidFill>
                  <a:schemeClr val="tx1"/>
                </a:solidFill>
                <a:effectLst/>
                <a:latin typeface="+mn-lt"/>
                <a:ea typeface="+mn-ea"/>
                <a:cs typeface="+mn-cs"/>
              </a:rPr>
              <a:t>The amendments are only the first step to hasten land reform.</a:t>
            </a:r>
            <a:r>
              <a:rPr lang="en-GB" sz="1200" kern="1200" baseline="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Appropriate legislation must follow</a:t>
            </a:r>
            <a:r>
              <a:rPr lang="en-ZA" sz="1200" kern="1200" baseline="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Land Claims Court and ancillary structures must be capacitated.</a:t>
            </a:r>
            <a:r>
              <a:rPr lang="en-GB" sz="1200" kern="1200" baseline="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The entire process of expropriation must be transparent and open to scrutiny by the court to avoid mismanagement, fraud or corruption.</a:t>
            </a: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Need to address (1) Corrupt Officials, (2) risible budget, (3) failure to amend the Expropriation Act, (4) slow restitution pace, (5) slow processing of land claims.</a:t>
            </a: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dirty="0" smtClean="0"/>
              <a:t>The need for this amendment: The Constitution already provides for the possibility of nil compensation.</a:t>
            </a:r>
          </a:p>
          <a:p>
            <a:pPr marL="628650" lvl="1" indent="-171450">
              <a:buFont typeface="Arial" panose="020B0604020202020204" pitchFamily="34" charset="0"/>
              <a:buChar char="•"/>
            </a:pPr>
            <a:r>
              <a:rPr lang="en-ZA" dirty="0" smtClean="0"/>
              <a:t>The Constitution already makes provision for development of national legislation to determine the circumstances under which expropriation can take place at nil compensation. </a:t>
            </a: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Given that the apex court had recognized that the real problem with land reform is not with the courts or the laws of the country, an unnecessary amendment undermines the rule of law since it ignores the findings of that court</a:t>
            </a:r>
            <a:endParaRPr lang="en-ZA"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0" kern="1200" dirty="0" smtClean="0">
                <a:solidFill>
                  <a:schemeClr val="tx1"/>
                </a:solidFill>
                <a:effectLst/>
                <a:latin typeface="+mn-lt"/>
                <a:ea typeface="+mn-ea"/>
                <a:cs typeface="+mn-cs"/>
              </a:rPr>
              <a:t>I</a:t>
            </a:r>
            <a:r>
              <a:rPr lang="en-ZA" sz="1200" kern="1200" dirty="0" smtClean="0">
                <a:solidFill>
                  <a:schemeClr val="tx1"/>
                </a:solidFill>
                <a:effectLst/>
                <a:latin typeface="+mn-lt"/>
                <a:ea typeface="+mn-ea"/>
                <a:cs typeface="+mn-cs"/>
              </a:rPr>
              <a:t>f the bill is passed as it is, it gives additional  powers to the State to expropriate land without compensation. This power was not provided for in the Constitution or any other legislation.</a:t>
            </a: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dirty="0" smtClean="0"/>
              <a:t>Is</a:t>
            </a:r>
            <a:r>
              <a:rPr lang="en-US" baseline="0" dirty="0" smtClean="0"/>
              <a:t> there a </a:t>
            </a:r>
            <a:r>
              <a:rPr lang="en-US" dirty="0" smtClean="0"/>
              <a:t>need for nil compensation, given the possible consequences?:</a:t>
            </a:r>
          </a:p>
          <a:p>
            <a:pPr marL="628650" lvl="1" indent="-171450">
              <a:buFont typeface="Arial" panose="020B0604020202020204" pitchFamily="34" charset="0"/>
              <a:buChar char="•"/>
            </a:pPr>
            <a:r>
              <a:rPr lang="en-US" dirty="0" smtClean="0"/>
              <a:t>Land claims have been resolved so far without the need for nil compensation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dirty="0" smtClean="0"/>
              <a:t>You can’t remove property rights and have a flourishing economy – foreign investors will go elsewhere. There must always be market oriented</a:t>
            </a:r>
            <a:r>
              <a:rPr lang="en-ZA" baseline="0" dirty="0" smtClean="0"/>
              <a:t> compensation paid for land.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baseline="0" dirty="0" smtClean="0"/>
              <a:t>Nil compensation will lower the value of farmland.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Will impact on the future of property rights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Will impact on property rights protection score which correlates positively with income per capita across countries</a:t>
            </a:r>
            <a:endParaRPr lang="en-ZA" baseline="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dirty="0" smtClean="0"/>
              <a:t>This amendment will have serious economic</a:t>
            </a:r>
            <a:r>
              <a:rPr lang="en-ZA" baseline="0" dirty="0" smtClean="0"/>
              <a:t> consequences for the country.</a:t>
            </a:r>
          </a:p>
          <a:p>
            <a:pPr marL="171450" indent="-171450">
              <a:buFont typeface="Arial" panose="020B0604020202020204" pitchFamily="34" charset="0"/>
              <a:buChar char="•"/>
            </a:pPr>
            <a:r>
              <a:rPr lang="en-ZA" dirty="0" smtClean="0"/>
              <a:t>Land reform is not</a:t>
            </a:r>
            <a:r>
              <a:rPr lang="en-ZA" baseline="0" dirty="0" smtClean="0"/>
              <a:t> a serious unresolved problem:</a:t>
            </a:r>
            <a:endParaRPr lang="en-ZA" dirty="0" smtClean="0"/>
          </a:p>
          <a:p>
            <a:pPr marL="628650" lvl="1" indent="-171450">
              <a:buFont typeface="Arial" panose="020B0604020202020204" pitchFamily="34" charset="0"/>
              <a:buChar char="•"/>
            </a:pPr>
            <a:r>
              <a:rPr lang="en-ZA" dirty="0" smtClean="0"/>
              <a:t>Institute for Race Relations survey of the country’s most serious unresolved problems -  less than 1% of the population saw land distribution as a serious unresolved problem.</a:t>
            </a:r>
          </a:p>
          <a:p>
            <a:pPr marL="628650" lvl="1" indent="-171450">
              <a:buFont typeface="Arial" panose="020B0604020202020204" pitchFamily="34" charset="0"/>
              <a:buChar char="•"/>
            </a:pPr>
            <a:r>
              <a:rPr lang="en-ZA" dirty="0" smtClean="0"/>
              <a:t>Providing someone with the land to farm on is no guarantee that the farm will be successful.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rgbClr val="0070C0"/>
                </a:solidFill>
              </a:rPr>
              <a:t>Land should be limited to agricultural land.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There must be a limitation clause inserted on number of hectors a person can own, with the exception of land that is productive and/or serves the public purpose.</a:t>
            </a:r>
            <a:r>
              <a:rPr lang="en-GB" dirty="0" smtClean="0">
                <a:effectLst/>
              </a:rPr>
              <a:t> </a:t>
            </a:r>
            <a:r>
              <a:rPr lang="en-ZA" sz="1200" kern="1200" baseline="0" dirty="0" smtClean="0">
                <a:solidFill>
                  <a:schemeClr val="tx1"/>
                </a:solidFill>
                <a:effectLst/>
                <a:latin typeface="+mn-lt"/>
                <a:ea typeface="+mn-ea"/>
                <a:cs typeface="+mn-cs"/>
              </a:rPr>
              <a:t>{</a:t>
            </a:r>
            <a:r>
              <a:rPr lang="en-ZA" sz="1200" kern="1200" dirty="0" smtClean="0">
                <a:solidFill>
                  <a:srgbClr val="0070C0"/>
                </a:solidFill>
                <a:effectLst/>
                <a:latin typeface="+mn-lt"/>
                <a:ea typeface="+mn-ea"/>
                <a:cs typeface="+mn-cs"/>
              </a:rPr>
              <a:t>This is outside the mandate of the Committee}</a:t>
            </a:r>
            <a:endParaRPr lang="en-GB" dirty="0" smtClean="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There should be explicit text included in the amendment that considers the concepts of food security, agricultural reform programmes and productive usage of land </a:t>
            </a:r>
            <a:r>
              <a:rPr lang="en-ZA" sz="1200" kern="1200" baseline="0" dirty="0" smtClean="0">
                <a:solidFill>
                  <a:schemeClr val="tx1"/>
                </a:solidFill>
                <a:effectLst/>
                <a:latin typeface="+mn-lt"/>
                <a:ea typeface="+mn-ea"/>
                <a:cs typeface="+mn-cs"/>
              </a:rPr>
              <a:t>{</a:t>
            </a:r>
            <a:r>
              <a:rPr lang="en-ZA" sz="1200" kern="1200" dirty="0" smtClean="0">
                <a:solidFill>
                  <a:srgbClr val="0070C0"/>
                </a:solidFill>
                <a:effectLst/>
                <a:latin typeface="+mn-lt"/>
                <a:ea typeface="+mn-ea"/>
                <a:cs typeface="+mn-cs"/>
              </a:rPr>
              <a:t>This is outside the mandate of the Committee}</a:t>
            </a:r>
            <a:endParaRPr lang="en-ZA" dirty="0" smtClean="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dirty="0" smtClean="0">
                <a:effectLst/>
              </a:rPr>
              <a:t>Custodianship</a:t>
            </a:r>
            <a:r>
              <a:rPr lang="en-ZA" baseline="0" dirty="0" smtClean="0">
                <a:effectLst/>
              </a:rPr>
              <a:t> of all land in SA should vest with the State. </a:t>
            </a:r>
            <a:r>
              <a:rPr lang="en-ZA" sz="1200" kern="1200" baseline="0" dirty="0" smtClean="0">
                <a:solidFill>
                  <a:schemeClr val="tx1"/>
                </a:solidFill>
                <a:effectLst/>
                <a:latin typeface="+mn-lt"/>
                <a:ea typeface="+mn-ea"/>
                <a:cs typeface="+mn-cs"/>
              </a:rPr>
              <a:t>{</a:t>
            </a:r>
            <a:r>
              <a:rPr lang="en-ZA" sz="1200" kern="1200" dirty="0" smtClean="0">
                <a:solidFill>
                  <a:srgbClr val="0070C0"/>
                </a:solidFill>
                <a:effectLst/>
                <a:latin typeface="+mn-lt"/>
                <a:ea typeface="+mn-ea"/>
                <a:cs typeface="+mn-cs"/>
              </a:rPr>
              <a:t>This is outside the mandate of the Committee}</a:t>
            </a:r>
            <a:endParaRPr lang="en-ZA" baseline="0" dirty="0" smtClean="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dirty="0" smtClean="0"/>
              <a:t>Add a factor that relates to whether there is a realistic market for that property </a:t>
            </a:r>
            <a:r>
              <a:rPr lang="en-ZA" sz="1200" kern="1200" baseline="0" dirty="0" smtClean="0">
                <a:solidFill>
                  <a:schemeClr val="tx1"/>
                </a:solidFill>
                <a:effectLst/>
                <a:latin typeface="+mn-lt"/>
                <a:ea typeface="+mn-ea"/>
                <a:cs typeface="+mn-cs"/>
              </a:rPr>
              <a:t>{</a:t>
            </a:r>
            <a:r>
              <a:rPr lang="en-ZA" sz="1200" kern="1200" dirty="0" smtClean="0">
                <a:solidFill>
                  <a:srgbClr val="0070C0"/>
                </a:solidFill>
                <a:effectLst/>
                <a:latin typeface="+mn-lt"/>
                <a:ea typeface="+mn-ea"/>
                <a:cs typeface="+mn-cs"/>
              </a:rPr>
              <a:t>This is outside the mandate of the Committee}</a:t>
            </a:r>
            <a:endParaRPr lang="en-ZA"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dirty="0" smtClean="0"/>
              <a:t>The Bill should include provision for protection of the environment. </a:t>
            </a:r>
            <a:r>
              <a:rPr lang="en-ZA" sz="1200" kern="1200" baseline="0" dirty="0" smtClean="0">
                <a:solidFill>
                  <a:schemeClr val="tx1"/>
                </a:solidFill>
                <a:effectLst/>
                <a:latin typeface="+mn-lt"/>
                <a:ea typeface="+mn-ea"/>
                <a:cs typeface="+mn-cs"/>
              </a:rPr>
              <a:t>{</a:t>
            </a:r>
            <a:r>
              <a:rPr lang="en-ZA" sz="1200" kern="1200" dirty="0" smtClean="0">
                <a:solidFill>
                  <a:srgbClr val="0070C0"/>
                </a:solidFill>
                <a:effectLst/>
                <a:latin typeface="+mn-lt"/>
                <a:ea typeface="+mn-ea"/>
                <a:cs typeface="+mn-cs"/>
              </a:rPr>
              <a:t>This is outside the mandate of the Committee}</a:t>
            </a:r>
            <a:endParaRPr lang="en-ZA"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The need to provide land and opportunities flowing there from to people should be funded  from government land. {This deals with implementation of land reform}</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dirty="0" smtClean="0">
                <a:effectLst/>
              </a:rPr>
              <a:t>The date of 1913 should be taken back to 1652. </a:t>
            </a:r>
            <a:r>
              <a:rPr lang="en-ZA" sz="1200" kern="1200" baseline="0" dirty="0" smtClean="0">
                <a:solidFill>
                  <a:schemeClr val="tx1"/>
                </a:solidFill>
                <a:effectLst/>
                <a:latin typeface="+mn-lt"/>
                <a:ea typeface="+mn-ea"/>
                <a:cs typeface="+mn-cs"/>
              </a:rPr>
              <a:t>{</a:t>
            </a:r>
            <a:r>
              <a:rPr lang="en-ZA" sz="1200" kern="1200" dirty="0" smtClean="0">
                <a:solidFill>
                  <a:srgbClr val="0070C0"/>
                </a:solidFill>
                <a:effectLst/>
                <a:latin typeface="+mn-lt"/>
                <a:ea typeface="+mn-ea"/>
                <a:cs typeface="+mn-cs"/>
              </a:rPr>
              <a:t>This is outside the mandate of the Committee}</a:t>
            </a:r>
            <a:endParaRPr lang="en-ZA" dirty="0" smtClean="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dirty="0" smtClean="0">
                <a:effectLst/>
              </a:rPr>
              <a:t>Remove the reference to section 36 from</a:t>
            </a:r>
            <a:r>
              <a:rPr lang="en-ZA" baseline="0" dirty="0" smtClean="0">
                <a:effectLst/>
              </a:rPr>
              <a:t> subsection (8) {whether we remove it or retain it, section 36 will be applicable}</a:t>
            </a:r>
            <a:endParaRPr lang="en-ZA" dirty="0" smtClean="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Some submitters believe that the Bill is intended to focus on land, but section 25 deals with other forms of property. Why is</a:t>
            </a:r>
            <a:r>
              <a:rPr lang="en-ZA" sz="1200" kern="1200" baseline="0" dirty="0" smtClean="0">
                <a:solidFill>
                  <a:schemeClr val="tx1"/>
                </a:solidFill>
                <a:effectLst/>
                <a:latin typeface="+mn-lt"/>
                <a:ea typeface="+mn-ea"/>
                <a:cs typeface="+mn-cs"/>
              </a:rPr>
              <a:t> no provision made for other forms of property? {</a:t>
            </a:r>
            <a:r>
              <a:rPr lang="en-ZA" sz="1200" kern="1200" dirty="0" smtClean="0">
                <a:solidFill>
                  <a:srgbClr val="0070C0"/>
                </a:solidFill>
                <a:effectLst/>
                <a:latin typeface="+mn-lt"/>
                <a:ea typeface="+mn-ea"/>
                <a:cs typeface="+mn-cs"/>
              </a:rPr>
              <a:t>The Bill is very clear that it only applies to land as that is the limit of the mandate.}</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smtClean="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1</a:t>
            </a:fld>
            <a:endParaRPr lang="en-GB" dirty="0"/>
          </a:p>
        </p:txBody>
      </p:sp>
    </p:spTree>
    <p:extLst>
      <p:ext uri="{BB962C8B-B14F-4D97-AF65-F5344CB8AC3E}">
        <p14:creationId xmlns:p14="http://schemas.microsoft.com/office/powerpoint/2010/main" val="2156929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Article 4 (c) the SADC Treaty obliges all Member States of SADC (of which Zimbabwe is a member) to respect principles of</a:t>
            </a:r>
            <a:r>
              <a:rPr lang="en-GB" sz="1200" u="sng" kern="1200" dirty="0" smtClean="0">
                <a:solidFill>
                  <a:schemeClr val="tx1"/>
                </a:solidFill>
                <a:effectLst/>
                <a:latin typeface="+mn-lt"/>
                <a:ea typeface="+mn-ea"/>
                <a:cs typeface="+mn-cs"/>
              </a:rPr>
              <a:t> “human rights, democracy and the rule of law”</a:t>
            </a:r>
            <a:r>
              <a:rPr lang="en-GB" sz="1200" kern="1200" dirty="0" smtClean="0">
                <a:solidFill>
                  <a:schemeClr val="tx1"/>
                </a:solidFill>
                <a:effectLst/>
                <a:latin typeface="+mn-lt"/>
                <a:ea typeface="+mn-ea"/>
                <a:cs typeface="+mn-cs"/>
              </a:rPr>
              <a:t> and to undertake Article 6 (1) of the Treaty </a:t>
            </a:r>
            <a:r>
              <a:rPr lang="en-GB" sz="1200" u="sng" kern="1200" dirty="0" smtClean="0">
                <a:solidFill>
                  <a:schemeClr val="tx1"/>
                </a:solidFill>
                <a:effectLst/>
                <a:latin typeface="+mn-lt"/>
                <a:ea typeface="+mn-ea"/>
                <a:cs typeface="+mn-cs"/>
              </a:rPr>
              <a:t>“to refrain from taking measures </a:t>
            </a:r>
            <a:r>
              <a:rPr lang="en-GB" sz="1200" kern="1200" dirty="0" smtClean="0">
                <a:solidFill>
                  <a:schemeClr val="tx1"/>
                </a:solidFill>
                <a:effectLst/>
                <a:latin typeface="+mn-lt"/>
                <a:ea typeface="+mn-ea"/>
                <a:cs typeface="+mn-cs"/>
              </a:rPr>
              <a:t>likely to</a:t>
            </a:r>
            <a:r>
              <a:rPr lang="en-GB" sz="1200" u="sng" kern="1200" dirty="0" smtClean="0">
                <a:solidFill>
                  <a:schemeClr val="tx1"/>
                </a:solidFill>
                <a:effectLst/>
                <a:latin typeface="+mn-lt"/>
                <a:ea typeface="+mn-ea"/>
                <a:cs typeface="+mn-cs"/>
              </a:rPr>
              <a:t> jeopardize </a:t>
            </a:r>
            <a:r>
              <a:rPr lang="en-GB" sz="1200" kern="1200" dirty="0" smtClean="0">
                <a:solidFill>
                  <a:schemeClr val="tx1"/>
                </a:solidFill>
                <a:effectLst/>
                <a:latin typeface="+mn-lt"/>
                <a:ea typeface="+mn-ea"/>
                <a:cs typeface="+mn-cs"/>
              </a:rPr>
              <a:t>the sustenance of its principles, the achievement of its objectives and</a:t>
            </a:r>
            <a:r>
              <a:rPr lang="en-GB" sz="1200" u="sng" kern="1200" dirty="0" smtClean="0">
                <a:solidFill>
                  <a:schemeClr val="tx1"/>
                </a:solidFill>
                <a:effectLst/>
                <a:latin typeface="+mn-lt"/>
                <a:ea typeface="+mn-ea"/>
                <a:cs typeface="+mn-cs"/>
              </a:rPr>
              <a:t> the implementation of the provisions of the Treaty.”</a:t>
            </a:r>
            <a:r>
              <a:rPr lang="en-GB" sz="1200" kern="1200" dirty="0" smtClean="0">
                <a:solidFill>
                  <a:schemeClr val="tx1"/>
                </a:solidFill>
                <a:effectLst/>
                <a:latin typeface="+mn-lt"/>
                <a:ea typeface="+mn-ea"/>
                <a:cs typeface="+mn-cs"/>
              </a:rPr>
              <a:t> (own emphasis) Consequently, Member States of SADC, are under a legal obligation to respect, protect and promote those twin fundamental rights.</a:t>
            </a:r>
          </a:p>
          <a:p>
            <a:pPr lvl="0"/>
            <a:endParaRPr lang="en-ZA"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a:t>
            </a:r>
          </a:p>
          <a:p>
            <a:pPr lvl="0"/>
            <a:endParaRPr lang="en-ZA" sz="1200" kern="1200" dirty="0" smtClean="0">
              <a:solidFill>
                <a:schemeClr val="tx1"/>
              </a:solidFill>
              <a:effectLst/>
              <a:latin typeface="+mn-lt"/>
              <a:ea typeface="+mn-ea"/>
              <a:cs typeface="+mn-cs"/>
            </a:endParaRPr>
          </a:p>
          <a:p>
            <a:pPr lvl="0"/>
            <a:r>
              <a:rPr lang="en-ZA" sz="1200" i="1" kern="1200" dirty="0" err="1" smtClean="0">
                <a:solidFill>
                  <a:schemeClr val="tx1"/>
                </a:solidFill>
                <a:effectLst/>
                <a:latin typeface="+mn-lt"/>
                <a:ea typeface="+mn-ea"/>
                <a:cs typeface="+mn-cs"/>
              </a:rPr>
              <a:t>Pincova</a:t>
            </a:r>
            <a:r>
              <a:rPr lang="en-ZA" sz="1200" i="1" kern="1200" dirty="0" smtClean="0">
                <a:solidFill>
                  <a:schemeClr val="tx1"/>
                </a:solidFill>
                <a:effectLst/>
                <a:latin typeface="+mn-lt"/>
                <a:ea typeface="+mn-ea"/>
                <a:cs typeface="+mn-cs"/>
              </a:rPr>
              <a:t> and </a:t>
            </a:r>
            <a:r>
              <a:rPr lang="en-ZA" sz="1200" i="1" kern="1200" dirty="0" err="1" smtClean="0">
                <a:solidFill>
                  <a:schemeClr val="tx1"/>
                </a:solidFill>
                <a:effectLst/>
                <a:latin typeface="+mn-lt"/>
                <a:ea typeface="+mn-ea"/>
                <a:cs typeface="+mn-cs"/>
              </a:rPr>
              <a:t>Pinc</a:t>
            </a:r>
            <a:r>
              <a:rPr lang="en-ZA" sz="1200" i="1" kern="1200" dirty="0" smtClean="0">
                <a:solidFill>
                  <a:schemeClr val="tx1"/>
                </a:solidFill>
                <a:effectLst/>
                <a:latin typeface="+mn-lt"/>
                <a:ea typeface="+mn-ea"/>
                <a:cs typeface="+mn-cs"/>
              </a:rPr>
              <a:t> v Czech Republic Application no </a:t>
            </a:r>
            <a:r>
              <a:rPr lang="en-ZA" sz="1200" kern="1200" dirty="0" smtClean="0">
                <a:solidFill>
                  <a:schemeClr val="tx1"/>
                </a:solidFill>
                <a:effectLst/>
                <a:latin typeface="+mn-lt"/>
                <a:ea typeface="+mn-ea"/>
                <a:cs typeface="+mn-cs"/>
              </a:rPr>
              <a:t>36548/97, 2002 (30 ECHR 712)</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ECHR considered Article 1 of Protocol No. 1 of the European Convention of Human Rights and spelled out three distinct rules, namely: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That everyone is entitled to the peaceful enjoyment of property;</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That deprivation of possession is subject to certain conditions;</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Contracting States can control the use of property in accordance with the general interest.</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 Court held that there must be a reasonable relationship of proportionality between the means employed and the aim sought to be realised by any measure depriving a person of his possessions. Although, (as submitters have alluded to), the Court held that appropriate balance of rights and interests was generally achieved where the compensation paid to the person whose property has been taken was reasonably related to its “market” value, as determined at the time of the expropriation</a:t>
            </a:r>
            <a:r>
              <a:rPr lang="en-GB" dirty="0" smtClean="0">
                <a:effectLst/>
              </a:rPr>
              <a:t> </a:t>
            </a:r>
            <a:r>
              <a:rPr lang="en-ZA" sz="1200" i="1" kern="1200" dirty="0" smtClean="0">
                <a:solidFill>
                  <a:schemeClr val="tx1"/>
                </a:solidFill>
                <a:effectLst/>
                <a:latin typeface="+mn-lt"/>
                <a:ea typeface="+mn-ea"/>
                <a:cs typeface="+mn-cs"/>
              </a:rPr>
              <a:t>Supra </a:t>
            </a:r>
            <a:r>
              <a:rPr lang="en-ZA" sz="1200" kern="1200" dirty="0" smtClean="0">
                <a:solidFill>
                  <a:schemeClr val="tx1"/>
                </a:solidFill>
                <a:effectLst/>
                <a:latin typeface="+mn-lt"/>
                <a:ea typeface="+mn-ea"/>
                <a:cs typeface="+mn-cs"/>
              </a:rPr>
              <a:t>at page 13. </a:t>
            </a:r>
          </a:p>
        </p:txBody>
      </p:sp>
      <p:sp>
        <p:nvSpPr>
          <p:cNvPr id="4" name="Slide Number Placeholder 3"/>
          <p:cNvSpPr>
            <a:spLocks noGrp="1"/>
          </p:cNvSpPr>
          <p:nvPr>
            <p:ph type="sldNum" sz="quarter" idx="10"/>
          </p:nvPr>
        </p:nvSpPr>
        <p:spPr/>
        <p:txBody>
          <a:bodyPr/>
          <a:lstStyle/>
          <a:p>
            <a:fld id="{2B5E636E-5096-4378-AE56-0D045EBDE46B}" type="slidenum">
              <a:rPr lang="en-GB" smtClean="0"/>
              <a:t>26</a:t>
            </a:fld>
            <a:endParaRPr lang="en-GB"/>
          </a:p>
        </p:txBody>
      </p:sp>
    </p:spTree>
    <p:extLst>
      <p:ext uri="{BB962C8B-B14F-4D97-AF65-F5344CB8AC3E}">
        <p14:creationId xmlns:p14="http://schemas.microsoft.com/office/powerpoint/2010/main" val="861809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Article 26 of the ICCPR states as follows: </a:t>
            </a:r>
          </a:p>
          <a:p>
            <a:r>
              <a:rPr lang="en-GB" sz="1200" kern="1200" dirty="0" smtClean="0">
                <a:solidFill>
                  <a:schemeClr val="tx1"/>
                </a:solidFill>
                <a:effectLst/>
                <a:latin typeface="+mn-lt"/>
                <a:ea typeface="+mn-ea"/>
                <a:cs typeface="+mn-cs"/>
              </a:rPr>
              <a:t>“</a:t>
            </a:r>
            <a:r>
              <a:rPr lang="en-GB" sz="1200" u="sng" kern="1200" dirty="0" smtClean="0">
                <a:solidFill>
                  <a:schemeClr val="tx1"/>
                </a:solidFill>
                <a:effectLst/>
                <a:latin typeface="+mn-lt"/>
                <a:ea typeface="+mn-ea"/>
                <a:cs typeface="+mn-cs"/>
              </a:rPr>
              <a:t>All persons are equal before the law</a:t>
            </a:r>
            <a:r>
              <a:rPr lang="en-GB" sz="1200" kern="1200" dirty="0" smtClean="0">
                <a:solidFill>
                  <a:schemeClr val="tx1"/>
                </a:solidFill>
                <a:effectLst/>
                <a:latin typeface="+mn-lt"/>
                <a:ea typeface="+mn-ea"/>
                <a:cs typeface="+mn-cs"/>
              </a:rPr>
              <a:t> and </a:t>
            </a:r>
            <a:r>
              <a:rPr lang="en-GB" sz="1200" u="sng" kern="1200" dirty="0" smtClean="0">
                <a:solidFill>
                  <a:schemeClr val="tx1"/>
                </a:solidFill>
                <a:effectLst/>
                <a:latin typeface="+mn-lt"/>
                <a:ea typeface="+mn-ea"/>
                <a:cs typeface="+mn-cs"/>
              </a:rPr>
              <a:t>are entitled</a:t>
            </a:r>
            <a:r>
              <a:rPr lang="en-GB" sz="1200" kern="1200" dirty="0" smtClean="0">
                <a:solidFill>
                  <a:schemeClr val="tx1"/>
                </a:solidFill>
                <a:effectLst/>
                <a:latin typeface="+mn-lt"/>
                <a:ea typeface="+mn-ea"/>
                <a:cs typeface="+mn-cs"/>
              </a:rPr>
              <a:t> without any discrimination </a:t>
            </a:r>
            <a:r>
              <a:rPr lang="en-GB" sz="1200" u="sng" kern="1200" dirty="0" smtClean="0">
                <a:solidFill>
                  <a:schemeClr val="tx1"/>
                </a:solidFill>
                <a:effectLst/>
                <a:latin typeface="+mn-lt"/>
                <a:ea typeface="+mn-ea"/>
                <a:cs typeface="+mn-cs"/>
              </a:rPr>
              <a:t>to the equal protection of the law</a:t>
            </a:r>
            <a:r>
              <a:rPr lang="en-GB" sz="1200" kern="1200" dirty="0" smtClean="0">
                <a:solidFill>
                  <a:schemeClr val="tx1"/>
                </a:solidFill>
                <a:effectLst/>
                <a:latin typeface="+mn-lt"/>
                <a:ea typeface="+mn-ea"/>
                <a:cs typeface="+mn-cs"/>
              </a:rPr>
              <a:t>. In this respect, the law shall </a:t>
            </a:r>
            <a:r>
              <a:rPr lang="en-GB" sz="1200" u="sng" kern="1200" dirty="0" smtClean="0">
                <a:solidFill>
                  <a:schemeClr val="tx1"/>
                </a:solidFill>
                <a:effectLst/>
                <a:latin typeface="+mn-lt"/>
                <a:ea typeface="+mn-ea"/>
                <a:cs typeface="+mn-cs"/>
              </a:rPr>
              <a:t>pro­hibit any discrimination and guarantee to all persons equal and effective</a:t>
            </a:r>
            <a:r>
              <a:rPr lang="en-GB" sz="1200" kern="1200" dirty="0" smtClean="0">
                <a:solidFill>
                  <a:schemeClr val="tx1"/>
                </a:solidFill>
                <a:effectLst/>
                <a:latin typeface="+mn-lt"/>
                <a:ea typeface="+mn-ea"/>
                <a:cs typeface="+mn-cs"/>
              </a:rPr>
              <a:t> </a:t>
            </a:r>
            <a:r>
              <a:rPr lang="en-GB" sz="1200" u="sng" kern="1200" dirty="0" smtClean="0">
                <a:solidFill>
                  <a:schemeClr val="tx1"/>
                </a:solidFill>
                <a:effectLst/>
                <a:latin typeface="+mn-lt"/>
                <a:ea typeface="+mn-ea"/>
                <a:cs typeface="+mn-cs"/>
              </a:rPr>
              <a:t>protection against discrimination </a:t>
            </a:r>
            <a:r>
              <a:rPr lang="en-GB" sz="1200" kern="1200" dirty="0" smtClean="0">
                <a:solidFill>
                  <a:schemeClr val="tx1"/>
                </a:solidFill>
                <a:effectLst/>
                <a:latin typeface="+mn-lt"/>
                <a:ea typeface="+mn-ea"/>
                <a:cs typeface="+mn-cs"/>
              </a:rPr>
              <a:t>on any ground such as race, colour, sex, language, religion, political or other opinion, national or social origin, property, birth or other status.” (own emphasis)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must be read with Article 2(3), which provides that a state party to the Covenant must ensure that anyone whose rights recognised in the Covenant have been violated “shall have an effective remedy, notwithstanding that the violation has been committed by persons acting in an official capacity,” and that such a remedy is determined by a competent judicial, administrative or legislative authority, or by any other competent authority provided for by the legal system of the State. (</a:t>
            </a:r>
            <a:r>
              <a:rPr lang="en-ZA" sz="1200" kern="1200" dirty="0" smtClean="0">
                <a:solidFill>
                  <a:schemeClr val="tx1"/>
                </a:solidFill>
                <a:effectLst/>
                <a:latin typeface="+mn-lt"/>
                <a:ea typeface="+mn-ea"/>
                <a:cs typeface="+mn-cs"/>
              </a:rPr>
              <a:t>Article 2(3)(a) of the ICCPR.)</a:t>
            </a:r>
            <a:endParaRPr lang="en-GB" sz="1200" kern="1200" dirty="0" smtClean="0">
              <a:solidFill>
                <a:schemeClr val="tx1"/>
              </a:solidFill>
              <a:effectLst/>
              <a:latin typeface="+mn-lt"/>
              <a:ea typeface="+mn-ea"/>
              <a:cs typeface="+mn-cs"/>
            </a:endParaRPr>
          </a:p>
          <a:p>
            <a:endParaRPr lang="en-ZA"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UNCTAD Series on International Investment Agreements II, page 5:</a:t>
            </a:r>
          </a:p>
          <a:p>
            <a:r>
              <a:rPr lang="en-GB" sz="1200" kern="1200" dirty="0" smtClean="0">
                <a:solidFill>
                  <a:schemeClr val="tx1"/>
                </a:solidFill>
                <a:effectLst/>
                <a:latin typeface="+mn-lt"/>
                <a:ea typeface="+mn-ea"/>
                <a:cs typeface="+mn-cs"/>
              </a:rPr>
              <a:t>“Through International Investment Agreements (IIAs) States have established a guarantee for foreign investors against expropriation of their investments without compensation. Today virtually all bilateral investment treaties (BITS) contain an expropriation provision.”</a:t>
            </a:r>
          </a:p>
          <a:p>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UNCTAD Series on International Investment Agreements II, page xiii.</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“Another key topic concerns compensation. While in theory, compensation for lawful expropriation should be different from reparation for an unlawful one, in many cases the two are determined by reference to the same fair market value of the expropriated investment. From the policy perspective, it may be useful to allow factoring in specific circumstances of the case and equitable considerations when determining compensation for lawful expropriation. Under this approach</a:t>
            </a:r>
            <a:r>
              <a:rPr lang="en-GB" sz="1200" u="sng" kern="1200" dirty="0" smtClean="0">
                <a:solidFill>
                  <a:schemeClr val="tx1"/>
                </a:solidFill>
                <a:effectLst/>
                <a:latin typeface="+mn-lt"/>
                <a:ea typeface="+mn-ea"/>
                <a:cs typeface="+mn-cs"/>
              </a:rPr>
              <a:t>, the fair market value of the investment would serve as a starting point only</a:t>
            </a:r>
            <a:r>
              <a:rPr lang="en-GB" sz="1200" kern="1200" dirty="0" smtClean="0">
                <a:solidFill>
                  <a:schemeClr val="tx1"/>
                </a:solidFill>
                <a:effectLst/>
                <a:latin typeface="+mn-lt"/>
                <a:ea typeface="+mn-ea"/>
                <a:cs typeface="+mn-cs"/>
              </a:rPr>
              <a:t>.” (own emphasis)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UNCTAD Series on International Investment Agreements II, page 1, 41.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document further explains that in the twentieth century the focus in the international community went from discussions on “full compensation” to, from the 1960s and 1970s,  acknowledging State’s rights to economic self –regulation, which included granting “appropriate compensation”. </a:t>
            </a: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27</a:t>
            </a:fld>
            <a:endParaRPr lang="en-GB"/>
          </a:p>
        </p:txBody>
      </p:sp>
    </p:spTree>
    <p:extLst>
      <p:ext uri="{BB962C8B-B14F-4D97-AF65-F5344CB8AC3E}">
        <p14:creationId xmlns:p14="http://schemas.microsoft.com/office/powerpoint/2010/main" val="2649167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29</a:t>
            </a:fld>
            <a:endParaRPr lang="en-GB"/>
          </a:p>
        </p:txBody>
      </p:sp>
    </p:spTree>
    <p:extLst>
      <p:ext uri="{BB962C8B-B14F-4D97-AF65-F5344CB8AC3E}">
        <p14:creationId xmlns:p14="http://schemas.microsoft.com/office/powerpoint/2010/main" val="3190349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30</a:t>
            </a:fld>
            <a:endParaRPr lang="en-GB"/>
          </a:p>
        </p:txBody>
      </p:sp>
    </p:spTree>
    <p:extLst>
      <p:ext uri="{BB962C8B-B14F-4D97-AF65-F5344CB8AC3E}">
        <p14:creationId xmlns:p14="http://schemas.microsoft.com/office/powerpoint/2010/main" val="2840508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NHTL:</a:t>
            </a:r>
          </a:p>
          <a:p>
            <a:pPr marL="171450" indent="-171450">
              <a:buFontTx/>
              <a:buChar char="-"/>
            </a:pPr>
            <a:r>
              <a:rPr lang="en-ZA" baseline="0" dirty="0" smtClean="0"/>
              <a:t>Such expropriation should not relate to the land owned by traditional communities – title deeds to such land should be transferred to the traditional Authorities;</a:t>
            </a:r>
          </a:p>
          <a:p>
            <a:pPr marL="171450" indent="-171450">
              <a:buFontTx/>
              <a:buChar char="-"/>
            </a:pPr>
            <a:r>
              <a:rPr lang="en-ZA" baseline="0" dirty="0" smtClean="0"/>
              <a:t>Role of courts: The executive should make the decision, which may include nil compensation. That decision should then be subject to review by a court.</a:t>
            </a:r>
          </a:p>
          <a:p>
            <a:pPr marL="171450" indent="-171450">
              <a:buFontTx/>
              <a:buChar char="-"/>
            </a:pPr>
            <a:r>
              <a:rPr lang="en-ZA" baseline="0" dirty="0" smtClean="0"/>
              <a:t>The National legislation envisaged should substitute “1913” with “the time that the land was taken”.</a:t>
            </a: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2</a:t>
            </a:fld>
            <a:endParaRPr lang="en-GB"/>
          </a:p>
        </p:txBody>
      </p:sp>
    </p:spTree>
    <p:extLst>
      <p:ext uri="{BB962C8B-B14F-4D97-AF65-F5344CB8AC3E}">
        <p14:creationId xmlns:p14="http://schemas.microsoft.com/office/powerpoint/2010/main" val="4082273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ZA" sz="1200" kern="1200" dirty="0" smtClean="0">
                <a:solidFill>
                  <a:schemeClr val="tx1"/>
                </a:solidFill>
                <a:effectLst/>
                <a:latin typeface="+mn-lt"/>
                <a:ea typeface="+mn-ea"/>
                <a:cs typeface="+mn-cs"/>
              </a:rPr>
              <a:t>We must keep in mind the principles set out the case of </a:t>
            </a:r>
            <a:r>
              <a:rPr lang="en-ZA" sz="1200" i="1" kern="1200" dirty="0" smtClean="0">
                <a:solidFill>
                  <a:schemeClr val="tx1"/>
                </a:solidFill>
                <a:effectLst/>
                <a:latin typeface="+mn-lt"/>
                <a:ea typeface="+mn-ea"/>
                <a:cs typeface="+mn-cs"/>
              </a:rPr>
              <a:t>Doctors for Life International v Speaker of the National Assembly [2006] ZACC 11</a:t>
            </a:r>
            <a:r>
              <a:rPr lang="en-ZA" sz="1200" kern="1200" dirty="0" smtClean="0">
                <a:solidFill>
                  <a:schemeClr val="tx1"/>
                </a:solidFill>
                <a:effectLst/>
                <a:latin typeface="+mn-lt"/>
                <a:ea typeface="+mn-ea"/>
                <a:cs typeface="+mn-cs"/>
              </a:rPr>
              <a:t>. In paragraph 128 the court set out the following factors to consider:</a:t>
            </a:r>
            <a:endParaRPr lang="en-GB" dirty="0" smtClean="0">
              <a:effectLst/>
            </a:endParaRPr>
          </a:p>
          <a:p>
            <a:r>
              <a:rPr lang="en-ZA" sz="1200" kern="1200" dirty="0" smtClean="0">
                <a:solidFill>
                  <a:schemeClr val="tx1"/>
                </a:solidFill>
                <a:effectLst/>
                <a:latin typeface="+mn-lt"/>
                <a:ea typeface="+mn-ea"/>
                <a:cs typeface="+mn-cs"/>
              </a:rPr>
              <a:t>“Reasonableness is an objective standard which is sensitive to the facts and circumstances of a particular case. “In dealing with the issue of reasonableness,” this Court has explained, “context is all important.” Whether a legislature has acted reasonably in discharging its duty to facilitate public involvement will depend on a number of factors. The </a:t>
            </a:r>
            <a:r>
              <a:rPr lang="en-ZA" sz="1200" b="1" kern="1200" dirty="0" smtClean="0">
                <a:solidFill>
                  <a:schemeClr val="tx1"/>
                </a:solidFill>
                <a:effectLst/>
                <a:latin typeface="+mn-lt"/>
                <a:ea typeface="+mn-ea"/>
                <a:cs typeface="+mn-cs"/>
              </a:rPr>
              <a:t>nature and importance of the legislation</a:t>
            </a:r>
            <a:r>
              <a:rPr lang="en-ZA" sz="1200" kern="1200" dirty="0" smtClean="0">
                <a:solidFill>
                  <a:schemeClr val="tx1"/>
                </a:solidFill>
                <a:effectLst/>
                <a:latin typeface="+mn-lt"/>
                <a:ea typeface="+mn-ea"/>
                <a:cs typeface="+mn-cs"/>
              </a:rPr>
              <a:t> and the </a:t>
            </a:r>
            <a:r>
              <a:rPr lang="en-ZA" sz="1200" b="1" kern="1200" dirty="0" smtClean="0">
                <a:solidFill>
                  <a:schemeClr val="tx1"/>
                </a:solidFill>
                <a:effectLst/>
                <a:latin typeface="+mn-lt"/>
                <a:ea typeface="+mn-ea"/>
                <a:cs typeface="+mn-cs"/>
              </a:rPr>
              <a:t>intensity of its impact on the public</a:t>
            </a:r>
            <a:r>
              <a:rPr lang="en-ZA" sz="1200" kern="1200" dirty="0" smtClean="0">
                <a:solidFill>
                  <a:schemeClr val="tx1"/>
                </a:solidFill>
                <a:effectLst/>
                <a:latin typeface="+mn-lt"/>
                <a:ea typeface="+mn-ea"/>
                <a:cs typeface="+mn-cs"/>
              </a:rPr>
              <a:t> are especially relevant. Reasonableness also requires that appropriate account be paid to practicalities such as time and expense, which relate to the efficiency of the law-making process. Yet the saving of money and time in itself does not justify inadequate opportunities for public involvement. In addition, in evaluating the reasonableness of Parliament’s conduct, this Court will have regard to </a:t>
            </a:r>
            <a:r>
              <a:rPr lang="en-ZA" sz="1200" b="1" kern="1200" dirty="0" smtClean="0">
                <a:solidFill>
                  <a:schemeClr val="tx1"/>
                </a:solidFill>
                <a:effectLst/>
                <a:latin typeface="+mn-lt"/>
                <a:ea typeface="+mn-ea"/>
                <a:cs typeface="+mn-cs"/>
              </a:rPr>
              <a:t>what Parliament itself considered to be appropriate public involvement in the light of the legislation’s content, importance and urgency</a:t>
            </a:r>
            <a:r>
              <a:rPr lang="en-ZA" sz="1200" kern="1200" dirty="0" smtClean="0">
                <a:solidFill>
                  <a:schemeClr val="tx1"/>
                </a:solidFill>
                <a:effectLst/>
                <a:latin typeface="+mn-lt"/>
                <a:ea typeface="+mn-ea"/>
                <a:cs typeface="+mn-cs"/>
              </a:rPr>
              <a:t>. Indeed, this Court will pay particular attention to what Parliament considers to be appropriate public involvement.” (own emphasis).</a:t>
            </a:r>
            <a:endParaRPr lang="en-GB" dirty="0" smtClean="0">
              <a:effectLst/>
            </a:endParaRPr>
          </a:p>
          <a:p>
            <a:r>
              <a:rPr lang="en-ZA" sz="1200" kern="1200" dirty="0" smtClean="0">
                <a:solidFill>
                  <a:schemeClr val="tx1"/>
                </a:solidFill>
                <a:effectLst/>
                <a:latin typeface="+mn-lt"/>
                <a:ea typeface="+mn-ea"/>
                <a:cs typeface="+mn-cs"/>
              </a:rPr>
              <a:t> </a:t>
            </a:r>
            <a:endParaRPr lang="en-GB" dirty="0" smtClean="0">
              <a:effectLst/>
            </a:endParaRPr>
          </a:p>
          <a:p>
            <a:pPr lvl="0"/>
            <a:r>
              <a:rPr lang="en-ZA" sz="1200" kern="1200" dirty="0" smtClean="0">
                <a:solidFill>
                  <a:schemeClr val="tx1"/>
                </a:solidFill>
                <a:effectLst/>
                <a:latin typeface="+mn-lt"/>
                <a:ea typeface="+mn-ea"/>
                <a:cs typeface="+mn-cs"/>
              </a:rPr>
              <a:t>The court further stated in in par 235 that:</a:t>
            </a:r>
            <a:endParaRPr lang="en-GB" dirty="0" smtClean="0">
              <a:effectLst/>
            </a:endParaRPr>
          </a:p>
          <a:p>
            <a:r>
              <a:rPr lang="en-ZA" sz="1200" kern="1200" dirty="0" smtClean="0">
                <a:solidFill>
                  <a:schemeClr val="tx1"/>
                </a:solidFill>
                <a:effectLst/>
                <a:latin typeface="+mn-lt"/>
                <a:ea typeface="+mn-ea"/>
                <a:cs typeface="+mn-cs"/>
              </a:rPr>
              <a:t>“All parties interested in legislation should feel that they have been given a real opportunity to have their say, that they are taken seriously as citizens and that their views matter and will receive due consideration at the moments when they could possibly influence decisions in a meaningful fashion. The objective is both symbolical and practical: the persons concerned must be manifestly shown the respect due to them as concerned citizens, and the legislators must have the benefit of all inputs that will enable them to produce the best possible laws.”</a:t>
            </a:r>
            <a:endParaRPr lang="en-GB" dirty="0" smtClean="0">
              <a:effectLst/>
            </a:endParaRPr>
          </a:p>
          <a:p>
            <a:r>
              <a:rPr lang="en-ZA" sz="1200" kern="1200" dirty="0" smtClean="0">
                <a:solidFill>
                  <a:schemeClr val="tx1"/>
                </a:solidFill>
                <a:effectLst/>
                <a:latin typeface="+mn-lt"/>
                <a:ea typeface="+mn-ea"/>
                <a:cs typeface="+mn-cs"/>
              </a:rPr>
              <a:t> </a:t>
            </a:r>
            <a:endParaRPr lang="en-GB" dirty="0" smtClean="0">
              <a:effectLst/>
            </a:endParaRPr>
          </a:p>
          <a:p>
            <a:pPr lvl="0"/>
            <a:r>
              <a:rPr lang="en-ZA" sz="1200" kern="1200" dirty="0" smtClean="0">
                <a:solidFill>
                  <a:schemeClr val="tx1"/>
                </a:solidFill>
                <a:effectLst/>
                <a:latin typeface="+mn-lt"/>
                <a:ea typeface="+mn-ea"/>
                <a:cs typeface="+mn-cs"/>
              </a:rPr>
              <a:t>Given that the nature and importance of this Bill, as well as the intensity of its (perceived) impact on the public and that Parliament has considered it necessary to do extensive public hearings, it is advisable that the amendment be advertised again.</a:t>
            </a:r>
            <a:endParaRPr lang="en-GB" dirty="0" smtClean="0">
              <a:effectLst/>
            </a:endParaRPr>
          </a:p>
          <a:p>
            <a:r>
              <a:rPr lang="en-ZA" sz="1200" kern="1200" dirty="0" smtClean="0">
                <a:solidFill>
                  <a:schemeClr val="tx1"/>
                </a:solidFill>
                <a:effectLst/>
                <a:latin typeface="+mn-lt"/>
                <a:ea typeface="+mn-ea"/>
                <a:cs typeface="+mn-cs"/>
              </a:rPr>
              <a:t> </a:t>
            </a:r>
            <a:endParaRPr lang="en-GB" dirty="0" smtClean="0">
              <a:effectLst/>
            </a:endParaRPr>
          </a:p>
          <a:p>
            <a:pPr lvl="0"/>
            <a:r>
              <a:rPr lang="en-ZA" sz="1200" kern="1200" dirty="0" smtClean="0">
                <a:solidFill>
                  <a:schemeClr val="tx1"/>
                </a:solidFill>
                <a:effectLst/>
                <a:latin typeface="+mn-lt"/>
                <a:ea typeface="+mn-ea"/>
                <a:cs typeface="+mn-cs"/>
              </a:rPr>
              <a:t>Some members of the public, fuelled on by media reports, interpreted the Bill as changing the role of the Courts so that only the Courts can decide on nil compensation. This public discussion could have left the perception in the public eye that the Bill envisaged the Courts to be the only party who can make this decision. Because of this, many members of the public may not have commented on this aspect of the Bill, as they were satisfied with such an arrangement.</a:t>
            </a:r>
            <a:endParaRPr lang="en-GB" dirty="0" smtClean="0">
              <a:effectLst/>
            </a:endParaRPr>
          </a:p>
          <a:p>
            <a:r>
              <a:rPr lang="en-ZA" sz="1200" kern="1200" dirty="0" smtClean="0">
                <a:solidFill>
                  <a:schemeClr val="tx1"/>
                </a:solidFill>
                <a:effectLst/>
                <a:latin typeface="+mn-lt"/>
                <a:ea typeface="+mn-ea"/>
                <a:cs typeface="+mn-cs"/>
              </a:rPr>
              <a:t> </a:t>
            </a:r>
            <a:endParaRPr lang="en-GB" dirty="0" smtClean="0">
              <a:effectLst/>
            </a:endParaRPr>
          </a:p>
          <a:p>
            <a:pPr lvl="0"/>
            <a:r>
              <a:rPr lang="en-ZA" sz="1200" kern="1200" dirty="0" smtClean="0">
                <a:solidFill>
                  <a:schemeClr val="tx1"/>
                </a:solidFill>
                <a:effectLst/>
                <a:latin typeface="+mn-lt"/>
                <a:ea typeface="+mn-ea"/>
                <a:cs typeface="+mn-cs"/>
              </a:rPr>
              <a:t>Accordingly, to the public this could be seen as a definite substantive change to what they thought the Bill provided and thus requires further consultation.</a:t>
            </a:r>
            <a:endParaRPr lang="en-GB" dirty="0" smtClean="0">
              <a:effectLst/>
            </a:endParaRPr>
          </a:p>
          <a:p>
            <a:r>
              <a:rPr lang="en-ZA" sz="1200" kern="1200" dirty="0" smtClean="0">
                <a:solidFill>
                  <a:schemeClr val="tx1"/>
                </a:solidFill>
                <a:effectLst/>
                <a:latin typeface="+mn-lt"/>
                <a:ea typeface="+mn-ea"/>
                <a:cs typeface="+mn-cs"/>
              </a:rPr>
              <a:t> </a:t>
            </a:r>
            <a:endParaRPr lang="en-GB" dirty="0" smtClean="0">
              <a:effectLst/>
            </a:endParaRPr>
          </a:p>
          <a:p>
            <a:pPr lvl="0"/>
            <a:r>
              <a:rPr lang="en-ZA" sz="1200" kern="1200" dirty="0" smtClean="0">
                <a:solidFill>
                  <a:schemeClr val="tx1"/>
                </a:solidFill>
                <a:effectLst/>
                <a:latin typeface="+mn-lt"/>
                <a:ea typeface="+mn-ea"/>
                <a:cs typeface="+mn-cs"/>
              </a:rPr>
              <a:t>Accordingly, considering the above factors and confusion regarding the correct interpretation of the Bill, it is recommended that the amendment to the clauses be advertised for public inputs. It must be stressed to the public that only submissions on that aspect will be considered as the remainder of the Bill has been thoroughly consulted on.</a:t>
            </a:r>
            <a:endParaRPr lang="en-GB" dirty="0" smtClean="0">
              <a:effectLst/>
            </a:endParaRPr>
          </a:p>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13</a:t>
            </a:fld>
            <a:endParaRPr lang="en-GB"/>
          </a:p>
        </p:txBody>
      </p:sp>
    </p:spTree>
    <p:extLst>
      <p:ext uri="{BB962C8B-B14F-4D97-AF65-F5344CB8AC3E}">
        <p14:creationId xmlns:p14="http://schemas.microsoft.com/office/powerpoint/2010/main" val="1543031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20</a:t>
            </a:fld>
            <a:endParaRPr lang="en-GB"/>
          </a:p>
        </p:txBody>
      </p:sp>
    </p:spTree>
    <p:extLst>
      <p:ext uri="{BB962C8B-B14F-4D97-AF65-F5344CB8AC3E}">
        <p14:creationId xmlns:p14="http://schemas.microsoft.com/office/powerpoint/2010/main" val="3420287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21</a:t>
            </a:fld>
            <a:endParaRPr lang="en-GB"/>
          </a:p>
        </p:txBody>
      </p:sp>
    </p:spTree>
    <p:extLst>
      <p:ext uri="{BB962C8B-B14F-4D97-AF65-F5344CB8AC3E}">
        <p14:creationId xmlns:p14="http://schemas.microsoft.com/office/powerpoint/2010/main" val="3092417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just"/>
            <a:r>
              <a:rPr lang="en-ZA" dirty="0" smtClean="0"/>
              <a:t>From a submission (summarised)</a:t>
            </a:r>
            <a:endParaRPr lang="en-GB" dirty="0" smtClean="0"/>
          </a:p>
          <a:p>
            <a:pPr marL="628650" lvl="1" indent="-171450" algn="just">
              <a:buFont typeface="Arial" panose="020B0604020202020204" pitchFamily="34" charset="0"/>
              <a:buChar char="•"/>
            </a:pPr>
            <a:r>
              <a:rPr lang="en-GB" dirty="0" smtClean="0"/>
              <a:t>Rule of law (v</a:t>
            </a:r>
            <a:r>
              <a:rPr lang="en-ZA" dirty="0" smtClean="0"/>
              <a:t>an der Walt v Metcash Trading Limited 27) means / includes: </a:t>
            </a:r>
            <a:r>
              <a:rPr lang="en-GB" dirty="0" smtClean="0"/>
              <a:t> </a:t>
            </a:r>
          </a:p>
          <a:p>
            <a:pPr marL="1085850" lvl="2" indent="-171450" algn="just">
              <a:buFont typeface="Arial" panose="020B0604020202020204" pitchFamily="34" charset="0"/>
              <a:buChar char="•"/>
            </a:pPr>
            <a:r>
              <a:rPr lang="en-ZA" dirty="0" smtClean="0"/>
              <a:t>the “absence of arbitrary power” (no authority to enjoy wide unlimited discretionary or arbitrary powers);</a:t>
            </a:r>
            <a:endParaRPr lang="en-GB" dirty="0" smtClean="0"/>
          </a:p>
          <a:p>
            <a:pPr marL="1085850" lvl="2" indent="-171450" algn="just">
              <a:buFont typeface="Arial" panose="020B0604020202020204" pitchFamily="34" charset="0"/>
              <a:buChar char="•"/>
            </a:pPr>
            <a:r>
              <a:rPr lang="en-ZA" dirty="0" smtClean="0"/>
              <a:t>“equality before the law” (all persons are subject to the ordinary law and jurisdiction of the courts); and</a:t>
            </a:r>
            <a:endParaRPr lang="en-GB" dirty="0" smtClean="0"/>
          </a:p>
          <a:p>
            <a:pPr marL="1085850" lvl="2" indent="-171450" algn="just">
              <a:buFont typeface="Arial" panose="020B0604020202020204" pitchFamily="34" charset="0"/>
              <a:buChar char="•"/>
            </a:pPr>
            <a:r>
              <a:rPr lang="en-ZA" dirty="0" smtClean="0"/>
              <a:t>the legal protection of certain basic human rights.</a:t>
            </a:r>
          </a:p>
          <a:p>
            <a:pPr marL="914400" lvl="2" indent="0" algn="just">
              <a:buFont typeface="Arial" panose="020B0604020202020204" pitchFamily="34" charset="0"/>
              <a:buNone/>
            </a:pPr>
            <a:endParaRPr lang="en-ZA"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Originally the principle of the rule of law which was first introduced by the British constitutional law scholar, Albert Venn Dicey, and it contained three main aspects. </a:t>
            </a:r>
            <a:r>
              <a:rPr lang="en-GB" sz="1200" u="sng" kern="1200" dirty="0" smtClean="0">
                <a:solidFill>
                  <a:schemeClr val="tx1"/>
                </a:solidFill>
                <a:effectLst/>
                <a:latin typeface="+mn-lt"/>
                <a:ea typeface="+mn-ea"/>
                <a:cs typeface="+mn-cs"/>
              </a:rPr>
              <a:t>The first, that ordinary law is supreme and that no one can be deprived of their rights through the arbitrary exercise of discretionary power</a:t>
            </a:r>
            <a:r>
              <a:rPr lang="en-GB" sz="1200" kern="1200" dirty="0" smtClean="0">
                <a:solidFill>
                  <a:schemeClr val="tx1"/>
                </a:solidFill>
                <a:effectLst/>
                <a:latin typeface="+mn-lt"/>
                <a:ea typeface="+mn-ea"/>
                <a:cs typeface="+mn-cs"/>
              </a:rPr>
              <a:t>. The second, that, no one, irrespective of his or her status, is above the law and that </a:t>
            </a:r>
            <a:r>
              <a:rPr lang="en-GB" sz="1200" u="sng" kern="1200" dirty="0" smtClean="0">
                <a:solidFill>
                  <a:schemeClr val="tx1"/>
                </a:solidFill>
                <a:effectLst/>
                <a:latin typeface="+mn-lt"/>
                <a:ea typeface="+mn-ea"/>
                <a:cs typeface="+mn-cs"/>
              </a:rPr>
              <a:t>everyone is subject to the same laws</a:t>
            </a:r>
            <a:r>
              <a:rPr lang="en-GB" sz="1200" kern="1200" dirty="0" smtClean="0">
                <a:solidFill>
                  <a:schemeClr val="tx1"/>
                </a:solidFill>
                <a:effectLst/>
                <a:latin typeface="+mn-lt"/>
                <a:ea typeface="+mn-ea"/>
                <a:cs typeface="+mn-cs"/>
              </a:rPr>
              <a:t> and jurisdiction of ordinary courts, and the third that the fundamental rights of the individual are best protected by ordinary law, rather than the bill of rights. (own emphasis)</a:t>
            </a:r>
            <a:r>
              <a:rPr lang="en-GB" dirty="0" smtClean="0">
                <a:effectLst/>
              </a:rPr>
              <a:t> </a:t>
            </a:r>
            <a:r>
              <a:rPr lang="en-ZA" sz="1200" kern="1200" dirty="0" smtClean="0">
                <a:solidFill>
                  <a:schemeClr val="tx1"/>
                </a:solidFill>
                <a:effectLst/>
                <a:latin typeface="+mn-lt"/>
                <a:ea typeface="+mn-ea"/>
                <a:cs typeface="+mn-cs"/>
              </a:rPr>
              <a:t>Bingham </a:t>
            </a:r>
            <a:r>
              <a:rPr lang="en-ZA" sz="1200" i="1" kern="1200" dirty="0" smtClean="0">
                <a:solidFill>
                  <a:schemeClr val="tx1"/>
                </a:solidFill>
                <a:effectLst/>
                <a:latin typeface="+mn-lt"/>
                <a:ea typeface="+mn-ea"/>
                <a:cs typeface="+mn-cs"/>
              </a:rPr>
              <a:t>The Rule of Law </a:t>
            </a:r>
            <a:r>
              <a:rPr lang="en-ZA" sz="1200" kern="1200" dirty="0" smtClean="0">
                <a:solidFill>
                  <a:schemeClr val="tx1"/>
                </a:solidFill>
                <a:effectLst/>
                <a:latin typeface="+mn-lt"/>
                <a:ea typeface="+mn-ea"/>
                <a:cs typeface="+mn-cs"/>
              </a:rPr>
              <a:t>3. </a:t>
            </a:r>
            <a:r>
              <a:rPr lang="en-ZA" sz="1200" i="1" kern="1200" dirty="0" smtClean="0">
                <a:solidFill>
                  <a:schemeClr val="tx1"/>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The original principle of the rule of law has now evolved in South Africa and can be divided into </a:t>
            </a:r>
            <a:r>
              <a:rPr lang="en-GB" sz="1200" u="sng" kern="1200" dirty="0" smtClean="0">
                <a:solidFill>
                  <a:schemeClr val="tx1"/>
                </a:solidFill>
                <a:effectLst/>
                <a:latin typeface="+mn-lt"/>
                <a:ea typeface="+mn-ea"/>
                <a:cs typeface="+mn-cs"/>
              </a:rPr>
              <a:t>three basic principles</a:t>
            </a:r>
            <a:r>
              <a:rPr lang="en-GB" sz="1200" kern="1200" dirty="0" smtClean="0">
                <a:solidFill>
                  <a:schemeClr val="tx1"/>
                </a:solidFill>
                <a:effectLst/>
                <a:latin typeface="+mn-lt"/>
                <a:ea typeface="+mn-ea"/>
                <a:cs typeface="+mn-cs"/>
              </a:rPr>
              <a:t>, the principle of authority </a:t>
            </a:r>
            <a:r>
              <a:rPr lang="en-GB" sz="1200" u="sng" kern="1200" dirty="0" smtClean="0">
                <a:solidFill>
                  <a:schemeClr val="tx1"/>
                </a:solidFill>
                <a:effectLst/>
                <a:latin typeface="+mn-lt"/>
                <a:ea typeface="+mn-ea"/>
                <a:cs typeface="+mn-cs"/>
              </a:rPr>
              <a:t>(the state must act in accordance with valid law</a:t>
            </a:r>
            <a:r>
              <a:rPr lang="en-GB" sz="1200" kern="1200" dirty="0" smtClean="0">
                <a:solidFill>
                  <a:schemeClr val="tx1"/>
                </a:solidFill>
                <a:effectLst/>
                <a:latin typeface="+mn-lt"/>
                <a:ea typeface="+mn-ea"/>
                <a:cs typeface="+mn-cs"/>
              </a:rPr>
              <a:t> and can only exercise those powers conferred upon it by law), the principle of procedural legality (imposing </a:t>
            </a:r>
            <a:r>
              <a:rPr lang="en-GB" sz="1200" u="sng" kern="1200" dirty="0" smtClean="0">
                <a:solidFill>
                  <a:schemeClr val="tx1"/>
                </a:solidFill>
                <a:effectLst/>
                <a:latin typeface="+mn-lt"/>
                <a:ea typeface="+mn-ea"/>
                <a:cs typeface="+mn-cs"/>
              </a:rPr>
              <a:t>procedural requirements on the state’s authority to make and implement laws</a:t>
            </a:r>
            <a:r>
              <a:rPr lang="en-GB" sz="1200" kern="1200" dirty="0" smtClean="0">
                <a:solidFill>
                  <a:schemeClr val="tx1"/>
                </a:solidFill>
                <a:effectLst/>
                <a:latin typeface="+mn-lt"/>
                <a:ea typeface="+mn-ea"/>
                <a:cs typeface="+mn-cs"/>
              </a:rPr>
              <a:t>) and the principle of substantive legality (which is associated with the </a:t>
            </a:r>
            <a:r>
              <a:rPr lang="en-GB" sz="1200" u="sng" kern="1200" dirty="0" smtClean="0">
                <a:solidFill>
                  <a:schemeClr val="tx1"/>
                </a:solidFill>
                <a:effectLst/>
                <a:latin typeface="+mn-lt"/>
                <a:ea typeface="+mn-ea"/>
                <a:cs typeface="+mn-cs"/>
              </a:rPr>
              <a:t>protection and promotion of fundamental human rights</a:t>
            </a:r>
            <a:r>
              <a:rPr lang="en-GB" sz="1200" kern="1200" dirty="0" smtClean="0">
                <a:solidFill>
                  <a:schemeClr val="tx1"/>
                </a:solidFill>
                <a:effectLst/>
                <a:latin typeface="+mn-lt"/>
                <a:ea typeface="+mn-ea"/>
                <a:cs typeface="+mn-cs"/>
              </a:rPr>
              <a:t>) on the state’s authority to make and implement law). (own emphasis)</a:t>
            </a:r>
            <a:r>
              <a:rPr lang="en-GB" dirty="0" smtClean="0">
                <a:effectLst/>
              </a:rPr>
              <a:t> </a:t>
            </a:r>
            <a:r>
              <a:rPr lang="en-ZA" sz="1200" kern="1200" dirty="0" smtClean="0">
                <a:solidFill>
                  <a:schemeClr val="tx1"/>
                </a:solidFill>
                <a:effectLst/>
                <a:latin typeface="+mn-lt"/>
                <a:ea typeface="+mn-ea"/>
                <a:cs typeface="+mn-cs"/>
              </a:rPr>
              <a:t>Kruger 2010 PELJ 468</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22</a:t>
            </a:fld>
            <a:endParaRPr lang="en-GB"/>
          </a:p>
        </p:txBody>
      </p:sp>
    </p:spTree>
    <p:extLst>
      <p:ext uri="{BB962C8B-B14F-4D97-AF65-F5344CB8AC3E}">
        <p14:creationId xmlns:p14="http://schemas.microsoft.com/office/powerpoint/2010/main" val="1330305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23</a:t>
            </a:fld>
            <a:endParaRPr lang="en-GB"/>
          </a:p>
        </p:txBody>
      </p:sp>
    </p:spTree>
    <p:extLst>
      <p:ext uri="{BB962C8B-B14F-4D97-AF65-F5344CB8AC3E}">
        <p14:creationId xmlns:p14="http://schemas.microsoft.com/office/powerpoint/2010/main" val="3288748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5E636E-5096-4378-AE56-0D045EBDE46B}" type="slidenum">
              <a:rPr lang="en-GB" smtClean="0"/>
              <a:t>24</a:t>
            </a:fld>
            <a:endParaRPr lang="en-GB"/>
          </a:p>
        </p:txBody>
      </p:sp>
    </p:spTree>
    <p:extLst>
      <p:ext uri="{BB962C8B-B14F-4D97-AF65-F5344CB8AC3E}">
        <p14:creationId xmlns:p14="http://schemas.microsoft.com/office/powerpoint/2010/main" val="3758593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Article 17 of the Universal Declaration of Human Rights reads as follows:</a:t>
            </a:r>
          </a:p>
          <a:p>
            <a:r>
              <a:rPr lang="en-GB" sz="1200" i="1" kern="1200" dirty="0" smtClean="0">
                <a:solidFill>
                  <a:schemeClr val="tx1"/>
                </a:solidFill>
                <a:effectLst/>
                <a:latin typeface="+mn-lt"/>
                <a:ea typeface="+mn-ea"/>
                <a:cs typeface="+mn-cs"/>
              </a:rPr>
              <a:t>“1. Everyone has the right to own property alone as well as in association with others.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2. No one shall be arbitrarily deprived of his property.”</a:t>
            </a:r>
            <a:endParaRPr lang="en-GB" sz="1200" kern="1200" dirty="0" smtClean="0">
              <a:solidFill>
                <a:schemeClr val="tx1"/>
              </a:solidFill>
              <a:effectLst/>
              <a:latin typeface="+mn-lt"/>
              <a:ea typeface="+mn-ea"/>
              <a:cs typeface="+mn-cs"/>
            </a:endParaRPr>
          </a:p>
          <a:p>
            <a:endParaRPr lang="en-ZA" dirty="0" smtClean="0"/>
          </a:p>
          <a:p>
            <a:r>
              <a:rPr lang="en-ZA" dirty="0" smtClean="0"/>
              <a:t>-----------------------------------------------------------------------------</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Article 4 of Resolution 1803 (XVII) states: </a:t>
            </a:r>
          </a:p>
          <a:p>
            <a:r>
              <a:rPr lang="en-GB" sz="1200" kern="1200" dirty="0" smtClean="0">
                <a:solidFill>
                  <a:schemeClr val="tx1"/>
                </a:solidFill>
                <a:effectLst/>
                <a:latin typeface="+mn-lt"/>
                <a:ea typeface="+mn-ea"/>
                <a:cs typeface="+mn-cs"/>
              </a:rPr>
              <a:t>“4. Nationalization, expropriation or requisitioning shall be based on grounds or reasons of public utility, security or the national interest which are recognized as overriding purely individual or private interests, both domestic and foreign. In such cases the owner shall be paid appropriate compensation, in accordance with the rules in force in the State taking such measures in the exercise of its sovereignty and in accordance with international law. In any case where the question of compensation gives rise to a controversy, the national jurisdiction of the State taking such measures shall be exhausted. However, upon agreement by sovereign States and other parties concerned, settlement of the dispute should be made through arbitration or international adjudication.”</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Article 2 of Resolution 3281 (XXIX) of 1974 states: </a:t>
            </a:r>
          </a:p>
          <a:p>
            <a:r>
              <a:rPr lang="en-GB" sz="1200" kern="1200" dirty="0" smtClean="0">
                <a:solidFill>
                  <a:schemeClr val="tx1"/>
                </a:solidFill>
                <a:effectLst/>
                <a:latin typeface="+mn-lt"/>
                <a:ea typeface="+mn-ea"/>
                <a:cs typeface="+mn-cs"/>
              </a:rPr>
              <a:t>“Each State has the right… (c) To nationalise, expropriate or transfer ownership of foreign property, in which case appropriate compensation should be paid by the State adopting such measures, taking into accounts its relevant laws and regulations and all circumstances that the State considers pertinent. In any case where the question of compensation gives rise to a controversy, it shall be settled under the domestic laws of the nationalising State and by its tribunals, unless it is freely and mutually agreed by all States concerned that other peaceful means be sought on the basis of the sovereign equality of States and in accordance with the principle of free choice of means.”</a:t>
            </a:r>
          </a:p>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25</a:t>
            </a:fld>
            <a:endParaRPr lang="en-GB"/>
          </a:p>
        </p:txBody>
      </p:sp>
    </p:spTree>
    <p:extLst>
      <p:ext uri="{BB962C8B-B14F-4D97-AF65-F5344CB8AC3E}">
        <p14:creationId xmlns:p14="http://schemas.microsoft.com/office/powerpoint/2010/main" val="3536453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555995-F14F-498E-8DF6-819440535EE7}" type="datetime1">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EB2992-7228-4E6E-8F12-3AB7DC497326}" type="datetime1">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D4C552-6A5B-4BF1-BB55-2B7A7FF9C62A}" type="datetime1">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2F1E1D-C516-4A49-A099-0CCB51BB930B}" type="datetime1">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A25E15-38DC-418C-B388-9DA420BC1D03}" type="datetime1">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7E433E-9B5B-4F09-92D5-A0D66377F20D}" type="datetime1">
              <a:rPr lang="en-US" smtClean="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D6E893-29D8-463B-8C06-58C06B15196D}" type="datetime1">
              <a:rPr lang="en-US" smtClean="0"/>
              <a:t>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E7C2A7-1747-424D-ADA1-05BD21043047}" type="datetime1">
              <a:rPr lang="en-US" smtClean="0"/>
              <a:t>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C9DFC-5E16-4968-A00D-F46E8E375FEE}" type="datetime1">
              <a:rPr lang="en-US" smtClean="0"/>
              <a:t>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01CF6-6DB6-4719-8042-A6D57C36E399}" type="datetime1">
              <a:rPr lang="en-US" smtClean="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3FBB4-D9A2-44A7-81BA-394A1337B862}" type="datetime1">
              <a:rPr lang="en-US" smtClean="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F9801-F685-4BD3-95AB-768ABF9AD8A1}" type="datetime1">
              <a:rPr lang="en-US" smtClean="0"/>
              <a:t>2/15/2021</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t>‹#›</a:t>
            </a:fld>
            <a:endParaRPr lang="en-US"/>
          </a:p>
        </p:txBody>
      </p:sp>
    </p:spTree>
    <p:extLst>
      <p:ext uri="{BB962C8B-B14F-4D97-AF65-F5344CB8AC3E}">
        <p14:creationId xmlns:p14="http://schemas.microsoft.com/office/powerpoint/2010/main"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313" y="6038056"/>
            <a:ext cx="9394031" cy="819943"/>
          </a:xfrm>
        </p:spPr>
        <p:txBody>
          <a:bodyPr>
            <a:normAutofit/>
          </a:bodyPr>
          <a:lstStyle/>
          <a:p>
            <a:r>
              <a:rPr lang="en-US" sz="1800" b="1" dirty="0" smtClean="0">
                <a:latin typeface="Arial" charset="0"/>
                <a:ea typeface="Arial" charset="0"/>
                <a:cs typeface="Arial" charset="0"/>
              </a:rPr>
              <a:t>Section 25 (CAB 18</a:t>
            </a:r>
            <a:r>
              <a:rPr lang="en-US" sz="1800" b="1" baseline="30000" dirty="0" smtClean="0">
                <a:latin typeface="Arial" charset="0"/>
                <a:ea typeface="Arial" charset="0"/>
                <a:cs typeface="Arial" charset="0"/>
              </a:rPr>
              <a:t>th</a:t>
            </a:r>
            <a:r>
              <a:rPr lang="en-US" sz="1800" b="1" dirty="0" smtClean="0">
                <a:latin typeface="Arial" charset="0"/>
                <a:ea typeface="Arial" charset="0"/>
                <a:cs typeface="Arial" charset="0"/>
              </a:rPr>
              <a:t>): Discussion of legal and </a:t>
            </a:r>
          </a:p>
          <a:p>
            <a:r>
              <a:rPr lang="en-US" sz="1800" b="1" dirty="0" smtClean="0">
                <a:latin typeface="Arial" charset="0"/>
                <a:ea typeface="Arial" charset="0"/>
                <a:cs typeface="Arial" charset="0"/>
              </a:rPr>
              <a:t>drafting matters raised in submissions</a:t>
            </a:r>
            <a:endParaRPr lang="en-US" sz="1800" b="1" dirty="0">
              <a:latin typeface="Arial" charset="0"/>
              <a:ea typeface="Arial" charset="0"/>
              <a:cs typeface="Arial" charset="0"/>
            </a:endParaRPr>
          </a:p>
        </p:txBody>
      </p:sp>
    </p:spTree>
    <p:extLst>
      <p:ext uri="{BB962C8B-B14F-4D97-AF65-F5344CB8AC3E}">
        <p14:creationId xmlns:p14="http://schemas.microsoft.com/office/powerpoint/2010/main" val="654494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846" y="283831"/>
            <a:ext cx="6858001" cy="1066800"/>
          </a:xfrm>
        </p:spPr>
        <p:txBody>
          <a:bodyPr>
            <a:normAutofit/>
          </a:bodyPr>
          <a:lstStyle/>
          <a:p>
            <a:r>
              <a:rPr lang="en-US" sz="2400" b="1" dirty="0" smtClean="0">
                <a:latin typeface="Arial" panose="020B0604020202020204" pitchFamily="34" charset="0"/>
                <a:cs typeface="Arial" panose="020B0604020202020204" pitchFamily="34" charset="0"/>
              </a:rPr>
              <a:t>Clause 1(a) – Concerns raised (2)</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2422" y="1186250"/>
            <a:ext cx="9514702" cy="5671750"/>
          </a:xfrm>
        </p:spPr>
        <p:txBody>
          <a:bodyPr>
            <a:normAutofit fontScale="77500" lnSpcReduction="20000"/>
          </a:bodyPr>
          <a:lstStyle/>
          <a:p>
            <a:pPr marL="0" indent="0" algn="just">
              <a:buNone/>
            </a:pPr>
            <a:r>
              <a:rPr lang="en-ZA" b="1" dirty="0" smtClean="0"/>
              <a:t>Land reform</a:t>
            </a:r>
            <a:endParaRPr lang="en-ZA" b="1" dirty="0"/>
          </a:p>
          <a:p>
            <a:pPr algn="just"/>
            <a:r>
              <a:rPr lang="en-ZA" dirty="0" smtClean="0"/>
              <a:t>A definition is required</a:t>
            </a:r>
          </a:p>
          <a:p>
            <a:pPr lvl="1" algn="just"/>
            <a:r>
              <a:rPr lang="en-ZA" dirty="0" smtClean="0"/>
              <a:t>In s25(8</a:t>
            </a:r>
            <a:r>
              <a:rPr lang="en-ZA" dirty="0"/>
              <a:t>) </a:t>
            </a:r>
            <a:r>
              <a:rPr lang="en-ZA" dirty="0" smtClean="0"/>
              <a:t>“land reform” </a:t>
            </a:r>
            <a:r>
              <a:rPr lang="en-ZA" dirty="0"/>
              <a:t>is restricted to reform </a:t>
            </a:r>
            <a:r>
              <a:rPr lang="en-ZA" dirty="0" smtClean="0"/>
              <a:t>that addresses </a:t>
            </a:r>
            <a:r>
              <a:rPr lang="en-ZA" dirty="0"/>
              <a:t>the consequences of past racial </a:t>
            </a:r>
            <a:r>
              <a:rPr lang="en-ZA" dirty="0" smtClean="0"/>
              <a:t>discrimination</a:t>
            </a:r>
            <a:r>
              <a:rPr lang="en-ZA" dirty="0"/>
              <a:t>.</a:t>
            </a:r>
            <a:endParaRPr lang="en-ZA" dirty="0" smtClean="0"/>
          </a:p>
          <a:p>
            <a:pPr lvl="1" algn="just"/>
            <a:r>
              <a:rPr lang="en-ZA" dirty="0" smtClean="0"/>
              <a:t>A </a:t>
            </a:r>
            <a:r>
              <a:rPr lang="en-ZA" dirty="0"/>
              <a:t>court may </a:t>
            </a:r>
            <a:r>
              <a:rPr lang="en-ZA" dirty="0" smtClean="0"/>
              <a:t>thus attach </a:t>
            </a:r>
            <a:r>
              <a:rPr lang="en-ZA" dirty="0"/>
              <a:t>and wider meaning to </a:t>
            </a:r>
            <a:r>
              <a:rPr lang="en-ZA" dirty="0" smtClean="0"/>
              <a:t>“land reform” in section 25(2).</a:t>
            </a:r>
          </a:p>
          <a:p>
            <a:pPr algn="just"/>
            <a:r>
              <a:rPr lang="en-ZA" dirty="0" smtClean="0">
                <a:solidFill>
                  <a:srgbClr val="0070C0"/>
                </a:solidFill>
              </a:rPr>
              <a:t>We </a:t>
            </a:r>
            <a:r>
              <a:rPr lang="en-ZA" dirty="0">
                <a:solidFill>
                  <a:srgbClr val="0070C0"/>
                </a:solidFill>
              </a:rPr>
              <a:t>will need the wording of such a definition alternatively, it can be linked to section 25(8). </a:t>
            </a:r>
            <a:endParaRPr lang="en-ZA" dirty="0" smtClean="0">
              <a:solidFill>
                <a:srgbClr val="0070C0"/>
              </a:solidFill>
            </a:endParaRPr>
          </a:p>
          <a:p>
            <a:pPr algn="just"/>
            <a:r>
              <a:rPr lang="en-ZA" dirty="0" smtClean="0">
                <a:solidFill>
                  <a:srgbClr val="0070C0"/>
                </a:solidFill>
              </a:rPr>
              <a:t>Many submissions expressed concern about “land reform” being vague. </a:t>
            </a:r>
            <a:r>
              <a:rPr lang="en-ZA" b="1" u="sng" dirty="0" smtClean="0">
                <a:solidFill>
                  <a:srgbClr val="0070C0"/>
                </a:solidFill>
              </a:rPr>
              <a:t>It is recommended that it be linked to section 25(8) </a:t>
            </a:r>
            <a:r>
              <a:rPr lang="en-ZA" sz="2300" u="sng" dirty="0" smtClean="0">
                <a:solidFill>
                  <a:srgbClr val="0070C0"/>
                </a:solidFill>
              </a:rPr>
              <a:t>(see slide 29 for proposed wording). </a:t>
            </a:r>
            <a:r>
              <a:rPr lang="en-ZA" sz="2300" dirty="0" smtClean="0">
                <a:solidFill>
                  <a:srgbClr val="0070C0"/>
                </a:solidFill>
              </a:rPr>
              <a:t> </a:t>
            </a:r>
            <a:endParaRPr lang="en-ZA" dirty="0" smtClean="0">
              <a:solidFill>
                <a:srgbClr val="0070C0"/>
              </a:solidFill>
            </a:endParaRPr>
          </a:p>
          <a:p>
            <a:pPr algn="just"/>
            <a:r>
              <a:rPr lang="en-ZA" dirty="0" smtClean="0">
                <a:solidFill>
                  <a:srgbClr val="0070C0"/>
                </a:solidFill>
              </a:rPr>
              <a:t>This amendment need not be advertised again as it results from the inputs and suggestions received and does not change the meaning of section 25(2)(b).</a:t>
            </a:r>
            <a:endParaRPr lang="en-GB" b="1" u="sng" dirty="0" smtClean="0">
              <a:solidFill>
                <a:srgbClr val="0070C0"/>
              </a:solidFill>
            </a:endParaRPr>
          </a:p>
          <a:p>
            <a:pPr algn="just"/>
            <a:endParaRPr lang="en-ZA" dirty="0" smtClean="0"/>
          </a:p>
          <a:p>
            <a:pPr algn="just"/>
            <a:r>
              <a:rPr lang="en-ZA" dirty="0" smtClean="0"/>
              <a:t>By singling out land reform over the factors in section 25(3), the result is not an “equitable balance”.</a:t>
            </a:r>
          </a:p>
          <a:p>
            <a:pPr algn="just"/>
            <a:r>
              <a:rPr lang="en-ZA" dirty="0" smtClean="0">
                <a:solidFill>
                  <a:srgbClr val="0070C0"/>
                </a:solidFill>
              </a:rPr>
              <a:t>Subsection (8) already singles out a number of reforms. This focus on land or water or a related reform is thus already envisaged in section 25.</a:t>
            </a:r>
          </a:p>
          <a:p>
            <a:pPr algn="just"/>
            <a:r>
              <a:rPr lang="en-ZA" dirty="0" smtClean="0">
                <a:solidFill>
                  <a:srgbClr val="0070C0"/>
                </a:solidFill>
              </a:rPr>
              <a:t>Land reform is further not singled out OVER section 25(3). The conditions of subsection (3) are still applicable.</a:t>
            </a:r>
          </a:p>
          <a:p>
            <a:pPr marL="0" indent="0" algn="just">
              <a:buNone/>
            </a:pPr>
            <a:endParaRPr lang="en-ZA" dirty="0" smtClean="0"/>
          </a:p>
          <a:p>
            <a:pPr algn="just"/>
            <a:endParaRPr lang="en-GB" dirty="0">
              <a:solidFill>
                <a:srgbClr val="0070C0"/>
              </a:solidFill>
            </a:endParaRPr>
          </a:p>
          <a:p>
            <a:pPr marL="0" indent="0" algn="just">
              <a:buNone/>
            </a:pPr>
            <a:endParaRPr lang="en-US" b="1" dirty="0"/>
          </a:p>
        </p:txBody>
      </p:sp>
      <p:sp>
        <p:nvSpPr>
          <p:cNvPr id="4" name="Slide Number Placeholder 3"/>
          <p:cNvSpPr>
            <a:spLocks noGrp="1"/>
          </p:cNvSpPr>
          <p:nvPr>
            <p:ph type="sldNum" sz="quarter" idx="12"/>
          </p:nvPr>
        </p:nvSpPr>
        <p:spPr/>
        <p:txBody>
          <a:bodyPr/>
          <a:lstStyle/>
          <a:p>
            <a:fld id="{D1B91D83-34EB-A744-81D0-D8E8519C4AE3}" type="slidenum">
              <a:rPr lang="en-US" smtClean="0"/>
              <a:t>10</a:t>
            </a:fld>
            <a:endParaRPr lang="en-US" dirty="0"/>
          </a:p>
        </p:txBody>
      </p:sp>
    </p:spTree>
    <p:extLst>
      <p:ext uri="{BB962C8B-B14F-4D97-AF65-F5344CB8AC3E}">
        <p14:creationId xmlns:p14="http://schemas.microsoft.com/office/powerpoint/2010/main" val="2879382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119450"/>
            <a:ext cx="8439839" cy="1066800"/>
          </a:xfrm>
        </p:spPr>
        <p:txBody>
          <a:bodyPr>
            <a:normAutofit/>
          </a:bodyPr>
          <a:lstStyle/>
          <a:p>
            <a:r>
              <a:rPr lang="en-US" sz="2400" b="1" dirty="0">
                <a:latin typeface="Arial" panose="020B0604020202020204" pitchFamily="34" charset="0"/>
                <a:cs typeface="Arial" panose="020B0604020202020204" pitchFamily="34" charset="0"/>
              </a:rPr>
              <a:t>Clause 1(a) – Concerns </a:t>
            </a:r>
            <a:r>
              <a:rPr lang="en-US" sz="2400" b="1" dirty="0" smtClean="0">
                <a:latin typeface="Arial" panose="020B0604020202020204" pitchFamily="34" charset="0"/>
                <a:cs typeface="Arial" panose="020B0604020202020204" pitchFamily="34" charset="0"/>
              </a:rPr>
              <a:t>raised (3): </a:t>
            </a:r>
            <a:r>
              <a:rPr lang="en-US" sz="2400" b="1" dirty="0">
                <a:latin typeface="Arial" panose="020B0604020202020204" pitchFamily="34" charset="0"/>
                <a:cs typeface="Arial" panose="020B0604020202020204" pitchFamily="34" charset="0"/>
              </a:rPr>
              <a:t>The role of </a:t>
            </a:r>
            <a:r>
              <a:rPr lang="en-US" sz="2400" b="1" dirty="0" smtClean="0">
                <a:latin typeface="Arial" panose="020B0604020202020204" pitchFamily="34" charset="0"/>
                <a:cs typeface="Arial" panose="020B0604020202020204" pitchFamily="34" charset="0"/>
              </a:rPr>
              <a:t>courts (</a:t>
            </a:r>
            <a:r>
              <a:rPr lang="en-US" sz="2400" b="1" dirty="0">
                <a:latin typeface="Arial" panose="020B0604020202020204" pitchFamily="34" charset="0"/>
                <a:cs typeface="Arial" panose="020B0604020202020204" pitchFamily="34" charset="0"/>
              </a:rPr>
              <a:t>1)</a:t>
            </a:r>
          </a:p>
        </p:txBody>
      </p:sp>
      <p:sp>
        <p:nvSpPr>
          <p:cNvPr id="3" name="Content Placeholder 2"/>
          <p:cNvSpPr>
            <a:spLocks noGrp="1"/>
          </p:cNvSpPr>
          <p:nvPr>
            <p:ph idx="1"/>
          </p:nvPr>
        </p:nvSpPr>
        <p:spPr>
          <a:xfrm>
            <a:off x="222422" y="1186250"/>
            <a:ext cx="9514702" cy="5311532"/>
          </a:xfrm>
        </p:spPr>
        <p:txBody>
          <a:bodyPr>
            <a:normAutofit fontScale="92500" lnSpcReduction="20000"/>
          </a:bodyPr>
          <a:lstStyle/>
          <a:p>
            <a:pPr algn="just"/>
            <a:r>
              <a:rPr lang="en-ZA" dirty="0" smtClean="0"/>
              <a:t>The </a:t>
            </a:r>
            <a:r>
              <a:rPr lang="en-ZA" dirty="0"/>
              <a:t>courts </a:t>
            </a:r>
            <a:r>
              <a:rPr lang="en-ZA" dirty="0" smtClean="0"/>
              <a:t>currently determine </a:t>
            </a:r>
            <a:r>
              <a:rPr lang="en-ZA" dirty="0"/>
              <a:t>in each circumstance whether a nil compensation should be granted. </a:t>
            </a:r>
            <a:endParaRPr lang="en-ZA" dirty="0" smtClean="0"/>
          </a:p>
          <a:p>
            <a:pPr lvl="1" algn="just"/>
            <a:r>
              <a:rPr lang="en-ZA" dirty="0" smtClean="0"/>
              <a:t>This provides judicial protection.</a:t>
            </a:r>
          </a:p>
          <a:p>
            <a:pPr algn="just"/>
            <a:r>
              <a:rPr lang="en-ZA" dirty="0" smtClean="0"/>
              <a:t>The courts  should be a driving force behind nil compensation and not the Executive. </a:t>
            </a:r>
          </a:p>
          <a:p>
            <a:pPr lvl="1" algn="just"/>
            <a:r>
              <a:rPr lang="en-ZA" dirty="0"/>
              <a:t>The Courts should always approve nil compensation, even if there is an agreement.</a:t>
            </a:r>
          </a:p>
          <a:p>
            <a:pPr algn="just"/>
            <a:r>
              <a:rPr lang="en-ZA" dirty="0" smtClean="0"/>
              <a:t>A balance between security</a:t>
            </a:r>
            <a:r>
              <a:rPr lang="en-ZA" dirty="0"/>
              <a:t>  of tenure and protection of property is possible when decisions and administration of land reform rests with the </a:t>
            </a:r>
            <a:r>
              <a:rPr lang="en-ZA" dirty="0" smtClean="0"/>
              <a:t>executive </a:t>
            </a:r>
            <a:r>
              <a:rPr lang="en-ZA" dirty="0"/>
              <a:t>instead of courts.  </a:t>
            </a:r>
            <a:endParaRPr lang="en-GB" dirty="0"/>
          </a:p>
          <a:p>
            <a:pPr algn="just"/>
            <a:r>
              <a:rPr lang="en-ZA" dirty="0"/>
              <a:t>The resolution did not envisage to delegate the decision regarding expropriation without compensation to the Courts. </a:t>
            </a:r>
            <a:endParaRPr lang="en-ZA" dirty="0" smtClean="0"/>
          </a:p>
          <a:p>
            <a:pPr lvl="1" algn="just"/>
            <a:r>
              <a:rPr lang="en-ZA" dirty="0"/>
              <a:t>The courts as the initial decision makers will be unduly cumbersome and time-consuming</a:t>
            </a:r>
            <a:endParaRPr lang="en-GB" dirty="0"/>
          </a:p>
          <a:p>
            <a:pPr lvl="1" algn="just"/>
            <a:r>
              <a:rPr lang="en-ZA" dirty="0"/>
              <a:t>The state has the authority to determine that in a particular case the just and equitable amount of compensation is nil.</a:t>
            </a:r>
            <a:endParaRPr lang="en-GB" dirty="0"/>
          </a:p>
          <a:p>
            <a:pPr lvl="1" algn="just"/>
            <a:r>
              <a:rPr lang="en-ZA" dirty="0"/>
              <a:t>The role of the Courts should be left to resolving final </a:t>
            </a:r>
            <a:r>
              <a:rPr lang="en-ZA" dirty="0" smtClean="0"/>
              <a:t>disputes.</a:t>
            </a:r>
          </a:p>
          <a:p>
            <a:pPr marL="0" indent="0" algn="just">
              <a:buNone/>
            </a:pPr>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t>11</a:t>
            </a:fld>
            <a:endParaRPr lang="en-US" dirty="0"/>
          </a:p>
        </p:txBody>
      </p:sp>
    </p:spTree>
    <p:extLst>
      <p:ext uri="{BB962C8B-B14F-4D97-AF65-F5344CB8AC3E}">
        <p14:creationId xmlns:p14="http://schemas.microsoft.com/office/powerpoint/2010/main" val="4110521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31" y="119450"/>
            <a:ext cx="8201062" cy="1066800"/>
          </a:xfrm>
        </p:spPr>
        <p:txBody>
          <a:bodyPr>
            <a:normAutofit/>
          </a:bodyPr>
          <a:lstStyle/>
          <a:p>
            <a:r>
              <a:rPr lang="en-US" sz="2400" b="1" dirty="0">
                <a:latin typeface="Arial" panose="020B0604020202020204" pitchFamily="34" charset="0"/>
                <a:cs typeface="Arial" panose="020B0604020202020204" pitchFamily="34" charset="0"/>
              </a:rPr>
              <a:t>Clause 1(a) </a:t>
            </a:r>
            <a:r>
              <a:rPr lang="en-US" sz="2400" b="1" dirty="0" smtClean="0">
                <a:latin typeface="Arial" panose="020B0604020202020204" pitchFamily="34" charset="0"/>
                <a:cs typeface="Arial" panose="020B0604020202020204" pitchFamily="34" charset="0"/>
              </a:rPr>
              <a:t>– The </a:t>
            </a:r>
            <a:r>
              <a:rPr lang="en-US" sz="2400" b="1" dirty="0">
                <a:latin typeface="Arial" panose="020B0604020202020204" pitchFamily="34" charset="0"/>
                <a:cs typeface="Arial" panose="020B0604020202020204" pitchFamily="34" charset="0"/>
              </a:rPr>
              <a:t>role of </a:t>
            </a:r>
            <a:r>
              <a:rPr lang="en-US" sz="2400" b="1" dirty="0" smtClean="0">
                <a:latin typeface="Arial" panose="020B0604020202020204" pitchFamily="34" charset="0"/>
                <a:cs typeface="Arial" panose="020B0604020202020204" pitchFamily="34" charset="0"/>
              </a:rPr>
              <a:t>courts (2)</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6498" y="1380781"/>
            <a:ext cx="9514702" cy="5493230"/>
          </a:xfrm>
        </p:spPr>
        <p:txBody>
          <a:bodyPr>
            <a:normAutofit/>
          </a:bodyPr>
          <a:lstStyle/>
          <a:p>
            <a:pPr algn="just"/>
            <a:r>
              <a:rPr lang="en-ZA" sz="2400" dirty="0" smtClean="0">
                <a:solidFill>
                  <a:srgbClr val="0070C0"/>
                </a:solidFill>
              </a:rPr>
              <a:t>Current process: The state </a:t>
            </a:r>
            <a:r>
              <a:rPr lang="en-ZA" sz="2400" dirty="0">
                <a:solidFill>
                  <a:srgbClr val="0070C0"/>
                </a:solidFill>
              </a:rPr>
              <a:t>is the initial decision maker and the Courts act as a “safety valve” where the </a:t>
            </a:r>
            <a:r>
              <a:rPr lang="en-ZA" sz="2400" dirty="0" smtClean="0">
                <a:solidFill>
                  <a:srgbClr val="0070C0"/>
                </a:solidFill>
              </a:rPr>
              <a:t>expropriation can be challenged.</a:t>
            </a:r>
          </a:p>
          <a:p>
            <a:pPr lvl="1" algn="just"/>
            <a:r>
              <a:rPr lang="en-ZA" sz="2000" dirty="0" smtClean="0">
                <a:solidFill>
                  <a:srgbClr val="0070C0"/>
                </a:solidFill>
              </a:rPr>
              <a:t>This </a:t>
            </a:r>
            <a:r>
              <a:rPr lang="en-ZA" sz="2000" dirty="0">
                <a:solidFill>
                  <a:srgbClr val="0070C0"/>
                </a:solidFill>
              </a:rPr>
              <a:t>is in line with the Promotion of Administrative Justice Act 3 of 2000 in that all administrative decisions are subject to judicial oversight and review. </a:t>
            </a:r>
            <a:endParaRPr lang="en-ZA" sz="2000" dirty="0" smtClean="0">
              <a:solidFill>
                <a:srgbClr val="0070C0"/>
              </a:solidFill>
            </a:endParaRPr>
          </a:p>
          <a:p>
            <a:pPr algn="just"/>
            <a:r>
              <a:rPr lang="en-ZA" sz="2400" dirty="0" smtClean="0">
                <a:solidFill>
                  <a:srgbClr val="0070C0"/>
                </a:solidFill>
              </a:rPr>
              <a:t>The Committee’s mandate and instruction did not include an amendment to this role of the courts.</a:t>
            </a:r>
          </a:p>
          <a:p>
            <a:pPr lvl="1" algn="just"/>
            <a:r>
              <a:rPr lang="en-ZA" sz="2000" dirty="0" smtClean="0">
                <a:solidFill>
                  <a:srgbClr val="0070C0"/>
                </a:solidFill>
              </a:rPr>
              <a:t>This is reflected in the long title of the Bill.</a:t>
            </a:r>
          </a:p>
          <a:p>
            <a:pPr lvl="1" algn="just"/>
            <a:r>
              <a:rPr lang="en-ZA" sz="2000" dirty="0" smtClean="0">
                <a:solidFill>
                  <a:srgbClr val="0070C0"/>
                </a:solidFill>
              </a:rPr>
              <a:t>The clause only addressed nil compensation iro courts, as there is no doubt that parties can agree to nil compensation – the hindrance is thus that courts may be hesitant to order nil compensation.</a:t>
            </a:r>
          </a:p>
          <a:p>
            <a:pPr algn="just"/>
            <a:r>
              <a:rPr lang="en-ZA" sz="2400" dirty="0" smtClean="0">
                <a:solidFill>
                  <a:srgbClr val="0070C0"/>
                </a:solidFill>
              </a:rPr>
              <a:t>An interpretation is however possible that is contrary to the mandate, instruction and long title → “ONLY courts may allow compensation to be nil.”</a:t>
            </a:r>
          </a:p>
          <a:p>
            <a:pPr algn="just"/>
            <a:r>
              <a:rPr lang="en-ZA" sz="2400" b="1" u="sng" dirty="0" smtClean="0">
                <a:solidFill>
                  <a:srgbClr val="0070C0"/>
                </a:solidFill>
              </a:rPr>
              <a:t>An amendment is required </a:t>
            </a:r>
            <a:r>
              <a:rPr lang="en-ZA" sz="1800" u="sng" dirty="0" smtClean="0">
                <a:solidFill>
                  <a:srgbClr val="0070C0"/>
                </a:solidFill>
              </a:rPr>
              <a:t>(See slides 13 and 29 for proposed wording)</a:t>
            </a:r>
            <a:r>
              <a:rPr lang="en-ZA" sz="2400" dirty="0" smtClean="0">
                <a:solidFill>
                  <a:srgbClr val="0070C0"/>
                </a:solidFill>
              </a:rPr>
              <a:t>.</a:t>
            </a:r>
          </a:p>
          <a:p>
            <a:pPr lvl="1" algn="just"/>
            <a:endParaRPr lang="en-US" dirty="0">
              <a:solidFill>
                <a:srgbClr val="0070C0"/>
              </a:solidFill>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12</a:t>
            </a:fld>
            <a:endParaRPr lang="en-US" dirty="0"/>
          </a:p>
        </p:txBody>
      </p:sp>
    </p:spTree>
    <p:extLst>
      <p:ext uri="{BB962C8B-B14F-4D97-AF65-F5344CB8AC3E}">
        <p14:creationId xmlns:p14="http://schemas.microsoft.com/office/powerpoint/2010/main" val="996864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574" y="65014"/>
            <a:ext cx="8571396" cy="1066800"/>
          </a:xfrm>
        </p:spPr>
        <p:txBody>
          <a:bodyPr>
            <a:normAutofit/>
          </a:bodyPr>
          <a:lstStyle/>
          <a:p>
            <a:r>
              <a:rPr lang="en-US" sz="2400" b="1" dirty="0" smtClean="0">
                <a:latin typeface="Arial" panose="020B0604020202020204" pitchFamily="34" charset="0"/>
                <a:cs typeface="Arial" panose="020B0604020202020204" pitchFamily="34" charset="0"/>
              </a:rPr>
              <a:t>Clause 1(a) – The </a:t>
            </a:r>
            <a:r>
              <a:rPr lang="en-US" sz="2400" b="1" dirty="0">
                <a:latin typeface="Arial" panose="020B0604020202020204" pitchFamily="34" charset="0"/>
                <a:cs typeface="Arial" panose="020B0604020202020204" pitchFamily="34" charset="0"/>
              </a:rPr>
              <a:t>role of courts </a:t>
            </a:r>
            <a:r>
              <a:rPr lang="en-US" sz="2400" b="1" dirty="0" smtClean="0">
                <a:latin typeface="Arial" panose="020B0604020202020204" pitchFamily="34" charset="0"/>
                <a:cs typeface="Arial" panose="020B0604020202020204" pitchFamily="34" charset="0"/>
              </a:rPr>
              <a:t>(3)</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907624"/>
            <a:ext cx="9514702" cy="5813853"/>
          </a:xfrm>
        </p:spPr>
        <p:txBody>
          <a:bodyPr>
            <a:normAutofit fontScale="55000" lnSpcReduction="20000"/>
          </a:bodyPr>
          <a:lstStyle/>
          <a:p>
            <a:pPr algn="just"/>
            <a:r>
              <a:rPr lang="en-ZA" sz="3600" dirty="0" smtClean="0"/>
              <a:t>An </a:t>
            </a:r>
            <a:r>
              <a:rPr lang="en-ZA" sz="3600" dirty="0"/>
              <a:t>amendment is required </a:t>
            </a:r>
            <a:r>
              <a:rPr lang="en-ZA" sz="3600" dirty="0" smtClean="0"/>
              <a:t>(various drafts were proposed). We propose:</a:t>
            </a:r>
          </a:p>
          <a:p>
            <a:pPr marL="0" indent="0" algn="just">
              <a:buNone/>
            </a:pPr>
            <a:r>
              <a:rPr lang="en-US" sz="3600" i="1" dirty="0"/>
              <a:t>(a)</a:t>
            </a:r>
            <a:r>
              <a:rPr lang="en-US" sz="3600" dirty="0"/>
              <a:t> </a:t>
            </a:r>
            <a:r>
              <a:rPr lang="en-US" sz="3600" dirty="0" smtClean="0"/>
              <a:t> by </a:t>
            </a:r>
            <a:r>
              <a:rPr lang="en-US" sz="3600" dirty="0"/>
              <a:t>the</a:t>
            </a:r>
            <a:r>
              <a:rPr lang="en-US" sz="3600" i="1" dirty="0"/>
              <a:t> </a:t>
            </a:r>
            <a:r>
              <a:rPr lang="en-US" sz="3600" dirty="0"/>
              <a:t>substitution in subsection (2) for paragraph (b)</a:t>
            </a:r>
            <a:r>
              <a:rPr lang="en-US" sz="3600" i="1" dirty="0"/>
              <a:t> </a:t>
            </a:r>
            <a:r>
              <a:rPr lang="en-US" sz="3600" dirty="0"/>
              <a:t>of the following paragraph:</a:t>
            </a:r>
            <a:endParaRPr lang="en-GB" sz="3600" dirty="0"/>
          </a:p>
          <a:p>
            <a:pPr marL="1262063" indent="-630238" algn="just">
              <a:buNone/>
            </a:pPr>
            <a:r>
              <a:rPr lang="en-US" sz="3600" i="1" dirty="0"/>
              <a:t>‘‘</a:t>
            </a:r>
            <a:r>
              <a:rPr lang="en-US" sz="3600" dirty="0"/>
              <a:t>(b)</a:t>
            </a:r>
            <a:r>
              <a:rPr lang="en-US" sz="3600" i="1" dirty="0"/>
              <a:t>	</a:t>
            </a:r>
            <a:r>
              <a:rPr lang="en-US" sz="3600" dirty="0"/>
              <a:t>subject to compensation, the amount of which and the time and manner of payment of which have either been agreed to by those affected or decided or approved by a court</a:t>
            </a:r>
            <a:r>
              <a:rPr lang="en-US" sz="3600" u="sng" dirty="0"/>
              <a:t>: Provided that in accordance with subsection (3A</a:t>
            </a:r>
            <a:r>
              <a:rPr lang="en-US" sz="3600" u="sng" dirty="0" smtClean="0"/>
              <a:t>) </a:t>
            </a:r>
            <a:r>
              <a:rPr lang="en-US" sz="3600" u="sng" strike="sngStrike" dirty="0" smtClean="0">
                <a:solidFill>
                  <a:srgbClr val="0070C0"/>
                </a:solidFill>
              </a:rPr>
              <a:t>a court may</a:t>
            </a:r>
            <a:r>
              <a:rPr lang="en-US" sz="3600" u="sng" dirty="0" smtClean="0"/>
              <a:t>, </a:t>
            </a:r>
            <a:r>
              <a:rPr lang="en-US" sz="3600" u="sng" dirty="0"/>
              <a:t>where land and any improvements thereon are expropriated for the purposes of land reform, </a:t>
            </a:r>
            <a:r>
              <a:rPr lang="en-US" sz="3600" u="sng" strike="sngStrike" dirty="0" smtClean="0">
                <a:solidFill>
                  <a:srgbClr val="0070C0"/>
                </a:solidFill>
              </a:rPr>
              <a:t>determine that </a:t>
            </a:r>
            <a:r>
              <a:rPr lang="en-US" sz="3600" u="sng" dirty="0" smtClean="0"/>
              <a:t>the </a:t>
            </a:r>
            <a:r>
              <a:rPr lang="en-US" sz="3600" u="sng" dirty="0"/>
              <a:t>amount of compensation </a:t>
            </a:r>
            <a:r>
              <a:rPr lang="en-US" sz="3600" u="sng" strike="sngStrike" dirty="0" smtClean="0">
                <a:solidFill>
                  <a:srgbClr val="0070C0"/>
                </a:solidFill>
              </a:rPr>
              <a:t>is </a:t>
            </a:r>
            <a:r>
              <a:rPr lang="en-US" sz="3600" u="sng" dirty="0" smtClean="0">
                <a:solidFill>
                  <a:srgbClr val="0070C0"/>
                </a:solidFill>
              </a:rPr>
              <a:t>may </a:t>
            </a:r>
            <a:r>
              <a:rPr lang="en-US" sz="3600" u="sng" dirty="0">
                <a:solidFill>
                  <a:srgbClr val="0070C0"/>
                </a:solidFill>
              </a:rPr>
              <a:t>be </a:t>
            </a:r>
            <a:r>
              <a:rPr lang="en-US" sz="3600" u="sng" dirty="0"/>
              <a:t>nil</a:t>
            </a:r>
            <a:r>
              <a:rPr lang="en-US" sz="3600" dirty="0" smtClean="0"/>
              <a:t>.’’;</a:t>
            </a:r>
          </a:p>
          <a:p>
            <a:pPr marL="0" indent="0" algn="just">
              <a:buNone/>
            </a:pPr>
            <a:r>
              <a:rPr lang="en-US" sz="3600" i="1" dirty="0" smtClean="0"/>
              <a:t>(c) </a:t>
            </a:r>
            <a:r>
              <a:rPr lang="en-US" sz="3600" dirty="0" smtClean="0"/>
              <a:t>by </a:t>
            </a:r>
            <a:r>
              <a:rPr lang="en-US" sz="3600" dirty="0"/>
              <a:t>the insertion after subsection (3) of the following subsection:</a:t>
            </a:r>
            <a:endParaRPr lang="en-GB" sz="3600" dirty="0"/>
          </a:p>
          <a:p>
            <a:pPr marL="631825" indent="269875" algn="just">
              <a:buNone/>
            </a:pPr>
            <a:r>
              <a:rPr lang="en-US" sz="3600" dirty="0"/>
              <a:t>‘‘</a:t>
            </a:r>
            <a:r>
              <a:rPr lang="en-US" sz="3600" u="sng" dirty="0"/>
              <a:t>(3A)	National legislation must, subject to subsections (2) and (3), set out specific circumstances where </a:t>
            </a:r>
            <a:r>
              <a:rPr lang="en-US" sz="3600" u="sng" strike="sngStrike" dirty="0" smtClean="0">
                <a:solidFill>
                  <a:srgbClr val="0070C0"/>
                </a:solidFill>
              </a:rPr>
              <a:t>a court may determine that </a:t>
            </a:r>
            <a:r>
              <a:rPr lang="en-US" sz="3600" u="sng" dirty="0" smtClean="0"/>
              <a:t>the </a:t>
            </a:r>
            <a:r>
              <a:rPr lang="en-US" sz="3600" u="sng" dirty="0"/>
              <a:t>amount of </a:t>
            </a:r>
            <a:r>
              <a:rPr lang="en-US" sz="3600" u="sng" dirty="0" smtClean="0"/>
              <a:t>compensation </a:t>
            </a:r>
            <a:r>
              <a:rPr lang="en-US" sz="3600" u="sng" strike="sngStrike" dirty="0" smtClean="0">
                <a:solidFill>
                  <a:srgbClr val="0070C0"/>
                </a:solidFill>
              </a:rPr>
              <a:t>is</a:t>
            </a:r>
            <a:r>
              <a:rPr lang="en-US" sz="3600" u="sng" dirty="0" smtClean="0">
                <a:solidFill>
                  <a:srgbClr val="0070C0"/>
                </a:solidFill>
              </a:rPr>
              <a:t> </a:t>
            </a:r>
            <a:r>
              <a:rPr lang="en-US" sz="3600" u="sng" dirty="0">
                <a:solidFill>
                  <a:srgbClr val="0070C0"/>
                </a:solidFill>
              </a:rPr>
              <a:t>may be </a:t>
            </a:r>
            <a:r>
              <a:rPr lang="en-US" sz="3600" u="sng" dirty="0"/>
              <a:t>nil.</a:t>
            </a:r>
            <a:r>
              <a:rPr lang="en-US" sz="3600" dirty="0"/>
              <a:t>’’.</a:t>
            </a:r>
            <a:endParaRPr lang="en-GB" sz="3600" dirty="0"/>
          </a:p>
          <a:p>
            <a:pPr algn="just"/>
            <a:endParaRPr lang="en-ZA" sz="3600" dirty="0">
              <a:solidFill>
                <a:srgbClr val="C00000"/>
              </a:solidFill>
            </a:endParaRPr>
          </a:p>
          <a:p>
            <a:pPr algn="just"/>
            <a:r>
              <a:rPr lang="en-ZA" sz="3600" dirty="0" smtClean="0">
                <a:solidFill>
                  <a:srgbClr val="0070C0"/>
                </a:solidFill>
              </a:rPr>
              <a:t>This </a:t>
            </a:r>
            <a:r>
              <a:rPr lang="en-ZA" sz="3600" dirty="0">
                <a:solidFill>
                  <a:srgbClr val="0070C0"/>
                </a:solidFill>
              </a:rPr>
              <a:t>amendment </a:t>
            </a:r>
            <a:r>
              <a:rPr lang="en-ZA" sz="3600" dirty="0" smtClean="0">
                <a:solidFill>
                  <a:srgbClr val="0070C0"/>
                </a:solidFill>
              </a:rPr>
              <a:t>(NOT the whole Bill) will </a:t>
            </a:r>
            <a:r>
              <a:rPr lang="en-ZA" sz="3600" dirty="0">
                <a:solidFill>
                  <a:srgbClr val="0070C0"/>
                </a:solidFill>
              </a:rPr>
              <a:t>have to be </a:t>
            </a:r>
            <a:r>
              <a:rPr lang="en-ZA" sz="3600" dirty="0" smtClean="0">
                <a:solidFill>
                  <a:srgbClr val="0070C0"/>
                </a:solidFill>
              </a:rPr>
              <a:t>advertised:</a:t>
            </a:r>
          </a:p>
          <a:p>
            <a:pPr lvl="1" algn="just"/>
            <a:r>
              <a:rPr lang="en-ZA" sz="3300" i="1" dirty="0">
                <a:solidFill>
                  <a:srgbClr val="0070C0"/>
                </a:solidFill>
              </a:rPr>
              <a:t>Doctors for Life International v Speaker of the National Assembly [2006] ZACC </a:t>
            </a:r>
            <a:r>
              <a:rPr lang="en-ZA" sz="3300" i="1" dirty="0" smtClean="0">
                <a:solidFill>
                  <a:srgbClr val="0070C0"/>
                </a:solidFill>
              </a:rPr>
              <a:t>11 – </a:t>
            </a:r>
            <a:r>
              <a:rPr lang="en-ZA" sz="3300" dirty="0" smtClean="0">
                <a:solidFill>
                  <a:srgbClr val="0070C0"/>
                </a:solidFill>
              </a:rPr>
              <a:t>Factors to be considered:</a:t>
            </a:r>
          </a:p>
          <a:p>
            <a:pPr lvl="2" algn="just"/>
            <a:r>
              <a:rPr lang="en-ZA" sz="3300" dirty="0">
                <a:solidFill>
                  <a:srgbClr val="0070C0"/>
                </a:solidFill>
              </a:rPr>
              <a:t>nature and importance of the legislation </a:t>
            </a:r>
            <a:endParaRPr lang="en-ZA" sz="3300" dirty="0" smtClean="0">
              <a:solidFill>
                <a:srgbClr val="0070C0"/>
              </a:solidFill>
            </a:endParaRPr>
          </a:p>
          <a:p>
            <a:pPr lvl="2" algn="just"/>
            <a:r>
              <a:rPr lang="en-ZA" sz="3300" dirty="0" smtClean="0">
                <a:solidFill>
                  <a:srgbClr val="0070C0"/>
                </a:solidFill>
              </a:rPr>
              <a:t>intensity </a:t>
            </a:r>
            <a:r>
              <a:rPr lang="en-ZA" sz="3300" dirty="0">
                <a:solidFill>
                  <a:srgbClr val="0070C0"/>
                </a:solidFill>
              </a:rPr>
              <a:t>of its impact on the </a:t>
            </a:r>
            <a:r>
              <a:rPr lang="en-ZA" sz="3300" dirty="0" smtClean="0">
                <a:solidFill>
                  <a:srgbClr val="0070C0"/>
                </a:solidFill>
              </a:rPr>
              <a:t>public</a:t>
            </a:r>
          </a:p>
          <a:p>
            <a:pPr lvl="2" algn="just"/>
            <a:r>
              <a:rPr lang="en-ZA" sz="3300" dirty="0" smtClean="0">
                <a:solidFill>
                  <a:srgbClr val="0070C0"/>
                </a:solidFill>
              </a:rPr>
              <a:t>what </a:t>
            </a:r>
            <a:r>
              <a:rPr lang="en-ZA" sz="3300" dirty="0">
                <a:solidFill>
                  <a:srgbClr val="0070C0"/>
                </a:solidFill>
              </a:rPr>
              <a:t>Parliament itself considered to be appropriate public involvement in the light of the legislation’s content, importance and urgency. </a:t>
            </a:r>
            <a:endParaRPr lang="en-ZA" sz="3300" dirty="0" smtClean="0">
              <a:solidFill>
                <a:srgbClr val="0070C0"/>
              </a:solidFill>
            </a:endParaRPr>
          </a:p>
          <a:p>
            <a:pPr lvl="1" algn="just"/>
            <a:r>
              <a:rPr lang="en-ZA" sz="3600" dirty="0" smtClean="0">
                <a:solidFill>
                  <a:srgbClr val="0070C0"/>
                </a:solidFill>
              </a:rPr>
              <a:t>As the public incorrectly interpreted the proposed amendments, they may have refrained from responding during the first call for comments.</a:t>
            </a:r>
          </a:p>
          <a:p>
            <a:pPr marL="457200" lvl="1" indent="0" algn="just">
              <a:buNone/>
            </a:pPr>
            <a:endParaRPr lang="en-ZA" dirty="0" smtClean="0"/>
          </a:p>
          <a:p>
            <a:pPr marL="457200" lvl="1" indent="0" algn="just">
              <a:buNone/>
            </a:pPr>
            <a:endParaRPr lang="en-GB" dirty="0"/>
          </a:p>
          <a:p>
            <a:pPr marL="0" indent="0" algn="just">
              <a:buNone/>
            </a:pPr>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t>13</a:t>
            </a:fld>
            <a:endParaRPr lang="en-US" dirty="0"/>
          </a:p>
        </p:txBody>
      </p:sp>
    </p:spTree>
    <p:extLst>
      <p:ext uri="{BB962C8B-B14F-4D97-AF65-F5344CB8AC3E}">
        <p14:creationId xmlns:p14="http://schemas.microsoft.com/office/powerpoint/2010/main" val="1886568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8036"/>
            <a:ext cx="6858001" cy="1066800"/>
          </a:xfrm>
        </p:spPr>
        <p:txBody>
          <a:bodyPr>
            <a:normAutofit/>
          </a:bodyPr>
          <a:lstStyle/>
          <a:p>
            <a:r>
              <a:rPr lang="en-US" sz="2400" b="1" dirty="0" smtClean="0">
                <a:latin typeface="Arial" panose="020B0604020202020204" pitchFamily="34" charset="0"/>
                <a:cs typeface="Arial" panose="020B0604020202020204" pitchFamily="34" charset="0"/>
              </a:rPr>
              <a:t>Clause 1(b)</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3787" y="1693409"/>
            <a:ext cx="8973671" cy="4672157"/>
          </a:xfrm>
        </p:spPr>
        <p:txBody>
          <a:bodyPr>
            <a:normAutofit/>
          </a:bodyPr>
          <a:lstStyle/>
          <a:p>
            <a:pPr marL="514350" indent="-514350" algn="just">
              <a:buAutoNum type="alphaLcParenBoth" startAt="2"/>
            </a:pPr>
            <a:r>
              <a:rPr lang="en-US" dirty="0" smtClean="0"/>
              <a:t>by </a:t>
            </a:r>
            <a:r>
              <a:rPr lang="en-US" dirty="0"/>
              <a:t>the</a:t>
            </a:r>
            <a:r>
              <a:rPr lang="en-US" i="1" dirty="0"/>
              <a:t> </a:t>
            </a:r>
            <a:r>
              <a:rPr lang="en-US" dirty="0"/>
              <a:t>substitution in subsection (3) for the words preceding paragraph (a)</a:t>
            </a:r>
            <a:r>
              <a:rPr lang="en-US" i="1" dirty="0"/>
              <a:t> </a:t>
            </a:r>
            <a:r>
              <a:rPr lang="en-US" dirty="0"/>
              <a:t>of the following words</a:t>
            </a:r>
            <a:r>
              <a:rPr lang="en-US" dirty="0" smtClean="0"/>
              <a:t>:</a:t>
            </a:r>
          </a:p>
          <a:p>
            <a:pPr marL="901700" indent="0" algn="just">
              <a:buNone/>
            </a:pPr>
            <a:r>
              <a:rPr lang="en-US" dirty="0" smtClean="0"/>
              <a:t>‘‘(</a:t>
            </a:r>
            <a:r>
              <a:rPr lang="en-US" dirty="0"/>
              <a:t>3) 	The amount of the compensation </a:t>
            </a:r>
            <a:r>
              <a:rPr lang="en-US" u="sng" dirty="0"/>
              <a:t>as contemplated in subsection (2)(b),</a:t>
            </a:r>
            <a:r>
              <a:rPr lang="en-US" dirty="0"/>
              <a:t> and the time and manner of </a:t>
            </a:r>
            <a:r>
              <a:rPr lang="en-US" u="sng" dirty="0"/>
              <a:t>any</a:t>
            </a:r>
            <a:r>
              <a:rPr lang="en-US" dirty="0"/>
              <a:t> payment</a:t>
            </a:r>
            <a:r>
              <a:rPr lang="en-US" u="sng" dirty="0"/>
              <a:t>,</a:t>
            </a:r>
            <a:r>
              <a:rPr lang="en-US" dirty="0"/>
              <a:t> must be just and equitable, reflecting an equitable balance between the public interest and the interests of those affected, having regard to all relevant circumstances, including—’’; and</a:t>
            </a:r>
            <a:endParaRPr lang="en-GB" dirty="0"/>
          </a:p>
          <a:p>
            <a:pPr marL="0" indent="0" algn="just">
              <a:buNone/>
            </a:pPr>
            <a:endParaRPr lang="en-US" dirty="0" smtClean="0"/>
          </a:p>
          <a:p>
            <a:pPr marL="0" indent="0" algn="just">
              <a:buNone/>
            </a:pPr>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t>14</a:t>
            </a:fld>
            <a:endParaRPr lang="en-US" dirty="0"/>
          </a:p>
        </p:txBody>
      </p:sp>
    </p:spTree>
    <p:extLst>
      <p:ext uri="{BB962C8B-B14F-4D97-AF65-F5344CB8AC3E}">
        <p14:creationId xmlns:p14="http://schemas.microsoft.com/office/powerpoint/2010/main" val="389056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8036"/>
            <a:ext cx="6858001" cy="1066800"/>
          </a:xfrm>
        </p:spPr>
        <p:txBody>
          <a:bodyPr>
            <a:normAutofit/>
          </a:bodyPr>
          <a:lstStyle/>
          <a:p>
            <a:r>
              <a:rPr lang="en-US" sz="2400" b="1" dirty="0" smtClean="0">
                <a:latin typeface="Arial" panose="020B0604020202020204" pitchFamily="34" charset="0"/>
                <a:cs typeface="Arial" panose="020B0604020202020204" pitchFamily="34" charset="0"/>
              </a:rPr>
              <a:t>Clause 1(b)</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292" y="1338274"/>
            <a:ext cx="8973671" cy="4862945"/>
          </a:xfrm>
        </p:spPr>
        <p:txBody>
          <a:bodyPr>
            <a:normAutofit/>
          </a:bodyPr>
          <a:lstStyle/>
          <a:p>
            <a:pPr algn="just"/>
            <a:endParaRPr lang="en-US" sz="2400" dirty="0" smtClean="0"/>
          </a:p>
          <a:p>
            <a:pPr algn="just"/>
            <a:r>
              <a:rPr lang="en-US" sz="2400" dirty="0" smtClean="0"/>
              <a:t>Delete this clause</a:t>
            </a:r>
          </a:p>
          <a:p>
            <a:pPr algn="just"/>
            <a:r>
              <a:rPr lang="en-US" sz="2400" dirty="0" smtClean="0">
                <a:solidFill>
                  <a:srgbClr val="0070C0"/>
                </a:solidFill>
              </a:rPr>
              <a:t>It is an important part of the amendment as it makes it clear that all compensation, regardless of the amount, must be just and equitable. It can thus not be deleted.</a:t>
            </a:r>
          </a:p>
          <a:p>
            <a:pPr algn="just"/>
            <a:endParaRPr lang="en-US" sz="2400" dirty="0" smtClean="0">
              <a:solidFill>
                <a:srgbClr val="0070C0"/>
              </a:solidFill>
            </a:endParaRPr>
          </a:p>
          <a:p>
            <a:pPr algn="just"/>
            <a:r>
              <a:rPr lang="en-ZA" sz="2400" dirty="0"/>
              <a:t>The draft amendment retains the “fair and equitable” requirement of subsection 3, although it does not explain why nil compensation would meet that </a:t>
            </a:r>
            <a:r>
              <a:rPr lang="en-ZA" sz="2400" dirty="0" smtClean="0"/>
              <a:t>standard.</a:t>
            </a:r>
          </a:p>
          <a:p>
            <a:pPr algn="just"/>
            <a:r>
              <a:rPr lang="en-ZA" sz="2400" dirty="0" smtClean="0">
                <a:solidFill>
                  <a:srgbClr val="0070C0"/>
                </a:solidFill>
              </a:rPr>
              <a:t>Nil compensation is already implied by section 25 – it is the circumstances of each case that would indicate whether nil compensation is just and equitable.</a:t>
            </a: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15</a:t>
            </a:fld>
            <a:endParaRPr lang="en-US" dirty="0"/>
          </a:p>
        </p:txBody>
      </p:sp>
    </p:spTree>
    <p:extLst>
      <p:ext uri="{BB962C8B-B14F-4D97-AF65-F5344CB8AC3E}">
        <p14:creationId xmlns:p14="http://schemas.microsoft.com/office/powerpoint/2010/main" val="109598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8036"/>
            <a:ext cx="6858001" cy="1066800"/>
          </a:xfrm>
        </p:spPr>
        <p:txBody>
          <a:bodyPr>
            <a:normAutofit/>
          </a:bodyPr>
          <a:lstStyle/>
          <a:p>
            <a:r>
              <a:rPr lang="en-US" sz="2400" b="1" dirty="0" smtClean="0">
                <a:latin typeface="Arial" panose="020B0604020202020204" pitchFamily="34" charset="0"/>
                <a:cs typeface="Arial" panose="020B0604020202020204" pitchFamily="34" charset="0"/>
              </a:rPr>
              <a:t>Clause 1(c)</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292" y="1659515"/>
            <a:ext cx="8973671" cy="4672157"/>
          </a:xfrm>
        </p:spPr>
        <p:txBody>
          <a:bodyPr>
            <a:normAutofit/>
          </a:bodyPr>
          <a:lstStyle/>
          <a:p>
            <a:pPr marL="514350" indent="-514350" algn="just">
              <a:buAutoNum type="alphaLcParenBoth" startAt="3"/>
            </a:pPr>
            <a:r>
              <a:rPr lang="en-US" dirty="0" smtClean="0"/>
              <a:t>by </a:t>
            </a:r>
            <a:r>
              <a:rPr lang="en-US" dirty="0"/>
              <a:t>the insertion after subsection (3) of the following subsection</a:t>
            </a:r>
            <a:r>
              <a:rPr lang="en-US" dirty="0" smtClean="0"/>
              <a:t>:</a:t>
            </a:r>
          </a:p>
          <a:p>
            <a:pPr marL="901700" indent="0" algn="just">
              <a:buNone/>
            </a:pPr>
            <a:r>
              <a:rPr lang="en-US" dirty="0" smtClean="0"/>
              <a:t>‘‘</a:t>
            </a:r>
            <a:r>
              <a:rPr lang="en-US" u="sng" dirty="0" smtClean="0"/>
              <a:t>(</a:t>
            </a:r>
            <a:r>
              <a:rPr lang="en-US" u="sng" dirty="0"/>
              <a:t>3A)	National legislation must, subject to subsections (2) and (3), set out specific circumstances where a court may determine that the amount of compensation is nil.</a:t>
            </a:r>
            <a:r>
              <a:rPr lang="en-US" dirty="0"/>
              <a:t>’’.</a:t>
            </a:r>
            <a:endParaRPr lang="en-GB" dirty="0"/>
          </a:p>
          <a:p>
            <a:pPr marL="0" indent="0" algn="just">
              <a:buNone/>
            </a:pPr>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t>16</a:t>
            </a:fld>
            <a:endParaRPr lang="en-US" dirty="0"/>
          </a:p>
        </p:txBody>
      </p:sp>
    </p:spTree>
    <p:extLst>
      <p:ext uri="{BB962C8B-B14F-4D97-AF65-F5344CB8AC3E}">
        <p14:creationId xmlns:p14="http://schemas.microsoft.com/office/powerpoint/2010/main" val="1787559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890" y="-142029"/>
            <a:ext cx="6858001" cy="1066800"/>
          </a:xfrm>
        </p:spPr>
        <p:txBody>
          <a:bodyPr>
            <a:normAutofit/>
          </a:bodyPr>
          <a:lstStyle/>
          <a:p>
            <a:r>
              <a:rPr lang="en-US" sz="2400" b="1" dirty="0" smtClean="0">
                <a:latin typeface="Arial" panose="020B0604020202020204" pitchFamily="34" charset="0"/>
                <a:cs typeface="Arial" panose="020B0604020202020204" pitchFamily="34" charset="0"/>
              </a:rPr>
              <a:t>Clause 1(c) – Concerns raised</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5243" y="575972"/>
            <a:ext cx="9569004" cy="6304035"/>
          </a:xfrm>
        </p:spPr>
        <p:txBody>
          <a:bodyPr>
            <a:normAutofit fontScale="62500" lnSpcReduction="20000"/>
          </a:bodyPr>
          <a:lstStyle/>
          <a:p>
            <a:pPr algn="just"/>
            <a:r>
              <a:rPr lang="en-US" dirty="0" smtClean="0"/>
              <a:t>The clause is superfluous as national legislation will in any event provide the details.</a:t>
            </a:r>
          </a:p>
          <a:p>
            <a:pPr algn="just"/>
            <a:r>
              <a:rPr lang="en-US" dirty="0" smtClean="0">
                <a:solidFill>
                  <a:srgbClr val="0070C0"/>
                </a:solidFill>
              </a:rPr>
              <a:t>The committee may instruct that the clause be deleted, but the clause allows for national legislation to provide more clarity on this aspect of compensation.</a:t>
            </a:r>
          </a:p>
          <a:p>
            <a:pPr algn="just"/>
            <a:endParaRPr lang="en-US" dirty="0" smtClean="0"/>
          </a:p>
          <a:p>
            <a:pPr algn="just"/>
            <a:r>
              <a:rPr lang="en-US" dirty="0" smtClean="0"/>
              <a:t>The Bill should provide circumstances as t</a:t>
            </a:r>
            <a:r>
              <a:rPr lang="en-ZA" dirty="0" smtClean="0"/>
              <a:t>he national </a:t>
            </a:r>
            <a:r>
              <a:rPr lang="en-ZA" dirty="0"/>
              <a:t>legislation </a:t>
            </a:r>
            <a:r>
              <a:rPr lang="en-ZA" dirty="0" smtClean="0"/>
              <a:t>envisaged will necessitate </a:t>
            </a:r>
            <a:r>
              <a:rPr lang="en-ZA" dirty="0"/>
              <a:t>further public hearings and will </a:t>
            </a:r>
            <a:r>
              <a:rPr lang="en-ZA" dirty="0" smtClean="0"/>
              <a:t>leave </a:t>
            </a:r>
            <a:r>
              <a:rPr lang="en-ZA" dirty="0"/>
              <a:t>the market with negative connotations related to property market and related </a:t>
            </a:r>
            <a:r>
              <a:rPr lang="en-ZA" dirty="0" smtClean="0"/>
              <a:t>sectors.</a:t>
            </a:r>
          </a:p>
          <a:p>
            <a:pPr algn="just"/>
            <a:r>
              <a:rPr lang="en-ZA" dirty="0" smtClean="0">
                <a:solidFill>
                  <a:srgbClr val="0070C0"/>
                </a:solidFill>
              </a:rPr>
              <a:t>To </a:t>
            </a:r>
            <a:r>
              <a:rPr lang="en-ZA" dirty="0">
                <a:solidFill>
                  <a:srgbClr val="0070C0"/>
                </a:solidFill>
              </a:rPr>
              <a:t>include circumstances in section 25, is a policy decision.</a:t>
            </a:r>
          </a:p>
          <a:p>
            <a:pPr algn="just"/>
            <a:endParaRPr lang="en-ZA" dirty="0">
              <a:solidFill>
                <a:srgbClr val="0070C0"/>
              </a:solidFill>
            </a:endParaRPr>
          </a:p>
          <a:p>
            <a:pPr algn="just"/>
            <a:r>
              <a:rPr lang="en-ZA" dirty="0" smtClean="0"/>
              <a:t>Subsection (3A) </a:t>
            </a:r>
            <a:r>
              <a:rPr lang="en-ZA" dirty="0"/>
              <a:t>circumvents </a:t>
            </a:r>
            <a:r>
              <a:rPr lang="en-ZA" dirty="0" smtClean="0"/>
              <a:t>sections 2 and 36 of the Constitution as the </a:t>
            </a:r>
            <a:r>
              <a:rPr lang="en-ZA" dirty="0"/>
              <a:t>legislative determination of appropriate circumstances for expropriation without compensation </a:t>
            </a:r>
            <a:r>
              <a:rPr lang="en-ZA" dirty="0" smtClean="0"/>
              <a:t>sets that national legislation above the Constitution and it may further -- </a:t>
            </a:r>
          </a:p>
          <a:p>
            <a:pPr lvl="1" algn="just"/>
            <a:r>
              <a:rPr lang="en-ZA" dirty="0" smtClean="0"/>
              <a:t>result </a:t>
            </a:r>
            <a:r>
              <a:rPr lang="en-ZA" dirty="0"/>
              <a:t>from an inadequate consultative </a:t>
            </a:r>
            <a:r>
              <a:rPr lang="en-ZA" dirty="0" smtClean="0"/>
              <a:t>process;</a:t>
            </a:r>
            <a:endParaRPr lang="en-GB" dirty="0"/>
          </a:p>
          <a:p>
            <a:pPr lvl="1" algn="just"/>
            <a:r>
              <a:rPr lang="en-ZA" dirty="0" smtClean="0"/>
              <a:t>not </a:t>
            </a:r>
            <a:r>
              <a:rPr lang="en-ZA" dirty="0"/>
              <a:t>constitute reasonable and objective </a:t>
            </a:r>
            <a:r>
              <a:rPr lang="en-ZA" dirty="0" smtClean="0"/>
              <a:t>criteria;</a:t>
            </a:r>
            <a:endParaRPr lang="en-GB" dirty="0"/>
          </a:p>
          <a:p>
            <a:pPr lvl="1" algn="just"/>
            <a:r>
              <a:rPr lang="en-ZA" dirty="0" smtClean="0"/>
              <a:t>fetter </a:t>
            </a:r>
            <a:r>
              <a:rPr lang="en-ZA" dirty="0"/>
              <a:t>judicial </a:t>
            </a:r>
            <a:r>
              <a:rPr lang="en-ZA" dirty="0" smtClean="0"/>
              <a:t>discretion;</a:t>
            </a:r>
          </a:p>
          <a:p>
            <a:pPr lvl="1" algn="just"/>
            <a:r>
              <a:rPr lang="en-ZA" dirty="0" smtClean="0"/>
              <a:t>constitute </a:t>
            </a:r>
            <a:r>
              <a:rPr lang="en-ZA" dirty="0"/>
              <a:t>arbitrary deprivation of property;</a:t>
            </a:r>
          </a:p>
          <a:p>
            <a:pPr lvl="1" algn="just"/>
            <a:r>
              <a:rPr lang="en-ZA" dirty="0" smtClean="0"/>
              <a:t>change </a:t>
            </a:r>
            <a:r>
              <a:rPr lang="en-ZA" dirty="0"/>
              <a:t>the required voting majority</a:t>
            </a:r>
            <a:r>
              <a:rPr lang="en-ZA" dirty="0" smtClean="0"/>
              <a:t>.</a:t>
            </a:r>
            <a:endParaRPr lang="en-GB" dirty="0"/>
          </a:p>
          <a:p>
            <a:pPr algn="just"/>
            <a:r>
              <a:rPr lang="en-ZA" dirty="0" smtClean="0">
                <a:solidFill>
                  <a:srgbClr val="0070C0"/>
                </a:solidFill>
              </a:rPr>
              <a:t>The requirements of subsections (1) (expropriation is a form of deprivation), (2) and (3) still apply. Any circumstance contained in national legislation will be subject to compliance with these subsections and section 36. The national legislation will thus be subject to the Constitution as the supreme law (section </a:t>
            </a:r>
            <a:r>
              <a:rPr lang="en-ZA" dirty="0">
                <a:solidFill>
                  <a:srgbClr val="0070C0"/>
                </a:solidFill>
              </a:rPr>
              <a:t>2</a:t>
            </a:r>
            <a:r>
              <a:rPr lang="en-ZA" dirty="0" smtClean="0">
                <a:solidFill>
                  <a:srgbClr val="0070C0"/>
                </a:solidFill>
              </a:rPr>
              <a:t>).</a:t>
            </a:r>
          </a:p>
          <a:p>
            <a:pPr algn="just"/>
            <a:r>
              <a:rPr lang="en-ZA" dirty="0" smtClean="0">
                <a:solidFill>
                  <a:srgbClr val="0070C0"/>
                </a:solidFill>
              </a:rPr>
              <a:t>Section </a:t>
            </a:r>
            <a:r>
              <a:rPr lang="en-ZA" dirty="0">
                <a:solidFill>
                  <a:srgbClr val="0070C0"/>
                </a:solidFill>
              </a:rPr>
              <a:t>59 and 72 requires Parliament to facilitate public involvement in the development of that legislation. </a:t>
            </a:r>
          </a:p>
          <a:p>
            <a:pPr algn="just"/>
            <a:r>
              <a:rPr lang="en-ZA" dirty="0" smtClean="0">
                <a:solidFill>
                  <a:srgbClr val="0070C0"/>
                </a:solidFill>
              </a:rPr>
              <a:t>The </a:t>
            </a:r>
            <a:r>
              <a:rPr lang="en-ZA" dirty="0">
                <a:solidFill>
                  <a:srgbClr val="0070C0"/>
                </a:solidFill>
              </a:rPr>
              <a:t>Bill that introduces the circumstances will have to comply with section 25(1), (2) and (3), as well as section 36. </a:t>
            </a:r>
            <a:r>
              <a:rPr lang="en-ZA" dirty="0" smtClean="0">
                <a:solidFill>
                  <a:srgbClr val="0070C0"/>
                </a:solidFill>
              </a:rPr>
              <a:t>In order for it to comply </a:t>
            </a:r>
            <a:r>
              <a:rPr lang="en-ZA" dirty="0">
                <a:solidFill>
                  <a:srgbClr val="0070C0"/>
                </a:solidFill>
              </a:rPr>
              <a:t>it cannot constitute arbitrary deprivation.</a:t>
            </a:r>
          </a:p>
          <a:p>
            <a:pPr algn="just"/>
            <a:endParaRPr lang="en-GB" dirty="0">
              <a:solidFill>
                <a:srgbClr val="0070C0"/>
              </a:solidFill>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17</a:t>
            </a:fld>
            <a:endParaRPr lang="en-US" dirty="0"/>
          </a:p>
        </p:txBody>
      </p:sp>
    </p:spTree>
    <p:extLst>
      <p:ext uri="{BB962C8B-B14F-4D97-AF65-F5344CB8AC3E}">
        <p14:creationId xmlns:p14="http://schemas.microsoft.com/office/powerpoint/2010/main" val="3272009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8036"/>
            <a:ext cx="6858001" cy="1066800"/>
          </a:xfrm>
        </p:spPr>
        <p:txBody>
          <a:bodyPr>
            <a:normAutofit/>
          </a:bodyPr>
          <a:lstStyle/>
          <a:p>
            <a:r>
              <a:rPr lang="en-US" sz="2400" b="1" dirty="0" smtClean="0">
                <a:latin typeface="Arial" panose="020B0604020202020204" pitchFamily="34" charset="0"/>
                <a:cs typeface="Arial" panose="020B0604020202020204" pitchFamily="34" charset="0"/>
              </a:rPr>
              <a:t>Clause 2</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46846" y="1825624"/>
            <a:ext cx="8973671" cy="4672157"/>
          </a:xfrm>
        </p:spPr>
        <p:txBody>
          <a:bodyPr>
            <a:normAutofit/>
          </a:bodyPr>
          <a:lstStyle/>
          <a:p>
            <a:pPr marL="0" indent="0" algn="just">
              <a:buNone/>
            </a:pPr>
            <a:r>
              <a:rPr lang="en-US" b="1" dirty="0" smtClean="0"/>
              <a:t>Short </a:t>
            </a:r>
            <a:r>
              <a:rPr lang="en-US" b="1" dirty="0"/>
              <a:t>title and commencement</a:t>
            </a:r>
            <a:endParaRPr lang="en-GB" dirty="0"/>
          </a:p>
          <a:p>
            <a:pPr marL="0" lvl="0" indent="0" algn="just">
              <a:buNone/>
            </a:pPr>
            <a:r>
              <a:rPr lang="en-US" b="1" dirty="0" smtClean="0"/>
              <a:t>2. </a:t>
            </a:r>
            <a:r>
              <a:rPr lang="en-US" dirty="0" smtClean="0"/>
              <a:t>This </a:t>
            </a:r>
            <a:r>
              <a:rPr lang="en-US" dirty="0"/>
              <a:t>Act is called the Constitution Eighteenth Amendment Act, 2019, and comes into operation on a date determined by the President by proclamation in the </a:t>
            </a:r>
            <a:r>
              <a:rPr lang="en-US" i="1" dirty="0"/>
              <a:t>Gazette</a:t>
            </a:r>
            <a:r>
              <a:rPr lang="en-US" dirty="0" smtClean="0"/>
              <a:t>.</a:t>
            </a:r>
          </a:p>
          <a:p>
            <a:pPr marL="0" lvl="0" indent="0" algn="just">
              <a:buNone/>
            </a:pPr>
            <a:endParaRPr lang="en-US" dirty="0"/>
          </a:p>
          <a:p>
            <a:pPr marL="0" lvl="0" indent="0" algn="just">
              <a:buNone/>
            </a:pPr>
            <a:endParaRPr lang="en-US" dirty="0" smtClean="0"/>
          </a:p>
          <a:p>
            <a:pPr marL="0" lvl="0" indent="0" algn="just">
              <a:buNone/>
            </a:pPr>
            <a:r>
              <a:rPr lang="en-US" dirty="0" smtClean="0">
                <a:solidFill>
                  <a:srgbClr val="00B050"/>
                </a:solidFill>
              </a:rPr>
              <a:t>No comments received</a:t>
            </a:r>
            <a:endParaRPr lang="en-GB" dirty="0">
              <a:solidFill>
                <a:srgbClr val="00B050"/>
              </a:solidFill>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18</a:t>
            </a:fld>
            <a:endParaRPr lang="en-US" dirty="0"/>
          </a:p>
        </p:txBody>
      </p:sp>
    </p:spTree>
    <p:extLst>
      <p:ext uri="{BB962C8B-B14F-4D97-AF65-F5344CB8AC3E}">
        <p14:creationId xmlns:p14="http://schemas.microsoft.com/office/powerpoint/2010/main" val="22857902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3"/>
            <a:ext cx="6858001" cy="1066800"/>
          </a:xfrm>
        </p:spPr>
        <p:txBody>
          <a:bodyPr>
            <a:normAutofit/>
          </a:bodyPr>
          <a:lstStyle/>
          <a:p>
            <a:r>
              <a:rPr lang="en-US" sz="2400" b="1" dirty="0" smtClean="0">
                <a:latin typeface="Arial" panose="020B0604020202020204" pitchFamily="34" charset="0"/>
                <a:cs typeface="Arial" panose="020B0604020202020204" pitchFamily="34" charset="0"/>
              </a:rPr>
              <a:t>Memo on objects</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292" y="1033467"/>
            <a:ext cx="8973671" cy="5477220"/>
          </a:xfrm>
        </p:spPr>
        <p:txBody>
          <a:bodyPr>
            <a:normAutofit fontScale="77500" lnSpcReduction="20000"/>
          </a:bodyPr>
          <a:lstStyle/>
          <a:p>
            <a:pPr marL="0" indent="0" algn="just">
              <a:buNone/>
            </a:pPr>
            <a:r>
              <a:rPr lang="en-ZA" b="1" dirty="0" smtClean="0"/>
              <a:t>Financial implications</a:t>
            </a:r>
          </a:p>
          <a:p>
            <a:pPr lvl="0" algn="just"/>
            <a:r>
              <a:rPr lang="en-ZA" dirty="0"/>
              <a:t>How can the financial consequences of the State adopting the amendment Bill be none? The </a:t>
            </a:r>
            <a:r>
              <a:rPr lang="en-ZA" i="1" dirty="0"/>
              <a:t>ad hoc</a:t>
            </a:r>
            <a:r>
              <a:rPr lang="en-ZA" dirty="0"/>
              <a:t> committee did not public a socio-economic impact assessment – therefore it is accepted that none was done. Therefore, it is incorrect to say that there will be no financial consequences. </a:t>
            </a:r>
            <a:endParaRPr lang="en-GB" dirty="0"/>
          </a:p>
          <a:p>
            <a:pPr algn="just"/>
            <a:r>
              <a:rPr lang="en-ZA" dirty="0"/>
              <a:t>A proper socio-economic impact assessment on the Amendment Bill will show that immense harm will be done to the economy, particularly the poor. </a:t>
            </a:r>
            <a:endParaRPr lang="en-ZA" dirty="0" smtClean="0"/>
          </a:p>
          <a:p>
            <a:pPr algn="just"/>
            <a:r>
              <a:rPr lang="en-ZA" dirty="0" smtClean="0">
                <a:solidFill>
                  <a:srgbClr val="0070C0"/>
                </a:solidFill>
              </a:rPr>
              <a:t>A SEIAS is not a requirement for a Committee Bill. </a:t>
            </a:r>
          </a:p>
          <a:p>
            <a:pPr lvl="1" algn="just"/>
            <a:r>
              <a:rPr lang="en-ZA" dirty="0" smtClean="0">
                <a:solidFill>
                  <a:srgbClr val="0070C0"/>
                </a:solidFill>
              </a:rPr>
              <a:t>The Committee may request that a SEIAS be done. </a:t>
            </a:r>
          </a:p>
          <a:p>
            <a:pPr algn="just"/>
            <a:r>
              <a:rPr lang="en-ZA" dirty="0" smtClean="0">
                <a:solidFill>
                  <a:srgbClr val="0070C0"/>
                </a:solidFill>
              </a:rPr>
              <a:t>The Bill does not change the </a:t>
            </a:r>
            <a:r>
              <a:rPr lang="en-ZA" i="1" dirty="0" smtClean="0">
                <a:solidFill>
                  <a:srgbClr val="0070C0"/>
                </a:solidFill>
              </a:rPr>
              <a:t>de facto </a:t>
            </a:r>
            <a:r>
              <a:rPr lang="en-ZA" dirty="0" smtClean="0">
                <a:solidFill>
                  <a:srgbClr val="0070C0"/>
                </a:solidFill>
              </a:rPr>
              <a:t>position of the law. The law after the Bill will simply be clearer: Accordingly there cannot be a change in financial implications.</a:t>
            </a:r>
          </a:p>
          <a:p>
            <a:pPr algn="just"/>
            <a:endParaRPr lang="en-ZA" dirty="0" smtClean="0"/>
          </a:p>
          <a:p>
            <a:pPr algn="just"/>
            <a:r>
              <a:rPr lang="en-US" dirty="0" smtClean="0"/>
              <a:t>The </a:t>
            </a:r>
            <a:r>
              <a:rPr lang="en-US" dirty="0"/>
              <a:t>memo on objects incorrectly refers to “without the payment of compensation</a:t>
            </a:r>
            <a:r>
              <a:rPr lang="en-US" dirty="0" smtClean="0"/>
              <a:t>”.</a:t>
            </a:r>
            <a:endParaRPr lang="en-ZA" dirty="0" smtClean="0"/>
          </a:p>
          <a:p>
            <a:pPr algn="just"/>
            <a:r>
              <a:rPr lang="en-ZA" dirty="0" smtClean="0">
                <a:solidFill>
                  <a:srgbClr val="0070C0"/>
                </a:solidFill>
              </a:rPr>
              <a:t>Recommend that this be corrected as the advice received by the Committee from experts was that compensation as a concept cannot be ousted. </a:t>
            </a:r>
            <a:endParaRPr lang="en-GB" dirty="0">
              <a:solidFill>
                <a:srgbClr val="0070C0"/>
              </a:solidFill>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19</a:t>
            </a:fld>
            <a:endParaRPr lang="en-US" dirty="0"/>
          </a:p>
        </p:txBody>
      </p:sp>
    </p:spTree>
    <p:extLst>
      <p:ext uri="{BB962C8B-B14F-4D97-AF65-F5344CB8AC3E}">
        <p14:creationId xmlns:p14="http://schemas.microsoft.com/office/powerpoint/2010/main" val="3880583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7" y="522590"/>
            <a:ext cx="8543925" cy="660484"/>
          </a:xfrm>
        </p:spPr>
        <p:txBody>
          <a:bodyPr>
            <a:normAutofit/>
          </a:bodyPr>
          <a:lstStyle/>
          <a:p>
            <a:r>
              <a:rPr lang="en-ZA" sz="2400" b="1" dirty="0" smtClean="0">
                <a:latin typeface="Arial" panose="020B0604020202020204" pitchFamily="34" charset="0"/>
                <a:cs typeface="Arial" panose="020B0604020202020204" pitchFamily="34" charset="0"/>
              </a:rPr>
              <a:t>Consultation processes required for section 74 Bills</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18984" y="1359243"/>
            <a:ext cx="8705979" cy="5362234"/>
          </a:xfrm>
        </p:spPr>
        <p:txBody>
          <a:bodyPr>
            <a:normAutofit fontScale="92500" lnSpcReduction="10000"/>
          </a:bodyPr>
          <a:lstStyle/>
          <a:p>
            <a:pPr algn="just"/>
            <a:r>
              <a:rPr lang="en-ZA" sz="2400" dirty="0" smtClean="0"/>
              <a:t>Section 74(5) – At least 30 days before its introduction, the committee must--</a:t>
            </a:r>
          </a:p>
          <a:p>
            <a:pPr marL="358775" indent="-358775" algn="just" defTabSz="989013">
              <a:buFont typeface="Wingdings" panose="05000000000000000000" pitchFamily="2" charset="2"/>
              <a:buChar char="ü"/>
              <a:tabLst>
                <a:tab pos="901700" algn="l"/>
              </a:tabLst>
            </a:pPr>
            <a:r>
              <a:rPr lang="en-ZA" sz="2400" dirty="0" smtClean="0"/>
              <a:t>(a)	publish particulars of the Bill in the </a:t>
            </a:r>
            <a:r>
              <a:rPr lang="en-ZA" sz="2400" i="1" dirty="0" smtClean="0"/>
              <a:t>Gazette</a:t>
            </a:r>
            <a:r>
              <a:rPr lang="en-ZA" sz="2400" dirty="0" smtClean="0"/>
              <a:t> for public 	comment;</a:t>
            </a:r>
          </a:p>
          <a:p>
            <a:pPr marL="815975" lvl="1" indent="-358775" algn="just" defTabSz="989013">
              <a:buFont typeface="Wingdings" panose="05000000000000000000" pitchFamily="2" charset="2"/>
              <a:buChar char="ü"/>
              <a:tabLst>
                <a:tab pos="901700" algn="l"/>
              </a:tabLst>
            </a:pPr>
            <a:r>
              <a:rPr lang="en-ZA" sz="2000" dirty="0" smtClean="0">
                <a:solidFill>
                  <a:srgbClr val="0070C0"/>
                </a:solidFill>
              </a:rPr>
              <a:t>Comments were received and are being considered.</a:t>
            </a:r>
          </a:p>
          <a:p>
            <a:pPr marL="358775" indent="-358775" algn="just" defTabSz="989013">
              <a:buFont typeface="Wingdings" panose="05000000000000000000" pitchFamily="2" charset="2"/>
              <a:buChar char="ü"/>
              <a:tabLst>
                <a:tab pos="901700" algn="l"/>
              </a:tabLst>
            </a:pPr>
            <a:r>
              <a:rPr lang="en-ZA" sz="2400" dirty="0" smtClean="0"/>
              <a:t>(b)	submit </a:t>
            </a:r>
            <a:r>
              <a:rPr lang="en-ZA" sz="2400" dirty="0"/>
              <a:t>particulars of the Bill </a:t>
            </a:r>
            <a:r>
              <a:rPr lang="en-ZA" sz="2400" dirty="0" smtClean="0"/>
              <a:t>to the provincial legislatures for 	their views;	</a:t>
            </a:r>
          </a:p>
          <a:p>
            <a:pPr marL="815975" lvl="1" indent="-358775" algn="just" defTabSz="989013">
              <a:buFont typeface="Wingdings" panose="05000000000000000000" pitchFamily="2" charset="2"/>
              <a:buChar char="ü"/>
              <a:tabLst>
                <a:tab pos="901700" algn="l"/>
              </a:tabLst>
            </a:pPr>
            <a:r>
              <a:rPr lang="en-ZA" sz="2000" dirty="0" smtClean="0">
                <a:solidFill>
                  <a:srgbClr val="0070C0"/>
                </a:solidFill>
              </a:rPr>
              <a:t>No comments were received from the provincial legislatures.</a:t>
            </a:r>
          </a:p>
          <a:p>
            <a:pPr marL="0" indent="0" algn="just" defTabSz="989013">
              <a:buNone/>
              <a:tabLst>
                <a:tab pos="901700" algn="l"/>
              </a:tabLst>
            </a:pPr>
            <a:endParaRPr lang="en-ZA" sz="2400" dirty="0" smtClean="0"/>
          </a:p>
          <a:p>
            <a:pPr marL="358775" indent="-358775" algn="just">
              <a:tabLst>
                <a:tab pos="358775" algn="l"/>
              </a:tabLst>
            </a:pPr>
            <a:r>
              <a:rPr lang="en-ZA" sz="2400" dirty="0" smtClean="0"/>
              <a:t>The proposed classification of the Bill was that the Bill is a section 74(2) Bill that contains provisions that pertains to customary law or customs of traditional communities (section 18(1)(a) of the Traditional Leadership and Governance Framework Act, 2003)</a:t>
            </a:r>
          </a:p>
          <a:p>
            <a:pPr lvl="1" algn="just">
              <a:buFont typeface="Wingdings" panose="05000000000000000000" pitchFamily="2" charset="2"/>
              <a:buChar char="ü"/>
              <a:tabLst>
                <a:tab pos="358775" algn="l"/>
              </a:tabLst>
            </a:pPr>
            <a:r>
              <a:rPr lang="en-ZA" sz="2000" dirty="0" smtClean="0">
                <a:solidFill>
                  <a:srgbClr val="0070C0"/>
                </a:solidFill>
              </a:rPr>
              <a:t>The Bill was duly referred to the </a:t>
            </a:r>
            <a:r>
              <a:rPr lang="en-ZA" sz="2000" dirty="0">
                <a:solidFill>
                  <a:srgbClr val="0070C0"/>
                </a:solidFill>
              </a:rPr>
              <a:t>National House of Traditional Leaders </a:t>
            </a:r>
            <a:r>
              <a:rPr lang="en-ZA" sz="2000" dirty="0" smtClean="0">
                <a:solidFill>
                  <a:srgbClr val="0070C0"/>
                </a:solidFill>
              </a:rPr>
              <a:t>and comments were requested.</a:t>
            </a:r>
          </a:p>
          <a:p>
            <a:pPr lvl="1" algn="just">
              <a:buFont typeface="Wingdings" panose="05000000000000000000" pitchFamily="2" charset="2"/>
              <a:buChar char="ü"/>
              <a:tabLst>
                <a:tab pos="358775" algn="l"/>
              </a:tabLst>
            </a:pPr>
            <a:r>
              <a:rPr lang="en-ZA" sz="2000" dirty="0" smtClean="0">
                <a:solidFill>
                  <a:srgbClr val="0070C0"/>
                </a:solidFill>
              </a:rPr>
              <a:t>NHTL supported the amendment. Inputs are addressed with the relevant theme above.</a:t>
            </a:r>
          </a:p>
        </p:txBody>
      </p:sp>
      <p:sp>
        <p:nvSpPr>
          <p:cNvPr id="4" name="Slide Number Placeholder 3"/>
          <p:cNvSpPr>
            <a:spLocks noGrp="1"/>
          </p:cNvSpPr>
          <p:nvPr>
            <p:ph type="sldNum" sz="quarter" idx="12"/>
          </p:nvPr>
        </p:nvSpPr>
        <p:spPr/>
        <p:txBody>
          <a:bodyPr/>
          <a:lstStyle/>
          <a:p>
            <a:fld id="{D1B91D83-34EB-A744-81D0-D8E8519C4AE3}" type="slidenum">
              <a:rPr lang="en-US" smtClean="0"/>
              <a:t>2</a:t>
            </a:fld>
            <a:endParaRPr lang="en-US" dirty="0"/>
          </a:p>
        </p:txBody>
      </p:sp>
    </p:spTree>
    <p:extLst>
      <p:ext uri="{BB962C8B-B14F-4D97-AF65-F5344CB8AC3E}">
        <p14:creationId xmlns:p14="http://schemas.microsoft.com/office/powerpoint/2010/main" val="1531746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238" y="160637"/>
            <a:ext cx="7540906" cy="773983"/>
          </a:xfrm>
        </p:spPr>
        <p:txBody>
          <a:bodyPr>
            <a:normAutofit/>
          </a:bodyPr>
          <a:lstStyle/>
          <a:p>
            <a:r>
              <a:rPr lang="en-US" sz="2400" b="1" dirty="0" smtClean="0">
                <a:latin typeface="Arial" panose="020B0604020202020204" pitchFamily="34" charset="0"/>
                <a:cs typeface="Arial" panose="020B0604020202020204" pitchFamily="34" charset="0"/>
              </a:rPr>
              <a:t>Constitutionality of nil compensation (1)</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112108"/>
            <a:ext cx="9711630" cy="6017740"/>
          </a:xfrm>
        </p:spPr>
        <p:txBody>
          <a:bodyPr>
            <a:normAutofit fontScale="62500" lnSpcReduction="20000"/>
          </a:bodyPr>
          <a:lstStyle/>
          <a:p>
            <a:pPr algn="just"/>
            <a:r>
              <a:rPr lang="en-ZA" sz="3400" dirty="0"/>
              <a:t>The amendment is a limitation of the existing right to receive compensation for land that has been expropriated. </a:t>
            </a:r>
            <a:endParaRPr lang="en-ZA" sz="3400" dirty="0" smtClean="0"/>
          </a:p>
          <a:p>
            <a:pPr lvl="1" algn="just"/>
            <a:r>
              <a:rPr lang="en-ZA" sz="2600" dirty="0" smtClean="0"/>
              <a:t>The amount of, and time of manner of payment of, compensation must be just and equitable. </a:t>
            </a:r>
          </a:p>
          <a:p>
            <a:pPr lvl="1" algn="just"/>
            <a:r>
              <a:rPr lang="en-ZA" sz="2600" dirty="0" smtClean="0"/>
              <a:t>If compensation does not meet this requirement it will be unfair </a:t>
            </a:r>
            <a:r>
              <a:rPr lang="en-ZA" sz="2600" dirty="0"/>
              <a:t>and inequitable and </a:t>
            </a:r>
            <a:r>
              <a:rPr lang="en-ZA" sz="2600" dirty="0" smtClean="0"/>
              <a:t>cannot be </a:t>
            </a:r>
            <a:r>
              <a:rPr lang="en-ZA" sz="2600" dirty="0"/>
              <a:t>considered reasonable and </a:t>
            </a:r>
            <a:r>
              <a:rPr lang="en-ZA" sz="2600" dirty="0" smtClean="0"/>
              <a:t>justifiable as contemplated in the limitations clause, section 36. </a:t>
            </a:r>
            <a:endParaRPr lang="en-GB" sz="2300" dirty="0"/>
          </a:p>
          <a:p>
            <a:pPr algn="just"/>
            <a:r>
              <a:rPr lang="en-ZA" sz="3400" dirty="0" smtClean="0"/>
              <a:t>Expropriation must always be accompanied by compensation. Compensation is a core requirement and expropriation without compensation is confiscation.</a:t>
            </a:r>
          </a:p>
          <a:p>
            <a:pPr lvl="1" algn="just"/>
            <a:r>
              <a:rPr lang="en-ZA" sz="2600" dirty="0"/>
              <a:t>The European Court of Human </a:t>
            </a:r>
            <a:r>
              <a:rPr lang="en-ZA" sz="2600" dirty="0" smtClean="0"/>
              <a:t>Rights</a:t>
            </a:r>
            <a:r>
              <a:rPr lang="en-ZA" sz="2600" b="1" i="1" dirty="0" smtClean="0"/>
              <a:t>: James </a:t>
            </a:r>
            <a:r>
              <a:rPr lang="en-ZA" sz="2600" b="1" i="1" dirty="0"/>
              <a:t>and Others v The United </a:t>
            </a:r>
            <a:r>
              <a:rPr lang="en-ZA" sz="2600" b="1" i="1" dirty="0" smtClean="0"/>
              <a:t>Kingdom</a:t>
            </a:r>
            <a:r>
              <a:rPr lang="en-ZA" sz="2600" dirty="0" smtClean="0"/>
              <a:t> - compensation </a:t>
            </a:r>
            <a:r>
              <a:rPr lang="en-ZA" sz="2600" dirty="0"/>
              <a:t>“is material to the assessment” to determine if there is a “fair balance between the various interests at stake” and critically whether “</a:t>
            </a:r>
            <a:r>
              <a:rPr lang="en-ZA" sz="2600" u="sng" dirty="0"/>
              <a:t>it does not impose a disproportionate burden</a:t>
            </a:r>
            <a:r>
              <a:rPr lang="en-ZA" sz="2600" dirty="0"/>
              <a:t>” on the person. </a:t>
            </a:r>
            <a:endParaRPr lang="en-ZA" sz="2600" dirty="0" smtClean="0"/>
          </a:p>
          <a:p>
            <a:pPr lvl="1" algn="just"/>
            <a:r>
              <a:rPr lang="en-ZA" sz="2600" dirty="0" smtClean="0"/>
              <a:t>In </a:t>
            </a:r>
            <a:r>
              <a:rPr lang="en-ZA" sz="2600" b="1" i="1" dirty="0"/>
              <a:t>Florence v Government of the Republic of South Africa (2014(6) SA 456 (CC)</a:t>
            </a:r>
            <a:r>
              <a:rPr lang="en-ZA" sz="2600" dirty="0"/>
              <a:t> the CC held that compensation within the scheme of the Restitution Act is “neither punitive nor retributive. It is not likened to a </a:t>
            </a:r>
            <a:r>
              <a:rPr lang="en-ZA" sz="2600" dirty="0" err="1"/>
              <a:t>delictual</a:t>
            </a:r>
            <a:r>
              <a:rPr lang="en-ZA" sz="2600" dirty="0"/>
              <a:t> claim aimed at awarding damages that are capable of precise computation of loss on a “but-for” basis. It is a constitutionalised scheme paid out of public funds in order to find equitable redress to a tragic past</a:t>
            </a:r>
            <a:r>
              <a:rPr lang="en-ZA" sz="2600" dirty="0" smtClean="0"/>
              <a:t>.”</a:t>
            </a:r>
            <a:endParaRPr lang="en-GB" sz="2600" dirty="0"/>
          </a:p>
          <a:p>
            <a:pPr lvl="1" algn="just"/>
            <a:r>
              <a:rPr lang="en-ZA" sz="2600" dirty="0" smtClean="0"/>
              <a:t>Land </a:t>
            </a:r>
            <a:r>
              <a:rPr lang="en-ZA" sz="2600" dirty="0"/>
              <a:t>Claims Court in </a:t>
            </a:r>
            <a:r>
              <a:rPr lang="en-ZA" sz="2600" b="1" i="1" dirty="0" err="1"/>
              <a:t>Nhlabathi</a:t>
            </a:r>
            <a:r>
              <a:rPr lang="en-ZA" sz="2600" b="1" i="1" dirty="0"/>
              <a:t> and Others v Fick (2003 (7) BCLR806 (LCC</a:t>
            </a:r>
            <a:r>
              <a:rPr lang="en-ZA" sz="2600" dirty="0" smtClean="0"/>
              <a:t>)):  There </a:t>
            </a:r>
            <a:r>
              <a:rPr lang="en-ZA" sz="2600" dirty="0"/>
              <a:t>“can be circumstances where the absence of a right to compensation on expropriation is reasonable and justifiable, and in the public interest (which includes the nation’s commitment to land reform</a:t>
            </a:r>
            <a:r>
              <a:rPr lang="en-ZA" sz="2600" dirty="0" smtClean="0"/>
              <a:t>)”.</a:t>
            </a:r>
          </a:p>
          <a:p>
            <a:pPr lvl="2" algn="just"/>
            <a:r>
              <a:rPr lang="en-ZA" sz="2300" dirty="0" smtClean="0"/>
              <a:t>This was iro cultural beliefs being exercised, but similarly other circumstances may exist.</a:t>
            </a:r>
          </a:p>
          <a:p>
            <a:pPr algn="just"/>
            <a:r>
              <a:rPr lang="en-ZA" sz="3400" dirty="0" smtClean="0"/>
              <a:t>The Constitution</a:t>
            </a:r>
            <a:r>
              <a:rPr lang="en-ZA" sz="1600" dirty="0"/>
              <a:t> </a:t>
            </a:r>
            <a:r>
              <a:rPr lang="en-ZA" sz="3400" dirty="0"/>
              <a:t> cannot be </a:t>
            </a:r>
            <a:r>
              <a:rPr lang="en-ZA" sz="3400" dirty="0" smtClean="0"/>
              <a:t>used as a </a:t>
            </a:r>
            <a:r>
              <a:rPr lang="en-ZA" sz="3400" dirty="0"/>
              <a:t>barrier </a:t>
            </a:r>
            <a:r>
              <a:rPr lang="en-ZA" sz="3400" dirty="0" smtClean="0"/>
              <a:t>here as subsection (8) expressly </a:t>
            </a:r>
            <a:r>
              <a:rPr lang="en-ZA" sz="3400" dirty="0"/>
              <a:t>says that the provisions of the section cannot impede land, water and related </a:t>
            </a:r>
            <a:r>
              <a:rPr lang="en-ZA" sz="3400" dirty="0" smtClean="0"/>
              <a:t>reform.</a:t>
            </a:r>
          </a:p>
          <a:p>
            <a:pPr lvl="1" algn="just"/>
            <a:r>
              <a:rPr lang="en-ZA" sz="2600" dirty="0"/>
              <a:t>I</a:t>
            </a:r>
            <a:r>
              <a:rPr lang="en-ZA" sz="2600" dirty="0" smtClean="0"/>
              <a:t>n the 1990s targets set in, or articulated in, the Reconstruction and Development Plan were premised on section 25 used as a toolkit to do so</a:t>
            </a:r>
            <a:r>
              <a:rPr lang="en-ZA" dirty="0" smtClean="0"/>
              <a:t>. </a:t>
            </a:r>
            <a:endParaRPr lang="en-ZA" sz="200" dirty="0" smtClean="0"/>
          </a:p>
        </p:txBody>
      </p:sp>
      <p:sp>
        <p:nvSpPr>
          <p:cNvPr id="4" name="Slide Number Placeholder 3"/>
          <p:cNvSpPr>
            <a:spLocks noGrp="1"/>
          </p:cNvSpPr>
          <p:nvPr>
            <p:ph type="sldNum" sz="quarter" idx="12"/>
          </p:nvPr>
        </p:nvSpPr>
        <p:spPr/>
        <p:txBody>
          <a:bodyPr/>
          <a:lstStyle/>
          <a:p>
            <a:fld id="{D1B91D83-34EB-A744-81D0-D8E8519C4AE3}" type="slidenum">
              <a:rPr lang="en-US" smtClean="0"/>
              <a:t>20</a:t>
            </a:fld>
            <a:endParaRPr lang="en-US"/>
          </a:p>
        </p:txBody>
      </p:sp>
    </p:spTree>
    <p:extLst>
      <p:ext uri="{BB962C8B-B14F-4D97-AF65-F5344CB8AC3E}">
        <p14:creationId xmlns:p14="http://schemas.microsoft.com/office/powerpoint/2010/main" val="3341047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092" y="40815"/>
            <a:ext cx="7540906" cy="1066800"/>
          </a:xfrm>
        </p:spPr>
        <p:txBody>
          <a:bodyPr>
            <a:normAutofit/>
          </a:bodyPr>
          <a:lstStyle/>
          <a:p>
            <a:r>
              <a:rPr lang="en-US" sz="2400" b="1" dirty="0" smtClean="0">
                <a:latin typeface="Arial" panose="020B0604020202020204" pitchFamily="34" charset="0"/>
                <a:cs typeface="Arial" panose="020B0604020202020204" pitchFamily="34" charset="0"/>
              </a:rPr>
              <a:t>Constitutionality of nil compensation (2)</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4092" y="1076801"/>
            <a:ext cx="9421792" cy="5406003"/>
          </a:xfrm>
        </p:spPr>
        <p:txBody>
          <a:bodyPr>
            <a:normAutofit/>
          </a:bodyPr>
          <a:lstStyle/>
          <a:p>
            <a:pPr algn="just"/>
            <a:endParaRPr lang="en-ZA" sz="1600" dirty="0"/>
          </a:p>
          <a:p>
            <a:pPr algn="just"/>
            <a:r>
              <a:rPr lang="en-ZA" sz="2400" dirty="0" smtClean="0">
                <a:solidFill>
                  <a:srgbClr val="0070C0"/>
                </a:solidFill>
              </a:rPr>
              <a:t>The </a:t>
            </a:r>
            <a:r>
              <a:rPr lang="en-ZA" sz="2400" dirty="0">
                <a:solidFill>
                  <a:srgbClr val="0070C0"/>
                </a:solidFill>
              </a:rPr>
              <a:t>Bill is drafted on the basis that it is already implicit in the Constitution </a:t>
            </a:r>
            <a:r>
              <a:rPr lang="en-ZA" sz="2400" dirty="0" smtClean="0">
                <a:solidFill>
                  <a:srgbClr val="0070C0"/>
                </a:solidFill>
              </a:rPr>
              <a:t>that in </a:t>
            </a:r>
            <a:r>
              <a:rPr lang="en-ZA" sz="2400" dirty="0">
                <a:solidFill>
                  <a:srgbClr val="0070C0"/>
                </a:solidFill>
              </a:rPr>
              <a:t>certain circumstances </a:t>
            </a:r>
            <a:r>
              <a:rPr lang="en-ZA" sz="2400" dirty="0" smtClean="0">
                <a:solidFill>
                  <a:srgbClr val="0070C0"/>
                </a:solidFill>
              </a:rPr>
              <a:t>it will </a:t>
            </a:r>
            <a:r>
              <a:rPr lang="en-ZA" sz="2400" dirty="0">
                <a:solidFill>
                  <a:srgbClr val="0070C0"/>
                </a:solidFill>
              </a:rPr>
              <a:t>be just and </a:t>
            </a:r>
            <a:r>
              <a:rPr lang="en-ZA" sz="2400" dirty="0" smtClean="0">
                <a:solidFill>
                  <a:srgbClr val="0070C0"/>
                </a:solidFill>
              </a:rPr>
              <a:t>equitable for compensation to be nil.</a:t>
            </a:r>
          </a:p>
          <a:p>
            <a:pPr algn="just"/>
            <a:r>
              <a:rPr lang="en-US" sz="2400" dirty="0" smtClean="0">
                <a:solidFill>
                  <a:srgbClr val="0070C0"/>
                </a:solidFill>
              </a:rPr>
              <a:t>Subsections (3) and (3A) make it clear that the requirements of subsections (2) and (3) remain relevant to determining whether compensation may be nil. </a:t>
            </a:r>
          </a:p>
          <a:p>
            <a:pPr algn="just"/>
            <a:r>
              <a:rPr lang="en-US" sz="2400" dirty="0" smtClean="0">
                <a:solidFill>
                  <a:srgbClr val="0070C0"/>
                </a:solidFill>
              </a:rPr>
              <a:t>Section 36 is not applicable as this is not a limitation to compensation.</a:t>
            </a:r>
          </a:p>
          <a:p>
            <a:pPr lvl="1" algn="just"/>
            <a:r>
              <a:rPr lang="en-US" sz="2000" dirty="0" smtClean="0">
                <a:solidFill>
                  <a:srgbClr val="0070C0"/>
                </a:solidFill>
              </a:rPr>
              <a:t>Section 25 provides factors that must be considered to determine what the amount of compensation should be.</a:t>
            </a:r>
          </a:p>
          <a:p>
            <a:pPr lvl="1" algn="just"/>
            <a:r>
              <a:rPr lang="en-US" sz="2000" dirty="0" smtClean="0">
                <a:solidFill>
                  <a:srgbClr val="0070C0"/>
                </a:solidFill>
              </a:rPr>
              <a:t>In certain circumstances, it would be just and equitable for compensation to be nil.</a:t>
            </a:r>
          </a:p>
          <a:p>
            <a:pPr algn="just"/>
            <a:r>
              <a:rPr lang="en-US" sz="2400" dirty="0" smtClean="0">
                <a:solidFill>
                  <a:srgbClr val="0070C0"/>
                </a:solidFill>
              </a:rPr>
              <a:t>This will be unpacked under the discussion on compensation and the approach in international law below.</a:t>
            </a:r>
          </a:p>
        </p:txBody>
      </p:sp>
      <p:sp>
        <p:nvSpPr>
          <p:cNvPr id="4" name="Slide Number Placeholder 3"/>
          <p:cNvSpPr>
            <a:spLocks noGrp="1"/>
          </p:cNvSpPr>
          <p:nvPr>
            <p:ph type="sldNum" sz="quarter" idx="12"/>
          </p:nvPr>
        </p:nvSpPr>
        <p:spPr/>
        <p:txBody>
          <a:bodyPr/>
          <a:lstStyle/>
          <a:p>
            <a:fld id="{D1B91D83-34EB-A744-81D0-D8E8519C4AE3}" type="slidenum">
              <a:rPr lang="en-US" smtClean="0"/>
              <a:t>21</a:t>
            </a:fld>
            <a:endParaRPr lang="en-US"/>
          </a:p>
        </p:txBody>
      </p:sp>
    </p:spTree>
    <p:extLst>
      <p:ext uri="{BB962C8B-B14F-4D97-AF65-F5344CB8AC3E}">
        <p14:creationId xmlns:p14="http://schemas.microsoft.com/office/powerpoint/2010/main" val="1991419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33" y="-2024"/>
            <a:ext cx="7899722" cy="1066800"/>
          </a:xfrm>
        </p:spPr>
        <p:txBody>
          <a:bodyPr>
            <a:normAutofit/>
          </a:bodyPr>
          <a:lstStyle/>
          <a:p>
            <a:r>
              <a:rPr lang="en-ZA" sz="2400" b="1" dirty="0">
                <a:latin typeface="Arial" panose="020B0604020202020204" pitchFamily="34" charset="0"/>
                <a:cs typeface="Arial" panose="020B0604020202020204" pitchFamily="34" charset="0"/>
              </a:rPr>
              <a:t>Expropriation, compensation and the Rule of </a:t>
            </a:r>
            <a:r>
              <a:rPr lang="en-ZA" sz="2400" b="1" dirty="0" smtClean="0">
                <a:latin typeface="Arial" panose="020B0604020202020204" pitchFamily="34" charset="0"/>
                <a:cs typeface="Arial" panose="020B0604020202020204" pitchFamily="34" charset="0"/>
              </a:rPr>
              <a:t>Law</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(1)</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4776"/>
            <a:ext cx="9063317" cy="6017740"/>
          </a:xfrm>
        </p:spPr>
        <p:txBody>
          <a:bodyPr>
            <a:normAutofit fontScale="77500" lnSpcReduction="20000"/>
          </a:bodyPr>
          <a:lstStyle/>
          <a:p>
            <a:pPr lvl="0" algn="just"/>
            <a:r>
              <a:rPr lang="en-GB" dirty="0" smtClean="0"/>
              <a:t>The Bill affects, and is against, </a:t>
            </a:r>
            <a:r>
              <a:rPr lang="en-GB" dirty="0"/>
              <a:t>the Rule of </a:t>
            </a:r>
            <a:r>
              <a:rPr lang="en-GB" dirty="0" smtClean="0"/>
              <a:t>Law (section 1(c) of the Constitution). </a:t>
            </a:r>
          </a:p>
          <a:p>
            <a:pPr lvl="1" algn="just"/>
            <a:r>
              <a:rPr lang="en-GB" dirty="0" smtClean="0"/>
              <a:t>Rule </a:t>
            </a:r>
            <a:r>
              <a:rPr lang="en-GB" dirty="0"/>
              <a:t>of Law </a:t>
            </a:r>
            <a:r>
              <a:rPr lang="en-GB" dirty="0" smtClean="0"/>
              <a:t>= the </a:t>
            </a:r>
            <a:r>
              <a:rPr lang="en-GB" dirty="0"/>
              <a:t>law must be clear, publicized, stable and just, applied evenly and </a:t>
            </a:r>
            <a:r>
              <a:rPr lang="en-GB" u="sng" dirty="0"/>
              <a:t>protect fundamental rights</a:t>
            </a:r>
            <a:r>
              <a:rPr lang="en-GB" dirty="0"/>
              <a:t>, including the </a:t>
            </a:r>
            <a:r>
              <a:rPr lang="en-GB" u="sng" dirty="0"/>
              <a:t>security of persons and property</a:t>
            </a:r>
            <a:r>
              <a:rPr lang="en-GB" dirty="0" smtClean="0"/>
              <a:t>.</a:t>
            </a:r>
          </a:p>
          <a:p>
            <a:pPr lvl="1" algn="just"/>
            <a:r>
              <a:rPr lang="en-ZA" dirty="0" smtClean="0"/>
              <a:t>Providing for national legislation to set out circumstances results in uncertainty of law. The circumstances should be included in s25 in a closed list.</a:t>
            </a:r>
            <a:endParaRPr lang="en-GB" dirty="0" smtClean="0"/>
          </a:p>
          <a:p>
            <a:pPr algn="just"/>
            <a:r>
              <a:rPr lang="en-ZA" dirty="0" smtClean="0">
                <a:solidFill>
                  <a:srgbClr val="0070C0"/>
                </a:solidFill>
              </a:rPr>
              <a:t>The </a:t>
            </a:r>
            <a:r>
              <a:rPr lang="en-ZA" dirty="0">
                <a:solidFill>
                  <a:srgbClr val="0070C0"/>
                </a:solidFill>
              </a:rPr>
              <a:t>Bill upholds the principles of </a:t>
            </a:r>
            <a:r>
              <a:rPr lang="en-ZA" dirty="0" smtClean="0">
                <a:solidFill>
                  <a:srgbClr val="0070C0"/>
                </a:solidFill>
              </a:rPr>
              <a:t>the Rule </a:t>
            </a:r>
            <a:r>
              <a:rPr lang="en-ZA" dirty="0">
                <a:solidFill>
                  <a:srgbClr val="0070C0"/>
                </a:solidFill>
              </a:rPr>
              <a:t>of Law, in that it adheres to </a:t>
            </a:r>
            <a:r>
              <a:rPr lang="en-ZA" dirty="0" smtClean="0">
                <a:solidFill>
                  <a:srgbClr val="0070C0"/>
                </a:solidFill>
              </a:rPr>
              <a:t>the—</a:t>
            </a:r>
          </a:p>
          <a:p>
            <a:pPr lvl="1" algn="just"/>
            <a:r>
              <a:rPr lang="en-ZA" dirty="0" smtClean="0">
                <a:solidFill>
                  <a:srgbClr val="0070C0"/>
                </a:solidFill>
              </a:rPr>
              <a:t>principle </a:t>
            </a:r>
            <a:r>
              <a:rPr lang="en-ZA" dirty="0">
                <a:solidFill>
                  <a:srgbClr val="0070C0"/>
                </a:solidFill>
              </a:rPr>
              <a:t>of authority </a:t>
            </a:r>
            <a:r>
              <a:rPr lang="en-ZA" dirty="0" smtClean="0">
                <a:solidFill>
                  <a:srgbClr val="0070C0"/>
                </a:solidFill>
              </a:rPr>
              <a:t>(constitutional amendments are </a:t>
            </a:r>
            <a:r>
              <a:rPr lang="en-ZA" dirty="0">
                <a:solidFill>
                  <a:srgbClr val="0070C0"/>
                </a:solidFill>
              </a:rPr>
              <a:t>permitted and in line with Constitution and therefore the state has the necessary </a:t>
            </a:r>
            <a:r>
              <a:rPr lang="en-ZA" dirty="0" smtClean="0">
                <a:solidFill>
                  <a:srgbClr val="0070C0"/>
                </a:solidFill>
              </a:rPr>
              <a:t>authority);</a:t>
            </a:r>
          </a:p>
          <a:p>
            <a:pPr lvl="1" algn="just"/>
            <a:r>
              <a:rPr lang="en-ZA" dirty="0" smtClean="0">
                <a:solidFill>
                  <a:srgbClr val="0070C0"/>
                </a:solidFill>
              </a:rPr>
              <a:t>principle </a:t>
            </a:r>
            <a:r>
              <a:rPr lang="en-ZA" dirty="0">
                <a:solidFill>
                  <a:srgbClr val="0070C0"/>
                </a:solidFill>
              </a:rPr>
              <a:t>of </a:t>
            </a:r>
            <a:r>
              <a:rPr lang="en-ZA" dirty="0" smtClean="0">
                <a:solidFill>
                  <a:srgbClr val="0070C0"/>
                </a:solidFill>
              </a:rPr>
              <a:t>procedural </a:t>
            </a:r>
            <a:r>
              <a:rPr lang="en-ZA" dirty="0">
                <a:solidFill>
                  <a:srgbClr val="0070C0"/>
                </a:solidFill>
              </a:rPr>
              <a:t>legality (the procedural aspects of law making will be followed including an extensive public participation process); and </a:t>
            </a:r>
            <a:endParaRPr lang="en-ZA" dirty="0" smtClean="0">
              <a:solidFill>
                <a:srgbClr val="0070C0"/>
              </a:solidFill>
            </a:endParaRPr>
          </a:p>
          <a:p>
            <a:pPr lvl="1" algn="just"/>
            <a:r>
              <a:rPr lang="en-ZA" dirty="0" smtClean="0">
                <a:solidFill>
                  <a:srgbClr val="0070C0"/>
                </a:solidFill>
              </a:rPr>
              <a:t>principle </a:t>
            </a:r>
            <a:r>
              <a:rPr lang="en-ZA" dirty="0">
                <a:solidFill>
                  <a:srgbClr val="0070C0"/>
                </a:solidFill>
              </a:rPr>
              <a:t>of substantive legality (the Bill in itself protects and promotes fundamental rights (promoting the rights of those who have experienced land dispossession, whilst balancing the rights of those whose land will be expropriated). The Bill makes explicit that which is already implied in the current reading of section 25 of the Constitution (see section 25 (8)). The Bill also has a rational purpose and the wording of the Bill is linked to that rational purpose). </a:t>
            </a:r>
          </a:p>
          <a:p>
            <a:pPr algn="just"/>
            <a:r>
              <a:rPr lang="en-ZA" dirty="0" smtClean="0">
                <a:solidFill>
                  <a:srgbClr val="0070C0"/>
                </a:solidFill>
              </a:rPr>
              <a:t>The </a:t>
            </a:r>
            <a:r>
              <a:rPr lang="en-ZA" dirty="0">
                <a:solidFill>
                  <a:srgbClr val="0070C0"/>
                </a:solidFill>
              </a:rPr>
              <a:t>requirements of subsections (1) (expropriation is a form of deprivation), (2) and (3) still apply. Any circumstance contained in national legislation will be subject to compliance with these subsections and section </a:t>
            </a:r>
            <a:r>
              <a:rPr lang="en-ZA" dirty="0" smtClean="0">
                <a:solidFill>
                  <a:srgbClr val="0070C0"/>
                </a:solidFill>
              </a:rPr>
              <a:t>36.</a:t>
            </a:r>
          </a:p>
          <a:p>
            <a:pPr lvl="1" algn="just"/>
            <a:r>
              <a:rPr lang="en-ZA" dirty="0" smtClean="0">
                <a:solidFill>
                  <a:srgbClr val="0070C0"/>
                </a:solidFill>
              </a:rPr>
              <a:t>The </a:t>
            </a:r>
            <a:r>
              <a:rPr lang="en-ZA" dirty="0">
                <a:solidFill>
                  <a:srgbClr val="0070C0"/>
                </a:solidFill>
              </a:rPr>
              <a:t>national legislation will thus be subject to the Constitution as the supreme law (section 2</a:t>
            </a:r>
            <a:r>
              <a:rPr lang="en-ZA" dirty="0" smtClean="0">
                <a:solidFill>
                  <a:srgbClr val="0070C0"/>
                </a:solidFill>
              </a:rPr>
              <a:t>) and thus to the rule of law.</a:t>
            </a:r>
            <a:endParaRPr lang="en-ZA" dirty="0">
              <a:solidFill>
                <a:srgbClr val="0070C0"/>
              </a:solidFill>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22</a:t>
            </a:fld>
            <a:endParaRPr lang="en-US"/>
          </a:p>
        </p:txBody>
      </p:sp>
    </p:spTree>
    <p:extLst>
      <p:ext uri="{BB962C8B-B14F-4D97-AF65-F5344CB8AC3E}">
        <p14:creationId xmlns:p14="http://schemas.microsoft.com/office/powerpoint/2010/main" val="15537878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8036"/>
            <a:ext cx="7899722" cy="1066800"/>
          </a:xfrm>
        </p:spPr>
        <p:txBody>
          <a:bodyPr>
            <a:normAutofit/>
          </a:bodyPr>
          <a:lstStyle/>
          <a:p>
            <a:r>
              <a:rPr lang="en-ZA" sz="2400" b="1" dirty="0">
                <a:latin typeface="Arial" panose="020B0604020202020204" pitchFamily="34" charset="0"/>
                <a:cs typeface="Arial" panose="020B0604020202020204" pitchFamily="34" charset="0"/>
              </a:rPr>
              <a:t>Expropriation, compensation and the Rule of </a:t>
            </a:r>
            <a:r>
              <a:rPr lang="en-ZA" sz="2400" b="1" dirty="0" smtClean="0">
                <a:latin typeface="Arial" panose="020B0604020202020204" pitchFamily="34" charset="0"/>
                <a:cs typeface="Arial" panose="020B0604020202020204" pitchFamily="34" charset="0"/>
              </a:rPr>
              <a:t>Law</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(2) </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34836"/>
            <a:ext cx="9063317" cy="4862945"/>
          </a:xfrm>
        </p:spPr>
        <p:txBody>
          <a:bodyPr>
            <a:normAutofit fontScale="92500" lnSpcReduction="10000"/>
          </a:bodyPr>
          <a:lstStyle/>
          <a:p>
            <a:pPr algn="just"/>
            <a:r>
              <a:rPr lang="en-GB" dirty="0" smtClean="0"/>
              <a:t>As </a:t>
            </a:r>
            <a:r>
              <a:rPr lang="en-GB" dirty="0"/>
              <a:t>property rights are the basic tenet of the Rule of Law, the Bill must be dealt with in accordance with the procedure established by section 74 (1) of the Constitution. </a:t>
            </a:r>
          </a:p>
          <a:p>
            <a:pPr algn="just"/>
            <a:r>
              <a:rPr lang="en-ZA" dirty="0">
                <a:solidFill>
                  <a:srgbClr val="0070C0"/>
                </a:solidFill>
              </a:rPr>
              <a:t>The Bill does not seek to amend section 1 of the Constitution and therefore it is not a section 74 (1) amendment. </a:t>
            </a:r>
            <a:endParaRPr lang="en-ZA" dirty="0" smtClean="0">
              <a:solidFill>
                <a:srgbClr val="0070C0"/>
              </a:solidFill>
            </a:endParaRPr>
          </a:p>
          <a:p>
            <a:pPr algn="just"/>
            <a:r>
              <a:rPr lang="en-ZA" dirty="0" smtClean="0">
                <a:solidFill>
                  <a:srgbClr val="0070C0"/>
                </a:solidFill>
              </a:rPr>
              <a:t>All law in South Africa is subject to the Constitution and thus the rule of law. That does not mean that an amendment to any Act must be treated as a section 74(1) amendment: The test is to consider what is being amended in the text of the Bill.</a:t>
            </a:r>
            <a:endParaRPr lang="en-GB" dirty="0">
              <a:solidFill>
                <a:srgbClr val="0070C0"/>
              </a:solidFill>
            </a:endParaRPr>
          </a:p>
          <a:p>
            <a:pPr algn="just"/>
            <a:endParaRPr lang="en-GB" dirty="0"/>
          </a:p>
          <a:p>
            <a:pPr algn="just"/>
            <a:r>
              <a:rPr lang="en-ZA" dirty="0"/>
              <a:t>The jurisdiction of courts cannot be ousted.</a:t>
            </a:r>
          </a:p>
          <a:p>
            <a:pPr algn="just"/>
            <a:r>
              <a:rPr lang="en-ZA" dirty="0">
                <a:solidFill>
                  <a:srgbClr val="0070C0"/>
                </a:solidFill>
              </a:rPr>
              <a:t>The Courts’ role is central to the process and no provision is made to oust the jurisdiction of the courts.</a:t>
            </a:r>
            <a:endParaRPr lang="en-GB" dirty="0">
              <a:solidFill>
                <a:srgbClr val="0070C0"/>
              </a:solidFill>
            </a:endParaRPr>
          </a:p>
          <a:p>
            <a:pPr marL="0" indent="0" algn="just">
              <a:buNone/>
            </a:pPr>
            <a:endParaRPr lang="en-GB" dirty="0"/>
          </a:p>
        </p:txBody>
      </p:sp>
      <p:sp>
        <p:nvSpPr>
          <p:cNvPr id="4" name="Slide Number Placeholder 3"/>
          <p:cNvSpPr>
            <a:spLocks noGrp="1"/>
          </p:cNvSpPr>
          <p:nvPr>
            <p:ph type="sldNum" sz="quarter" idx="12"/>
          </p:nvPr>
        </p:nvSpPr>
        <p:spPr/>
        <p:txBody>
          <a:bodyPr/>
          <a:lstStyle/>
          <a:p>
            <a:fld id="{D1B91D83-34EB-A744-81D0-D8E8519C4AE3}" type="slidenum">
              <a:rPr lang="en-US" smtClean="0"/>
              <a:t>23</a:t>
            </a:fld>
            <a:endParaRPr lang="en-US"/>
          </a:p>
        </p:txBody>
      </p:sp>
    </p:spTree>
    <p:extLst>
      <p:ext uri="{BB962C8B-B14F-4D97-AF65-F5344CB8AC3E}">
        <p14:creationId xmlns:p14="http://schemas.microsoft.com/office/powerpoint/2010/main" val="895036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479" y="222636"/>
            <a:ext cx="6858001" cy="1066800"/>
          </a:xfrm>
        </p:spPr>
        <p:txBody>
          <a:bodyPr>
            <a:normAutofit/>
          </a:bodyPr>
          <a:lstStyle/>
          <a:p>
            <a:r>
              <a:rPr lang="en-US" sz="2400" b="1" dirty="0" smtClean="0">
                <a:latin typeface="Arial" panose="020B0604020202020204" pitchFamily="34" charset="0"/>
                <a:cs typeface="Arial" panose="020B0604020202020204" pitchFamily="34" charset="0"/>
              </a:rPr>
              <a:t>International Law – concerns raised (1)</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234183"/>
            <a:ext cx="9310452" cy="6064810"/>
          </a:xfrm>
        </p:spPr>
        <p:txBody>
          <a:bodyPr>
            <a:normAutofit fontScale="55000" lnSpcReduction="20000"/>
          </a:bodyPr>
          <a:lstStyle/>
          <a:p>
            <a:pPr algn="just"/>
            <a:r>
              <a:rPr lang="en-GB" sz="4500" b="1" dirty="0" smtClean="0"/>
              <a:t>The Bill breaches international obligations – conflicts with treaties SA has signed and ratified namely:</a:t>
            </a:r>
          </a:p>
          <a:p>
            <a:pPr lvl="1" algn="just">
              <a:buFont typeface="Wingdings" panose="05000000000000000000" pitchFamily="2" charset="2"/>
              <a:buChar char="ü"/>
            </a:pPr>
            <a:r>
              <a:rPr lang="en-GB" sz="4200" dirty="0" smtClean="0"/>
              <a:t>Article 17.1 and 17.2 of the Universal Declaration of Human Rights</a:t>
            </a:r>
          </a:p>
          <a:p>
            <a:pPr lvl="1" algn="just">
              <a:buFont typeface="Wingdings" panose="05000000000000000000" pitchFamily="2" charset="2"/>
              <a:buChar char="ü"/>
            </a:pPr>
            <a:r>
              <a:rPr lang="en-GB" sz="4200" dirty="0" smtClean="0"/>
              <a:t>Article 4 of the Resolution on Permanent Sovereignty over natural Resources 1803 (XVII) of 1962 (UN) (“Resolution 1803”)</a:t>
            </a:r>
          </a:p>
          <a:p>
            <a:pPr lvl="1" algn="just">
              <a:buFont typeface="Wingdings" panose="05000000000000000000" pitchFamily="2" charset="2"/>
              <a:buChar char="ü"/>
            </a:pPr>
            <a:r>
              <a:rPr lang="en-GB" sz="4200" dirty="0" smtClean="0"/>
              <a:t>Article 4 (c) of the Treaty of the SADC – with reference to the SADC Tribunal case of </a:t>
            </a:r>
            <a:r>
              <a:rPr lang="en-GB" sz="4200" i="1" dirty="0" smtClean="0"/>
              <a:t>Mike Campbell (Pvt) Ltd v Republic of Zimbabwe</a:t>
            </a:r>
          </a:p>
          <a:p>
            <a:pPr lvl="1" algn="just">
              <a:buFont typeface="Wingdings" panose="05000000000000000000" pitchFamily="2" charset="2"/>
              <a:buChar char="ü"/>
            </a:pPr>
            <a:r>
              <a:rPr lang="en-GB" sz="4200" i="1" dirty="0" smtClean="0"/>
              <a:t>Article 26 of the International Covenant on Civil and Political Rights </a:t>
            </a:r>
            <a:r>
              <a:rPr lang="en-GB" sz="4200" dirty="0" smtClean="0"/>
              <a:t>(“ICCPR”)</a:t>
            </a:r>
          </a:p>
          <a:p>
            <a:pPr lvl="1" algn="just">
              <a:buFont typeface="Wingdings" panose="05000000000000000000" pitchFamily="2" charset="2"/>
              <a:buChar char="ü"/>
            </a:pPr>
            <a:r>
              <a:rPr lang="en-GB" sz="4200" dirty="0" smtClean="0"/>
              <a:t>Article 1 of Protocol No. 1 – with reference to the European Court of Human Right’s judgment </a:t>
            </a:r>
            <a:r>
              <a:rPr lang="en-GB" sz="4200" i="1" dirty="0" err="1"/>
              <a:t>Pincová</a:t>
            </a:r>
            <a:r>
              <a:rPr lang="en-GB" sz="4200" i="1" dirty="0"/>
              <a:t> and </a:t>
            </a:r>
            <a:r>
              <a:rPr lang="en-GB" sz="4200" i="1" dirty="0" err="1"/>
              <a:t>Pinc</a:t>
            </a:r>
            <a:r>
              <a:rPr lang="en-GB" sz="4200" i="1" dirty="0"/>
              <a:t> v Czech</a:t>
            </a:r>
            <a:r>
              <a:rPr lang="en-GB" sz="4200" dirty="0"/>
              <a:t> </a:t>
            </a:r>
            <a:r>
              <a:rPr lang="en-GB" sz="4200" i="1" dirty="0" smtClean="0"/>
              <a:t>Republic</a:t>
            </a:r>
          </a:p>
          <a:p>
            <a:pPr marL="457200" lvl="1" indent="0" algn="just">
              <a:buNone/>
            </a:pPr>
            <a:endParaRPr lang="en-GB" sz="2600" i="1" dirty="0" smtClean="0"/>
          </a:p>
          <a:p>
            <a:pPr algn="just"/>
            <a:r>
              <a:rPr lang="en-GB" sz="4500" b="1" dirty="0"/>
              <a:t>2011</a:t>
            </a:r>
            <a:r>
              <a:rPr lang="en-GB" sz="4500" b="1" dirty="0" smtClean="0"/>
              <a:t> UN Conference on Trade and Development’s series on issues in international investment Agreements supports the argument that the Bill breaches international obligations.</a:t>
            </a:r>
          </a:p>
          <a:p>
            <a:pPr algn="just"/>
            <a:r>
              <a:rPr lang="en-GB" sz="4500" b="1" dirty="0" smtClean="0"/>
              <a:t>The Bill will expel SA from AGOA </a:t>
            </a:r>
          </a:p>
          <a:p>
            <a:pPr algn="just"/>
            <a:r>
              <a:rPr lang="en-GB" sz="4500" b="1" dirty="0" smtClean="0"/>
              <a:t>Investments may decrease as the Bill will effect section 10 of the Protection of Investment Act 22 of 2015</a:t>
            </a:r>
          </a:p>
          <a:p>
            <a:pPr marL="0" indent="0" algn="just">
              <a:buNone/>
            </a:pPr>
            <a:endParaRPr lang="en-GB" dirty="0" smtClean="0"/>
          </a:p>
          <a:p>
            <a:pPr algn="just">
              <a:buFont typeface="Wingdings" panose="05000000000000000000" pitchFamily="2" charset="2"/>
              <a:buChar char="§"/>
            </a:pPr>
            <a:endParaRPr lang="en-GB" dirty="0" smtClean="0"/>
          </a:p>
          <a:p>
            <a:pPr lvl="1" algn="just">
              <a:buFont typeface="Wingdings" panose="05000000000000000000" pitchFamily="2" charset="2"/>
              <a:buChar char="ü"/>
            </a:pPr>
            <a:endParaRPr lang="en-GB" dirty="0"/>
          </a:p>
        </p:txBody>
      </p:sp>
      <p:sp>
        <p:nvSpPr>
          <p:cNvPr id="4" name="Slide Number Placeholder 3"/>
          <p:cNvSpPr>
            <a:spLocks noGrp="1"/>
          </p:cNvSpPr>
          <p:nvPr>
            <p:ph type="sldNum" sz="quarter" idx="12"/>
          </p:nvPr>
        </p:nvSpPr>
        <p:spPr/>
        <p:txBody>
          <a:bodyPr/>
          <a:lstStyle/>
          <a:p>
            <a:fld id="{D1B91D83-34EB-A744-81D0-D8E8519C4AE3}" type="slidenum">
              <a:rPr lang="en-US" smtClean="0"/>
              <a:t>24</a:t>
            </a:fld>
            <a:endParaRPr lang="en-US"/>
          </a:p>
        </p:txBody>
      </p:sp>
    </p:spTree>
    <p:extLst>
      <p:ext uri="{BB962C8B-B14F-4D97-AF65-F5344CB8AC3E}">
        <p14:creationId xmlns:p14="http://schemas.microsoft.com/office/powerpoint/2010/main" val="1755637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59588"/>
            <a:ext cx="9470810" cy="6209024"/>
          </a:xfrm>
        </p:spPr>
        <p:txBody>
          <a:bodyPr>
            <a:normAutofit fontScale="77500" lnSpcReduction="20000"/>
          </a:bodyPr>
          <a:lstStyle/>
          <a:p>
            <a:pPr marL="528638" lvl="1" indent="-342900" algn="just">
              <a:buFont typeface="Wingdings" panose="05000000000000000000" pitchFamily="2" charset="2"/>
              <a:buChar char="v"/>
            </a:pPr>
            <a:r>
              <a:rPr lang="en-GB" sz="2300" dirty="0">
                <a:solidFill>
                  <a:prstClr val="black"/>
                </a:solidFill>
              </a:rPr>
              <a:t>Article 17.1 and 17.2 of the Universal Declaration of Human Rights</a:t>
            </a:r>
          </a:p>
          <a:p>
            <a:pPr marL="444500" lvl="1" indent="-258763" algn="just">
              <a:lnSpc>
                <a:spcPct val="120000"/>
              </a:lnSpc>
              <a:spcBef>
                <a:spcPts val="0"/>
              </a:spcBef>
            </a:pPr>
            <a:r>
              <a:rPr lang="en-ZA" sz="2300" dirty="0" smtClean="0">
                <a:solidFill>
                  <a:srgbClr val="0070C0"/>
                </a:solidFill>
              </a:rPr>
              <a:t>Section </a:t>
            </a:r>
            <a:r>
              <a:rPr lang="en-ZA" sz="2300" dirty="0">
                <a:solidFill>
                  <a:srgbClr val="0070C0"/>
                </a:solidFill>
              </a:rPr>
              <a:t>25 of the Constitution of the Republic of South Africa </a:t>
            </a:r>
            <a:r>
              <a:rPr lang="en-ZA" sz="2300" dirty="0" smtClean="0">
                <a:solidFill>
                  <a:srgbClr val="0070C0"/>
                </a:solidFill>
              </a:rPr>
              <a:t>(“Constitution”) </a:t>
            </a:r>
            <a:r>
              <a:rPr lang="en-ZA" sz="2300" dirty="0">
                <a:solidFill>
                  <a:srgbClr val="0070C0"/>
                </a:solidFill>
              </a:rPr>
              <a:t>does not create a </a:t>
            </a:r>
            <a:r>
              <a:rPr lang="en-ZA" sz="2300" u="sng" dirty="0">
                <a:solidFill>
                  <a:srgbClr val="0070C0"/>
                </a:solidFill>
              </a:rPr>
              <a:t>right to own </a:t>
            </a:r>
            <a:r>
              <a:rPr lang="en-ZA" sz="2300" u="sng" dirty="0" smtClean="0">
                <a:solidFill>
                  <a:srgbClr val="0070C0"/>
                </a:solidFill>
              </a:rPr>
              <a:t>property</a:t>
            </a:r>
            <a:r>
              <a:rPr lang="en-ZA" sz="2300" dirty="0" smtClean="0">
                <a:solidFill>
                  <a:srgbClr val="0070C0"/>
                </a:solidFill>
              </a:rPr>
              <a:t>. </a:t>
            </a:r>
            <a:endParaRPr lang="en-GB" sz="2300" dirty="0" smtClean="0">
              <a:solidFill>
                <a:srgbClr val="0070C0"/>
              </a:solidFill>
            </a:endParaRPr>
          </a:p>
          <a:p>
            <a:pPr marL="444500" lvl="1" indent="-258763" algn="just">
              <a:lnSpc>
                <a:spcPct val="120000"/>
              </a:lnSpc>
              <a:spcBef>
                <a:spcPts val="0"/>
              </a:spcBef>
            </a:pPr>
            <a:r>
              <a:rPr lang="en-ZA" sz="2300" dirty="0" smtClean="0">
                <a:solidFill>
                  <a:srgbClr val="0070C0"/>
                </a:solidFill>
              </a:rPr>
              <a:t>Despite section 25 only providing a </a:t>
            </a:r>
            <a:r>
              <a:rPr lang="en-ZA" sz="2300" dirty="0">
                <a:solidFill>
                  <a:srgbClr val="0070C0"/>
                </a:solidFill>
              </a:rPr>
              <a:t>negative guarantee, </a:t>
            </a:r>
            <a:r>
              <a:rPr lang="en-ZA" sz="2300" dirty="0" smtClean="0">
                <a:solidFill>
                  <a:srgbClr val="0070C0"/>
                </a:solidFill>
              </a:rPr>
              <a:t>the section implies </a:t>
            </a:r>
            <a:r>
              <a:rPr lang="en-ZA" sz="2300" dirty="0">
                <a:solidFill>
                  <a:srgbClr val="0070C0"/>
                </a:solidFill>
              </a:rPr>
              <a:t>that in South Africa property may be owned by a person or persons and that this right is guaranteed. </a:t>
            </a:r>
            <a:r>
              <a:rPr lang="en-ZA" sz="2300" dirty="0" smtClean="0">
                <a:solidFill>
                  <a:srgbClr val="0070C0"/>
                </a:solidFill>
              </a:rPr>
              <a:t>Article </a:t>
            </a:r>
            <a:r>
              <a:rPr lang="en-GB" sz="2300" dirty="0" smtClean="0">
                <a:solidFill>
                  <a:srgbClr val="0070C0"/>
                </a:solidFill>
              </a:rPr>
              <a:t>17.1 is thus applied in South African Law. The Bill does not amend this principle.</a:t>
            </a:r>
          </a:p>
          <a:p>
            <a:pPr marL="444500" lvl="1" indent="-258763" algn="just">
              <a:lnSpc>
                <a:spcPct val="120000"/>
              </a:lnSpc>
              <a:spcBef>
                <a:spcPts val="0"/>
              </a:spcBef>
            </a:pPr>
            <a:r>
              <a:rPr lang="en-ZA" sz="2300" dirty="0" smtClean="0">
                <a:solidFill>
                  <a:srgbClr val="0070C0"/>
                </a:solidFill>
              </a:rPr>
              <a:t>Section </a:t>
            </a:r>
            <a:r>
              <a:rPr lang="en-ZA" sz="2300" dirty="0">
                <a:solidFill>
                  <a:srgbClr val="0070C0"/>
                </a:solidFill>
              </a:rPr>
              <a:t>25(1) repeats the content of Article 17.2 in that section 25(1) states that no one may arbitrarily deprived of property. </a:t>
            </a:r>
            <a:endParaRPr lang="en-ZA" sz="2300" dirty="0" smtClean="0">
              <a:solidFill>
                <a:srgbClr val="0070C0"/>
              </a:solidFill>
            </a:endParaRPr>
          </a:p>
          <a:p>
            <a:pPr marL="630238" lvl="2" indent="-185738" algn="just">
              <a:lnSpc>
                <a:spcPct val="120000"/>
              </a:lnSpc>
              <a:spcBef>
                <a:spcPts val="0"/>
              </a:spcBef>
            </a:pPr>
            <a:r>
              <a:rPr lang="en-GB" sz="1900" dirty="0" smtClean="0">
                <a:solidFill>
                  <a:srgbClr val="0070C0"/>
                </a:solidFill>
              </a:rPr>
              <a:t>The Bill proposes to treat people in similar situations the same (the circumstances where compensation may be nil). The standard is clear and the law precise. The Bill thus does not propose arbitrary deprivation.</a:t>
            </a:r>
          </a:p>
          <a:p>
            <a:pPr marL="185738" lvl="1" indent="0" algn="just">
              <a:buFont typeface="Wingdings" panose="05000000000000000000" pitchFamily="2" charset="2"/>
              <a:buChar char="ü"/>
            </a:pPr>
            <a:endParaRPr lang="en-GB" sz="2300" dirty="0" smtClean="0">
              <a:solidFill>
                <a:prstClr val="black"/>
              </a:solidFill>
            </a:endParaRPr>
          </a:p>
          <a:p>
            <a:pPr marL="528638" lvl="1" indent="-342900" algn="just">
              <a:buFont typeface="Wingdings" panose="05000000000000000000" pitchFamily="2" charset="2"/>
              <a:buChar char="v"/>
            </a:pPr>
            <a:r>
              <a:rPr lang="en-GB" sz="2300" dirty="0" smtClean="0">
                <a:solidFill>
                  <a:prstClr val="black"/>
                </a:solidFill>
              </a:rPr>
              <a:t>Article </a:t>
            </a:r>
            <a:r>
              <a:rPr lang="en-GB" sz="2300" dirty="0">
                <a:solidFill>
                  <a:prstClr val="black"/>
                </a:solidFill>
              </a:rPr>
              <a:t>4 of the Resolution on Permanent Sovereignty over natural Resources 1803 (XVII) of 1962 (UN) (“Resolution 1803</a:t>
            </a:r>
            <a:r>
              <a:rPr lang="en-GB" sz="2300" dirty="0" smtClean="0">
                <a:solidFill>
                  <a:prstClr val="black"/>
                </a:solidFill>
              </a:rPr>
              <a:t>”)  &amp; Article 2 of the Charter of Economic Rights and Duties of States (“Resolution 3281”)– with reference to </a:t>
            </a:r>
            <a:r>
              <a:rPr lang="en-GB" sz="2300" b="1" i="1" dirty="0" smtClean="0">
                <a:solidFill>
                  <a:prstClr val="black"/>
                </a:solidFill>
              </a:rPr>
              <a:t>Texaco and State of Kuwait v The American Independent, Oil Company</a:t>
            </a:r>
          </a:p>
          <a:p>
            <a:pPr marL="444500" lvl="1" indent="-258763" algn="just">
              <a:lnSpc>
                <a:spcPct val="120000"/>
              </a:lnSpc>
              <a:spcBef>
                <a:spcPts val="0"/>
              </a:spcBef>
            </a:pPr>
            <a:r>
              <a:rPr lang="en-ZA" sz="2300" dirty="0" smtClean="0">
                <a:solidFill>
                  <a:srgbClr val="0070C0"/>
                </a:solidFill>
              </a:rPr>
              <a:t>Both Resolutions must be read in the context of what the General Assembly was striving to achieve – the rights to self-determination, international economic relations and the economic rights and duties of states. </a:t>
            </a:r>
          </a:p>
          <a:p>
            <a:pPr marL="444500" lvl="1" indent="-258763" algn="just">
              <a:lnSpc>
                <a:spcPct val="120000"/>
              </a:lnSpc>
              <a:spcBef>
                <a:spcPts val="0"/>
              </a:spcBef>
            </a:pPr>
            <a:r>
              <a:rPr lang="en-GB" sz="2300" dirty="0" smtClean="0">
                <a:solidFill>
                  <a:srgbClr val="0070C0"/>
                </a:solidFill>
              </a:rPr>
              <a:t>The Bill still requires that expropriation must be for public purpose </a:t>
            </a:r>
            <a:r>
              <a:rPr lang="en-ZA" sz="2300" dirty="0">
                <a:solidFill>
                  <a:srgbClr val="0070C0"/>
                </a:solidFill>
              </a:rPr>
              <a:t>(“public utility” in Resolution 1803 (XVII</a:t>
            </a:r>
            <a:r>
              <a:rPr lang="en-ZA" sz="2300" dirty="0" smtClean="0">
                <a:solidFill>
                  <a:srgbClr val="0070C0"/>
                </a:solidFill>
              </a:rPr>
              <a:t>)) </a:t>
            </a:r>
            <a:r>
              <a:rPr lang="en-GB" sz="2300" dirty="0" smtClean="0">
                <a:solidFill>
                  <a:srgbClr val="0070C0"/>
                </a:solidFill>
              </a:rPr>
              <a:t>and for “appropriate compensation” to be paid, albeit nil.  </a:t>
            </a:r>
          </a:p>
          <a:p>
            <a:pPr marL="630238" lvl="2" indent="-185738" algn="just">
              <a:lnSpc>
                <a:spcPct val="120000"/>
              </a:lnSpc>
              <a:spcBef>
                <a:spcPts val="0"/>
              </a:spcBef>
            </a:pPr>
            <a:r>
              <a:rPr lang="en-GB" sz="1900" dirty="0" smtClean="0">
                <a:solidFill>
                  <a:srgbClr val="0070C0"/>
                </a:solidFill>
              </a:rPr>
              <a:t>Appropriate compensation in certain circumstances can be nil.  See </a:t>
            </a:r>
            <a:r>
              <a:rPr lang="en-GB" sz="1900" b="1" i="1" dirty="0" smtClean="0">
                <a:solidFill>
                  <a:srgbClr val="0070C0"/>
                </a:solidFill>
              </a:rPr>
              <a:t>Banco Nacional de Cuba v Chase Manhattan Bank. </a:t>
            </a:r>
            <a:r>
              <a:rPr lang="en-GB" sz="1900" dirty="0" smtClean="0">
                <a:solidFill>
                  <a:srgbClr val="0070C0"/>
                </a:solidFill>
              </a:rPr>
              <a:t>Therefore the Bill complies with Resolution 1803 and Resolution 3281.</a:t>
            </a:r>
            <a:endParaRPr lang="en-GB" sz="1900" i="1" dirty="0" smtClean="0">
              <a:solidFill>
                <a:srgbClr val="0070C0"/>
              </a:solidFill>
            </a:endParaRPr>
          </a:p>
          <a:p>
            <a:pPr marL="185738" indent="0">
              <a:buNone/>
            </a:pPr>
            <a:endParaRPr lang="en-GB" dirty="0"/>
          </a:p>
        </p:txBody>
      </p:sp>
      <p:sp>
        <p:nvSpPr>
          <p:cNvPr id="4" name="Slide Number Placeholder 3"/>
          <p:cNvSpPr>
            <a:spLocks noGrp="1"/>
          </p:cNvSpPr>
          <p:nvPr>
            <p:ph type="sldNum" sz="quarter" idx="12"/>
          </p:nvPr>
        </p:nvSpPr>
        <p:spPr/>
        <p:txBody>
          <a:bodyPr/>
          <a:lstStyle/>
          <a:p>
            <a:fld id="{D1B91D83-34EB-A744-81D0-D8E8519C4AE3}" type="slidenum">
              <a:rPr lang="en-US" smtClean="0"/>
              <a:t>25</a:t>
            </a:fld>
            <a:endParaRPr lang="en-US" dirty="0"/>
          </a:p>
        </p:txBody>
      </p:sp>
    </p:spTree>
    <p:extLst>
      <p:ext uri="{BB962C8B-B14F-4D97-AF65-F5344CB8AC3E}">
        <p14:creationId xmlns:p14="http://schemas.microsoft.com/office/powerpoint/2010/main" val="42803622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888" y="422919"/>
            <a:ext cx="9297815" cy="6298558"/>
          </a:xfrm>
        </p:spPr>
        <p:txBody>
          <a:bodyPr>
            <a:noAutofit/>
          </a:bodyPr>
          <a:lstStyle/>
          <a:p>
            <a:pPr marL="285750" lvl="1" indent="-285750" algn="just">
              <a:lnSpc>
                <a:spcPct val="100000"/>
              </a:lnSpc>
              <a:buFont typeface="Wingdings" panose="05000000000000000000" pitchFamily="2" charset="2"/>
              <a:buChar char="v"/>
            </a:pPr>
            <a:r>
              <a:rPr lang="en-GB" sz="1800" dirty="0">
                <a:solidFill>
                  <a:prstClr val="black"/>
                </a:solidFill>
              </a:rPr>
              <a:t>Article 4 (c) of the Treaty of the SADC – with reference to the SADC Tribunal case of </a:t>
            </a:r>
            <a:r>
              <a:rPr lang="en-GB" sz="1800" b="1" i="1" dirty="0">
                <a:solidFill>
                  <a:prstClr val="black"/>
                </a:solidFill>
              </a:rPr>
              <a:t>Mike Campbell (Pvt) Ltd v Republic of Zimbabwe</a:t>
            </a:r>
          </a:p>
          <a:p>
            <a:pPr marL="342900" lvl="1" indent="-342900" algn="just">
              <a:lnSpc>
                <a:spcPct val="100000"/>
              </a:lnSpc>
              <a:spcBef>
                <a:spcPts val="0"/>
              </a:spcBef>
            </a:pPr>
            <a:r>
              <a:rPr lang="en-ZA" sz="1800" dirty="0">
                <a:solidFill>
                  <a:srgbClr val="0070C0"/>
                </a:solidFill>
              </a:rPr>
              <a:t>Article 4 (c) obliges all Member States of SADC to respect principles of “human rights, democracy and the rule of law”.</a:t>
            </a:r>
            <a:endParaRPr lang="en-ZA" sz="1800" dirty="0" smtClean="0">
              <a:solidFill>
                <a:srgbClr val="0070C0"/>
              </a:solidFill>
            </a:endParaRPr>
          </a:p>
          <a:p>
            <a:pPr marL="342900" lvl="1" indent="-342900" algn="just">
              <a:lnSpc>
                <a:spcPct val="100000"/>
              </a:lnSpc>
              <a:spcBef>
                <a:spcPts val="0"/>
              </a:spcBef>
            </a:pPr>
            <a:r>
              <a:rPr lang="en-ZA" sz="1800" dirty="0" smtClean="0">
                <a:solidFill>
                  <a:srgbClr val="0070C0"/>
                </a:solidFill>
              </a:rPr>
              <a:t>The amendment in question in </a:t>
            </a:r>
            <a:r>
              <a:rPr lang="en-ZA" sz="1800" i="1" dirty="0" smtClean="0">
                <a:solidFill>
                  <a:srgbClr val="0070C0"/>
                </a:solidFill>
              </a:rPr>
              <a:t>Campbell</a:t>
            </a:r>
            <a:r>
              <a:rPr lang="en-ZA" sz="1800" dirty="0" smtClean="0">
                <a:solidFill>
                  <a:srgbClr val="0070C0"/>
                </a:solidFill>
              </a:rPr>
              <a:t> provided that any </a:t>
            </a:r>
            <a:r>
              <a:rPr lang="en-ZA" sz="1800" dirty="0">
                <a:solidFill>
                  <a:srgbClr val="0070C0"/>
                </a:solidFill>
              </a:rPr>
              <a:t>person having a right or interest in the </a:t>
            </a:r>
            <a:r>
              <a:rPr lang="en-ZA" sz="1800" dirty="0" smtClean="0">
                <a:solidFill>
                  <a:srgbClr val="0070C0"/>
                </a:solidFill>
              </a:rPr>
              <a:t>expropriated land </a:t>
            </a:r>
            <a:r>
              <a:rPr lang="en-ZA" sz="1800" dirty="0">
                <a:solidFill>
                  <a:srgbClr val="0070C0"/>
                </a:solidFill>
              </a:rPr>
              <a:t>would not be permitted to apply to </a:t>
            </a:r>
            <a:r>
              <a:rPr lang="en-ZA" sz="1800" dirty="0" smtClean="0">
                <a:solidFill>
                  <a:srgbClr val="0070C0"/>
                </a:solidFill>
              </a:rPr>
              <a:t>a court </a:t>
            </a:r>
            <a:r>
              <a:rPr lang="en-ZA" sz="1800" dirty="0">
                <a:solidFill>
                  <a:srgbClr val="0070C0"/>
                </a:solidFill>
              </a:rPr>
              <a:t>to challenge the acquisition </a:t>
            </a:r>
            <a:r>
              <a:rPr lang="en-ZA" sz="1800" dirty="0" smtClean="0">
                <a:solidFill>
                  <a:srgbClr val="0070C0"/>
                </a:solidFill>
              </a:rPr>
              <a:t>of that </a:t>
            </a:r>
            <a:r>
              <a:rPr lang="en-ZA" sz="1800" dirty="0">
                <a:solidFill>
                  <a:srgbClr val="0070C0"/>
                </a:solidFill>
              </a:rPr>
              <a:t>land by the </a:t>
            </a:r>
            <a:r>
              <a:rPr lang="en-ZA" sz="1800" dirty="0" smtClean="0">
                <a:solidFill>
                  <a:srgbClr val="0070C0"/>
                </a:solidFill>
              </a:rPr>
              <a:t>State.</a:t>
            </a:r>
          </a:p>
          <a:p>
            <a:pPr marL="342900" lvl="1" indent="-342900" algn="just">
              <a:lnSpc>
                <a:spcPct val="100000"/>
              </a:lnSpc>
              <a:spcBef>
                <a:spcPts val="0"/>
              </a:spcBef>
            </a:pPr>
            <a:r>
              <a:rPr lang="en-ZA" sz="1800" dirty="0" smtClean="0">
                <a:solidFill>
                  <a:srgbClr val="0070C0"/>
                </a:solidFill>
              </a:rPr>
              <a:t>The </a:t>
            </a:r>
            <a:r>
              <a:rPr lang="en-ZA" sz="1800" dirty="0">
                <a:solidFill>
                  <a:srgbClr val="0070C0"/>
                </a:solidFill>
              </a:rPr>
              <a:t>concern that this is a “dangerous precedent of </a:t>
            </a:r>
            <a:r>
              <a:rPr lang="en-ZA" sz="1800" dirty="0" smtClean="0">
                <a:solidFill>
                  <a:srgbClr val="0070C0"/>
                </a:solidFill>
              </a:rPr>
              <a:t>Zimbabwe“, </a:t>
            </a:r>
            <a:r>
              <a:rPr lang="en-ZA" sz="1800" dirty="0">
                <a:solidFill>
                  <a:srgbClr val="0070C0"/>
                </a:solidFill>
              </a:rPr>
              <a:t>is </a:t>
            </a:r>
            <a:r>
              <a:rPr lang="en-ZA" sz="1800" dirty="0" smtClean="0">
                <a:solidFill>
                  <a:srgbClr val="0070C0"/>
                </a:solidFill>
              </a:rPr>
              <a:t>thus unfounded</a:t>
            </a:r>
            <a:r>
              <a:rPr lang="en-ZA" sz="1800" dirty="0">
                <a:solidFill>
                  <a:srgbClr val="0070C0"/>
                </a:solidFill>
              </a:rPr>
              <a:t>, as the Bill is not depriving citizens from their right to access the courts or to a right to a fair </a:t>
            </a:r>
            <a:r>
              <a:rPr lang="en-ZA" sz="1800" dirty="0" smtClean="0">
                <a:solidFill>
                  <a:srgbClr val="0070C0"/>
                </a:solidFill>
              </a:rPr>
              <a:t>hearing.</a:t>
            </a:r>
          </a:p>
          <a:p>
            <a:pPr marL="342900" lvl="1" indent="-342900" algn="just">
              <a:lnSpc>
                <a:spcPct val="100000"/>
              </a:lnSpc>
              <a:spcBef>
                <a:spcPts val="0"/>
              </a:spcBef>
            </a:pPr>
            <a:r>
              <a:rPr lang="en-ZA" sz="1800" dirty="0" smtClean="0">
                <a:solidFill>
                  <a:srgbClr val="0070C0"/>
                </a:solidFill>
              </a:rPr>
              <a:t>Therefore </a:t>
            </a:r>
            <a:r>
              <a:rPr lang="en-ZA" sz="1800" dirty="0">
                <a:solidFill>
                  <a:srgbClr val="0070C0"/>
                </a:solidFill>
              </a:rPr>
              <a:t>the Bill does not breach Article </a:t>
            </a:r>
            <a:r>
              <a:rPr lang="en-ZA" sz="1800" dirty="0" smtClean="0">
                <a:solidFill>
                  <a:srgbClr val="0070C0"/>
                </a:solidFill>
              </a:rPr>
              <a:t>4(c</a:t>
            </a:r>
            <a:r>
              <a:rPr lang="en-ZA" sz="1800" dirty="0">
                <a:solidFill>
                  <a:srgbClr val="0070C0"/>
                </a:solidFill>
              </a:rPr>
              <a:t>) of the Treaty, and does not subvert the Rule of Law</a:t>
            </a:r>
            <a:r>
              <a:rPr lang="en-ZA" sz="1800" dirty="0" smtClean="0">
                <a:solidFill>
                  <a:srgbClr val="0070C0"/>
                </a:solidFill>
              </a:rPr>
              <a:t>.</a:t>
            </a:r>
          </a:p>
          <a:p>
            <a:pPr marL="342900" lvl="1" indent="-342900" algn="just">
              <a:lnSpc>
                <a:spcPct val="100000"/>
              </a:lnSpc>
              <a:spcBef>
                <a:spcPts val="0"/>
              </a:spcBef>
            </a:pPr>
            <a:endParaRPr lang="en-ZA" sz="1800" dirty="0" smtClean="0">
              <a:solidFill>
                <a:srgbClr val="0070C0"/>
              </a:solidFill>
            </a:endParaRPr>
          </a:p>
          <a:p>
            <a:pPr algn="just">
              <a:buFont typeface="Wingdings" panose="05000000000000000000" pitchFamily="2" charset="2"/>
              <a:buChar char="v"/>
            </a:pPr>
            <a:r>
              <a:rPr lang="en-ZA" sz="1800" dirty="0"/>
              <a:t>Article 1 of Protocol No. 1 of the European Convention of Human Rights – with reference to the European Court of Human Right’s judgment</a:t>
            </a:r>
            <a:r>
              <a:rPr lang="en-ZA" sz="1800" b="1" dirty="0"/>
              <a:t> </a:t>
            </a:r>
            <a:r>
              <a:rPr lang="en-ZA" sz="1800" b="1" i="1" dirty="0" err="1"/>
              <a:t>Pincová</a:t>
            </a:r>
            <a:r>
              <a:rPr lang="en-ZA" sz="1800" b="1" i="1" dirty="0"/>
              <a:t> and </a:t>
            </a:r>
            <a:r>
              <a:rPr lang="en-ZA" sz="1800" b="1" i="1" dirty="0" err="1"/>
              <a:t>Pinc</a:t>
            </a:r>
            <a:r>
              <a:rPr lang="en-ZA" sz="1800" b="1" i="1" dirty="0"/>
              <a:t> v Czech Republic</a:t>
            </a:r>
          </a:p>
          <a:p>
            <a:pPr algn="just"/>
            <a:r>
              <a:rPr lang="en-ZA" sz="1800" dirty="0" smtClean="0">
                <a:solidFill>
                  <a:srgbClr val="0070C0"/>
                </a:solidFill>
              </a:rPr>
              <a:t>The Court stated </a:t>
            </a:r>
            <a:r>
              <a:rPr lang="en-ZA" sz="1800" dirty="0">
                <a:solidFill>
                  <a:srgbClr val="0070C0"/>
                </a:solidFill>
              </a:rPr>
              <a:t>that any measure, which interferes with the right to peaceful enjoyment of possessions must strike a fair balance between the demands of the general interest of the community and the requirements of the protection of the individual’s fundamental rights</a:t>
            </a:r>
            <a:r>
              <a:rPr lang="en-ZA" sz="1800" dirty="0" smtClean="0">
                <a:solidFill>
                  <a:srgbClr val="0070C0"/>
                </a:solidFill>
              </a:rPr>
              <a:t>. </a:t>
            </a:r>
            <a:endParaRPr lang="en-GB" sz="1800" dirty="0" smtClean="0">
              <a:solidFill>
                <a:srgbClr val="0070C0"/>
              </a:solidFill>
            </a:endParaRPr>
          </a:p>
          <a:p>
            <a:pPr algn="just"/>
            <a:r>
              <a:rPr lang="en-GB" sz="1800" dirty="0">
                <a:solidFill>
                  <a:srgbClr val="0070C0"/>
                </a:solidFill>
              </a:rPr>
              <a:t>The Court </a:t>
            </a:r>
            <a:r>
              <a:rPr lang="en-GB" sz="1800" dirty="0" smtClean="0">
                <a:solidFill>
                  <a:srgbClr val="0070C0"/>
                </a:solidFill>
              </a:rPr>
              <a:t>further </a:t>
            </a:r>
            <a:r>
              <a:rPr lang="en-GB" sz="1800" dirty="0">
                <a:solidFill>
                  <a:srgbClr val="0070C0"/>
                </a:solidFill>
              </a:rPr>
              <a:t>found that the decision to enact law expropriating property will commonly involve </a:t>
            </a:r>
            <a:r>
              <a:rPr lang="en-GB" sz="1800" dirty="0" smtClean="0">
                <a:solidFill>
                  <a:srgbClr val="0070C0"/>
                </a:solidFill>
              </a:rPr>
              <a:t>the consideration </a:t>
            </a:r>
            <a:r>
              <a:rPr lang="en-GB" sz="1800" dirty="0">
                <a:solidFill>
                  <a:srgbClr val="0070C0"/>
                </a:solidFill>
              </a:rPr>
              <a:t>of political, economic and social </a:t>
            </a:r>
            <a:r>
              <a:rPr lang="en-GB" sz="1800" dirty="0" smtClean="0">
                <a:solidFill>
                  <a:srgbClr val="0070C0"/>
                </a:solidFill>
              </a:rPr>
              <a:t>issues - which </a:t>
            </a:r>
            <a:r>
              <a:rPr lang="en-GB" sz="1800" dirty="0">
                <a:solidFill>
                  <a:srgbClr val="0070C0"/>
                </a:solidFill>
              </a:rPr>
              <a:t>is </a:t>
            </a:r>
            <a:r>
              <a:rPr lang="en-GB" sz="1800" dirty="0" smtClean="0">
                <a:solidFill>
                  <a:srgbClr val="0070C0"/>
                </a:solidFill>
              </a:rPr>
              <a:t>what the Bill does.</a:t>
            </a:r>
          </a:p>
          <a:p>
            <a:pPr algn="just"/>
            <a:r>
              <a:rPr lang="en-GB" sz="1800" dirty="0" smtClean="0">
                <a:solidFill>
                  <a:srgbClr val="0070C0"/>
                </a:solidFill>
              </a:rPr>
              <a:t>It must be noted that The European Convention of Human Rights does not apply to South Africa.  South Africa turns to its own Constitution when considering how to strike this balance.</a:t>
            </a:r>
            <a:endParaRPr lang="en-ZA" sz="1800" dirty="0" smtClean="0">
              <a:solidFill>
                <a:srgbClr val="0070C0"/>
              </a:solidFill>
            </a:endParaRPr>
          </a:p>
          <a:p>
            <a:pPr marL="0" lvl="1" indent="0" algn="just">
              <a:lnSpc>
                <a:spcPct val="100000"/>
              </a:lnSpc>
              <a:spcBef>
                <a:spcPts val="0"/>
              </a:spcBef>
              <a:buNone/>
            </a:pPr>
            <a:endParaRPr lang="en-ZA" sz="1800" dirty="0">
              <a:solidFill>
                <a:srgbClr val="0070C0"/>
              </a:solidFill>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26</a:t>
            </a:fld>
            <a:endParaRPr lang="en-US" dirty="0"/>
          </a:p>
        </p:txBody>
      </p:sp>
    </p:spTree>
    <p:extLst>
      <p:ext uri="{BB962C8B-B14F-4D97-AF65-F5344CB8AC3E}">
        <p14:creationId xmlns:p14="http://schemas.microsoft.com/office/powerpoint/2010/main" val="19850615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276" y="653263"/>
            <a:ext cx="9193427" cy="6222150"/>
          </a:xfrm>
        </p:spPr>
        <p:txBody>
          <a:bodyPr>
            <a:noAutofit/>
          </a:bodyPr>
          <a:lstStyle/>
          <a:p>
            <a:pPr algn="just">
              <a:lnSpc>
                <a:spcPct val="100000"/>
              </a:lnSpc>
              <a:buFont typeface="Wingdings" panose="05000000000000000000" pitchFamily="2" charset="2"/>
              <a:buChar char="v"/>
            </a:pPr>
            <a:r>
              <a:rPr lang="en-ZA" sz="1800" dirty="0" smtClean="0"/>
              <a:t>Article </a:t>
            </a:r>
            <a:r>
              <a:rPr lang="en-ZA" sz="1800" dirty="0"/>
              <a:t>26 of the International Covenant on Civil and Political Rights (“ICCPR”)</a:t>
            </a:r>
          </a:p>
          <a:p>
            <a:pPr algn="just">
              <a:lnSpc>
                <a:spcPct val="100000"/>
              </a:lnSpc>
              <a:spcBef>
                <a:spcPts val="0"/>
              </a:spcBef>
            </a:pPr>
            <a:r>
              <a:rPr lang="en-ZA" sz="1800" dirty="0">
                <a:solidFill>
                  <a:srgbClr val="0070C0"/>
                </a:solidFill>
              </a:rPr>
              <a:t>Article 26 speaks to equality before the law. The concern is that the Bill would treat people differently and thus would operate unequally. However, the ICCPR also recognises that persons whose rights were violated are provided with an effective remedy.</a:t>
            </a:r>
          </a:p>
          <a:p>
            <a:pPr algn="just">
              <a:lnSpc>
                <a:spcPct val="100000"/>
              </a:lnSpc>
              <a:spcBef>
                <a:spcPts val="0"/>
              </a:spcBef>
            </a:pPr>
            <a:r>
              <a:rPr lang="en-ZA" sz="1800" dirty="0">
                <a:solidFill>
                  <a:srgbClr val="0070C0"/>
                </a:solidFill>
              </a:rPr>
              <a:t>In pursuing these principles, our own Bill of Rights, which espouses the same principles, is relied upon.  </a:t>
            </a:r>
          </a:p>
          <a:p>
            <a:pPr algn="just">
              <a:lnSpc>
                <a:spcPct val="100000"/>
              </a:lnSpc>
              <a:spcBef>
                <a:spcPts val="0"/>
              </a:spcBef>
            </a:pPr>
            <a:r>
              <a:rPr lang="en-ZA" sz="1800" dirty="0">
                <a:solidFill>
                  <a:srgbClr val="0070C0"/>
                </a:solidFill>
              </a:rPr>
              <a:t>Our Courts have in certain instances limited the right to equality. Section 9(2)  recognises that measures may be taken to address disadvantages created by unfair discrimination.</a:t>
            </a:r>
          </a:p>
          <a:p>
            <a:pPr algn="just">
              <a:lnSpc>
                <a:spcPct val="100000"/>
              </a:lnSpc>
              <a:spcBef>
                <a:spcPts val="0"/>
              </a:spcBef>
            </a:pPr>
            <a:r>
              <a:rPr lang="en-ZA" sz="1800" dirty="0">
                <a:solidFill>
                  <a:srgbClr val="0070C0"/>
                </a:solidFill>
              </a:rPr>
              <a:t>However it is not the intention of the Bill to infringe the right to equality or to discriminate unfairly, but rather differentiate in order to provide for land reform.</a:t>
            </a:r>
          </a:p>
          <a:p>
            <a:pPr marL="266700" indent="-266700" algn="just"/>
            <a:endParaRPr lang="en-GB" sz="1800" b="1" dirty="0" smtClean="0"/>
          </a:p>
          <a:p>
            <a:pPr algn="just">
              <a:buFont typeface="Wingdings" panose="05000000000000000000" pitchFamily="2" charset="2"/>
              <a:buChar char="v"/>
            </a:pPr>
            <a:r>
              <a:rPr lang="en-GB" sz="1800" dirty="0" smtClean="0"/>
              <a:t>2011 </a:t>
            </a:r>
            <a:r>
              <a:rPr lang="en-GB" sz="1800" dirty="0"/>
              <a:t>UN Conference on Trade and Development’s series on issues in </a:t>
            </a:r>
            <a:r>
              <a:rPr lang="en-GB" sz="1800" dirty="0" smtClean="0"/>
              <a:t>international investment </a:t>
            </a:r>
            <a:r>
              <a:rPr lang="en-GB" sz="1800" dirty="0"/>
              <a:t>Agreements supports the argument that the Bill breaches international obligations</a:t>
            </a:r>
            <a:r>
              <a:rPr lang="en-GB" sz="1800" dirty="0" smtClean="0"/>
              <a:t>.</a:t>
            </a:r>
          </a:p>
          <a:p>
            <a:pPr algn="just">
              <a:spcBef>
                <a:spcPts val="0"/>
              </a:spcBef>
            </a:pPr>
            <a:r>
              <a:rPr lang="en-GB" sz="1800" dirty="0" smtClean="0">
                <a:solidFill>
                  <a:srgbClr val="0070C0"/>
                </a:solidFill>
              </a:rPr>
              <a:t>The document emphasises that through IIAs and BITs, States have established a guarantee for foreign investors against expropriation of their investments without compensation. It also </a:t>
            </a:r>
            <a:r>
              <a:rPr lang="en-ZA" sz="1800" dirty="0">
                <a:solidFill>
                  <a:srgbClr val="0070C0"/>
                </a:solidFill>
              </a:rPr>
              <a:t>explains that in the twentieth century the focus in the international community went from discussions on “full compensation” to, from the 1960s and 1970s,  acknowledging State’s rights to economic self –regulation, which included granting “appropriate compensation”.</a:t>
            </a:r>
            <a:endParaRPr lang="en-GB" sz="1800" dirty="0" smtClean="0">
              <a:solidFill>
                <a:srgbClr val="0070C0"/>
              </a:solidFill>
            </a:endParaRPr>
          </a:p>
          <a:p>
            <a:pPr algn="just">
              <a:spcBef>
                <a:spcPts val="0"/>
              </a:spcBef>
            </a:pPr>
            <a:r>
              <a:rPr lang="en-ZA" sz="1800" dirty="0" smtClean="0">
                <a:solidFill>
                  <a:srgbClr val="0070C0"/>
                </a:solidFill>
              </a:rPr>
              <a:t>Each </a:t>
            </a:r>
            <a:r>
              <a:rPr lang="en-ZA" sz="1800" dirty="0">
                <a:solidFill>
                  <a:srgbClr val="0070C0"/>
                </a:solidFill>
              </a:rPr>
              <a:t>individual IIAs and BITs must be </a:t>
            </a:r>
            <a:r>
              <a:rPr lang="en-ZA" sz="1800" dirty="0" smtClean="0">
                <a:solidFill>
                  <a:srgbClr val="0070C0"/>
                </a:solidFill>
              </a:rPr>
              <a:t>considered and on its own merits </a:t>
            </a:r>
            <a:r>
              <a:rPr lang="en-ZA" sz="1800" dirty="0">
                <a:solidFill>
                  <a:srgbClr val="0070C0"/>
                </a:solidFill>
              </a:rPr>
              <a:t>and where a IIA or BIT is affected by that expropriation, its terms will have to be considered. Where that IIA or BIT contains a provision that requires market related compensation, that will be one of the factors that must be considered when the amount of compensation is </a:t>
            </a:r>
            <a:r>
              <a:rPr lang="en-ZA" sz="1800" dirty="0" smtClean="0">
                <a:solidFill>
                  <a:srgbClr val="0070C0"/>
                </a:solidFill>
              </a:rPr>
              <a:t>calculated in practice.</a:t>
            </a:r>
            <a:endParaRPr lang="en-GB" sz="1800" dirty="0">
              <a:solidFill>
                <a:srgbClr val="0070C0"/>
              </a:solidFill>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27</a:t>
            </a:fld>
            <a:endParaRPr lang="en-US"/>
          </a:p>
        </p:txBody>
      </p:sp>
    </p:spTree>
    <p:extLst>
      <p:ext uri="{BB962C8B-B14F-4D97-AF65-F5344CB8AC3E}">
        <p14:creationId xmlns:p14="http://schemas.microsoft.com/office/powerpoint/2010/main" val="2006290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422" y="635850"/>
            <a:ext cx="9316994" cy="6222150"/>
          </a:xfrm>
        </p:spPr>
        <p:txBody>
          <a:bodyPr>
            <a:noAutofit/>
          </a:bodyPr>
          <a:lstStyle/>
          <a:p>
            <a:pPr algn="just">
              <a:buFont typeface="Wingdings" panose="05000000000000000000" pitchFamily="2" charset="2"/>
              <a:buChar char="v"/>
            </a:pPr>
            <a:r>
              <a:rPr lang="en-GB" sz="2400" dirty="0" smtClean="0"/>
              <a:t>The </a:t>
            </a:r>
            <a:r>
              <a:rPr lang="en-GB" sz="2400" dirty="0"/>
              <a:t>Bill will expel SA from AGOA </a:t>
            </a:r>
            <a:endParaRPr lang="en-GB" sz="2400" dirty="0" smtClean="0"/>
          </a:p>
          <a:p>
            <a:pPr algn="just"/>
            <a:r>
              <a:rPr lang="en-GB" sz="2000" dirty="0">
                <a:solidFill>
                  <a:srgbClr val="0070C0"/>
                </a:solidFill>
              </a:rPr>
              <a:t>A countries’ eligibility </a:t>
            </a:r>
            <a:r>
              <a:rPr lang="en-GB" sz="2000" dirty="0" smtClean="0">
                <a:solidFill>
                  <a:srgbClr val="0070C0"/>
                </a:solidFill>
              </a:rPr>
              <a:t>is not determined on one factor, </a:t>
            </a:r>
            <a:r>
              <a:rPr lang="en-GB" sz="2000" dirty="0">
                <a:solidFill>
                  <a:srgbClr val="0070C0"/>
                </a:solidFill>
              </a:rPr>
              <a:t>but rather follows months of discussions with the </a:t>
            </a:r>
            <a:r>
              <a:rPr lang="en-GB" sz="2000" dirty="0" smtClean="0">
                <a:solidFill>
                  <a:srgbClr val="0070C0"/>
                </a:solidFill>
              </a:rPr>
              <a:t>US – many factors play a role.</a:t>
            </a:r>
          </a:p>
          <a:p>
            <a:pPr algn="just"/>
            <a:r>
              <a:rPr lang="en-GB" sz="2000" dirty="0" smtClean="0">
                <a:solidFill>
                  <a:srgbClr val="0070C0"/>
                </a:solidFill>
              </a:rPr>
              <a:t>The fact of AGOA cannot be </a:t>
            </a:r>
            <a:r>
              <a:rPr lang="en-GB" sz="2000" dirty="0">
                <a:solidFill>
                  <a:srgbClr val="0070C0"/>
                </a:solidFill>
              </a:rPr>
              <a:t>used as an argument to prevent South Africa from improving its laws, or from reviewing and changing its policies</a:t>
            </a:r>
            <a:r>
              <a:rPr lang="en-GB" sz="2000" dirty="0" smtClean="0">
                <a:solidFill>
                  <a:srgbClr val="0070C0"/>
                </a:solidFill>
              </a:rPr>
              <a:t>.</a:t>
            </a:r>
          </a:p>
          <a:p>
            <a:pPr algn="just"/>
            <a:r>
              <a:rPr lang="en-GB" sz="2000" dirty="0" smtClean="0">
                <a:solidFill>
                  <a:srgbClr val="0070C0"/>
                </a:solidFill>
              </a:rPr>
              <a:t>It </a:t>
            </a:r>
            <a:r>
              <a:rPr lang="en-GB" sz="2000" u="sng" dirty="0" smtClean="0">
                <a:solidFill>
                  <a:srgbClr val="0070C0"/>
                </a:solidFill>
              </a:rPr>
              <a:t>cannot </a:t>
            </a:r>
            <a:r>
              <a:rPr lang="en-GB" sz="2000" u="sng" dirty="0">
                <a:solidFill>
                  <a:srgbClr val="0070C0"/>
                </a:solidFill>
              </a:rPr>
              <a:t>be said with certainty</a:t>
            </a:r>
            <a:r>
              <a:rPr lang="en-GB" sz="2000" dirty="0">
                <a:solidFill>
                  <a:srgbClr val="0070C0"/>
                </a:solidFill>
              </a:rPr>
              <a:t> that the adoption of the Bill will terminate South Africa’s eligibility from </a:t>
            </a:r>
            <a:r>
              <a:rPr lang="en-GB" sz="2000" dirty="0" smtClean="0">
                <a:solidFill>
                  <a:srgbClr val="0070C0"/>
                </a:solidFill>
              </a:rPr>
              <a:t>AGOA - such </a:t>
            </a:r>
            <a:r>
              <a:rPr lang="en-GB" sz="2000" dirty="0">
                <a:solidFill>
                  <a:srgbClr val="0070C0"/>
                </a:solidFill>
              </a:rPr>
              <a:t>a statement is more speculation </a:t>
            </a:r>
            <a:r>
              <a:rPr lang="en-GB" sz="2000" dirty="0" smtClean="0">
                <a:solidFill>
                  <a:srgbClr val="0070C0"/>
                </a:solidFill>
              </a:rPr>
              <a:t>than </a:t>
            </a:r>
            <a:r>
              <a:rPr lang="en-GB" sz="2000" dirty="0">
                <a:solidFill>
                  <a:srgbClr val="0070C0"/>
                </a:solidFill>
              </a:rPr>
              <a:t>fact</a:t>
            </a:r>
            <a:r>
              <a:rPr lang="en-GB" sz="2000" dirty="0" smtClean="0">
                <a:solidFill>
                  <a:srgbClr val="0070C0"/>
                </a:solidFill>
              </a:rPr>
              <a:t>.</a:t>
            </a:r>
          </a:p>
          <a:p>
            <a:pPr algn="just"/>
            <a:r>
              <a:rPr lang="en-GB" sz="2000" dirty="0" smtClean="0">
                <a:solidFill>
                  <a:srgbClr val="0070C0"/>
                </a:solidFill>
              </a:rPr>
              <a:t>The </a:t>
            </a:r>
            <a:r>
              <a:rPr lang="en-GB" sz="2000" dirty="0">
                <a:solidFill>
                  <a:srgbClr val="0070C0"/>
                </a:solidFill>
              </a:rPr>
              <a:t>Bill is </a:t>
            </a:r>
            <a:r>
              <a:rPr lang="en-GB" sz="2000" dirty="0" smtClean="0">
                <a:solidFill>
                  <a:srgbClr val="0070C0"/>
                </a:solidFill>
              </a:rPr>
              <a:t>further not </a:t>
            </a:r>
            <a:r>
              <a:rPr lang="en-GB" sz="2000" dirty="0">
                <a:solidFill>
                  <a:srgbClr val="0070C0"/>
                </a:solidFill>
              </a:rPr>
              <a:t>developing new </a:t>
            </a:r>
            <a:r>
              <a:rPr lang="en-GB" sz="2000" dirty="0" smtClean="0">
                <a:solidFill>
                  <a:srgbClr val="0070C0"/>
                </a:solidFill>
              </a:rPr>
              <a:t>law or changing existing laws. </a:t>
            </a:r>
            <a:r>
              <a:rPr lang="en-GB" sz="2000" dirty="0">
                <a:solidFill>
                  <a:srgbClr val="0070C0"/>
                </a:solidFill>
              </a:rPr>
              <a:t>It is confirming what is already there. </a:t>
            </a:r>
            <a:endParaRPr lang="en-ZA" sz="2000" dirty="0">
              <a:solidFill>
                <a:srgbClr val="0070C0"/>
              </a:solidFill>
            </a:endParaRPr>
          </a:p>
          <a:p>
            <a:pPr marL="0" indent="0" algn="just">
              <a:buNone/>
            </a:pPr>
            <a:endParaRPr lang="en-GB" sz="2000" dirty="0"/>
          </a:p>
          <a:p>
            <a:pPr algn="just">
              <a:buFont typeface="Wingdings" panose="05000000000000000000" pitchFamily="2" charset="2"/>
              <a:buChar char="v"/>
            </a:pPr>
            <a:r>
              <a:rPr lang="en-GB" sz="2400" dirty="0"/>
              <a:t>Investments may decrease as the Bill will </a:t>
            </a:r>
            <a:r>
              <a:rPr lang="en-GB" sz="2400" dirty="0" smtClean="0"/>
              <a:t>affect </a:t>
            </a:r>
            <a:r>
              <a:rPr lang="en-GB" sz="2400" dirty="0"/>
              <a:t>section 10 of the Protection of Investment Act 22 of 2015</a:t>
            </a:r>
          </a:p>
          <a:p>
            <a:pPr algn="just"/>
            <a:r>
              <a:rPr lang="en-ZA" sz="2000" dirty="0" smtClean="0">
                <a:solidFill>
                  <a:srgbClr val="0070C0"/>
                </a:solidFill>
              </a:rPr>
              <a:t>Section 10 of the Property Investment Act: “Investors </a:t>
            </a:r>
            <a:r>
              <a:rPr lang="en-ZA" sz="2000" dirty="0">
                <a:solidFill>
                  <a:srgbClr val="0070C0"/>
                </a:solidFill>
              </a:rPr>
              <a:t>have the right to property in terms of section 25 of the </a:t>
            </a:r>
            <a:r>
              <a:rPr lang="en-ZA" sz="2000" dirty="0" smtClean="0">
                <a:solidFill>
                  <a:srgbClr val="0070C0"/>
                </a:solidFill>
              </a:rPr>
              <a:t>Constitution”. </a:t>
            </a:r>
          </a:p>
          <a:p>
            <a:pPr lvl="1" algn="just"/>
            <a:r>
              <a:rPr lang="en-ZA" sz="1800" dirty="0" smtClean="0">
                <a:solidFill>
                  <a:srgbClr val="0070C0"/>
                </a:solidFill>
              </a:rPr>
              <a:t>This Act thus already applies the implied concept that it may be just and equitable for compensation to be nil in certain circumstances.</a:t>
            </a:r>
          </a:p>
          <a:p>
            <a:pPr algn="just"/>
            <a:r>
              <a:rPr lang="en-ZA" sz="2000" dirty="0" smtClean="0">
                <a:solidFill>
                  <a:srgbClr val="0070C0"/>
                </a:solidFill>
              </a:rPr>
              <a:t>However, whether the Bill will have such an </a:t>
            </a:r>
            <a:r>
              <a:rPr lang="en-ZA" sz="2000" dirty="0">
                <a:solidFill>
                  <a:srgbClr val="0070C0"/>
                </a:solidFill>
              </a:rPr>
              <a:t>effect on foreign direct investment</a:t>
            </a:r>
            <a:r>
              <a:rPr lang="en-ZA" sz="2000" dirty="0" smtClean="0">
                <a:solidFill>
                  <a:srgbClr val="0070C0"/>
                </a:solidFill>
              </a:rPr>
              <a:t>, that it should not proceed, is </a:t>
            </a:r>
            <a:r>
              <a:rPr lang="en-ZA" sz="2000" dirty="0">
                <a:solidFill>
                  <a:srgbClr val="0070C0"/>
                </a:solidFill>
              </a:rPr>
              <a:t>a matter of policy for the Committee to consider.</a:t>
            </a:r>
          </a:p>
        </p:txBody>
      </p:sp>
      <p:sp>
        <p:nvSpPr>
          <p:cNvPr id="4" name="Slide Number Placeholder 3"/>
          <p:cNvSpPr>
            <a:spLocks noGrp="1"/>
          </p:cNvSpPr>
          <p:nvPr>
            <p:ph type="sldNum" sz="quarter" idx="12"/>
          </p:nvPr>
        </p:nvSpPr>
        <p:spPr/>
        <p:txBody>
          <a:bodyPr/>
          <a:lstStyle/>
          <a:p>
            <a:fld id="{D1B91D83-34EB-A744-81D0-D8E8519C4AE3}" type="slidenum">
              <a:rPr lang="en-US" smtClean="0"/>
              <a:t>28</a:t>
            </a:fld>
            <a:endParaRPr lang="en-US"/>
          </a:p>
        </p:txBody>
      </p:sp>
    </p:spTree>
    <p:extLst>
      <p:ext uri="{BB962C8B-B14F-4D97-AF65-F5344CB8AC3E}">
        <p14:creationId xmlns:p14="http://schemas.microsoft.com/office/powerpoint/2010/main" val="37549736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99722" cy="1066800"/>
          </a:xfrm>
        </p:spPr>
        <p:txBody>
          <a:bodyPr>
            <a:normAutofit/>
          </a:bodyPr>
          <a:lstStyle/>
          <a:p>
            <a:r>
              <a:rPr lang="en-ZA" sz="2400" b="1" dirty="0" smtClean="0">
                <a:latin typeface="Arial" panose="020B0604020202020204" pitchFamily="34" charset="0"/>
                <a:cs typeface="Arial" panose="020B0604020202020204" pitchFamily="34" charset="0"/>
              </a:rPr>
              <a:t>Conclusion – Recommended Amendments</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45989" y="827903"/>
            <a:ext cx="9316995" cy="6030097"/>
          </a:xfrm>
        </p:spPr>
        <p:txBody>
          <a:bodyPr>
            <a:normAutofit fontScale="70000" lnSpcReduction="20000"/>
          </a:bodyPr>
          <a:lstStyle/>
          <a:p>
            <a:pPr marL="358775" indent="-358775" algn="just">
              <a:buFont typeface="+mj-lt"/>
              <a:buAutoNum type="arabicPeriod"/>
            </a:pPr>
            <a:r>
              <a:rPr lang="en-ZA" dirty="0" smtClean="0"/>
              <a:t>Including a “</a:t>
            </a:r>
            <a:r>
              <a:rPr lang="en-ZA" b="1" dirty="0" smtClean="0"/>
              <a:t>definition” for “land reform” </a:t>
            </a:r>
            <a:r>
              <a:rPr lang="en-ZA" dirty="0" smtClean="0"/>
              <a:t>by linking it to section 25(8).</a:t>
            </a:r>
          </a:p>
          <a:p>
            <a:pPr marL="358775" indent="-358775" algn="just">
              <a:buFont typeface="+mj-lt"/>
              <a:buAutoNum type="arabicPeriod"/>
            </a:pPr>
            <a:endParaRPr lang="en-ZA" b="1" dirty="0" smtClean="0"/>
          </a:p>
          <a:p>
            <a:pPr marL="358775" indent="-358775" algn="just">
              <a:buFont typeface="+mj-lt"/>
              <a:buAutoNum type="arabicPeriod"/>
            </a:pPr>
            <a:r>
              <a:rPr lang="en-ZA" b="1" dirty="0" smtClean="0"/>
              <a:t>Clarifying the role of courts</a:t>
            </a:r>
            <a:r>
              <a:rPr lang="en-ZA" dirty="0" smtClean="0"/>
              <a:t> </a:t>
            </a:r>
            <a:r>
              <a:rPr lang="en-ZA" i="1" dirty="0" smtClean="0"/>
              <a:t>(</a:t>
            </a:r>
            <a:r>
              <a:rPr lang="en-ZA" i="1" dirty="0"/>
              <a:t>must be advertised for comments)</a:t>
            </a:r>
          </a:p>
          <a:p>
            <a:pPr marL="0" indent="0" algn="just">
              <a:buNone/>
            </a:pPr>
            <a:r>
              <a:rPr lang="en-US" i="1" dirty="0" smtClean="0"/>
              <a:t>(</a:t>
            </a:r>
            <a:r>
              <a:rPr lang="en-US" i="1" dirty="0"/>
              <a:t>a)</a:t>
            </a:r>
            <a:r>
              <a:rPr lang="en-US" dirty="0"/>
              <a:t>  by the</a:t>
            </a:r>
            <a:r>
              <a:rPr lang="en-US" i="1" dirty="0"/>
              <a:t> </a:t>
            </a:r>
            <a:r>
              <a:rPr lang="en-US" dirty="0"/>
              <a:t>substitution in subsection (2) for paragraph (b)</a:t>
            </a:r>
            <a:r>
              <a:rPr lang="en-US" i="1" dirty="0"/>
              <a:t> </a:t>
            </a:r>
            <a:r>
              <a:rPr lang="en-US" dirty="0"/>
              <a:t>of the following paragraph:</a:t>
            </a:r>
            <a:endParaRPr lang="en-GB" dirty="0"/>
          </a:p>
          <a:p>
            <a:pPr marL="803275" indent="-630238" algn="just">
              <a:buNone/>
            </a:pPr>
            <a:r>
              <a:rPr lang="en-US" i="1" dirty="0"/>
              <a:t>‘‘</a:t>
            </a:r>
            <a:r>
              <a:rPr lang="en-US" dirty="0"/>
              <a:t>(b)</a:t>
            </a:r>
            <a:r>
              <a:rPr lang="en-US" i="1" dirty="0"/>
              <a:t>	</a:t>
            </a:r>
            <a:r>
              <a:rPr lang="en-US" dirty="0"/>
              <a:t>subject to compensation, the amount of which and the time and manner of payment of which have either been agreed to by those affected or decided or approved by a court</a:t>
            </a:r>
            <a:r>
              <a:rPr lang="en-US" u="sng" dirty="0"/>
              <a:t>: Provided that in accordance with subsection (3A) </a:t>
            </a:r>
            <a:r>
              <a:rPr lang="en-US" u="sng" strike="sngStrike" dirty="0">
                <a:solidFill>
                  <a:srgbClr val="0070C0"/>
                </a:solidFill>
              </a:rPr>
              <a:t>a court may</a:t>
            </a:r>
            <a:r>
              <a:rPr lang="en-US" u="sng" dirty="0"/>
              <a:t>, where land and any improvements thereon are expropriated for the purposes of land </a:t>
            </a:r>
            <a:r>
              <a:rPr lang="en-US" u="sng" dirty="0" smtClean="0"/>
              <a:t>reform </a:t>
            </a:r>
            <a:r>
              <a:rPr lang="en-US" u="sng" dirty="0">
                <a:solidFill>
                  <a:srgbClr val="0070C0"/>
                </a:solidFill>
              </a:rPr>
              <a:t>as contemplated in subsection (8</a:t>
            </a:r>
            <a:r>
              <a:rPr lang="en-US" u="sng" dirty="0" smtClean="0">
                <a:solidFill>
                  <a:srgbClr val="0070C0"/>
                </a:solidFill>
              </a:rPr>
              <a:t>)</a:t>
            </a:r>
            <a:r>
              <a:rPr lang="en-US" u="sng" dirty="0" smtClean="0"/>
              <a:t>, </a:t>
            </a:r>
            <a:r>
              <a:rPr lang="en-US" u="sng" strike="sngStrike" dirty="0">
                <a:solidFill>
                  <a:srgbClr val="0070C0"/>
                </a:solidFill>
              </a:rPr>
              <a:t>determine that </a:t>
            </a:r>
            <a:r>
              <a:rPr lang="en-US" u="sng" dirty="0"/>
              <a:t>the amount of compensation </a:t>
            </a:r>
            <a:r>
              <a:rPr lang="en-US" u="sng" strike="sngStrike" dirty="0">
                <a:solidFill>
                  <a:srgbClr val="0070C0"/>
                </a:solidFill>
              </a:rPr>
              <a:t>is </a:t>
            </a:r>
            <a:r>
              <a:rPr lang="en-US" u="sng" dirty="0">
                <a:solidFill>
                  <a:srgbClr val="0070C0"/>
                </a:solidFill>
              </a:rPr>
              <a:t>may be </a:t>
            </a:r>
            <a:r>
              <a:rPr lang="en-US" u="sng" dirty="0"/>
              <a:t>nil</a:t>
            </a:r>
            <a:r>
              <a:rPr lang="en-US" dirty="0"/>
              <a:t>.’’;</a:t>
            </a:r>
          </a:p>
          <a:p>
            <a:pPr marL="0" indent="0" algn="just">
              <a:buNone/>
            </a:pPr>
            <a:r>
              <a:rPr lang="en-US" i="1" dirty="0"/>
              <a:t>(c) </a:t>
            </a:r>
            <a:r>
              <a:rPr lang="en-US" dirty="0"/>
              <a:t>by the insertion after subsection (3) of the following subsection:</a:t>
            </a:r>
            <a:endParaRPr lang="en-GB" dirty="0"/>
          </a:p>
          <a:p>
            <a:pPr marL="185738" indent="269875" algn="just">
              <a:buNone/>
            </a:pPr>
            <a:r>
              <a:rPr lang="en-US" dirty="0"/>
              <a:t>‘‘</a:t>
            </a:r>
            <a:r>
              <a:rPr lang="en-US" u="sng" dirty="0"/>
              <a:t>(3A)	National legislation must, subject to subsections (2) and (3), set out specific circumstances where </a:t>
            </a:r>
            <a:r>
              <a:rPr lang="en-US" u="sng" strike="sngStrike" dirty="0">
                <a:solidFill>
                  <a:srgbClr val="0070C0"/>
                </a:solidFill>
              </a:rPr>
              <a:t>a court may determine that </a:t>
            </a:r>
            <a:r>
              <a:rPr lang="en-US" u="sng" dirty="0"/>
              <a:t>the amount of compensation </a:t>
            </a:r>
            <a:r>
              <a:rPr lang="en-US" u="sng" strike="sngStrike" dirty="0">
                <a:solidFill>
                  <a:srgbClr val="0070C0"/>
                </a:solidFill>
              </a:rPr>
              <a:t>is</a:t>
            </a:r>
            <a:r>
              <a:rPr lang="en-US" u="sng" dirty="0">
                <a:solidFill>
                  <a:srgbClr val="0070C0"/>
                </a:solidFill>
              </a:rPr>
              <a:t> may be </a:t>
            </a:r>
            <a:r>
              <a:rPr lang="en-US" u="sng" dirty="0"/>
              <a:t>nil.</a:t>
            </a:r>
            <a:r>
              <a:rPr lang="en-US" dirty="0"/>
              <a:t>’’.</a:t>
            </a:r>
            <a:endParaRPr lang="en-GB" dirty="0"/>
          </a:p>
          <a:p>
            <a:pPr marL="0" indent="0" algn="ctr">
              <a:buNone/>
            </a:pPr>
            <a:endParaRPr lang="en-ZA" b="1" i="1" dirty="0" smtClean="0"/>
          </a:p>
          <a:p>
            <a:pPr marL="358775" indent="-358775" algn="just">
              <a:buNone/>
            </a:pPr>
            <a:r>
              <a:rPr lang="en-US" dirty="0" smtClean="0"/>
              <a:t>3.	</a:t>
            </a:r>
            <a:r>
              <a:rPr lang="en-US" b="1" dirty="0" smtClean="0"/>
              <a:t>Correct the memo on objects </a:t>
            </a:r>
            <a:r>
              <a:rPr lang="en-US" dirty="0" smtClean="0"/>
              <a:t>where it incorrectly refers to “without the payment of compensation”.</a:t>
            </a:r>
            <a:endParaRPr lang="en-ZA" dirty="0" smtClean="0"/>
          </a:p>
          <a:p>
            <a:pPr marL="0" indent="0" algn="just">
              <a:buNone/>
            </a:pPr>
            <a:r>
              <a:rPr lang="en-US" dirty="0" smtClean="0"/>
              <a:t>“This </a:t>
            </a:r>
            <a:r>
              <a:rPr lang="en-US" dirty="0"/>
              <a:t>Bill aims to amend the Constitution of the Republic of South Africa, 1996, by providing for the expropriation of land </a:t>
            </a:r>
            <a:r>
              <a:rPr lang="en-US" strike="sngStrike" dirty="0" smtClean="0">
                <a:solidFill>
                  <a:srgbClr val="0070C0"/>
                </a:solidFill>
              </a:rPr>
              <a:t>without the payment of </a:t>
            </a:r>
            <a:r>
              <a:rPr lang="en-US" dirty="0" smtClean="0">
                <a:solidFill>
                  <a:srgbClr val="0070C0"/>
                </a:solidFill>
              </a:rPr>
              <a:t>where </a:t>
            </a:r>
            <a:r>
              <a:rPr lang="en-US" dirty="0">
                <a:solidFill>
                  <a:srgbClr val="0070C0"/>
                </a:solidFill>
              </a:rPr>
              <a:t>the amount of </a:t>
            </a:r>
            <a:r>
              <a:rPr lang="en-US" dirty="0"/>
              <a:t>compensation </a:t>
            </a:r>
            <a:r>
              <a:rPr lang="en-US" dirty="0">
                <a:solidFill>
                  <a:srgbClr val="0070C0"/>
                </a:solidFill>
              </a:rPr>
              <a:t>is nil</a:t>
            </a:r>
            <a:r>
              <a:rPr lang="en-US" dirty="0" smtClean="0"/>
              <a:t>.”</a:t>
            </a:r>
            <a:endParaRPr lang="en-ZA" dirty="0" smtClean="0"/>
          </a:p>
        </p:txBody>
      </p:sp>
      <p:sp>
        <p:nvSpPr>
          <p:cNvPr id="4" name="Slide Number Placeholder 3"/>
          <p:cNvSpPr>
            <a:spLocks noGrp="1"/>
          </p:cNvSpPr>
          <p:nvPr>
            <p:ph type="sldNum" sz="quarter" idx="12"/>
          </p:nvPr>
        </p:nvSpPr>
        <p:spPr/>
        <p:txBody>
          <a:bodyPr/>
          <a:lstStyle/>
          <a:p>
            <a:fld id="{D1B91D83-34EB-A744-81D0-D8E8519C4AE3}" type="slidenum">
              <a:rPr lang="en-US" smtClean="0"/>
              <a:t>29</a:t>
            </a:fld>
            <a:endParaRPr lang="en-US"/>
          </a:p>
        </p:txBody>
      </p:sp>
    </p:spTree>
    <p:extLst>
      <p:ext uri="{BB962C8B-B14F-4D97-AF65-F5344CB8AC3E}">
        <p14:creationId xmlns:p14="http://schemas.microsoft.com/office/powerpoint/2010/main" val="2619943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411" y="203081"/>
            <a:ext cx="7989570" cy="1066800"/>
          </a:xfrm>
        </p:spPr>
        <p:txBody>
          <a:bodyPr>
            <a:normAutofit/>
          </a:bodyPr>
          <a:lstStyle/>
          <a:p>
            <a:r>
              <a:rPr lang="en-US" sz="2400" b="1" dirty="0" smtClean="0">
                <a:latin typeface="Arial" panose="020B0604020202020204" pitchFamily="34" charset="0"/>
                <a:cs typeface="Arial" panose="020B0604020202020204" pitchFamily="34" charset="0"/>
              </a:rPr>
              <a:t>Facilitation of public involvement / Process concerns</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1843" y="1269881"/>
            <a:ext cx="8973671" cy="5665409"/>
          </a:xfrm>
        </p:spPr>
        <p:txBody>
          <a:bodyPr>
            <a:normAutofit fontScale="92500" lnSpcReduction="20000"/>
          </a:bodyPr>
          <a:lstStyle/>
          <a:p>
            <a:pPr algn="just"/>
            <a:r>
              <a:rPr lang="en-US" dirty="0" smtClean="0"/>
              <a:t>Inputs on the linked Expropriation Bill should have been considered.</a:t>
            </a:r>
          </a:p>
          <a:p>
            <a:pPr lvl="1" algn="just"/>
            <a:r>
              <a:rPr lang="en-US" dirty="0" smtClean="0">
                <a:solidFill>
                  <a:srgbClr val="0070C0"/>
                </a:solidFill>
              </a:rPr>
              <a:t>The constitutional amendment and the Expropriation Bill are following two distinct processes. Each has its own process for submissions, but reference to the one can be made when commenting on the other.</a:t>
            </a:r>
          </a:p>
          <a:p>
            <a:pPr algn="just"/>
            <a:r>
              <a:rPr lang="en-US" dirty="0"/>
              <a:t>The public should have been able to comment on the </a:t>
            </a:r>
            <a:r>
              <a:rPr lang="en-US" dirty="0" smtClean="0"/>
              <a:t>circumstances.</a:t>
            </a:r>
          </a:p>
          <a:p>
            <a:pPr lvl="1" algn="just"/>
            <a:r>
              <a:rPr lang="en-US" dirty="0" smtClean="0">
                <a:solidFill>
                  <a:srgbClr val="0070C0"/>
                </a:solidFill>
              </a:rPr>
              <a:t>This opportunity will be / is provided in the process being followed with the Expropriation Bill.</a:t>
            </a:r>
            <a:endParaRPr lang="en-US" dirty="0">
              <a:solidFill>
                <a:srgbClr val="0070C0"/>
              </a:solidFill>
            </a:endParaRPr>
          </a:p>
          <a:p>
            <a:pPr algn="just"/>
            <a:r>
              <a:rPr lang="en-US" dirty="0" smtClean="0"/>
              <a:t>A short time was given to comment and it was advertised just before the festive period.</a:t>
            </a:r>
          </a:p>
          <a:p>
            <a:pPr lvl="1" algn="just"/>
            <a:r>
              <a:rPr lang="en-US" dirty="0" smtClean="0">
                <a:solidFill>
                  <a:srgbClr val="0070C0"/>
                </a:solidFill>
              </a:rPr>
              <a:t>Not only was the period to comment extended, but the Committee visited every province and every person who attended was allowed to add to their submissions or make new submissions.</a:t>
            </a:r>
          </a:p>
          <a:p>
            <a:pPr algn="just"/>
            <a:r>
              <a:rPr lang="en-US" dirty="0" smtClean="0"/>
              <a:t>Insufficient information was given (is “nil compensation” the same as “without compensation”?)</a:t>
            </a:r>
          </a:p>
          <a:p>
            <a:pPr lvl="1" algn="just"/>
            <a:r>
              <a:rPr lang="en-US" dirty="0" smtClean="0">
                <a:solidFill>
                  <a:srgbClr val="0070C0"/>
                </a:solidFill>
              </a:rPr>
              <a:t>The advert indicated that any queries may be sent to the Committee Secretary. No queries were received outside of those mentioned in submissions.</a:t>
            </a:r>
          </a:p>
        </p:txBody>
      </p:sp>
      <p:sp>
        <p:nvSpPr>
          <p:cNvPr id="4" name="Slide Number Placeholder 3"/>
          <p:cNvSpPr>
            <a:spLocks noGrp="1"/>
          </p:cNvSpPr>
          <p:nvPr>
            <p:ph type="sldNum" sz="quarter" idx="12"/>
          </p:nvPr>
        </p:nvSpPr>
        <p:spPr/>
        <p:txBody>
          <a:bodyPr/>
          <a:lstStyle/>
          <a:p>
            <a:fld id="{D1B91D83-34EB-A744-81D0-D8E8519C4AE3}" type="slidenum">
              <a:rPr lang="en-US" smtClean="0"/>
              <a:t>3</a:t>
            </a:fld>
            <a:endParaRPr lang="en-US" dirty="0"/>
          </a:p>
        </p:txBody>
      </p:sp>
    </p:spTree>
    <p:extLst>
      <p:ext uri="{BB962C8B-B14F-4D97-AF65-F5344CB8AC3E}">
        <p14:creationId xmlns:p14="http://schemas.microsoft.com/office/powerpoint/2010/main" val="1960220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6452"/>
            <a:ext cx="7899722" cy="1066800"/>
          </a:xfrm>
        </p:spPr>
        <p:txBody>
          <a:bodyPr>
            <a:normAutofit/>
          </a:bodyPr>
          <a:lstStyle/>
          <a:p>
            <a:r>
              <a:rPr lang="en-ZA" sz="2400" b="1" dirty="0" smtClean="0">
                <a:latin typeface="Arial" panose="020B0604020202020204" pitchFamily="34" charset="0"/>
                <a:cs typeface="Arial" panose="020B0604020202020204" pitchFamily="34" charset="0"/>
              </a:rPr>
              <a:t>Conclusion – Further instructions requested</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45989" y="1066801"/>
            <a:ext cx="9063317" cy="4975653"/>
          </a:xfrm>
        </p:spPr>
        <p:txBody>
          <a:bodyPr>
            <a:normAutofit/>
          </a:bodyPr>
          <a:lstStyle/>
          <a:p>
            <a:pPr marL="514350" indent="-514350" algn="just">
              <a:buFont typeface="+mj-lt"/>
              <a:buAutoNum type="arabicPeriod"/>
            </a:pPr>
            <a:endParaRPr lang="en-ZA" dirty="0" smtClean="0"/>
          </a:p>
          <a:p>
            <a:pPr algn="just"/>
            <a:r>
              <a:rPr lang="en-ZA" dirty="0" smtClean="0"/>
              <a:t>Instructions are requested on the following:</a:t>
            </a:r>
          </a:p>
          <a:p>
            <a:pPr marL="514350" indent="-514350" algn="just">
              <a:buFont typeface="+mj-lt"/>
              <a:buAutoNum type="arabicPeriod"/>
            </a:pPr>
            <a:r>
              <a:rPr lang="en-ZA" dirty="0" smtClean="0"/>
              <a:t>Should “improvements </a:t>
            </a:r>
            <a:r>
              <a:rPr lang="en-ZA" dirty="0"/>
              <a:t>on </a:t>
            </a:r>
            <a:r>
              <a:rPr lang="en-ZA" dirty="0" smtClean="0"/>
              <a:t>land” be removed from clause 1(a), or retained?</a:t>
            </a:r>
          </a:p>
          <a:p>
            <a:pPr marL="514350" indent="-514350" algn="just">
              <a:buFont typeface="+mj-lt"/>
              <a:buAutoNum type="arabicPeriod"/>
            </a:pPr>
            <a:endParaRPr lang="en-ZA" dirty="0" smtClean="0"/>
          </a:p>
          <a:p>
            <a:pPr marL="514350" indent="-514350" algn="just">
              <a:buFont typeface="+mj-lt"/>
              <a:buAutoNum type="arabicPeriod"/>
            </a:pPr>
            <a:r>
              <a:rPr lang="en-ZA" dirty="0" smtClean="0"/>
              <a:t>Should circumstances be spelled out in subsection (3A), or conversely, should (3A) be removed? Or, should it (as it does now) provide for national legislation to stipulate the circumstances?</a:t>
            </a:r>
          </a:p>
          <a:p>
            <a:pPr marL="514350" indent="-514350" algn="just">
              <a:buFont typeface="+mj-lt"/>
              <a:buAutoNum type="arabicPeriod"/>
            </a:pPr>
            <a:endParaRPr lang="en-ZA" dirty="0"/>
          </a:p>
          <a:p>
            <a:pPr marL="514350" indent="-514350" algn="just">
              <a:buFont typeface="+mj-lt"/>
              <a:buAutoNum type="arabicPeriod"/>
            </a:pPr>
            <a:endParaRPr lang="en-GB" dirty="0"/>
          </a:p>
        </p:txBody>
      </p:sp>
      <p:sp>
        <p:nvSpPr>
          <p:cNvPr id="4" name="Slide Number Placeholder 3"/>
          <p:cNvSpPr>
            <a:spLocks noGrp="1"/>
          </p:cNvSpPr>
          <p:nvPr>
            <p:ph type="sldNum" sz="quarter" idx="12"/>
          </p:nvPr>
        </p:nvSpPr>
        <p:spPr/>
        <p:txBody>
          <a:bodyPr/>
          <a:lstStyle/>
          <a:p>
            <a:fld id="{D1B91D83-34EB-A744-81D0-D8E8519C4AE3}" type="slidenum">
              <a:rPr lang="en-US" smtClean="0"/>
              <a:t>30</a:t>
            </a:fld>
            <a:endParaRPr lang="en-US"/>
          </a:p>
        </p:txBody>
      </p:sp>
    </p:spTree>
    <p:extLst>
      <p:ext uri="{BB962C8B-B14F-4D97-AF65-F5344CB8AC3E}">
        <p14:creationId xmlns:p14="http://schemas.microsoft.com/office/powerpoint/2010/main" val="1338435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8036"/>
            <a:ext cx="6858001" cy="1066800"/>
          </a:xfrm>
        </p:spPr>
        <p:txBody>
          <a:bodyPr>
            <a:normAutofit/>
          </a:bodyPr>
          <a:lstStyle/>
          <a:p>
            <a:r>
              <a:rPr lang="en-US" sz="2400" b="1" dirty="0" smtClean="0">
                <a:latin typeface="Arial" panose="020B0604020202020204" pitchFamily="34" charset="0"/>
                <a:cs typeface="Arial" panose="020B0604020202020204" pitchFamily="34" charset="0"/>
              </a:rPr>
              <a:t>Mandate of the Committee</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576734"/>
            <a:ext cx="8973671" cy="4837720"/>
          </a:xfrm>
        </p:spPr>
        <p:txBody>
          <a:bodyPr>
            <a:normAutofit fontScale="92500" lnSpcReduction="20000"/>
          </a:bodyPr>
          <a:lstStyle/>
          <a:p>
            <a:pPr algn="just"/>
            <a:r>
              <a:rPr lang="en-ZA" dirty="0"/>
              <a:t>As the resolution of the House only speaks to no </a:t>
            </a:r>
            <a:r>
              <a:rPr lang="en-ZA" dirty="0" smtClean="0"/>
              <a:t>compensation</a:t>
            </a:r>
            <a:r>
              <a:rPr lang="en-ZA" dirty="0"/>
              <a:t>, the Bill should not deal with </a:t>
            </a:r>
            <a:r>
              <a:rPr lang="en-ZA" dirty="0" smtClean="0"/>
              <a:t>aspects other than compensation, even if they may be related.</a:t>
            </a:r>
          </a:p>
          <a:p>
            <a:pPr algn="just"/>
            <a:r>
              <a:rPr lang="en-ZA" dirty="0" smtClean="0"/>
              <a:t>Some aspects in the Bill exceeds the mandate given to the committee (e.g. including improvements to land) and thus renders the Bill unlawful.</a:t>
            </a:r>
          </a:p>
          <a:p>
            <a:pPr marL="0" indent="0" algn="just">
              <a:buNone/>
            </a:pPr>
            <a:endParaRPr lang="en-US" dirty="0" smtClean="0"/>
          </a:p>
          <a:p>
            <a:pPr algn="just"/>
            <a:r>
              <a:rPr lang="en-ZA" dirty="0" smtClean="0">
                <a:solidFill>
                  <a:srgbClr val="0070C0"/>
                </a:solidFill>
              </a:rPr>
              <a:t>As an extension of the House, a committee must duly </a:t>
            </a:r>
            <a:r>
              <a:rPr lang="en-ZA" dirty="0">
                <a:solidFill>
                  <a:srgbClr val="0070C0"/>
                </a:solidFill>
              </a:rPr>
              <a:t>deliberate on the Bill. </a:t>
            </a:r>
            <a:r>
              <a:rPr lang="en-ZA" dirty="0" smtClean="0">
                <a:solidFill>
                  <a:srgbClr val="0070C0"/>
                </a:solidFill>
              </a:rPr>
              <a:t>Due deliberation may result in a need to extend the mandate.</a:t>
            </a:r>
          </a:p>
          <a:p>
            <a:pPr lvl="1" algn="just"/>
            <a:r>
              <a:rPr lang="en-ZA" dirty="0" smtClean="0">
                <a:solidFill>
                  <a:srgbClr val="0070C0"/>
                </a:solidFill>
              </a:rPr>
              <a:t>The Committee may apply </a:t>
            </a:r>
            <a:r>
              <a:rPr lang="en-ZA" dirty="0">
                <a:solidFill>
                  <a:srgbClr val="0070C0"/>
                </a:solidFill>
              </a:rPr>
              <a:t>to the House to approve such extended </a:t>
            </a:r>
            <a:r>
              <a:rPr lang="en-ZA" dirty="0" smtClean="0">
                <a:solidFill>
                  <a:srgbClr val="0070C0"/>
                </a:solidFill>
              </a:rPr>
              <a:t>mandate</a:t>
            </a:r>
            <a:r>
              <a:rPr lang="en-ZA" dirty="0">
                <a:solidFill>
                  <a:srgbClr val="0070C0"/>
                </a:solidFill>
              </a:rPr>
              <a:t>.</a:t>
            </a:r>
            <a:endParaRPr lang="en-ZA" dirty="0" smtClean="0">
              <a:solidFill>
                <a:srgbClr val="0070C0"/>
              </a:solidFill>
            </a:endParaRPr>
          </a:p>
          <a:p>
            <a:pPr algn="just"/>
            <a:r>
              <a:rPr lang="en-ZA" dirty="0" smtClean="0">
                <a:solidFill>
                  <a:srgbClr val="0070C0"/>
                </a:solidFill>
              </a:rPr>
              <a:t>However</a:t>
            </a:r>
            <a:r>
              <a:rPr lang="en-ZA" dirty="0">
                <a:solidFill>
                  <a:srgbClr val="0070C0"/>
                </a:solidFill>
              </a:rPr>
              <a:t>, the S25 Ad Hoc Committee stayed within the </a:t>
            </a:r>
            <a:r>
              <a:rPr lang="en-ZA" dirty="0" smtClean="0">
                <a:solidFill>
                  <a:srgbClr val="0070C0"/>
                </a:solidFill>
              </a:rPr>
              <a:t>resolution </a:t>
            </a:r>
            <a:r>
              <a:rPr lang="en-ZA" dirty="0">
                <a:solidFill>
                  <a:srgbClr val="0070C0"/>
                </a:solidFill>
              </a:rPr>
              <a:t>taken by </a:t>
            </a:r>
            <a:r>
              <a:rPr lang="en-ZA" dirty="0" smtClean="0">
                <a:solidFill>
                  <a:srgbClr val="0070C0"/>
                </a:solidFill>
              </a:rPr>
              <a:t>Parliament.</a:t>
            </a:r>
            <a:endParaRPr lang="en-ZA" dirty="0">
              <a:solidFill>
                <a:srgbClr val="0070C0"/>
              </a:solidFill>
            </a:endParaRPr>
          </a:p>
          <a:p>
            <a:pPr marL="0" indent="0" algn="just">
              <a:buNone/>
            </a:pPr>
            <a:endParaRPr lang="en-US" dirty="0">
              <a:solidFill>
                <a:srgbClr val="0070C0"/>
              </a:solidFill>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4</a:t>
            </a:fld>
            <a:endParaRPr lang="en-US" dirty="0"/>
          </a:p>
        </p:txBody>
      </p:sp>
    </p:spTree>
    <p:extLst>
      <p:ext uri="{BB962C8B-B14F-4D97-AF65-F5344CB8AC3E}">
        <p14:creationId xmlns:p14="http://schemas.microsoft.com/office/powerpoint/2010/main" val="1110718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870549"/>
          </a:xfrm>
        </p:spPr>
        <p:txBody>
          <a:bodyPr>
            <a:normAutofit/>
          </a:bodyPr>
          <a:lstStyle/>
          <a:p>
            <a:r>
              <a:rPr lang="en-ZA" sz="2400" b="1" dirty="0" smtClean="0">
                <a:latin typeface="Arial" panose="020B0604020202020204" pitchFamily="34" charset="0"/>
                <a:cs typeface="Arial" panose="020B0604020202020204" pitchFamily="34" charset="0"/>
              </a:rPr>
              <a:t>Alternative wording proposed</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1038" y="1594022"/>
            <a:ext cx="8543925" cy="4762330"/>
          </a:xfrm>
        </p:spPr>
        <p:txBody>
          <a:bodyPr>
            <a:normAutofit fontScale="85000" lnSpcReduction="20000"/>
          </a:bodyPr>
          <a:lstStyle/>
          <a:p>
            <a:pPr marL="0" indent="0" algn="just">
              <a:buNone/>
            </a:pPr>
            <a:r>
              <a:rPr lang="en-ZA" dirty="0" smtClean="0"/>
              <a:t>A few proposals with alternative wording were made</a:t>
            </a:r>
          </a:p>
          <a:p>
            <a:pPr marL="0" indent="0" algn="just">
              <a:buNone/>
            </a:pPr>
            <a:r>
              <a:rPr lang="en-ZA" dirty="0" smtClean="0"/>
              <a:t>(See separate document for detailed discussions):</a:t>
            </a:r>
          </a:p>
          <a:p>
            <a:pPr algn="just"/>
            <a:endParaRPr lang="en-ZA" dirty="0" smtClean="0"/>
          </a:p>
          <a:p>
            <a:pPr algn="just"/>
            <a:r>
              <a:rPr lang="en-ZA" dirty="0" smtClean="0">
                <a:solidFill>
                  <a:srgbClr val="0070C0"/>
                </a:solidFill>
              </a:rPr>
              <a:t>Some require policy decisions before the wording can be considered </a:t>
            </a:r>
          </a:p>
          <a:p>
            <a:pPr lvl="1" algn="just"/>
            <a:r>
              <a:rPr lang="en-ZA" dirty="0" smtClean="0">
                <a:solidFill>
                  <a:srgbClr val="0070C0"/>
                </a:solidFill>
              </a:rPr>
              <a:t>These will further require that the committee seek permission from the House</a:t>
            </a:r>
            <a:r>
              <a:rPr lang="en-ZA" dirty="0">
                <a:solidFill>
                  <a:srgbClr val="0070C0"/>
                </a:solidFill>
              </a:rPr>
              <a:t> </a:t>
            </a:r>
            <a:r>
              <a:rPr lang="en-ZA" dirty="0" smtClean="0">
                <a:solidFill>
                  <a:srgbClr val="0070C0"/>
                </a:solidFill>
              </a:rPr>
              <a:t>and /or that the new amendments be advertised for comment.</a:t>
            </a:r>
          </a:p>
          <a:p>
            <a:pPr lvl="1" algn="just"/>
            <a:endParaRPr lang="en-ZA" dirty="0" smtClean="0">
              <a:solidFill>
                <a:srgbClr val="0070C0"/>
              </a:solidFill>
            </a:endParaRPr>
          </a:p>
          <a:p>
            <a:pPr algn="just"/>
            <a:r>
              <a:rPr lang="en-ZA" dirty="0" smtClean="0">
                <a:solidFill>
                  <a:srgbClr val="0070C0"/>
                </a:solidFill>
              </a:rPr>
              <a:t>Others were already provided for in the draft Bill </a:t>
            </a:r>
          </a:p>
          <a:p>
            <a:pPr lvl="1" algn="just"/>
            <a:r>
              <a:rPr lang="en-ZA" dirty="0" smtClean="0">
                <a:solidFill>
                  <a:srgbClr val="0070C0"/>
                </a:solidFill>
              </a:rPr>
              <a:t>E.g. in another subsection; or </a:t>
            </a:r>
          </a:p>
          <a:p>
            <a:pPr lvl="1" algn="just"/>
            <a:r>
              <a:rPr lang="en-ZA" dirty="0" smtClean="0">
                <a:solidFill>
                  <a:srgbClr val="0070C0"/>
                </a:solidFill>
              </a:rPr>
              <a:t>By applying interpretation of law principles.</a:t>
            </a:r>
          </a:p>
          <a:p>
            <a:pPr lvl="1" algn="just"/>
            <a:endParaRPr lang="en-ZA" dirty="0" smtClean="0">
              <a:solidFill>
                <a:srgbClr val="0070C0"/>
              </a:solidFill>
            </a:endParaRPr>
          </a:p>
          <a:p>
            <a:pPr algn="just"/>
            <a:r>
              <a:rPr lang="en-ZA" dirty="0" smtClean="0">
                <a:solidFill>
                  <a:srgbClr val="0070C0"/>
                </a:solidFill>
              </a:rPr>
              <a:t>The remainder were all considered and are discussed in this presentation at the relevant slides.</a:t>
            </a:r>
            <a:endParaRPr lang="en-GB" dirty="0">
              <a:solidFill>
                <a:srgbClr val="0070C0"/>
              </a:solidFill>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5</a:t>
            </a:fld>
            <a:endParaRPr lang="en-US"/>
          </a:p>
        </p:txBody>
      </p:sp>
    </p:spTree>
    <p:extLst>
      <p:ext uri="{BB962C8B-B14F-4D97-AF65-F5344CB8AC3E}">
        <p14:creationId xmlns:p14="http://schemas.microsoft.com/office/powerpoint/2010/main" val="3200493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7324"/>
            <a:ext cx="6858001" cy="1066800"/>
          </a:xfrm>
        </p:spPr>
        <p:txBody>
          <a:bodyPr>
            <a:normAutofit/>
          </a:bodyPr>
          <a:lstStyle/>
          <a:p>
            <a:r>
              <a:rPr lang="en-US" sz="2400" b="1" dirty="0" smtClean="0">
                <a:latin typeface="Arial" panose="020B0604020202020204" pitchFamily="34" charset="0"/>
                <a:cs typeface="Arial" panose="020B0604020202020204" pitchFamily="34" charset="0"/>
              </a:rPr>
              <a:t>Preamble </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46846" y="1429844"/>
            <a:ext cx="8973671" cy="5423361"/>
          </a:xfrm>
        </p:spPr>
        <p:txBody>
          <a:bodyPr>
            <a:normAutofit fontScale="77500" lnSpcReduction="20000"/>
          </a:bodyPr>
          <a:lstStyle/>
          <a:p>
            <a:pPr marL="0" indent="0" algn="ctr">
              <a:buNone/>
            </a:pPr>
            <a:r>
              <a:rPr lang="en-US" b="1" dirty="0"/>
              <a:t>PREAMBLE</a:t>
            </a:r>
            <a:endParaRPr lang="en-GB" dirty="0"/>
          </a:p>
          <a:p>
            <a:pPr marL="0" indent="0" algn="just">
              <a:buNone/>
            </a:pPr>
            <a:r>
              <a:rPr lang="en-US" b="1" dirty="0"/>
              <a:t>WHEREAS </a:t>
            </a:r>
            <a:r>
              <a:rPr lang="en-US" dirty="0"/>
              <a:t>there is a need for urgent and accelerated land reform in order to address the injustices of the past that were inflicted on the majority of South Africans and especially as the hunger for land amongst the dispossessed is palpable and the dispossessed are of the view that very little is being done to redress the skewed land ownership pattern;</a:t>
            </a:r>
            <a:endParaRPr lang="en-GB" dirty="0"/>
          </a:p>
          <a:p>
            <a:pPr marL="0" indent="0" algn="just">
              <a:buNone/>
            </a:pPr>
            <a:r>
              <a:rPr lang="en-US" b="1" dirty="0"/>
              <a:t>AND WHEREAS s</a:t>
            </a:r>
            <a:r>
              <a:rPr lang="en-US" dirty="0"/>
              <a:t>ection 25 of the Constitution of the Republic of South Africa, 1996,</a:t>
            </a:r>
            <a:r>
              <a:rPr lang="en-US" b="1" dirty="0"/>
              <a:t> </a:t>
            </a:r>
            <a:r>
              <a:rPr lang="en-US" dirty="0"/>
              <a:t>must be amended to make explicit that which is implicit therein, so that an amount of nil compensation is explicitly stated as a legitimate option for land reform;</a:t>
            </a:r>
            <a:endParaRPr lang="en-GB" dirty="0"/>
          </a:p>
          <a:p>
            <a:pPr marL="0" indent="0" algn="just">
              <a:buNone/>
            </a:pPr>
            <a:r>
              <a:rPr lang="en-US" b="1" dirty="0"/>
              <a:t>AND WHEREAS </a:t>
            </a:r>
            <a:r>
              <a:rPr lang="en-US" dirty="0"/>
              <a:t>such an amendment will contribute to address the historic wrongs caused by the arbitrary dispossession of land;</a:t>
            </a:r>
            <a:endParaRPr lang="en-GB" dirty="0"/>
          </a:p>
          <a:p>
            <a:pPr marL="0" indent="0" algn="just">
              <a:buNone/>
            </a:pPr>
            <a:r>
              <a:rPr lang="en-US" b="1" dirty="0"/>
              <a:t>AND WHEREAS </a:t>
            </a:r>
            <a:r>
              <a:rPr lang="en-US" dirty="0"/>
              <a:t>such an amendment will further ensure equitable access to land and will further empower the majority of South Africans to be productive participants in ownership, food security and agricultural reform programs,</a:t>
            </a:r>
            <a:endParaRPr lang="en-GB" dirty="0"/>
          </a:p>
          <a:p>
            <a:pPr marL="0" indent="0" algn="just">
              <a:buNone/>
            </a:pPr>
            <a:r>
              <a:rPr lang="en-US" b="1" dirty="0"/>
              <a:t>BE IT THEREFORE ENACTED</a:t>
            </a:r>
            <a:r>
              <a:rPr lang="en-US" dirty="0"/>
              <a:t> by the Parliament of the Republic of South Africa, as follows:—</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6</a:t>
            </a:fld>
            <a:endParaRPr lang="en-US" dirty="0"/>
          </a:p>
        </p:txBody>
      </p:sp>
    </p:spTree>
    <p:extLst>
      <p:ext uri="{BB962C8B-B14F-4D97-AF65-F5344CB8AC3E}">
        <p14:creationId xmlns:p14="http://schemas.microsoft.com/office/powerpoint/2010/main" val="477596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059"/>
            <a:ext cx="6858001" cy="1066800"/>
          </a:xfrm>
        </p:spPr>
        <p:txBody>
          <a:bodyPr>
            <a:normAutofit/>
          </a:bodyPr>
          <a:lstStyle/>
          <a:p>
            <a:r>
              <a:rPr lang="en-US" sz="2400" b="1" dirty="0" smtClean="0">
                <a:latin typeface="Arial" panose="020B0604020202020204" pitchFamily="34" charset="0"/>
                <a:cs typeface="Arial" panose="020B0604020202020204" pitchFamily="34" charset="0"/>
              </a:rPr>
              <a:t>Preamble</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70456" y="1068947"/>
            <a:ext cx="9453093" cy="5789054"/>
          </a:xfrm>
        </p:spPr>
        <p:txBody>
          <a:bodyPr>
            <a:normAutofit fontScale="77500" lnSpcReduction="20000"/>
          </a:bodyPr>
          <a:lstStyle/>
          <a:p>
            <a:pPr algn="just"/>
            <a:r>
              <a:rPr lang="en-US" dirty="0" smtClean="0"/>
              <a:t>The preamble is misleading—</a:t>
            </a:r>
          </a:p>
          <a:p>
            <a:pPr lvl="1" algn="just"/>
            <a:r>
              <a:rPr lang="en-US" dirty="0"/>
              <a:t>nil compensation is not necessary – land reform has been happening without it;</a:t>
            </a:r>
          </a:p>
          <a:p>
            <a:pPr lvl="1" algn="just"/>
            <a:r>
              <a:rPr lang="en-US" dirty="0"/>
              <a:t>the demand for land is not as stated in the preamble – people have opted for money in stead of land; and</a:t>
            </a:r>
          </a:p>
          <a:p>
            <a:pPr lvl="1" algn="just"/>
            <a:r>
              <a:rPr lang="en-US" dirty="0"/>
              <a:t>the view of the people iro land reform is that it is not one of the more serious problems that the country face.</a:t>
            </a:r>
          </a:p>
          <a:p>
            <a:pPr lvl="1" algn="just"/>
            <a:r>
              <a:rPr lang="en-ZA" dirty="0">
                <a:solidFill>
                  <a:srgbClr val="0070C0"/>
                </a:solidFill>
              </a:rPr>
              <a:t>The preamble was taken from the CRC report. </a:t>
            </a:r>
            <a:endParaRPr lang="en-GB" dirty="0">
              <a:solidFill>
                <a:srgbClr val="0070C0"/>
              </a:solidFill>
            </a:endParaRPr>
          </a:p>
          <a:p>
            <a:pPr marL="0" indent="0" algn="just">
              <a:buNone/>
            </a:pPr>
            <a:endParaRPr lang="en-US" dirty="0" smtClean="0"/>
          </a:p>
          <a:p>
            <a:pPr algn="just"/>
            <a:r>
              <a:rPr lang="en-US" dirty="0" smtClean="0"/>
              <a:t>Add that expropriation without compensation is the only legitimate option. </a:t>
            </a:r>
          </a:p>
          <a:p>
            <a:pPr lvl="1" algn="just"/>
            <a:r>
              <a:rPr lang="en-US" dirty="0" smtClean="0">
                <a:solidFill>
                  <a:srgbClr val="0070C0"/>
                </a:solidFill>
              </a:rPr>
              <a:t>The concept of compensation cannot be ousted, but it can be nil. Compensation as a concept is closely linked to the concept of expropriation. This is globally accepted. However both our Constitution and International Law principles, by implication or expressly, recognizes that compensation may be less than market value.</a:t>
            </a:r>
          </a:p>
          <a:p>
            <a:pPr algn="just"/>
            <a:endParaRPr lang="en-US" dirty="0" smtClean="0"/>
          </a:p>
          <a:p>
            <a:pPr algn="just"/>
            <a:r>
              <a:rPr lang="en-US" dirty="0" smtClean="0"/>
              <a:t>Add that “historic wrongs” refer to colonial and apartheid wrongs</a:t>
            </a:r>
          </a:p>
          <a:p>
            <a:pPr lvl="1" algn="just"/>
            <a:r>
              <a:rPr lang="en-ZA" dirty="0">
                <a:solidFill>
                  <a:srgbClr val="0070C0"/>
                </a:solidFill>
              </a:rPr>
              <a:t>“Historic wrongs” </a:t>
            </a:r>
            <a:r>
              <a:rPr lang="en-ZA" dirty="0" smtClean="0">
                <a:solidFill>
                  <a:srgbClr val="0070C0"/>
                </a:solidFill>
              </a:rPr>
              <a:t>include </a:t>
            </a:r>
            <a:r>
              <a:rPr lang="en-ZA" dirty="0">
                <a:solidFill>
                  <a:srgbClr val="0070C0"/>
                </a:solidFill>
              </a:rPr>
              <a:t>colonial and apartheid wrongs.</a:t>
            </a:r>
            <a:endParaRPr lang="en-US" dirty="0" smtClean="0">
              <a:solidFill>
                <a:srgbClr val="0070C0"/>
              </a:solidFill>
            </a:endParaRPr>
          </a:p>
          <a:p>
            <a:pPr algn="just"/>
            <a:endParaRPr lang="en-US" dirty="0" smtClean="0"/>
          </a:p>
          <a:p>
            <a:pPr algn="just"/>
            <a:r>
              <a:rPr lang="en-US" dirty="0" smtClean="0"/>
              <a:t>Africans </a:t>
            </a:r>
            <a:r>
              <a:rPr lang="en-US" dirty="0"/>
              <a:t>must be empowered to own all categories of </a:t>
            </a:r>
            <a:r>
              <a:rPr lang="en-US" dirty="0" smtClean="0"/>
              <a:t>land</a:t>
            </a:r>
          </a:p>
          <a:p>
            <a:pPr lvl="1" algn="just"/>
            <a:r>
              <a:rPr lang="en-US" dirty="0" smtClean="0">
                <a:solidFill>
                  <a:srgbClr val="0070C0"/>
                </a:solidFill>
              </a:rPr>
              <a:t>The concept of “land” includes all categories of land.</a:t>
            </a:r>
          </a:p>
          <a:p>
            <a:pPr algn="just"/>
            <a:endParaRPr lang="en-US" dirty="0" smtClean="0"/>
          </a:p>
          <a:p>
            <a:pPr marL="0" lvl="1" indent="0" algn="just">
              <a:buNone/>
            </a:pPr>
            <a:endParaRPr lang="en-US" dirty="0">
              <a:solidFill>
                <a:srgbClr val="0070C0"/>
              </a:solidFill>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7</a:t>
            </a:fld>
            <a:endParaRPr lang="en-US" dirty="0"/>
          </a:p>
        </p:txBody>
      </p:sp>
    </p:spTree>
    <p:extLst>
      <p:ext uri="{BB962C8B-B14F-4D97-AF65-F5344CB8AC3E}">
        <p14:creationId xmlns:p14="http://schemas.microsoft.com/office/powerpoint/2010/main" val="3711917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8036"/>
            <a:ext cx="6858001" cy="1066800"/>
          </a:xfrm>
        </p:spPr>
        <p:txBody>
          <a:bodyPr>
            <a:normAutofit/>
          </a:bodyPr>
          <a:lstStyle/>
          <a:p>
            <a:r>
              <a:rPr lang="en-US" sz="2400" b="1" dirty="0" smtClean="0">
                <a:latin typeface="Arial" panose="020B0604020202020204" pitchFamily="34" charset="0"/>
                <a:cs typeface="Arial" panose="020B0604020202020204" pitchFamily="34" charset="0"/>
              </a:rPr>
              <a:t>Clause 1(a)</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292" y="1421028"/>
            <a:ext cx="8973671" cy="5076754"/>
          </a:xfrm>
        </p:spPr>
        <p:txBody>
          <a:bodyPr>
            <a:normAutofit/>
          </a:bodyPr>
          <a:lstStyle/>
          <a:p>
            <a:pPr marL="514350" indent="-514350" algn="just">
              <a:buAutoNum type="alphaLcParenBoth"/>
            </a:pPr>
            <a:r>
              <a:rPr lang="en-US" dirty="0" smtClean="0"/>
              <a:t>by </a:t>
            </a:r>
            <a:r>
              <a:rPr lang="en-US" dirty="0"/>
              <a:t>the</a:t>
            </a:r>
            <a:r>
              <a:rPr lang="en-US" i="1" dirty="0"/>
              <a:t> </a:t>
            </a:r>
            <a:r>
              <a:rPr lang="en-US" dirty="0"/>
              <a:t>substitution in subsection (2) for paragraph (b)</a:t>
            </a:r>
            <a:r>
              <a:rPr lang="en-US" i="1" dirty="0"/>
              <a:t> </a:t>
            </a:r>
            <a:r>
              <a:rPr lang="en-US" dirty="0"/>
              <a:t>of the following paragraph</a:t>
            </a:r>
            <a:r>
              <a:rPr lang="en-US" dirty="0" smtClean="0"/>
              <a:t>:</a:t>
            </a:r>
          </a:p>
          <a:p>
            <a:pPr marL="901700" indent="0" algn="just">
              <a:buNone/>
            </a:pPr>
            <a:r>
              <a:rPr lang="en-US" i="1" dirty="0" smtClean="0"/>
              <a:t>‘‘</a:t>
            </a:r>
            <a:r>
              <a:rPr lang="en-US" dirty="0" smtClean="0"/>
              <a:t>(</a:t>
            </a:r>
            <a:r>
              <a:rPr lang="en-US" dirty="0"/>
              <a:t>b)</a:t>
            </a:r>
            <a:r>
              <a:rPr lang="en-US" i="1" dirty="0"/>
              <a:t>	</a:t>
            </a:r>
            <a:r>
              <a:rPr lang="en-US" dirty="0"/>
              <a:t>subject to compensation, the amount of which and the time and manner of payment of which have either been agreed to by those affected or decided or approved by a court</a:t>
            </a:r>
            <a:r>
              <a:rPr lang="en-US" u="sng" dirty="0"/>
              <a:t>: Provided that in accordance with subsection (3A) a court may, where land and any improvements thereon are expropriated for the purposes of land reform, determine that the amount of compensation is nil</a:t>
            </a:r>
            <a:r>
              <a:rPr lang="en-US" dirty="0"/>
              <a:t>.’’;</a:t>
            </a:r>
          </a:p>
        </p:txBody>
      </p:sp>
      <p:sp>
        <p:nvSpPr>
          <p:cNvPr id="4" name="Slide Number Placeholder 3"/>
          <p:cNvSpPr>
            <a:spLocks noGrp="1"/>
          </p:cNvSpPr>
          <p:nvPr>
            <p:ph type="sldNum" sz="quarter" idx="12"/>
          </p:nvPr>
        </p:nvSpPr>
        <p:spPr/>
        <p:txBody>
          <a:bodyPr/>
          <a:lstStyle/>
          <a:p>
            <a:fld id="{D1B91D83-34EB-A744-81D0-D8E8519C4AE3}" type="slidenum">
              <a:rPr lang="en-US" smtClean="0"/>
              <a:t>8</a:t>
            </a:fld>
            <a:endParaRPr lang="en-US" dirty="0"/>
          </a:p>
        </p:txBody>
      </p:sp>
    </p:spTree>
    <p:extLst>
      <p:ext uri="{BB962C8B-B14F-4D97-AF65-F5344CB8AC3E}">
        <p14:creationId xmlns:p14="http://schemas.microsoft.com/office/powerpoint/2010/main" val="4085281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635" y="61409"/>
            <a:ext cx="6858001" cy="1066800"/>
          </a:xfrm>
        </p:spPr>
        <p:txBody>
          <a:bodyPr>
            <a:normAutofit/>
          </a:bodyPr>
          <a:lstStyle/>
          <a:p>
            <a:r>
              <a:rPr lang="en-US" sz="2400" b="1" dirty="0" smtClean="0">
                <a:latin typeface="Arial" panose="020B0604020202020204" pitchFamily="34" charset="0"/>
                <a:cs typeface="Arial" panose="020B0604020202020204" pitchFamily="34" charset="0"/>
              </a:rPr>
              <a:t>Clause 1(a) – Concerns raised (1)</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8855" y="963229"/>
            <a:ext cx="9514702" cy="6067766"/>
          </a:xfrm>
        </p:spPr>
        <p:txBody>
          <a:bodyPr>
            <a:normAutofit fontScale="62500" lnSpcReduction="20000"/>
          </a:bodyPr>
          <a:lstStyle/>
          <a:p>
            <a:pPr marL="0" indent="0" algn="just">
              <a:buNone/>
            </a:pPr>
            <a:r>
              <a:rPr lang="en-ZA" b="1" dirty="0" smtClean="0"/>
              <a:t>Circumstances for nil compensation</a:t>
            </a:r>
            <a:endParaRPr lang="en-ZA" b="1" dirty="0"/>
          </a:p>
          <a:p>
            <a:pPr algn="just"/>
            <a:r>
              <a:rPr lang="en-ZA" dirty="0"/>
              <a:t>The proposed provision at s25(2) </a:t>
            </a:r>
            <a:r>
              <a:rPr lang="en-ZA" dirty="0" smtClean="0"/>
              <a:t>must be </a:t>
            </a:r>
            <a:r>
              <a:rPr lang="en-ZA" dirty="0"/>
              <a:t>made subject to s25(3 )’s </a:t>
            </a:r>
            <a:r>
              <a:rPr lang="en-ZA" dirty="0" smtClean="0"/>
              <a:t>factors.</a:t>
            </a:r>
            <a:endParaRPr lang="en-ZA" dirty="0"/>
          </a:p>
          <a:p>
            <a:pPr algn="just"/>
            <a:r>
              <a:rPr lang="en-ZA" dirty="0" smtClean="0"/>
              <a:t>The Bill bypasses </a:t>
            </a:r>
            <a:r>
              <a:rPr lang="en-ZA" dirty="0"/>
              <a:t>the </a:t>
            </a:r>
            <a:r>
              <a:rPr lang="en-ZA" dirty="0" smtClean="0"/>
              <a:t>circumstances </a:t>
            </a:r>
            <a:r>
              <a:rPr lang="en-ZA" dirty="0"/>
              <a:t>that currently determine compensation </a:t>
            </a:r>
            <a:r>
              <a:rPr lang="en-ZA" dirty="0" smtClean="0"/>
              <a:t>(subsection (3)) </a:t>
            </a:r>
            <a:r>
              <a:rPr lang="en-ZA" dirty="0"/>
              <a:t>and </a:t>
            </a:r>
            <a:r>
              <a:rPr lang="en-ZA" dirty="0" smtClean="0"/>
              <a:t>replaces </a:t>
            </a:r>
            <a:r>
              <a:rPr lang="en-ZA" dirty="0"/>
              <a:t>these with circumstances </a:t>
            </a:r>
            <a:r>
              <a:rPr lang="en-ZA" dirty="0" smtClean="0"/>
              <a:t>be </a:t>
            </a:r>
            <a:r>
              <a:rPr lang="en-ZA" dirty="0"/>
              <a:t>determined by national legislation.  </a:t>
            </a:r>
            <a:endParaRPr lang="en-ZA" dirty="0" smtClean="0"/>
          </a:p>
          <a:p>
            <a:pPr algn="just"/>
            <a:r>
              <a:rPr lang="en-ZA" dirty="0" smtClean="0">
                <a:solidFill>
                  <a:srgbClr val="0070C0"/>
                </a:solidFill>
              </a:rPr>
              <a:t>The proposed amendments (section 25(3) and the new (3A)) clearly link sections 25(2)(b) and the new section 25(3A) with section 25(3).</a:t>
            </a:r>
          </a:p>
          <a:p>
            <a:pPr algn="just"/>
            <a:r>
              <a:rPr lang="en-ZA" dirty="0" smtClean="0">
                <a:solidFill>
                  <a:srgbClr val="0070C0"/>
                </a:solidFill>
              </a:rPr>
              <a:t>i.e. subsection (3) DOES apply to nil compensation and the national legislation envisaged. </a:t>
            </a:r>
          </a:p>
          <a:p>
            <a:pPr marL="0" indent="0" algn="just">
              <a:buNone/>
            </a:pPr>
            <a:endParaRPr lang="en-ZA" b="1" dirty="0" smtClean="0"/>
          </a:p>
          <a:p>
            <a:pPr marL="0" indent="0" algn="just">
              <a:buNone/>
            </a:pPr>
            <a:r>
              <a:rPr lang="en-ZA" b="1" dirty="0" smtClean="0"/>
              <a:t>“… a court may”, should be “must”</a:t>
            </a:r>
          </a:p>
          <a:p>
            <a:pPr algn="just"/>
            <a:r>
              <a:rPr lang="en-ZA" dirty="0" smtClean="0">
                <a:solidFill>
                  <a:srgbClr val="0070C0"/>
                </a:solidFill>
              </a:rPr>
              <a:t>Discretion is very important as various factors will play a role in determining compensation. </a:t>
            </a:r>
          </a:p>
          <a:p>
            <a:pPr marL="0" indent="0" algn="just">
              <a:buNone/>
            </a:pPr>
            <a:endParaRPr lang="en-ZA" b="1" dirty="0" smtClean="0"/>
          </a:p>
          <a:p>
            <a:pPr marL="0" indent="0" algn="just">
              <a:buNone/>
            </a:pPr>
            <a:r>
              <a:rPr lang="en-ZA" b="1" dirty="0" smtClean="0"/>
              <a:t>Improvements </a:t>
            </a:r>
            <a:r>
              <a:rPr lang="en-ZA" b="1" dirty="0"/>
              <a:t>on land</a:t>
            </a:r>
          </a:p>
          <a:p>
            <a:pPr algn="just"/>
            <a:r>
              <a:rPr lang="en-ZA" dirty="0" smtClean="0"/>
              <a:t>This extends </a:t>
            </a:r>
            <a:r>
              <a:rPr lang="en-ZA" dirty="0"/>
              <a:t>the current meaning of land reform and should not be included.</a:t>
            </a:r>
          </a:p>
          <a:p>
            <a:pPr algn="just"/>
            <a:r>
              <a:rPr lang="en-ZA" dirty="0"/>
              <a:t>This amendment is unlawful because it exceeds the scope of the recommendations made by the committee.</a:t>
            </a:r>
          </a:p>
          <a:p>
            <a:pPr algn="just"/>
            <a:r>
              <a:rPr lang="en-ZA" dirty="0">
                <a:solidFill>
                  <a:srgbClr val="0070C0"/>
                </a:solidFill>
              </a:rPr>
              <a:t>Improvements were </a:t>
            </a:r>
            <a:r>
              <a:rPr lang="en-ZA" dirty="0" smtClean="0">
                <a:solidFill>
                  <a:srgbClr val="0070C0"/>
                </a:solidFill>
              </a:rPr>
              <a:t>included </a:t>
            </a:r>
            <a:r>
              <a:rPr lang="en-ZA" dirty="0">
                <a:solidFill>
                  <a:srgbClr val="0070C0"/>
                </a:solidFill>
              </a:rPr>
              <a:t>based on the </a:t>
            </a:r>
            <a:r>
              <a:rPr lang="en-ZA" dirty="0" smtClean="0">
                <a:solidFill>
                  <a:srgbClr val="0070C0"/>
                </a:solidFill>
              </a:rPr>
              <a:t>workshop </a:t>
            </a:r>
            <a:r>
              <a:rPr lang="en-ZA" dirty="0">
                <a:solidFill>
                  <a:srgbClr val="0070C0"/>
                </a:solidFill>
              </a:rPr>
              <a:t>that the Committee held. </a:t>
            </a:r>
          </a:p>
          <a:p>
            <a:pPr algn="just"/>
            <a:r>
              <a:rPr lang="en-ZA" dirty="0">
                <a:solidFill>
                  <a:srgbClr val="0070C0"/>
                </a:solidFill>
              </a:rPr>
              <a:t>Instructions are requested on whether it should be removed. </a:t>
            </a:r>
            <a:endParaRPr lang="en-ZA" dirty="0" smtClean="0">
              <a:solidFill>
                <a:srgbClr val="0070C0"/>
              </a:solidFill>
            </a:endParaRPr>
          </a:p>
          <a:p>
            <a:pPr algn="just"/>
            <a:r>
              <a:rPr lang="en-ZA" dirty="0" smtClean="0"/>
              <a:t>This could </a:t>
            </a:r>
            <a:r>
              <a:rPr lang="en-ZA" dirty="0"/>
              <a:t>include a person’s primary house and thus impacts on the right to housing.</a:t>
            </a:r>
          </a:p>
          <a:p>
            <a:pPr lvl="1" algn="just"/>
            <a:r>
              <a:rPr lang="en-ZA" dirty="0">
                <a:solidFill>
                  <a:srgbClr val="0070C0"/>
                </a:solidFill>
              </a:rPr>
              <a:t>The Bill does not exclude any of the principles </a:t>
            </a:r>
            <a:r>
              <a:rPr lang="en-ZA" dirty="0" smtClean="0">
                <a:solidFill>
                  <a:srgbClr val="0070C0"/>
                </a:solidFill>
              </a:rPr>
              <a:t>that </a:t>
            </a:r>
            <a:r>
              <a:rPr lang="en-ZA" dirty="0">
                <a:solidFill>
                  <a:srgbClr val="0070C0"/>
                </a:solidFill>
              </a:rPr>
              <a:t>are housed in the rest of the Constitution. All the factors in section 25 and other constitutional rights must all still be taken into account.</a:t>
            </a:r>
          </a:p>
          <a:p>
            <a:pPr algn="just"/>
            <a:endParaRPr lang="en-ZA" dirty="0">
              <a:solidFill>
                <a:srgbClr val="C00000"/>
              </a:solidFill>
            </a:endParaRPr>
          </a:p>
          <a:p>
            <a:pPr algn="just"/>
            <a:endParaRPr lang="en-GB" dirty="0">
              <a:solidFill>
                <a:srgbClr val="0070C0"/>
              </a:solidFill>
            </a:endParaRPr>
          </a:p>
          <a:p>
            <a:pPr marL="0" indent="0" algn="just">
              <a:buNone/>
            </a:pPr>
            <a:endParaRPr lang="en-US" b="1" dirty="0"/>
          </a:p>
        </p:txBody>
      </p:sp>
      <p:sp>
        <p:nvSpPr>
          <p:cNvPr id="4" name="Slide Number Placeholder 3"/>
          <p:cNvSpPr>
            <a:spLocks noGrp="1"/>
          </p:cNvSpPr>
          <p:nvPr>
            <p:ph type="sldNum" sz="quarter" idx="12"/>
          </p:nvPr>
        </p:nvSpPr>
        <p:spPr/>
        <p:txBody>
          <a:bodyPr/>
          <a:lstStyle/>
          <a:p>
            <a:fld id="{D1B91D83-34EB-A744-81D0-D8E8519C4AE3}" type="slidenum">
              <a:rPr lang="en-US" smtClean="0"/>
              <a:t>9</a:t>
            </a:fld>
            <a:endParaRPr lang="en-US" dirty="0"/>
          </a:p>
        </p:txBody>
      </p:sp>
    </p:spTree>
    <p:extLst>
      <p:ext uri="{BB962C8B-B14F-4D97-AF65-F5344CB8AC3E}">
        <p14:creationId xmlns:p14="http://schemas.microsoft.com/office/powerpoint/2010/main" val="3175106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3732</TotalTime>
  <Words>6088</Words>
  <Application>Microsoft Office PowerPoint</Application>
  <PresentationFormat>A4 Paper (210x297 mm)</PresentationFormat>
  <Paragraphs>411</Paragraphs>
  <Slides>30</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Wingdings</vt:lpstr>
      <vt:lpstr>Office Theme</vt:lpstr>
      <vt:lpstr>PowerPoint Presentation</vt:lpstr>
      <vt:lpstr>Consultation processes required for section 74 Bills</vt:lpstr>
      <vt:lpstr>Facilitation of public involvement / Process concerns</vt:lpstr>
      <vt:lpstr>Mandate of the Committee</vt:lpstr>
      <vt:lpstr>Alternative wording proposed</vt:lpstr>
      <vt:lpstr>Preamble </vt:lpstr>
      <vt:lpstr>Preamble</vt:lpstr>
      <vt:lpstr>Clause 1(a)</vt:lpstr>
      <vt:lpstr>Clause 1(a) – Concerns raised (1)</vt:lpstr>
      <vt:lpstr>Clause 1(a) – Concerns raised (2)</vt:lpstr>
      <vt:lpstr>Clause 1(a) – Concerns raised (3): The role of courts (1)</vt:lpstr>
      <vt:lpstr>Clause 1(a) – The role of courts (2)</vt:lpstr>
      <vt:lpstr>Clause 1(a) – The role of courts (3)</vt:lpstr>
      <vt:lpstr>Clause 1(b)</vt:lpstr>
      <vt:lpstr>Clause 1(b)</vt:lpstr>
      <vt:lpstr>Clause 1(c)</vt:lpstr>
      <vt:lpstr>Clause 1(c) – Concerns raised</vt:lpstr>
      <vt:lpstr>Clause 2</vt:lpstr>
      <vt:lpstr>Memo on objects</vt:lpstr>
      <vt:lpstr>Constitutionality of nil compensation (1)</vt:lpstr>
      <vt:lpstr>Constitutionality of nil compensation (2)</vt:lpstr>
      <vt:lpstr>Expropriation, compensation and the Rule of Law (1)</vt:lpstr>
      <vt:lpstr>Expropriation, compensation and the Rule of Law (2) </vt:lpstr>
      <vt:lpstr>International Law – concerns raised (1)</vt:lpstr>
      <vt:lpstr>PowerPoint Presentation</vt:lpstr>
      <vt:lpstr>PowerPoint Presentation</vt:lpstr>
      <vt:lpstr>PowerPoint Presentation</vt:lpstr>
      <vt:lpstr>PowerPoint Presentation</vt:lpstr>
      <vt:lpstr>Conclusion – Recommended Amendments</vt:lpstr>
      <vt:lpstr>Conclusion – Further instructions requested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Vhonani Ramaano</cp:lastModifiedBy>
  <cp:revision>233</cp:revision>
  <dcterms:created xsi:type="dcterms:W3CDTF">2019-05-28T17:07:42Z</dcterms:created>
  <dcterms:modified xsi:type="dcterms:W3CDTF">2021-02-15T17:32:08Z</dcterms:modified>
</cp:coreProperties>
</file>