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7"/>
  </p:notesMasterIdLst>
  <p:handoutMasterIdLst>
    <p:handoutMasterId r:id="rId38"/>
  </p:handoutMasterIdLst>
  <p:sldIdLst>
    <p:sldId id="256" r:id="rId3"/>
    <p:sldId id="268" r:id="rId4"/>
    <p:sldId id="314" r:id="rId5"/>
    <p:sldId id="361" r:id="rId6"/>
    <p:sldId id="362" r:id="rId7"/>
    <p:sldId id="363" r:id="rId8"/>
    <p:sldId id="322" r:id="rId9"/>
    <p:sldId id="311" r:id="rId10"/>
    <p:sldId id="312" r:id="rId11"/>
    <p:sldId id="326" r:id="rId12"/>
    <p:sldId id="373" r:id="rId13"/>
    <p:sldId id="374" r:id="rId14"/>
    <p:sldId id="352" r:id="rId15"/>
    <p:sldId id="353" r:id="rId16"/>
    <p:sldId id="354" r:id="rId17"/>
    <p:sldId id="331" r:id="rId18"/>
    <p:sldId id="355" r:id="rId19"/>
    <p:sldId id="356" r:id="rId20"/>
    <p:sldId id="350" r:id="rId21"/>
    <p:sldId id="357" r:id="rId22"/>
    <p:sldId id="334" r:id="rId23"/>
    <p:sldId id="358" r:id="rId24"/>
    <p:sldId id="330" r:id="rId25"/>
    <p:sldId id="359" r:id="rId26"/>
    <p:sldId id="329" r:id="rId27"/>
    <p:sldId id="360" r:id="rId28"/>
    <p:sldId id="335" r:id="rId29"/>
    <p:sldId id="369" r:id="rId30"/>
    <p:sldId id="370" r:id="rId31"/>
    <p:sldId id="371" r:id="rId32"/>
    <p:sldId id="372" r:id="rId33"/>
    <p:sldId id="367" r:id="rId34"/>
    <p:sldId id="364" r:id="rId35"/>
    <p:sldId id="271" r:id="rId36"/>
  </p:sldIdLst>
  <p:sldSz cx="9906000" cy="6858000" type="A4"/>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lene Lemmer" initials="ML" lastIdx="3" clrIdx="0">
    <p:extLst>
      <p:ext uri="{19B8F6BF-5375-455C-9EA6-DF929625EA0E}">
        <p15:presenceInfo xmlns:p15="http://schemas.microsoft.com/office/powerpoint/2012/main" userId="Marlene Lemm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96" autoAdjust="0"/>
  </p:normalViewPr>
  <p:slideViewPr>
    <p:cSldViewPr snapToGrid="0" snapToObjects="1">
      <p:cViewPr varScale="1">
        <p:scale>
          <a:sx n="67" d="100"/>
          <a:sy n="67" d="100"/>
        </p:scale>
        <p:origin x="1314" y="66"/>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Daniels\Documents\BDaniels\workbackup\WORK\siu\denel%20and%20saa\summ%20of%20profi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Daniels\Documents\BDaniels\workbackup\WORK\siu\denel%20and%20saa\summ%20of%20profi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SAA Income Statement</a:t>
            </a:r>
          </a:p>
          <a:p>
            <a:pPr>
              <a:defRPr/>
            </a:pP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844225721784777"/>
          <c:y val="0.26935185185185184"/>
          <c:w val="0.81933552055992998"/>
          <c:h val="0.59233741615631375"/>
        </c:manualLayout>
      </c:layout>
      <c:lineChart>
        <c:grouping val="standard"/>
        <c:varyColors val="0"/>
        <c:ser>
          <c:idx val="0"/>
          <c:order val="0"/>
          <c:tx>
            <c:strRef>
              <c:f>'SAA work'!$E$5</c:f>
              <c:strCache>
                <c:ptCount val="1"/>
                <c:pt idx="0">
                  <c:v>2017/16</c:v>
                </c:pt>
              </c:strCache>
            </c:strRef>
          </c:tx>
          <c:spPr>
            <a:ln w="28575" cap="rnd">
              <a:solidFill>
                <a:schemeClr val="accent1"/>
              </a:solidFill>
              <a:round/>
            </a:ln>
            <a:effectLst/>
          </c:spPr>
          <c:marker>
            <c:symbol val="none"/>
          </c:marker>
          <c:cat>
            <c:strRef>
              <c:f>'SAA work'!$D$6:$D$9</c:f>
              <c:strCache>
                <c:ptCount val="4"/>
                <c:pt idx="0">
                  <c:v>Total Income</c:v>
                </c:pt>
                <c:pt idx="1">
                  <c:v>Operating costs</c:v>
                </c:pt>
                <c:pt idx="2">
                  <c:v>Op profit before int, tax, dep amort</c:v>
                </c:pt>
                <c:pt idx="3">
                  <c:v>Final Profit/(loss)</c:v>
                </c:pt>
              </c:strCache>
            </c:strRef>
          </c:cat>
          <c:val>
            <c:numRef>
              <c:f>'SAA work'!$E$6:$E$9</c:f>
              <c:numCache>
                <c:formatCode>#,##0.00</c:formatCode>
                <c:ptCount val="4"/>
                <c:pt idx="0">
                  <c:v>30742</c:v>
                </c:pt>
                <c:pt idx="1">
                  <c:v>-33502</c:v>
                </c:pt>
                <c:pt idx="2">
                  <c:v>-2760</c:v>
                </c:pt>
                <c:pt idx="3">
                  <c:v>-5569</c:v>
                </c:pt>
              </c:numCache>
            </c:numRef>
          </c:val>
          <c:smooth val="0"/>
          <c:extLst>
            <c:ext xmlns:c16="http://schemas.microsoft.com/office/drawing/2014/chart" uri="{C3380CC4-5D6E-409C-BE32-E72D297353CC}">
              <c16:uniqueId val="{00000000-C1D4-4B46-87A5-46D4991CB99C}"/>
            </c:ext>
          </c:extLst>
        </c:ser>
        <c:ser>
          <c:idx val="1"/>
          <c:order val="1"/>
          <c:tx>
            <c:strRef>
              <c:f>'SAA work'!$F$5</c:f>
              <c:strCache>
                <c:ptCount val="1"/>
                <c:pt idx="0">
                  <c:v>2016/15</c:v>
                </c:pt>
              </c:strCache>
            </c:strRef>
          </c:tx>
          <c:spPr>
            <a:ln w="28575" cap="rnd">
              <a:solidFill>
                <a:schemeClr val="accent2"/>
              </a:solidFill>
              <a:round/>
            </a:ln>
            <a:effectLst/>
          </c:spPr>
          <c:marker>
            <c:symbol val="none"/>
          </c:marker>
          <c:cat>
            <c:strRef>
              <c:f>'SAA work'!$D$6:$D$9</c:f>
              <c:strCache>
                <c:ptCount val="4"/>
                <c:pt idx="0">
                  <c:v>Total Income</c:v>
                </c:pt>
                <c:pt idx="1">
                  <c:v>Operating costs</c:v>
                </c:pt>
                <c:pt idx="2">
                  <c:v>Op profit before int, tax, dep amort</c:v>
                </c:pt>
                <c:pt idx="3">
                  <c:v>Final Profit/(loss)</c:v>
                </c:pt>
              </c:strCache>
            </c:strRef>
          </c:cat>
          <c:val>
            <c:numRef>
              <c:f>'SAA work'!$F$6:$F$9</c:f>
              <c:numCache>
                <c:formatCode>#,##0.00</c:formatCode>
                <c:ptCount val="4"/>
                <c:pt idx="0">
                  <c:v>30385</c:v>
                </c:pt>
                <c:pt idx="1">
                  <c:v>-30034</c:v>
                </c:pt>
                <c:pt idx="2">
                  <c:v>351</c:v>
                </c:pt>
                <c:pt idx="3">
                  <c:v>-1473</c:v>
                </c:pt>
              </c:numCache>
            </c:numRef>
          </c:val>
          <c:smooth val="0"/>
          <c:extLst>
            <c:ext xmlns:c16="http://schemas.microsoft.com/office/drawing/2014/chart" uri="{C3380CC4-5D6E-409C-BE32-E72D297353CC}">
              <c16:uniqueId val="{00000001-C1D4-4B46-87A5-46D4991CB99C}"/>
            </c:ext>
          </c:extLst>
        </c:ser>
        <c:ser>
          <c:idx val="2"/>
          <c:order val="2"/>
          <c:tx>
            <c:strRef>
              <c:f>'SAA work'!$G$5</c:f>
              <c:strCache>
                <c:ptCount val="1"/>
                <c:pt idx="0">
                  <c:v>2015/14</c:v>
                </c:pt>
              </c:strCache>
            </c:strRef>
          </c:tx>
          <c:spPr>
            <a:ln w="28575" cap="rnd">
              <a:solidFill>
                <a:schemeClr val="accent3"/>
              </a:solidFill>
              <a:round/>
            </a:ln>
            <a:effectLst/>
          </c:spPr>
          <c:marker>
            <c:symbol val="none"/>
          </c:marker>
          <c:cat>
            <c:strRef>
              <c:f>'SAA work'!$D$6:$D$9</c:f>
              <c:strCache>
                <c:ptCount val="4"/>
                <c:pt idx="0">
                  <c:v>Total Income</c:v>
                </c:pt>
                <c:pt idx="1">
                  <c:v>Operating costs</c:v>
                </c:pt>
                <c:pt idx="2">
                  <c:v>Op profit before int, tax, dep amort</c:v>
                </c:pt>
                <c:pt idx="3">
                  <c:v>Final Profit/(loss)</c:v>
                </c:pt>
              </c:strCache>
            </c:strRef>
          </c:cat>
          <c:val>
            <c:numRef>
              <c:f>'SAA work'!$G$6:$G$9</c:f>
              <c:numCache>
                <c:formatCode>#,##0.00</c:formatCode>
                <c:ptCount val="4"/>
                <c:pt idx="0">
                  <c:v>28053</c:v>
                </c:pt>
                <c:pt idx="1">
                  <c:v>-27756</c:v>
                </c:pt>
                <c:pt idx="2">
                  <c:v>297</c:v>
                </c:pt>
                <c:pt idx="3">
                  <c:v>-5639</c:v>
                </c:pt>
              </c:numCache>
            </c:numRef>
          </c:val>
          <c:smooth val="0"/>
          <c:extLst>
            <c:ext xmlns:c16="http://schemas.microsoft.com/office/drawing/2014/chart" uri="{C3380CC4-5D6E-409C-BE32-E72D297353CC}">
              <c16:uniqueId val="{00000002-C1D4-4B46-87A5-46D4991CB99C}"/>
            </c:ext>
          </c:extLst>
        </c:ser>
        <c:dLbls>
          <c:showLegendKey val="0"/>
          <c:showVal val="0"/>
          <c:showCatName val="0"/>
          <c:showSerName val="0"/>
          <c:showPercent val="0"/>
          <c:showBubbleSize val="0"/>
        </c:dLbls>
        <c:smooth val="0"/>
        <c:axId val="985356352"/>
        <c:axId val="985360096"/>
      </c:lineChart>
      <c:catAx>
        <c:axId val="985356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5360096"/>
        <c:crosses val="autoZero"/>
        <c:auto val="1"/>
        <c:lblAlgn val="ctr"/>
        <c:lblOffset val="100"/>
        <c:noMultiLvlLbl val="0"/>
      </c:catAx>
      <c:valAx>
        <c:axId val="9853600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5356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SAA  Balance</a:t>
            </a:r>
            <a:r>
              <a:rPr lang="en-US" baseline="0"/>
              <a:t> Sheet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010892388451441"/>
          <c:y val="0.17634259259259263"/>
          <c:w val="0.81933552055992998"/>
          <c:h val="0.6714577865266842"/>
        </c:manualLayout>
      </c:layout>
      <c:lineChart>
        <c:grouping val="standard"/>
        <c:varyColors val="0"/>
        <c:ser>
          <c:idx val="0"/>
          <c:order val="0"/>
          <c:tx>
            <c:strRef>
              <c:f>'SAA work'!$D$29</c:f>
              <c:strCache>
                <c:ptCount val="1"/>
                <c:pt idx="0">
                  <c:v>Assets</c:v>
                </c:pt>
              </c:strCache>
            </c:strRef>
          </c:tx>
          <c:spPr>
            <a:ln w="28575" cap="rnd">
              <a:solidFill>
                <a:schemeClr val="accent1"/>
              </a:solidFill>
              <a:round/>
            </a:ln>
            <a:effectLst/>
          </c:spPr>
          <c:marker>
            <c:symbol val="none"/>
          </c:marker>
          <c:cat>
            <c:strRef>
              <c:f>'SAA work'!$E$28:$G$28</c:f>
              <c:strCache>
                <c:ptCount val="3"/>
                <c:pt idx="0">
                  <c:v>2017/16</c:v>
                </c:pt>
                <c:pt idx="1">
                  <c:v>2016/15</c:v>
                </c:pt>
                <c:pt idx="2">
                  <c:v>2015/14</c:v>
                </c:pt>
              </c:strCache>
            </c:strRef>
          </c:cat>
          <c:val>
            <c:numRef>
              <c:f>'SAA work'!$E$29:$G$29</c:f>
              <c:numCache>
                <c:formatCode>#,##0.00</c:formatCode>
                <c:ptCount val="3"/>
                <c:pt idx="0">
                  <c:v>15916</c:v>
                </c:pt>
                <c:pt idx="1">
                  <c:v>16761</c:v>
                </c:pt>
                <c:pt idx="2">
                  <c:v>16604</c:v>
                </c:pt>
              </c:numCache>
            </c:numRef>
          </c:val>
          <c:smooth val="0"/>
          <c:extLst>
            <c:ext xmlns:c16="http://schemas.microsoft.com/office/drawing/2014/chart" uri="{C3380CC4-5D6E-409C-BE32-E72D297353CC}">
              <c16:uniqueId val="{00000000-F8D6-4770-94AE-9DA24DAFE567}"/>
            </c:ext>
          </c:extLst>
        </c:ser>
        <c:ser>
          <c:idx val="1"/>
          <c:order val="1"/>
          <c:tx>
            <c:strRef>
              <c:f>'SAA work'!$D$30</c:f>
              <c:strCache>
                <c:ptCount val="1"/>
                <c:pt idx="0">
                  <c:v>Liabilities</c:v>
                </c:pt>
              </c:strCache>
            </c:strRef>
          </c:tx>
          <c:spPr>
            <a:ln w="28575" cap="rnd">
              <a:solidFill>
                <a:schemeClr val="accent2"/>
              </a:solidFill>
              <a:round/>
            </a:ln>
            <a:effectLst/>
          </c:spPr>
          <c:marker>
            <c:symbol val="none"/>
          </c:marker>
          <c:cat>
            <c:strRef>
              <c:f>'SAA work'!$E$28:$G$28</c:f>
              <c:strCache>
                <c:ptCount val="3"/>
                <c:pt idx="0">
                  <c:v>2017/16</c:v>
                </c:pt>
                <c:pt idx="1">
                  <c:v>2016/15</c:v>
                </c:pt>
                <c:pt idx="2">
                  <c:v>2015/14</c:v>
                </c:pt>
              </c:strCache>
            </c:strRef>
          </c:cat>
          <c:val>
            <c:numRef>
              <c:f>'SAA work'!$E$30:$G$30</c:f>
              <c:numCache>
                <c:formatCode>#,##0.00</c:formatCode>
                <c:ptCount val="3"/>
                <c:pt idx="0">
                  <c:v>-33718</c:v>
                </c:pt>
                <c:pt idx="1">
                  <c:v>-27725</c:v>
                </c:pt>
                <c:pt idx="2">
                  <c:v>-27514</c:v>
                </c:pt>
              </c:numCache>
            </c:numRef>
          </c:val>
          <c:smooth val="0"/>
          <c:extLst>
            <c:ext xmlns:c16="http://schemas.microsoft.com/office/drawing/2014/chart" uri="{C3380CC4-5D6E-409C-BE32-E72D297353CC}">
              <c16:uniqueId val="{00000001-F8D6-4770-94AE-9DA24DAFE567}"/>
            </c:ext>
          </c:extLst>
        </c:ser>
        <c:ser>
          <c:idx val="2"/>
          <c:order val="2"/>
          <c:tx>
            <c:strRef>
              <c:f>'SAA work'!$D$31</c:f>
              <c:strCache>
                <c:ptCount val="1"/>
                <c:pt idx="0">
                  <c:v>Net Equity</c:v>
                </c:pt>
              </c:strCache>
            </c:strRef>
          </c:tx>
          <c:spPr>
            <a:ln w="28575" cap="rnd">
              <a:solidFill>
                <a:schemeClr val="accent3"/>
              </a:solidFill>
              <a:round/>
            </a:ln>
            <a:effectLst/>
          </c:spPr>
          <c:marker>
            <c:symbol val="none"/>
          </c:marker>
          <c:cat>
            <c:strRef>
              <c:f>'SAA work'!$E$28:$G$28</c:f>
              <c:strCache>
                <c:ptCount val="3"/>
                <c:pt idx="0">
                  <c:v>2017/16</c:v>
                </c:pt>
                <c:pt idx="1">
                  <c:v>2016/15</c:v>
                </c:pt>
                <c:pt idx="2">
                  <c:v>2015/14</c:v>
                </c:pt>
              </c:strCache>
            </c:strRef>
          </c:cat>
          <c:val>
            <c:numRef>
              <c:f>'SAA work'!$E$31:$G$31</c:f>
              <c:numCache>
                <c:formatCode>#,##0.00</c:formatCode>
                <c:ptCount val="3"/>
                <c:pt idx="0">
                  <c:v>-17802</c:v>
                </c:pt>
                <c:pt idx="1">
                  <c:v>-10964</c:v>
                </c:pt>
                <c:pt idx="2">
                  <c:v>-10910</c:v>
                </c:pt>
              </c:numCache>
            </c:numRef>
          </c:val>
          <c:smooth val="0"/>
          <c:extLst>
            <c:ext xmlns:c16="http://schemas.microsoft.com/office/drawing/2014/chart" uri="{C3380CC4-5D6E-409C-BE32-E72D297353CC}">
              <c16:uniqueId val="{00000002-F8D6-4770-94AE-9DA24DAFE567}"/>
            </c:ext>
          </c:extLst>
        </c:ser>
        <c:dLbls>
          <c:showLegendKey val="0"/>
          <c:showVal val="0"/>
          <c:showCatName val="0"/>
          <c:showSerName val="0"/>
          <c:showPercent val="0"/>
          <c:showBubbleSize val="0"/>
        </c:dLbls>
        <c:smooth val="0"/>
        <c:axId val="985357600"/>
        <c:axId val="985360512"/>
      </c:lineChart>
      <c:catAx>
        <c:axId val="985357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5360512"/>
        <c:crosses val="autoZero"/>
        <c:auto val="1"/>
        <c:lblAlgn val="ctr"/>
        <c:lblOffset val="100"/>
        <c:noMultiLvlLbl val="0"/>
      </c:catAx>
      <c:valAx>
        <c:axId val="9853605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5357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540" cy="513559"/>
          </a:xfrm>
          <a:prstGeom prst="rect">
            <a:avLst/>
          </a:prstGeom>
        </p:spPr>
        <p:txBody>
          <a:bodyPr vert="horz" lIns="96542" tIns="48271" rIns="96542" bIns="48271" rtlCol="0"/>
          <a:lstStyle>
            <a:lvl1pPr algn="l">
              <a:defRPr sz="1300"/>
            </a:lvl1pPr>
          </a:lstStyle>
          <a:p>
            <a:endParaRPr lang="en-US" dirty="0"/>
          </a:p>
        </p:txBody>
      </p:sp>
      <p:sp>
        <p:nvSpPr>
          <p:cNvPr id="3" name="Date Placeholder 2"/>
          <p:cNvSpPr>
            <a:spLocks noGrp="1"/>
          </p:cNvSpPr>
          <p:nvPr>
            <p:ph type="dt" sz="quarter" idx="1"/>
          </p:nvPr>
        </p:nvSpPr>
        <p:spPr>
          <a:xfrm>
            <a:off x="4023827" y="0"/>
            <a:ext cx="3078540" cy="513559"/>
          </a:xfrm>
          <a:prstGeom prst="rect">
            <a:avLst/>
          </a:prstGeom>
        </p:spPr>
        <p:txBody>
          <a:bodyPr vert="horz" lIns="96542" tIns="48271" rIns="96542" bIns="48271" rtlCol="0"/>
          <a:lstStyle>
            <a:lvl1pPr algn="r">
              <a:defRPr sz="1300"/>
            </a:lvl1pPr>
          </a:lstStyle>
          <a:p>
            <a:fld id="{B6E10B7B-07B6-4553-8148-7B53BBBE022A}" type="datetimeFigureOut">
              <a:rPr lang="en-US" smtClean="0"/>
              <a:t>3/3/2021</a:t>
            </a:fld>
            <a:endParaRPr lang="en-US" dirty="0"/>
          </a:p>
        </p:txBody>
      </p:sp>
      <p:sp>
        <p:nvSpPr>
          <p:cNvPr id="4" name="Footer Placeholder 3"/>
          <p:cNvSpPr>
            <a:spLocks noGrp="1"/>
          </p:cNvSpPr>
          <p:nvPr>
            <p:ph type="ftr" sz="quarter" idx="2"/>
          </p:nvPr>
        </p:nvSpPr>
        <p:spPr>
          <a:xfrm>
            <a:off x="1" y="9721055"/>
            <a:ext cx="3078540" cy="513558"/>
          </a:xfrm>
          <a:prstGeom prst="rect">
            <a:avLst/>
          </a:prstGeom>
        </p:spPr>
        <p:txBody>
          <a:bodyPr vert="horz" lIns="96542" tIns="48271" rIns="96542" bIns="4827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023827" y="9721055"/>
            <a:ext cx="3078540" cy="513558"/>
          </a:xfrm>
          <a:prstGeom prst="rect">
            <a:avLst/>
          </a:prstGeom>
        </p:spPr>
        <p:txBody>
          <a:bodyPr vert="horz" lIns="96542" tIns="48271" rIns="96542" bIns="48271" rtlCol="0" anchor="b"/>
          <a:lstStyle>
            <a:lvl1pPr algn="r">
              <a:defRPr sz="1300"/>
            </a:lvl1pPr>
          </a:lstStyle>
          <a:p>
            <a:fld id="{9BD8F6BE-AFC9-4854-8B3E-64E8DF786A38}" type="slidenum">
              <a:rPr lang="en-US" smtClean="0"/>
              <a:t>‹#›</a:t>
            </a:fld>
            <a:endParaRPr lang="en-US" dirty="0"/>
          </a:p>
        </p:txBody>
      </p:sp>
    </p:spTree>
    <p:extLst>
      <p:ext uri="{BB962C8B-B14F-4D97-AF65-F5344CB8AC3E}">
        <p14:creationId xmlns:p14="http://schemas.microsoft.com/office/powerpoint/2010/main" val="326215900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540" cy="513559"/>
          </a:xfrm>
          <a:prstGeom prst="rect">
            <a:avLst/>
          </a:prstGeom>
        </p:spPr>
        <p:txBody>
          <a:bodyPr vert="horz" lIns="96542" tIns="48271" rIns="96542" bIns="48271" rtlCol="0"/>
          <a:lstStyle>
            <a:lvl1pPr algn="l">
              <a:defRPr sz="1300"/>
            </a:lvl1pPr>
          </a:lstStyle>
          <a:p>
            <a:endParaRPr lang="en-US" dirty="0"/>
          </a:p>
        </p:txBody>
      </p:sp>
      <p:sp>
        <p:nvSpPr>
          <p:cNvPr id="3" name="Date Placeholder 2"/>
          <p:cNvSpPr>
            <a:spLocks noGrp="1"/>
          </p:cNvSpPr>
          <p:nvPr>
            <p:ph type="dt" idx="1"/>
          </p:nvPr>
        </p:nvSpPr>
        <p:spPr>
          <a:xfrm>
            <a:off x="4023827" y="0"/>
            <a:ext cx="3078540" cy="513559"/>
          </a:xfrm>
          <a:prstGeom prst="rect">
            <a:avLst/>
          </a:prstGeom>
        </p:spPr>
        <p:txBody>
          <a:bodyPr vert="horz" lIns="96542" tIns="48271" rIns="96542" bIns="48271" rtlCol="0"/>
          <a:lstStyle>
            <a:lvl1pPr algn="r">
              <a:defRPr sz="1300"/>
            </a:lvl1pPr>
          </a:lstStyle>
          <a:p>
            <a:fld id="{DCF14E05-1099-40E2-8AA9-39C358F2EB51}" type="datetimeFigureOut">
              <a:rPr lang="en-US" smtClean="0"/>
              <a:t>3/3/2021</a:t>
            </a:fld>
            <a:endParaRPr lang="en-US" dirty="0"/>
          </a:p>
        </p:txBody>
      </p:sp>
      <p:sp>
        <p:nvSpPr>
          <p:cNvPr id="4" name="Slide Image Placeholder 3"/>
          <p:cNvSpPr>
            <a:spLocks noGrp="1" noRot="1" noChangeAspect="1"/>
          </p:cNvSpPr>
          <p:nvPr>
            <p:ph type="sldImg" idx="2"/>
          </p:nvPr>
        </p:nvSpPr>
        <p:spPr>
          <a:xfrm>
            <a:off x="1057275" y="1279525"/>
            <a:ext cx="4989513" cy="3454400"/>
          </a:xfrm>
          <a:prstGeom prst="rect">
            <a:avLst/>
          </a:prstGeom>
          <a:noFill/>
          <a:ln w="12700">
            <a:solidFill>
              <a:prstClr val="black"/>
            </a:solidFill>
          </a:ln>
        </p:spPr>
        <p:txBody>
          <a:bodyPr vert="horz" lIns="96542" tIns="48271" rIns="96542" bIns="48271" rtlCol="0" anchor="ctr"/>
          <a:lstStyle/>
          <a:p>
            <a:endParaRPr lang="en-US" dirty="0"/>
          </a:p>
        </p:txBody>
      </p:sp>
      <p:sp>
        <p:nvSpPr>
          <p:cNvPr id="5" name="Notes Placeholder 4"/>
          <p:cNvSpPr>
            <a:spLocks noGrp="1"/>
          </p:cNvSpPr>
          <p:nvPr>
            <p:ph type="body" sz="quarter" idx="3"/>
          </p:nvPr>
        </p:nvSpPr>
        <p:spPr>
          <a:xfrm>
            <a:off x="711086" y="4926176"/>
            <a:ext cx="5681893" cy="4028695"/>
          </a:xfrm>
          <a:prstGeom prst="rect">
            <a:avLst/>
          </a:prstGeom>
        </p:spPr>
        <p:txBody>
          <a:bodyPr vert="horz" lIns="96542" tIns="48271" rIns="96542" bIns="4827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721055"/>
            <a:ext cx="3078540" cy="513558"/>
          </a:xfrm>
          <a:prstGeom prst="rect">
            <a:avLst/>
          </a:prstGeom>
        </p:spPr>
        <p:txBody>
          <a:bodyPr vert="horz" lIns="96542" tIns="48271" rIns="96542" bIns="4827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3827" y="9721055"/>
            <a:ext cx="3078540" cy="513558"/>
          </a:xfrm>
          <a:prstGeom prst="rect">
            <a:avLst/>
          </a:prstGeom>
        </p:spPr>
        <p:txBody>
          <a:bodyPr vert="horz" lIns="96542" tIns="48271" rIns="96542" bIns="48271" rtlCol="0" anchor="b"/>
          <a:lstStyle>
            <a:lvl1pPr algn="r">
              <a:defRPr sz="1300"/>
            </a:lvl1pPr>
          </a:lstStyle>
          <a:p>
            <a:fld id="{17BC83A2-5BDE-4EA2-8612-F2CB21CE623B}" type="slidenum">
              <a:rPr lang="en-US" smtClean="0"/>
              <a:t>‹#›</a:t>
            </a:fld>
            <a:endParaRPr lang="en-US" dirty="0"/>
          </a:p>
        </p:txBody>
      </p:sp>
    </p:spTree>
    <p:extLst>
      <p:ext uri="{BB962C8B-B14F-4D97-AF65-F5344CB8AC3E}">
        <p14:creationId xmlns:p14="http://schemas.microsoft.com/office/powerpoint/2010/main" val="247480612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7BC83A2-5BDE-4EA2-8612-F2CB21CE623B}" type="slidenum">
              <a:rPr lang="en-US" smtClean="0"/>
              <a:t>12</a:t>
            </a:fld>
            <a:endParaRPr lang="en-US" dirty="0"/>
          </a:p>
        </p:txBody>
      </p:sp>
    </p:spTree>
    <p:extLst>
      <p:ext uri="{BB962C8B-B14F-4D97-AF65-F5344CB8AC3E}">
        <p14:creationId xmlns:p14="http://schemas.microsoft.com/office/powerpoint/2010/main" val="2005636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7BC83A2-5BDE-4EA2-8612-F2CB21CE623B}" type="slidenum">
              <a:rPr lang="en-US" smtClean="0"/>
              <a:t>17</a:t>
            </a:fld>
            <a:endParaRPr lang="en-US" dirty="0"/>
          </a:p>
        </p:txBody>
      </p:sp>
    </p:spTree>
    <p:extLst>
      <p:ext uri="{BB962C8B-B14F-4D97-AF65-F5344CB8AC3E}">
        <p14:creationId xmlns:p14="http://schemas.microsoft.com/office/powerpoint/2010/main" val="1344109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7BC83A2-5BDE-4EA2-8612-F2CB21CE623B}" type="slidenum">
              <a:rPr lang="en-US" smtClean="0"/>
              <a:t>21</a:t>
            </a:fld>
            <a:endParaRPr lang="en-US" dirty="0"/>
          </a:p>
        </p:txBody>
      </p:sp>
    </p:spTree>
    <p:extLst>
      <p:ext uri="{BB962C8B-B14F-4D97-AF65-F5344CB8AC3E}">
        <p14:creationId xmlns:p14="http://schemas.microsoft.com/office/powerpoint/2010/main" val="1686011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93CC8B-8386-4AD7-BDA3-0CC2CD55CF42}" type="datetime1">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1005449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66434C-4905-437F-A536-369207931151}" type="datetime1">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411803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949A57-EB19-4395-ACAE-2B00E9143D97}" type="datetime1">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345036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60DB3B-3DCE-E34B-94CB-734D0D560880}" type="datetimeFigureOut">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3893173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0DB3B-3DCE-E34B-94CB-734D0D560880}" type="datetimeFigureOut">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174105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60DB3B-3DCE-E34B-94CB-734D0D560880}" type="datetimeFigureOut">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465869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60DB3B-3DCE-E34B-94CB-734D0D560880}" type="datetimeFigureOut">
              <a:rPr lang="en-US" smtClean="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115732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60DB3B-3DCE-E34B-94CB-734D0D560880}" type="datetimeFigureOut">
              <a:rPr lang="en-US" smtClean="0"/>
              <a:t>3/3/2021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225259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60DB3B-3DCE-E34B-94CB-734D0D560880}" type="datetimeFigureOut">
              <a:rPr lang="en-US" smtClean="0"/>
              <a:t>3/3/2021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1932328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0DB3B-3DCE-E34B-94CB-734D0D560880}" type="datetimeFigureOut">
              <a:rPr lang="en-US" smtClean="0"/>
              <a:t>3/3/2021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3953468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60DB3B-3DCE-E34B-94CB-734D0D560880}" type="datetimeFigureOut">
              <a:rPr lang="en-US" smtClean="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36541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8D35F-E457-40F9-85E6-27F603C84865}" type="datetime1">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3722516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60DB3B-3DCE-E34B-94CB-734D0D560880}" type="datetimeFigureOut">
              <a:rPr lang="en-US" smtClean="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1699311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0DB3B-3DCE-E34B-94CB-734D0D560880}" type="datetimeFigureOut">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853016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0DB3B-3DCE-E34B-94CB-734D0D560880}" type="datetimeFigureOut">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4018599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2BA11-408F-4226-B378-D8325F6CACDB}" type="datetime1">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3259364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6B94D0-EF5E-403F-9985-8425CF1160EB}" type="datetime1">
              <a:rPr lang="en-US" smtClean="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2354266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D7A55A-24F2-4C93-AE84-CC877B3A1FA1}" type="datetime1">
              <a:rPr lang="en-US" smtClean="0"/>
              <a:t>3/3/2021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4289419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349EFD-0782-4DEB-A8C2-28B624BC9940}" type="datetime1">
              <a:rPr lang="en-US" smtClean="0"/>
              <a:t>3/3/2021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436620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F25B91-DCED-47D5-9F3C-2C133ACB4838}" type="datetime1">
              <a:rPr lang="en-US" smtClean="0"/>
              <a:t>3/3/2021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2552998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F8B6D5-E2EF-43AE-808F-DBE0F7810448}" type="datetime1">
              <a:rPr lang="en-US" smtClean="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4198762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657553-ACF4-4E16-B506-FCBF0DFE79C9}" type="datetime1">
              <a:rPr lang="en-US" smtClean="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E4637F-1127-AF4D-B96F-F7789FFD66FF}" type="slidenum">
              <a:rPr lang="en-US" smtClean="0"/>
              <a:t>‹#›</a:t>
            </a:fld>
            <a:endParaRPr lang="en-US" dirty="0"/>
          </a:p>
        </p:txBody>
      </p:sp>
    </p:spTree>
    <p:extLst>
      <p:ext uri="{BB962C8B-B14F-4D97-AF65-F5344CB8AC3E}">
        <p14:creationId xmlns:p14="http://schemas.microsoft.com/office/powerpoint/2010/main" val="4155834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8130C-648D-48CE-85AD-6DB3642D42D8}" type="datetime1">
              <a:rPr lang="en-US" smtClean="0"/>
              <a:t>3/3/2021</a:t>
            </a:fld>
            <a:endParaRPr lang="en-US"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4637F-1127-AF4D-B96F-F7789FFD66FF}" type="slidenum">
              <a:rPr lang="en-US" smtClean="0"/>
              <a:t>‹#›</a:t>
            </a:fld>
            <a:endParaRPr lang="en-US" dirty="0"/>
          </a:p>
        </p:txBody>
      </p:sp>
    </p:spTree>
    <p:extLst>
      <p:ext uri="{BB962C8B-B14F-4D97-AF65-F5344CB8AC3E}">
        <p14:creationId xmlns:p14="http://schemas.microsoft.com/office/powerpoint/2010/main" val="2355953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0DB3B-3DCE-E34B-94CB-734D0D560880}" type="datetimeFigureOut">
              <a:rPr lang="en-US" smtClean="0"/>
              <a:t>3/3/2021</a:t>
            </a:fld>
            <a:endParaRPr lang="en-US"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4637F-1127-AF4D-B96F-F7789FFD66FF}" type="slidenum">
              <a:rPr lang="en-US" smtClean="0"/>
              <a:t>‹#›</a:t>
            </a:fld>
            <a:endParaRPr lang="en-US" dirty="0"/>
          </a:p>
        </p:txBody>
      </p:sp>
    </p:spTree>
    <p:extLst>
      <p:ext uri="{BB962C8B-B14F-4D97-AF65-F5344CB8AC3E}">
        <p14:creationId xmlns:p14="http://schemas.microsoft.com/office/powerpoint/2010/main" val="1821729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info@siu.org.za </a:t>
            </a:r>
            <a:endParaRPr lang="en-US" sz="1000" b="1" dirty="0">
              <a:latin typeface="Arial"/>
              <a:cs typeface="Arial"/>
            </a:endParaRPr>
          </a:p>
        </p:txBody>
      </p:sp>
      <p:sp>
        <p:nvSpPr>
          <p:cNvPr id="2" name="TextBox 1"/>
          <p:cNvSpPr txBox="1"/>
          <p:nvPr/>
        </p:nvSpPr>
        <p:spPr>
          <a:xfrm>
            <a:off x="0" y="1178325"/>
            <a:ext cx="9827172" cy="193899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SIU PRESENTATION TO SCOPA</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ON THE </a:t>
            </a:r>
            <a:r>
              <a:rPr lang="en-US" sz="2400" b="1" dirty="0" smtClean="0">
                <a:latin typeface="Arial" panose="020B0604020202020204" pitchFamily="34" charset="0"/>
                <a:cs typeface="Arial" panose="020B0604020202020204" pitchFamily="34" charset="0"/>
              </a:rPr>
              <a:t>SAA </a:t>
            </a:r>
            <a:r>
              <a:rPr lang="en-US" sz="2400" b="1" dirty="0">
                <a:latin typeface="Arial" panose="020B0604020202020204" pitchFamily="34" charset="0"/>
                <a:cs typeface="Arial" panose="020B0604020202020204" pitchFamily="34" charset="0"/>
              </a:rPr>
              <a:t>INVESTIGATION</a:t>
            </a:r>
          </a:p>
          <a:p>
            <a:pPr algn="ctr"/>
            <a:r>
              <a:rPr lang="en-US" sz="2400" b="1" dirty="0">
                <a:latin typeface="Arial" panose="020B0604020202020204" pitchFamily="34" charset="0"/>
                <a:cs typeface="Arial" panose="020B0604020202020204" pitchFamily="34" charset="0"/>
              </a:rPr>
              <a:t>BY </a:t>
            </a:r>
          </a:p>
          <a:p>
            <a:pPr algn="ctr"/>
            <a:r>
              <a:rPr lang="en-US" sz="2400" b="1" dirty="0" smtClean="0">
                <a:latin typeface="Arial" panose="020B0604020202020204" pitchFamily="34" charset="0"/>
                <a:cs typeface="Arial" panose="020B0604020202020204" pitchFamily="34" charset="0"/>
              </a:rPr>
              <a:t>ADV. JL MOTHIBI</a:t>
            </a:r>
            <a:r>
              <a:rPr lang="en-US" sz="2400" b="1" dirty="0">
                <a:latin typeface="Arial" panose="020B0604020202020204" pitchFamily="34" charset="0"/>
                <a:cs typeface="Arial" panose="020B0604020202020204" pitchFamily="34" charset="0"/>
              </a:rPr>
              <a:t/>
            </a:r>
            <a:br>
              <a:rPr lang="en-US" sz="2400" b="1" dirty="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3 MARCH 2021</a:t>
            </a:r>
            <a:endParaRPr lang="en-US" sz="4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40E4637F-1127-AF4D-B96F-F7789FFD66FF}" type="slidenum">
              <a:rPr lang="en-US" smtClean="0"/>
              <a:t>1</a:t>
            </a:fld>
            <a:endParaRPr lang="en-US" dirty="0"/>
          </a:p>
        </p:txBody>
      </p:sp>
    </p:spTree>
    <p:extLst>
      <p:ext uri="{BB962C8B-B14F-4D97-AF65-F5344CB8AC3E}">
        <p14:creationId xmlns:p14="http://schemas.microsoft.com/office/powerpoint/2010/main" val="3674158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9410700" cy="1143000"/>
          </a:xfrm>
        </p:spPr>
        <p:txBody>
          <a:bodyPr>
            <a:normAutofit/>
          </a:bodyPr>
          <a:lstStyle/>
          <a:p>
            <a:r>
              <a:rPr lang="en-US" sz="3600" b="1" dirty="0" smtClean="0">
                <a:latin typeface="Arial" panose="020B0604020202020204" pitchFamily="34" charset="0"/>
                <a:cs typeface="Arial" panose="020B0604020202020204" pitchFamily="34" charset="0"/>
              </a:rPr>
              <a:t>Airbus aircrafts</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info@siu.org.za </a:t>
            </a:r>
            <a:endParaRPr lang="en-US" sz="1000" b="1" dirty="0">
              <a:latin typeface="Arial"/>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t>10</a:t>
            </a:fld>
            <a:endParaRPr lang="en-US" dirty="0"/>
          </a:p>
        </p:txBody>
      </p:sp>
      <p:sp>
        <p:nvSpPr>
          <p:cNvPr id="3" name="Content Placeholder 2"/>
          <p:cNvSpPr>
            <a:spLocks noGrp="1"/>
          </p:cNvSpPr>
          <p:nvPr>
            <p:ph idx="1"/>
          </p:nvPr>
        </p:nvSpPr>
        <p:spPr>
          <a:xfrm>
            <a:off x="0" y="1813409"/>
            <a:ext cx="9906000" cy="4312755"/>
          </a:xfrm>
        </p:spPr>
        <p:txBody>
          <a:bodyPr>
            <a:normAutofit fontScale="62500" lnSpcReduction="20000"/>
          </a:bodyPr>
          <a:lstStyle/>
          <a:p>
            <a:pPr marL="461963" indent="-461963"/>
            <a:r>
              <a:rPr lang="en-US" sz="2900" b="1" dirty="0" smtClean="0">
                <a:latin typeface="Arial" panose="020B0604020202020204" pitchFamily="34" charset="0"/>
                <a:cs typeface="Arial" panose="020B0604020202020204" pitchFamily="34" charset="0"/>
              </a:rPr>
              <a:t>Allegations</a:t>
            </a:r>
          </a:p>
          <a:p>
            <a:pPr marL="914400" indent="-400050" algn="just">
              <a:lnSpc>
                <a:spcPct val="170000"/>
              </a:lnSpc>
              <a:spcBef>
                <a:spcPts val="600"/>
              </a:spcBef>
              <a:buFontTx/>
              <a:buChar char="-"/>
            </a:pPr>
            <a:r>
              <a:rPr lang="en-ZA" sz="2900" dirty="0" smtClean="0">
                <a:latin typeface="Arial" panose="020B0604020202020204" pitchFamily="34" charset="0"/>
                <a:cs typeface="Arial" panose="020B0604020202020204" pitchFamily="34" charset="0"/>
              </a:rPr>
              <a:t>The investigation focuses on the allegations received by the SIU that SAA entered into a purchase agreement with Airbus SE for the purchase of 15 airframes/aircraft at a cost of U$D38, 920.00 for which payments were delayed due to additional 5 aircrafts. </a:t>
            </a:r>
          </a:p>
          <a:p>
            <a:pPr marL="914400" indent="-400050" algn="just">
              <a:lnSpc>
                <a:spcPct val="170000"/>
              </a:lnSpc>
              <a:spcBef>
                <a:spcPts val="600"/>
              </a:spcBef>
              <a:buFontTx/>
              <a:buChar char="-"/>
            </a:pPr>
            <a:r>
              <a:rPr lang="en-ZA" sz="2900" dirty="0" smtClean="0">
                <a:latin typeface="Arial" panose="020B0604020202020204" pitchFamily="34" charset="0"/>
                <a:cs typeface="Arial" panose="020B0604020202020204" pitchFamily="34" charset="0"/>
              </a:rPr>
              <a:t>A further new A320 narrow body Airbus aircrafts were leased, however, due to the conduct of the key people, the delivery was delayed by 4 months and had a negative financial impact on SAA.</a:t>
            </a:r>
          </a:p>
          <a:p>
            <a:pPr marL="914400" indent="-400050" algn="just">
              <a:lnSpc>
                <a:spcPct val="170000"/>
              </a:lnSpc>
              <a:spcBef>
                <a:spcPts val="600"/>
              </a:spcBef>
              <a:buFontTx/>
              <a:buChar char="-"/>
            </a:pPr>
            <a:r>
              <a:rPr lang="en-ZA" sz="2900" dirty="0" smtClean="0">
                <a:latin typeface="Arial" panose="020B0604020202020204" pitchFamily="34" charset="0"/>
                <a:cs typeface="Arial" panose="020B0604020202020204" pitchFamily="34" charset="0"/>
              </a:rPr>
              <a:t>Prioritised six (6) contracts for investigation and these are at various stages of completion.</a:t>
            </a:r>
            <a:endParaRPr lang="en-US" sz="2900" dirty="0" smtClean="0">
              <a:latin typeface="Arial" panose="020B0604020202020204" pitchFamily="34" charset="0"/>
              <a:cs typeface="Arial" panose="020B0604020202020204" pitchFamily="34" charset="0"/>
            </a:endParaRPr>
          </a:p>
          <a:p>
            <a:pPr marL="0" indent="0">
              <a:buNone/>
            </a:pPr>
            <a:r>
              <a:rPr lang="en-US" sz="2400" b="1" dirty="0" smtClean="0"/>
              <a:t>	</a:t>
            </a:r>
            <a:endParaRPr lang="en-US" sz="2400" b="1" dirty="0"/>
          </a:p>
        </p:txBody>
      </p:sp>
    </p:spTree>
    <p:extLst>
      <p:ext uri="{BB962C8B-B14F-4D97-AF65-F5344CB8AC3E}">
        <p14:creationId xmlns:p14="http://schemas.microsoft.com/office/powerpoint/2010/main" val="32738609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97306" y="457201"/>
            <a:ext cx="8308694" cy="1143000"/>
          </a:xfrm>
        </p:spPr>
        <p:txBody>
          <a:bodyPr>
            <a:normAutofit/>
          </a:bodyPr>
          <a:lstStyle/>
          <a:p>
            <a:r>
              <a:rPr lang="en-US" sz="3600" b="1" dirty="0" smtClean="0">
                <a:latin typeface="Arial" panose="020B0604020202020204" pitchFamily="34" charset="0"/>
                <a:cs typeface="Arial" panose="020B0604020202020204" pitchFamily="34" charset="0"/>
              </a:rPr>
              <a:t>Background to Sale and Leaseback</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info@siu.org.za </a:t>
            </a:r>
            <a:endParaRPr lang="en-US" sz="1000" b="1" dirty="0">
              <a:latin typeface="Arial"/>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t>11</a:t>
            </a:fld>
            <a:endParaRPr lang="en-US" dirty="0"/>
          </a:p>
        </p:txBody>
      </p:sp>
      <p:sp>
        <p:nvSpPr>
          <p:cNvPr id="3" name="Content Placeholder 2"/>
          <p:cNvSpPr>
            <a:spLocks noGrp="1"/>
          </p:cNvSpPr>
          <p:nvPr>
            <p:ph idx="1"/>
          </p:nvPr>
        </p:nvSpPr>
        <p:spPr>
          <a:xfrm>
            <a:off x="0" y="1813409"/>
            <a:ext cx="9803757" cy="4312755"/>
          </a:xfrm>
        </p:spPr>
        <p:txBody>
          <a:bodyPr>
            <a:normAutofit/>
          </a:bodyPr>
          <a:lstStyle/>
          <a:p>
            <a:pPr marL="741363" indent="-509588" algn="just">
              <a:spcBef>
                <a:spcPts val="600"/>
              </a:spcBef>
              <a:spcAft>
                <a:spcPts val="600"/>
              </a:spcAft>
            </a:pPr>
            <a:r>
              <a:rPr lang="en-ZA" sz="1800" dirty="0" smtClean="0">
                <a:latin typeface="Arial" panose="020B0604020202020204" pitchFamily="34" charset="0"/>
                <a:cs typeface="Arial" panose="020B0604020202020204" pitchFamily="34" charset="0"/>
              </a:rPr>
              <a:t>On </a:t>
            </a:r>
            <a:r>
              <a:rPr lang="en-ZA" sz="1800" dirty="0">
                <a:latin typeface="Arial" panose="020B0604020202020204" pitchFamily="34" charset="0"/>
                <a:cs typeface="Arial" panose="020B0604020202020204" pitchFamily="34" charset="0"/>
              </a:rPr>
              <a:t>6 September 2012, the SAA Board approved 20 A320-200 aircraft sale and Lease Back transaction to Bank of China Aviation (“BOC”). The </a:t>
            </a:r>
            <a:r>
              <a:rPr lang="en-ZA" sz="1800" dirty="0" smtClean="0">
                <a:latin typeface="Arial" panose="020B0604020202020204" pitchFamily="34" charset="0"/>
                <a:cs typeface="Arial" panose="020B0604020202020204" pitchFamily="34" charset="0"/>
              </a:rPr>
              <a:t>BOC undertook to commit after the release of the </a:t>
            </a:r>
            <a:r>
              <a:rPr lang="en-ZA" sz="1800" dirty="0">
                <a:latin typeface="Arial" panose="020B0604020202020204" pitchFamily="34" charset="0"/>
                <a:cs typeface="Arial" panose="020B0604020202020204" pitchFamily="34" charset="0"/>
              </a:rPr>
              <a:t>2011/2012 Annual </a:t>
            </a:r>
            <a:r>
              <a:rPr lang="en-ZA" sz="1800" dirty="0" smtClean="0">
                <a:latin typeface="Arial" panose="020B0604020202020204" pitchFamily="34" charset="0"/>
                <a:cs typeface="Arial" panose="020B0604020202020204" pitchFamily="34" charset="0"/>
              </a:rPr>
              <a:t>Report. </a:t>
            </a:r>
          </a:p>
          <a:p>
            <a:pPr marL="741363" indent="-509588" algn="just">
              <a:spcBef>
                <a:spcPts val="600"/>
              </a:spcBef>
              <a:spcAft>
                <a:spcPts val="600"/>
              </a:spcAft>
            </a:pPr>
            <a:r>
              <a:rPr lang="en-ZA" sz="1800" dirty="0" smtClean="0">
                <a:latin typeface="Arial" panose="020B0604020202020204" pitchFamily="34" charset="0"/>
                <a:cs typeface="Arial" panose="020B0604020202020204" pitchFamily="34" charset="0"/>
              </a:rPr>
              <a:t>After considering the risk </a:t>
            </a:r>
            <a:r>
              <a:rPr lang="en-ZA" sz="1800" dirty="0">
                <a:latin typeface="Arial" panose="020B0604020202020204" pitchFamily="34" charset="0"/>
                <a:cs typeface="Arial" panose="020B0604020202020204" pitchFamily="34" charset="0"/>
              </a:rPr>
              <a:t>profile </a:t>
            </a:r>
            <a:r>
              <a:rPr lang="en-ZA" sz="1800" dirty="0" smtClean="0">
                <a:latin typeface="Arial" panose="020B0604020202020204" pitchFamily="34" charset="0"/>
                <a:cs typeface="Arial" panose="020B0604020202020204" pitchFamily="34" charset="0"/>
              </a:rPr>
              <a:t>of SAA BOC took </a:t>
            </a:r>
            <a:r>
              <a:rPr lang="en-ZA" sz="1800" dirty="0">
                <a:latin typeface="Arial" panose="020B0604020202020204" pitchFamily="34" charset="0"/>
                <a:cs typeface="Arial" panose="020B0604020202020204" pitchFamily="34" charset="0"/>
              </a:rPr>
              <a:t>a decision to finance </a:t>
            </a:r>
            <a:r>
              <a:rPr lang="en-ZA" sz="1800" dirty="0" smtClean="0">
                <a:latin typeface="Arial" panose="020B0604020202020204" pitchFamily="34" charset="0"/>
                <a:cs typeface="Arial" panose="020B0604020202020204" pitchFamily="34" charset="0"/>
              </a:rPr>
              <a:t>only 5 </a:t>
            </a:r>
            <a:r>
              <a:rPr lang="en-ZA" sz="1800" dirty="0">
                <a:latin typeface="Arial" panose="020B0604020202020204" pitchFamily="34" charset="0"/>
                <a:cs typeface="Arial" panose="020B0604020202020204" pitchFamily="34" charset="0"/>
              </a:rPr>
              <a:t>aircraft and not the full 20 as originally anticipated</a:t>
            </a:r>
            <a:r>
              <a:rPr lang="en-ZA" sz="1800" dirty="0" smtClean="0">
                <a:latin typeface="Arial" panose="020B0604020202020204" pitchFamily="34" charset="0"/>
                <a:cs typeface="Arial" panose="020B0604020202020204" pitchFamily="34" charset="0"/>
              </a:rPr>
              <a:t>.</a:t>
            </a:r>
          </a:p>
          <a:p>
            <a:pPr marL="741363" indent="-509588" algn="just">
              <a:spcBef>
                <a:spcPts val="600"/>
              </a:spcBef>
              <a:spcAft>
                <a:spcPts val="600"/>
              </a:spcAft>
            </a:pPr>
            <a:r>
              <a:rPr lang="en-ZA" sz="1800" dirty="0" smtClean="0">
                <a:latin typeface="Arial" panose="020B0604020202020204" pitchFamily="34" charset="0"/>
                <a:cs typeface="Arial" panose="020B0604020202020204" pitchFamily="34" charset="0"/>
              </a:rPr>
              <a:t>This forced SAA into a bidding </a:t>
            </a:r>
            <a:r>
              <a:rPr lang="en-ZA" sz="1800" dirty="0">
                <a:latin typeface="Arial" panose="020B0604020202020204" pitchFamily="34" charset="0"/>
                <a:cs typeface="Arial" panose="020B0604020202020204" pitchFamily="34" charset="0"/>
              </a:rPr>
              <a:t>process to the three final bidders (Standard Chartered/Pembroke, BOC and ICBC/Standard Bank) again for “Best and Final Offers”. </a:t>
            </a:r>
            <a:endParaRPr lang="en-ZA" sz="1800" dirty="0" smtClean="0">
              <a:latin typeface="Arial" panose="020B0604020202020204" pitchFamily="34" charset="0"/>
              <a:cs typeface="Arial" panose="020B0604020202020204" pitchFamily="34" charset="0"/>
            </a:endParaRPr>
          </a:p>
          <a:p>
            <a:pPr marL="741363" indent="-509588" algn="just">
              <a:spcBef>
                <a:spcPts val="600"/>
              </a:spcBef>
              <a:spcAft>
                <a:spcPts val="600"/>
              </a:spcAft>
            </a:pPr>
            <a:r>
              <a:rPr lang="en-ZA" sz="1800" dirty="0" smtClean="0">
                <a:latin typeface="Arial" panose="020B0604020202020204" pitchFamily="34" charset="0"/>
                <a:cs typeface="Arial" panose="020B0604020202020204" pitchFamily="34" charset="0"/>
              </a:rPr>
              <a:t>The </a:t>
            </a:r>
            <a:r>
              <a:rPr lang="en-ZA" sz="1800" dirty="0">
                <a:latin typeface="Arial" panose="020B0604020202020204" pitchFamily="34" charset="0"/>
                <a:cs typeface="Arial" panose="020B0604020202020204" pitchFamily="34" charset="0"/>
              </a:rPr>
              <a:t>SAA Board decided to award the Sale and Lease Back of the first ten (10) A320-200 aircraft to Pembroke. </a:t>
            </a:r>
            <a:endParaRPr lang="en-ZA" sz="1800" dirty="0" smtClean="0">
              <a:latin typeface="Arial" panose="020B0604020202020204" pitchFamily="34" charset="0"/>
              <a:cs typeface="Arial" panose="020B0604020202020204" pitchFamily="34" charset="0"/>
            </a:endParaRPr>
          </a:p>
          <a:p>
            <a:pPr marL="741363" indent="-509588" algn="just">
              <a:spcBef>
                <a:spcPts val="600"/>
              </a:spcBef>
              <a:spcAft>
                <a:spcPts val="600"/>
              </a:spcAft>
            </a:pPr>
            <a:r>
              <a:rPr lang="en-ZA" sz="1800" dirty="0">
                <a:latin typeface="Arial" panose="020B0604020202020204" pitchFamily="34" charset="0"/>
                <a:cs typeface="Arial" panose="020B0604020202020204" pitchFamily="34" charset="0"/>
              </a:rPr>
              <a:t>SAA made profit on sale of each aircraft (SAA paid USD38 920 000 per aircraft from Airbus) and sold the same aircraft for USD41 000 000 to Pembroke. In total, SAA made profit of R20.8 m for the sale of 10 aircrafts. </a:t>
            </a:r>
          </a:p>
          <a:p>
            <a:pPr marL="741363" indent="-509588" algn="just"/>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5569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97306" y="457201"/>
            <a:ext cx="8308694" cy="1143000"/>
          </a:xfrm>
        </p:spPr>
        <p:txBody>
          <a:bodyPr>
            <a:normAutofit/>
          </a:bodyPr>
          <a:lstStyle/>
          <a:p>
            <a:r>
              <a:rPr lang="en-US" sz="3600" b="1" dirty="0" smtClean="0">
                <a:latin typeface="Arial" panose="020B0604020202020204" pitchFamily="34" charset="0"/>
                <a:cs typeface="Arial" panose="020B0604020202020204" pitchFamily="34" charset="0"/>
              </a:rPr>
              <a:t>Background to Sale and Leaseback</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607138"/>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info@siu.org.za </a:t>
            </a:r>
            <a:endParaRPr lang="en-US" sz="1000" b="1" dirty="0">
              <a:latin typeface="Arial"/>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t>12</a:t>
            </a:fld>
            <a:endParaRPr lang="en-US" dirty="0"/>
          </a:p>
        </p:txBody>
      </p:sp>
      <p:sp>
        <p:nvSpPr>
          <p:cNvPr id="3" name="Content Placeholder 2"/>
          <p:cNvSpPr>
            <a:spLocks noGrp="1"/>
          </p:cNvSpPr>
          <p:nvPr>
            <p:ph idx="1"/>
          </p:nvPr>
        </p:nvSpPr>
        <p:spPr>
          <a:xfrm>
            <a:off x="125260" y="1813409"/>
            <a:ext cx="9655348" cy="4011194"/>
          </a:xfrm>
        </p:spPr>
        <p:txBody>
          <a:bodyPr>
            <a:normAutofit lnSpcReduction="10000"/>
          </a:bodyPr>
          <a:lstStyle/>
          <a:p>
            <a:pPr lvl="0" algn="just">
              <a:spcBef>
                <a:spcPts val="600"/>
              </a:spcBef>
              <a:spcAft>
                <a:spcPts val="600"/>
              </a:spcAft>
            </a:pPr>
            <a:r>
              <a:rPr lang="en-ZA" sz="1800" dirty="0" smtClean="0">
                <a:latin typeface="Arial" panose="020B0604020202020204" pitchFamily="34" charset="0"/>
                <a:cs typeface="Arial" panose="020B0604020202020204" pitchFamily="34" charset="0"/>
              </a:rPr>
              <a:t>In addition, SAA paid Airbus sum of USD115 </a:t>
            </a:r>
            <a:r>
              <a:rPr lang="en-ZA" sz="1800" dirty="0">
                <a:latin typeface="Arial" panose="020B0604020202020204" pitchFamily="34" charset="0"/>
                <a:cs typeface="Arial" panose="020B0604020202020204" pitchFamily="34" charset="0"/>
              </a:rPr>
              <a:t>428 279 </a:t>
            </a:r>
            <a:r>
              <a:rPr lang="en-ZA" sz="1800" dirty="0" smtClean="0">
                <a:latin typeface="Arial" panose="020B0604020202020204" pitchFamily="34" charset="0"/>
                <a:cs typeface="Arial" panose="020B0604020202020204" pitchFamily="34" charset="0"/>
              </a:rPr>
              <a:t>for Pre-Delivery </a:t>
            </a:r>
            <a:r>
              <a:rPr lang="en-ZA" sz="1800" dirty="0">
                <a:latin typeface="Arial" panose="020B0604020202020204" pitchFamily="34" charset="0"/>
                <a:cs typeface="Arial" panose="020B0604020202020204" pitchFamily="34" charset="0"/>
              </a:rPr>
              <a:t>Payment (“PDP”) including the postponement of delivery date in terms of Agreement No. 4 signed on 24 January </a:t>
            </a:r>
            <a:r>
              <a:rPr lang="en-ZA" sz="1800" dirty="0" smtClean="0">
                <a:latin typeface="Arial" panose="020B0604020202020204" pitchFamily="34" charset="0"/>
                <a:cs typeface="Arial" panose="020B0604020202020204" pitchFamily="34" charset="0"/>
              </a:rPr>
              <a:t>2013. When the sale and leaseback deal was concluded, Pembroke had to reimburse SAA with this PDP. No proof of this payment has been provided to SIU. </a:t>
            </a:r>
            <a:endParaRPr lang="en-US" sz="1800" dirty="0">
              <a:latin typeface="Arial" panose="020B0604020202020204" pitchFamily="34" charset="0"/>
              <a:cs typeface="Arial" panose="020B0604020202020204" pitchFamily="34" charset="0"/>
            </a:endParaRPr>
          </a:p>
          <a:p>
            <a:pPr lvl="0" algn="just">
              <a:spcBef>
                <a:spcPts val="600"/>
              </a:spcBef>
              <a:spcAft>
                <a:spcPts val="600"/>
              </a:spcAft>
            </a:pPr>
            <a:r>
              <a:rPr lang="en-ZA" sz="1800" dirty="0" smtClean="0">
                <a:latin typeface="Arial" panose="020B0604020202020204" pitchFamily="34" charset="0"/>
                <a:cs typeface="Arial" panose="020B0604020202020204" pitchFamily="34" charset="0"/>
              </a:rPr>
              <a:t>In terms of lease contract, SAA </a:t>
            </a:r>
            <a:r>
              <a:rPr lang="en-ZA" sz="1800" dirty="0">
                <a:latin typeface="Arial" panose="020B0604020202020204" pitchFamily="34" charset="0"/>
                <a:cs typeface="Arial" panose="020B0604020202020204" pitchFamily="34" charset="0"/>
              </a:rPr>
              <a:t>paid monthly rental fee of USD323 500 per month for 12 years for each aircraft from the date of delivery; which makes the total value of the one aircraft to USD46 584 000 per lease period. </a:t>
            </a:r>
            <a:r>
              <a:rPr lang="en-ZA" sz="1800" dirty="0" smtClean="0">
                <a:latin typeface="Arial" panose="020B0604020202020204" pitchFamily="34" charset="0"/>
                <a:cs typeface="Arial" panose="020B0604020202020204" pitchFamily="34" charset="0"/>
              </a:rPr>
              <a:t> In terms of agreement, lease was a net lease</a:t>
            </a:r>
            <a:endParaRPr lang="en-US" sz="1800" dirty="0">
              <a:latin typeface="Arial" panose="020B0604020202020204" pitchFamily="34" charset="0"/>
              <a:cs typeface="Arial" panose="020B0604020202020204" pitchFamily="34" charset="0"/>
            </a:endParaRPr>
          </a:p>
          <a:p>
            <a:pPr lvl="0" algn="just">
              <a:spcBef>
                <a:spcPts val="600"/>
              </a:spcBef>
              <a:spcAft>
                <a:spcPts val="600"/>
              </a:spcAft>
            </a:pPr>
            <a:r>
              <a:rPr lang="en-ZA" sz="1800" dirty="0" smtClean="0">
                <a:latin typeface="Arial" panose="020B0604020202020204" pitchFamily="34" charset="0"/>
                <a:cs typeface="Arial" panose="020B0604020202020204" pitchFamily="34" charset="0"/>
              </a:rPr>
              <a:t>Maintenance </a:t>
            </a:r>
            <a:r>
              <a:rPr lang="en-ZA" sz="1800" dirty="0">
                <a:latin typeface="Arial" panose="020B0604020202020204" pitchFamily="34" charset="0"/>
                <a:cs typeface="Arial" panose="020B0604020202020204" pitchFamily="34" charset="0"/>
              </a:rPr>
              <a:t>and repairs </a:t>
            </a:r>
            <a:r>
              <a:rPr lang="en-ZA" sz="1800" dirty="0" smtClean="0">
                <a:latin typeface="Arial" panose="020B0604020202020204" pitchFamily="34" charset="0"/>
                <a:cs typeface="Arial" panose="020B0604020202020204" pitchFamily="34" charset="0"/>
              </a:rPr>
              <a:t>were for </a:t>
            </a:r>
            <a:r>
              <a:rPr lang="en-ZA" sz="1800" dirty="0">
                <a:latin typeface="Arial" panose="020B0604020202020204" pitchFamily="34" charset="0"/>
                <a:cs typeface="Arial" panose="020B0604020202020204" pitchFamily="34" charset="0"/>
              </a:rPr>
              <a:t>Lessee responsibilities, at their own expense, for all maintenance required for each Aircraft during the lease term (Pembroke </a:t>
            </a:r>
            <a:r>
              <a:rPr lang="en-ZA" sz="1800" dirty="0" smtClean="0">
                <a:latin typeface="Arial" panose="020B0604020202020204" pitchFamily="34" charset="0"/>
                <a:cs typeface="Arial" panose="020B0604020202020204" pitchFamily="34" charset="0"/>
              </a:rPr>
              <a:t>was to </a:t>
            </a:r>
            <a:r>
              <a:rPr lang="en-ZA" sz="1800" dirty="0">
                <a:latin typeface="Arial" panose="020B0604020202020204" pitchFamily="34" charset="0"/>
                <a:cs typeface="Arial" panose="020B0604020202020204" pitchFamily="34" charset="0"/>
              </a:rPr>
              <a:t>pay back maintenance money to the SAA upon receiving maintenance receipt within six months). </a:t>
            </a:r>
            <a:r>
              <a:rPr lang="en-US" sz="1800" dirty="0" smtClean="0">
                <a:latin typeface="Arial" panose="020B0604020202020204" pitchFamily="34" charset="0"/>
                <a:cs typeface="Arial" panose="020B0604020202020204" pitchFamily="34" charset="0"/>
              </a:rPr>
              <a:t>In addition, </a:t>
            </a:r>
            <a:r>
              <a:rPr lang="en-ZA" sz="1800" dirty="0" smtClean="0">
                <a:latin typeface="Arial" panose="020B0604020202020204" pitchFamily="34" charset="0"/>
                <a:cs typeface="Arial" panose="020B0604020202020204" pitchFamily="34" charset="0"/>
              </a:rPr>
              <a:t>Lessee was responsible </a:t>
            </a:r>
            <a:r>
              <a:rPr lang="en-ZA" sz="1800" dirty="0">
                <a:latin typeface="Arial" panose="020B0604020202020204" pitchFamily="34" charset="0"/>
                <a:cs typeface="Arial" panose="020B0604020202020204" pitchFamily="34" charset="0"/>
              </a:rPr>
              <a:t>for insurance, at its expense. </a:t>
            </a:r>
          </a:p>
          <a:p>
            <a:pPr lvl="0" algn="just">
              <a:spcBef>
                <a:spcPts val="600"/>
              </a:spcBef>
              <a:spcAft>
                <a:spcPts val="600"/>
              </a:spcAft>
            </a:pPr>
            <a:r>
              <a:rPr lang="en-ZA" sz="1800" dirty="0" smtClean="0">
                <a:latin typeface="Arial" panose="020B0604020202020204" pitchFamily="34" charset="0"/>
                <a:cs typeface="Arial" panose="020B0604020202020204" pitchFamily="34" charset="0"/>
              </a:rPr>
              <a:t>The sale and leaseback disadvantaged SAA because the at face value, SAA lost in excess of R356.9 million from this transaction. SIU is awaiting proof of all payments ( PDP and maintenance and repair costs) from Pembroke. </a:t>
            </a:r>
          </a:p>
        </p:txBody>
      </p:sp>
    </p:spTree>
    <p:extLst>
      <p:ext uri="{BB962C8B-B14F-4D97-AF65-F5344CB8AC3E}">
        <p14:creationId xmlns:p14="http://schemas.microsoft.com/office/powerpoint/2010/main" val="416572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9410700" cy="1143000"/>
          </a:xfrm>
        </p:spPr>
        <p:txBody>
          <a:bodyPr>
            <a:normAutofit/>
          </a:bodyPr>
          <a:lstStyle/>
          <a:p>
            <a:r>
              <a:rPr lang="en-US" sz="3600" b="1" dirty="0" smtClean="0">
                <a:latin typeface="Arial" panose="020B0604020202020204" pitchFamily="34" charset="0"/>
                <a:cs typeface="Arial" panose="020B0604020202020204" pitchFamily="34" charset="0"/>
              </a:rPr>
              <a:t>Flyfofa contract</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info@siu.org.za </a:t>
            </a:r>
            <a:endParaRPr lang="en-US" sz="1000" b="1" dirty="0">
              <a:latin typeface="Arial"/>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t>13</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08973090"/>
              </p:ext>
            </p:extLst>
          </p:nvPr>
        </p:nvGraphicFramePr>
        <p:xfrm>
          <a:off x="0" y="1616342"/>
          <a:ext cx="9906000" cy="5852160"/>
        </p:xfrm>
        <a:graphic>
          <a:graphicData uri="http://schemas.openxmlformats.org/drawingml/2006/table">
            <a:tbl>
              <a:tblPr firstRow="1" bandRow="1">
                <a:tableStyleId>{5C22544A-7EE6-4342-B048-85BDC9FD1C3A}</a:tableStyleId>
              </a:tblPr>
              <a:tblGrid>
                <a:gridCol w="1566041">
                  <a:extLst>
                    <a:ext uri="{9D8B030D-6E8A-4147-A177-3AD203B41FA5}">
                      <a16:colId xmlns:a16="http://schemas.microsoft.com/office/drawing/2014/main" val="665874139"/>
                    </a:ext>
                  </a:extLst>
                </a:gridCol>
                <a:gridCol w="1566042">
                  <a:extLst>
                    <a:ext uri="{9D8B030D-6E8A-4147-A177-3AD203B41FA5}">
                      <a16:colId xmlns:a16="http://schemas.microsoft.com/office/drawing/2014/main" val="2251977576"/>
                    </a:ext>
                  </a:extLst>
                </a:gridCol>
                <a:gridCol w="4708634">
                  <a:extLst>
                    <a:ext uri="{9D8B030D-6E8A-4147-A177-3AD203B41FA5}">
                      <a16:colId xmlns:a16="http://schemas.microsoft.com/office/drawing/2014/main" val="1502185885"/>
                    </a:ext>
                  </a:extLst>
                </a:gridCol>
                <a:gridCol w="2065283">
                  <a:extLst>
                    <a:ext uri="{9D8B030D-6E8A-4147-A177-3AD203B41FA5}">
                      <a16:colId xmlns:a16="http://schemas.microsoft.com/office/drawing/2014/main" val="2275864516"/>
                    </a:ext>
                  </a:extLst>
                </a:gridCol>
              </a:tblGrid>
              <a:tr h="615786">
                <a:tc>
                  <a:txBody>
                    <a:bodyPr/>
                    <a:lstStyle/>
                    <a:p>
                      <a:r>
                        <a:rPr lang="en-US" dirty="0" smtClean="0">
                          <a:solidFill>
                            <a:schemeClr val="tx1"/>
                          </a:solidFill>
                        </a:rPr>
                        <a:t>Focus Area 1</a:t>
                      </a:r>
                      <a:endParaRPr lang="en-US" dirty="0">
                        <a:solidFill>
                          <a:schemeClr val="tx1"/>
                        </a:solidFill>
                      </a:endParaRPr>
                    </a:p>
                  </a:txBody>
                  <a:tcPr>
                    <a:solidFill>
                      <a:srgbClr val="FFFF00"/>
                    </a:solidFill>
                  </a:tcPr>
                </a:tc>
                <a:tc>
                  <a:txBody>
                    <a:bodyPr/>
                    <a:lstStyle/>
                    <a:p>
                      <a:r>
                        <a:rPr lang="en-US" dirty="0" smtClean="0">
                          <a:solidFill>
                            <a:schemeClr val="tx1"/>
                          </a:solidFill>
                        </a:rPr>
                        <a:t>Number of investigations</a:t>
                      </a:r>
                      <a:endParaRPr lang="en-US" dirty="0">
                        <a:solidFill>
                          <a:schemeClr val="tx1"/>
                        </a:solidFill>
                      </a:endParaRPr>
                    </a:p>
                  </a:txBody>
                  <a:tcPr>
                    <a:solidFill>
                      <a:srgbClr val="FFFF00"/>
                    </a:solidFill>
                  </a:tcPr>
                </a:tc>
                <a:tc>
                  <a:txBody>
                    <a:bodyPr/>
                    <a:lstStyle/>
                    <a:p>
                      <a:r>
                        <a:rPr lang="en-US" dirty="0" smtClean="0">
                          <a:solidFill>
                            <a:schemeClr val="tx1"/>
                          </a:solidFill>
                        </a:rPr>
                        <a:t>Findings and Status</a:t>
                      </a:r>
                      <a:endParaRPr lang="en-US" dirty="0">
                        <a:solidFill>
                          <a:schemeClr val="tx1"/>
                        </a:solidFill>
                      </a:endParaRPr>
                    </a:p>
                  </a:txBody>
                  <a:tcPr>
                    <a:solidFill>
                      <a:srgbClr val="FFFF00"/>
                    </a:solidFill>
                  </a:tcPr>
                </a:tc>
                <a:tc>
                  <a:txBody>
                    <a:bodyPr/>
                    <a:lstStyle/>
                    <a:p>
                      <a:r>
                        <a:rPr lang="en-US" dirty="0" smtClean="0">
                          <a:solidFill>
                            <a:schemeClr val="tx1"/>
                          </a:solidFill>
                        </a:rPr>
                        <a:t>Possible Outcomes</a:t>
                      </a:r>
                      <a:endParaRPr lang="en-US" dirty="0">
                        <a:solidFill>
                          <a:schemeClr val="tx1"/>
                        </a:solidFill>
                      </a:endParaRPr>
                    </a:p>
                  </a:txBody>
                  <a:tcPr>
                    <a:solidFill>
                      <a:srgbClr val="FFFF00"/>
                    </a:solidFill>
                  </a:tcPr>
                </a:tc>
                <a:extLst>
                  <a:ext uri="{0D108BD9-81ED-4DB2-BD59-A6C34878D82A}">
                    <a16:rowId xmlns:a16="http://schemas.microsoft.com/office/drawing/2014/main" val="918357312"/>
                  </a:ext>
                </a:extLst>
              </a:tr>
              <a:tr h="4583652">
                <a:tc>
                  <a:txBody>
                    <a:bodyPr/>
                    <a:lstStyle/>
                    <a:p>
                      <a:pPr algn="just"/>
                      <a:r>
                        <a:rPr lang="en-US" sz="1600" b="0" dirty="0" smtClean="0">
                          <a:latin typeface="Arial" panose="020B0604020202020204" pitchFamily="34" charset="0"/>
                          <a:cs typeface="Arial" panose="020B0604020202020204" pitchFamily="34" charset="0"/>
                        </a:rPr>
                        <a:t>Procurement of or contracting for Airbus aircrafts</a:t>
                      </a:r>
                    </a:p>
                  </a:txBody>
                  <a:tcPr/>
                </a:tc>
                <a:tc>
                  <a:txBody>
                    <a:bodyPr/>
                    <a:lstStyle/>
                    <a:p>
                      <a:pPr marL="0" indent="0" algn="ctr">
                        <a:buFont typeface="Arial" panose="020B0604020202020204" pitchFamily="34" charset="0"/>
                        <a:buNone/>
                      </a:pPr>
                      <a:r>
                        <a:rPr lang="en-US" sz="1600" dirty="0" smtClean="0">
                          <a:latin typeface="Arial" panose="020B0604020202020204" pitchFamily="34" charset="0"/>
                          <a:cs typeface="Arial" panose="020B0604020202020204" pitchFamily="34" charset="0"/>
                        </a:rPr>
                        <a:t>44 contracts</a:t>
                      </a:r>
                    </a:p>
                    <a:p>
                      <a:pPr algn="ctr"/>
                      <a:endParaRPr lang="en-US" sz="1600" dirty="0" smtClean="0">
                        <a:latin typeface="Arial" panose="020B0604020202020204" pitchFamily="34" charset="0"/>
                        <a:cs typeface="Arial" panose="020B0604020202020204" pitchFamily="34" charset="0"/>
                      </a:endParaRPr>
                    </a:p>
                    <a:p>
                      <a:pPr algn="ctr"/>
                      <a:r>
                        <a:rPr lang="en-US" sz="1600" dirty="0" smtClean="0">
                          <a:latin typeface="Arial" panose="020B0604020202020204" pitchFamily="34" charset="0"/>
                          <a:cs typeface="Arial" panose="020B0604020202020204" pitchFamily="34" charset="0"/>
                        </a:rPr>
                        <a:t>6 Prioritized</a:t>
                      </a:r>
                      <a:endParaRPr lang="en-US" sz="1600" dirty="0">
                        <a:latin typeface="Arial" panose="020B0604020202020204" pitchFamily="34" charset="0"/>
                        <a:cs typeface="Arial" panose="020B0604020202020204" pitchFamily="34" charset="0"/>
                      </a:endParaRPr>
                    </a:p>
                  </a:txBody>
                  <a:tcPr/>
                </a:tc>
                <a:tc>
                  <a:txBody>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baseline="0" dirty="0" smtClean="0">
                          <a:solidFill>
                            <a:schemeClr val="dk1"/>
                          </a:solidFill>
                          <a:latin typeface="Arial" panose="020B0604020202020204" pitchFamily="34" charset="0"/>
                          <a:ea typeface="+mn-ea"/>
                          <a:cs typeface="Arial" panose="020B0604020202020204" pitchFamily="34" charset="0"/>
                        </a:rPr>
                        <a:t>During 2016, SAA entered into a Dry Lease Agreement with Flyfofa Airways, for the lease of second hand cargo charters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chemeClr val="dk1"/>
                          </a:solidFill>
                          <a:latin typeface="Arial" panose="020B0604020202020204" pitchFamily="34" charset="0"/>
                          <a:ea typeface="+mn-ea"/>
                          <a:cs typeface="Arial" panose="020B0604020202020204" pitchFamily="34" charset="0"/>
                        </a:rPr>
                        <a:t>Irregular procurement process was followed</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chemeClr val="dk1"/>
                          </a:solidFill>
                          <a:latin typeface="Arial" panose="020B0604020202020204" pitchFamily="34" charset="0"/>
                          <a:ea typeface="+mn-ea"/>
                          <a:cs typeface="Arial" panose="020B0604020202020204" pitchFamily="34" charset="0"/>
                        </a:rPr>
                        <a:t>The approved value R172 256 245.36</a:t>
                      </a:r>
                    </a:p>
                    <a:p>
                      <a:pPr marL="285750" indent="-285750" algn="just">
                        <a:buFont typeface="Arial" panose="020B0604020202020204" pitchFamily="34" charset="0"/>
                        <a:buChar char="•"/>
                      </a:pPr>
                      <a:r>
                        <a:rPr lang="en-US" sz="1600" baseline="0" dirty="0" smtClean="0">
                          <a:latin typeface="Arial" panose="020B0604020202020204" pitchFamily="34" charset="0"/>
                          <a:cs typeface="Arial" panose="020B0604020202020204" pitchFamily="34" charset="0"/>
                        </a:rPr>
                        <a:t>The conditions of the contract were not adhered to (the leased aircrafts were leased by service provider).</a:t>
                      </a:r>
                    </a:p>
                    <a:p>
                      <a:pPr marL="285750" indent="-285750" algn="just">
                        <a:buFont typeface="Arial" panose="020B0604020202020204" pitchFamily="34" charset="0"/>
                        <a:buChar char="•"/>
                      </a:pPr>
                      <a:r>
                        <a:rPr lang="en-US" sz="1600" baseline="0" dirty="0" smtClean="0">
                          <a:latin typeface="Arial" panose="020B0604020202020204" pitchFamily="34" charset="0"/>
                          <a:cs typeface="Arial" panose="020B0604020202020204" pitchFamily="34" charset="0"/>
                        </a:rPr>
                        <a:t>There was a three months wet lease contract already in place between the two parties. </a:t>
                      </a:r>
                    </a:p>
                    <a:p>
                      <a:pPr marL="285750" indent="-285750" algn="just">
                        <a:buFont typeface="Arial" panose="020B0604020202020204" pitchFamily="34" charset="0"/>
                        <a:buChar char="•"/>
                      </a:pPr>
                      <a:r>
                        <a:rPr lang="en-US" sz="1600" baseline="0" dirty="0" smtClean="0">
                          <a:latin typeface="Arial" panose="020B0604020202020204" pitchFamily="34" charset="0"/>
                          <a:cs typeface="Arial" panose="020B0604020202020204" pitchFamily="34" charset="0"/>
                        </a:rPr>
                        <a:t>This wet lease continued to be extended irregularly</a:t>
                      </a:r>
                    </a:p>
                    <a:p>
                      <a:pPr marL="285750" indent="-285750" algn="just">
                        <a:buFont typeface="Arial" panose="020B0604020202020204" pitchFamily="34" charset="0"/>
                        <a:buChar char="•"/>
                      </a:pPr>
                      <a:r>
                        <a:rPr lang="en-US" sz="1600" baseline="0" dirty="0" smtClean="0">
                          <a:latin typeface="Arial" panose="020B0604020202020204" pitchFamily="34" charset="0"/>
                          <a:cs typeface="Arial" panose="020B0604020202020204" pitchFamily="34" charset="0"/>
                        </a:rPr>
                        <a:t>One aircraft was grounded for 8 months between 2018 and 2019, however, SAA continued to pay for the services. </a:t>
                      </a:r>
                    </a:p>
                    <a:p>
                      <a:pPr marL="285750" indent="-285750" algn="just">
                        <a:buFont typeface="Arial" panose="020B0604020202020204" pitchFamily="34" charset="0"/>
                        <a:buChar char="•"/>
                      </a:pPr>
                      <a:r>
                        <a:rPr lang="en-US" sz="1600" baseline="0" dirty="0" smtClean="0">
                          <a:latin typeface="Arial" panose="020B0604020202020204" pitchFamily="34" charset="0"/>
                          <a:cs typeface="Arial" panose="020B0604020202020204" pitchFamily="34" charset="0"/>
                        </a:rPr>
                        <a:t>During July  2019, SAA extended the contract with Flyfofa for another 36 months via an addendum</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Contract Set Aside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Contract referred to Senior Counsel for setting aside of the contract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Civil Recovery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Possible recovery of R300m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Criminal Referral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Possible criminal referral on PFMA contravention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Disciplinary Referral</a:t>
                      </a:r>
                    </a:p>
                    <a:p>
                      <a:pPr marL="0" indent="0">
                        <a:buFont typeface="Arial" panose="020B0604020202020204" pitchFamily="34" charset="0"/>
                        <a:buNone/>
                      </a:pPr>
                      <a:r>
                        <a:rPr lang="en-US" sz="1600" dirty="0" smtClean="0">
                          <a:latin typeface="Arial" panose="020B0604020202020204" pitchFamily="34" charset="0"/>
                          <a:cs typeface="Arial" panose="020B0604020202020204" pitchFamily="34" charset="0"/>
                        </a:rPr>
                        <a:t>None</a:t>
                      </a:r>
                    </a:p>
                    <a:p>
                      <a:pPr marL="285750" indent="-285750">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28241644"/>
                  </a:ext>
                </a:extLst>
              </a:tr>
            </a:tbl>
          </a:graphicData>
        </a:graphic>
      </p:graphicFrame>
    </p:spTree>
    <p:extLst>
      <p:ext uri="{BB962C8B-B14F-4D97-AF65-F5344CB8AC3E}">
        <p14:creationId xmlns:p14="http://schemas.microsoft.com/office/powerpoint/2010/main" val="2041626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9410700" cy="1143000"/>
          </a:xfrm>
        </p:spPr>
        <p:txBody>
          <a:bodyPr>
            <a:normAutofit/>
          </a:bodyPr>
          <a:lstStyle/>
          <a:p>
            <a:r>
              <a:rPr lang="en-US" sz="3600" b="1" dirty="0" smtClean="0">
                <a:latin typeface="Arial" panose="020B0604020202020204" pitchFamily="34" charset="0"/>
                <a:cs typeface="Arial" panose="020B0604020202020204" pitchFamily="34" charset="0"/>
              </a:rPr>
              <a:t>The additional 5 aircraft contracts</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info@siu.org.za </a:t>
            </a:r>
            <a:endParaRPr lang="en-US" sz="1000" b="1" dirty="0">
              <a:latin typeface="Arial"/>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t>14</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90767305"/>
              </p:ext>
            </p:extLst>
          </p:nvPr>
        </p:nvGraphicFramePr>
        <p:xfrm>
          <a:off x="0" y="1616341"/>
          <a:ext cx="9906000" cy="4562861"/>
        </p:xfrm>
        <a:graphic>
          <a:graphicData uri="http://schemas.openxmlformats.org/drawingml/2006/table">
            <a:tbl>
              <a:tblPr firstRow="1" bandRow="1">
                <a:tableStyleId>{5C22544A-7EE6-4342-B048-85BDC9FD1C3A}</a:tableStyleId>
              </a:tblPr>
              <a:tblGrid>
                <a:gridCol w="1566041">
                  <a:extLst>
                    <a:ext uri="{9D8B030D-6E8A-4147-A177-3AD203B41FA5}">
                      <a16:colId xmlns:a16="http://schemas.microsoft.com/office/drawing/2014/main" val="665874139"/>
                    </a:ext>
                  </a:extLst>
                </a:gridCol>
                <a:gridCol w="1723697">
                  <a:extLst>
                    <a:ext uri="{9D8B030D-6E8A-4147-A177-3AD203B41FA5}">
                      <a16:colId xmlns:a16="http://schemas.microsoft.com/office/drawing/2014/main" val="2251977576"/>
                    </a:ext>
                  </a:extLst>
                </a:gridCol>
                <a:gridCol w="4511088">
                  <a:extLst>
                    <a:ext uri="{9D8B030D-6E8A-4147-A177-3AD203B41FA5}">
                      <a16:colId xmlns:a16="http://schemas.microsoft.com/office/drawing/2014/main" val="1502185885"/>
                    </a:ext>
                  </a:extLst>
                </a:gridCol>
                <a:gridCol w="2105174">
                  <a:extLst>
                    <a:ext uri="{9D8B030D-6E8A-4147-A177-3AD203B41FA5}">
                      <a16:colId xmlns:a16="http://schemas.microsoft.com/office/drawing/2014/main" val="2275864516"/>
                    </a:ext>
                  </a:extLst>
                </a:gridCol>
              </a:tblGrid>
              <a:tr h="691901">
                <a:tc>
                  <a:txBody>
                    <a:bodyPr/>
                    <a:lstStyle/>
                    <a:p>
                      <a:r>
                        <a:rPr lang="en-US" dirty="0" smtClean="0">
                          <a:solidFill>
                            <a:schemeClr val="tx1"/>
                          </a:solidFill>
                        </a:rPr>
                        <a:t>Focus Area 1</a:t>
                      </a:r>
                      <a:endParaRPr lang="en-US" dirty="0">
                        <a:solidFill>
                          <a:schemeClr val="tx1"/>
                        </a:solidFill>
                      </a:endParaRPr>
                    </a:p>
                  </a:txBody>
                  <a:tcPr>
                    <a:solidFill>
                      <a:srgbClr val="FFFF00"/>
                    </a:solidFill>
                  </a:tcPr>
                </a:tc>
                <a:tc>
                  <a:txBody>
                    <a:bodyPr/>
                    <a:lstStyle/>
                    <a:p>
                      <a:r>
                        <a:rPr lang="en-US" dirty="0" smtClean="0">
                          <a:solidFill>
                            <a:schemeClr val="tx1"/>
                          </a:solidFill>
                        </a:rPr>
                        <a:t>Number of investigations</a:t>
                      </a:r>
                      <a:endParaRPr lang="en-US" dirty="0">
                        <a:solidFill>
                          <a:schemeClr val="tx1"/>
                        </a:solidFill>
                      </a:endParaRPr>
                    </a:p>
                  </a:txBody>
                  <a:tcPr>
                    <a:solidFill>
                      <a:srgbClr val="FFFF00"/>
                    </a:solidFill>
                  </a:tcPr>
                </a:tc>
                <a:tc>
                  <a:txBody>
                    <a:bodyPr/>
                    <a:lstStyle/>
                    <a:p>
                      <a:r>
                        <a:rPr lang="en-US" dirty="0" smtClean="0">
                          <a:solidFill>
                            <a:schemeClr val="tx1"/>
                          </a:solidFill>
                        </a:rPr>
                        <a:t>Findings and Status</a:t>
                      </a:r>
                      <a:endParaRPr lang="en-US" dirty="0">
                        <a:solidFill>
                          <a:schemeClr val="tx1"/>
                        </a:solidFill>
                      </a:endParaRPr>
                    </a:p>
                  </a:txBody>
                  <a:tcPr>
                    <a:solidFill>
                      <a:srgbClr val="FFFF00"/>
                    </a:solidFill>
                  </a:tcPr>
                </a:tc>
                <a:tc>
                  <a:txBody>
                    <a:bodyPr/>
                    <a:lstStyle/>
                    <a:p>
                      <a:r>
                        <a:rPr lang="en-US" dirty="0" smtClean="0">
                          <a:solidFill>
                            <a:schemeClr val="tx1"/>
                          </a:solidFill>
                        </a:rPr>
                        <a:t>Possible Outcomes</a:t>
                      </a:r>
                      <a:endParaRPr lang="en-US" dirty="0">
                        <a:solidFill>
                          <a:schemeClr val="tx1"/>
                        </a:solidFill>
                      </a:endParaRPr>
                    </a:p>
                  </a:txBody>
                  <a:tcPr>
                    <a:solidFill>
                      <a:srgbClr val="FFFF00"/>
                    </a:solidFill>
                  </a:tcPr>
                </a:tc>
                <a:extLst>
                  <a:ext uri="{0D108BD9-81ED-4DB2-BD59-A6C34878D82A}">
                    <a16:rowId xmlns:a16="http://schemas.microsoft.com/office/drawing/2014/main" val="918357312"/>
                  </a:ext>
                </a:extLst>
              </a:tr>
              <a:tr h="3525398">
                <a:tc>
                  <a:txBody>
                    <a:bodyPr/>
                    <a:lstStyle/>
                    <a:p>
                      <a:pPr algn="just"/>
                      <a:r>
                        <a:rPr lang="en-US" sz="1600" b="0" dirty="0" smtClean="0">
                          <a:latin typeface="Arial" panose="020B0604020202020204" pitchFamily="34" charset="0"/>
                          <a:cs typeface="Arial" panose="020B0604020202020204" pitchFamily="34" charset="0"/>
                        </a:rPr>
                        <a:t>Procurement of or contracting for Airbus aircrafts</a:t>
                      </a:r>
                    </a:p>
                  </a:txBody>
                  <a:tcPr/>
                </a:tc>
                <a:tc>
                  <a:txBody>
                    <a:bodyPr/>
                    <a:lstStyle/>
                    <a:p>
                      <a:pPr marL="0" indent="0" algn="ctr">
                        <a:buFont typeface="Arial" panose="020B0604020202020204" pitchFamily="34" charset="0"/>
                        <a:buNone/>
                      </a:pPr>
                      <a:r>
                        <a:rPr lang="en-US" sz="1600" dirty="0" smtClean="0">
                          <a:latin typeface="Arial" panose="020B0604020202020204" pitchFamily="34" charset="0"/>
                          <a:cs typeface="Arial" panose="020B0604020202020204" pitchFamily="34" charset="0"/>
                        </a:rPr>
                        <a:t>44 contracts</a:t>
                      </a:r>
                    </a:p>
                    <a:p>
                      <a:pPr algn="ctr"/>
                      <a:endParaRPr lang="en-US" sz="1600" dirty="0" smtClean="0">
                        <a:latin typeface="Arial" panose="020B0604020202020204" pitchFamily="34" charset="0"/>
                        <a:cs typeface="Arial" panose="020B0604020202020204" pitchFamily="34" charset="0"/>
                      </a:endParaRPr>
                    </a:p>
                    <a:p>
                      <a:pPr algn="ctr"/>
                      <a:r>
                        <a:rPr lang="en-US" sz="1600" dirty="0" smtClean="0">
                          <a:latin typeface="Arial" panose="020B0604020202020204" pitchFamily="34" charset="0"/>
                          <a:cs typeface="Arial" panose="020B0604020202020204" pitchFamily="34" charset="0"/>
                        </a:rPr>
                        <a:t>6 Prioritized</a:t>
                      </a:r>
                      <a:endParaRPr lang="en-US" sz="1600" dirty="0">
                        <a:latin typeface="Arial" panose="020B0604020202020204" pitchFamily="34" charset="0"/>
                        <a:cs typeface="Arial" panose="020B0604020202020204" pitchFamily="34" charset="0"/>
                      </a:endParaRPr>
                    </a:p>
                  </a:txBody>
                  <a:tcPr/>
                </a:tc>
                <a:tc>
                  <a:txBody>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latin typeface="Arial" panose="020B0604020202020204" pitchFamily="34" charset="0"/>
                          <a:cs typeface="Arial" panose="020B0604020202020204" pitchFamily="34" charset="0"/>
                        </a:rPr>
                        <a:t>The original documents are missing and SIU is making use of documents imaged from a former employee of SAA.</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latin typeface="Arial" panose="020B0604020202020204" pitchFamily="34" charset="0"/>
                          <a:cs typeface="Arial" panose="020B0604020202020204" pitchFamily="34" charset="0"/>
                        </a:rPr>
                        <a:t>It appears that the appointment of one service provider ( Celestial 47) was not in line with Civil Aviation Regulations</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latin typeface="Arial" panose="020B0604020202020204" pitchFamily="34" charset="0"/>
                          <a:cs typeface="Arial" panose="020B0604020202020204" pitchFamily="34" charset="0"/>
                        </a:rPr>
                        <a:t>Possible conflict of Interests, the Director of Bridges is a former employee (General Manager) of SAA</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latin typeface="Arial" panose="020B0604020202020204" pitchFamily="34" charset="0"/>
                          <a:cs typeface="Arial" panose="020B0604020202020204" pitchFamily="34" charset="0"/>
                        </a:rPr>
                        <a:t>One aircraft was paid but did not take a single flight</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latin typeface="Arial" panose="020B0604020202020204" pitchFamily="34" charset="0"/>
                          <a:cs typeface="Arial" panose="020B0604020202020204" pitchFamily="34" charset="0"/>
                        </a:rPr>
                        <a:t>SAA accepted risks and rewards on aircraft operating leases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Civil Recovery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Still to be determined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Criminal Referral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Still to be determined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Disciplinary Referral</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smtClean="0">
                          <a:latin typeface="Arial" panose="020B0604020202020204" pitchFamily="34" charset="0"/>
                          <a:cs typeface="Arial" panose="020B0604020202020204" pitchFamily="34" charset="0"/>
                        </a:rPr>
                        <a:t>Still to be determined</a:t>
                      </a:r>
                    </a:p>
                    <a:p>
                      <a:pPr marL="285750" indent="-285750">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28241644"/>
                  </a:ext>
                </a:extLst>
              </a:tr>
            </a:tbl>
          </a:graphicData>
        </a:graphic>
      </p:graphicFrame>
    </p:spTree>
    <p:extLst>
      <p:ext uri="{BB962C8B-B14F-4D97-AF65-F5344CB8AC3E}">
        <p14:creationId xmlns:p14="http://schemas.microsoft.com/office/powerpoint/2010/main" val="1925947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54238" y="457201"/>
            <a:ext cx="8551761" cy="1143000"/>
          </a:xfrm>
        </p:spPr>
        <p:txBody>
          <a:bodyPr>
            <a:normAutofit fontScale="90000"/>
          </a:bodyPr>
          <a:lstStyle/>
          <a:p>
            <a:r>
              <a:rPr lang="en-US" sz="3600" b="1" dirty="0">
                <a:latin typeface="Arial" panose="020B0604020202020204" pitchFamily="34" charset="0"/>
                <a:cs typeface="Arial" panose="020B0604020202020204" pitchFamily="34" charset="0"/>
              </a:rPr>
              <a:t>M</a:t>
            </a:r>
            <a:r>
              <a:rPr lang="en-US" sz="3600" b="1" dirty="0" smtClean="0">
                <a:latin typeface="Arial" panose="020B0604020202020204" pitchFamily="34" charset="0"/>
                <a:cs typeface="Arial" panose="020B0604020202020204" pitchFamily="34" charset="0"/>
              </a:rPr>
              <a:t>aintenance </a:t>
            </a:r>
            <a:r>
              <a:rPr lang="en-US" sz="3600" b="1" dirty="0">
                <a:latin typeface="Arial" panose="020B0604020202020204" pitchFamily="34" charset="0"/>
                <a:cs typeface="Arial" panose="020B0604020202020204" pitchFamily="34" charset="0"/>
              </a:rPr>
              <a:t>and technical </a:t>
            </a:r>
            <a:r>
              <a:rPr lang="en-US" sz="3600" b="1" dirty="0" smtClean="0">
                <a:latin typeface="Arial" panose="020B0604020202020204" pitchFamily="34" charset="0"/>
                <a:cs typeface="Arial" panose="020B0604020202020204" pitchFamily="34" charset="0"/>
              </a:rPr>
              <a:t>repair contracts</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info@siu.org.za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idx="1"/>
          </p:nvPr>
        </p:nvSpPr>
        <p:spPr>
          <a:xfrm>
            <a:off x="0" y="1813409"/>
            <a:ext cx="9906000" cy="4159128"/>
          </a:xfrm>
        </p:spPr>
        <p:txBody>
          <a:bodyPr>
            <a:normAutofit fontScale="62500" lnSpcReduction="20000"/>
          </a:bodyPr>
          <a:lstStyle/>
          <a:p>
            <a:pPr marL="0" indent="0">
              <a:buNone/>
            </a:pPr>
            <a:r>
              <a:rPr lang="en-US" sz="2900" b="1" dirty="0" smtClean="0">
                <a:latin typeface="Arial" panose="020B0604020202020204" pitchFamily="34" charset="0"/>
                <a:cs typeface="Arial" panose="020B0604020202020204" pitchFamily="34" charset="0"/>
              </a:rPr>
              <a:t>Allegations</a:t>
            </a:r>
          </a:p>
          <a:p>
            <a:pPr algn="just">
              <a:lnSpc>
                <a:spcPct val="120000"/>
              </a:lnSpc>
              <a:spcBef>
                <a:spcPts val="600"/>
              </a:spcBef>
              <a:spcAft>
                <a:spcPts val="300"/>
              </a:spcAft>
            </a:pPr>
            <a:r>
              <a:rPr lang="en-ZA" sz="3100" dirty="0">
                <a:latin typeface="Arial" panose="020B0604020202020204" pitchFamily="34" charset="0"/>
                <a:cs typeface="Arial" panose="020B0604020202020204" pitchFamily="34" charset="0"/>
              </a:rPr>
              <a:t>The allegations received by the SIU relates to 84 contracts procured by SAA relating to maintenance, repairs and operations, which contracts, it is alleged, are beset by irregularities such as inflated pricing, fronting, conflicts of interest on the part of SAA staff, fictitious vendors, fictitious work orders, fictitious bank accounts, overpayments, non-delivery, non-performance, no value for </a:t>
            </a:r>
            <a:r>
              <a:rPr lang="en-ZA" sz="3100" dirty="0" smtClean="0">
                <a:latin typeface="Arial" panose="020B0604020202020204" pitchFamily="34" charset="0"/>
                <a:cs typeface="Arial" panose="020B0604020202020204" pitchFamily="34" charset="0"/>
              </a:rPr>
              <a:t>money.</a:t>
            </a:r>
          </a:p>
          <a:p>
            <a:pPr algn="just">
              <a:lnSpc>
                <a:spcPct val="120000"/>
              </a:lnSpc>
              <a:spcBef>
                <a:spcPts val="600"/>
              </a:spcBef>
              <a:spcAft>
                <a:spcPts val="300"/>
              </a:spcAft>
            </a:pPr>
            <a:r>
              <a:rPr lang="en-ZA" sz="3100" dirty="0" smtClean="0">
                <a:latin typeface="Arial" panose="020B0604020202020204" pitchFamily="34" charset="0"/>
                <a:cs typeface="Arial" panose="020B0604020202020204" pitchFamily="34" charset="0"/>
              </a:rPr>
              <a:t>The </a:t>
            </a:r>
            <a:r>
              <a:rPr lang="en-ZA" sz="3100" dirty="0">
                <a:latin typeface="Arial" panose="020B0604020202020204" pitchFamily="34" charset="0"/>
                <a:cs typeface="Arial" panose="020B0604020202020204" pitchFamily="34" charset="0"/>
              </a:rPr>
              <a:t>investigation process </a:t>
            </a:r>
            <a:r>
              <a:rPr lang="en-US" sz="3100" dirty="0" smtClean="0">
                <a:latin typeface="Arial" panose="020B0604020202020204" pitchFamily="34" charset="0"/>
                <a:cs typeface="Arial" panose="020B0604020202020204" pitchFamily="34" charset="0"/>
              </a:rPr>
              <a:t>focusses on:</a:t>
            </a:r>
            <a:endParaRPr lang="en-US" sz="3100" dirty="0">
              <a:latin typeface="Arial" panose="020B0604020202020204" pitchFamily="34" charset="0"/>
              <a:cs typeface="Arial" panose="020B0604020202020204" pitchFamily="34" charset="0"/>
            </a:endParaRPr>
          </a:p>
          <a:p>
            <a:pPr lvl="1" algn="just">
              <a:lnSpc>
                <a:spcPct val="120000"/>
              </a:lnSpc>
              <a:spcBef>
                <a:spcPts val="600"/>
              </a:spcBef>
              <a:spcAft>
                <a:spcPts val="300"/>
              </a:spcAft>
            </a:pPr>
            <a:r>
              <a:rPr lang="en-ZA" sz="3100" dirty="0">
                <a:latin typeface="Arial" panose="020B0604020202020204" pitchFamily="34" charset="0"/>
                <a:cs typeface="Arial" panose="020B0604020202020204" pitchFamily="34" charset="0"/>
              </a:rPr>
              <a:t>inflated pricing, fronting and conflicts of interest on the part of SAA staff. </a:t>
            </a:r>
            <a:endParaRPr lang="en-US" sz="3100" dirty="0">
              <a:latin typeface="Arial" panose="020B0604020202020204" pitchFamily="34" charset="0"/>
              <a:cs typeface="Arial" panose="020B0604020202020204" pitchFamily="34" charset="0"/>
            </a:endParaRPr>
          </a:p>
          <a:p>
            <a:pPr lvl="1" algn="just">
              <a:lnSpc>
                <a:spcPct val="120000"/>
              </a:lnSpc>
              <a:spcBef>
                <a:spcPts val="600"/>
              </a:spcBef>
              <a:spcAft>
                <a:spcPts val="300"/>
              </a:spcAft>
            </a:pPr>
            <a:r>
              <a:rPr lang="en-ZA" sz="3100" dirty="0">
                <a:latin typeface="Arial" panose="020B0604020202020204" pitchFamily="34" charset="0"/>
                <a:cs typeface="Arial" panose="020B0604020202020204" pitchFamily="34" charset="0"/>
              </a:rPr>
              <a:t>fictitious vendors, fictitious work orders, fictitious bank accounts, overpayments, non-delivery, non-performance and no value for money; and </a:t>
            </a:r>
            <a:endParaRPr lang="en-US" sz="3100" dirty="0">
              <a:latin typeface="Arial" panose="020B0604020202020204" pitchFamily="34" charset="0"/>
              <a:cs typeface="Arial" panose="020B0604020202020204" pitchFamily="34" charset="0"/>
            </a:endParaRPr>
          </a:p>
          <a:p>
            <a:pPr lvl="1" algn="just">
              <a:lnSpc>
                <a:spcPct val="120000"/>
              </a:lnSpc>
              <a:spcBef>
                <a:spcPts val="600"/>
              </a:spcBef>
              <a:spcAft>
                <a:spcPts val="300"/>
              </a:spcAft>
            </a:pPr>
            <a:r>
              <a:rPr lang="en-ZA" sz="3100" dirty="0">
                <a:latin typeface="Arial" panose="020B0604020202020204" pitchFamily="34" charset="0"/>
                <a:cs typeface="Arial" panose="020B0604020202020204" pitchFamily="34" charset="0"/>
              </a:rPr>
              <a:t>any unlawful irregular conduct by employees and officials of SAA or any other person or </a:t>
            </a:r>
            <a:r>
              <a:rPr lang="en-ZA" sz="3100" dirty="0" smtClean="0">
                <a:latin typeface="Arial" panose="020B0604020202020204" pitchFamily="34" charset="0"/>
                <a:cs typeface="Arial" panose="020B0604020202020204" pitchFamily="34" charset="0"/>
              </a:rPr>
              <a:t>entity</a:t>
            </a:r>
            <a:endParaRPr lang="en-US" sz="3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0709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1"/>
            <a:ext cx="8077200" cy="1143000"/>
          </a:xfrm>
        </p:spPr>
        <p:txBody>
          <a:bodyPr>
            <a:normAutofit/>
          </a:bodyPr>
          <a:lstStyle/>
          <a:p>
            <a:r>
              <a:rPr lang="en-US" sz="3600" b="1" dirty="0" smtClean="0">
                <a:latin typeface="Arial" panose="020B0604020202020204" pitchFamily="34" charset="0"/>
                <a:cs typeface="Arial" panose="020B0604020202020204" pitchFamily="34" charset="0"/>
              </a:rPr>
              <a:t>Preliminary Findings – Maintenance </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info@siu.org.za </a:t>
            </a:r>
            <a:endParaRPr lang="en-US" sz="1000" b="1" dirty="0">
              <a:latin typeface="Arial"/>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t>16</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6696128"/>
              </p:ext>
            </p:extLst>
          </p:nvPr>
        </p:nvGraphicFramePr>
        <p:xfrm>
          <a:off x="0" y="1673781"/>
          <a:ext cx="9906001" cy="4584352"/>
        </p:xfrm>
        <a:graphic>
          <a:graphicData uri="http://schemas.openxmlformats.org/drawingml/2006/table">
            <a:tbl>
              <a:tblPr firstRow="1" bandRow="1">
                <a:tableStyleId>{5C22544A-7EE6-4342-B048-85BDC9FD1C3A}</a:tableStyleId>
              </a:tblPr>
              <a:tblGrid>
                <a:gridCol w="2207607">
                  <a:extLst>
                    <a:ext uri="{9D8B030D-6E8A-4147-A177-3AD203B41FA5}">
                      <a16:colId xmlns:a16="http://schemas.microsoft.com/office/drawing/2014/main" val="665874139"/>
                    </a:ext>
                  </a:extLst>
                </a:gridCol>
                <a:gridCol w="1704741">
                  <a:extLst>
                    <a:ext uri="{9D8B030D-6E8A-4147-A177-3AD203B41FA5}">
                      <a16:colId xmlns:a16="http://schemas.microsoft.com/office/drawing/2014/main" val="2251977576"/>
                    </a:ext>
                  </a:extLst>
                </a:gridCol>
                <a:gridCol w="3674764">
                  <a:extLst>
                    <a:ext uri="{9D8B030D-6E8A-4147-A177-3AD203B41FA5}">
                      <a16:colId xmlns:a16="http://schemas.microsoft.com/office/drawing/2014/main" val="1502185885"/>
                    </a:ext>
                  </a:extLst>
                </a:gridCol>
                <a:gridCol w="2318889">
                  <a:extLst>
                    <a:ext uri="{9D8B030D-6E8A-4147-A177-3AD203B41FA5}">
                      <a16:colId xmlns:a16="http://schemas.microsoft.com/office/drawing/2014/main" val="2275864516"/>
                    </a:ext>
                  </a:extLst>
                </a:gridCol>
              </a:tblGrid>
              <a:tr h="591472">
                <a:tc>
                  <a:txBody>
                    <a:bodyPr/>
                    <a:lstStyle/>
                    <a:p>
                      <a:r>
                        <a:rPr lang="en-US" sz="1600" dirty="0" smtClean="0">
                          <a:solidFill>
                            <a:schemeClr val="tx1"/>
                          </a:solidFill>
                          <a:latin typeface="Arial" panose="020B0604020202020204" pitchFamily="34" charset="0"/>
                          <a:cs typeface="Arial" panose="020B0604020202020204" pitchFamily="34" charset="0"/>
                        </a:rPr>
                        <a:t>Focus Area 2</a:t>
                      </a:r>
                      <a:endParaRPr lang="en-US" sz="1600"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sz="1600" dirty="0" smtClean="0">
                          <a:solidFill>
                            <a:schemeClr val="tx1"/>
                          </a:solidFill>
                          <a:latin typeface="Arial" panose="020B0604020202020204" pitchFamily="34" charset="0"/>
                          <a:cs typeface="Arial" panose="020B0604020202020204" pitchFamily="34" charset="0"/>
                        </a:rPr>
                        <a:t>Number of investigations</a:t>
                      </a:r>
                      <a:endParaRPr lang="en-US" sz="1600"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sz="1600" dirty="0" smtClean="0">
                          <a:solidFill>
                            <a:schemeClr val="tx1"/>
                          </a:solidFill>
                          <a:latin typeface="Arial" panose="020B0604020202020204" pitchFamily="34" charset="0"/>
                          <a:cs typeface="Arial" panose="020B0604020202020204" pitchFamily="34" charset="0"/>
                        </a:rPr>
                        <a:t>Findings and Status</a:t>
                      </a:r>
                      <a:endParaRPr lang="en-US" sz="1600"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sz="1600" dirty="0" smtClean="0">
                          <a:solidFill>
                            <a:schemeClr val="tx1"/>
                          </a:solidFill>
                          <a:latin typeface="Arial" panose="020B0604020202020204" pitchFamily="34" charset="0"/>
                          <a:cs typeface="Arial" panose="020B0604020202020204" pitchFamily="34" charset="0"/>
                        </a:rPr>
                        <a:t>Possible Outcomes</a:t>
                      </a:r>
                    </a:p>
                  </a:txBody>
                  <a:tcPr>
                    <a:solidFill>
                      <a:srgbClr val="FFFF00"/>
                    </a:solidFill>
                  </a:tcPr>
                </a:tc>
                <a:extLst>
                  <a:ext uri="{0D108BD9-81ED-4DB2-BD59-A6C34878D82A}">
                    <a16:rowId xmlns:a16="http://schemas.microsoft.com/office/drawing/2014/main" val="918357312"/>
                  </a:ext>
                </a:extLst>
              </a:tr>
              <a:tr h="3579962">
                <a:tc>
                  <a:txBody>
                    <a:bodyPr/>
                    <a:lstStyle/>
                    <a:p>
                      <a:r>
                        <a:rPr lang="en-US" sz="1600" dirty="0" smtClean="0">
                          <a:latin typeface="Arial" panose="020B0604020202020204" pitchFamily="34" charset="0"/>
                          <a:cs typeface="Arial" panose="020B0604020202020204" pitchFamily="34" charset="0"/>
                        </a:rPr>
                        <a:t>Procurement of and contracting for</a:t>
                      </a:r>
                      <a:r>
                        <a:rPr lang="en-US" sz="1600" baseline="0" dirty="0" smtClean="0">
                          <a:latin typeface="Arial" panose="020B0604020202020204" pitchFamily="34" charset="0"/>
                          <a:cs typeface="Arial" panose="020B0604020202020204" pitchFamily="34" charset="0"/>
                        </a:rPr>
                        <a:t> maintenance and technical repair operations</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84 contracts</a:t>
                      </a:r>
                    </a:p>
                    <a:p>
                      <a:pPr algn="ctr"/>
                      <a:endParaRPr lang="en-US" sz="1600" dirty="0" smtClean="0">
                        <a:latin typeface="Arial" panose="020B0604020202020204" pitchFamily="34" charset="0"/>
                        <a:cs typeface="Arial" panose="020B0604020202020204" pitchFamily="34" charset="0"/>
                      </a:endParaRPr>
                    </a:p>
                    <a:p>
                      <a:pPr algn="ctr"/>
                      <a:r>
                        <a:rPr lang="en-US" sz="1600" dirty="0" smtClean="0">
                          <a:latin typeface="Arial" panose="020B0604020202020204" pitchFamily="34" charset="0"/>
                          <a:cs typeface="Arial" panose="020B0604020202020204" pitchFamily="34" charset="0"/>
                        </a:rPr>
                        <a:t>Prioritised  contracts</a:t>
                      </a:r>
                      <a:endParaRPr lang="en-US" sz="1600" dirty="0">
                        <a:latin typeface="Arial" panose="020B0604020202020204" pitchFamily="34" charset="0"/>
                        <a:cs typeface="Arial" panose="020B0604020202020204" pitchFamily="34" charset="0"/>
                      </a:endParaRPr>
                    </a:p>
                  </a:txBody>
                  <a:tcPr/>
                </a:tc>
                <a:tc>
                  <a:txBody>
                    <a:bodyPr/>
                    <a:lstStyle/>
                    <a:p>
                      <a:pPr marL="288925" indent="-288925" algn="just">
                        <a:buFont typeface="Wingdings" panose="05000000000000000000" pitchFamily="2" charset="2"/>
                        <a:buChar char="§"/>
                      </a:pPr>
                      <a:r>
                        <a:rPr lang="en-ZA" sz="1600" dirty="0" smtClean="0">
                          <a:latin typeface="Arial" panose="020B0604020202020204" pitchFamily="34" charset="0"/>
                          <a:cs typeface="Arial" panose="020B0604020202020204" pitchFamily="34" charset="0"/>
                        </a:rPr>
                        <a:t>Mahle Wonke Primary Co-operative Limited </a:t>
                      </a:r>
                      <a:r>
                        <a:rPr lang="en-ZA" sz="1600" b="1" dirty="0" smtClean="0">
                          <a:latin typeface="Arial" panose="020B0604020202020204" pitchFamily="34" charset="0"/>
                          <a:cs typeface="Arial" panose="020B0604020202020204" pitchFamily="34" charset="0"/>
                        </a:rPr>
                        <a:t>(“Wonke”)</a:t>
                      </a:r>
                      <a:r>
                        <a:rPr lang="en-ZA" sz="1600" dirty="0" smtClean="0">
                          <a:latin typeface="Arial" panose="020B0604020202020204" pitchFamily="34" charset="0"/>
                          <a:cs typeface="Arial" panose="020B0604020202020204" pitchFamily="34" charset="0"/>
                        </a:rPr>
                        <a:t>, was awarded a</a:t>
                      </a:r>
                      <a:r>
                        <a:rPr lang="en-ZA" sz="1600" baseline="0" dirty="0" smtClean="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contract  for the supply of staff transport to the Cape Town, Johannesburg and East London stations.</a:t>
                      </a:r>
                    </a:p>
                    <a:p>
                      <a:pPr marL="288925" indent="-288925" algn="just">
                        <a:buFont typeface="Wingdings" panose="05000000000000000000" pitchFamily="2" charset="2"/>
                        <a:buChar char="§"/>
                      </a:pPr>
                      <a:r>
                        <a:rPr lang="en-ZA" sz="1600" dirty="0" smtClean="0">
                          <a:latin typeface="Arial" panose="020B0604020202020204" pitchFamily="34" charset="0"/>
                          <a:cs typeface="Arial" panose="020B0604020202020204" pitchFamily="34" charset="0"/>
                        </a:rPr>
                        <a:t>The SIU identified irregularities in the procurement process.</a:t>
                      </a:r>
                    </a:p>
                    <a:p>
                      <a:pPr marL="288925" indent="-288925" algn="just">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After the award, the company failed to deliver in terms of the contract and SAA incurred fruitless and wasteful expenditure of approximately R824 000. </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Contract Set Aside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Contract referred to Senior Counsel for setting aside of the contract</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Civil Recovery</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Potential recovery of R824 000.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Criminal Referral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None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Disciplinary Referral</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None</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328241644"/>
                  </a:ext>
                </a:extLst>
              </a:tr>
            </a:tbl>
          </a:graphicData>
        </a:graphic>
      </p:graphicFrame>
    </p:spTree>
    <p:extLst>
      <p:ext uri="{BB962C8B-B14F-4D97-AF65-F5344CB8AC3E}">
        <p14:creationId xmlns:p14="http://schemas.microsoft.com/office/powerpoint/2010/main" val="3078175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1"/>
            <a:ext cx="8077200" cy="1143000"/>
          </a:xfrm>
        </p:spPr>
        <p:txBody>
          <a:bodyPr>
            <a:normAutofit/>
          </a:bodyPr>
          <a:lstStyle/>
          <a:p>
            <a:r>
              <a:rPr lang="en-US" sz="3600" b="1" dirty="0" smtClean="0">
                <a:latin typeface="Arial" panose="020B0604020202020204" pitchFamily="34" charset="0"/>
                <a:cs typeface="Arial" panose="020B0604020202020204" pitchFamily="34" charset="0"/>
              </a:rPr>
              <a:t>Preliminary Findings – Maintenance </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info@siu.org.za </a:t>
            </a:r>
            <a:endParaRPr lang="en-US" sz="1000" b="1" dirty="0">
              <a:latin typeface="Arial"/>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t>17</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86148904"/>
              </p:ext>
            </p:extLst>
          </p:nvPr>
        </p:nvGraphicFramePr>
        <p:xfrm>
          <a:off x="1" y="1673780"/>
          <a:ext cx="9757458" cy="4844604"/>
        </p:xfrm>
        <a:graphic>
          <a:graphicData uri="http://schemas.openxmlformats.org/drawingml/2006/table">
            <a:tbl>
              <a:tblPr firstRow="1" bandRow="1">
                <a:tableStyleId>{5C22544A-7EE6-4342-B048-85BDC9FD1C3A}</a:tableStyleId>
              </a:tblPr>
              <a:tblGrid>
                <a:gridCol w="1926789">
                  <a:extLst>
                    <a:ext uri="{9D8B030D-6E8A-4147-A177-3AD203B41FA5}">
                      <a16:colId xmlns:a16="http://schemas.microsoft.com/office/drawing/2014/main" val="665874139"/>
                    </a:ext>
                  </a:extLst>
                </a:gridCol>
                <a:gridCol w="1698766">
                  <a:extLst>
                    <a:ext uri="{9D8B030D-6E8A-4147-A177-3AD203B41FA5}">
                      <a16:colId xmlns:a16="http://schemas.microsoft.com/office/drawing/2014/main" val="2251977576"/>
                    </a:ext>
                  </a:extLst>
                </a:gridCol>
                <a:gridCol w="3847786">
                  <a:extLst>
                    <a:ext uri="{9D8B030D-6E8A-4147-A177-3AD203B41FA5}">
                      <a16:colId xmlns:a16="http://schemas.microsoft.com/office/drawing/2014/main" val="1502185885"/>
                    </a:ext>
                  </a:extLst>
                </a:gridCol>
                <a:gridCol w="2284117">
                  <a:extLst>
                    <a:ext uri="{9D8B030D-6E8A-4147-A177-3AD203B41FA5}">
                      <a16:colId xmlns:a16="http://schemas.microsoft.com/office/drawing/2014/main" val="2275864516"/>
                    </a:ext>
                  </a:extLst>
                </a:gridCol>
              </a:tblGrid>
              <a:tr h="607884">
                <a:tc>
                  <a:txBody>
                    <a:bodyPr/>
                    <a:lstStyle/>
                    <a:p>
                      <a:r>
                        <a:rPr lang="en-US" sz="1600" dirty="0" smtClean="0">
                          <a:solidFill>
                            <a:schemeClr val="tx1"/>
                          </a:solidFill>
                          <a:latin typeface="Arial" panose="020B0604020202020204" pitchFamily="34" charset="0"/>
                          <a:cs typeface="Arial" panose="020B0604020202020204" pitchFamily="34" charset="0"/>
                        </a:rPr>
                        <a:t>Focus Area 2</a:t>
                      </a:r>
                      <a:endParaRPr lang="en-US" sz="1600"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sz="1600" dirty="0" smtClean="0">
                          <a:solidFill>
                            <a:schemeClr val="tx1"/>
                          </a:solidFill>
                          <a:latin typeface="Arial" panose="020B0604020202020204" pitchFamily="34" charset="0"/>
                          <a:cs typeface="Arial" panose="020B0604020202020204" pitchFamily="34" charset="0"/>
                        </a:rPr>
                        <a:t>Number of investigations</a:t>
                      </a:r>
                      <a:endParaRPr lang="en-US" sz="1600"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sz="1600" dirty="0" smtClean="0">
                          <a:solidFill>
                            <a:schemeClr val="tx1"/>
                          </a:solidFill>
                          <a:latin typeface="Arial" panose="020B0604020202020204" pitchFamily="34" charset="0"/>
                          <a:cs typeface="Arial" panose="020B0604020202020204" pitchFamily="34" charset="0"/>
                        </a:rPr>
                        <a:t>Findings and Status</a:t>
                      </a:r>
                      <a:endParaRPr lang="en-US" sz="1600"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sz="1600" dirty="0" smtClean="0">
                          <a:solidFill>
                            <a:schemeClr val="tx1"/>
                          </a:solidFill>
                          <a:latin typeface="Arial" panose="020B0604020202020204" pitchFamily="34" charset="0"/>
                          <a:cs typeface="Arial" panose="020B0604020202020204" pitchFamily="34" charset="0"/>
                        </a:rPr>
                        <a:t>Possible Outcomes</a:t>
                      </a:r>
                    </a:p>
                  </a:txBody>
                  <a:tcPr>
                    <a:solidFill>
                      <a:srgbClr val="FFFF00"/>
                    </a:solidFill>
                  </a:tcPr>
                </a:tc>
                <a:extLst>
                  <a:ext uri="{0D108BD9-81ED-4DB2-BD59-A6C34878D82A}">
                    <a16:rowId xmlns:a16="http://schemas.microsoft.com/office/drawing/2014/main" val="918357312"/>
                  </a:ext>
                </a:extLst>
              </a:tr>
              <a:tr h="3679297">
                <a:tc>
                  <a:txBody>
                    <a:bodyPr/>
                    <a:lstStyle/>
                    <a:p>
                      <a:r>
                        <a:rPr lang="en-US" sz="1600" dirty="0" smtClean="0">
                          <a:latin typeface="Arial" panose="020B0604020202020204" pitchFamily="34" charset="0"/>
                          <a:cs typeface="Arial" panose="020B0604020202020204" pitchFamily="34" charset="0"/>
                        </a:rPr>
                        <a:t>Procurement of and contracting for</a:t>
                      </a:r>
                      <a:r>
                        <a:rPr lang="en-US" sz="1600" baseline="0" dirty="0" smtClean="0">
                          <a:latin typeface="Arial" panose="020B0604020202020204" pitchFamily="34" charset="0"/>
                          <a:cs typeface="Arial" panose="020B0604020202020204" pitchFamily="34" charset="0"/>
                        </a:rPr>
                        <a:t> maintenance and technical repair operations</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84 contracts</a:t>
                      </a:r>
                    </a:p>
                    <a:p>
                      <a:pPr algn="ctr"/>
                      <a:endParaRPr lang="en-US" sz="1600" dirty="0" smtClean="0">
                        <a:latin typeface="Arial" panose="020B0604020202020204" pitchFamily="34" charset="0"/>
                        <a:cs typeface="Arial" panose="020B0604020202020204" pitchFamily="34" charset="0"/>
                      </a:endParaRPr>
                    </a:p>
                    <a:p>
                      <a:pPr algn="ctr"/>
                      <a:r>
                        <a:rPr lang="en-US" sz="1600" dirty="0" smtClean="0">
                          <a:latin typeface="Arial" panose="020B0604020202020204" pitchFamily="34" charset="0"/>
                          <a:cs typeface="Arial" panose="020B0604020202020204" pitchFamily="34" charset="0"/>
                        </a:rPr>
                        <a:t>Prioritised 2 contracts</a:t>
                      </a:r>
                      <a:endParaRPr lang="en-US" sz="1600" dirty="0">
                        <a:latin typeface="Arial" panose="020B0604020202020204" pitchFamily="34" charset="0"/>
                        <a:cs typeface="Arial" panose="020B0604020202020204" pitchFamily="34" charset="0"/>
                      </a:endParaRPr>
                    </a:p>
                  </a:txBody>
                  <a:tcPr/>
                </a:tc>
                <a:tc>
                  <a:txBody>
                    <a:bodyPr/>
                    <a:lstStyle/>
                    <a:p>
                      <a:pPr marL="288925" indent="-288925" algn="just">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SAA</a:t>
                      </a:r>
                      <a:r>
                        <a:rPr lang="en-US" sz="1600" baseline="0" dirty="0" smtClean="0">
                          <a:latin typeface="Arial" panose="020B0604020202020204" pitchFamily="34" charset="0"/>
                          <a:cs typeface="Arial" panose="020B0604020202020204" pitchFamily="34" charset="0"/>
                        </a:rPr>
                        <a:t> awarded McKinsey a Working Capital contract and paid McKinsey in excess of R12m which amount was linked to performance.</a:t>
                      </a:r>
                    </a:p>
                    <a:p>
                      <a:pPr marL="288925" indent="-288925" algn="just">
                        <a:buFont typeface="Wingdings" panose="05000000000000000000" pitchFamily="2" charset="2"/>
                        <a:buChar char="§"/>
                      </a:pPr>
                      <a:r>
                        <a:rPr lang="en-US" sz="1600" baseline="0" dirty="0" smtClean="0">
                          <a:latin typeface="Arial" panose="020B0604020202020204" pitchFamily="34" charset="0"/>
                          <a:cs typeface="Arial" panose="020B0604020202020204" pitchFamily="34" charset="0"/>
                        </a:rPr>
                        <a:t>McKinsey offered to pay the entire contract value before/after appearing at the State Capture Enquiry.</a:t>
                      </a:r>
                    </a:p>
                    <a:p>
                      <a:pPr marL="288925" indent="-288925" algn="just">
                        <a:buFont typeface="Wingdings" panose="05000000000000000000" pitchFamily="2" charset="2"/>
                        <a:buChar char="§"/>
                      </a:pPr>
                      <a:r>
                        <a:rPr lang="en-US" sz="1600" baseline="0" dirty="0" smtClean="0">
                          <a:latin typeface="Arial" panose="020B0604020202020204" pitchFamily="34" charset="0"/>
                          <a:cs typeface="Arial" panose="020B0604020202020204" pitchFamily="34" charset="0"/>
                        </a:rPr>
                        <a:t>The SIU is assisting SAA with these negotiations for the settlement and agreement.</a:t>
                      </a:r>
                    </a:p>
                    <a:p>
                      <a:pPr marL="288925" indent="-288925" algn="just">
                        <a:buFont typeface="Wingdings" panose="05000000000000000000" pitchFamily="2" charset="2"/>
                        <a:buChar char="§"/>
                      </a:pPr>
                      <a:r>
                        <a:rPr lang="en-US" sz="1600" baseline="0" dirty="0" smtClean="0">
                          <a:latin typeface="Arial" panose="020B0604020202020204" pitchFamily="34" charset="0"/>
                          <a:cs typeface="Arial" panose="020B0604020202020204" pitchFamily="34" charset="0"/>
                        </a:rPr>
                        <a:t>On the other hand, as a consequence of the same contract, SAAT lost in excess of R600m in stock which was declared obsolete. This matter was referred to the  NPA and AFU during the secondment agreement. </a:t>
                      </a:r>
                      <a:endParaRPr lang="en-US" sz="1600" dirty="0" smtClean="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Civil Recovery</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Recovery of R12m by SAA as a result of Settlement Agreement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Criminal Referral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Still to be determined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Disciplinary Referral</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Still to be determined</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328241644"/>
                  </a:ext>
                </a:extLst>
              </a:tr>
            </a:tbl>
          </a:graphicData>
        </a:graphic>
      </p:graphicFrame>
    </p:spTree>
    <p:extLst>
      <p:ext uri="{BB962C8B-B14F-4D97-AF65-F5344CB8AC3E}">
        <p14:creationId xmlns:p14="http://schemas.microsoft.com/office/powerpoint/2010/main" val="1540928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54238" y="457201"/>
            <a:ext cx="8551761" cy="1143000"/>
          </a:xfrm>
        </p:spPr>
        <p:txBody>
          <a:bodyPr>
            <a:normAutofit/>
          </a:bodyPr>
          <a:lstStyle/>
          <a:p>
            <a:r>
              <a:rPr lang="en-US" sz="3600" b="1" dirty="0" smtClean="0">
                <a:latin typeface="Arial" panose="020B0604020202020204" pitchFamily="34" charset="0"/>
                <a:cs typeface="Arial" panose="020B0604020202020204" pitchFamily="34" charset="0"/>
              </a:rPr>
              <a:t>Procurement of legal services</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info@siu.org.za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idx="1"/>
          </p:nvPr>
        </p:nvSpPr>
        <p:spPr>
          <a:xfrm>
            <a:off x="0" y="1813409"/>
            <a:ext cx="9906000" cy="4159128"/>
          </a:xfrm>
        </p:spPr>
        <p:txBody>
          <a:bodyPr>
            <a:normAutofit fontScale="85000" lnSpcReduction="20000"/>
          </a:bodyPr>
          <a:lstStyle/>
          <a:p>
            <a:pPr marL="0" indent="0">
              <a:lnSpc>
                <a:spcPct val="120000"/>
              </a:lnSpc>
              <a:spcBef>
                <a:spcPts val="600"/>
              </a:spcBef>
              <a:spcAft>
                <a:spcPts val="600"/>
              </a:spcAft>
              <a:buNone/>
            </a:pPr>
            <a:r>
              <a:rPr lang="en-US" sz="2900" b="1" dirty="0" smtClean="0">
                <a:latin typeface="Arial" panose="020B0604020202020204" pitchFamily="34" charset="0"/>
                <a:cs typeface="Arial" panose="020B0604020202020204" pitchFamily="34" charset="0"/>
              </a:rPr>
              <a:t>Allegations</a:t>
            </a:r>
          </a:p>
          <a:p>
            <a:pPr marL="509588" lvl="2" indent="-452438" algn="just">
              <a:lnSpc>
                <a:spcPct val="120000"/>
              </a:lnSpc>
              <a:spcBef>
                <a:spcPts val="600"/>
              </a:spcBef>
              <a:spcAft>
                <a:spcPts val="600"/>
              </a:spcAft>
            </a:pPr>
            <a:r>
              <a:rPr lang="en-ZA" dirty="0">
                <a:latin typeface="Arial" panose="020B0604020202020204" pitchFamily="34" charset="0"/>
                <a:cs typeface="Arial" panose="020B0604020202020204" pitchFamily="34" charset="0"/>
              </a:rPr>
              <a:t>The investigation focused on the allegations received by the SIU that an SAA Board member is rendering legal services to SAA through his firm of attorneys. </a:t>
            </a:r>
            <a:endParaRPr lang="en-ZA" dirty="0" smtClean="0">
              <a:latin typeface="Arial" panose="020B0604020202020204" pitchFamily="34" charset="0"/>
              <a:cs typeface="Arial" panose="020B0604020202020204" pitchFamily="34" charset="0"/>
            </a:endParaRPr>
          </a:p>
          <a:p>
            <a:pPr marL="509588" lvl="2" indent="-452438" algn="just">
              <a:lnSpc>
                <a:spcPct val="120000"/>
              </a:lnSpc>
              <a:spcBef>
                <a:spcPts val="600"/>
              </a:spcBef>
              <a:spcAft>
                <a:spcPts val="600"/>
              </a:spcAft>
            </a:pPr>
            <a:r>
              <a:rPr lang="en-ZA" dirty="0" smtClean="0">
                <a:latin typeface="Arial" panose="020B0604020202020204" pitchFamily="34" charset="0"/>
                <a:cs typeface="Arial" panose="020B0604020202020204" pitchFamily="34" charset="0"/>
              </a:rPr>
              <a:t>It </a:t>
            </a:r>
            <a:r>
              <a:rPr lang="en-ZA" dirty="0">
                <a:latin typeface="Arial" panose="020B0604020202020204" pitchFamily="34" charset="0"/>
                <a:cs typeface="Arial" panose="020B0604020202020204" pitchFamily="34" charset="0"/>
              </a:rPr>
              <a:t>was further alleged that one official of SAA failed to disclose his interests when he evaluated the legal services </a:t>
            </a:r>
            <a:r>
              <a:rPr lang="en-ZA" dirty="0" smtClean="0">
                <a:latin typeface="Arial" panose="020B0604020202020204" pitchFamily="34" charset="0"/>
                <a:cs typeface="Arial" panose="020B0604020202020204" pitchFamily="34" charset="0"/>
              </a:rPr>
              <a:t>panel when one of his brother’s </a:t>
            </a:r>
            <a:r>
              <a:rPr lang="en-ZA" dirty="0">
                <a:latin typeface="Arial" panose="020B0604020202020204" pitchFamily="34" charset="0"/>
                <a:cs typeface="Arial" panose="020B0604020202020204" pitchFamily="34" charset="0"/>
              </a:rPr>
              <a:t>company tendered for the same contract.  The company also failed to disclose its relationship with the employee of SAA when it submitted the bid. </a:t>
            </a:r>
            <a:endParaRPr lang="en-ZA" dirty="0" smtClean="0">
              <a:latin typeface="Arial" panose="020B0604020202020204" pitchFamily="34" charset="0"/>
              <a:cs typeface="Arial" panose="020B0604020202020204" pitchFamily="34" charset="0"/>
            </a:endParaRPr>
          </a:p>
          <a:p>
            <a:pPr marL="509588" lvl="2" indent="-452438" algn="just">
              <a:lnSpc>
                <a:spcPct val="120000"/>
              </a:lnSpc>
              <a:spcBef>
                <a:spcPts val="600"/>
              </a:spcBef>
              <a:spcAft>
                <a:spcPts val="600"/>
              </a:spcAft>
            </a:pPr>
            <a:r>
              <a:rPr lang="en-ZA" dirty="0" smtClean="0">
                <a:latin typeface="Arial" panose="020B0604020202020204" pitchFamily="34" charset="0"/>
                <a:cs typeface="Arial" panose="020B0604020202020204" pitchFamily="34" charset="0"/>
              </a:rPr>
              <a:t>In </a:t>
            </a:r>
            <a:r>
              <a:rPr lang="en-ZA" dirty="0">
                <a:latin typeface="Arial" panose="020B0604020202020204" pitchFamily="34" charset="0"/>
                <a:cs typeface="Arial" panose="020B0604020202020204" pitchFamily="34" charset="0"/>
              </a:rPr>
              <a:t>addition, the company was appointed for aviation law work despite its lack of experience in this area. It is also alleged that this company received a disproportionate amount of work when compared to other </a:t>
            </a:r>
            <a:r>
              <a:rPr lang="en-ZA" dirty="0" smtClean="0">
                <a:latin typeface="Arial" panose="020B0604020202020204" pitchFamily="34" charset="0"/>
                <a:cs typeface="Arial" panose="020B0604020202020204" pitchFamily="34" charset="0"/>
              </a:rPr>
              <a:t>legal firms </a:t>
            </a:r>
            <a:r>
              <a:rPr lang="en-ZA" dirty="0">
                <a:latin typeface="Arial" panose="020B0604020202020204" pitchFamily="34" charset="0"/>
                <a:cs typeface="Arial" panose="020B0604020202020204" pitchFamily="34" charset="0"/>
              </a:rPr>
              <a:t>on SAA’s panel of attorneys.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2612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3600" b="1" dirty="0" smtClean="0">
                <a:latin typeface="Arial" panose="020B0604020202020204" pitchFamily="34" charset="0"/>
                <a:cs typeface="Arial" panose="020B0604020202020204" pitchFamily="34" charset="0"/>
              </a:rPr>
              <a:t>Preliminary Findings</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info@siu.org.za </a:t>
            </a:r>
            <a:endParaRPr lang="en-US" sz="1000" b="1" dirty="0">
              <a:latin typeface="Arial"/>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t>19</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51043038"/>
              </p:ext>
            </p:extLst>
          </p:nvPr>
        </p:nvGraphicFramePr>
        <p:xfrm>
          <a:off x="0" y="1822449"/>
          <a:ext cx="9906000" cy="4173237"/>
        </p:xfrm>
        <a:graphic>
          <a:graphicData uri="http://schemas.openxmlformats.org/drawingml/2006/table">
            <a:tbl>
              <a:tblPr firstRow="1" bandRow="1">
                <a:tableStyleId>{5C22544A-7EE6-4342-B048-85BDC9FD1C3A}</a:tableStyleId>
              </a:tblPr>
              <a:tblGrid>
                <a:gridCol w="1608881">
                  <a:extLst>
                    <a:ext uri="{9D8B030D-6E8A-4147-A177-3AD203B41FA5}">
                      <a16:colId xmlns:a16="http://schemas.microsoft.com/office/drawing/2014/main" val="665874139"/>
                    </a:ext>
                  </a:extLst>
                </a:gridCol>
                <a:gridCol w="1990846">
                  <a:extLst>
                    <a:ext uri="{9D8B030D-6E8A-4147-A177-3AD203B41FA5}">
                      <a16:colId xmlns:a16="http://schemas.microsoft.com/office/drawing/2014/main" val="2251977576"/>
                    </a:ext>
                  </a:extLst>
                </a:gridCol>
                <a:gridCol w="4035121">
                  <a:extLst>
                    <a:ext uri="{9D8B030D-6E8A-4147-A177-3AD203B41FA5}">
                      <a16:colId xmlns:a16="http://schemas.microsoft.com/office/drawing/2014/main" val="1502185885"/>
                    </a:ext>
                  </a:extLst>
                </a:gridCol>
                <a:gridCol w="2271152">
                  <a:extLst>
                    <a:ext uri="{9D8B030D-6E8A-4147-A177-3AD203B41FA5}">
                      <a16:colId xmlns:a16="http://schemas.microsoft.com/office/drawing/2014/main" val="2275864516"/>
                    </a:ext>
                  </a:extLst>
                </a:gridCol>
              </a:tblGrid>
              <a:tr h="629298">
                <a:tc>
                  <a:txBody>
                    <a:bodyPr/>
                    <a:lstStyle/>
                    <a:p>
                      <a:pPr>
                        <a:lnSpc>
                          <a:spcPct val="100000"/>
                        </a:lnSpc>
                        <a:spcBef>
                          <a:spcPts val="600"/>
                        </a:spcBef>
                        <a:spcAft>
                          <a:spcPts val="300"/>
                        </a:spcAft>
                      </a:pPr>
                      <a:r>
                        <a:rPr lang="en-US" sz="1600" dirty="0" smtClean="0">
                          <a:solidFill>
                            <a:schemeClr val="tx1"/>
                          </a:solidFill>
                          <a:latin typeface="Arial" panose="020B0604020202020204" pitchFamily="34" charset="0"/>
                          <a:cs typeface="Arial" panose="020B0604020202020204" pitchFamily="34" charset="0"/>
                        </a:rPr>
                        <a:t>Focus Area 3</a:t>
                      </a:r>
                      <a:endParaRPr lang="en-US" sz="1600"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pPr>
                        <a:lnSpc>
                          <a:spcPct val="100000"/>
                        </a:lnSpc>
                        <a:spcBef>
                          <a:spcPts val="600"/>
                        </a:spcBef>
                        <a:spcAft>
                          <a:spcPts val="300"/>
                        </a:spcAft>
                      </a:pPr>
                      <a:r>
                        <a:rPr lang="en-US" sz="1600" dirty="0" smtClean="0">
                          <a:solidFill>
                            <a:schemeClr val="tx1"/>
                          </a:solidFill>
                          <a:latin typeface="Arial" panose="020B0604020202020204" pitchFamily="34" charset="0"/>
                          <a:cs typeface="Arial" panose="020B0604020202020204" pitchFamily="34" charset="0"/>
                        </a:rPr>
                        <a:t>Number of investigations</a:t>
                      </a:r>
                      <a:endParaRPr lang="en-US" sz="1600"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pPr algn="just">
                        <a:lnSpc>
                          <a:spcPct val="100000"/>
                        </a:lnSpc>
                        <a:spcBef>
                          <a:spcPts val="600"/>
                        </a:spcBef>
                        <a:spcAft>
                          <a:spcPts val="300"/>
                        </a:spcAft>
                      </a:pPr>
                      <a:r>
                        <a:rPr lang="en-US" sz="1600" dirty="0" smtClean="0">
                          <a:solidFill>
                            <a:schemeClr val="tx1"/>
                          </a:solidFill>
                          <a:latin typeface="Arial" panose="020B0604020202020204" pitchFamily="34" charset="0"/>
                          <a:cs typeface="Arial" panose="020B0604020202020204" pitchFamily="34" charset="0"/>
                        </a:rPr>
                        <a:t>Status</a:t>
                      </a:r>
                      <a:endParaRPr lang="en-US" sz="1600"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pPr>
                        <a:lnSpc>
                          <a:spcPct val="100000"/>
                        </a:lnSpc>
                        <a:spcBef>
                          <a:spcPts val="600"/>
                        </a:spcBef>
                        <a:spcAft>
                          <a:spcPts val="300"/>
                        </a:spcAft>
                      </a:pPr>
                      <a:r>
                        <a:rPr lang="en-US" sz="1600" dirty="0" smtClean="0">
                          <a:solidFill>
                            <a:schemeClr val="tx1"/>
                          </a:solidFill>
                          <a:latin typeface="Arial" panose="020B0604020202020204" pitchFamily="34" charset="0"/>
                          <a:cs typeface="Arial" panose="020B0604020202020204" pitchFamily="34" charset="0"/>
                        </a:rPr>
                        <a:t>Possible Outcomes</a:t>
                      </a:r>
                    </a:p>
                  </a:txBody>
                  <a:tcPr>
                    <a:solidFill>
                      <a:srgbClr val="FFFF00"/>
                    </a:solidFill>
                  </a:tcPr>
                </a:tc>
                <a:extLst>
                  <a:ext uri="{0D108BD9-81ED-4DB2-BD59-A6C34878D82A}">
                    <a16:rowId xmlns:a16="http://schemas.microsoft.com/office/drawing/2014/main" val="918357312"/>
                  </a:ext>
                </a:extLst>
              </a:tr>
              <a:tr h="3543939">
                <a:tc>
                  <a:txBody>
                    <a:bodyPr/>
                    <a:lstStyle/>
                    <a:p>
                      <a:pPr>
                        <a:lnSpc>
                          <a:spcPct val="100000"/>
                        </a:lnSpc>
                        <a:spcBef>
                          <a:spcPts val="600"/>
                        </a:spcBef>
                        <a:spcAft>
                          <a:spcPts val="300"/>
                        </a:spcAft>
                      </a:pPr>
                      <a:r>
                        <a:rPr lang="en-US" sz="1600" dirty="0" smtClean="0">
                          <a:latin typeface="Arial" panose="020B0604020202020204" pitchFamily="34" charset="0"/>
                          <a:cs typeface="Arial" panose="020B0604020202020204" pitchFamily="34" charset="0"/>
                        </a:rPr>
                        <a:t>Procurement Legal Services</a:t>
                      </a:r>
                      <a:endParaRPr lang="en-US" sz="1600" dirty="0">
                        <a:latin typeface="Arial" panose="020B0604020202020204" pitchFamily="34" charset="0"/>
                        <a:cs typeface="Arial" panose="020B0604020202020204" pitchFamily="34" charset="0"/>
                      </a:endParaRPr>
                    </a:p>
                  </a:txBody>
                  <a:tcPr/>
                </a:tc>
                <a:tc>
                  <a:txBody>
                    <a:bodyPr/>
                    <a:lstStyle/>
                    <a:p>
                      <a:pPr algn="ctr">
                        <a:lnSpc>
                          <a:spcPct val="100000"/>
                        </a:lnSpc>
                        <a:spcBef>
                          <a:spcPts val="600"/>
                        </a:spcBef>
                        <a:spcAft>
                          <a:spcPts val="300"/>
                        </a:spcAft>
                      </a:pPr>
                      <a:r>
                        <a:rPr lang="en-US" sz="1600" dirty="0" smtClean="0">
                          <a:latin typeface="Arial" panose="020B0604020202020204" pitchFamily="34" charset="0"/>
                          <a:cs typeface="Arial" panose="020B0604020202020204" pitchFamily="34" charset="0"/>
                        </a:rPr>
                        <a:t>2</a:t>
                      </a:r>
                    </a:p>
                    <a:p>
                      <a:pPr algn="ctr">
                        <a:lnSpc>
                          <a:spcPct val="100000"/>
                        </a:lnSpc>
                        <a:spcBef>
                          <a:spcPts val="600"/>
                        </a:spcBef>
                        <a:spcAft>
                          <a:spcPts val="300"/>
                        </a:spcAft>
                      </a:pPr>
                      <a:r>
                        <a:rPr lang="en-US" sz="1600" dirty="0" smtClean="0">
                          <a:latin typeface="Arial" panose="020B0604020202020204" pitchFamily="34" charset="0"/>
                          <a:cs typeface="Arial" panose="020B0604020202020204" pitchFamily="34" charset="0"/>
                        </a:rPr>
                        <a:t>Prioritised</a:t>
                      </a:r>
                      <a:r>
                        <a:rPr lang="en-US" sz="1600" baseline="0" dirty="0" smtClean="0">
                          <a:latin typeface="Arial" panose="020B0604020202020204" pitchFamily="34" charset="0"/>
                          <a:cs typeface="Arial" panose="020B0604020202020204" pitchFamily="34" charset="0"/>
                        </a:rPr>
                        <a:t> 1 matter</a:t>
                      </a:r>
                      <a:endParaRPr lang="en-US" sz="1600" dirty="0">
                        <a:latin typeface="Arial" panose="020B0604020202020204" pitchFamily="34" charset="0"/>
                        <a:cs typeface="Arial" panose="020B0604020202020204" pitchFamily="34" charset="0"/>
                      </a:endParaRPr>
                    </a:p>
                  </a:txBody>
                  <a:tcPr/>
                </a:tc>
                <a:tc>
                  <a:txBody>
                    <a:bodyPr/>
                    <a:lstStyle/>
                    <a:p>
                      <a:pPr marL="285750" marR="0" lvl="0" indent="-285750" algn="just" defTabSz="4572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US" sz="1600" dirty="0" smtClean="0">
                          <a:latin typeface="Arial" panose="020B0604020202020204" pitchFamily="34" charset="0"/>
                          <a:cs typeface="Arial" panose="020B0604020202020204" pitchFamily="34" charset="0"/>
                        </a:rPr>
                        <a:t>The process entails </a:t>
                      </a:r>
                      <a:r>
                        <a:rPr lang="en-GB" sz="1600" dirty="0" smtClean="0">
                          <a:latin typeface="Arial" panose="020B0604020202020204" pitchFamily="34" charset="0"/>
                          <a:cs typeface="Arial" panose="020B0604020202020204" pitchFamily="34" charset="0"/>
                        </a:rPr>
                        <a:t>reviewing legal services procured in terms of two procurement processes for conflict of interest.</a:t>
                      </a:r>
                      <a:endParaRPr lang="en-US" sz="1600" dirty="0" smtClean="0">
                        <a:latin typeface="Arial" panose="020B0604020202020204" pitchFamily="34" charset="0"/>
                        <a:cs typeface="Arial" panose="020B0604020202020204" pitchFamily="34" charset="0"/>
                      </a:endParaRPr>
                    </a:p>
                    <a:p>
                      <a:pPr marL="285750" indent="-285750" algn="just">
                        <a:lnSpc>
                          <a:spcPct val="100000"/>
                        </a:lnSpc>
                        <a:spcBef>
                          <a:spcPts val="600"/>
                        </a:spcBef>
                        <a:spcAft>
                          <a:spcPts val="300"/>
                        </a:spcAft>
                        <a:buFont typeface="Arial" panose="020B0604020202020204" pitchFamily="34" charset="0"/>
                        <a:buChar char="•"/>
                      </a:pPr>
                      <a:r>
                        <a:rPr lang="en-US" sz="1600" dirty="0" smtClean="0">
                          <a:latin typeface="Arial" panose="020B0604020202020204" pitchFamily="34" charset="0"/>
                          <a:cs typeface="Arial" panose="020B0604020202020204" pitchFamily="34" charset="0"/>
                        </a:rPr>
                        <a:t>One Senior Official was found to have</a:t>
                      </a:r>
                      <a:r>
                        <a:rPr lang="en-US" sz="1600" baseline="0" dirty="0" smtClean="0">
                          <a:latin typeface="Arial" panose="020B0604020202020204" pitchFamily="34" charset="0"/>
                          <a:cs typeface="Arial" panose="020B0604020202020204" pitchFamily="34" charset="0"/>
                        </a:rPr>
                        <a:t> been conflicted in the appointment of a certain Legal firm.</a:t>
                      </a:r>
                    </a:p>
                    <a:p>
                      <a:pPr marL="285750" indent="-285750" algn="just">
                        <a:lnSpc>
                          <a:spcPct val="100000"/>
                        </a:lnSpc>
                        <a:spcBef>
                          <a:spcPts val="600"/>
                        </a:spcBef>
                        <a:spcAft>
                          <a:spcPts val="300"/>
                        </a:spcAft>
                        <a:buFont typeface="Arial" panose="020B0604020202020204" pitchFamily="34" charset="0"/>
                        <a:buChar char="•"/>
                      </a:pPr>
                      <a:r>
                        <a:rPr lang="en-US" sz="1600" baseline="0" dirty="0" smtClean="0">
                          <a:latin typeface="Arial" panose="020B0604020202020204" pitchFamily="34" charset="0"/>
                          <a:cs typeface="Arial" panose="020B0604020202020204" pitchFamily="34" charset="0"/>
                        </a:rPr>
                        <a:t>SIU recommended the suspension of the Senior Official and was suspended on 26 October 2020. This official was interviewed by SIU. </a:t>
                      </a:r>
                    </a:p>
                    <a:p>
                      <a:pPr marL="285750" indent="-285750" algn="just">
                        <a:lnSpc>
                          <a:spcPct val="100000"/>
                        </a:lnSpc>
                        <a:spcBef>
                          <a:spcPts val="600"/>
                        </a:spcBef>
                        <a:spcAft>
                          <a:spcPts val="300"/>
                        </a:spcAft>
                        <a:buFont typeface="Arial" panose="020B0604020202020204" pitchFamily="34" charset="0"/>
                        <a:buChar char="•"/>
                      </a:pPr>
                      <a:r>
                        <a:rPr lang="en-US" sz="1600" baseline="0" dirty="0" smtClean="0">
                          <a:latin typeface="Arial" panose="020B0604020202020204" pitchFamily="34" charset="0"/>
                          <a:cs typeface="Arial" panose="020B0604020202020204" pitchFamily="34" charset="0"/>
                        </a:rPr>
                        <a:t>Investigation is on-going</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Civil Recovery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None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Criminal Referral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None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Disciplinary Referral</a:t>
                      </a:r>
                    </a:p>
                    <a:p>
                      <a:pPr>
                        <a:lnSpc>
                          <a:spcPct val="100000"/>
                        </a:lnSpc>
                        <a:spcBef>
                          <a:spcPts val="600"/>
                        </a:spcBef>
                        <a:spcAft>
                          <a:spcPts val="300"/>
                        </a:spcAft>
                      </a:pPr>
                      <a:r>
                        <a:rPr lang="en-US" sz="1600" dirty="0" smtClean="0">
                          <a:latin typeface="Arial" panose="020B0604020202020204" pitchFamily="34" charset="0"/>
                          <a:cs typeface="Arial" panose="020B0604020202020204" pitchFamily="34" charset="0"/>
                        </a:rPr>
                        <a:t>Senior Official was suspended and awaiting disciplinary process.</a:t>
                      </a:r>
                    </a:p>
                  </a:txBody>
                  <a:tcPr/>
                </a:tc>
                <a:extLst>
                  <a:ext uri="{0D108BD9-81ED-4DB2-BD59-A6C34878D82A}">
                    <a16:rowId xmlns:a16="http://schemas.microsoft.com/office/drawing/2014/main" val="3328241644"/>
                  </a:ext>
                </a:extLst>
              </a:tr>
            </a:tbl>
          </a:graphicData>
        </a:graphic>
      </p:graphicFrame>
    </p:spTree>
    <p:extLst>
      <p:ext uri="{BB962C8B-B14F-4D97-AF65-F5344CB8AC3E}">
        <p14:creationId xmlns:p14="http://schemas.microsoft.com/office/powerpoint/2010/main" val="3717355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3600" b="1" dirty="0" smtClean="0">
                <a:latin typeface="Arial" panose="020B0604020202020204" pitchFamily="34" charset="0"/>
                <a:cs typeface="Arial" panose="020B0604020202020204" pitchFamily="34" charset="0"/>
              </a:rPr>
              <a:t>Presentation Outline</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info@siu.org.za </a:t>
            </a:r>
            <a:endParaRPr lang="en-US" sz="1000" b="1" dirty="0">
              <a:latin typeface="Arial"/>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t>2</a:t>
            </a:fld>
            <a:endParaRPr lang="en-US" dirty="0"/>
          </a:p>
        </p:txBody>
      </p:sp>
      <p:sp>
        <p:nvSpPr>
          <p:cNvPr id="3" name="Content Placeholder 2"/>
          <p:cNvSpPr>
            <a:spLocks noGrp="1"/>
          </p:cNvSpPr>
          <p:nvPr>
            <p:ph idx="1"/>
          </p:nvPr>
        </p:nvSpPr>
        <p:spPr>
          <a:xfrm>
            <a:off x="495300" y="1600201"/>
            <a:ext cx="8915400" cy="4222530"/>
          </a:xfrm>
        </p:spPr>
        <p:txBody>
          <a:bodyPr numCol="1">
            <a:normAutofit lnSpcReduction="10000"/>
          </a:bodyPr>
          <a:lstStyle/>
          <a:p>
            <a:pPr marL="514350" indent="-514350">
              <a:lnSpc>
                <a:spcPct val="170000"/>
              </a:lnSpc>
              <a:buAutoNum type="arabicPeriod"/>
            </a:pPr>
            <a:r>
              <a:rPr lang="en-US" sz="2100" b="1" dirty="0" smtClean="0">
                <a:latin typeface="Arial" panose="020B0604020202020204" pitchFamily="34" charset="0"/>
                <a:cs typeface="Arial" panose="020B0604020202020204" pitchFamily="34" charset="0"/>
              </a:rPr>
              <a:t>SIU- SAA Secondment Agreement</a:t>
            </a:r>
          </a:p>
          <a:p>
            <a:pPr marL="514350" indent="-514350">
              <a:lnSpc>
                <a:spcPct val="170000"/>
              </a:lnSpc>
              <a:buAutoNum type="arabicPeriod"/>
            </a:pPr>
            <a:r>
              <a:rPr lang="en-US" sz="2100" b="1" dirty="0" smtClean="0">
                <a:latin typeface="Arial" panose="020B0604020202020204" pitchFamily="34" charset="0"/>
                <a:cs typeface="Arial" panose="020B0604020202020204" pitchFamily="34" charset="0"/>
              </a:rPr>
              <a:t>SIU’s Mandate and Focus Areas</a:t>
            </a:r>
          </a:p>
          <a:p>
            <a:pPr marL="514350" indent="-514350">
              <a:lnSpc>
                <a:spcPct val="170000"/>
              </a:lnSpc>
              <a:buAutoNum type="arabicPeriod"/>
            </a:pPr>
            <a:r>
              <a:rPr lang="en-US" sz="2100" b="1" dirty="0" smtClean="0">
                <a:latin typeface="Arial" panose="020B0604020202020204" pitchFamily="34" charset="0"/>
                <a:cs typeface="Arial" panose="020B0604020202020204" pitchFamily="34" charset="0"/>
              </a:rPr>
              <a:t>Objectives of the investigation</a:t>
            </a:r>
          </a:p>
          <a:p>
            <a:pPr marL="514350" indent="-514350">
              <a:lnSpc>
                <a:spcPct val="170000"/>
              </a:lnSpc>
              <a:buAutoNum type="arabicPeriod"/>
            </a:pPr>
            <a:r>
              <a:rPr lang="en-US" sz="2100" b="1" dirty="0" smtClean="0">
                <a:latin typeface="Arial" panose="020B0604020202020204" pitchFamily="34" charset="0"/>
                <a:cs typeface="Arial" panose="020B0604020202020204" pitchFamily="34" charset="0"/>
              </a:rPr>
              <a:t>Key deliverables of the investigation</a:t>
            </a:r>
          </a:p>
          <a:p>
            <a:pPr marL="514350" indent="-514350">
              <a:lnSpc>
                <a:spcPct val="170000"/>
              </a:lnSpc>
              <a:buAutoNum type="arabicPeriod"/>
            </a:pPr>
            <a:r>
              <a:rPr lang="en-US" sz="2100" b="1" dirty="0" smtClean="0">
                <a:latin typeface="Arial" panose="020B0604020202020204" pitchFamily="34" charset="0"/>
                <a:cs typeface="Arial" panose="020B0604020202020204" pitchFamily="34" charset="0"/>
              </a:rPr>
              <a:t>Preliminary Findings</a:t>
            </a:r>
          </a:p>
          <a:p>
            <a:pPr marL="514350" indent="-514350">
              <a:lnSpc>
                <a:spcPct val="170000"/>
              </a:lnSpc>
              <a:buAutoNum type="arabicPeriod"/>
            </a:pPr>
            <a:r>
              <a:rPr lang="en-US" sz="2100" b="1" dirty="0" smtClean="0">
                <a:latin typeface="Arial" panose="020B0604020202020204" pitchFamily="34" charset="0"/>
                <a:cs typeface="Arial" panose="020B0604020202020204" pitchFamily="34" charset="0"/>
              </a:rPr>
              <a:t>Outstanding </a:t>
            </a:r>
            <a:r>
              <a:rPr lang="en-US" sz="2100" b="1" dirty="0">
                <a:latin typeface="Arial" panose="020B0604020202020204" pitchFamily="34" charset="0"/>
                <a:cs typeface="Arial" panose="020B0604020202020204" pitchFamily="34" charset="0"/>
              </a:rPr>
              <a:t>W</a:t>
            </a:r>
            <a:r>
              <a:rPr lang="en-US" sz="2100" b="1" dirty="0" smtClean="0">
                <a:latin typeface="Arial" panose="020B0604020202020204" pitchFamily="34" charset="0"/>
                <a:cs typeface="Arial" panose="020B0604020202020204" pitchFamily="34" charset="0"/>
              </a:rPr>
              <a:t>ork </a:t>
            </a:r>
          </a:p>
          <a:p>
            <a:pPr marL="514350" indent="-514350">
              <a:lnSpc>
                <a:spcPct val="170000"/>
              </a:lnSpc>
              <a:buAutoNum type="arabicPeriod"/>
            </a:pPr>
            <a:r>
              <a:rPr lang="en-US" sz="2100" b="1" dirty="0" smtClean="0">
                <a:latin typeface="Arial" panose="020B0604020202020204" pitchFamily="34" charset="0"/>
                <a:cs typeface="Arial" panose="020B0604020202020204" pitchFamily="34" charset="0"/>
              </a:rPr>
              <a:t>Limitations and Challenges</a:t>
            </a:r>
          </a:p>
          <a:p>
            <a:pPr marL="0" indent="0">
              <a:buNone/>
            </a:pPr>
            <a:endParaRPr lang="en-US" dirty="0" smtClean="0"/>
          </a:p>
        </p:txBody>
      </p:sp>
    </p:spTree>
    <p:extLst>
      <p:ext uri="{BB962C8B-B14F-4D97-AF65-F5344CB8AC3E}">
        <p14:creationId xmlns:p14="http://schemas.microsoft.com/office/powerpoint/2010/main" val="2535772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54238" y="457201"/>
            <a:ext cx="8551761" cy="1143000"/>
          </a:xfrm>
        </p:spPr>
        <p:txBody>
          <a:bodyPr>
            <a:normAutofit fontScale="90000"/>
          </a:bodyPr>
          <a:lstStyle/>
          <a:p>
            <a:r>
              <a:rPr lang="en-US" sz="3600" b="1" dirty="0" smtClean="0">
                <a:latin typeface="Arial" panose="020B0604020202020204" pitchFamily="34" charset="0"/>
                <a:cs typeface="Arial" panose="020B0604020202020204" pitchFamily="34" charset="0"/>
              </a:rPr>
              <a:t>Procurement for SAA Turnaround Plan</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info@siu.org.za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idx="1"/>
          </p:nvPr>
        </p:nvSpPr>
        <p:spPr>
          <a:xfrm>
            <a:off x="0" y="1813409"/>
            <a:ext cx="9906000" cy="4159128"/>
          </a:xfrm>
        </p:spPr>
        <p:txBody>
          <a:bodyPr>
            <a:normAutofit/>
          </a:bodyPr>
          <a:lstStyle/>
          <a:p>
            <a:pPr marL="0" indent="0">
              <a:spcBef>
                <a:spcPts val="600"/>
              </a:spcBef>
              <a:spcAft>
                <a:spcPts val="600"/>
              </a:spcAft>
              <a:buNone/>
            </a:pPr>
            <a:r>
              <a:rPr lang="en-US" sz="2900" b="1" dirty="0" smtClean="0">
                <a:latin typeface="Arial" panose="020B0604020202020204" pitchFamily="34" charset="0"/>
                <a:cs typeface="Arial" panose="020B0604020202020204" pitchFamily="34" charset="0"/>
              </a:rPr>
              <a:t>	Allegations</a:t>
            </a:r>
          </a:p>
          <a:p>
            <a:pPr marL="914400" lvl="2" indent="-404813" algn="just">
              <a:spcBef>
                <a:spcPts val="600"/>
              </a:spcBef>
              <a:spcAft>
                <a:spcPts val="600"/>
              </a:spcAft>
            </a:pPr>
            <a:r>
              <a:rPr lang="en-ZA" dirty="0">
                <a:latin typeface="Arial" panose="020B0604020202020204" pitchFamily="34" charset="0"/>
                <a:cs typeface="Arial" panose="020B0604020202020204" pitchFamily="34" charset="0"/>
              </a:rPr>
              <a:t>The investigation focused on the allegations received by the </a:t>
            </a:r>
            <a:r>
              <a:rPr lang="en-ZA" dirty="0" smtClean="0">
                <a:latin typeface="Arial" panose="020B0604020202020204" pitchFamily="34" charset="0"/>
                <a:cs typeface="Arial" panose="020B0604020202020204" pitchFamily="34" charset="0"/>
              </a:rPr>
              <a:t>SIU that SAA </a:t>
            </a:r>
            <a:r>
              <a:rPr lang="en-GB" dirty="0" smtClean="0">
                <a:latin typeface="Arial" panose="020B0604020202020204" pitchFamily="34" charset="0"/>
                <a:cs typeface="Arial" panose="020B0604020202020204" pitchFamily="34" charset="0"/>
              </a:rPr>
              <a:t> followed and irregular process in appointing a service provider for </a:t>
            </a:r>
            <a:r>
              <a:rPr lang="en-ZA" dirty="0" smtClean="0">
                <a:latin typeface="Arial" panose="020B0604020202020204" pitchFamily="34" charset="0"/>
                <a:cs typeface="Arial" panose="020B0604020202020204" pitchFamily="34" charset="0"/>
              </a:rPr>
              <a:t>Business </a:t>
            </a:r>
            <a:r>
              <a:rPr lang="en-ZA" dirty="0">
                <a:latin typeface="Arial" panose="020B0604020202020204" pitchFamily="34" charset="0"/>
                <a:cs typeface="Arial" panose="020B0604020202020204" pitchFamily="34" charset="0"/>
              </a:rPr>
              <a:t>Process Management Services and Revenue Assurance Management </a:t>
            </a:r>
            <a:r>
              <a:rPr lang="en-ZA" dirty="0" smtClean="0">
                <a:latin typeface="Arial" panose="020B0604020202020204" pitchFamily="34" charset="0"/>
                <a:cs typeface="Arial" panose="020B0604020202020204" pitchFamily="34" charset="0"/>
              </a:rPr>
              <a:t>Services </a:t>
            </a:r>
            <a:r>
              <a:rPr lang="en-ZA" dirty="0">
                <a:latin typeface="Arial" panose="020B0604020202020204" pitchFamily="34" charset="0"/>
                <a:cs typeface="Arial" panose="020B0604020202020204" pitchFamily="34" charset="0"/>
              </a:rPr>
              <a:t>at R70 million and R100 million </a:t>
            </a:r>
            <a:r>
              <a:rPr lang="en-ZA" dirty="0" smtClean="0">
                <a:latin typeface="Arial" panose="020B0604020202020204" pitchFamily="34" charset="0"/>
                <a:cs typeface="Arial" panose="020B0604020202020204" pitchFamily="34" charset="0"/>
              </a:rPr>
              <a:t>respectively.</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58858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3600" b="1" dirty="0" smtClean="0">
                <a:latin typeface="Arial" panose="020B0604020202020204" pitchFamily="34" charset="0"/>
                <a:cs typeface="Arial" panose="020B0604020202020204" pitchFamily="34" charset="0"/>
              </a:rPr>
              <a:t>Preliminary Findings</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info@siu.org.za </a:t>
            </a:r>
            <a:endParaRPr lang="en-US" sz="1000" b="1" dirty="0">
              <a:latin typeface="Arial"/>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t>21</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28180540"/>
              </p:ext>
            </p:extLst>
          </p:nvPr>
        </p:nvGraphicFramePr>
        <p:xfrm>
          <a:off x="0" y="1881892"/>
          <a:ext cx="9906000" cy="5608320"/>
        </p:xfrm>
        <a:graphic>
          <a:graphicData uri="http://schemas.openxmlformats.org/drawingml/2006/table">
            <a:tbl>
              <a:tblPr firstRow="1" bandRow="1">
                <a:tableStyleId>{5C22544A-7EE6-4342-B048-85BDC9FD1C3A}</a:tableStyleId>
              </a:tblPr>
              <a:tblGrid>
                <a:gridCol w="1581690">
                  <a:extLst>
                    <a:ext uri="{9D8B030D-6E8A-4147-A177-3AD203B41FA5}">
                      <a16:colId xmlns:a16="http://schemas.microsoft.com/office/drawing/2014/main" val="665874139"/>
                    </a:ext>
                  </a:extLst>
                </a:gridCol>
                <a:gridCol w="1531900">
                  <a:extLst>
                    <a:ext uri="{9D8B030D-6E8A-4147-A177-3AD203B41FA5}">
                      <a16:colId xmlns:a16="http://schemas.microsoft.com/office/drawing/2014/main" val="2251977576"/>
                    </a:ext>
                  </a:extLst>
                </a:gridCol>
                <a:gridCol w="3622876">
                  <a:extLst>
                    <a:ext uri="{9D8B030D-6E8A-4147-A177-3AD203B41FA5}">
                      <a16:colId xmlns:a16="http://schemas.microsoft.com/office/drawing/2014/main" val="1502185885"/>
                    </a:ext>
                  </a:extLst>
                </a:gridCol>
                <a:gridCol w="3169534">
                  <a:extLst>
                    <a:ext uri="{9D8B030D-6E8A-4147-A177-3AD203B41FA5}">
                      <a16:colId xmlns:a16="http://schemas.microsoft.com/office/drawing/2014/main" val="2275864516"/>
                    </a:ext>
                  </a:extLst>
                </a:gridCol>
              </a:tblGrid>
              <a:tr h="603133">
                <a:tc>
                  <a:txBody>
                    <a:bodyPr/>
                    <a:lstStyle/>
                    <a:p>
                      <a:r>
                        <a:rPr lang="en-US" dirty="0" smtClean="0">
                          <a:solidFill>
                            <a:schemeClr val="tx1"/>
                          </a:solidFill>
                        </a:rPr>
                        <a:t>Focus Area 4</a:t>
                      </a:r>
                      <a:endParaRPr lang="en-US" dirty="0">
                        <a:solidFill>
                          <a:schemeClr val="tx1"/>
                        </a:solidFill>
                      </a:endParaRPr>
                    </a:p>
                  </a:txBody>
                  <a:tcPr>
                    <a:solidFill>
                      <a:srgbClr val="FFFF00"/>
                    </a:solidFill>
                  </a:tcPr>
                </a:tc>
                <a:tc>
                  <a:txBody>
                    <a:bodyPr/>
                    <a:lstStyle/>
                    <a:p>
                      <a:r>
                        <a:rPr lang="en-US" dirty="0" smtClean="0">
                          <a:solidFill>
                            <a:schemeClr val="tx1"/>
                          </a:solidFill>
                        </a:rPr>
                        <a:t>Number of investigations</a:t>
                      </a:r>
                      <a:endParaRPr lang="en-US" dirty="0">
                        <a:solidFill>
                          <a:schemeClr val="tx1"/>
                        </a:solidFill>
                      </a:endParaRPr>
                    </a:p>
                  </a:txBody>
                  <a:tcPr>
                    <a:solidFill>
                      <a:srgbClr val="FFFF00"/>
                    </a:solidFill>
                  </a:tcPr>
                </a:tc>
                <a:tc>
                  <a:txBody>
                    <a:bodyPr/>
                    <a:lstStyle/>
                    <a:p>
                      <a:r>
                        <a:rPr lang="en-US" dirty="0" smtClean="0">
                          <a:solidFill>
                            <a:schemeClr val="tx1"/>
                          </a:solidFill>
                        </a:rPr>
                        <a:t>Findings</a:t>
                      </a:r>
                      <a:r>
                        <a:rPr lang="en-US" baseline="0" dirty="0" smtClean="0">
                          <a:solidFill>
                            <a:schemeClr val="tx1"/>
                          </a:solidFill>
                        </a:rPr>
                        <a:t> and </a:t>
                      </a:r>
                      <a:r>
                        <a:rPr lang="en-US" dirty="0" smtClean="0">
                          <a:solidFill>
                            <a:schemeClr val="tx1"/>
                          </a:solidFill>
                        </a:rPr>
                        <a:t>Status</a:t>
                      </a:r>
                      <a:endParaRPr lang="en-US" dirty="0">
                        <a:solidFill>
                          <a:schemeClr val="tx1"/>
                        </a:solidFill>
                      </a:endParaRPr>
                    </a:p>
                  </a:txBody>
                  <a:tcPr>
                    <a:solidFill>
                      <a:srgbClr val="FFFF00"/>
                    </a:solidFill>
                  </a:tcPr>
                </a:tc>
                <a:tc>
                  <a:txBody>
                    <a:bodyPr/>
                    <a:lstStyle/>
                    <a:p>
                      <a:r>
                        <a:rPr lang="en-US" dirty="0" smtClean="0">
                          <a:solidFill>
                            <a:schemeClr val="tx1"/>
                          </a:solidFill>
                        </a:rPr>
                        <a:t>Possible Outcomes</a:t>
                      </a:r>
                    </a:p>
                    <a:p>
                      <a:endParaRPr lang="en-US" dirty="0">
                        <a:solidFill>
                          <a:schemeClr val="tx1"/>
                        </a:solidFill>
                      </a:endParaRPr>
                    </a:p>
                  </a:txBody>
                  <a:tcPr>
                    <a:solidFill>
                      <a:srgbClr val="FFFF00"/>
                    </a:solidFill>
                  </a:tcPr>
                </a:tc>
                <a:extLst>
                  <a:ext uri="{0D108BD9-81ED-4DB2-BD59-A6C34878D82A}">
                    <a16:rowId xmlns:a16="http://schemas.microsoft.com/office/drawing/2014/main" val="918357312"/>
                  </a:ext>
                </a:extLst>
              </a:tr>
              <a:tr h="3106479">
                <a:tc>
                  <a:txBody>
                    <a:bodyPr/>
                    <a:lstStyle/>
                    <a:p>
                      <a:r>
                        <a:rPr lang="en-US" sz="1600" dirty="0" smtClean="0">
                          <a:latin typeface="Arial" panose="020B0604020202020204" pitchFamily="34" charset="0"/>
                          <a:cs typeface="Arial" panose="020B0604020202020204" pitchFamily="34" charset="0"/>
                        </a:rPr>
                        <a:t>SAA Turn Around Plan</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2</a:t>
                      </a:r>
                      <a:endParaRPr lang="en-US" sz="1600" dirty="0">
                        <a:latin typeface="Arial" panose="020B0604020202020204" pitchFamily="34" charset="0"/>
                        <a:cs typeface="Arial" panose="020B0604020202020204" pitchFamily="34" charset="0"/>
                      </a:endParaRPr>
                    </a:p>
                  </a:txBody>
                  <a:tcPr/>
                </a:tc>
                <a:tc>
                  <a:txBody>
                    <a:bodyPr/>
                    <a:lstStyle/>
                    <a:p>
                      <a:pPr marL="342900" indent="-342900">
                        <a:buFont typeface="Arial" panose="020B0604020202020204" pitchFamily="34" charset="0"/>
                        <a:buChar char="•"/>
                      </a:pPr>
                      <a:r>
                        <a:rPr lang="en-GB" sz="1600" dirty="0" smtClean="0">
                          <a:latin typeface="Arial" panose="020B0604020202020204" pitchFamily="34" charset="0"/>
                          <a:cs typeface="Arial" panose="020B0604020202020204" pitchFamily="34" charset="0"/>
                        </a:rPr>
                        <a:t>This</a:t>
                      </a:r>
                      <a:r>
                        <a:rPr lang="en-GB" sz="1600" baseline="0" dirty="0" smtClean="0">
                          <a:latin typeface="Arial" panose="020B0604020202020204" pitchFamily="34" charset="0"/>
                          <a:cs typeface="Arial" panose="020B0604020202020204" pitchFamily="34" charset="0"/>
                        </a:rPr>
                        <a:t> matter i</a:t>
                      </a:r>
                      <a:r>
                        <a:rPr lang="en-GB" sz="1600" dirty="0" smtClean="0">
                          <a:latin typeface="Arial" panose="020B0604020202020204" pitchFamily="34" charset="0"/>
                          <a:cs typeface="Arial" panose="020B0604020202020204" pitchFamily="34" charset="0"/>
                        </a:rPr>
                        <a:t>nvolves SAA Turn around strategy with contract value of R170 million. Two contracts were awarded,</a:t>
                      </a:r>
                      <a:r>
                        <a:rPr lang="en-GB" sz="1600" baseline="0" dirty="0" smtClean="0">
                          <a:latin typeface="Arial" panose="020B0604020202020204" pitchFamily="34" charset="0"/>
                          <a:cs typeface="Arial" panose="020B0604020202020204" pitchFamily="34" charset="0"/>
                        </a:rPr>
                        <a:t> namely:</a:t>
                      </a:r>
                    </a:p>
                    <a:p>
                      <a:pPr marL="800100" lvl="1" indent="-342900">
                        <a:buFontTx/>
                        <a:buChar char="-"/>
                      </a:pPr>
                      <a:r>
                        <a:rPr lang="en-GB" sz="1600" dirty="0" smtClean="0">
                          <a:latin typeface="Arial" panose="020B0604020202020204" pitchFamily="34" charset="0"/>
                          <a:cs typeface="Arial" panose="020B0604020202020204" pitchFamily="34" charset="0"/>
                        </a:rPr>
                        <a:t>Business Process Management Services for R70 million;</a:t>
                      </a:r>
                      <a:r>
                        <a:rPr lang="en-GB" sz="1600" baseline="0" dirty="0" smtClean="0">
                          <a:latin typeface="Arial" panose="020B0604020202020204" pitchFamily="34" charset="0"/>
                          <a:cs typeface="Arial" panose="020B0604020202020204" pitchFamily="34" charset="0"/>
                        </a:rPr>
                        <a:t> and</a:t>
                      </a:r>
                    </a:p>
                    <a:p>
                      <a:pPr marL="800100" lvl="1" indent="-342900">
                        <a:buFontTx/>
                        <a:buChar char="-"/>
                      </a:pPr>
                      <a:r>
                        <a:rPr lang="en-GB" sz="1600" dirty="0" smtClean="0">
                          <a:latin typeface="Arial" panose="020B0604020202020204" pitchFamily="34" charset="0"/>
                          <a:cs typeface="Arial" panose="020B0604020202020204" pitchFamily="34" charset="0"/>
                        </a:rPr>
                        <a:t>Revenue Assurance Management Services - R100 million.</a:t>
                      </a:r>
                      <a:endParaRPr lang="en-US" sz="1600" dirty="0" smtClean="0">
                        <a:latin typeface="Arial" panose="020B0604020202020204" pitchFamily="34" charset="0"/>
                        <a:cs typeface="Arial" panose="020B0604020202020204" pitchFamily="34" charset="0"/>
                      </a:endParaRPr>
                    </a:p>
                    <a:p>
                      <a:pPr marL="342900" lvl="2" indent="-3429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Both contracts were awarded to TATA</a:t>
                      </a:r>
                      <a:r>
                        <a:rPr lang="en-GB" sz="1600" dirty="0" smtClean="0">
                          <a:latin typeface="Arial" panose="020B0604020202020204" pitchFamily="34" charset="0"/>
                          <a:cs typeface="Arial" panose="020B0604020202020204" pitchFamily="34" charset="0"/>
                        </a:rPr>
                        <a:t>. </a:t>
                      </a:r>
                    </a:p>
                    <a:p>
                      <a:pPr marL="342900" lvl="2" indent="-342900">
                        <a:buFont typeface="Arial" panose="020B0604020202020204" pitchFamily="34" charset="0"/>
                        <a:buChar char="•"/>
                      </a:pPr>
                      <a:r>
                        <a:rPr lang="en-GB" sz="1600" dirty="0" smtClean="0">
                          <a:latin typeface="Arial" panose="020B0604020202020204" pitchFamily="34" charset="0"/>
                          <a:cs typeface="Arial" panose="020B0604020202020204" pitchFamily="34" charset="0"/>
                        </a:rPr>
                        <a:t>Procurement irregularities were identified during investigation.</a:t>
                      </a:r>
                    </a:p>
                  </a:txBody>
                  <a:tcPr/>
                </a:tc>
                <a:tc>
                  <a:txBody>
                    <a:bodyPr/>
                    <a:lstStyle/>
                    <a:p>
                      <a:pPr marL="0" indent="0" algn="just">
                        <a:buFont typeface="Arial" panose="020B0604020202020204" pitchFamily="34" charset="0"/>
                        <a:buNone/>
                      </a:pPr>
                      <a:r>
                        <a:rPr lang="en-GB" sz="1600" b="1" dirty="0" smtClean="0">
                          <a:latin typeface="Arial" panose="020B0604020202020204" pitchFamily="34" charset="0"/>
                          <a:cs typeface="Arial" panose="020B0604020202020204" pitchFamily="34" charset="0"/>
                        </a:rPr>
                        <a:t>Contract Set Aside </a:t>
                      </a:r>
                    </a:p>
                    <a:p>
                      <a:pPr marL="0" indent="0" algn="just">
                        <a:buFont typeface="Arial" panose="020B0604020202020204" pitchFamily="34" charset="0"/>
                        <a:buNone/>
                      </a:pPr>
                      <a:r>
                        <a:rPr lang="en-GB" sz="1600" b="0" dirty="0" smtClean="0">
                          <a:latin typeface="Arial" panose="020B0604020202020204" pitchFamily="34" charset="0"/>
                          <a:cs typeface="Arial" panose="020B0604020202020204" pitchFamily="34" charset="0"/>
                        </a:rPr>
                        <a:t>During secondment, the SIU recommended the cancellation of the contract which was done by SAA and saved the institution R130 </a:t>
                      </a:r>
                      <a:r>
                        <a:rPr lang="en-US" sz="1600" b="0" dirty="0" smtClean="0">
                          <a:latin typeface="Arial" panose="020B0604020202020204" pitchFamily="34" charset="0"/>
                          <a:cs typeface="Arial" panose="020B0604020202020204" pitchFamily="34" charset="0"/>
                        </a:rPr>
                        <a:t>million.</a:t>
                      </a:r>
                    </a:p>
                    <a:p>
                      <a:pPr marL="0" indent="0" algn="just">
                        <a:buFont typeface="Arial" panose="020B0604020202020204" pitchFamily="34" charset="0"/>
                        <a:buNone/>
                      </a:pPr>
                      <a:endParaRPr lang="en-US" sz="800" b="0" dirty="0" smtClean="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Civil Recovery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Senior Counsel has been appointed for the recovery of R78.7 million.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Criminal Referral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 criminal referral is under review</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Disciplinary Referral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US" sz="1600" dirty="0" smtClean="0">
                          <a:latin typeface="Arial" panose="020B0604020202020204" pitchFamily="34" charset="0"/>
                          <a:cs typeface="Arial" panose="020B0604020202020204" pitchFamily="34" charset="0"/>
                        </a:rPr>
                        <a:t>Possible</a:t>
                      </a:r>
                      <a:r>
                        <a:rPr lang="en-US" sz="1600" baseline="0" dirty="0" smtClean="0">
                          <a:latin typeface="Arial" panose="020B0604020202020204" pitchFamily="34" charset="0"/>
                          <a:cs typeface="Arial" panose="020B0604020202020204" pitchFamily="34" charset="0"/>
                        </a:rPr>
                        <a:t> 4 disciplinary referrals against four officials is under review.</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8579894"/>
                  </a:ext>
                </a:extLst>
              </a:tr>
            </a:tbl>
          </a:graphicData>
        </a:graphic>
      </p:graphicFrame>
    </p:spTree>
    <p:extLst>
      <p:ext uri="{BB962C8B-B14F-4D97-AF65-F5344CB8AC3E}">
        <p14:creationId xmlns:p14="http://schemas.microsoft.com/office/powerpoint/2010/main" val="2637052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54238" y="457201"/>
            <a:ext cx="8551761" cy="1143000"/>
          </a:xfrm>
        </p:spPr>
        <p:txBody>
          <a:bodyPr>
            <a:normAutofit/>
          </a:bodyPr>
          <a:lstStyle/>
          <a:p>
            <a:r>
              <a:rPr lang="en-US" sz="3600" b="1" dirty="0" smtClean="0">
                <a:latin typeface="Arial" panose="020B0604020202020204" pitchFamily="34" charset="0"/>
                <a:cs typeface="Arial" panose="020B0604020202020204" pitchFamily="34" charset="0"/>
              </a:rPr>
              <a:t>Abuse of travel rebates benefits</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info@siu.org.za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idx="1"/>
          </p:nvPr>
        </p:nvSpPr>
        <p:spPr>
          <a:xfrm>
            <a:off x="0" y="1813409"/>
            <a:ext cx="9582411" cy="4159128"/>
          </a:xfrm>
        </p:spPr>
        <p:txBody>
          <a:bodyPr>
            <a:normAutofit/>
          </a:bodyPr>
          <a:lstStyle/>
          <a:p>
            <a:pPr marL="0" indent="287338" algn="just">
              <a:spcBef>
                <a:spcPts val="600"/>
              </a:spcBef>
              <a:spcAft>
                <a:spcPts val="600"/>
              </a:spcAft>
              <a:buNone/>
            </a:pPr>
            <a:r>
              <a:rPr lang="en-US" sz="2900" b="1" dirty="0" smtClean="0">
                <a:latin typeface="Arial" panose="020B0604020202020204" pitchFamily="34" charset="0"/>
                <a:cs typeface="Arial" panose="020B0604020202020204" pitchFamily="34" charset="0"/>
              </a:rPr>
              <a:t>Allegations</a:t>
            </a:r>
          </a:p>
          <a:p>
            <a:pPr marL="739775" lvl="2" indent="-452438" algn="just">
              <a:spcBef>
                <a:spcPts val="600"/>
              </a:spcBef>
              <a:spcAft>
                <a:spcPts val="600"/>
              </a:spcAft>
            </a:pPr>
            <a:r>
              <a:rPr lang="en-ZA" dirty="0">
                <a:latin typeface="Arial" panose="020B0604020202020204" pitchFamily="34" charset="0"/>
                <a:cs typeface="Arial" panose="020B0604020202020204" pitchFamily="34" charset="0"/>
              </a:rPr>
              <a:t>The investigation focused on the allegations received by the </a:t>
            </a:r>
            <a:r>
              <a:rPr lang="en-ZA" dirty="0" smtClean="0">
                <a:latin typeface="Arial" panose="020B0604020202020204" pitchFamily="34" charset="0"/>
                <a:cs typeface="Arial" panose="020B0604020202020204" pitchFamily="34" charset="0"/>
              </a:rPr>
              <a:t>SIU that SAA </a:t>
            </a:r>
            <a:r>
              <a:rPr lang="en-GB" dirty="0" smtClean="0">
                <a:latin typeface="Arial" panose="020B0604020202020204" pitchFamily="34" charset="0"/>
                <a:cs typeface="Arial" panose="020B0604020202020204" pitchFamily="34" charset="0"/>
              </a:rPr>
              <a:t> </a:t>
            </a:r>
            <a:r>
              <a:rPr lang="en-ZA" dirty="0" smtClean="0">
                <a:latin typeface="Arial" panose="020B0604020202020204" pitchFamily="34" charset="0"/>
                <a:cs typeface="Arial" panose="020B0604020202020204" pitchFamily="34" charset="0"/>
              </a:rPr>
              <a:t>employees are abusing the  </a:t>
            </a:r>
            <a:r>
              <a:rPr lang="en-ZA" dirty="0">
                <a:latin typeface="Arial" panose="020B0604020202020204" pitchFamily="34" charset="0"/>
                <a:cs typeface="Arial" panose="020B0604020202020204" pitchFamily="34" charset="0"/>
              </a:rPr>
              <a:t>benefit on vacation travel that is provided by SAA to its employees and pensioners. The qualifying persons are able to travel across the world at SAA’s expense</a:t>
            </a:r>
            <a:r>
              <a:rPr lang="en-ZA" dirty="0" smtClean="0">
                <a:latin typeface="Arial" panose="020B0604020202020204" pitchFamily="34" charset="0"/>
                <a:cs typeface="Arial" panose="020B0604020202020204" pitchFamily="34" charset="0"/>
              </a:rPr>
              <a:t>.</a:t>
            </a:r>
          </a:p>
          <a:p>
            <a:pPr marL="914400" lvl="2" indent="0">
              <a:buNone/>
            </a:pPr>
            <a:endParaRPr lang="en-US" dirty="0"/>
          </a:p>
        </p:txBody>
      </p:sp>
    </p:spTree>
    <p:extLst>
      <p:ext uri="{BB962C8B-B14F-4D97-AF65-F5344CB8AC3E}">
        <p14:creationId xmlns:p14="http://schemas.microsoft.com/office/powerpoint/2010/main" val="5907645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3600" b="1" dirty="0" smtClean="0">
                <a:latin typeface="Arial" panose="020B0604020202020204" pitchFamily="34" charset="0"/>
                <a:cs typeface="Arial" panose="020B0604020202020204" pitchFamily="34" charset="0"/>
              </a:rPr>
              <a:t>Preliminary Findings</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info@siu.org.za </a:t>
            </a:r>
            <a:endParaRPr lang="en-US" sz="1000" b="1" dirty="0">
              <a:latin typeface="Arial"/>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t>23</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56684501"/>
              </p:ext>
            </p:extLst>
          </p:nvPr>
        </p:nvGraphicFramePr>
        <p:xfrm>
          <a:off x="0" y="1822450"/>
          <a:ext cx="9906000" cy="4697313"/>
        </p:xfrm>
        <a:graphic>
          <a:graphicData uri="http://schemas.openxmlformats.org/drawingml/2006/table">
            <a:tbl>
              <a:tblPr firstRow="1" bandRow="1">
                <a:tableStyleId>{5C22544A-7EE6-4342-B048-85BDC9FD1C3A}</a:tableStyleId>
              </a:tblPr>
              <a:tblGrid>
                <a:gridCol w="1783202">
                  <a:extLst>
                    <a:ext uri="{9D8B030D-6E8A-4147-A177-3AD203B41FA5}">
                      <a16:colId xmlns:a16="http://schemas.microsoft.com/office/drawing/2014/main" val="665874139"/>
                    </a:ext>
                  </a:extLst>
                </a:gridCol>
                <a:gridCol w="1787646">
                  <a:extLst>
                    <a:ext uri="{9D8B030D-6E8A-4147-A177-3AD203B41FA5}">
                      <a16:colId xmlns:a16="http://schemas.microsoft.com/office/drawing/2014/main" val="2251977576"/>
                    </a:ext>
                  </a:extLst>
                </a:gridCol>
                <a:gridCol w="3858652">
                  <a:extLst>
                    <a:ext uri="{9D8B030D-6E8A-4147-A177-3AD203B41FA5}">
                      <a16:colId xmlns:a16="http://schemas.microsoft.com/office/drawing/2014/main" val="1502185885"/>
                    </a:ext>
                  </a:extLst>
                </a:gridCol>
                <a:gridCol w="2476500">
                  <a:extLst>
                    <a:ext uri="{9D8B030D-6E8A-4147-A177-3AD203B41FA5}">
                      <a16:colId xmlns:a16="http://schemas.microsoft.com/office/drawing/2014/main" val="2275864516"/>
                    </a:ext>
                  </a:extLst>
                </a:gridCol>
              </a:tblGrid>
              <a:tr h="704433">
                <a:tc>
                  <a:txBody>
                    <a:bodyPr/>
                    <a:lstStyle/>
                    <a:p>
                      <a:r>
                        <a:rPr lang="en-US" sz="1600" dirty="0" smtClean="0">
                          <a:solidFill>
                            <a:schemeClr val="tx1"/>
                          </a:solidFill>
                          <a:latin typeface="Arial" panose="020B0604020202020204" pitchFamily="34" charset="0"/>
                          <a:cs typeface="Arial" panose="020B0604020202020204" pitchFamily="34" charset="0"/>
                        </a:rPr>
                        <a:t>Focus Area 5</a:t>
                      </a:r>
                      <a:endParaRPr lang="en-US" sz="1600"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sz="1600" dirty="0" smtClean="0">
                          <a:solidFill>
                            <a:schemeClr val="tx1"/>
                          </a:solidFill>
                          <a:latin typeface="Arial" panose="020B0604020202020204" pitchFamily="34" charset="0"/>
                          <a:cs typeface="Arial" panose="020B0604020202020204" pitchFamily="34" charset="0"/>
                        </a:rPr>
                        <a:t>Number of investigations</a:t>
                      </a:r>
                      <a:endParaRPr lang="en-US" sz="1600"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sz="1600" dirty="0" smtClean="0">
                          <a:solidFill>
                            <a:schemeClr val="tx1"/>
                          </a:solidFill>
                          <a:latin typeface="Arial" panose="020B0604020202020204" pitchFamily="34" charset="0"/>
                          <a:cs typeface="Arial" panose="020B0604020202020204" pitchFamily="34" charset="0"/>
                        </a:rPr>
                        <a:t>Status</a:t>
                      </a:r>
                      <a:endParaRPr lang="en-US" sz="1600"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sz="1600" dirty="0" smtClean="0">
                          <a:solidFill>
                            <a:schemeClr val="tx1"/>
                          </a:solidFill>
                          <a:latin typeface="Arial" panose="020B0604020202020204" pitchFamily="34" charset="0"/>
                          <a:cs typeface="Arial" panose="020B0604020202020204" pitchFamily="34" charset="0"/>
                        </a:rPr>
                        <a:t>Possible Outcomes</a:t>
                      </a:r>
                    </a:p>
                  </a:txBody>
                  <a:tcPr>
                    <a:solidFill>
                      <a:srgbClr val="FFFF00"/>
                    </a:solidFill>
                  </a:tcPr>
                </a:tc>
                <a:extLst>
                  <a:ext uri="{0D108BD9-81ED-4DB2-BD59-A6C34878D82A}">
                    <a16:rowId xmlns:a16="http://schemas.microsoft.com/office/drawing/2014/main" val="918357312"/>
                  </a:ext>
                </a:extLst>
              </a:tr>
              <a:tr h="3253807">
                <a:tc>
                  <a:txBody>
                    <a:bodyPr/>
                    <a:lstStyle/>
                    <a:p>
                      <a:r>
                        <a:rPr lang="en-US" sz="1600" dirty="0" smtClean="0">
                          <a:latin typeface="Arial" panose="020B0604020202020204" pitchFamily="34" charset="0"/>
                          <a:cs typeface="Arial" panose="020B0604020202020204" pitchFamily="34" charset="0"/>
                        </a:rPr>
                        <a:t>Travel Rebates Benefits</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12</a:t>
                      </a:r>
                      <a:endParaRPr lang="en-US" sz="16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Investigations</a:t>
                      </a:r>
                      <a:r>
                        <a:rPr lang="en-US" sz="1600" baseline="0" dirty="0" smtClean="0">
                          <a:latin typeface="Arial" panose="020B0604020202020204" pitchFamily="34" charset="0"/>
                          <a:cs typeface="Arial" panose="020B0604020202020204" pitchFamily="34" charset="0"/>
                        </a:rPr>
                        <a:t> are on-going</a:t>
                      </a:r>
                    </a:p>
                    <a:p>
                      <a:pPr marL="0" indent="0">
                        <a:buFont typeface="Arial" panose="020B0604020202020204" pitchFamily="34" charset="0"/>
                        <a:buNone/>
                      </a:pPr>
                      <a:endParaRPr lang="en-US" sz="1600" baseline="0" dirty="0" smtClean="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1600" baseline="0" dirty="0" smtClean="0">
                          <a:latin typeface="Arial" panose="020B0604020202020204" pitchFamily="34" charset="0"/>
                          <a:cs typeface="Arial" panose="020B0604020202020204" pitchFamily="34" charset="0"/>
                        </a:rPr>
                        <a:t>SAA employees have abused the Travel Rebates Policy resulting in the loss of approximately R600m during 2018/19 FY</a:t>
                      </a:r>
                    </a:p>
                    <a:p>
                      <a:pPr marL="285750" indent="-285750">
                        <a:buFont typeface="Arial" panose="020B0604020202020204" pitchFamily="34" charset="0"/>
                        <a:buChar char="•"/>
                      </a:pPr>
                      <a:r>
                        <a:rPr lang="en-US" sz="1600" baseline="0" dirty="0" smtClean="0">
                          <a:latin typeface="Arial" panose="020B0604020202020204" pitchFamily="34" charset="0"/>
                          <a:cs typeface="Arial" panose="020B0604020202020204" pitchFamily="34" charset="0"/>
                        </a:rPr>
                        <a:t> Two investigations were finalised and no irregularities were found. </a:t>
                      </a:r>
                      <a:endParaRPr lang="en-US" sz="1600" dirty="0">
                        <a:latin typeface="Arial" panose="020B0604020202020204" pitchFamily="34" charset="0"/>
                        <a:cs typeface="Arial" panose="020B0604020202020204" pitchFamily="34" charset="0"/>
                      </a:endParaRPr>
                    </a:p>
                  </a:txBody>
                  <a:tcPr/>
                </a:tc>
                <a:tc>
                  <a:txBody>
                    <a:bodyPr/>
                    <a:lstStyle/>
                    <a:p>
                      <a:pPr marL="0" indent="0">
                        <a:buFont typeface="Arial" panose="020B0604020202020204" pitchFamily="34" charset="0"/>
                        <a:buNone/>
                      </a:pPr>
                      <a:r>
                        <a:rPr lang="en-US" sz="1600" b="1" dirty="0" smtClean="0">
                          <a:latin typeface="Arial" panose="020B0604020202020204" pitchFamily="34" charset="0"/>
                          <a:cs typeface="Arial" panose="020B0604020202020204" pitchFamily="34" charset="0"/>
                        </a:rPr>
                        <a:t>Systemic</a:t>
                      </a:r>
                      <a:r>
                        <a:rPr lang="en-US" sz="1600" b="1" baseline="0" dirty="0" smtClean="0">
                          <a:latin typeface="Arial" panose="020B0604020202020204" pitchFamily="34" charset="0"/>
                          <a:cs typeface="Arial" panose="020B0604020202020204" pitchFamily="34" charset="0"/>
                        </a:rPr>
                        <a:t> recommendations</a:t>
                      </a:r>
                    </a:p>
                    <a:p>
                      <a:pPr marL="0" indent="0">
                        <a:buFont typeface="Arial" panose="020B0604020202020204" pitchFamily="34" charset="0"/>
                        <a:buNone/>
                      </a:pPr>
                      <a:endParaRPr lang="en-US" sz="1600"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600" baseline="0" dirty="0" smtClean="0">
                          <a:latin typeface="Arial" panose="020B0604020202020204" pitchFamily="34" charset="0"/>
                          <a:cs typeface="Arial" panose="020B0604020202020204" pitchFamily="34" charset="0"/>
                        </a:rPr>
                        <a:t>Review of SAA’s policy on rebates and employee benefits.</a:t>
                      </a:r>
                    </a:p>
                    <a:p>
                      <a:pPr marL="0" indent="0">
                        <a:buFont typeface="Arial" panose="020B0604020202020204" pitchFamily="34" charset="0"/>
                        <a:buNone/>
                      </a:pPr>
                      <a:endParaRPr lang="en-US" sz="1600" baseline="0" dirty="0" smtClean="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Civil Recovery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Still to be determined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Criminal Referral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Still to be determined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Disciplinary Referral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Still to be determined</a:t>
                      </a:r>
                    </a:p>
                  </a:txBody>
                  <a:tcPr/>
                </a:tc>
                <a:extLst>
                  <a:ext uri="{0D108BD9-81ED-4DB2-BD59-A6C34878D82A}">
                    <a16:rowId xmlns:a16="http://schemas.microsoft.com/office/drawing/2014/main" val="3328241644"/>
                  </a:ext>
                </a:extLst>
              </a:tr>
            </a:tbl>
          </a:graphicData>
        </a:graphic>
      </p:graphicFrame>
    </p:spTree>
    <p:extLst>
      <p:ext uri="{BB962C8B-B14F-4D97-AF65-F5344CB8AC3E}">
        <p14:creationId xmlns:p14="http://schemas.microsoft.com/office/powerpoint/2010/main" val="3640033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54238" y="457201"/>
            <a:ext cx="8551761" cy="1143000"/>
          </a:xfrm>
        </p:spPr>
        <p:txBody>
          <a:bodyPr>
            <a:normAutofit/>
          </a:bodyPr>
          <a:lstStyle/>
          <a:p>
            <a:r>
              <a:rPr lang="en-US" sz="3600" b="1" dirty="0" smtClean="0">
                <a:latin typeface="Arial" panose="020B0604020202020204" pitchFamily="34" charset="0"/>
                <a:cs typeface="Arial" panose="020B0604020202020204" pitchFamily="34" charset="0"/>
              </a:rPr>
              <a:t>Payment to SAA Vendors</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info@siu.org.za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idx="1"/>
          </p:nvPr>
        </p:nvSpPr>
        <p:spPr>
          <a:xfrm>
            <a:off x="0" y="1813409"/>
            <a:ext cx="9906000" cy="4159128"/>
          </a:xfrm>
        </p:spPr>
        <p:txBody>
          <a:bodyPr>
            <a:normAutofit fontScale="92500"/>
          </a:bodyPr>
          <a:lstStyle/>
          <a:p>
            <a:pPr marL="0" indent="0">
              <a:buNone/>
            </a:pPr>
            <a:r>
              <a:rPr lang="en-US" sz="2900" b="1" dirty="0" smtClean="0">
                <a:latin typeface="Arial" panose="020B0604020202020204" pitchFamily="34" charset="0"/>
                <a:cs typeface="Arial" panose="020B0604020202020204" pitchFamily="34" charset="0"/>
              </a:rPr>
              <a:t>Allegations</a:t>
            </a:r>
          </a:p>
          <a:p>
            <a:r>
              <a:rPr lang="en-GB" sz="2300" dirty="0" smtClean="0">
                <a:latin typeface="Arial" panose="020B0604020202020204" pitchFamily="34" charset="0"/>
                <a:cs typeface="Arial" panose="020B0604020202020204" pitchFamily="34" charset="0"/>
              </a:rPr>
              <a:t>The allegations relate to red </a:t>
            </a:r>
            <a:r>
              <a:rPr lang="en-GB" sz="2300" dirty="0">
                <a:latin typeface="Arial" panose="020B0604020202020204" pitchFamily="34" charset="0"/>
                <a:cs typeface="Arial" panose="020B0604020202020204" pitchFamily="34" charset="0"/>
              </a:rPr>
              <a:t>flags identified by SAA during preliminary audit for the period 1 April 2016 to 31 March 2018. The following red flags were </a:t>
            </a:r>
            <a:r>
              <a:rPr lang="en-GB" sz="2300" dirty="0" smtClean="0">
                <a:latin typeface="Arial" panose="020B0604020202020204" pitchFamily="34" charset="0"/>
                <a:cs typeface="Arial" panose="020B0604020202020204" pitchFamily="34" charset="0"/>
              </a:rPr>
              <a:t>identified:</a:t>
            </a:r>
            <a:r>
              <a:rPr lang="en-US" sz="2300" dirty="0">
                <a:latin typeface="Arial" panose="020B0604020202020204" pitchFamily="34" charset="0"/>
                <a:cs typeface="Arial" panose="020B0604020202020204" pitchFamily="34" charset="0"/>
              </a:rPr>
              <a:t> </a:t>
            </a:r>
            <a:r>
              <a:rPr lang="en-US" sz="2300" dirty="0" smtClean="0">
                <a:latin typeface="Arial" panose="020B0604020202020204" pitchFamily="34" charset="0"/>
                <a:cs typeface="Arial" panose="020B0604020202020204" pitchFamily="34" charset="0"/>
              </a:rPr>
              <a:t>and referred to the SIU:</a:t>
            </a:r>
          </a:p>
          <a:p>
            <a:pPr lvl="1"/>
            <a:r>
              <a:rPr lang="en-ZA" sz="2300" dirty="0" smtClean="0">
                <a:latin typeface="Arial" panose="020B0604020202020204" pitchFamily="34" charset="0"/>
                <a:cs typeface="Arial" panose="020B0604020202020204" pitchFamily="34" charset="0"/>
              </a:rPr>
              <a:t>duplicate </a:t>
            </a:r>
            <a:r>
              <a:rPr lang="en-ZA" sz="2300" dirty="0">
                <a:latin typeface="Arial" panose="020B0604020202020204" pitchFamily="34" charset="0"/>
                <a:cs typeface="Arial" panose="020B0604020202020204" pitchFamily="34" charset="0"/>
              </a:rPr>
              <a:t>payments;</a:t>
            </a:r>
            <a:endParaRPr lang="en-US" sz="2300" b="1" i="1" dirty="0">
              <a:latin typeface="Arial" panose="020B0604020202020204" pitchFamily="34" charset="0"/>
              <a:cs typeface="Arial" panose="020B0604020202020204" pitchFamily="34" charset="0"/>
            </a:endParaRPr>
          </a:p>
          <a:p>
            <a:pPr lvl="1"/>
            <a:r>
              <a:rPr lang="en-ZA" sz="2300" dirty="0" smtClean="0">
                <a:latin typeface="Arial" panose="020B0604020202020204" pitchFamily="34" charset="0"/>
                <a:cs typeface="Arial" panose="020B0604020202020204" pitchFamily="34" charset="0"/>
              </a:rPr>
              <a:t>payments </a:t>
            </a:r>
            <a:r>
              <a:rPr lang="en-ZA" sz="2300" dirty="0">
                <a:latin typeface="Arial" panose="020B0604020202020204" pitchFamily="34" charset="0"/>
                <a:cs typeface="Arial" panose="020B0604020202020204" pitchFamily="34" charset="0"/>
              </a:rPr>
              <a:t>made over a weekend (the SIU was advised that staff dealing with payments only work on weekdays);</a:t>
            </a:r>
            <a:endParaRPr lang="en-US" sz="2300" b="1" i="1" dirty="0">
              <a:latin typeface="Arial" panose="020B0604020202020204" pitchFamily="34" charset="0"/>
              <a:cs typeface="Arial" panose="020B0604020202020204" pitchFamily="34" charset="0"/>
            </a:endParaRPr>
          </a:p>
          <a:p>
            <a:pPr lvl="1"/>
            <a:r>
              <a:rPr lang="en-ZA" sz="2300" dirty="0" smtClean="0">
                <a:latin typeface="Arial" panose="020B0604020202020204" pitchFamily="34" charset="0"/>
                <a:cs typeface="Arial" panose="020B0604020202020204" pitchFamily="34" charset="0"/>
              </a:rPr>
              <a:t>invoices </a:t>
            </a:r>
            <a:r>
              <a:rPr lang="en-ZA" sz="2300" dirty="0">
                <a:latin typeface="Arial" panose="020B0604020202020204" pitchFamily="34" charset="0"/>
                <a:cs typeface="Arial" panose="020B0604020202020204" pitchFamily="34" charset="0"/>
              </a:rPr>
              <a:t>captured over a weekend;</a:t>
            </a:r>
            <a:endParaRPr lang="en-US" sz="2300" b="1" i="1" dirty="0">
              <a:latin typeface="Arial" panose="020B0604020202020204" pitchFamily="34" charset="0"/>
              <a:cs typeface="Arial" panose="020B0604020202020204" pitchFamily="34" charset="0"/>
            </a:endParaRPr>
          </a:p>
          <a:p>
            <a:pPr lvl="1"/>
            <a:r>
              <a:rPr lang="en-ZA" sz="2300" dirty="0">
                <a:latin typeface="Arial" panose="020B0604020202020204" pitchFamily="34" charset="0"/>
                <a:cs typeface="Arial" panose="020B0604020202020204" pitchFamily="34" charset="0"/>
              </a:rPr>
              <a:t>v</a:t>
            </a:r>
            <a:r>
              <a:rPr lang="en-ZA" sz="2300" dirty="0" smtClean="0">
                <a:latin typeface="Arial" panose="020B0604020202020204" pitchFamily="34" charset="0"/>
                <a:cs typeface="Arial" panose="020B0604020202020204" pitchFamily="34" charset="0"/>
              </a:rPr>
              <a:t>arious </a:t>
            </a:r>
            <a:r>
              <a:rPr lang="en-ZA" sz="2300" dirty="0">
                <a:latin typeface="Arial" panose="020B0604020202020204" pitchFamily="34" charset="0"/>
                <a:cs typeface="Arial" panose="020B0604020202020204" pitchFamily="34" charset="0"/>
              </a:rPr>
              <a:t>purchase orders are dated after invoice date;</a:t>
            </a:r>
            <a:endParaRPr lang="en-US" sz="2300" b="1" i="1" dirty="0">
              <a:latin typeface="Arial" panose="020B0604020202020204" pitchFamily="34" charset="0"/>
              <a:cs typeface="Arial" panose="020B0604020202020204" pitchFamily="34" charset="0"/>
            </a:endParaRPr>
          </a:p>
          <a:p>
            <a:pPr lvl="1"/>
            <a:r>
              <a:rPr lang="en-ZA" sz="2300" dirty="0">
                <a:latin typeface="Arial" panose="020B0604020202020204" pitchFamily="34" charset="0"/>
                <a:cs typeface="Arial" panose="020B0604020202020204" pitchFamily="34" charset="0"/>
              </a:rPr>
              <a:t>99 invoices exceed the approved purchase order amount; and</a:t>
            </a:r>
            <a:endParaRPr lang="en-US" sz="2300" b="1" i="1" dirty="0">
              <a:latin typeface="Arial" panose="020B0604020202020204" pitchFamily="34" charset="0"/>
              <a:cs typeface="Arial" panose="020B0604020202020204" pitchFamily="34" charset="0"/>
            </a:endParaRPr>
          </a:p>
          <a:p>
            <a:pPr lvl="1"/>
            <a:r>
              <a:rPr lang="en-ZA" sz="2300" dirty="0">
                <a:latin typeface="Arial" panose="020B0604020202020204" pitchFamily="34" charset="0"/>
                <a:cs typeface="Arial" panose="020B0604020202020204" pitchFamily="34" charset="0"/>
              </a:rPr>
              <a:t> </a:t>
            </a:r>
            <a:r>
              <a:rPr lang="en-ZA" sz="2300" dirty="0" smtClean="0">
                <a:latin typeface="Arial" panose="020B0604020202020204" pitchFamily="34" charset="0"/>
                <a:cs typeface="Arial" panose="020B0604020202020204" pitchFamily="34" charset="0"/>
              </a:rPr>
              <a:t>vendors that have </a:t>
            </a:r>
            <a:r>
              <a:rPr lang="en-ZA" sz="2300" dirty="0">
                <a:latin typeface="Arial" panose="020B0604020202020204" pitchFamily="34" charset="0"/>
                <a:cs typeface="Arial" panose="020B0604020202020204" pitchFamily="34" charset="0"/>
              </a:rPr>
              <a:t>the same bank account number (possible cover quoting).</a:t>
            </a:r>
            <a:endParaRPr lang="en-US" sz="2300" b="1" i="1" dirty="0">
              <a:latin typeface="Arial" panose="020B0604020202020204" pitchFamily="34" charset="0"/>
              <a:cs typeface="Arial" panose="020B0604020202020204" pitchFamily="34" charset="0"/>
            </a:endParaRPr>
          </a:p>
          <a:p>
            <a:pPr marL="914400" lvl="2" indent="0">
              <a:buNone/>
            </a:pPr>
            <a:endParaRPr lang="en-US" dirty="0"/>
          </a:p>
        </p:txBody>
      </p:sp>
    </p:spTree>
    <p:extLst>
      <p:ext uri="{BB962C8B-B14F-4D97-AF65-F5344CB8AC3E}">
        <p14:creationId xmlns:p14="http://schemas.microsoft.com/office/powerpoint/2010/main" val="8535712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3600" b="1" dirty="0" smtClean="0">
                <a:latin typeface="Arial" panose="020B0604020202020204" pitchFamily="34" charset="0"/>
                <a:cs typeface="Arial" panose="020B0604020202020204" pitchFamily="34" charset="0"/>
              </a:rPr>
              <a:t>Preliminary Findings</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info@siu.org.za </a:t>
            </a:r>
            <a:endParaRPr lang="en-US" sz="1000" b="1" dirty="0">
              <a:latin typeface="Arial"/>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t>25</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15657613"/>
              </p:ext>
            </p:extLst>
          </p:nvPr>
        </p:nvGraphicFramePr>
        <p:xfrm>
          <a:off x="0" y="1822450"/>
          <a:ext cx="9906000" cy="3169920"/>
        </p:xfrm>
        <a:graphic>
          <a:graphicData uri="http://schemas.openxmlformats.org/drawingml/2006/table">
            <a:tbl>
              <a:tblPr firstRow="1" bandRow="1">
                <a:tableStyleId>{5C22544A-7EE6-4342-B048-85BDC9FD1C3A}</a:tableStyleId>
              </a:tblPr>
              <a:tblGrid>
                <a:gridCol w="2476500">
                  <a:extLst>
                    <a:ext uri="{9D8B030D-6E8A-4147-A177-3AD203B41FA5}">
                      <a16:colId xmlns:a16="http://schemas.microsoft.com/office/drawing/2014/main" val="665874139"/>
                    </a:ext>
                  </a:extLst>
                </a:gridCol>
                <a:gridCol w="1820759">
                  <a:extLst>
                    <a:ext uri="{9D8B030D-6E8A-4147-A177-3AD203B41FA5}">
                      <a16:colId xmlns:a16="http://schemas.microsoft.com/office/drawing/2014/main" val="2251977576"/>
                    </a:ext>
                  </a:extLst>
                </a:gridCol>
                <a:gridCol w="2989609">
                  <a:extLst>
                    <a:ext uri="{9D8B030D-6E8A-4147-A177-3AD203B41FA5}">
                      <a16:colId xmlns:a16="http://schemas.microsoft.com/office/drawing/2014/main" val="1502185885"/>
                    </a:ext>
                  </a:extLst>
                </a:gridCol>
                <a:gridCol w="2619132">
                  <a:extLst>
                    <a:ext uri="{9D8B030D-6E8A-4147-A177-3AD203B41FA5}">
                      <a16:colId xmlns:a16="http://schemas.microsoft.com/office/drawing/2014/main" val="2275864516"/>
                    </a:ext>
                  </a:extLst>
                </a:gridCol>
              </a:tblGrid>
              <a:tr h="370840">
                <a:tc>
                  <a:txBody>
                    <a:bodyPr/>
                    <a:lstStyle/>
                    <a:p>
                      <a:r>
                        <a:rPr lang="en-US" dirty="0" smtClean="0">
                          <a:solidFill>
                            <a:schemeClr val="tx1"/>
                          </a:solidFill>
                        </a:rPr>
                        <a:t>Focus Area 6</a:t>
                      </a:r>
                      <a:endParaRPr lang="en-US" dirty="0">
                        <a:solidFill>
                          <a:schemeClr val="tx1"/>
                        </a:solidFill>
                      </a:endParaRPr>
                    </a:p>
                  </a:txBody>
                  <a:tcPr>
                    <a:solidFill>
                      <a:srgbClr val="FFFF00"/>
                    </a:solidFill>
                  </a:tcPr>
                </a:tc>
                <a:tc>
                  <a:txBody>
                    <a:bodyPr/>
                    <a:lstStyle/>
                    <a:p>
                      <a:r>
                        <a:rPr lang="en-US" dirty="0" smtClean="0">
                          <a:solidFill>
                            <a:schemeClr val="tx1"/>
                          </a:solidFill>
                        </a:rPr>
                        <a:t>Number of investigations</a:t>
                      </a:r>
                      <a:endParaRPr lang="en-US" dirty="0">
                        <a:solidFill>
                          <a:schemeClr val="tx1"/>
                        </a:solidFill>
                      </a:endParaRPr>
                    </a:p>
                  </a:txBody>
                  <a:tcPr>
                    <a:solidFill>
                      <a:srgbClr val="FFFF00"/>
                    </a:solidFill>
                  </a:tcPr>
                </a:tc>
                <a:tc>
                  <a:txBody>
                    <a:bodyPr/>
                    <a:lstStyle/>
                    <a:p>
                      <a:r>
                        <a:rPr lang="en-US" dirty="0" smtClean="0">
                          <a:solidFill>
                            <a:schemeClr val="tx1"/>
                          </a:solidFill>
                        </a:rPr>
                        <a:t>Status</a:t>
                      </a:r>
                      <a:endParaRPr lang="en-US" dirty="0">
                        <a:solidFill>
                          <a:schemeClr val="tx1"/>
                        </a:solidFill>
                      </a:endParaRPr>
                    </a:p>
                  </a:txBody>
                  <a:tcPr>
                    <a:solidFill>
                      <a:srgbClr val="FFFF00"/>
                    </a:solidFill>
                  </a:tcPr>
                </a:tc>
                <a:tc>
                  <a:txBody>
                    <a:bodyPr/>
                    <a:lstStyle/>
                    <a:p>
                      <a:r>
                        <a:rPr lang="en-US" dirty="0" smtClean="0">
                          <a:solidFill>
                            <a:schemeClr val="tx1"/>
                          </a:solidFill>
                        </a:rPr>
                        <a:t>Possible Outcomes</a:t>
                      </a:r>
                    </a:p>
                  </a:txBody>
                  <a:tcPr>
                    <a:solidFill>
                      <a:srgbClr val="FFFF00"/>
                    </a:solidFill>
                  </a:tcPr>
                </a:tc>
                <a:extLst>
                  <a:ext uri="{0D108BD9-81ED-4DB2-BD59-A6C34878D82A}">
                    <a16:rowId xmlns:a16="http://schemas.microsoft.com/office/drawing/2014/main" val="918357312"/>
                  </a:ext>
                </a:extLst>
              </a:tr>
              <a:tr h="1530736">
                <a:tc>
                  <a:txBody>
                    <a:bodyPr/>
                    <a:lstStyle/>
                    <a:p>
                      <a:r>
                        <a:rPr lang="en-US" sz="1600" dirty="0" smtClean="0">
                          <a:latin typeface="Arial" panose="020B0604020202020204" pitchFamily="34" charset="0"/>
                          <a:cs typeface="Arial" panose="020B0604020202020204" pitchFamily="34" charset="0"/>
                        </a:rPr>
                        <a:t>Payment to Vendors</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1</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Investigations</a:t>
                      </a:r>
                      <a:r>
                        <a:rPr lang="en-US" sz="1600" baseline="0" dirty="0" smtClean="0">
                          <a:latin typeface="Arial" panose="020B0604020202020204" pitchFamily="34" charset="0"/>
                          <a:cs typeface="Arial" panose="020B0604020202020204" pitchFamily="34" charset="0"/>
                        </a:rPr>
                        <a:t> are on-going</a:t>
                      </a:r>
                      <a:endParaRPr lang="en-US" sz="16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Civil Recovery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Still to be determined</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Criminal Referral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Still to be determined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Disciplinary Referral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Still to be determined</a:t>
                      </a:r>
                    </a:p>
                  </a:txBody>
                  <a:tcPr/>
                </a:tc>
                <a:extLst>
                  <a:ext uri="{0D108BD9-81ED-4DB2-BD59-A6C34878D82A}">
                    <a16:rowId xmlns:a16="http://schemas.microsoft.com/office/drawing/2014/main" val="3328241644"/>
                  </a:ext>
                </a:extLst>
              </a:tr>
            </a:tbl>
          </a:graphicData>
        </a:graphic>
      </p:graphicFrame>
    </p:spTree>
    <p:extLst>
      <p:ext uri="{BB962C8B-B14F-4D97-AF65-F5344CB8AC3E}">
        <p14:creationId xmlns:p14="http://schemas.microsoft.com/office/powerpoint/2010/main" val="6606818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54238" y="636607"/>
            <a:ext cx="8551761" cy="963593"/>
          </a:xfrm>
        </p:spPr>
        <p:txBody>
          <a:bodyPr>
            <a:normAutofit fontScale="90000"/>
          </a:bodyPr>
          <a:lstStyle/>
          <a:p>
            <a:r>
              <a:rPr lang="en-US" sz="3600" b="1" dirty="0" smtClean="0">
                <a:latin typeface="Arial" panose="020B0604020202020204" pitchFamily="34" charset="0"/>
                <a:cs typeface="Arial" panose="020B0604020202020204" pitchFamily="34" charset="0"/>
              </a:rPr>
              <a:t>Investigation into supply and delivery of Jet fuel </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info@siu.org.za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idx="1"/>
          </p:nvPr>
        </p:nvSpPr>
        <p:spPr>
          <a:xfrm>
            <a:off x="100209" y="1813409"/>
            <a:ext cx="9732724" cy="4159128"/>
          </a:xfrm>
        </p:spPr>
        <p:txBody>
          <a:bodyPr>
            <a:normAutofit/>
          </a:bodyPr>
          <a:lstStyle/>
          <a:p>
            <a:pPr marL="0" indent="0">
              <a:spcBef>
                <a:spcPts val="600"/>
              </a:spcBef>
              <a:spcAft>
                <a:spcPts val="600"/>
              </a:spcAft>
              <a:buNone/>
            </a:pPr>
            <a:r>
              <a:rPr lang="en-US" sz="2600" b="1" dirty="0" smtClean="0">
                <a:latin typeface="Arial" panose="020B0604020202020204" pitchFamily="34" charset="0"/>
                <a:cs typeface="Arial" panose="020B0604020202020204" pitchFamily="34" charset="0"/>
              </a:rPr>
              <a:t>Allegations</a:t>
            </a:r>
          </a:p>
          <a:p>
            <a:pPr algn="just">
              <a:spcBef>
                <a:spcPts val="600"/>
              </a:spcBef>
              <a:spcAft>
                <a:spcPts val="600"/>
              </a:spcAft>
            </a:pPr>
            <a:r>
              <a:rPr lang="en-ZA" sz="2600" dirty="0">
                <a:latin typeface="Arial" panose="020B0604020202020204" pitchFamily="34" charset="0"/>
                <a:cs typeface="Arial" panose="020B0604020202020204" pitchFamily="34" charset="0"/>
              </a:rPr>
              <a:t>The allegations received by the SIU are that an SAA Board member (who is an attorney by profession) decided to utilise a </a:t>
            </a:r>
            <a:r>
              <a:rPr lang="en-ZA" sz="2600" dirty="0" smtClean="0">
                <a:latin typeface="Arial" panose="020B0604020202020204" pitchFamily="34" charset="0"/>
                <a:cs typeface="Arial" panose="020B0604020202020204" pitchFamily="34" charset="0"/>
              </a:rPr>
              <a:t>BBBEE </a:t>
            </a:r>
            <a:r>
              <a:rPr lang="en-ZA" sz="2600" dirty="0">
                <a:latin typeface="Arial" panose="020B0604020202020204" pitchFamily="34" charset="0"/>
                <a:cs typeface="Arial" panose="020B0604020202020204" pitchFamily="34" charset="0"/>
              </a:rPr>
              <a:t>holding company made up of approximately 60 businesses that had been identified to benefit from the set aside BBBEE initiative. </a:t>
            </a:r>
            <a:endParaRPr lang="en-ZA" sz="2600" dirty="0" smtClean="0">
              <a:latin typeface="Arial" panose="020B0604020202020204" pitchFamily="34" charset="0"/>
              <a:cs typeface="Arial" panose="020B0604020202020204" pitchFamily="34" charset="0"/>
            </a:endParaRPr>
          </a:p>
          <a:p>
            <a:pPr algn="just">
              <a:spcBef>
                <a:spcPts val="600"/>
              </a:spcBef>
              <a:spcAft>
                <a:spcPts val="600"/>
              </a:spcAft>
            </a:pPr>
            <a:r>
              <a:rPr lang="en-ZA" sz="2600" dirty="0" smtClean="0">
                <a:latin typeface="Arial" panose="020B0604020202020204" pitchFamily="34" charset="0"/>
                <a:cs typeface="Arial" panose="020B0604020202020204" pitchFamily="34" charset="0"/>
              </a:rPr>
              <a:t> </a:t>
            </a:r>
            <a:r>
              <a:rPr lang="en-ZA" sz="2600" dirty="0">
                <a:latin typeface="Arial" panose="020B0604020202020204" pitchFamily="34" charset="0"/>
                <a:cs typeface="Arial" panose="020B0604020202020204" pitchFamily="34" charset="0"/>
              </a:rPr>
              <a:t>The idea was that these 60 companies would contract with SAA via this company, pursuant to it partnering with an established major fuel supplier.</a:t>
            </a:r>
            <a:endParaRPr lang="en-US" sz="2600" dirty="0">
              <a:latin typeface="Arial" panose="020B0604020202020204" pitchFamily="34" charset="0"/>
              <a:cs typeface="Arial" panose="020B0604020202020204" pitchFamily="34" charset="0"/>
            </a:endParaRPr>
          </a:p>
          <a:p>
            <a:pPr marL="914400" lvl="2" indent="0">
              <a:buNone/>
            </a:pPr>
            <a:endParaRPr lang="en-US" dirty="0"/>
          </a:p>
        </p:txBody>
      </p:sp>
    </p:spTree>
    <p:extLst>
      <p:ext uri="{BB962C8B-B14F-4D97-AF65-F5344CB8AC3E}">
        <p14:creationId xmlns:p14="http://schemas.microsoft.com/office/powerpoint/2010/main" val="25235111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3600" b="1" dirty="0" smtClean="0">
                <a:latin typeface="Arial" panose="020B0604020202020204" pitchFamily="34" charset="0"/>
                <a:cs typeface="Arial" panose="020B0604020202020204" pitchFamily="34" charset="0"/>
              </a:rPr>
              <a:t>Preliminary Findings</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info@siu.org.za </a:t>
            </a:r>
            <a:endParaRPr lang="en-US" sz="1000" b="1" dirty="0">
              <a:latin typeface="Arial"/>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t>27</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5355487"/>
              </p:ext>
            </p:extLst>
          </p:nvPr>
        </p:nvGraphicFramePr>
        <p:xfrm>
          <a:off x="-1" y="1822450"/>
          <a:ext cx="9954229" cy="3352800"/>
        </p:xfrm>
        <a:graphic>
          <a:graphicData uri="http://schemas.openxmlformats.org/drawingml/2006/table">
            <a:tbl>
              <a:tblPr firstRow="1" bandRow="1">
                <a:tableStyleId>{5C22544A-7EE6-4342-B048-85BDC9FD1C3A}</a:tableStyleId>
              </a:tblPr>
              <a:tblGrid>
                <a:gridCol w="2327203">
                  <a:extLst>
                    <a:ext uri="{9D8B030D-6E8A-4147-A177-3AD203B41FA5}">
                      <a16:colId xmlns:a16="http://schemas.microsoft.com/office/drawing/2014/main" val="665874139"/>
                    </a:ext>
                  </a:extLst>
                </a:gridCol>
                <a:gridCol w="2327203">
                  <a:extLst>
                    <a:ext uri="{9D8B030D-6E8A-4147-A177-3AD203B41FA5}">
                      <a16:colId xmlns:a16="http://schemas.microsoft.com/office/drawing/2014/main" val="2251977576"/>
                    </a:ext>
                  </a:extLst>
                </a:gridCol>
                <a:gridCol w="2327203">
                  <a:extLst>
                    <a:ext uri="{9D8B030D-6E8A-4147-A177-3AD203B41FA5}">
                      <a16:colId xmlns:a16="http://schemas.microsoft.com/office/drawing/2014/main" val="1502185885"/>
                    </a:ext>
                  </a:extLst>
                </a:gridCol>
                <a:gridCol w="2972620">
                  <a:extLst>
                    <a:ext uri="{9D8B030D-6E8A-4147-A177-3AD203B41FA5}">
                      <a16:colId xmlns:a16="http://schemas.microsoft.com/office/drawing/2014/main" val="2275864516"/>
                    </a:ext>
                  </a:extLst>
                </a:gridCol>
              </a:tblGrid>
              <a:tr h="370840">
                <a:tc>
                  <a:txBody>
                    <a:bodyPr/>
                    <a:lstStyle/>
                    <a:p>
                      <a:r>
                        <a:rPr lang="en-US" sz="1600" dirty="0" smtClean="0">
                          <a:solidFill>
                            <a:schemeClr val="tx1"/>
                          </a:solidFill>
                          <a:latin typeface="Arial" panose="020B0604020202020204" pitchFamily="34" charset="0"/>
                          <a:cs typeface="Arial" panose="020B0604020202020204" pitchFamily="34" charset="0"/>
                        </a:rPr>
                        <a:t>Focus Area 7</a:t>
                      </a:r>
                      <a:endParaRPr lang="en-US" sz="1600"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sz="1600" dirty="0" smtClean="0">
                          <a:solidFill>
                            <a:schemeClr val="tx1"/>
                          </a:solidFill>
                          <a:latin typeface="Arial" panose="020B0604020202020204" pitchFamily="34" charset="0"/>
                          <a:cs typeface="Arial" panose="020B0604020202020204" pitchFamily="34" charset="0"/>
                        </a:rPr>
                        <a:t>Number of investigations</a:t>
                      </a:r>
                      <a:endParaRPr lang="en-US" sz="1600"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sz="1600" dirty="0" smtClean="0">
                          <a:solidFill>
                            <a:schemeClr val="tx1"/>
                          </a:solidFill>
                          <a:latin typeface="Arial" panose="020B0604020202020204" pitchFamily="34" charset="0"/>
                          <a:cs typeface="Arial" panose="020B0604020202020204" pitchFamily="34" charset="0"/>
                        </a:rPr>
                        <a:t>Status</a:t>
                      </a:r>
                      <a:endParaRPr lang="en-US" sz="1600"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r>
                        <a:rPr lang="en-US" sz="1600" dirty="0" smtClean="0">
                          <a:solidFill>
                            <a:schemeClr val="tx1"/>
                          </a:solidFill>
                          <a:latin typeface="Arial" panose="020B0604020202020204" pitchFamily="34" charset="0"/>
                          <a:cs typeface="Arial" panose="020B0604020202020204" pitchFamily="34" charset="0"/>
                        </a:rPr>
                        <a:t>Possible Outcomes</a:t>
                      </a:r>
                    </a:p>
                  </a:txBody>
                  <a:tcPr>
                    <a:solidFill>
                      <a:srgbClr val="FFFF00"/>
                    </a:solidFill>
                  </a:tcPr>
                </a:tc>
                <a:extLst>
                  <a:ext uri="{0D108BD9-81ED-4DB2-BD59-A6C34878D82A}">
                    <a16:rowId xmlns:a16="http://schemas.microsoft.com/office/drawing/2014/main" val="918357312"/>
                  </a:ext>
                </a:extLst>
              </a:tr>
              <a:tr h="370840">
                <a:tc>
                  <a:txBody>
                    <a:bodyPr/>
                    <a:lstStyle/>
                    <a:p>
                      <a:r>
                        <a:rPr lang="en-US" sz="1600" dirty="0" smtClean="0">
                          <a:latin typeface="Arial" panose="020B0604020202020204" pitchFamily="34" charset="0"/>
                          <a:cs typeface="Arial" panose="020B0604020202020204" pitchFamily="34" charset="0"/>
                        </a:rPr>
                        <a:t>BBBEE Supplier Initiative</a:t>
                      </a:r>
                      <a:r>
                        <a:rPr lang="en-US" sz="1600" baseline="0" dirty="0" smtClean="0">
                          <a:latin typeface="Arial" panose="020B0604020202020204" pitchFamily="34" charset="0"/>
                          <a:cs typeface="Arial" panose="020B0604020202020204" pitchFamily="34" charset="0"/>
                        </a:rPr>
                        <a:t> Implementation for the supply of Jet Fuel</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1</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Investigation is on-ongoing</a:t>
                      </a:r>
                      <a:endParaRPr lang="en-US" sz="16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Civil Recovery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Still to be determined</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Criminal Referral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Still to be determined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Disciplinary Referral</a:t>
                      </a:r>
                    </a:p>
                    <a:p>
                      <a:pPr marL="0" indent="0">
                        <a:buFont typeface="Arial" panose="020B0604020202020204" pitchFamily="34" charset="0"/>
                        <a:buNone/>
                      </a:pPr>
                      <a:endParaRPr lang="en-US" sz="1600" dirty="0" smtClean="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Still to be determined</a:t>
                      </a:r>
                    </a:p>
                  </a:txBody>
                  <a:tcPr/>
                </a:tc>
                <a:extLst>
                  <a:ext uri="{0D108BD9-81ED-4DB2-BD59-A6C34878D82A}">
                    <a16:rowId xmlns:a16="http://schemas.microsoft.com/office/drawing/2014/main" val="3328241644"/>
                  </a:ext>
                </a:extLst>
              </a:tr>
            </a:tbl>
          </a:graphicData>
        </a:graphic>
      </p:graphicFrame>
    </p:spTree>
    <p:extLst>
      <p:ext uri="{BB962C8B-B14F-4D97-AF65-F5344CB8AC3E}">
        <p14:creationId xmlns:p14="http://schemas.microsoft.com/office/powerpoint/2010/main" val="1809571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54238" y="636607"/>
            <a:ext cx="8551761" cy="963593"/>
          </a:xfrm>
        </p:spPr>
        <p:txBody>
          <a:bodyPr>
            <a:normAutofit/>
          </a:bodyPr>
          <a:lstStyle/>
          <a:p>
            <a:r>
              <a:rPr lang="en-US" sz="3200" b="1" dirty="0">
                <a:latin typeface="Arial" panose="020B0604020202020204" pitchFamily="34" charset="0"/>
                <a:cs typeface="Arial" panose="020B0604020202020204" pitchFamily="34" charset="0"/>
              </a:rPr>
              <a:t>SAA Income Statement</a:t>
            </a: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info@siu.org.za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739927264"/>
              </p:ext>
            </p:extLst>
          </p:nvPr>
        </p:nvGraphicFramePr>
        <p:xfrm>
          <a:off x="157972" y="1983011"/>
          <a:ext cx="9611060" cy="1661697"/>
        </p:xfrm>
        <a:graphic>
          <a:graphicData uri="http://schemas.openxmlformats.org/drawingml/2006/table">
            <a:tbl>
              <a:tblPr>
                <a:tableStyleId>{5C22544A-7EE6-4342-B048-85BDC9FD1C3A}</a:tableStyleId>
              </a:tblPr>
              <a:tblGrid>
                <a:gridCol w="3665258">
                  <a:extLst>
                    <a:ext uri="{9D8B030D-6E8A-4147-A177-3AD203B41FA5}">
                      <a16:colId xmlns:a16="http://schemas.microsoft.com/office/drawing/2014/main" val="2307520979"/>
                    </a:ext>
                  </a:extLst>
                </a:gridCol>
                <a:gridCol w="1845479">
                  <a:extLst>
                    <a:ext uri="{9D8B030D-6E8A-4147-A177-3AD203B41FA5}">
                      <a16:colId xmlns:a16="http://schemas.microsoft.com/office/drawing/2014/main" val="2904020384"/>
                    </a:ext>
                  </a:extLst>
                </a:gridCol>
                <a:gridCol w="2248288">
                  <a:extLst>
                    <a:ext uri="{9D8B030D-6E8A-4147-A177-3AD203B41FA5}">
                      <a16:colId xmlns:a16="http://schemas.microsoft.com/office/drawing/2014/main" val="4133611127"/>
                    </a:ext>
                  </a:extLst>
                </a:gridCol>
                <a:gridCol w="1852035">
                  <a:extLst>
                    <a:ext uri="{9D8B030D-6E8A-4147-A177-3AD203B41FA5}">
                      <a16:colId xmlns:a16="http://schemas.microsoft.com/office/drawing/2014/main" val="1551984011"/>
                    </a:ext>
                  </a:extLst>
                </a:gridCol>
              </a:tblGrid>
              <a:tr h="250595">
                <a:tc>
                  <a:txBody>
                    <a:bodyPr/>
                    <a:lstStyle/>
                    <a:p>
                      <a:pPr algn="l" fontAlgn="b"/>
                      <a:r>
                        <a:rPr lang="en-US" sz="1400" b="1" u="none" strike="noStrike" dirty="0" smtClean="0">
                          <a:effectLst/>
                          <a:latin typeface="Arial" panose="020B0604020202020204" pitchFamily="34" charset="0"/>
                          <a:cs typeface="Arial" panose="020B0604020202020204" pitchFamily="34" charset="0"/>
                        </a:rPr>
                        <a:t>SAA Income Statement</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b="1" u="none" strike="noStrike" dirty="0" err="1" smtClean="0">
                          <a:effectLst/>
                          <a:latin typeface="Arial" panose="020B0604020202020204" pitchFamily="34" charset="0"/>
                          <a:cs typeface="Arial" panose="020B0604020202020204" pitchFamily="34" charset="0"/>
                        </a:rPr>
                        <a:t>R’million</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691987632"/>
                  </a:ext>
                </a:extLst>
              </a:tr>
              <a:tr h="265228">
                <a:tc>
                  <a:txBody>
                    <a:bodyPr/>
                    <a:lstStyle/>
                    <a:p>
                      <a:pPr algn="ctr"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b="1" u="none" strike="noStrike" dirty="0">
                          <a:effectLst/>
                          <a:latin typeface="Arial" panose="020B0604020202020204" pitchFamily="34" charset="0"/>
                          <a:cs typeface="Arial" panose="020B0604020202020204" pitchFamily="34" charset="0"/>
                        </a:rPr>
                        <a:t>2017/16</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b="1" u="none" strike="noStrike" dirty="0">
                          <a:effectLst/>
                          <a:latin typeface="Arial" panose="020B0604020202020204" pitchFamily="34" charset="0"/>
                          <a:cs typeface="Arial" panose="020B0604020202020204" pitchFamily="34" charset="0"/>
                        </a:rPr>
                        <a:t>2016/15</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b="1" u="none" strike="noStrike" dirty="0">
                          <a:effectLst/>
                          <a:latin typeface="Arial" panose="020B0604020202020204" pitchFamily="34" charset="0"/>
                          <a:cs typeface="Arial" panose="020B0604020202020204" pitchFamily="34" charset="0"/>
                        </a:rPr>
                        <a:t>2015/14</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990664886"/>
                  </a:ext>
                </a:extLst>
              </a:tr>
              <a:tr h="265228">
                <a:tc>
                  <a:txBody>
                    <a:bodyPr/>
                    <a:lstStyle/>
                    <a:p>
                      <a:pPr algn="l" fontAlgn="b"/>
                      <a:r>
                        <a:rPr lang="en-US" sz="1400" u="none" strike="noStrike">
                          <a:effectLst/>
                          <a:latin typeface="Arial" panose="020B0604020202020204" pitchFamily="34" charset="0"/>
                          <a:cs typeface="Arial" panose="020B0604020202020204" pitchFamily="34" charset="0"/>
                        </a:rPr>
                        <a:t>Total Income</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30,742.00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30,385.00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28,053.00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818857361"/>
                  </a:ext>
                </a:extLst>
              </a:tr>
              <a:tr h="265228">
                <a:tc>
                  <a:txBody>
                    <a:bodyPr/>
                    <a:lstStyle/>
                    <a:p>
                      <a:pPr algn="l" fontAlgn="b"/>
                      <a:r>
                        <a:rPr lang="en-US" sz="1400" u="none" strike="noStrike">
                          <a:effectLst/>
                          <a:latin typeface="Arial" panose="020B0604020202020204" pitchFamily="34" charset="0"/>
                          <a:cs typeface="Arial" panose="020B0604020202020204" pitchFamily="34" charset="0"/>
                        </a:rPr>
                        <a:t>Operating costs</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-33,502.00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-30,034.00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-27,756.00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972013891"/>
                  </a:ext>
                </a:extLst>
              </a:tr>
              <a:tr h="350190">
                <a:tc>
                  <a:txBody>
                    <a:bodyPr/>
                    <a:lstStyle/>
                    <a:p>
                      <a:pPr algn="l" fontAlgn="b"/>
                      <a:r>
                        <a:rPr lang="en-US" sz="1400" u="none" strike="noStrike" dirty="0">
                          <a:effectLst/>
                          <a:latin typeface="Arial" panose="020B0604020202020204" pitchFamily="34" charset="0"/>
                          <a:cs typeface="Arial" panose="020B0604020202020204" pitchFamily="34" charset="0"/>
                        </a:rPr>
                        <a:t>Op profit before </a:t>
                      </a:r>
                      <a:r>
                        <a:rPr lang="en-US" sz="1400" u="none" strike="noStrike" dirty="0" err="1">
                          <a:effectLst/>
                          <a:latin typeface="Arial" panose="020B0604020202020204" pitchFamily="34" charset="0"/>
                          <a:cs typeface="Arial" panose="020B0604020202020204" pitchFamily="34" charset="0"/>
                        </a:rPr>
                        <a:t>int</a:t>
                      </a:r>
                      <a:r>
                        <a:rPr lang="en-US" sz="1400" u="none" strike="noStrike" dirty="0">
                          <a:effectLst/>
                          <a:latin typeface="Arial" panose="020B0604020202020204" pitchFamily="34" charset="0"/>
                          <a:cs typeface="Arial" panose="020B0604020202020204" pitchFamily="34" charset="0"/>
                        </a:rPr>
                        <a:t>, tax, dep </a:t>
                      </a:r>
                      <a:r>
                        <a:rPr lang="en-US" sz="1400" u="none" strike="noStrike" dirty="0" err="1">
                          <a:effectLst/>
                          <a:latin typeface="Arial" panose="020B0604020202020204" pitchFamily="34" charset="0"/>
                          <a:cs typeface="Arial" panose="020B0604020202020204" pitchFamily="34" charset="0"/>
                        </a:rPr>
                        <a:t>amort</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-2,760.00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351.00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297.00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559013532"/>
                  </a:ext>
                </a:extLst>
              </a:tr>
              <a:tr h="265228">
                <a:tc>
                  <a:txBody>
                    <a:bodyPr/>
                    <a:lstStyle/>
                    <a:p>
                      <a:pPr algn="l" fontAlgn="b"/>
                      <a:r>
                        <a:rPr lang="en-US" sz="1400" u="none" strike="noStrike">
                          <a:effectLst/>
                          <a:latin typeface="Arial" panose="020B0604020202020204" pitchFamily="34" charset="0"/>
                          <a:cs typeface="Arial" panose="020B0604020202020204" pitchFamily="34" charset="0"/>
                        </a:rPr>
                        <a:t>Final Profit/(loss)</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-5,569.00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-1,473.00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-5,639.00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389820557"/>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657421326"/>
              </p:ext>
            </p:extLst>
          </p:nvPr>
        </p:nvGraphicFramePr>
        <p:xfrm>
          <a:off x="763929" y="3644708"/>
          <a:ext cx="8102279" cy="21079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3315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54238" y="636607"/>
            <a:ext cx="8551761" cy="963593"/>
          </a:xfrm>
        </p:spPr>
        <p:txBody>
          <a:bodyPr>
            <a:normAutofit/>
          </a:bodyPr>
          <a:lstStyle/>
          <a:p>
            <a:r>
              <a:rPr lang="en-US" sz="3200" b="1" dirty="0">
                <a:latin typeface="Arial" panose="020B0604020202020204" pitchFamily="34" charset="0"/>
                <a:cs typeface="Arial" panose="020B0604020202020204" pitchFamily="34" charset="0"/>
              </a:rPr>
              <a:t>SAA Income Statement</a:t>
            </a: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info@siu.org.za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idx="1"/>
          </p:nvPr>
        </p:nvSpPr>
        <p:spPr>
          <a:xfrm>
            <a:off x="45076" y="2054268"/>
            <a:ext cx="9906000" cy="3752172"/>
          </a:xfrm>
        </p:spPr>
        <p:txBody>
          <a:bodyPr>
            <a:normAutofit/>
          </a:bodyPr>
          <a:lstStyle/>
          <a:p>
            <a:pPr>
              <a:spcBef>
                <a:spcPts val="600"/>
              </a:spcBef>
              <a:spcAft>
                <a:spcPts val="600"/>
              </a:spcAft>
            </a:pPr>
            <a:r>
              <a:rPr lang="en-US" sz="2400" dirty="0">
                <a:latin typeface="Arial" panose="020B0604020202020204" pitchFamily="34" charset="0"/>
                <a:cs typeface="Arial" panose="020B0604020202020204" pitchFamily="34" charset="0"/>
              </a:rPr>
              <a:t>All 4 measured indicators in the Income Statement move in sync with one another. </a:t>
            </a:r>
            <a:endParaRPr lang="en-US" sz="2400" dirty="0" smtClean="0">
              <a:latin typeface="Arial" panose="020B0604020202020204" pitchFamily="34" charset="0"/>
              <a:cs typeface="Arial" panose="020B0604020202020204" pitchFamily="34" charset="0"/>
            </a:endParaRPr>
          </a:p>
          <a:p>
            <a:pPr>
              <a:spcBef>
                <a:spcPts val="600"/>
              </a:spcBef>
              <a:spcAft>
                <a:spcPts val="600"/>
              </a:spcAft>
            </a:pPr>
            <a:r>
              <a:rPr lang="en-US" sz="2400" dirty="0" smtClean="0">
                <a:latin typeface="Arial" panose="020B0604020202020204" pitchFamily="34" charset="0"/>
                <a:cs typeface="Arial" panose="020B0604020202020204" pitchFamily="34" charset="0"/>
              </a:rPr>
              <a:t>Income </a:t>
            </a:r>
            <a:r>
              <a:rPr lang="en-US" sz="2400" dirty="0">
                <a:latin typeface="Arial" panose="020B0604020202020204" pitchFamily="34" charset="0"/>
                <a:cs typeface="Arial" panose="020B0604020202020204" pitchFamily="34" charset="0"/>
              </a:rPr>
              <a:t>remained fairly constant, increasing slightly, </a:t>
            </a:r>
            <a:endParaRPr lang="en-US" sz="2400" dirty="0" smtClean="0">
              <a:latin typeface="Arial" panose="020B0604020202020204" pitchFamily="34" charset="0"/>
              <a:cs typeface="Arial" panose="020B0604020202020204" pitchFamily="34" charset="0"/>
            </a:endParaRPr>
          </a:p>
          <a:p>
            <a:pPr>
              <a:spcBef>
                <a:spcPts val="600"/>
              </a:spcBef>
              <a:spcAft>
                <a:spcPts val="600"/>
              </a:spcAft>
            </a:pPr>
            <a:r>
              <a:rPr lang="en-US" sz="2400" dirty="0">
                <a:latin typeface="Arial" panose="020B0604020202020204" pitchFamily="34" charset="0"/>
                <a:cs typeface="Arial" panose="020B0604020202020204" pitchFamily="34" charset="0"/>
              </a:rPr>
              <a:t>O</a:t>
            </a:r>
            <a:r>
              <a:rPr lang="en-US" sz="2400" dirty="0" smtClean="0">
                <a:latin typeface="Arial" panose="020B0604020202020204" pitchFamily="34" charset="0"/>
                <a:cs typeface="Arial" panose="020B0604020202020204" pitchFamily="34" charset="0"/>
              </a:rPr>
              <a:t>perating </a:t>
            </a:r>
            <a:r>
              <a:rPr lang="en-US" sz="2400" dirty="0">
                <a:latin typeface="Arial" panose="020B0604020202020204" pitchFamily="34" charset="0"/>
                <a:cs typeface="Arial" panose="020B0604020202020204" pitchFamily="34" charset="0"/>
              </a:rPr>
              <a:t>expenses increased each year</a:t>
            </a:r>
          </a:p>
          <a:p>
            <a:pPr>
              <a:spcBef>
                <a:spcPts val="600"/>
              </a:spcBef>
              <a:spcAft>
                <a:spcPts val="600"/>
              </a:spcAft>
            </a:pPr>
            <a:r>
              <a:rPr lang="en-US" sz="2400" dirty="0">
                <a:latin typeface="Arial" panose="020B0604020202020204" pitchFamily="34" charset="0"/>
                <a:cs typeface="Arial" panose="020B0604020202020204" pitchFamily="34" charset="0"/>
              </a:rPr>
              <a:t>Final loss dipped , but increased once more in the final year – Issue with SAA is that operating costs – especially admin staff per plane is too high as compared to global standards</a:t>
            </a:r>
          </a:p>
          <a:p>
            <a:pPr marL="914400" lvl="2" indent="0">
              <a:buNone/>
            </a:pPr>
            <a:endParaRPr lang="en-US" dirty="0"/>
          </a:p>
        </p:txBody>
      </p:sp>
    </p:spTree>
    <p:extLst>
      <p:ext uri="{BB962C8B-B14F-4D97-AF65-F5344CB8AC3E}">
        <p14:creationId xmlns:p14="http://schemas.microsoft.com/office/powerpoint/2010/main" val="2743091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2800" b="1" dirty="0" smtClean="0">
                <a:latin typeface="Arial" panose="020B0604020202020204" pitchFamily="34" charset="0"/>
                <a:cs typeface="Arial" panose="020B0604020202020204" pitchFamily="34" charset="0"/>
              </a:rPr>
              <a:t>SIU – SAA Secondment Agreement</a:t>
            </a:r>
            <a:endParaRPr lang="en-US" sz="28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info@siu.org.za </a:t>
            </a:r>
            <a:endParaRPr lang="en-US" sz="1000" b="1" dirty="0">
              <a:latin typeface="Arial"/>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t>3</a:t>
            </a:fld>
            <a:endParaRPr lang="en-US" dirty="0"/>
          </a:p>
        </p:txBody>
      </p:sp>
      <p:sp>
        <p:nvSpPr>
          <p:cNvPr id="3" name="Content Placeholder 2"/>
          <p:cNvSpPr>
            <a:spLocks noGrp="1"/>
          </p:cNvSpPr>
          <p:nvPr>
            <p:ph idx="1"/>
          </p:nvPr>
        </p:nvSpPr>
        <p:spPr>
          <a:xfrm>
            <a:off x="0" y="1813409"/>
            <a:ext cx="9906000" cy="4177487"/>
          </a:xfrm>
        </p:spPr>
        <p:txBody>
          <a:bodyPr>
            <a:normAutofit fontScale="92500"/>
          </a:bodyPr>
          <a:lstStyle/>
          <a:p>
            <a:pPr marL="0" lvl="0" indent="0">
              <a:buNone/>
            </a:pPr>
            <a:r>
              <a:rPr lang="en-US" sz="900" dirty="0" smtClean="0">
                <a:solidFill>
                  <a:prstClr val="black"/>
                </a:solidFill>
              </a:rPr>
              <a:t>;</a:t>
            </a:r>
            <a:endParaRPr lang="en-US" sz="900" dirty="0">
              <a:solidFill>
                <a:prstClr val="black"/>
              </a:solidFill>
            </a:endParaRPr>
          </a:p>
          <a:p>
            <a:pPr marL="461963" indent="-461963" algn="just">
              <a:lnSpc>
                <a:spcPct val="120000"/>
              </a:lnSpc>
              <a:spcBef>
                <a:spcPts val="600"/>
              </a:spcBef>
              <a:spcAft>
                <a:spcPts val="600"/>
              </a:spcAft>
              <a:buFont typeface="Wingdings" panose="05000000000000000000" pitchFamily="2" charset="2"/>
              <a:buChar char="§"/>
            </a:pPr>
            <a:r>
              <a:rPr lang="en-US" sz="2200" dirty="0" smtClean="0">
                <a:latin typeface="Arial" panose="020B0604020202020204" pitchFamily="34" charset="0"/>
                <a:cs typeface="Arial" panose="020B0604020202020204" pitchFamily="34" charset="0"/>
              </a:rPr>
              <a:t>During 2019, </a:t>
            </a:r>
            <a:r>
              <a:rPr lang="en-ZA" sz="2200" dirty="0" smtClean="0">
                <a:latin typeface="Arial" panose="020B0604020202020204" pitchFamily="34" charset="0"/>
                <a:cs typeface="Arial" panose="020B0604020202020204" pitchFamily="34" charset="0"/>
              </a:rPr>
              <a:t>a secondment </a:t>
            </a:r>
            <a:r>
              <a:rPr lang="en-ZA" sz="2200" dirty="0">
                <a:latin typeface="Arial" panose="020B0604020202020204" pitchFamily="34" charset="0"/>
                <a:cs typeface="Arial" panose="020B0604020202020204" pitchFamily="34" charset="0"/>
              </a:rPr>
              <a:t>agreement was entered into between the SIU and </a:t>
            </a:r>
            <a:r>
              <a:rPr lang="en-ZA" sz="2200" dirty="0" smtClean="0">
                <a:latin typeface="Arial" panose="020B0604020202020204" pitchFamily="34" charset="0"/>
                <a:cs typeface="Arial" panose="020B0604020202020204" pitchFamily="34" charset="0"/>
              </a:rPr>
              <a:t>SAA. </a:t>
            </a:r>
            <a:r>
              <a:rPr lang="en-GB" sz="2200" dirty="0">
                <a:latin typeface="Arial" panose="020B0604020202020204" pitchFamily="34" charset="0"/>
                <a:cs typeface="Arial" panose="020B0604020202020204" pitchFamily="34" charset="0"/>
              </a:rPr>
              <a:t>The purpose of the secondment agreement was for the </a:t>
            </a:r>
            <a:r>
              <a:rPr lang="en-GB" sz="2200" dirty="0" smtClean="0">
                <a:latin typeface="Arial" panose="020B0604020202020204" pitchFamily="34" charset="0"/>
                <a:cs typeface="Arial" panose="020B0604020202020204" pitchFamily="34" charset="0"/>
              </a:rPr>
              <a:t>SIU to:</a:t>
            </a:r>
            <a:endParaRPr lang="en-ZA" sz="2200" dirty="0">
              <a:latin typeface="Arial" panose="020B0604020202020204" pitchFamily="34" charset="0"/>
              <a:cs typeface="Arial" panose="020B0604020202020204" pitchFamily="34" charset="0"/>
            </a:endParaRPr>
          </a:p>
          <a:p>
            <a:pPr marL="919162" indent="-457200" algn="just">
              <a:buFont typeface="Wingdings" panose="05000000000000000000" pitchFamily="2" charset="2"/>
              <a:buChar char="ü"/>
            </a:pPr>
            <a:r>
              <a:rPr lang="en-US" sz="2200" dirty="0" smtClean="0">
                <a:latin typeface="Arial" panose="020B0604020202020204" pitchFamily="34" charset="0"/>
                <a:cs typeface="Arial" panose="020B0604020202020204" pitchFamily="34" charset="0"/>
              </a:rPr>
              <a:t>assist </a:t>
            </a:r>
            <a:r>
              <a:rPr lang="en-US" sz="2200" dirty="0">
                <a:latin typeface="Arial" panose="020B0604020202020204" pitchFamily="34" charset="0"/>
                <a:cs typeface="Arial" panose="020B0604020202020204" pitchFamily="34" charset="0"/>
              </a:rPr>
              <a:t>SAA with capacity in its forensic investigation </a:t>
            </a:r>
            <a:r>
              <a:rPr lang="en-US" sz="2200" dirty="0" smtClean="0">
                <a:latin typeface="Arial" panose="020B0604020202020204" pitchFamily="34" charset="0"/>
                <a:cs typeface="Arial" panose="020B0604020202020204" pitchFamily="34" charset="0"/>
              </a:rPr>
              <a:t>department.</a:t>
            </a:r>
          </a:p>
          <a:p>
            <a:pPr marL="461962" indent="0" algn="just">
              <a:buNone/>
            </a:pPr>
            <a:endParaRPr lang="en-US" sz="900" dirty="0" smtClean="0">
              <a:latin typeface="Arial" panose="020B0604020202020204" pitchFamily="34" charset="0"/>
              <a:cs typeface="Arial" panose="020B0604020202020204" pitchFamily="34" charset="0"/>
            </a:endParaRPr>
          </a:p>
          <a:p>
            <a:pPr marL="919162" indent="-457200" algn="just">
              <a:buFont typeface="Wingdings" panose="05000000000000000000" pitchFamily="2" charset="2"/>
              <a:buChar char="ü"/>
            </a:pPr>
            <a:r>
              <a:rPr lang="en-US" sz="2200" dirty="0" smtClean="0">
                <a:latin typeface="Arial" panose="020B0604020202020204" pitchFamily="34" charset="0"/>
                <a:cs typeface="Arial" panose="020B0604020202020204" pitchFamily="34" charset="0"/>
              </a:rPr>
              <a:t>collect </a:t>
            </a:r>
            <a:r>
              <a:rPr lang="en-US" sz="2200" dirty="0">
                <a:latin typeface="Arial" panose="020B0604020202020204" pitchFamily="34" charset="0"/>
                <a:cs typeface="Arial" panose="020B0604020202020204" pitchFamily="34" charset="0"/>
              </a:rPr>
              <a:t>evidence for the motivation for a proclamation</a:t>
            </a:r>
            <a:r>
              <a:rPr lang="en-US" sz="2200" dirty="0" smtClean="0">
                <a:latin typeface="Arial" panose="020B0604020202020204" pitchFamily="34" charset="0"/>
                <a:cs typeface="Arial" panose="020B0604020202020204" pitchFamily="34" charset="0"/>
              </a:rPr>
              <a:t>.</a:t>
            </a:r>
          </a:p>
          <a:p>
            <a:pPr marL="461962" indent="0" algn="just">
              <a:buNone/>
            </a:pPr>
            <a:endParaRPr lang="en-US" sz="900" dirty="0">
              <a:latin typeface="Arial" panose="020B0604020202020204" pitchFamily="34" charset="0"/>
              <a:cs typeface="Arial" panose="020B0604020202020204" pitchFamily="34" charset="0"/>
            </a:endParaRPr>
          </a:p>
          <a:p>
            <a:pPr marL="461962" indent="0" algn="just">
              <a:buNone/>
            </a:pPr>
            <a:endParaRPr lang="en-US" sz="800" dirty="0" smtClean="0">
              <a:latin typeface="Arial" panose="020B0604020202020204" pitchFamily="34" charset="0"/>
              <a:cs typeface="Arial" panose="020B0604020202020204" pitchFamily="34" charset="0"/>
            </a:endParaRPr>
          </a:p>
          <a:p>
            <a:pPr marL="461963" indent="-461963" algn="just">
              <a:lnSpc>
                <a:spcPct val="120000"/>
              </a:lnSpc>
              <a:spcBef>
                <a:spcPts val="600"/>
              </a:spcBef>
              <a:spcAft>
                <a:spcPts val="600"/>
              </a:spcAft>
              <a:buFont typeface="Wingdings" panose="05000000000000000000" pitchFamily="2" charset="2"/>
              <a:buChar char="§"/>
            </a:pPr>
            <a:r>
              <a:rPr lang="en-US" sz="2200" dirty="0">
                <a:latin typeface="Arial" panose="020B0604020202020204" pitchFamily="34" charset="0"/>
                <a:cs typeface="Arial" panose="020B0604020202020204" pitchFamily="34" charset="0"/>
              </a:rPr>
              <a:t>The investigation revealed evidence of contravention of processes and possible acts of criminality by SAA staff and SAA service providers.</a:t>
            </a:r>
          </a:p>
          <a:p>
            <a:pPr marL="461962" indent="0" algn="just">
              <a:buNone/>
            </a:pPr>
            <a:endParaRPr lang="en-US" sz="800" dirty="0" smtClean="0">
              <a:latin typeface="Arial" panose="020B0604020202020204" pitchFamily="34" charset="0"/>
              <a:cs typeface="Arial" panose="020B0604020202020204" pitchFamily="34" charset="0"/>
            </a:endParaRPr>
          </a:p>
          <a:p>
            <a:pPr marL="461963" indent="-461963" algn="just">
              <a:lnSpc>
                <a:spcPct val="120000"/>
              </a:lnSpc>
              <a:spcBef>
                <a:spcPts val="600"/>
              </a:spcBef>
              <a:spcAft>
                <a:spcPts val="600"/>
              </a:spcAft>
              <a:buFont typeface="Wingdings" panose="05000000000000000000" pitchFamily="2" charset="2"/>
              <a:buChar char="§"/>
            </a:pPr>
            <a:r>
              <a:rPr lang="en-US" sz="2200" dirty="0">
                <a:latin typeface="Arial" panose="020B0604020202020204" pitchFamily="34" charset="0"/>
                <a:cs typeface="Arial" panose="020B0604020202020204" pitchFamily="34" charset="0"/>
              </a:rPr>
              <a:t>The Motivation for a Proclamation was </a:t>
            </a:r>
            <a:r>
              <a:rPr lang="en-US" sz="2200" dirty="0" smtClean="0">
                <a:latin typeface="Arial" panose="020B0604020202020204" pitchFamily="34" charset="0"/>
                <a:cs typeface="Arial" panose="020B0604020202020204" pitchFamily="34" charset="0"/>
              </a:rPr>
              <a:t>submitted to the office of the President.</a:t>
            </a:r>
            <a:endParaRPr lang="en-US" sz="2200" dirty="0">
              <a:latin typeface="Arial" panose="020B0604020202020204" pitchFamily="34" charset="0"/>
              <a:cs typeface="Arial" panose="020B0604020202020204" pitchFamily="34" charset="0"/>
            </a:endParaRPr>
          </a:p>
          <a:p>
            <a:pPr marL="919162" indent="-457200">
              <a:buFont typeface="Wingdings" panose="05000000000000000000" pitchFamily="2" charset="2"/>
              <a:buChar char="ü"/>
            </a:pPr>
            <a:endParaRPr lang="en-US" sz="2200" dirty="0" smtClean="0">
              <a:latin typeface="Arial" panose="020B0604020202020204" pitchFamily="34" charset="0"/>
              <a:cs typeface="Arial" panose="020B0604020202020204" pitchFamily="34" charset="0"/>
            </a:endParaRPr>
          </a:p>
          <a:p>
            <a:pPr marL="914400" indent="-452438"/>
            <a:endParaRPr lang="en-US" dirty="0"/>
          </a:p>
          <a:p>
            <a:pPr marL="0" indent="0">
              <a:buNone/>
            </a:pPr>
            <a:endParaRPr lang="en-US" dirty="0" smtClean="0"/>
          </a:p>
        </p:txBody>
      </p:sp>
    </p:spTree>
    <p:extLst>
      <p:ext uri="{BB962C8B-B14F-4D97-AF65-F5344CB8AC3E}">
        <p14:creationId xmlns:p14="http://schemas.microsoft.com/office/powerpoint/2010/main" val="3913167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54238" y="636607"/>
            <a:ext cx="8551761" cy="963593"/>
          </a:xfrm>
        </p:spPr>
        <p:txBody>
          <a:bodyPr>
            <a:normAutofit/>
          </a:bodyPr>
          <a:lstStyle/>
          <a:p>
            <a:r>
              <a:rPr lang="en-US" sz="3200" b="1" dirty="0">
                <a:latin typeface="Arial" panose="020B0604020202020204" pitchFamily="34" charset="0"/>
                <a:cs typeface="Arial" panose="020B0604020202020204" pitchFamily="34" charset="0"/>
              </a:rPr>
              <a:t>SAA </a:t>
            </a:r>
            <a:r>
              <a:rPr lang="en-US" sz="3200" b="1" dirty="0" smtClean="0">
                <a:latin typeface="Arial" panose="020B0604020202020204" pitchFamily="34" charset="0"/>
                <a:cs typeface="Arial" panose="020B0604020202020204" pitchFamily="34" charset="0"/>
              </a:rPr>
              <a:t>Balance Sheet</a:t>
            </a:r>
            <a:endParaRPr lang="en-US" sz="32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info@siu.org.za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val="992403535"/>
              </p:ext>
            </p:extLst>
          </p:nvPr>
        </p:nvGraphicFramePr>
        <p:xfrm>
          <a:off x="130131" y="1813408"/>
          <a:ext cx="9615754" cy="1705295"/>
        </p:xfrm>
        <a:graphic>
          <a:graphicData uri="http://schemas.openxmlformats.org/drawingml/2006/table">
            <a:tbl>
              <a:tblPr>
                <a:tableStyleId>{5C22544A-7EE6-4342-B048-85BDC9FD1C3A}</a:tableStyleId>
              </a:tblPr>
              <a:tblGrid>
                <a:gridCol w="2044914">
                  <a:extLst>
                    <a:ext uri="{9D8B030D-6E8A-4147-A177-3AD203B41FA5}">
                      <a16:colId xmlns:a16="http://schemas.microsoft.com/office/drawing/2014/main" val="762782453"/>
                    </a:ext>
                  </a:extLst>
                </a:gridCol>
                <a:gridCol w="2340291">
                  <a:extLst>
                    <a:ext uri="{9D8B030D-6E8A-4147-A177-3AD203B41FA5}">
                      <a16:colId xmlns:a16="http://schemas.microsoft.com/office/drawing/2014/main" val="3095911898"/>
                    </a:ext>
                  </a:extLst>
                </a:gridCol>
                <a:gridCol w="2410500">
                  <a:extLst>
                    <a:ext uri="{9D8B030D-6E8A-4147-A177-3AD203B41FA5}">
                      <a16:colId xmlns:a16="http://schemas.microsoft.com/office/drawing/2014/main" val="3254428810"/>
                    </a:ext>
                  </a:extLst>
                </a:gridCol>
                <a:gridCol w="2820049">
                  <a:extLst>
                    <a:ext uri="{9D8B030D-6E8A-4147-A177-3AD203B41FA5}">
                      <a16:colId xmlns:a16="http://schemas.microsoft.com/office/drawing/2014/main" val="2720902115"/>
                    </a:ext>
                  </a:extLst>
                </a:gridCol>
              </a:tblGrid>
              <a:tr h="341059">
                <a:tc>
                  <a:txBody>
                    <a:bodyPr/>
                    <a:lstStyle/>
                    <a:p>
                      <a:pPr algn="l" fontAlgn="b"/>
                      <a:r>
                        <a:rPr lang="en-US" sz="1100" b="1" u="none" strike="noStrike" dirty="0">
                          <a:effectLst/>
                        </a:rPr>
                        <a:t>SAA Balance Sheet</a:t>
                      </a:r>
                      <a:endParaRPr lang="en-US"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b="1" u="none" strike="noStrike" dirty="0" err="1" smtClean="0">
                          <a:effectLst/>
                        </a:rPr>
                        <a:t>R’million</a:t>
                      </a:r>
                      <a:endParaRPr lang="en-US"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78385895"/>
                  </a:ext>
                </a:extLst>
              </a:tr>
              <a:tr h="341059">
                <a:tc>
                  <a:txBody>
                    <a:bodyPr/>
                    <a:lstStyle/>
                    <a:p>
                      <a:pPr algn="l"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100" b="1" u="none" strike="noStrike" dirty="0">
                          <a:effectLst/>
                        </a:rPr>
                        <a:t>2017/16</a:t>
                      </a:r>
                      <a:endParaRPr lang="en-US"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b="1" u="none" strike="noStrike" dirty="0">
                          <a:effectLst/>
                        </a:rPr>
                        <a:t>2016/15</a:t>
                      </a:r>
                      <a:endParaRPr lang="en-US"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b="1" u="none" strike="noStrike" dirty="0">
                          <a:effectLst/>
                        </a:rPr>
                        <a:t>2015/14</a:t>
                      </a:r>
                      <a:endParaRPr lang="en-US" sz="11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77023107"/>
                  </a:ext>
                </a:extLst>
              </a:tr>
              <a:tr h="341059">
                <a:tc>
                  <a:txBody>
                    <a:bodyPr/>
                    <a:lstStyle/>
                    <a:p>
                      <a:pPr algn="l" fontAlgn="b"/>
                      <a:r>
                        <a:rPr lang="en-US" sz="1100" u="none" strike="noStrike">
                          <a:effectLst/>
                        </a:rPr>
                        <a:t>Assets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15,916.00</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16,761.00</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16,604.00</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94685719"/>
                  </a:ext>
                </a:extLst>
              </a:tr>
              <a:tr h="341059">
                <a:tc>
                  <a:txBody>
                    <a:bodyPr/>
                    <a:lstStyle/>
                    <a:p>
                      <a:pPr algn="l" fontAlgn="b"/>
                      <a:r>
                        <a:rPr lang="en-US" sz="1100" u="none" strike="noStrike">
                          <a:effectLst/>
                        </a:rPr>
                        <a:t>Liabilities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-33,718.00</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-27,725.00</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-27,514.00</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49312059"/>
                  </a:ext>
                </a:extLst>
              </a:tr>
              <a:tr h="341059">
                <a:tc>
                  <a:txBody>
                    <a:bodyPr/>
                    <a:lstStyle/>
                    <a:p>
                      <a:pPr algn="l" fontAlgn="b"/>
                      <a:r>
                        <a:rPr lang="en-US" sz="1100" u="none" strike="noStrike">
                          <a:effectLst/>
                        </a:rPr>
                        <a:t>Net Equity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-17,802.00</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-10,964.00</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-10,910.00</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75122178"/>
                  </a:ext>
                </a:extLst>
              </a:tr>
            </a:tbl>
          </a:graphicData>
        </a:graphic>
      </p:graphicFrame>
      <p:graphicFrame>
        <p:nvGraphicFramePr>
          <p:cNvPr id="9" name="Chart 8"/>
          <p:cNvGraphicFramePr>
            <a:graphicFrameLocks/>
          </p:cNvGraphicFramePr>
          <p:nvPr>
            <p:extLst>
              <p:ext uri="{D42A27DB-BD31-4B8C-83A1-F6EECF244321}">
                <p14:modId xmlns:p14="http://schemas.microsoft.com/office/powerpoint/2010/main" val="1189763151"/>
              </p:ext>
            </p:extLst>
          </p:nvPr>
        </p:nvGraphicFramePr>
        <p:xfrm>
          <a:off x="1064871" y="3518704"/>
          <a:ext cx="7419371" cy="22638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16827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54238" y="599029"/>
            <a:ext cx="8551761" cy="963593"/>
          </a:xfrm>
        </p:spPr>
        <p:txBody>
          <a:bodyPr>
            <a:normAutofit/>
          </a:bodyPr>
          <a:lstStyle/>
          <a:p>
            <a:r>
              <a:rPr lang="en-US" sz="3200" b="1" dirty="0">
                <a:latin typeface="Arial" panose="020B0604020202020204" pitchFamily="34" charset="0"/>
                <a:cs typeface="Arial" panose="020B0604020202020204" pitchFamily="34" charset="0"/>
              </a:rPr>
              <a:t>SAA </a:t>
            </a:r>
            <a:r>
              <a:rPr lang="en-US" sz="3200" b="1" dirty="0" smtClean="0">
                <a:latin typeface="Arial" panose="020B0604020202020204" pitchFamily="34" charset="0"/>
                <a:cs typeface="Arial" panose="020B0604020202020204" pitchFamily="34" charset="0"/>
              </a:rPr>
              <a:t>Balance Sheet</a:t>
            </a:r>
            <a:endParaRPr lang="en-US" sz="32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info@siu.org.za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idx="1"/>
          </p:nvPr>
        </p:nvSpPr>
        <p:spPr>
          <a:xfrm>
            <a:off x="45076" y="2066794"/>
            <a:ext cx="9906000" cy="3556765"/>
          </a:xfrm>
        </p:spPr>
        <p:txBody>
          <a:bodyPr>
            <a:normAutofit/>
          </a:bodyPr>
          <a:lstStyle/>
          <a:p>
            <a:pPr>
              <a:spcBef>
                <a:spcPts val="600"/>
              </a:spcBef>
              <a:spcAft>
                <a:spcPts val="600"/>
              </a:spcAft>
            </a:pPr>
            <a:r>
              <a:rPr lang="en-US" sz="2600" dirty="0">
                <a:latin typeface="Arial" panose="020B0604020202020204" pitchFamily="34" charset="0"/>
                <a:cs typeface="Arial" panose="020B0604020202020204" pitchFamily="34" charset="0"/>
              </a:rPr>
              <a:t>Assets decreased slightly over the period. </a:t>
            </a:r>
            <a:endParaRPr lang="en-US" sz="2600" dirty="0" smtClean="0">
              <a:latin typeface="Arial" panose="020B0604020202020204" pitchFamily="34" charset="0"/>
              <a:cs typeface="Arial" panose="020B0604020202020204" pitchFamily="34" charset="0"/>
            </a:endParaRPr>
          </a:p>
          <a:p>
            <a:pPr>
              <a:spcBef>
                <a:spcPts val="600"/>
              </a:spcBef>
              <a:spcAft>
                <a:spcPts val="600"/>
              </a:spcAft>
            </a:pPr>
            <a:r>
              <a:rPr lang="en-US" sz="2600" dirty="0" smtClean="0">
                <a:latin typeface="Arial" panose="020B0604020202020204" pitchFamily="34" charset="0"/>
                <a:cs typeface="Arial" panose="020B0604020202020204" pitchFamily="34" charset="0"/>
              </a:rPr>
              <a:t>Liabilities </a:t>
            </a:r>
            <a:r>
              <a:rPr lang="en-US" sz="2600" dirty="0">
                <a:latin typeface="Arial" panose="020B0604020202020204" pitchFamily="34" charset="0"/>
                <a:cs typeface="Arial" panose="020B0604020202020204" pitchFamily="34" charset="0"/>
              </a:rPr>
              <a:t>increased sharply, </a:t>
            </a:r>
            <a:endParaRPr lang="en-US" sz="2600" dirty="0" smtClean="0">
              <a:latin typeface="Arial" panose="020B0604020202020204" pitchFamily="34" charset="0"/>
              <a:cs typeface="Arial" panose="020B0604020202020204" pitchFamily="34" charset="0"/>
            </a:endParaRPr>
          </a:p>
          <a:p>
            <a:pPr>
              <a:spcBef>
                <a:spcPts val="600"/>
              </a:spcBef>
              <a:spcAft>
                <a:spcPts val="600"/>
              </a:spcAft>
            </a:pPr>
            <a:r>
              <a:rPr lang="en-US" sz="2600" dirty="0" smtClean="0">
                <a:latin typeface="Arial" panose="020B0604020202020204" pitchFamily="34" charset="0"/>
                <a:cs typeface="Arial" panose="020B0604020202020204" pitchFamily="34" charset="0"/>
              </a:rPr>
              <a:t>Net </a:t>
            </a:r>
            <a:r>
              <a:rPr lang="en-US" sz="2600" dirty="0">
                <a:latin typeface="Arial" panose="020B0604020202020204" pitchFamily="34" charset="0"/>
                <a:cs typeface="Arial" panose="020B0604020202020204" pitchFamily="34" charset="0"/>
              </a:rPr>
              <a:t>Equity – decreased greatly – technically heavily insolvent</a:t>
            </a:r>
          </a:p>
          <a:p>
            <a:pPr>
              <a:spcBef>
                <a:spcPts val="600"/>
              </a:spcBef>
              <a:spcAft>
                <a:spcPts val="600"/>
              </a:spcAft>
            </a:pPr>
            <a:r>
              <a:rPr lang="en-US" sz="2600" dirty="0">
                <a:latin typeface="Arial" panose="020B0604020202020204" pitchFamily="34" charset="0"/>
                <a:cs typeface="Arial" panose="020B0604020202020204" pitchFamily="34" charset="0"/>
              </a:rPr>
              <a:t>If not backed by Government it should have closed long ago </a:t>
            </a:r>
            <a:endParaRPr lang="en-US" sz="2600" dirty="0" smtClean="0">
              <a:latin typeface="Arial" panose="020B0604020202020204" pitchFamily="34" charset="0"/>
              <a:cs typeface="Arial" panose="020B0604020202020204" pitchFamily="34" charset="0"/>
            </a:endParaRPr>
          </a:p>
          <a:p>
            <a:pPr>
              <a:spcBef>
                <a:spcPts val="600"/>
              </a:spcBef>
              <a:spcAft>
                <a:spcPts val="600"/>
              </a:spcAft>
            </a:pPr>
            <a:r>
              <a:rPr lang="en-US" sz="2600" dirty="0" smtClean="0">
                <a:latin typeface="Arial" panose="020B0604020202020204" pitchFamily="34" charset="0"/>
                <a:cs typeface="Arial" panose="020B0604020202020204" pitchFamily="34" charset="0"/>
              </a:rPr>
              <a:t>unless </a:t>
            </a:r>
            <a:r>
              <a:rPr lang="en-US" sz="2600" dirty="0">
                <a:latin typeface="Arial" panose="020B0604020202020204" pitchFamily="34" charset="0"/>
                <a:cs typeface="Arial" panose="020B0604020202020204" pitchFamily="34" charset="0"/>
              </a:rPr>
              <a:t>costs are cut, it will not be able to turn things around</a:t>
            </a:r>
          </a:p>
          <a:p>
            <a:endParaRPr lang="en-US" dirty="0"/>
          </a:p>
        </p:txBody>
      </p:sp>
    </p:spTree>
    <p:extLst>
      <p:ext uri="{BB962C8B-B14F-4D97-AF65-F5344CB8AC3E}">
        <p14:creationId xmlns:p14="http://schemas.microsoft.com/office/powerpoint/2010/main" val="1988247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3600" b="1" dirty="0" smtClean="0">
                <a:latin typeface="Arial" panose="020B0604020202020204" pitchFamily="34" charset="0"/>
                <a:cs typeface="Arial" panose="020B0604020202020204" pitchFamily="34" charset="0"/>
              </a:rPr>
              <a:t>Outstanding Work</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info@siu.org.za </a:t>
            </a:r>
            <a:endParaRPr lang="en-US" sz="1000" b="1" dirty="0">
              <a:latin typeface="Arial"/>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t>32</a:t>
            </a:fld>
            <a:endParaRPr lang="en-US" dirty="0"/>
          </a:p>
        </p:txBody>
      </p:sp>
      <p:sp>
        <p:nvSpPr>
          <p:cNvPr id="3" name="Content Placeholder 2"/>
          <p:cNvSpPr>
            <a:spLocks noGrp="1"/>
          </p:cNvSpPr>
          <p:nvPr>
            <p:ph idx="1"/>
          </p:nvPr>
        </p:nvSpPr>
        <p:spPr>
          <a:xfrm>
            <a:off x="187890" y="2179529"/>
            <a:ext cx="9718110" cy="3946635"/>
          </a:xfrm>
        </p:spPr>
        <p:txBody>
          <a:bodyPr/>
          <a:lstStyle/>
          <a:p>
            <a:r>
              <a:rPr lang="en-US" dirty="0">
                <a:latin typeface="Arial" panose="020B0604020202020204" pitchFamily="34" charset="0"/>
                <a:cs typeface="Arial" panose="020B0604020202020204" pitchFamily="34" charset="0"/>
              </a:rPr>
              <a:t>Whilst most of the </a:t>
            </a:r>
            <a:r>
              <a:rPr lang="en-US" dirty="0" smtClean="0">
                <a:latin typeface="Arial" panose="020B0604020202020204" pitchFamily="34" charset="0"/>
                <a:cs typeface="Arial" panose="020B0604020202020204" pitchFamily="34" charset="0"/>
              </a:rPr>
              <a:t>SAA employees and executives have left SAA, the SIU is obtaining and reviewing </a:t>
            </a:r>
            <a:r>
              <a:rPr lang="en-US" dirty="0">
                <a:latin typeface="Arial" panose="020B0604020202020204" pitchFamily="34" charset="0"/>
                <a:cs typeface="Arial" panose="020B0604020202020204" pitchFamily="34" charset="0"/>
              </a:rPr>
              <a:t>evidence to assess whether there </a:t>
            </a:r>
            <a:r>
              <a:rPr lang="en-US" dirty="0" smtClean="0">
                <a:latin typeface="Arial" panose="020B0604020202020204" pitchFamily="34" charset="0"/>
                <a:cs typeface="Arial" panose="020B0604020202020204" pitchFamily="34" charset="0"/>
              </a:rPr>
              <a:t>are </a:t>
            </a:r>
            <a:r>
              <a:rPr lang="en-US" dirty="0">
                <a:latin typeface="Arial" panose="020B0604020202020204" pitchFamily="34" charset="0"/>
                <a:cs typeface="Arial" panose="020B0604020202020204" pitchFamily="34" charset="0"/>
              </a:rPr>
              <a:t>legal basis to consider </a:t>
            </a:r>
            <a:r>
              <a:rPr lang="en-US" dirty="0" smtClean="0">
                <a:latin typeface="Arial" panose="020B0604020202020204" pitchFamily="34" charset="0"/>
                <a:cs typeface="Arial" panose="020B0604020202020204" pitchFamily="34" charset="0"/>
              </a:rPr>
              <a:t>criminal and civil </a:t>
            </a:r>
            <a:r>
              <a:rPr lang="en-US" dirty="0">
                <a:latin typeface="Arial" panose="020B0604020202020204" pitchFamily="34" charset="0"/>
                <a:cs typeface="Arial" panose="020B0604020202020204" pitchFamily="34" charset="0"/>
              </a:rPr>
              <a:t>proceedings to recover looses suffered by </a:t>
            </a:r>
            <a:r>
              <a:rPr lang="en-US" dirty="0" smtClean="0">
                <a:latin typeface="Arial" panose="020B0604020202020204" pitchFamily="34" charset="0"/>
                <a:cs typeface="Arial" panose="020B0604020202020204" pitchFamily="34" charset="0"/>
              </a:rPr>
              <a:t>SAA.</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37738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3600" b="1" dirty="0" smtClean="0">
                <a:latin typeface="Arial" panose="020B0604020202020204" pitchFamily="34" charset="0"/>
                <a:cs typeface="Arial" panose="020B0604020202020204" pitchFamily="34" charset="0"/>
              </a:rPr>
              <a:t>Limitations and challenges</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info@siu.org.za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idx="1"/>
          </p:nvPr>
        </p:nvSpPr>
        <p:spPr>
          <a:xfrm>
            <a:off x="0" y="1813410"/>
            <a:ext cx="9906000" cy="4019832"/>
          </a:xfrm>
        </p:spPr>
        <p:txBody>
          <a:bodyPr>
            <a:normAutofit lnSpcReduction="10000"/>
          </a:bodyPr>
          <a:lstStyle/>
          <a:p>
            <a:pPr marL="285750" lvl="0" indent="-285750" algn="just" defTabSz="914400">
              <a:lnSpc>
                <a:spcPct val="150000"/>
              </a:lnSpc>
              <a:spcBef>
                <a:spcPts val="0"/>
              </a:spcBef>
              <a:buFont typeface="Arial" panose="020B0604020202020204" pitchFamily="34" charset="0"/>
              <a:buChar char="•"/>
            </a:pPr>
            <a:r>
              <a:rPr lang="en-GB" sz="20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Covid -19 Lockdown and subsequent grounding of SAA resulting in the non-availability </a:t>
            </a:r>
            <a:r>
              <a:rPr lang="en-GB"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of </a:t>
            </a:r>
            <a:r>
              <a:rPr lang="en-GB" sz="20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personnel.</a:t>
            </a:r>
            <a:endParaRPr lang="en-GB"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lgn="just" defTabSz="914400">
              <a:lnSpc>
                <a:spcPct val="150000"/>
              </a:lnSpc>
              <a:spcBef>
                <a:spcPts val="0"/>
              </a:spcBef>
              <a:buFont typeface="Arial" panose="020B0604020202020204" pitchFamily="34" charset="0"/>
              <a:buChar char="•"/>
            </a:pPr>
            <a:r>
              <a:rPr lang="en-GB" sz="20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Lack of co-operation from SAA personnel who are no longer at work and were last paid in April 2020.</a:t>
            </a:r>
            <a:endParaRPr lang="en-GB"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lgn="just" defTabSz="914400">
              <a:lnSpc>
                <a:spcPct val="150000"/>
              </a:lnSpc>
              <a:spcBef>
                <a:spcPts val="0"/>
              </a:spcBef>
              <a:buFont typeface="Arial" panose="020B0604020202020204" pitchFamily="34" charset="0"/>
              <a:buChar char="•"/>
            </a:pPr>
            <a:r>
              <a:rPr lang="en-GB" sz="20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Unavailability of SAA personnel due to termination of contracts or those who accepted voluntary packages and normal resignations.</a:t>
            </a:r>
            <a:endParaRPr lang="en-GB"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lgn="just" defTabSz="914400">
              <a:lnSpc>
                <a:spcPct val="150000"/>
              </a:lnSpc>
              <a:spcBef>
                <a:spcPts val="0"/>
              </a:spcBef>
              <a:buFont typeface="Arial" panose="020B0604020202020204" pitchFamily="34" charset="0"/>
              <a:buChar char="•"/>
            </a:pPr>
            <a:r>
              <a:rPr lang="en-GB" sz="20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Lack of original documents since a round robin system was used in approving documents by SAA executives. The SIU is identifying officials that are responsible for document/record keeping for possible disciplinary referrals.</a:t>
            </a:r>
          </a:p>
          <a:p>
            <a:pPr marL="0" lvl="0" indent="0" algn="just" defTabSz="914400">
              <a:lnSpc>
                <a:spcPct val="150000"/>
              </a:lnSpc>
              <a:spcBef>
                <a:spcPts val="0"/>
              </a:spcBef>
              <a:buNone/>
            </a:pPr>
            <a:endParaRPr lang="en-GB" sz="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dirty="0" smtClean="0"/>
          </a:p>
        </p:txBody>
      </p:sp>
    </p:spTree>
    <p:extLst>
      <p:ext uri="{BB962C8B-B14F-4D97-AF65-F5344CB8AC3E}">
        <p14:creationId xmlns:p14="http://schemas.microsoft.com/office/powerpoint/2010/main" val="6420360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info@siu.org.za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3" name="Rectangle 2"/>
          <p:cNvSpPr/>
          <p:nvPr/>
        </p:nvSpPr>
        <p:spPr>
          <a:xfrm>
            <a:off x="285762" y="968005"/>
            <a:ext cx="9611366" cy="132343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THANK YOU</a:t>
            </a:r>
          </a:p>
        </p:txBody>
      </p:sp>
      <p:cxnSp>
        <p:nvCxnSpPr>
          <p:cNvPr id="8" name="Straight Connector 7"/>
          <p:cNvCxnSpPr/>
          <p:nvPr/>
        </p:nvCxnSpPr>
        <p:spPr>
          <a:xfrm>
            <a:off x="2560320" y="2133600"/>
            <a:ext cx="503936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116" y="2532906"/>
            <a:ext cx="506576" cy="5072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6364" y="2532906"/>
            <a:ext cx="507226" cy="5072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524325" y="2273784"/>
            <a:ext cx="3600249"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Arial"/>
              </a:rPr>
              <a:t>Hotline: 0800 037 774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Arial"/>
              </a:rPr>
              <a:t>Website: https://www.siu.org.za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Arial"/>
              </a:rPr>
              <a:t>E-mail: info@siu.org.za </a:t>
            </a:r>
            <a:endParaRPr kumimoji="0" lang="en-US"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10" name="TextBox 9"/>
          <p:cNvSpPr txBox="1"/>
          <p:nvPr/>
        </p:nvSpPr>
        <p:spPr>
          <a:xfrm>
            <a:off x="6626364" y="2224769"/>
            <a:ext cx="114476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Follow Us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p:cNvSpPr txBox="1"/>
          <p:nvPr/>
        </p:nvSpPr>
        <p:spPr>
          <a:xfrm>
            <a:off x="6731139" y="3015344"/>
            <a:ext cx="114476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Calibri"/>
                <a:ea typeface="+mn-ea"/>
                <a:cs typeface="+mn-cs"/>
              </a:rPr>
              <a:t>@RSASIU</a:t>
            </a:r>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3" name="Straight Connector 12"/>
          <p:cNvCxnSpPr/>
          <p:nvPr/>
        </p:nvCxnSpPr>
        <p:spPr>
          <a:xfrm>
            <a:off x="6702564" y="3040132"/>
            <a:ext cx="86854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5715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2800" b="1" dirty="0" smtClean="0">
                <a:latin typeface="Arial" panose="020B0604020202020204" pitchFamily="34" charset="0"/>
                <a:cs typeface="Arial" panose="020B0604020202020204" pitchFamily="34" charset="0"/>
              </a:rPr>
              <a:t>SIU – SAA Secondment Agreement</a:t>
            </a:r>
            <a:endParaRPr lang="en-US" sz="28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info@siu.org.za </a:t>
            </a:r>
            <a:endParaRPr lang="en-US" sz="1000" b="1" dirty="0">
              <a:latin typeface="Arial"/>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t>4</a:t>
            </a:fld>
            <a:endParaRPr lang="en-US" dirty="0"/>
          </a:p>
        </p:txBody>
      </p:sp>
      <p:sp>
        <p:nvSpPr>
          <p:cNvPr id="3" name="Content Placeholder 2"/>
          <p:cNvSpPr>
            <a:spLocks noGrp="1"/>
          </p:cNvSpPr>
          <p:nvPr>
            <p:ph idx="1"/>
          </p:nvPr>
        </p:nvSpPr>
        <p:spPr>
          <a:xfrm>
            <a:off x="0" y="1813409"/>
            <a:ext cx="9906000" cy="4177487"/>
          </a:xfrm>
        </p:spPr>
        <p:txBody>
          <a:bodyPr>
            <a:normAutofit/>
          </a:bodyPr>
          <a:lstStyle/>
          <a:p>
            <a:pPr marL="0" lvl="0" indent="0">
              <a:buNone/>
            </a:pPr>
            <a:r>
              <a:rPr lang="en-US" sz="900" dirty="0" smtClean="0">
                <a:solidFill>
                  <a:prstClr val="black"/>
                </a:solidFill>
              </a:rPr>
              <a:t>;</a:t>
            </a:r>
            <a:endParaRPr lang="en-US" sz="900" dirty="0">
              <a:solidFill>
                <a:prstClr val="black"/>
              </a:solidFill>
            </a:endParaRPr>
          </a:p>
          <a:p>
            <a:pPr marL="461963" indent="-461963" algn="just">
              <a:lnSpc>
                <a:spcPct val="120000"/>
              </a:lnSpc>
              <a:spcBef>
                <a:spcPts val="600"/>
              </a:spcBef>
              <a:spcAft>
                <a:spcPts val="600"/>
              </a:spcAft>
              <a:buFont typeface="Wingdings" panose="05000000000000000000" pitchFamily="2" charset="2"/>
              <a:buChar char="§"/>
            </a:pPr>
            <a:r>
              <a:rPr lang="en-US" sz="2200" dirty="0" smtClean="0">
                <a:latin typeface="Arial" panose="020B0604020202020204" pitchFamily="34" charset="0"/>
                <a:cs typeface="Arial" panose="020B0604020202020204" pitchFamily="34" charset="0"/>
              </a:rPr>
              <a:t>SIU reviewed 5 forensic investigation reports with annexures provided by SAA Forensic Division and evidence and confirmed the findings thereof.</a:t>
            </a:r>
          </a:p>
          <a:p>
            <a:pPr marL="461963" indent="-461963" algn="just">
              <a:lnSpc>
                <a:spcPct val="120000"/>
              </a:lnSpc>
              <a:spcBef>
                <a:spcPts val="600"/>
              </a:spcBef>
              <a:spcAft>
                <a:spcPts val="600"/>
              </a:spcAft>
              <a:buFont typeface="Wingdings" panose="05000000000000000000" pitchFamily="2" charset="2"/>
              <a:buChar char="§"/>
            </a:pPr>
            <a:r>
              <a:rPr lang="en-US" sz="2200" dirty="0" smtClean="0">
                <a:latin typeface="Arial" panose="020B0604020202020204" pitchFamily="34" charset="0"/>
                <a:cs typeface="Arial" panose="020B0604020202020204" pitchFamily="34" charset="0"/>
              </a:rPr>
              <a:t>In respect of these matters, evidence pointing to criminal activities was referred to the NPA and</a:t>
            </a:r>
          </a:p>
          <a:p>
            <a:pPr marL="461963" indent="-461963" algn="just">
              <a:lnSpc>
                <a:spcPct val="120000"/>
              </a:lnSpc>
              <a:spcBef>
                <a:spcPts val="600"/>
              </a:spcBef>
              <a:spcAft>
                <a:spcPts val="600"/>
              </a:spcAft>
              <a:buFont typeface="Wingdings" panose="05000000000000000000" pitchFamily="2" charset="2"/>
              <a:buChar char="§"/>
            </a:pPr>
            <a:r>
              <a:rPr lang="en-US" sz="2200" dirty="0" smtClean="0">
                <a:latin typeface="Arial" panose="020B0604020202020204" pitchFamily="34" charset="0"/>
                <a:cs typeface="Arial" panose="020B0604020202020204" pitchFamily="34" charset="0"/>
              </a:rPr>
              <a:t>The SIU appointed a Senior Counsel to review the evidence in respect of the 5 matters for civil litigation.</a:t>
            </a:r>
            <a:endParaRPr lang="en-US" sz="2200" dirty="0">
              <a:latin typeface="Arial" panose="020B0604020202020204" pitchFamily="34" charset="0"/>
              <a:cs typeface="Arial" panose="020B0604020202020204" pitchFamily="34" charset="0"/>
            </a:endParaRPr>
          </a:p>
          <a:p>
            <a:pPr marL="461962" indent="0">
              <a:buNone/>
            </a:pPr>
            <a:endParaRPr lang="en-US" sz="2200" dirty="0" smtClean="0">
              <a:latin typeface="Arial" panose="020B0604020202020204" pitchFamily="34" charset="0"/>
              <a:cs typeface="Arial" panose="020B0604020202020204" pitchFamily="34" charset="0"/>
            </a:endParaRPr>
          </a:p>
          <a:p>
            <a:pPr marL="914400" indent="-452438"/>
            <a:endParaRPr lang="en-US" dirty="0"/>
          </a:p>
          <a:p>
            <a:pPr marL="0" indent="0">
              <a:buNone/>
            </a:pPr>
            <a:endParaRPr lang="en-US" dirty="0" smtClean="0"/>
          </a:p>
        </p:txBody>
      </p:sp>
    </p:spTree>
    <p:extLst>
      <p:ext uri="{BB962C8B-B14F-4D97-AF65-F5344CB8AC3E}">
        <p14:creationId xmlns:p14="http://schemas.microsoft.com/office/powerpoint/2010/main" val="1547513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9410700" cy="1143000"/>
          </a:xfrm>
        </p:spPr>
        <p:txBody>
          <a:bodyPr>
            <a:normAutofit/>
          </a:bodyPr>
          <a:lstStyle/>
          <a:p>
            <a:r>
              <a:rPr lang="en-US" sz="3600" b="1" dirty="0" smtClean="0">
                <a:latin typeface="Arial" panose="020B0604020202020204" pitchFamily="34" charset="0"/>
                <a:cs typeface="Arial" panose="020B0604020202020204" pitchFamily="34" charset="0"/>
              </a:rPr>
              <a:t>Secondment Potential Outcomes</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info@siu.org.za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94356524"/>
              </p:ext>
            </p:extLst>
          </p:nvPr>
        </p:nvGraphicFramePr>
        <p:xfrm>
          <a:off x="0" y="1616342"/>
          <a:ext cx="9906000" cy="5181600"/>
        </p:xfrm>
        <a:graphic>
          <a:graphicData uri="http://schemas.openxmlformats.org/drawingml/2006/table">
            <a:tbl>
              <a:tblPr firstRow="1" bandRow="1">
                <a:tableStyleId>{5C22544A-7EE6-4342-B048-85BDC9FD1C3A}</a:tableStyleId>
              </a:tblPr>
              <a:tblGrid>
                <a:gridCol w="1860106">
                  <a:extLst>
                    <a:ext uri="{9D8B030D-6E8A-4147-A177-3AD203B41FA5}">
                      <a16:colId xmlns:a16="http://schemas.microsoft.com/office/drawing/2014/main" val="665874139"/>
                    </a:ext>
                  </a:extLst>
                </a:gridCol>
                <a:gridCol w="5592801">
                  <a:extLst>
                    <a:ext uri="{9D8B030D-6E8A-4147-A177-3AD203B41FA5}">
                      <a16:colId xmlns:a16="http://schemas.microsoft.com/office/drawing/2014/main" val="1502185885"/>
                    </a:ext>
                  </a:extLst>
                </a:gridCol>
                <a:gridCol w="2453093">
                  <a:extLst>
                    <a:ext uri="{9D8B030D-6E8A-4147-A177-3AD203B41FA5}">
                      <a16:colId xmlns:a16="http://schemas.microsoft.com/office/drawing/2014/main" val="2275864516"/>
                    </a:ext>
                  </a:extLst>
                </a:gridCol>
              </a:tblGrid>
              <a:tr h="599640">
                <a:tc>
                  <a:txBody>
                    <a:bodyPr/>
                    <a:lstStyle/>
                    <a:p>
                      <a:r>
                        <a:rPr lang="en-US" dirty="0" smtClean="0">
                          <a:solidFill>
                            <a:schemeClr val="tx1"/>
                          </a:solidFill>
                        </a:rPr>
                        <a:t>Description</a:t>
                      </a:r>
                      <a:r>
                        <a:rPr lang="en-US" baseline="0" dirty="0" smtClean="0">
                          <a:solidFill>
                            <a:schemeClr val="tx1"/>
                          </a:solidFill>
                        </a:rPr>
                        <a:t> of matter</a:t>
                      </a:r>
                      <a:endParaRPr lang="en-US" dirty="0">
                        <a:solidFill>
                          <a:schemeClr val="tx1"/>
                        </a:solidFill>
                      </a:endParaRPr>
                    </a:p>
                  </a:txBody>
                  <a:tcPr>
                    <a:solidFill>
                      <a:srgbClr val="FFFF00"/>
                    </a:solidFill>
                  </a:tcPr>
                </a:tc>
                <a:tc>
                  <a:txBody>
                    <a:bodyPr/>
                    <a:lstStyle/>
                    <a:p>
                      <a:r>
                        <a:rPr lang="en-US" dirty="0" smtClean="0">
                          <a:solidFill>
                            <a:schemeClr val="tx1"/>
                          </a:solidFill>
                        </a:rPr>
                        <a:t>Findings and Status</a:t>
                      </a:r>
                      <a:endParaRPr lang="en-US" dirty="0">
                        <a:solidFill>
                          <a:schemeClr val="tx1"/>
                        </a:solidFill>
                      </a:endParaRPr>
                    </a:p>
                  </a:txBody>
                  <a:tcPr>
                    <a:solidFill>
                      <a:srgbClr val="FFFF00"/>
                    </a:solidFill>
                  </a:tcPr>
                </a:tc>
                <a:tc>
                  <a:txBody>
                    <a:bodyPr/>
                    <a:lstStyle/>
                    <a:p>
                      <a:r>
                        <a:rPr lang="en-US" dirty="0" smtClean="0">
                          <a:solidFill>
                            <a:schemeClr val="tx1"/>
                          </a:solidFill>
                        </a:rPr>
                        <a:t>Possible Outcomes</a:t>
                      </a:r>
                      <a:endParaRPr lang="en-US" dirty="0">
                        <a:solidFill>
                          <a:schemeClr val="tx1"/>
                        </a:solidFill>
                      </a:endParaRPr>
                    </a:p>
                  </a:txBody>
                  <a:tcPr>
                    <a:solidFill>
                      <a:srgbClr val="FFFF00"/>
                    </a:solidFill>
                  </a:tcPr>
                </a:tc>
                <a:extLst>
                  <a:ext uri="{0D108BD9-81ED-4DB2-BD59-A6C34878D82A}">
                    <a16:rowId xmlns:a16="http://schemas.microsoft.com/office/drawing/2014/main" val="918357312"/>
                  </a:ext>
                </a:extLst>
              </a:tr>
              <a:tr h="1227834">
                <a:tc>
                  <a:txBody>
                    <a:bodyPr/>
                    <a:lstStyle/>
                    <a:p>
                      <a:pPr algn="just"/>
                      <a:r>
                        <a:rPr lang="en-US" sz="1600" kern="1200" dirty="0" smtClean="0">
                          <a:solidFill>
                            <a:schemeClr val="dk1"/>
                          </a:solidFill>
                          <a:effectLst/>
                          <a:latin typeface="Arial" panose="020B0604020202020204" pitchFamily="34" charset="0"/>
                          <a:ea typeface="+mn-ea"/>
                          <a:cs typeface="Arial" panose="020B0604020202020204" pitchFamily="34" charset="0"/>
                        </a:rPr>
                        <a:t>The sale of Ground Power units</a:t>
                      </a:r>
                    </a:p>
                    <a:p>
                      <a:pPr algn="just"/>
                      <a:endParaRPr lang="en-US" sz="1600" kern="1200" dirty="0" smtClean="0">
                        <a:solidFill>
                          <a:schemeClr val="dk1"/>
                        </a:solidFill>
                        <a:effectLst/>
                        <a:latin typeface="Arial" panose="020B0604020202020204" pitchFamily="34" charset="0"/>
                        <a:ea typeface="+mn-ea"/>
                        <a:cs typeface="Arial" panose="020B0604020202020204" pitchFamily="34" charset="0"/>
                      </a:endParaRPr>
                    </a:p>
                    <a:p>
                      <a:pPr algn="just"/>
                      <a:endParaRPr lang="en-US" sz="1600" kern="1200" dirty="0" smtClean="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dirty="0" smtClean="0">
                          <a:solidFill>
                            <a:schemeClr val="dk1"/>
                          </a:solidFill>
                          <a:effectLst/>
                          <a:latin typeface="Arial" panose="020B0604020202020204" pitchFamily="34" charset="0"/>
                          <a:ea typeface="+mn-ea"/>
                          <a:cs typeface="Arial" panose="020B0604020202020204" pitchFamily="34" charset="0"/>
                        </a:rPr>
                        <a:t>The sale was not executed in terms of the SCM process, requiring the convening of a Disposal Committee, as the SAAT Board usurped the functions of such a committee.</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600" kern="1200" dirty="0" smtClean="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lvl="0" indent="0" algn="l" defTabSz="74453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kern="1200" noProof="0" dirty="0" smtClean="0">
                          <a:solidFill>
                            <a:schemeClr val="dk1"/>
                          </a:solidFill>
                          <a:effectLst/>
                          <a:latin typeface="Arial" panose="020B0604020202020204" pitchFamily="34" charset="0"/>
                          <a:ea typeface="+mn-ea"/>
                          <a:cs typeface="Arial" panose="020B0604020202020204" pitchFamily="34" charset="0"/>
                        </a:rPr>
                        <a:t>Contract Set Aside</a:t>
                      </a:r>
                    </a:p>
                    <a:p>
                      <a:pPr marL="0" marR="0" lvl="0" indent="0" algn="l" defTabSz="74453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kern="1200" noProof="0" dirty="0" smtClean="0">
                        <a:solidFill>
                          <a:schemeClr val="dk1"/>
                        </a:solidFill>
                        <a:effectLst/>
                        <a:latin typeface="Arial" panose="020B0604020202020204" pitchFamily="34" charset="0"/>
                        <a:ea typeface="+mn-ea"/>
                        <a:cs typeface="Arial" panose="020B0604020202020204" pitchFamily="34" charset="0"/>
                      </a:endParaRPr>
                    </a:p>
                    <a:p>
                      <a:pPr marL="0" marR="0" lvl="0" indent="0" algn="l" defTabSz="74453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noProof="0" dirty="0" smtClean="0">
                          <a:solidFill>
                            <a:schemeClr val="dk1"/>
                          </a:solidFill>
                          <a:effectLst/>
                          <a:latin typeface="Arial" panose="020B0604020202020204" pitchFamily="34" charset="0"/>
                          <a:ea typeface="+mn-ea"/>
                          <a:cs typeface="Arial" panose="020B0604020202020204" pitchFamily="34" charset="0"/>
                        </a:rPr>
                        <a:t>Senior</a:t>
                      </a:r>
                      <a:r>
                        <a:rPr lang="en-US" sz="1600" kern="1200" baseline="0" noProof="0" dirty="0" smtClean="0">
                          <a:solidFill>
                            <a:schemeClr val="dk1"/>
                          </a:solidFill>
                          <a:effectLst/>
                          <a:latin typeface="Arial" panose="020B0604020202020204" pitchFamily="34" charset="0"/>
                          <a:ea typeface="+mn-ea"/>
                          <a:cs typeface="Arial" panose="020B0604020202020204" pitchFamily="34" charset="0"/>
                        </a:rPr>
                        <a:t> Counsel reviewing evidence with a view to recover </a:t>
                      </a:r>
                      <a:r>
                        <a:rPr lang="en-US" sz="1600" kern="1200" dirty="0" smtClean="0">
                          <a:solidFill>
                            <a:schemeClr val="dk1"/>
                          </a:solidFill>
                          <a:effectLst/>
                          <a:latin typeface="Arial" panose="020B0604020202020204" pitchFamily="34" charset="0"/>
                          <a:ea typeface="+mn-ea"/>
                          <a:cs typeface="Arial" panose="020B0604020202020204" pitchFamily="34" charset="0"/>
                        </a:rPr>
                        <a:t>R241.6m</a:t>
                      </a:r>
                      <a:endParaRPr lang="en-US" sz="16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328241644"/>
                  </a:ext>
                </a:extLst>
              </a:tr>
              <a:tr h="1227834">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600" kern="1200" dirty="0" smtClean="0">
                          <a:solidFill>
                            <a:schemeClr val="dk1"/>
                          </a:solidFill>
                          <a:effectLst/>
                          <a:latin typeface="Arial" panose="020B0604020202020204" pitchFamily="34" charset="0"/>
                          <a:ea typeface="+mn-ea"/>
                          <a:cs typeface="Arial" panose="020B0604020202020204" pitchFamily="34" charset="0"/>
                        </a:rPr>
                        <a:t>Balloré investigation</a:t>
                      </a:r>
                      <a:endParaRPr lang="en-US" sz="1600" kern="1200" dirty="0" smtClean="0">
                        <a:solidFill>
                          <a:schemeClr val="dk1"/>
                        </a:solidFill>
                        <a:effectLst/>
                        <a:latin typeface="Arial" panose="020B0604020202020204" pitchFamily="34" charset="0"/>
                        <a:ea typeface="+mn-ea"/>
                        <a:cs typeface="Arial" panose="020B0604020202020204" pitchFamily="34" charset="0"/>
                      </a:endParaRPr>
                    </a:p>
                    <a:p>
                      <a:pPr algn="just"/>
                      <a:endParaRPr lang="en-US" sz="1600" kern="1200" dirty="0" smtClean="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dirty="0" smtClean="0">
                          <a:solidFill>
                            <a:schemeClr val="dk1"/>
                          </a:solidFill>
                          <a:effectLst/>
                          <a:latin typeface="Arial" panose="020B0604020202020204" pitchFamily="34" charset="0"/>
                          <a:ea typeface="+mn-ea"/>
                          <a:cs typeface="Arial" panose="020B0604020202020204" pitchFamily="34" charset="0"/>
                        </a:rPr>
                        <a:t>Irregular</a:t>
                      </a:r>
                      <a:r>
                        <a:rPr lang="en-ZA" sz="1600" kern="1200" baseline="0" dirty="0" smtClean="0">
                          <a:solidFill>
                            <a:schemeClr val="dk1"/>
                          </a:solidFill>
                          <a:effectLst/>
                          <a:latin typeface="Arial" panose="020B0604020202020204" pitchFamily="34" charset="0"/>
                          <a:ea typeface="+mn-ea"/>
                          <a:cs typeface="Arial" panose="020B0604020202020204" pitchFamily="34" charset="0"/>
                        </a:rPr>
                        <a:t> extension of contract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dirty="0" smtClean="0">
                          <a:solidFill>
                            <a:schemeClr val="dk1"/>
                          </a:solidFill>
                          <a:effectLst/>
                          <a:latin typeface="Arial" panose="020B0604020202020204" pitchFamily="34" charset="0"/>
                          <a:ea typeface="+mn-ea"/>
                          <a:cs typeface="Arial" panose="020B0604020202020204" pitchFamily="34" charset="0"/>
                        </a:rPr>
                        <a:t>Conflict of interest between a senior employee of SAAT who was also appointed as a member of the CFST for this specific project, who’s daughter was employed by Balloré. </a:t>
                      </a:r>
                      <a:endParaRPr lang="en-US" sz="1600" kern="1200" dirty="0" smtClean="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indent="0">
                        <a:buFont typeface="Arial" panose="020B0604020202020204" pitchFamily="34" charset="0"/>
                        <a:buNone/>
                      </a:pPr>
                      <a:r>
                        <a:rPr lang="en-US" sz="1600" b="1" kern="1200" dirty="0" smtClean="0">
                          <a:solidFill>
                            <a:schemeClr val="dk1"/>
                          </a:solidFill>
                          <a:effectLst/>
                          <a:latin typeface="Arial" panose="020B0604020202020204" pitchFamily="34" charset="0"/>
                          <a:ea typeface="+mn-ea"/>
                          <a:cs typeface="Arial" panose="020B0604020202020204" pitchFamily="34" charset="0"/>
                        </a:rPr>
                        <a:t>Civil</a:t>
                      </a:r>
                      <a:r>
                        <a:rPr lang="en-US" sz="1600" b="1" kern="1200" baseline="0" dirty="0" smtClean="0">
                          <a:solidFill>
                            <a:schemeClr val="dk1"/>
                          </a:solidFill>
                          <a:effectLst/>
                          <a:latin typeface="Arial" panose="020B0604020202020204" pitchFamily="34" charset="0"/>
                          <a:ea typeface="+mn-ea"/>
                          <a:cs typeface="Arial" panose="020B0604020202020204" pitchFamily="34" charset="0"/>
                        </a:rPr>
                        <a:t> Recovery</a:t>
                      </a:r>
                    </a:p>
                    <a:p>
                      <a:pPr marL="0" indent="0">
                        <a:buFont typeface="Arial" panose="020B0604020202020204" pitchFamily="34" charset="0"/>
                        <a:buNone/>
                      </a:pPr>
                      <a:endParaRPr lang="en-US" sz="800" kern="1200" dirty="0" smtClean="0">
                        <a:solidFill>
                          <a:schemeClr val="dk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US" sz="1600" kern="1200" dirty="0" smtClean="0">
                          <a:solidFill>
                            <a:schemeClr val="dk1"/>
                          </a:solidFill>
                          <a:effectLst/>
                          <a:latin typeface="Arial" panose="020B0604020202020204" pitchFamily="34" charset="0"/>
                          <a:ea typeface="+mn-ea"/>
                          <a:cs typeface="Arial" panose="020B0604020202020204" pitchFamily="34" charset="0"/>
                        </a:rPr>
                        <a:t>Senior</a:t>
                      </a:r>
                      <a:r>
                        <a:rPr lang="en-US" sz="1600" kern="1200" baseline="0" dirty="0" smtClean="0">
                          <a:solidFill>
                            <a:schemeClr val="dk1"/>
                          </a:solidFill>
                          <a:effectLst/>
                          <a:latin typeface="Arial" panose="020B0604020202020204" pitchFamily="34" charset="0"/>
                          <a:ea typeface="+mn-ea"/>
                          <a:cs typeface="Arial" panose="020B0604020202020204" pitchFamily="34" charset="0"/>
                        </a:rPr>
                        <a:t> Council is busy quantifying the values</a:t>
                      </a:r>
                      <a:endParaRPr lang="en-US" sz="16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42495404"/>
                  </a:ext>
                </a:extLst>
              </a:tr>
              <a:tr h="1684702">
                <a:tc>
                  <a:txBody>
                    <a:bodyPr/>
                    <a:lstStyle/>
                    <a:p>
                      <a:pPr algn="just"/>
                      <a:r>
                        <a:rPr lang="en-ZA" sz="1800" b="0" kern="1200" dirty="0" smtClean="0">
                          <a:solidFill>
                            <a:schemeClr val="dk1"/>
                          </a:solidFill>
                          <a:effectLst/>
                          <a:latin typeface="+mn-lt"/>
                          <a:ea typeface="+mn-ea"/>
                          <a:cs typeface="+mn-cs"/>
                        </a:rPr>
                        <a:t>Aircraft Tyre Contract </a:t>
                      </a:r>
                      <a:endParaRPr lang="en-US" sz="1600" b="0" kern="1200" dirty="0" smtClean="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solidFill>
                            <a:schemeClr val="dk1"/>
                          </a:solidFill>
                          <a:effectLst/>
                          <a:latin typeface="Arial" panose="020B0604020202020204" pitchFamily="34" charset="0"/>
                          <a:ea typeface="+mn-ea"/>
                          <a:cs typeface="Arial" panose="020B0604020202020204" pitchFamily="34" charset="0"/>
                        </a:rPr>
                        <a:t>True supplier development program, SAAT did not adhere to Procurement processes.</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solidFill>
                            <a:schemeClr val="dk1"/>
                          </a:solidFill>
                          <a:effectLst/>
                          <a:latin typeface="Arial" panose="020B0604020202020204" pitchFamily="34" charset="0"/>
                          <a:ea typeface="+mn-ea"/>
                          <a:cs typeface="Arial" panose="020B0604020202020204" pitchFamily="34" charset="0"/>
                        </a:rPr>
                        <a:t>JM aviation was Michelin’s strategic partner (30%)</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smtClean="0">
                          <a:solidFill>
                            <a:schemeClr val="dk1"/>
                          </a:solidFill>
                          <a:effectLst/>
                          <a:latin typeface="Arial" panose="020B0604020202020204" pitchFamily="34" charset="0"/>
                          <a:ea typeface="+mn-ea"/>
                          <a:cs typeface="Arial" panose="020B0604020202020204" pitchFamily="34" charset="0"/>
                        </a:rPr>
                        <a:t>Unethical relationship between AAR/JM Aviation directors and SAAT/SAA employees</a:t>
                      </a:r>
                      <a:endParaRPr lang="en-US" sz="1600" kern="1200" dirty="0" smtClean="0">
                        <a:solidFill>
                          <a:schemeClr val="dk1"/>
                        </a:solidFill>
                        <a:effectLst/>
                        <a:latin typeface="Arial" panose="020B0604020202020204" pitchFamily="34" charset="0"/>
                        <a:ea typeface="+mn-ea"/>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kern="1200" dirty="0" smtClean="0">
                        <a:solidFill>
                          <a:schemeClr val="dk1"/>
                        </a:solidFill>
                        <a:effectLst/>
                        <a:latin typeface="Arial" panose="020B0604020202020204" pitchFamily="34" charset="0"/>
                        <a:ea typeface="+mn-ea"/>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kern="1200" dirty="0" smtClean="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lvl="0" indent="0" algn="l" defTabSz="74453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Contract Set Aside</a:t>
                      </a:r>
                    </a:p>
                    <a:p>
                      <a:pPr marL="0" marR="0" lvl="0" indent="0" algn="l" defTabSz="74453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74453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Matter was referred to Senior Counsel for cancelling of the contract and civil recovery</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kern="1200" noProof="0" dirty="0" smtClean="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644513909"/>
                  </a:ext>
                </a:extLst>
              </a:tr>
            </a:tbl>
          </a:graphicData>
        </a:graphic>
      </p:graphicFrame>
    </p:spTree>
    <p:extLst>
      <p:ext uri="{BB962C8B-B14F-4D97-AF65-F5344CB8AC3E}">
        <p14:creationId xmlns:p14="http://schemas.microsoft.com/office/powerpoint/2010/main" val="218741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9410700" cy="1143000"/>
          </a:xfrm>
        </p:spPr>
        <p:txBody>
          <a:bodyPr>
            <a:normAutofit/>
          </a:bodyPr>
          <a:lstStyle/>
          <a:p>
            <a:r>
              <a:rPr lang="en-US" sz="3600" b="1" dirty="0" smtClean="0">
                <a:latin typeface="Arial" panose="020B0604020202020204" pitchFamily="34" charset="0"/>
                <a:cs typeface="Arial" panose="020B0604020202020204" pitchFamily="34" charset="0"/>
              </a:rPr>
              <a:t>Secondment Potential outcomes</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info@siu.org.za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38113583"/>
              </p:ext>
            </p:extLst>
          </p:nvPr>
        </p:nvGraphicFramePr>
        <p:xfrm>
          <a:off x="0" y="1616342"/>
          <a:ext cx="9906000" cy="2949871"/>
        </p:xfrm>
        <a:graphic>
          <a:graphicData uri="http://schemas.openxmlformats.org/drawingml/2006/table">
            <a:tbl>
              <a:tblPr firstRow="1" bandRow="1">
                <a:tableStyleId>{5C22544A-7EE6-4342-B048-85BDC9FD1C3A}</a:tableStyleId>
              </a:tblPr>
              <a:tblGrid>
                <a:gridCol w="1860106">
                  <a:extLst>
                    <a:ext uri="{9D8B030D-6E8A-4147-A177-3AD203B41FA5}">
                      <a16:colId xmlns:a16="http://schemas.microsoft.com/office/drawing/2014/main" val="665874139"/>
                    </a:ext>
                  </a:extLst>
                </a:gridCol>
                <a:gridCol w="5592801">
                  <a:extLst>
                    <a:ext uri="{9D8B030D-6E8A-4147-A177-3AD203B41FA5}">
                      <a16:colId xmlns:a16="http://schemas.microsoft.com/office/drawing/2014/main" val="1502185885"/>
                    </a:ext>
                  </a:extLst>
                </a:gridCol>
                <a:gridCol w="2453093">
                  <a:extLst>
                    <a:ext uri="{9D8B030D-6E8A-4147-A177-3AD203B41FA5}">
                      <a16:colId xmlns:a16="http://schemas.microsoft.com/office/drawing/2014/main" val="2275864516"/>
                    </a:ext>
                  </a:extLst>
                </a:gridCol>
              </a:tblGrid>
              <a:tr h="663871">
                <a:tc>
                  <a:txBody>
                    <a:bodyPr/>
                    <a:lstStyle/>
                    <a:p>
                      <a:r>
                        <a:rPr lang="en-US" dirty="0" smtClean="0">
                          <a:solidFill>
                            <a:schemeClr val="tx1"/>
                          </a:solidFill>
                        </a:rPr>
                        <a:t>Description</a:t>
                      </a:r>
                      <a:r>
                        <a:rPr lang="en-US" baseline="0" dirty="0" smtClean="0">
                          <a:solidFill>
                            <a:schemeClr val="tx1"/>
                          </a:solidFill>
                        </a:rPr>
                        <a:t> of matter</a:t>
                      </a:r>
                      <a:endParaRPr lang="en-US" dirty="0">
                        <a:solidFill>
                          <a:schemeClr val="tx1"/>
                        </a:solidFill>
                      </a:endParaRPr>
                    </a:p>
                  </a:txBody>
                  <a:tcPr>
                    <a:solidFill>
                      <a:srgbClr val="FFFF00"/>
                    </a:solidFill>
                  </a:tcPr>
                </a:tc>
                <a:tc>
                  <a:txBody>
                    <a:bodyPr/>
                    <a:lstStyle/>
                    <a:p>
                      <a:r>
                        <a:rPr lang="en-US" dirty="0" smtClean="0">
                          <a:solidFill>
                            <a:schemeClr val="tx1"/>
                          </a:solidFill>
                        </a:rPr>
                        <a:t>Findings and Status</a:t>
                      </a:r>
                      <a:endParaRPr lang="en-US" dirty="0">
                        <a:solidFill>
                          <a:schemeClr val="tx1"/>
                        </a:solidFill>
                      </a:endParaRPr>
                    </a:p>
                  </a:txBody>
                  <a:tcPr>
                    <a:solidFill>
                      <a:srgbClr val="FFFF00"/>
                    </a:solidFill>
                  </a:tcPr>
                </a:tc>
                <a:tc>
                  <a:txBody>
                    <a:bodyPr/>
                    <a:lstStyle/>
                    <a:p>
                      <a:r>
                        <a:rPr lang="en-US" dirty="0" smtClean="0">
                          <a:solidFill>
                            <a:schemeClr val="tx1"/>
                          </a:solidFill>
                        </a:rPr>
                        <a:t>Possible Outcomes</a:t>
                      </a:r>
                      <a:endParaRPr lang="en-US" dirty="0">
                        <a:solidFill>
                          <a:schemeClr val="tx1"/>
                        </a:solidFill>
                      </a:endParaRPr>
                    </a:p>
                  </a:txBody>
                  <a:tcPr>
                    <a:solidFill>
                      <a:srgbClr val="FFFF00"/>
                    </a:solidFill>
                  </a:tcPr>
                </a:tc>
                <a:extLst>
                  <a:ext uri="{0D108BD9-81ED-4DB2-BD59-A6C34878D82A}">
                    <a16:rowId xmlns:a16="http://schemas.microsoft.com/office/drawing/2014/main" val="918357312"/>
                  </a:ext>
                </a:extLst>
              </a:tr>
              <a:tr h="2091505">
                <a:tc>
                  <a:txBody>
                    <a:bodyPr/>
                    <a:lstStyle/>
                    <a:p>
                      <a:pPr algn="just"/>
                      <a:r>
                        <a:rPr lang="en-US" sz="1600" kern="1200" dirty="0" smtClean="0">
                          <a:solidFill>
                            <a:schemeClr val="dk1"/>
                          </a:solidFill>
                          <a:effectLst/>
                          <a:latin typeface="Arial" panose="020B0604020202020204" pitchFamily="34" charset="0"/>
                          <a:ea typeface="+mn-ea"/>
                          <a:cs typeface="Arial" panose="020B0604020202020204" pitchFamily="34" charset="0"/>
                        </a:rPr>
                        <a:t>The Paint contract</a:t>
                      </a:r>
                    </a:p>
                    <a:p>
                      <a:pPr algn="just"/>
                      <a:endParaRPr lang="en-US" sz="1600" kern="1200" dirty="0" smtClean="0">
                        <a:solidFill>
                          <a:schemeClr val="dk1"/>
                        </a:solidFill>
                        <a:effectLst/>
                        <a:latin typeface="Arial" panose="020B0604020202020204" pitchFamily="34" charset="0"/>
                        <a:ea typeface="+mn-ea"/>
                        <a:cs typeface="Arial" panose="020B0604020202020204" pitchFamily="34" charset="0"/>
                      </a:endParaRPr>
                    </a:p>
                    <a:p>
                      <a:pPr algn="just"/>
                      <a:endParaRPr lang="en-US" sz="1600" kern="1200" dirty="0" smtClean="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lvl="0"/>
                      <a:r>
                        <a:rPr lang="en-ZA" sz="1600" b="0" kern="1200" dirty="0" smtClean="0">
                          <a:solidFill>
                            <a:schemeClr val="dk1"/>
                          </a:solidFill>
                          <a:effectLst/>
                          <a:latin typeface="Arial" panose="020B0604020202020204" pitchFamily="34" charset="0"/>
                          <a:ea typeface="+mn-ea"/>
                          <a:cs typeface="Arial" panose="020B0604020202020204" pitchFamily="34" charset="0"/>
                        </a:rPr>
                        <a:t>Irregular procurement </a:t>
                      </a:r>
                      <a:r>
                        <a:rPr lang="en-ZA" sz="1600" b="0" kern="1200" baseline="0" dirty="0" smtClean="0">
                          <a:solidFill>
                            <a:schemeClr val="dk1"/>
                          </a:solidFill>
                          <a:effectLst/>
                          <a:latin typeface="Arial" panose="020B0604020202020204" pitchFamily="34" charset="0"/>
                          <a:ea typeface="+mn-ea"/>
                          <a:cs typeface="Arial" panose="020B0604020202020204" pitchFamily="34" charset="0"/>
                        </a:rPr>
                        <a:t> processes followed.</a:t>
                      </a:r>
                    </a:p>
                    <a:p>
                      <a:pPr lvl="0"/>
                      <a:endParaRPr lang="en-ZA" sz="1600" b="0" kern="1200" baseline="0" dirty="0" smtClean="0">
                        <a:solidFill>
                          <a:schemeClr val="dk1"/>
                        </a:solidFill>
                        <a:effectLst/>
                        <a:latin typeface="Arial" panose="020B0604020202020204" pitchFamily="34" charset="0"/>
                        <a:ea typeface="+mn-ea"/>
                        <a:cs typeface="Arial" panose="020B0604020202020204" pitchFamily="34" charset="0"/>
                      </a:endParaRPr>
                    </a:p>
                    <a:p>
                      <a:pPr lvl="0"/>
                      <a:r>
                        <a:rPr lang="en-ZA" sz="1600" b="0" kern="1200" dirty="0" smtClean="0">
                          <a:solidFill>
                            <a:schemeClr val="dk1"/>
                          </a:solidFill>
                          <a:effectLst/>
                          <a:latin typeface="Arial" panose="020B0604020202020204" pitchFamily="34" charset="0"/>
                          <a:ea typeface="+mn-ea"/>
                          <a:cs typeface="Arial" panose="020B0604020202020204" pitchFamily="34" charset="0"/>
                        </a:rPr>
                        <a:t>SAAT paid service</a:t>
                      </a:r>
                      <a:r>
                        <a:rPr lang="en-ZA" sz="1600" b="0" kern="1200" baseline="0" dirty="0" smtClean="0">
                          <a:solidFill>
                            <a:schemeClr val="dk1"/>
                          </a:solidFill>
                          <a:effectLst/>
                          <a:latin typeface="Arial" panose="020B0604020202020204" pitchFamily="34" charset="0"/>
                          <a:ea typeface="+mn-ea"/>
                          <a:cs typeface="Arial" panose="020B0604020202020204" pitchFamily="34" charset="0"/>
                        </a:rPr>
                        <a:t> provider </a:t>
                      </a:r>
                      <a:r>
                        <a:rPr lang="en-ZA" sz="1600" b="0" kern="1200" dirty="0" smtClean="0">
                          <a:solidFill>
                            <a:schemeClr val="dk1"/>
                          </a:solidFill>
                          <a:effectLst/>
                          <a:latin typeface="Arial" panose="020B0604020202020204" pitchFamily="34" charset="0"/>
                          <a:ea typeface="+mn-ea"/>
                          <a:cs typeface="Arial" panose="020B0604020202020204" pitchFamily="34" charset="0"/>
                        </a:rPr>
                        <a:t>R54.7 million for paint, which was more than double the budgeted R19.2m over a</a:t>
                      </a:r>
                      <a:r>
                        <a:rPr lang="en-ZA" sz="1600" b="0" kern="1200" baseline="0" dirty="0" smtClean="0">
                          <a:solidFill>
                            <a:schemeClr val="dk1"/>
                          </a:solidFill>
                          <a:effectLst/>
                          <a:latin typeface="Arial" panose="020B0604020202020204" pitchFamily="34" charset="0"/>
                          <a:ea typeface="+mn-ea"/>
                          <a:cs typeface="Arial" panose="020B0604020202020204" pitchFamily="34" charset="0"/>
                        </a:rPr>
                        <a:t> period of </a:t>
                      </a:r>
                      <a:r>
                        <a:rPr lang="en-ZA" sz="1600" b="0" kern="1200" dirty="0" smtClean="0">
                          <a:solidFill>
                            <a:schemeClr val="dk1"/>
                          </a:solidFill>
                          <a:effectLst/>
                          <a:latin typeface="Arial" panose="020B0604020202020204" pitchFamily="34" charset="0"/>
                          <a:ea typeface="+mn-ea"/>
                          <a:cs typeface="Arial" panose="020B0604020202020204" pitchFamily="34" charset="0"/>
                        </a:rPr>
                        <a:t>three years</a:t>
                      </a:r>
                    </a:p>
                    <a:p>
                      <a:pPr lvl="0"/>
                      <a:r>
                        <a:rPr lang="en-ZA" sz="1600" kern="1200" dirty="0" smtClean="0">
                          <a:solidFill>
                            <a:schemeClr val="dk1"/>
                          </a:solidFill>
                          <a:effectLst/>
                          <a:latin typeface="Arial" panose="020B0604020202020204" pitchFamily="34" charset="0"/>
                          <a:ea typeface="+mn-ea"/>
                          <a:cs typeface="Arial" panose="020B0604020202020204" pitchFamily="34" charset="0"/>
                        </a:rPr>
                        <a:t>That service</a:t>
                      </a:r>
                      <a:r>
                        <a:rPr lang="en-ZA" sz="1600" kern="1200" baseline="0" dirty="0" smtClean="0">
                          <a:solidFill>
                            <a:schemeClr val="dk1"/>
                          </a:solidFill>
                          <a:effectLst/>
                          <a:latin typeface="Arial" panose="020B0604020202020204" pitchFamily="34" charset="0"/>
                          <a:ea typeface="+mn-ea"/>
                          <a:cs typeface="Arial" panose="020B0604020202020204" pitchFamily="34" charset="0"/>
                        </a:rPr>
                        <a:t> provider </a:t>
                      </a:r>
                      <a:r>
                        <a:rPr lang="en-ZA" sz="1600" kern="1200" dirty="0" smtClean="0">
                          <a:solidFill>
                            <a:schemeClr val="dk1"/>
                          </a:solidFill>
                          <a:effectLst/>
                          <a:latin typeface="Arial" panose="020B0604020202020204" pitchFamily="34" charset="0"/>
                          <a:ea typeface="+mn-ea"/>
                          <a:cs typeface="Arial" panose="020B0604020202020204" pitchFamily="34" charset="0"/>
                        </a:rPr>
                        <a:t>changed paint manufacturers/product range shortly after being appointed as aircraft paint supplier for three years </a:t>
                      </a:r>
                      <a:endParaRPr lang="en-US" sz="1600" kern="1200" dirty="0" smtClean="0">
                        <a:solidFill>
                          <a:schemeClr val="dk1"/>
                        </a:solidFill>
                        <a:effectLst/>
                        <a:latin typeface="Arial" panose="020B0604020202020204" pitchFamily="34" charset="0"/>
                        <a:ea typeface="+mn-ea"/>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kern="1200" dirty="0" smtClean="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lvl="0" indent="0" algn="l" defTabSz="74453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Contract Set Aside</a:t>
                      </a:r>
                    </a:p>
                    <a:p>
                      <a:pPr marL="0" marR="0" lvl="0" indent="0" algn="l" defTabSz="744538"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74453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Senior Counsel reviewing evidence with a view to recover R54.7m</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kern="1200" noProof="0" dirty="0" smtClean="0">
                        <a:solidFill>
                          <a:schemeClr val="dk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kern="1200" noProof="0" dirty="0" smtClean="0">
                          <a:solidFill>
                            <a:schemeClr val="dk1"/>
                          </a:solidFill>
                          <a:effectLst/>
                          <a:latin typeface="Arial" panose="020B0604020202020204" pitchFamily="34" charset="0"/>
                          <a:ea typeface="+mn-ea"/>
                          <a:cs typeface="Arial" panose="020B0604020202020204" pitchFamily="34" charset="0"/>
                        </a:rPr>
                        <a:t>Civil</a:t>
                      </a:r>
                      <a:r>
                        <a:rPr lang="en-US" sz="1600" b="1" kern="1200" baseline="0" noProof="0" dirty="0" smtClean="0">
                          <a:solidFill>
                            <a:schemeClr val="dk1"/>
                          </a:solidFill>
                          <a:effectLst/>
                          <a:latin typeface="Arial" panose="020B0604020202020204" pitchFamily="34" charset="0"/>
                          <a:ea typeface="+mn-ea"/>
                          <a:cs typeface="Arial" panose="020B0604020202020204" pitchFamily="34" charset="0"/>
                        </a:rPr>
                        <a:t> Recovery</a:t>
                      </a:r>
                      <a:endParaRPr lang="en-US" sz="1600" b="1" kern="1200" noProof="0" dirty="0" smtClean="0">
                        <a:solidFill>
                          <a:schemeClr val="dk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kern="1200" noProof="0" dirty="0" smtClean="0">
                        <a:solidFill>
                          <a:schemeClr val="dk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US" sz="1600" kern="1200" dirty="0" smtClean="0">
                          <a:solidFill>
                            <a:schemeClr val="dk1"/>
                          </a:solidFill>
                          <a:effectLst/>
                          <a:latin typeface="Arial" panose="020B0604020202020204" pitchFamily="34" charset="0"/>
                          <a:ea typeface="+mn-ea"/>
                          <a:cs typeface="Arial" panose="020B0604020202020204" pitchFamily="34" charset="0"/>
                        </a:rPr>
                        <a:t>Recovery of R54.7m</a:t>
                      </a:r>
                      <a:endParaRPr lang="en-US" sz="16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42495404"/>
                  </a:ext>
                </a:extLst>
              </a:tr>
            </a:tbl>
          </a:graphicData>
        </a:graphic>
      </p:graphicFrame>
    </p:spTree>
    <p:extLst>
      <p:ext uri="{BB962C8B-B14F-4D97-AF65-F5344CB8AC3E}">
        <p14:creationId xmlns:p14="http://schemas.microsoft.com/office/powerpoint/2010/main" val="316194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3200" b="1" dirty="0" smtClean="0">
                <a:latin typeface="Arial" panose="020B0604020202020204" pitchFamily="34" charset="0"/>
                <a:cs typeface="Arial" panose="020B0604020202020204" pitchFamily="34" charset="0"/>
              </a:rPr>
              <a:t>SIU’s Mandate and Focus Areas </a:t>
            </a:r>
            <a:endParaRPr lang="en-US" sz="32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info@siu.org.za </a:t>
            </a:r>
            <a:endParaRPr lang="en-US" sz="1000" b="1" dirty="0">
              <a:latin typeface="Arial"/>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t>7</a:t>
            </a:fld>
            <a:endParaRPr lang="en-US" dirty="0"/>
          </a:p>
        </p:txBody>
      </p:sp>
      <p:sp>
        <p:nvSpPr>
          <p:cNvPr id="3" name="Content Placeholder 2"/>
          <p:cNvSpPr>
            <a:spLocks noGrp="1"/>
          </p:cNvSpPr>
          <p:nvPr>
            <p:ph idx="1"/>
          </p:nvPr>
        </p:nvSpPr>
        <p:spPr>
          <a:xfrm>
            <a:off x="0" y="1813409"/>
            <a:ext cx="9906000" cy="4030343"/>
          </a:xfrm>
        </p:spPr>
        <p:txBody>
          <a:bodyPr>
            <a:normAutofit lnSpcReduction="10000"/>
          </a:bodyPr>
          <a:lstStyle/>
          <a:p>
            <a:r>
              <a:rPr lang="en-US" sz="1800" dirty="0" smtClean="0">
                <a:latin typeface="Arial" panose="020B0604020202020204" pitchFamily="34" charset="0"/>
                <a:cs typeface="Arial" panose="020B0604020202020204" pitchFamily="34" charset="0"/>
              </a:rPr>
              <a:t>On 31 January 2020, Proclamation </a:t>
            </a:r>
            <a:r>
              <a:rPr lang="en-US" sz="1800" dirty="0">
                <a:latin typeface="Arial" panose="020B0604020202020204" pitchFamily="34" charset="0"/>
                <a:cs typeface="Arial" panose="020B0604020202020204" pitchFamily="34" charset="0"/>
              </a:rPr>
              <a:t>R 2 of 2020 was gazetted and </a:t>
            </a:r>
            <a:r>
              <a:rPr lang="en-US" sz="1800" dirty="0" smtClean="0">
                <a:latin typeface="Arial" panose="020B0604020202020204" pitchFamily="34" charset="0"/>
                <a:cs typeface="Arial" panose="020B0604020202020204" pitchFamily="34" charset="0"/>
              </a:rPr>
              <a:t>published. In terms of the proclamation, the SIU was directed to </a:t>
            </a:r>
            <a:r>
              <a:rPr lang="en-US" sz="1800" dirty="0">
                <a:latin typeface="Arial" panose="020B0604020202020204" pitchFamily="34" charset="0"/>
                <a:cs typeface="Arial" panose="020B0604020202020204" pitchFamily="34" charset="0"/>
              </a:rPr>
              <a:t>investigate the procurement of or contracting for</a:t>
            </a:r>
            <a:r>
              <a:rPr lang="en-US" sz="1800" dirty="0" smtClean="0">
                <a:latin typeface="Arial" panose="020B0604020202020204" pitchFamily="34" charset="0"/>
                <a:cs typeface="Arial" panose="020B0604020202020204" pitchFamily="34" charset="0"/>
              </a:rPr>
              <a:t>―</a:t>
            </a:r>
          </a:p>
          <a:p>
            <a:pPr marL="798513" indent="-452438" defTabSz="346075">
              <a:buNone/>
            </a:pPr>
            <a:r>
              <a:rPr lang="en-US" sz="1800" dirty="0" smtClean="0">
                <a:latin typeface="Arial" panose="020B0604020202020204" pitchFamily="34" charset="0"/>
                <a:cs typeface="Arial" panose="020B0604020202020204" pitchFamily="34" charset="0"/>
              </a:rPr>
              <a:t>a)	Airbus aircraft;</a:t>
            </a:r>
          </a:p>
          <a:p>
            <a:pPr marL="798513" indent="-452438" defTabSz="346075">
              <a:buNone/>
            </a:pPr>
            <a:r>
              <a:rPr lang="en-US" sz="1800" dirty="0" smtClean="0">
                <a:latin typeface="Arial" panose="020B0604020202020204" pitchFamily="34" charset="0"/>
                <a:cs typeface="Arial" panose="020B0604020202020204" pitchFamily="34" charset="0"/>
              </a:rPr>
              <a:t>b)	Maintenance</a:t>
            </a:r>
            <a:r>
              <a:rPr lang="en-US" sz="1800" dirty="0">
                <a:latin typeface="Arial" panose="020B0604020202020204" pitchFamily="34" charset="0"/>
                <a:cs typeface="Arial" panose="020B0604020202020204" pitchFamily="34" charset="0"/>
              </a:rPr>
              <a:t>, repair and operations services South African Airways Technical services </a:t>
            </a:r>
            <a:r>
              <a:rPr lang="en-US" sz="1800" dirty="0" smtClean="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SAAT</a:t>
            </a:r>
            <a:r>
              <a:rPr lang="en-US" sz="1800" dirty="0" smtClean="0">
                <a:latin typeface="Arial" panose="020B0604020202020204" pitchFamily="34" charset="0"/>
                <a:cs typeface="Arial" panose="020B0604020202020204" pitchFamily="34" charset="0"/>
              </a:rPr>
              <a:t>”);</a:t>
            </a:r>
          </a:p>
          <a:p>
            <a:pPr marL="798513" indent="-452438" defTabSz="346075">
              <a:buNone/>
            </a:pPr>
            <a:r>
              <a:rPr lang="en-US" sz="1800" dirty="0" smtClean="0">
                <a:latin typeface="Arial" panose="020B0604020202020204" pitchFamily="34" charset="0"/>
                <a:cs typeface="Arial" panose="020B0604020202020204" pitchFamily="34" charset="0"/>
              </a:rPr>
              <a:t>c)	Legal </a:t>
            </a:r>
            <a:r>
              <a:rPr lang="en-US" sz="1800" dirty="0">
                <a:latin typeface="Arial" panose="020B0604020202020204" pitchFamily="34" charset="0"/>
                <a:cs typeface="Arial" panose="020B0604020202020204" pitchFamily="34" charset="0"/>
              </a:rPr>
              <a:t>services in terms of RFQ-GSM073/19 and RFQ-GSM117/14 (Panel</a:t>
            </a:r>
            <a:r>
              <a:rPr lang="en-US" sz="1800" dirty="0" smtClean="0">
                <a:latin typeface="Arial" panose="020B0604020202020204" pitchFamily="34" charset="0"/>
                <a:cs typeface="Arial" panose="020B0604020202020204" pitchFamily="34" charset="0"/>
              </a:rPr>
              <a:t>);</a:t>
            </a:r>
          </a:p>
          <a:p>
            <a:pPr marL="798513" indent="-452438" defTabSz="346075">
              <a:buNone/>
            </a:pPr>
            <a:r>
              <a:rPr lang="en-US" sz="1800" dirty="0" smtClean="0">
                <a:latin typeface="Arial" panose="020B0604020202020204" pitchFamily="34" charset="0"/>
                <a:cs typeface="Arial" panose="020B0604020202020204" pitchFamily="34" charset="0"/>
              </a:rPr>
              <a:t>d)	Service </a:t>
            </a:r>
            <a:r>
              <a:rPr lang="en-US" sz="1800" dirty="0">
                <a:latin typeface="Arial" panose="020B0604020202020204" pitchFamily="34" charset="0"/>
                <a:cs typeface="Arial" panose="020B0604020202020204" pitchFamily="34" charset="0"/>
              </a:rPr>
              <a:t>providers to support and expedite the implementation of SAA’s Turn Around Plan </a:t>
            </a:r>
            <a:r>
              <a:rPr lang="en-US" sz="1800" dirty="0" smtClean="0">
                <a:latin typeface="Arial" panose="020B0604020202020204" pitchFamily="34" charset="0"/>
                <a:cs typeface="Arial" panose="020B0604020202020204" pitchFamily="34" charset="0"/>
              </a:rPr>
              <a:t>in </a:t>
            </a:r>
            <a:r>
              <a:rPr lang="en-US" sz="1800" dirty="0">
                <a:latin typeface="Arial" panose="020B0604020202020204" pitchFamily="34" charset="0"/>
                <a:cs typeface="Arial" panose="020B0604020202020204" pitchFamily="34" charset="0"/>
              </a:rPr>
              <a:t>terms of RFQ-GSM015/18 and </a:t>
            </a:r>
            <a:r>
              <a:rPr lang="en-US" sz="1800" dirty="0" smtClean="0">
                <a:latin typeface="Arial" panose="020B0604020202020204" pitchFamily="34" charset="0"/>
                <a:cs typeface="Arial" panose="020B0604020202020204" pitchFamily="34" charset="0"/>
              </a:rPr>
              <a:t>RFQ - GSM094/18</a:t>
            </a:r>
            <a:r>
              <a:rPr lang="en-US" sz="1800" dirty="0">
                <a:latin typeface="Arial" panose="020B0604020202020204" pitchFamily="34" charset="0"/>
                <a:cs typeface="Arial" panose="020B0604020202020204" pitchFamily="34" charset="0"/>
              </a:rPr>
              <a:t>;</a:t>
            </a:r>
          </a:p>
          <a:p>
            <a:r>
              <a:rPr lang="en-US" sz="1800" dirty="0" smtClean="0">
                <a:latin typeface="Arial" panose="020B0604020202020204" pitchFamily="34" charset="0"/>
                <a:cs typeface="Arial" panose="020B0604020202020204" pitchFamily="34" charset="0"/>
              </a:rPr>
              <a:t>The Proclamation further mandated the SIU to investigate maladministration in the affairs of SAA relating to:</a:t>
            </a:r>
          </a:p>
          <a:p>
            <a:pPr marL="798513" indent="-452438" defTabSz="346075">
              <a:buNone/>
              <a:tabLst>
                <a:tab pos="346075" algn="l"/>
                <a:tab pos="682625" algn="l"/>
              </a:tabLst>
            </a:pPr>
            <a:r>
              <a:rPr lang="en-US" sz="1800" dirty="0" smtClean="0">
                <a:latin typeface="Arial" panose="020B0604020202020204" pitchFamily="34" charset="0"/>
                <a:cs typeface="Arial" panose="020B0604020202020204" pitchFamily="34" charset="0"/>
              </a:rPr>
              <a:t>e)		Travel </a:t>
            </a:r>
            <a:r>
              <a:rPr lang="en-US" sz="1800" dirty="0">
                <a:latin typeface="Arial" panose="020B0604020202020204" pitchFamily="34" charset="0"/>
                <a:cs typeface="Arial" panose="020B0604020202020204" pitchFamily="34" charset="0"/>
              </a:rPr>
              <a:t>rebate benefits;</a:t>
            </a:r>
          </a:p>
          <a:p>
            <a:pPr marL="798513" indent="-452438" defTabSz="346075">
              <a:buNone/>
              <a:tabLst>
                <a:tab pos="346075" algn="l"/>
                <a:tab pos="682625" algn="l"/>
              </a:tabLst>
            </a:pPr>
            <a:r>
              <a:rPr lang="en-US" sz="1800" dirty="0" smtClean="0">
                <a:latin typeface="Arial" panose="020B0604020202020204" pitchFamily="34" charset="0"/>
                <a:cs typeface="Arial" panose="020B0604020202020204" pitchFamily="34" charset="0"/>
              </a:rPr>
              <a:t>f</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	Payments </a:t>
            </a:r>
            <a:r>
              <a:rPr lang="en-US" sz="1800" dirty="0">
                <a:latin typeface="Arial" panose="020B0604020202020204" pitchFamily="34" charset="0"/>
                <a:cs typeface="Arial" panose="020B0604020202020204" pitchFamily="34" charset="0"/>
              </a:rPr>
              <a:t>made to SAA vendors; and</a:t>
            </a:r>
          </a:p>
          <a:p>
            <a:pPr marL="798513" indent="-452438" defTabSz="346075">
              <a:buNone/>
              <a:tabLst>
                <a:tab pos="346075" algn="l"/>
                <a:tab pos="682625" algn="l"/>
              </a:tabLst>
            </a:pPr>
            <a:r>
              <a:rPr lang="en-US" sz="1800" dirty="0" smtClean="0">
                <a:latin typeface="Arial" panose="020B0604020202020204" pitchFamily="34" charset="0"/>
                <a:cs typeface="Arial" panose="020B0604020202020204" pitchFamily="34" charset="0"/>
              </a:rPr>
              <a:t>g</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	The </a:t>
            </a:r>
            <a:r>
              <a:rPr lang="en-US" sz="1800" dirty="0">
                <a:latin typeface="Arial" panose="020B0604020202020204" pitchFamily="34" charset="0"/>
                <a:cs typeface="Arial" panose="020B0604020202020204" pitchFamily="34" charset="0"/>
              </a:rPr>
              <a:t>implementation of a 30% Broad- Based Black economic Empowerment (“B-BBEE”) </a:t>
            </a:r>
            <a:r>
              <a:rPr lang="en-US" sz="1800" dirty="0" smtClean="0">
                <a:latin typeface="Arial" panose="020B0604020202020204" pitchFamily="34" charset="0"/>
                <a:cs typeface="Arial" panose="020B0604020202020204" pitchFamily="34" charset="0"/>
              </a:rPr>
              <a:t>supplier </a:t>
            </a:r>
            <a:r>
              <a:rPr lang="en-US" sz="1800" dirty="0">
                <a:latin typeface="Arial" panose="020B0604020202020204" pitchFamily="34" charset="0"/>
                <a:cs typeface="Arial" panose="020B0604020202020204" pitchFamily="34" charset="0"/>
              </a:rPr>
              <a:t>set aside initiative in respect of the supply and delivery of jet fuel. </a:t>
            </a:r>
          </a:p>
          <a:p>
            <a:pPr marL="798513" indent="-452438" defTabSz="346075">
              <a:buNone/>
            </a:pPr>
            <a:endParaRPr lang="en-US" sz="17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514350" indent="-514350">
              <a:buFont typeface="+mj-lt"/>
              <a:buAutoNum type="arabicPeriod"/>
            </a:pPr>
            <a:endParaRPr lang="en-US" dirty="0" smtClean="0">
              <a:latin typeface="Arial" panose="020B0604020202020204" pitchFamily="34" charset="0"/>
              <a:cs typeface="Arial" panose="020B0604020202020204" pitchFamily="34" charset="0"/>
            </a:endParaRPr>
          </a:p>
          <a:p>
            <a:pPr marL="514350" indent="-514350">
              <a:buFont typeface="+mj-lt"/>
              <a:buAutoNum type="arabicPeriod"/>
            </a:pPr>
            <a:endParaRPr lang="en-US" dirty="0" smtClean="0">
              <a:latin typeface="Arial" panose="020B0604020202020204" pitchFamily="34" charset="0"/>
              <a:cs typeface="Arial" panose="020B0604020202020204" pitchFamily="34" charset="0"/>
            </a:endParaRPr>
          </a:p>
          <a:p>
            <a:endParaRPr lang="en-US" dirty="0" smtClean="0"/>
          </a:p>
        </p:txBody>
      </p:sp>
    </p:spTree>
    <p:extLst>
      <p:ext uri="{BB962C8B-B14F-4D97-AF65-F5344CB8AC3E}">
        <p14:creationId xmlns:p14="http://schemas.microsoft.com/office/powerpoint/2010/main" val="179953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3600" b="1" dirty="0" smtClean="0">
                <a:latin typeface="Arial" panose="020B0604020202020204" pitchFamily="34" charset="0"/>
                <a:cs typeface="Arial" panose="020B0604020202020204" pitchFamily="34" charset="0"/>
              </a:rPr>
              <a:t>Key objectives of the investigation</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info@siu.org.za </a:t>
            </a:r>
            <a:endParaRPr lang="en-US" sz="1000" b="1" dirty="0">
              <a:latin typeface="Arial"/>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t>8</a:t>
            </a:fld>
            <a:endParaRPr lang="en-US" dirty="0"/>
          </a:p>
        </p:txBody>
      </p:sp>
      <p:sp>
        <p:nvSpPr>
          <p:cNvPr id="3" name="Content Placeholder 2"/>
          <p:cNvSpPr>
            <a:spLocks noGrp="1"/>
          </p:cNvSpPr>
          <p:nvPr>
            <p:ph idx="1"/>
          </p:nvPr>
        </p:nvSpPr>
        <p:spPr>
          <a:xfrm>
            <a:off x="0" y="1713186"/>
            <a:ext cx="9906000" cy="4141076"/>
          </a:xfrm>
        </p:spPr>
        <p:txBody>
          <a:bodyPr>
            <a:normAutofit fontScale="25000" lnSpcReduction="20000"/>
          </a:bodyPr>
          <a:lstStyle/>
          <a:p>
            <a:pPr marL="0" indent="0">
              <a:lnSpc>
                <a:spcPct val="120000"/>
              </a:lnSpc>
              <a:buNone/>
            </a:pPr>
            <a:endParaRPr lang="en-US" dirty="0" smtClean="0">
              <a:latin typeface="Arial" panose="020B0604020202020204" pitchFamily="34" charset="0"/>
              <a:cs typeface="Arial" panose="020B0604020202020204" pitchFamily="34" charset="0"/>
            </a:endParaRPr>
          </a:p>
          <a:p>
            <a:pPr marL="914400" indent="-452438">
              <a:lnSpc>
                <a:spcPct val="120000"/>
              </a:lnSpc>
              <a:spcBef>
                <a:spcPts val="600"/>
              </a:spcBef>
              <a:spcAft>
                <a:spcPts val="300"/>
              </a:spcAft>
              <a:buFont typeface="Wingdings" panose="05000000000000000000" pitchFamily="2" charset="2"/>
              <a:buChar char="ü"/>
            </a:pPr>
            <a:r>
              <a:rPr lang="en-US" sz="7200" dirty="0" smtClean="0">
                <a:latin typeface="Arial" panose="020B0604020202020204" pitchFamily="34" charset="0"/>
                <a:cs typeface="Arial" panose="020B0604020202020204" pitchFamily="34" charset="0"/>
              </a:rPr>
              <a:t>Review </a:t>
            </a:r>
            <a:r>
              <a:rPr lang="en-US" sz="7200" dirty="0">
                <a:latin typeface="Arial" panose="020B0604020202020204" pitchFamily="34" charset="0"/>
                <a:cs typeface="Arial" panose="020B0604020202020204" pitchFamily="34" charset="0"/>
              </a:rPr>
              <a:t>compliance with the prescribed legislation in respect of the procurement processes </a:t>
            </a:r>
            <a:r>
              <a:rPr lang="en-US" sz="7200" dirty="0" smtClean="0">
                <a:latin typeface="Arial" panose="020B0604020202020204" pitchFamily="34" charset="0"/>
                <a:cs typeface="Arial" panose="020B0604020202020204" pitchFamily="34" charset="0"/>
              </a:rPr>
              <a:t>followed;</a:t>
            </a:r>
          </a:p>
          <a:p>
            <a:pPr marL="914400" indent="-452438">
              <a:lnSpc>
                <a:spcPct val="120000"/>
              </a:lnSpc>
              <a:spcBef>
                <a:spcPts val="600"/>
              </a:spcBef>
              <a:spcAft>
                <a:spcPts val="300"/>
              </a:spcAft>
              <a:buFont typeface="Wingdings" panose="05000000000000000000" pitchFamily="2" charset="2"/>
              <a:buChar char="ü"/>
            </a:pPr>
            <a:r>
              <a:rPr lang="en-US" sz="7200" dirty="0" smtClean="0">
                <a:latin typeface="Arial" panose="020B0604020202020204" pitchFamily="34" charset="0"/>
                <a:cs typeface="Arial" panose="020B0604020202020204" pitchFamily="34" charset="0"/>
              </a:rPr>
              <a:t>Identify </a:t>
            </a:r>
            <a:r>
              <a:rPr lang="en-US" sz="7200" dirty="0">
                <a:latin typeface="Arial" panose="020B0604020202020204" pitchFamily="34" charset="0"/>
                <a:cs typeface="Arial" panose="020B0604020202020204" pitchFamily="34" charset="0"/>
              </a:rPr>
              <a:t>irregular and/or unlawful conduct on the part of </a:t>
            </a:r>
            <a:r>
              <a:rPr lang="en-US" sz="7200" dirty="0" smtClean="0">
                <a:latin typeface="Arial" panose="020B0604020202020204" pitchFamily="34" charset="0"/>
                <a:cs typeface="Arial" panose="020B0604020202020204" pitchFamily="34" charset="0"/>
              </a:rPr>
              <a:t>SAA’s </a:t>
            </a:r>
            <a:r>
              <a:rPr lang="en-US" sz="7200" dirty="0">
                <a:latin typeface="Arial" panose="020B0604020202020204" pitchFamily="34" charset="0"/>
                <a:cs typeface="Arial" panose="020B0604020202020204" pitchFamily="34" charset="0"/>
              </a:rPr>
              <a:t>officials and/or third </a:t>
            </a:r>
            <a:r>
              <a:rPr lang="en-US" sz="7200" dirty="0" smtClean="0">
                <a:latin typeface="Arial" panose="020B0604020202020204" pitchFamily="34" charset="0"/>
                <a:cs typeface="Arial" panose="020B0604020202020204" pitchFamily="34" charset="0"/>
              </a:rPr>
              <a:t>parties;</a:t>
            </a:r>
          </a:p>
          <a:p>
            <a:pPr marL="914400" indent="-452438">
              <a:lnSpc>
                <a:spcPct val="120000"/>
              </a:lnSpc>
              <a:spcBef>
                <a:spcPts val="600"/>
              </a:spcBef>
              <a:spcAft>
                <a:spcPts val="300"/>
              </a:spcAft>
              <a:buFont typeface="Wingdings" panose="05000000000000000000" pitchFamily="2" charset="2"/>
              <a:buChar char="ü"/>
            </a:pPr>
            <a:r>
              <a:rPr lang="en-US" sz="7200" dirty="0" smtClean="0">
                <a:latin typeface="Arial" panose="020B0604020202020204" pitchFamily="34" charset="0"/>
                <a:cs typeface="Arial" panose="020B0604020202020204" pitchFamily="34" charset="0"/>
              </a:rPr>
              <a:t>Identify and quantify losses incurred by SAA and to facilitate the recovery of the losses;</a:t>
            </a:r>
          </a:p>
          <a:p>
            <a:pPr marL="914400" indent="-452438">
              <a:lnSpc>
                <a:spcPct val="120000"/>
              </a:lnSpc>
              <a:spcBef>
                <a:spcPts val="600"/>
              </a:spcBef>
              <a:spcAft>
                <a:spcPts val="300"/>
              </a:spcAft>
              <a:buFont typeface="Wingdings" panose="05000000000000000000" pitchFamily="2" charset="2"/>
              <a:buChar char="ü"/>
            </a:pPr>
            <a:r>
              <a:rPr lang="en-US" sz="7200" dirty="0" smtClean="0">
                <a:latin typeface="Arial" panose="020B0604020202020204" pitchFamily="34" charset="0"/>
                <a:cs typeface="Arial" panose="020B0604020202020204" pitchFamily="34" charset="0"/>
              </a:rPr>
              <a:t>Identify </a:t>
            </a:r>
            <a:r>
              <a:rPr lang="en-US" sz="7200" dirty="0">
                <a:latin typeface="Arial" panose="020B0604020202020204" pitchFamily="34" charset="0"/>
                <a:cs typeface="Arial" panose="020B0604020202020204" pitchFamily="34" charset="0"/>
              </a:rPr>
              <a:t>evidence pointing towards </a:t>
            </a:r>
            <a:r>
              <a:rPr lang="en-US" sz="7200" dirty="0" smtClean="0">
                <a:latin typeface="Arial" panose="020B0604020202020204" pitchFamily="34" charset="0"/>
                <a:cs typeface="Arial" panose="020B0604020202020204" pitchFamily="34" charset="0"/>
              </a:rPr>
              <a:t>corruption;</a:t>
            </a:r>
          </a:p>
          <a:p>
            <a:pPr marL="914400" indent="-452438">
              <a:lnSpc>
                <a:spcPct val="120000"/>
              </a:lnSpc>
              <a:spcBef>
                <a:spcPts val="600"/>
              </a:spcBef>
              <a:spcAft>
                <a:spcPts val="300"/>
              </a:spcAft>
              <a:buFont typeface="Wingdings" panose="05000000000000000000" pitchFamily="2" charset="2"/>
              <a:buChar char="ü"/>
            </a:pPr>
            <a:r>
              <a:rPr lang="en-US" sz="7200" dirty="0" smtClean="0">
                <a:latin typeface="Arial" panose="020B0604020202020204" pitchFamily="34" charset="0"/>
                <a:cs typeface="Arial" panose="020B0604020202020204" pitchFamily="34" charset="0"/>
              </a:rPr>
              <a:t>Collect </a:t>
            </a:r>
            <a:r>
              <a:rPr lang="en-US" sz="7200" dirty="0">
                <a:latin typeface="Arial" panose="020B0604020202020204" pitchFamily="34" charset="0"/>
                <a:cs typeface="Arial" panose="020B0604020202020204" pitchFamily="34" charset="0"/>
              </a:rPr>
              <a:t>lawfully admissible evidence to approach the courts to set aside the contracts entered into between </a:t>
            </a:r>
            <a:r>
              <a:rPr lang="en-US" sz="7200" dirty="0" smtClean="0">
                <a:latin typeface="Arial" panose="020B0604020202020204" pitchFamily="34" charset="0"/>
                <a:cs typeface="Arial" panose="020B0604020202020204" pitchFamily="34" charset="0"/>
              </a:rPr>
              <a:t>SAA </a:t>
            </a:r>
            <a:r>
              <a:rPr lang="en-US" sz="7200" dirty="0">
                <a:latin typeface="Arial" panose="020B0604020202020204" pitchFamily="34" charset="0"/>
                <a:cs typeface="Arial" panose="020B0604020202020204" pitchFamily="34" charset="0"/>
              </a:rPr>
              <a:t>and service providers/suppliers; </a:t>
            </a:r>
            <a:endParaRPr lang="en-US" sz="7200" dirty="0" smtClean="0">
              <a:latin typeface="Arial" panose="020B0604020202020204" pitchFamily="34" charset="0"/>
              <a:cs typeface="Arial" panose="020B0604020202020204" pitchFamily="34" charset="0"/>
            </a:endParaRPr>
          </a:p>
          <a:p>
            <a:pPr marL="914400" indent="-452438">
              <a:lnSpc>
                <a:spcPct val="120000"/>
              </a:lnSpc>
              <a:spcBef>
                <a:spcPts val="600"/>
              </a:spcBef>
              <a:spcAft>
                <a:spcPts val="300"/>
              </a:spcAft>
              <a:buFont typeface="Wingdings" panose="05000000000000000000" pitchFamily="2" charset="2"/>
              <a:buChar char="ü"/>
            </a:pPr>
            <a:r>
              <a:rPr lang="en-US" sz="7200" dirty="0" smtClean="0">
                <a:latin typeface="Arial" panose="020B0604020202020204" pitchFamily="34" charset="0"/>
                <a:cs typeface="Arial" panose="020B0604020202020204" pitchFamily="34" charset="0"/>
              </a:rPr>
              <a:t>Collect </a:t>
            </a:r>
            <a:r>
              <a:rPr lang="en-US" sz="7200" dirty="0">
                <a:latin typeface="Arial" panose="020B0604020202020204" pitchFamily="34" charset="0"/>
                <a:cs typeface="Arial" panose="020B0604020202020204" pitchFamily="34" charset="0"/>
              </a:rPr>
              <a:t>lawfully admissible evidence with a view to facilitate the institution of criminal and/or disciplinary proceedings against complicit parties; </a:t>
            </a:r>
            <a:r>
              <a:rPr lang="en-US" sz="7200" dirty="0" smtClean="0">
                <a:latin typeface="Arial" panose="020B0604020202020204" pitchFamily="34" charset="0"/>
                <a:cs typeface="Arial" panose="020B0604020202020204" pitchFamily="34" charset="0"/>
              </a:rPr>
              <a:t>and</a:t>
            </a:r>
          </a:p>
          <a:p>
            <a:pPr marL="914400" indent="-452438">
              <a:lnSpc>
                <a:spcPct val="120000"/>
              </a:lnSpc>
              <a:spcBef>
                <a:spcPts val="600"/>
              </a:spcBef>
              <a:spcAft>
                <a:spcPts val="300"/>
              </a:spcAft>
              <a:buFont typeface="Wingdings" panose="05000000000000000000" pitchFamily="2" charset="2"/>
              <a:buChar char="ü"/>
            </a:pPr>
            <a:r>
              <a:rPr lang="en-US" sz="7200" dirty="0" smtClean="0">
                <a:latin typeface="Arial" panose="020B0604020202020204" pitchFamily="34" charset="0"/>
                <a:cs typeface="Arial" panose="020B0604020202020204" pitchFamily="34" charset="0"/>
              </a:rPr>
              <a:t>Provide </a:t>
            </a:r>
            <a:r>
              <a:rPr lang="en-US" sz="7200" dirty="0">
                <a:latin typeface="Arial" panose="020B0604020202020204" pitchFamily="34" charset="0"/>
                <a:cs typeface="Arial" panose="020B0604020202020204" pitchFamily="34" charset="0"/>
              </a:rPr>
              <a:t>recommendations on improvements to systemic weaknesses identified.</a:t>
            </a:r>
          </a:p>
          <a:p>
            <a:pPr marL="0" indent="0">
              <a:buNone/>
            </a:pPr>
            <a:endParaRPr lang="en-US" dirty="0"/>
          </a:p>
        </p:txBody>
      </p:sp>
    </p:spTree>
    <p:extLst>
      <p:ext uri="{BB962C8B-B14F-4D97-AF65-F5344CB8AC3E}">
        <p14:creationId xmlns:p14="http://schemas.microsoft.com/office/powerpoint/2010/main" val="1181127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1"/>
            <a:ext cx="8915400" cy="1143000"/>
          </a:xfrm>
        </p:spPr>
        <p:txBody>
          <a:bodyPr>
            <a:normAutofit/>
          </a:bodyPr>
          <a:lstStyle/>
          <a:p>
            <a:r>
              <a:rPr lang="en-US" sz="2800" b="1" dirty="0" smtClean="0">
                <a:latin typeface="Arial" panose="020B0604020202020204" pitchFamily="34" charset="0"/>
                <a:cs typeface="Arial" panose="020B0604020202020204" pitchFamily="34" charset="0"/>
              </a:rPr>
              <a:t>Key deliverables of the investigations</a:t>
            </a:r>
            <a:endParaRPr lang="en-US" sz="28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smtClean="0">
                <a:latin typeface="Arial"/>
                <a:cs typeface="Arial"/>
              </a:rPr>
              <a:t>Hotline: 0800 037 774    |     Website: https://www.siu.org.za   |   E-mail: info@siu.org.za </a:t>
            </a:r>
            <a:endParaRPr lang="en-US" sz="1000" b="1" dirty="0">
              <a:latin typeface="Arial"/>
              <a:cs typeface="Arial"/>
            </a:endParaRPr>
          </a:p>
        </p:txBody>
      </p:sp>
      <p:sp>
        <p:nvSpPr>
          <p:cNvPr id="4" name="Slide Number Placeholder 3"/>
          <p:cNvSpPr>
            <a:spLocks noGrp="1"/>
          </p:cNvSpPr>
          <p:nvPr>
            <p:ph type="sldNum" sz="quarter" idx="12"/>
          </p:nvPr>
        </p:nvSpPr>
        <p:spPr/>
        <p:txBody>
          <a:bodyPr/>
          <a:lstStyle/>
          <a:p>
            <a:fld id="{40E4637F-1127-AF4D-B96F-F7789FFD66FF}" type="slidenum">
              <a:rPr lang="en-US" smtClean="0"/>
              <a:t>9</a:t>
            </a:fld>
            <a:endParaRPr lang="en-US" dirty="0"/>
          </a:p>
        </p:txBody>
      </p:sp>
      <p:sp>
        <p:nvSpPr>
          <p:cNvPr id="3" name="Content Placeholder 2"/>
          <p:cNvSpPr>
            <a:spLocks noGrp="1"/>
          </p:cNvSpPr>
          <p:nvPr>
            <p:ph idx="1"/>
          </p:nvPr>
        </p:nvSpPr>
        <p:spPr>
          <a:xfrm>
            <a:off x="0" y="1600201"/>
            <a:ext cx="9906000" cy="4525964"/>
          </a:xfrm>
        </p:spPr>
        <p:txBody>
          <a:bodyPr>
            <a:normAutofit fontScale="92500" lnSpcReduction="10000"/>
          </a:bodyPr>
          <a:lstStyle/>
          <a:p>
            <a:pPr marL="0" lvl="0" indent="0" algn="just">
              <a:buNone/>
            </a:pPr>
            <a:endParaRPr lang="en-US" sz="900" dirty="0">
              <a:solidFill>
                <a:prstClr val="black"/>
              </a:solidFill>
            </a:endParaRPr>
          </a:p>
          <a:p>
            <a:pPr marL="914400" indent="-452438" algn="just">
              <a:buFont typeface="Wingdings" panose="05000000000000000000" pitchFamily="2" charset="2"/>
              <a:buChar char="ü"/>
            </a:pPr>
            <a:r>
              <a:rPr lang="en-US" sz="2200" dirty="0" smtClean="0">
                <a:latin typeface="Arial" panose="020B0604020202020204" pitchFamily="34" charset="0"/>
                <a:cs typeface="Arial" panose="020B0604020202020204" pitchFamily="34" charset="0"/>
              </a:rPr>
              <a:t>Institute </a:t>
            </a:r>
            <a:r>
              <a:rPr lang="en-US" sz="2200" dirty="0">
                <a:latin typeface="Arial" panose="020B0604020202020204" pitchFamily="34" charset="0"/>
                <a:cs typeface="Arial" panose="020B0604020202020204" pitchFamily="34" charset="0"/>
              </a:rPr>
              <a:t>and/or recommend institution of civil proceedings by SAA for the necessary relief, including the recovery of any losses suffered by SAA or the State</a:t>
            </a:r>
            <a:r>
              <a:rPr lang="en-US" sz="2200" dirty="0" smtClean="0">
                <a:latin typeface="Arial" panose="020B0604020202020204" pitchFamily="34" charset="0"/>
                <a:cs typeface="Arial" panose="020B0604020202020204" pitchFamily="34" charset="0"/>
              </a:rPr>
              <a:t>;</a:t>
            </a:r>
          </a:p>
          <a:p>
            <a:pPr marL="461962" indent="0" algn="just">
              <a:buNone/>
            </a:pPr>
            <a:endParaRPr lang="en-US" sz="900" dirty="0">
              <a:latin typeface="Arial" panose="020B0604020202020204" pitchFamily="34" charset="0"/>
              <a:cs typeface="Arial" panose="020B0604020202020204" pitchFamily="34" charset="0"/>
            </a:endParaRPr>
          </a:p>
          <a:p>
            <a:pPr marL="914400" indent="-452438" algn="just">
              <a:buFont typeface="Wingdings" panose="05000000000000000000" pitchFamily="2" charset="2"/>
              <a:buChar char="ü"/>
            </a:pPr>
            <a:r>
              <a:rPr lang="en-US" sz="2200" dirty="0" smtClean="0">
                <a:latin typeface="Arial" panose="020B0604020202020204" pitchFamily="34" charset="0"/>
                <a:cs typeface="Arial" panose="020B0604020202020204" pitchFamily="34" charset="0"/>
              </a:rPr>
              <a:t>Refer </a:t>
            </a:r>
            <a:r>
              <a:rPr lang="en-US" sz="2200" dirty="0">
                <a:latin typeface="Arial" panose="020B0604020202020204" pitchFamily="34" charset="0"/>
                <a:cs typeface="Arial" panose="020B0604020202020204" pitchFamily="34" charset="0"/>
              </a:rPr>
              <a:t>evidence of misconduct for the institution of disciplinary or corrective action</a:t>
            </a:r>
            <a:r>
              <a:rPr lang="en-US" sz="2200" dirty="0" smtClean="0">
                <a:latin typeface="Arial" panose="020B0604020202020204" pitchFamily="34" charset="0"/>
                <a:cs typeface="Arial" panose="020B0604020202020204" pitchFamily="34" charset="0"/>
              </a:rPr>
              <a:t>;</a:t>
            </a:r>
          </a:p>
          <a:p>
            <a:pPr marL="461962" indent="0" algn="just">
              <a:buNone/>
            </a:pPr>
            <a:endParaRPr lang="en-US" sz="900" dirty="0">
              <a:latin typeface="Arial" panose="020B0604020202020204" pitchFamily="34" charset="0"/>
              <a:cs typeface="Arial" panose="020B0604020202020204" pitchFamily="34" charset="0"/>
            </a:endParaRPr>
          </a:p>
          <a:p>
            <a:pPr marL="914400" indent="-452438" algn="just">
              <a:buFont typeface="Wingdings" panose="05000000000000000000" pitchFamily="2" charset="2"/>
              <a:buChar char="ü"/>
            </a:pPr>
            <a:r>
              <a:rPr lang="en-US" sz="2200" dirty="0" smtClean="0">
                <a:latin typeface="Arial" panose="020B0604020202020204" pitchFamily="34" charset="0"/>
                <a:cs typeface="Arial" panose="020B0604020202020204" pitchFamily="34" charset="0"/>
              </a:rPr>
              <a:t>Refer </a:t>
            </a:r>
            <a:r>
              <a:rPr lang="en-US" sz="2200" dirty="0">
                <a:latin typeface="Arial" panose="020B0604020202020204" pitchFamily="34" charset="0"/>
                <a:cs typeface="Arial" panose="020B0604020202020204" pitchFamily="34" charset="0"/>
              </a:rPr>
              <a:t>evidence indicating, or points to a criminal offence to the relevant prosecuting authority</a:t>
            </a:r>
            <a:r>
              <a:rPr lang="en-US" sz="2200" dirty="0" smtClean="0">
                <a:latin typeface="Arial" panose="020B0604020202020204" pitchFamily="34" charset="0"/>
                <a:cs typeface="Arial" panose="020B0604020202020204" pitchFamily="34" charset="0"/>
              </a:rPr>
              <a:t>;</a:t>
            </a:r>
          </a:p>
          <a:p>
            <a:pPr marL="461962" indent="0" algn="just">
              <a:buNone/>
            </a:pPr>
            <a:endParaRPr lang="en-US" sz="900" dirty="0">
              <a:latin typeface="Arial" panose="020B0604020202020204" pitchFamily="34" charset="0"/>
              <a:cs typeface="Arial" panose="020B0604020202020204" pitchFamily="34" charset="0"/>
            </a:endParaRPr>
          </a:p>
          <a:p>
            <a:pPr marL="914400" indent="-452438" algn="just">
              <a:buFont typeface="Wingdings" panose="05000000000000000000" pitchFamily="2" charset="2"/>
              <a:buChar char="ü"/>
            </a:pPr>
            <a:r>
              <a:rPr lang="en-US" sz="2200" dirty="0" smtClean="0">
                <a:latin typeface="Arial" panose="020B0604020202020204" pitchFamily="34" charset="0"/>
                <a:cs typeface="Arial" panose="020B0604020202020204" pitchFamily="34" charset="0"/>
              </a:rPr>
              <a:t>Identify </a:t>
            </a:r>
            <a:r>
              <a:rPr lang="en-US" sz="2200" dirty="0">
                <a:latin typeface="Arial" panose="020B0604020202020204" pitchFamily="34" charset="0"/>
                <a:cs typeface="Arial" panose="020B0604020202020204" pitchFamily="34" charset="0"/>
              </a:rPr>
              <a:t>systemic gaps and make systemic recommendations to avoid identified instances of maladministration from occurring in future; </a:t>
            </a:r>
            <a:endParaRPr lang="en-US" sz="2200" dirty="0" smtClean="0">
              <a:latin typeface="Arial" panose="020B0604020202020204" pitchFamily="34" charset="0"/>
              <a:cs typeface="Arial" panose="020B0604020202020204" pitchFamily="34" charset="0"/>
            </a:endParaRPr>
          </a:p>
          <a:p>
            <a:pPr marL="461962" indent="0" algn="just">
              <a:buNone/>
            </a:pPr>
            <a:endParaRPr lang="en-US" sz="900" dirty="0">
              <a:latin typeface="Arial" panose="020B0604020202020204" pitchFamily="34" charset="0"/>
              <a:cs typeface="Arial" panose="020B0604020202020204" pitchFamily="34" charset="0"/>
            </a:endParaRPr>
          </a:p>
          <a:p>
            <a:pPr marL="914400" indent="-452438" algn="just">
              <a:buFont typeface="Wingdings" panose="05000000000000000000" pitchFamily="2" charset="2"/>
              <a:buChar char="ü"/>
            </a:pPr>
            <a:r>
              <a:rPr lang="en-US" sz="2200" dirty="0" smtClean="0">
                <a:latin typeface="Arial" panose="020B0604020202020204" pitchFamily="34" charset="0"/>
                <a:cs typeface="Arial" panose="020B0604020202020204" pitchFamily="34" charset="0"/>
              </a:rPr>
              <a:t>Compile  </a:t>
            </a:r>
            <a:r>
              <a:rPr lang="en-US" sz="2200" dirty="0">
                <a:latin typeface="Arial" panose="020B0604020202020204" pitchFamily="34" charset="0"/>
                <a:cs typeface="Arial" panose="020B0604020202020204" pitchFamily="34" charset="0"/>
              </a:rPr>
              <a:t>closure reports on all sub-investigations conducted; </a:t>
            </a:r>
            <a:r>
              <a:rPr lang="en-US" sz="2200" dirty="0" smtClean="0">
                <a:latin typeface="Arial" panose="020B0604020202020204" pitchFamily="34" charset="0"/>
                <a:cs typeface="Arial" panose="020B0604020202020204" pitchFamily="34" charset="0"/>
              </a:rPr>
              <a:t>and</a:t>
            </a:r>
          </a:p>
          <a:p>
            <a:pPr marL="461962" indent="0" algn="just">
              <a:buNone/>
            </a:pPr>
            <a:endParaRPr lang="en-US" sz="900" dirty="0">
              <a:latin typeface="Arial" panose="020B0604020202020204" pitchFamily="34" charset="0"/>
              <a:cs typeface="Arial" panose="020B0604020202020204" pitchFamily="34" charset="0"/>
            </a:endParaRPr>
          </a:p>
          <a:p>
            <a:pPr marL="914400" indent="-452438" algn="just">
              <a:buFont typeface="Wingdings" panose="05000000000000000000" pitchFamily="2" charset="2"/>
              <a:buChar char="ü"/>
            </a:pPr>
            <a:r>
              <a:rPr lang="en-US" sz="2200" dirty="0" smtClean="0">
                <a:latin typeface="Arial" panose="020B0604020202020204" pitchFamily="34" charset="0"/>
                <a:cs typeface="Arial" panose="020B0604020202020204" pitchFamily="34" charset="0"/>
              </a:rPr>
              <a:t>Submit </a:t>
            </a:r>
            <a:r>
              <a:rPr lang="en-US" sz="2200" dirty="0">
                <a:latin typeface="Arial" panose="020B0604020202020204" pitchFamily="34" charset="0"/>
                <a:cs typeface="Arial" panose="020B0604020202020204" pitchFamily="34" charset="0"/>
              </a:rPr>
              <a:t>Presidential report, as envisaged in section 4(1)(g) of the SIU Act. </a:t>
            </a:r>
            <a:endParaRPr lang="en-US" sz="2200" dirty="0"/>
          </a:p>
        </p:txBody>
      </p:sp>
    </p:spTree>
    <p:extLst>
      <p:ext uri="{BB962C8B-B14F-4D97-AF65-F5344CB8AC3E}">
        <p14:creationId xmlns:p14="http://schemas.microsoft.com/office/powerpoint/2010/main" val="508508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3044</TotalTime>
  <Words>3496</Words>
  <Application>Microsoft Office PowerPoint</Application>
  <PresentationFormat>A4 Paper (210x297 mm)</PresentationFormat>
  <Paragraphs>500</Paragraphs>
  <Slides>34</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Times New Roman</vt:lpstr>
      <vt:lpstr>Wingdings</vt:lpstr>
      <vt:lpstr>Office Theme</vt:lpstr>
      <vt:lpstr>1_Office Theme</vt:lpstr>
      <vt:lpstr>PowerPoint Presentation</vt:lpstr>
      <vt:lpstr>Presentation Outline</vt:lpstr>
      <vt:lpstr>SIU – SAA Secondment Agreement</vt:lpstr>
      <vt:lpstr>SIU – SAA Secondment Agreement</vt:lpstr>
      <vt:lpstr>Secondment Potential Outcomes</vt:lpstr>
      <vt:lpstr>Secondment Potential outcomes</vt:lpstr>
      <vt:lpstr>SIU’s Mandate and Focus Areas </vt:lpstr>
      <vt:lpstr>Key objectives of the investigation</vt:lpstr>
      <vt:lpstr>Key deliverables of the investigations</vt:lpstr>
      <vt:lpstr>Airbus aircrafts</vt:lpstr>
      <vt:lpstr>Background to Sale and Leaseback</vt:lpstr>
      <vt:lpstr>Background to Sale and Leaseback</vt:lpstr>
      <vt:lpstr>Flyfofa contract</vt:lpstr>
      <vt:lpstr>The additional 5 aircraft contracts</vt:lpstr>
      <vt:lpstr>Maintenance and technical repair contracts</vt:lpstr>
      <vt:lpstr>Preliminary Findings – Maintenance </vt:lpstr>
      <vt:lpstr>Preliminary Findings – Maintenance </vt:lpstr>
      <vt:lpstr>Procurement of legal services</vt:lpstr>
      <vt:lpstr>Preliminary Findings</vt:lpstr>
      <vt:lpstr>Procurement for SAA Turnaround Plan</vt:lpstr>
      <vt:lpstr>Preliminary Findings</vt:lpstr>
      <vt:lpstr>Abuse of travel rebates benefits</vt:lpstr>
      <vt:lpstr>Preliminary Findings</vt:lpstr>
      <vt:lpstr>Payment to SAA Vendors</vt:lpstr>
      <vt:lpstr>Preliminary Findings</vt:lpstr>
      <vt:lpstr>Investigation into supply and delivery of Jet fuel </vt:lpstr>
      <vt:lpstr>Preliminary Findings</vt:lpstr>
      <vt:lpstr>SAA Income Statement</vt:lpstr>
      <vt:lpstr>SAA Income Statement</vt:lpstr>
      <vt:lpstr>SAA Balance Sheet</vt:lpstr>
      <vt:lpstr>SAA Balance Sheet</vt:lpstr>
      <vt:lpstr>Outstanding Work</vt:lpstr>
      <vt:lpstr>Limitations and challenges</vt:lpstr>
      <vt:lpstr>PowerPoint Presentation</vt:lpstr>
    </vt:vector>
  </TitlesOfParts>
  <Company>Environmental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Admin1</dc:creator>
  <cp:lastModifiedBy>Faith Ndenze</cp:lastModifiedBy>
  <cp:revision>202</cp:revision>
  <cp:lastPrinted>2021-03-01T13:47:49Z</cp:lastPrinted>
  <dcterms:created xsi:type="dcterms:W3CDTF">2018-07-24T20:58:47Z</dcterms:created>
  <dcterms:modified xsi:type="dcterms:W3CDTF">2021-03-03T16:13:53Z</dcterms:modified>
</cp:coreProperties>
</file>