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4"/>
  </p:notesMasterIdLst>
  <p:handoutMasterIdLst>
    <p:handoutMasterId r:id="rId35"/>
  </p:handoutMasterIdLst>
  <p:sldIdLst>
    <p:sldId id="256" r:id="rId3"/>
    <p:sldId id="268" r:id="rId4"/>
    <p:sldId id="314" r:id="rId5"/>
    <p:sldId id="322" r:id="rId6"/>
    <p:sldId id="311" r:id="rId7"/>
    <p:sldId id="361" r:id="rId8"/>
    <p:sldId id="367" r:id="rId9"/>
    <p:sldId id="326" r:id="rId10"/>
    <p:sldId id="365" r:id="rId11"/>
    <p:sldId id="364" r:id="rId12"/>
    <p:sldId id="353" r:id="rId13"/>
    <p:sldId id="363" r:id="rId14"/>
    <p:sldId id="355" r:id="rId15"/>
    <p:sldId id="368" r:id="rId16"/>
    <p:sldId id="369" r:id="rId17"/>
    <p:sldId id="354" r:id="rId18"/>
    <p:sldId id="370" r:id="rId19"/>
    <p:sldId id="356" r:id="rId20"/>
    <p:sldId id="358" r:id="rId21"/>
    <p:sldId id="359" r:id="rId22"/>
    <p:sldId id="371" r:id="rId23"/>
    <p:sldId id="357" r:id="rId24"/>
    <p:sldId id="372" r:id="rId25"/>
    <p:sldId id="374" r:id="rId26"/>
    <p:sldId id="383" r:id="rId27"/>
    <p:sldId id="384" r:id="rId28"/>
    <p:sldId id="385" r:id="rId29"/>
    <p:sldId id="386" r:id="rId30"/>
    <p:sldId id="387" r:id="rId31"/>
    <p:sldId id="380" r:id="rId32"/>
    <p:sldId id="271" r:id="rId33"/>
  </p:sldIdLst>
  <p:sldSz cx="9906000" cy="6858000" type="A4"/>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0" d="100"/>
          <a:sy n="80" d="100"/>
        </p:scale>
        <p:origin x="924" y="96"/>
      </p:cViewPr>
      <p:guideLst>
        <p:guide orient="horz" pos="2160"/>
        <p:guide pos="31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BDaniels\Documents\BDaniels\workbackup\WORK\siu\denel%20and%20saa\summ%20of%20profits.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BDaniels\Documents\BDaniels\workbackup\WORK\siu\denel%20and%20saa\summ%20of%20profit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1"/>
    </mc:Choice>
    <mc:Fallback>
      <c:style val="41"/>
    </mc:Fallback>
  </mc:AlternateContent>
  <c:chart>
    <c:title>
      <c:tx>
        <c:rich>
          <a:bodyPr/>
          <a:lstStyle/>
          <a:p>
            <a:pPr>
              <a:defRPr>
                <a:solidFill>
                  <a:schemeClr val="bg1"/>
                </a:solidFill>
              </a:defRPr>
            </a:pPr>
            <a:r>
              <a:rPr lang="en-US" dirty="0">
                <a:solidFill>
                  <a:schemeClr val="bg1"/>
                </a:solidFill>
              </a:rPr>
              <a:t>Table 1</a:t>
            </a:r>
          </a:p>
        </c:rich>
      </c:tx>
      <c:overlay val="0"/>
    </c:title>
    <c:autoTitleDeleted val="0"/>
    <c:plotArea>
      <c:layout/>
      <c:barChart>
        <c:barDir val="col"/>
        <c:grouping val="clustered"/>
        <c:varyColors val="0"/>
        <c:ser>
          <c:idx val="0"/>
          <c:order val="0"/>
          <c:tx>
            <c:strRef>
              <c:f>Sheet1!$B$1</c:f>
              <c:strCache>
                <c:ptCount val="1"/>
                <c:pt idx="0">
                  <c:v>Series 1</c:v>
                </c:pt>
              </c:strCache>
            </c:strRef>
          </c:tx>
          <c:spPr>
            <a:solidFill>
              <a:srgbClr val="FFFF00"/>
            </a:solidFill>
            <a:scene3d>
              <a:camera prst="orthographicFront"/>
              <a:lightRig rig="balanced" dir="t">
                <a:rot lat="0" lon="0" rev="8700000"/>
              </a:lightRig>
            </a:scene3d>
            <a:sp3d>
              <a:bevelT w="190500" h="38100"/>
            </a:sp3d>
          </c:spPr>
          <c:invertIfNegative val="0"/>
          <c:cat>
            <c:numRef>
              <c:f>Sheet1!$A$2:$A$10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Sheet1!$B$2:$B$10</c:f>
              <c:numCache>
                <c:formatCode>_ "R"\ * #,##0.00_ ;_ "R"\ * \-#,##0.00_ ;_ "R"\ * "-"??_ ;_ @_ </c:formatCode>
                <c:ptCount val="9"/>
                <c:pt idx="0">
                  <c:v>260024.63</c:v>
                </c:pt>
                <c:pt idx="1">
                  <c:v>416665.5</c:v>
                </c:pt>
                <c:pt idx="2">
                  <c:v>5051133.67</c:v>
                </c:pt>
                <c:pt idx="3">
                  <c:v>11187420.57</c:v>
                </c:pt>
                <c:pt idx="4">
                  <c:v>10730334.380000001</c:v>
                </c:pt>
                <c:pt idx="5">
                  <c:v>39561677.909999996</c:v>
                </c:pt>
                <c:pt idx="6">
                  <c:v>77690021.099999994</c:v>
                </c:pt>
                <c:pt idx="7">
                  <c:v>77093008.950000003</c:v>
                </c:pt>
                <c:pt idx="8">
                  <c:v>73498625.969999999</c:v>
                </c:pt>
              </c:numCache>
            </c:numRef>
          </c:val>
          <c:extLst>
            <c:ext xmlns:c16="http://schemas.microsoft.com/office/drawing/2014/chart" uri="{C3380CC4-5D6E-409C-BE32-E72D297353CC}">
              <c16:uniqueId val="{00000000-8819-4740-9BD8-B6AC6FB0F791}"/>
            </c:ext>
          </c:extLst>
        </c:ser>
        <c:dLbls>
          <c:showLegendKey val="0"/>
          <c:showVal val="0"/>
          <c:showCatName val="0"/>
          <c:showSerName val="0"/>
          <c:showPercent val="0"/>
          <c:showBubbleSize val="0"/>
        </c:dLbls>
        <c:gapWidth val="150"/>
        <c:axId val="91343104"/>
        <c:axId val="100238080"/>
      </c:barChart>
      <c:catAx>
        <c:axId val="91343104"/>
        <c:scaling>
          <c:orientation val="minMax"/>
        </c:scaling>
        <c:delete val="0"/>
        <c:axPos val="b"/>
        <c:numFmt formatCode="General" sourceLinked="1"/>
        <c:majorTickMark val="out"/>
        <c:minorTickMark val="none"/>
        <c:tickLblPos val="nextTo"/>
        <c:txPr>
          <a:bodyPr/>
          <a:lstStyle/>
          <a:p>
            <a:pPr>
              <a:defRPr>
                <a:solidFill>
                  <a:schemeClr val="bg1"/>
                </a:solidFill>
              </a:defRPr>
            </a:pPr>
            <a:endParaRPr lang="en-US"/>
          </a:p>
        </c:txPr>
        <c:crossAx val="100238080"/>
        <c:crosses val="autoZero"/>
        <c:auto val="1"/>
        <c:lblAlgn val="ctr"/>
        <c:lblOffset val="100"/>
        <c:noMultiLvlLbl val="0"/>
      </c:catAx>
      <c:valAx>
        <c:axId val="100238080"/>
        <c:scaling>
          <c:orientation val="minMax"/>
        </c:scaling>
        <c:delete val="0"/>
        <c:axPos val="l"/>
        <c:majorGridlines/>
        <c:numFmt formatCode="_ &quot;R&quot;\ * #,##0.00_ ;_ &quot;R&quot;\ * \-#,##0.00_ ;_ &quot;R&quot;\ * &quot;-&quot;??_ ;_ @_ " sourceLinked="1"/>
        <c:majorTickMark val="out"/>
        <c:minorTickMark val="none"/>
        <c:tickLblPos val="nextTo"/>
        <c:txPr>
          <a:bodyPr/>
          <a:lstStyle/>
          <a:p>
            <a:pPr>
              <a:defRPr>
                <a:solidFill>
                  <a:schemeClr val="bg1"/>
                </a:solidFill>
              </a:defRPr>
            </a:pPr>
            <a:endParaRPr lang="en-US"/>
          </a:p>
        </c:txPr>
        <c:crossAx val="91343104"/>
        <c:crosses val="autoZero"/>
        <c:crossBetween val="between"/>
      </c:valAx>
      <c:spPr>
        <a:solidFill>
          <a:schemeClr val="bg1">
            <a:lumMod val="65000"/>
          </a:schemeClr>
        </a:solidFill>
      </c:spPr>
    </c:plotArea>
    <c:plotVisOnly val="1"/>
    <c:dispBlanksAs val="gap"/>
    <c:showDLblsOverMax val="0"/>
  </c:chart>
  <c:spPr>
    <a:solidFill>
      <a:schemeClr val="tx1">
        <a:lumMod val="65000"/>
        <a:lumOff val="35000"/>
      </a:schemeClr>
    </a:solidFill>
  </c:spPr>
  <c:txPr>
    <a:bodyPr/>
    <a:lstStyle/>
    <a:p>
      <a:pPr>
        <a:defRPr sz="1400">
          <a:solidFill>
            <a:srgbClr val="FFFF00"/>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b="1" dirty="0">
                <a:latin typeface="Arial" panose="020B0604020202020204" pitchFamily="34" charset="0"/>
                <a:cs typeface="Arial" panose="020B0604020202020204" pitchFamily="34" charset="0"/>
              </a:rPr>
              <a:t>Denel Income Statement</a:t>
            </a:r>
          </a:p>
          <a:p>
            <a:pPr>
              <a:defRPr b="1">
                <a:latin typeface="Arial" panose="020B0604020202020204" pitchFamily="34" charset="0"/>
                <a:cs typeface="Arial" panose="020B0604020202020204" pitchFamily="34" charset="0"/>
              </a:defRPr>
            </a:pPr>
            <a:endParaRPr lang="en-US" b="1" dirty="0">
              <a:latin typeface="Arial" panose="020B0604020202020204" pitchFamily="34" charset="0"/>
              <a:cs typeface="Arial" panose="020B0604020202020204" pitchFamily="34" charset="0"/>
            </a:endParaRPr>
          </a:p>
        </c:rich>
      </c:tx>
      <c:layout>
        <c:manualLayout>
          <c:xMode val="edge"/>
          <c:yMode val="edge"/>
          <c:x val="0.32861523888461308"/>
          <c:y val="8.796296296296296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2853176247705878"/>
          <c:y val="0.26935185185185184"/>
          <c:w val="0.87146823752294122"/>
          <c:h val="0.59233741615631375"/>
        </c:manualLayout>
      </c:layout>
      <c:lineChart>
        <c:grouping val="standard"/>
        <c:varyColors val="0"/>
        <c:ser>
          <c:idx val="0"/>
          <c:order val="0"/>
          <c:tx>
            <c:strRef>
              <c:f>'DENEL work'!$D$6</c:f>
              <c:strCache>
                <c:ptCount val="1"/>
                <c:pt idx="0">
                  <c:v>Total Revenue</c:v>
                </c:pt>
              </c:strCache>
            </c:strRef>
          </c:tx>
          <c:spPr>
            <a:ln w="28575" cap="rnd">
              <a:solidFill>
                <a:schemeClr val="accent1"/>
              </a:solidFill>
              <a:round/>
            </a:ln>
            <a:effectLst/>
          </c:spPr>
          <c:marker>
            <c:symbol val="none"/>
          </c:marker>
          <c:cat>
            <c:strRef>
              <c:f>'DENEL work'!$E$5:$I$5</c:f>
              <c:strCache>
                <c:ptCount val="5"/>
                <c:pt idx="0">
                  <c:v>2019/20</c:v>
                </c:pt>
                <c:pt idx="1">
                  <c:v>2018/19</c:v>
                </c:pt>
                <c:pt idx="2">
                  <c:v>2017/18</c:v>
                </c:pt>
                <c:pt idx="3">
                  <c:v>2017/16</c:v>
                </c:pt>
                <c:pt idx="4">
                  <c:v>2016/15</c:v>
                </c:pt>
              </c:strCache>
            </c:strRef>
          </c:cat>
          <c:val>
            <c:numRef>
              <c:f>'DENEL work'!$E$6:$I$6</c:f>
              <c:numCache>
                <c:formatCode>#,##0.00</c:formatCode>
                <c:ptCount val="5"/>
                <c:pt idx="0">
                  <c:v>2729</c:v>
                </c:pt>
                <c:pt idx="1">
                  <c:v>3409</c:v>
                </c:pt>
                <c:pt idx="2">
                  <c:v>4998</c:v>
                </c:pt>
                <c:pt idx="3">
                  <c:v>8057</c:v>
                </c:pt>
                <c:pt idx="4">
                  <c:v>8422</c:v>
                </c:pt>
              </c:numCache>
            </c:numRef>
          </c:val>
          <c:smooth val="0"/>
          <c:extLst>
            <c:ext xmlns:c16="http://schemas.microsoft.com/office/drawing/2014/chart" uri="{C3380CC4-5D6E-409C-BE32-E72D297353CC}">
              <c16:uniqueId val="{00000000-549D-46A6-8803-E1BF700EED97}"/>
            </c:ext>
          </c:extLst>
        </c:ser>
        <c:ser>
          <c:idx val="1"/>
          <c:order val="1"/>
          <c:tx>
            <c:strRef>
              <c:f>'DENEL work'!$D$7</c:f>
              <c:strCache>
                <c:ptCount val="1"/>
                <c:pt idx="0">
                  <c:v>cost of Sales</c:v>
                </c:pt>
              </c:strCache>
            </c:strRef>
          </c:tx>
          <c:spPr>
            <a:ln w="28575" cap="rnd">
              <a:solidFill>
                <a:schemeClr val="accent2"/>
              </a:solidFill>
              <a:round/>
            </a:ln>
            <a:effectLst/>
          </c:spPr>
          <c:marker>
            <c:symbol val="none"/>
          </c:marker>
          <c:cat>
            <c:strRef>
              <c:f>'DENEL work'!$E$5:$I$5</c:f>
              <c:strCache>
                <c:ptCount val="5"/>
                <c:pt idx="0">
                  <c:v>2019/20</c:v>
                </c:pt>
                <c:pt idx="1">
                  <c:v>2018/19</c:v>
                </c:pt>
                <c:pt idx="2">
                  <c:v>2017/18</c:v>
                </c:pt>
                <c:pt idx="3">
                  <c:v>2017/16</c:v>
                </c:pt>
                <c:pt idx="4">
                  <c:v>2016/15</c:v>
                </c:pt>
              </c:strCache>
            </c:strRef>
          </c:cat>
          <c:val>
            <c:numRef>
              <c:f>'DENEL work'!$E$7:$I$7</c:f>
              <c:numCache>
                <c:formatCode>#,##0.00</c:formatCode>
                <c:ptCount val="5"/>
                <c:pt idx="0">
                  <c:v>-2146</c:v>
                </c:pt>
                <c:pt idx="1">
                  <c:v>-3991</c:v>
                </c:pt>
                <c:pt idx="2">
                  <c:v>-5119</c:v>
                </c:pt>
                <c:pt idx="3">
                  <c:v>-6236</c:v>
                </c:pt>
                <c:pt idx="4">
                  <c:v>-6679</c:v>
                </c:pt>
              </c:numCache>
            </c:numRef>
          </c:val>
          <c:smooth val="0"/>
          <c:extLst>
            <c:ext xmlns:c16="http://schemas.microsoft.com/office/drawing/2014/chart" uri="{C3380CC4-5D6E-409C-BE32-E72D297353CC}">
              <c16:uniqueId val="{00000001-549D-46A6-8803-E1BF700EED97}"/>
            </c:ext>
          </c:extLst>
        </c:ser>
        <c:ser>
          <c:idx val="2"/>
          <c:order val="2"/>
          <c:tx>
            <c:strRef>
              <c:f>'DENEL work'!$D$8</c:f>
              <c:strCache>
                <c:ptCount val="1"/>
                <c:pt idx="0">
                  <c:v>Operating costs</c:v>
                </c:pt>
              </c:strCache>
            </c:strRef>
          </c:tx>
          <c:spPr>
            <a:ln w="28575" cap="rnd">
              <a:solidFill>
                <a:schemeClr val="accent3"/>
              </a:solidFill>
              <a:round/>
            </a:ln>
            <a:effectLst/>
          </c:spPr>
          <c:marker>
            <c:symbol val="none"/>
          </c:marker>
          <c:cat>
            <c:strRef>
              <c:f>'DENEL work'!$E$5:$I$5</c:f>
              <c:strCache>
                <c:ptCount val="5"/>
                <c:pt idx="0">
                  <c:v>2019/20</c:v>
                </c:pt>
                <c:pt idx="1">
                  <c:v>2018/19</c:v>
                </c:pt>
                <c:pt idx="2">
                  <c:v>2017/18</c:v>
                </c:pt>
                <c:pt idx="3">
                  <c:v>2017/16</c:v>
                </c:pt>
                <c:pt idx="4">
                  <c:v>2016/15</c:v>
                </c:pt>
              </c:strCache>
            </c:strRef>
          </c:cat>
          <c:val>
            <c:numRef>
              <c:f>'DENEL work'!$E$8:$I$8</c:f>
              <c:numCache>
                <c:formatCode>#,##0.00</c:formatCode>
                <c:ptCount val="5"/>
                <c:pt idx="0">
                  <c:v>-2229</c:v>
                </c:pt>
                <c:pt idx="1">
                  <c:v>-1095</c:v>
                </c:pt>
                <c:pt idx="2">
                  <c:v>-1726</c:v>
                </c:pt>
                <c:pt idx="3">
                  <c:v>-1555</c:v>
                </c:pt>
                <c:pt idx="4">
                  <c:v>-1455</c:v>
                </c:pt>
              </c:numCache>
            </c:numRef>
          </c:val>
          <c:smooth val="0"/>
          <c:extLst>
            <c:ext xmlns:c16="http://schemas.microsoft.com/office/drawing/2014/chart" uri="{C3380CC4-5D6E-409C-BE32-E72D297353CC}">
              <c16:uniqueId val="{00000002-549D-46A6-8803-E1BF700EED97}"/>
            </c:ext>
          </c:extLst>
        </c:ser>
        <c:ser>
          <c:idx val="3"/>
          <c:order val="3"/>
          <c:tx>
            <c:strRef>
              <c:f>'DENEL work'!$D$9</c:f>
              <c:strCache>
                <c:ptCount val="1"/>
                <c:pt idx="0">
                  <c:v>Final Profit/(loss)</c:v>
                </c:pt>
              </c:strCache>
            </c:strRef>
          </c:tx>
          <c:spPr>
            <a:ln w="28575" cap="rnd">
              <a:solidFill>
                <a:schemeClr val="accent4"/>
              </a:solidFill>
              <a:round/>
            </a:ln>
            <a:effectLst/>
          </c:spPr>
          <c:marker>
            <c:symbol val="none"/>
          </c:marker>
          <c:cat>
            <c:strRef>
              <c:f>'DENEL work'!$E$5:$I$5</c:f>
              <c:strCache>
                <c:ptCount val="5"/>
                <c:pt idx="0">
                  <c:v>2019/20</c:v>
                </c:pt>
                <c:pt idx="1">
                  <c:v>2018/19</c:v>
                </c:pt>
                <c:pt idx="2">
                  <c:v>2017/18</c:v>
                </c:pt>
                <c:pt idx="3">
                  <c:v>2017/16</c:v>
                </c:pt>
                <c:pt idx="4">
                  <c:v>2016/15</c:v>
                </c:pt>
              </c:strCache>
            </c:strRef>
          </c:cat>
          <c:val>
            <c:numRef>
              <c:f>'DENEL work'!$E$9:$I$9</c:f>
              <c:numCache>
                <c:formatCode>#,##0.00</c:formatCode>
                <c:ptCount val="5"/>
                <c:pt idx="0">
                  <c:v>-1962</c:v>
                </c:pt>
                <c:pt idx="1">
                  <c:v>-1469</c:v>
                </c:pt>
                <c:pt idx="2">
                  <c:v>-1771</c:v>
                </c:pt>
                <c:pt idx="3">
                  <c:v>282</c:v>
                </c:pt>
                <c:pt idx="4">
                  <c:v>476</c:v>
                </c:pt>
              </c:numCache>
            </c:numRef>
          </c:val>
          <c:smooth val="0"/>
          <c:extLst>
            <c:ext xmlns:c16="http://schemas.microsoft.com/office/drawing/2014/chart" uri="{C3380CC4-5D6E-409C-BE32-E72D297353CC}">
              <c16:uniqueId val="{00000003-549D-46A6-8803-E1BF700EED97}"/>
            </c:ext>
          </c:extLst>
        </c:ser>
        <c:dLbls>
          <c:showLegendKey val="0"/>
          <c:showVal val="0"/>
          <c:showCatName val="0"/>
          <c:showSerName val="0"/>
          <c:showPercent val="0"/>
          <c:showBubbleSize val="0"/>
        </c:dLbls>
        <c:smooth val="0"/>
        <c:axId val="877821296"/>
        <c:axId val="982295520"/>
      </c:lineChart>
      <c:catAx>
        <c:axId val="877821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2295520"/>
        <c:crosses val="autoZero"/>
        <c:auto val="1"/>
        <c:lblAlgn val="ctr"/>
        <c:lblOffset val="100"/>
        <c:noMultiLvlLbl val="0"/>
      </c:catAx>
      <c:valAx>
        <c:axId val="9822955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7821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b="1" dirty="0">
                <a:latin typeface="Arial" panose="020B0604020202020204" pitchFamily="34" charset="0"/>
                <a:cs typeface="Arial" panose="020B0604020202020204" pitchFamily="34" charset="0"/>
              </a:rPr>
              <a:t>Denel Balance Sheet</a:t>
            </a:r>
          </a:p>
          <a:p>
            <a:pPr>
              <a:defRPr>
                <a:latin typeface="Arial" panose="020B0604020202020204" pitchFamily="34" charset="0"/>
                <a:cs typeface="Arial" panose="020B0604020202020204" pitchFamily="34" charset="0"/>
              </a:defRPr>
            </a:pPr>
            <a:endParaRPr lang="en-US"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'DENEL work'!$D$34</c:f>
              <c:strCache>
                <c:ptCount val="1"/>
                <c:pt idx="0">
                  <c:v>Assets</c:v>
                </c:pt>
              </c:strCache>
            </c:strRef>
          </c:tx>
          <c:spPr>
            <a:ln w="28575" cap="rnd">
              <a:solidFill>
                <a:schemeClr val="accent1"/>
              </a:solidFill>
              <a:round/>
            </a:ln>
            <a:effectLst/>
          </c:spPr>
          <c:marker>
            <c:symbol val="none"/>
          </c:marker>
          <c:cat>
            <c:strRef>
              <c:f>'DENEL work'!$E$33:$I$33</c:f>
              <c:strCache>
                <c:ptCount val="5"/>
                <c:pt idx="0">
                  <c:v>2019/20</c:v>
                </c:pt>
                <c:pt idx="1">
                  <c:v>2018/19</c:v>
                </c:pt>
                <c:pt idx="2">
                  <c:v>2017/18</c:v>
                </c:pt>
                <c:pt idx="3">
                  <c:v>2017/16</c:v>
                </c:pt>
                <c:pt idx="4">
                  <c:v>2016/15</c:v>
                </c:pt>
              </c:strCache>
            </c:strRef>
          </c:cat>
          <c:val>
            <c:numRef>
              <c:f>'DENEL work'!$E$34:$I$34</c:f>
              <c:numCache>
                <c:formatCode>#,##0.00</c:formatCode>
                <c:ptCount val="5"/>
                <c:pt idx="0">
                  <c:v>8525</c:v>
                </c:pt>
                <c:pt idx="1">
                  <c:v>8719</c:v>
                </c:pt>
                <c:pt idx="2">
                  <c:v>11090</c:v>
                </c:pt>
                <c:pt idx="3">
                  <c:v>12391</c:v>
                </c:pt>
                <c:pt idx="4">
                  <c:v>13002</c:v>
                </c:pt>
              </c:numCache>
            </c:numRef>
          </c:val>
          <c:smooth val="0"/>
          <c:extLst>
            <c:ext xmlns:c16="http://schemas.microsoft.com/office/drawing/2014/chart" uri="{C3380CC4-5D6E-409C-BE32-E72D297353CC}">
              <c16:uniqueId val="{00000000-8AD5-4FDE-AC2C-4BB343C6264E}"/>
            </c:ext>
          </c:extLst>
        </c:ser>
        <c:ser>
          <c:idx val="1"/>
          <c:order val="1"/>
          <c:tx>
            <c:strRef>
              <c:f>'DENEL work'!$D$35</c:f>
              <c:strCache>
                <c:ptCount val="1"/>
                <c:pt idx="0">
                  <c:v>Liabilities</c:v>
                </c:pt>
              </c:strCache>
            </c:strRef>
          </c:tx>
          <c:spPr>
            <a:ln w="28575" cap="rnd">
              <a:solidFill>
                <a:schemeClr val="accent2"/>
              </a:solidFill>
              <a:round/>
            </a:ln>
            <a:effectLst/>
          </c:spPr>
          <c:marker>
            <c:symbol val="none"/>
          </c:marker>
          <c:cat>
            <c:strRef>
              <c:f>'DENEL work'!$E$33:$I$33</c:f>
              <c:strCache>
                <c:ptCount val="5"/>
                <c:pt idx="0">
                  <c:v>2019/20</c:v>
                </c:pt>
                <c:pt idx="1">
                  <c:v>2018/19</c:v>
                </c:pt>
                <c:pt idx="2">
                  <c:v>2017/18</c:v>
                </c:pt>
                <c:pt idx="3">
                  <c:v>2017/16</c:v>
                </c:pt>
                <c:pt idx="4">
                  <c:v>2016/15</c:v>
                </c:pt>
              </c:strCache>
            </c:strRef>
          </c:cat>
          <c:val>
            <c:numRef>
              <c:f>'DENEL work'!$E$35:$I$35</c:f>
              <c:numCache>
                <c:formatCode>#,##0.00</c:formatCode>
                <c:ptCount val="5"/>
                <c:pt idx="0">
                  <c:v>-10803</c:v>
                </c:pt>
                <c:pt idx="1">
                  <c:v>-11419</c:v>
                </c:pt>
                <c:pt idx="2">
                  <c:v>-10167</c:v>
                </c:pt>
                <c:pt idx="3">
                  <c:v>-9710</c:v>
                </c:pt>
                <c:pt idx="4">
                  <c:v>-10600</c:v>
                </c:pt>
              </c:numCache>
            </c:numRef>
          </c:val>
          <c:smooth val="0"/>
          <c:extLst>
            <c:ext xmlns:c16="http://schemas.microsoft.com/office/drawing/2014/chart" uri="{C3380CC4-5D6E-409C-BE32-E72D297353CC}">
              <c16:uniqueId val="{00000001-8AD5-4FDE-AC2C-4BB343C6264E}"/>
            </c:ext>
          </c:extLst>
        </c:ser>
        <c:ser>
          <c:idx val="2"/>
          <c:order val="2"/>
          <c:tx>
            <c:strRef>
              <c:f>'DENEL work'!$D$36</c:f>
              <c:strCache>
                <c:ptCount val="1"/>
                <c:pt idx="0">
                  <c:v>Net Equity</c:v>
                </c:pt>
              </c:strCache>
            </c:strRef>
          </c:tx>
          <c:spPr>
            <a:ln w="28575" cap="rnd">
              <a:solidFill>
                <a:schemeClr val="accent3"/>
              </a:solidFill>
              <a:round/>
            </a:ln>
            <a:effectLst/>
          </c:spPr>
          <c:marker>
            <c:symbol val="none"/>
          </c:marker>
          <c:cat>
            <c:strRef>
              <c:f>'DENEL work'!$E$33:$I$33</c:f>
              <c:strCache>
                <c:ptCount val="5"/>
                <c:pt idx="0">
                  <c:v>2019/20</c:v>
                </c:pt>
                <c:pt idx="1">
                  <c:v>2018/19</c:v>
                </c:pt>
                <c:pt idx="2">
                  <c:v>2017/18</c:v>
                </c:pt>
                <c:pt idx="3">
                  <c:v>2017/16</c:v>
                </c:pt>
                <c:pt idx="4">
                  <c:v>2016/15</c:v>
                </c:pt>
              </c:strCache>
            </c:strRef>
          </c:cat>
          <c:val>
            <c:numRef>
              <c:f>'DENEL work'!$E$36:$I$36</c:f>
              <c:numCache>
                <c:formatCode>#,##0.00</c:formatCode>
                <c:ptCount val="5"/>
                <c:pt idx="0">
                  <c:v>-2278</c:v>
                </c:pt>
                <c:pt idx="1">
                  <c:v>-2700</c:v>
                </c:pt>
                <c:pt idx="2">
                  <c:v>923</c:v>
                </c:pt>
                <c:pt idx="3">
                  <c:v>2681</c:v>
                </c:pt>
                <c:pt idx="4">
                  <c:v>2402</c:v>
                </c:pt>
              </c:numCache>
            </c:numRef>
          </c:val>
          <c:smooth val="0"/>
          <c:extLst>
            <c:ext xmlns:c16="http://schemas.microsoft.com/office/drawing/2014/chart" uri="{C3380CC4-5D6E-409C-BE32-E72D297353CC}">
              <c16:uniqueId val="{00000002-8AD5-4FDE-AC2C-4BB343C6264E}"/>
            </c:ext>
          </c:extLst>
        </c:ser>
        <c:dLbls>
          <c:showLegendKey val="0"/>
          <c:showVal val="0"/>
          <c:showCatName val="0"/>
          <c:showSerName val="0"/>
          <c:showPercent val="0"/>
          <c:showBubbleSize val="0"/>
        </c:dLbls>
        <c:smooth val="0"/>
        <c:axId val="985347616"/>
        <c:axId val="985355936"/>
      </c:lineChart>
      <c:catAx>
        <c:axId val="985347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5355936"/>
        <c:crosses val="autoZero"/>
        <c:auto val="1"/>
        <c:lblAlgn val="ctr"/>
        <c:lblOffset val="100"/>
        <c:noMultiLvlLbl val="0"/>
      </c:catAx>
      <c:valAx>
        <c:axId val="9853559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5347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540" cy="513559"/>
          </a:xfrm>
          <a:prstGeom prst="rect">
            <a:avLst/>
          </a:prstGeom>
        </p:spPr>
        <p:txBody>
          <a:bodyPr vert="horz" lIns="96542" tIns="48271" rIns="96542" bIns="48271" rtlCol="0"/>
          <a:lstStyle>
            <a:lvl1pPr algn="l">
              <a:defRPr sz="1300"/>
            </a:lvl1pPr>
          </a:lstStyle>
          <a:p>
            <a:endParaRPr lang="en-US" dirty="0"/>
          </a:p>
        </p:txBody>
      </p:sp>
      <p:sp>
        <p:nvSpPr>
          <p:cNvPr id="3" name="Date Placeholder 2"/>
          <p:cNvSpPr>
            <a:spLocks noGrp="1"/>
          </p:cNvSpPr>
          <p:nvPr>
            <p:ph type="dt" sz="quarter" idx="1"/>
          </p:nvPr>
        </p:nvSpPr>
        <p:spPr>
          <a:xfrm>
            <a:off x="4023827" y="0"/>
            <a:ext cx="3078540" cy="513559"/>
          </a:xfrm>
          <a:prstGeom prst="rect">
            <a:avLst/>
          </a:prstGeom>
        </p:spPr>
        <p:txBody>
          <a:bodyPr vert="horz" lIns="96542" tIns="48271" rIns="96542" bIns="48271" rtlCol="0"/>
          <a:lstStyle>
            <a:lvl1pPr algn="r">
              <a:defRPr sz="1300"/>
            </a:lvl1pPr>
          </a:lstStyle>
          <a:p>
            <a:fld id="{B6E10B7B-07B6-4553-8148-7B53BBBE022A}" type="datetimeFigureOut">
              <a:rPr lang="en-US" smtClean="0"/>
              <a:t>3/3/2021</a:t>
            </a:fld>
            <a:endParaRPr lang="en-US" dirty="0"/>
          </a:p>
        </p:txBody>
      </p:sp>
      <p:sp>
        <p:nvSpPr>
          <p:cNvPr id="4" name="Footer Placeholder 3"/>
          <p:cNvSpPr>
            <a:spLocks noGrp="1"/>
          </p:cNvSpPr>
          <p:nvPr>
            <p:ph type="ftr" sz="quarter" idx="2"/>
          </p:nvPr>
        </p:nvSpPr>
        <p:spPr>
          <a:xfrm>
            <a:off x="1" y="9721055"/>
            <a:ext cx="3078540" cy="513558"/>
          </a:xfrm>
          <a:prstGeom prst="rect">
            <a:avLst/>
          </a:prstGeom>
        </p:spPr>
        <p:txBody>
          <a:bodyPr vert="horz" lIns="96542" tIns="48271" rIns="96542" bIns="4827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023827" y="9721055"/>
            <a:ext cx="3078540" cy="513558"/>
          </a:xfrm>
          <a:prstGeom prst="rect">
            <a:avLst/>
          </a:prstGeom>
        </p:spPr>
        <p:txBody>
          <a:bodyPr vert="horz" lIns="96542" tIns="48271" rIns="96542" bIns="48271" rtlCol="0" anchor="b"/>
          <a:lstStyle>
            <a:lvl1pPr algn="r">
              <a:defRPr sz="1300"/>
            </a:lvl1pPr>
          </a:lstStyle>
          <a:p>
            <a:fld id="{9BD8F6BE-AFC9-4854-8B3E-64E8DF786A38}" type="slidenum">
              <a:rPr lang="en-US" smtClean="0"/>
              <a:t>‹#›</a:t>
            </a:fld>
            <a:endParaRPr lang="en-US" dirty="0"/>
          </a:p>
        </p:txBody>
      </p:sp>
    </p:spTree>
    <p:extLst>
      <p:ext uri="{BB962C8B-B14F-4D97-AF65-F5344CB8AC3E}">
        <p14:creationId xmlns:p14="http://schemas.microsoft.com/office/powerpoint/2010/main" val="326215900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540" cy="513559"/>
          </a:xfrm>
          <a:prstGeom prst="rect">
            <a:avLst/>
          </a:prstGeom>
        </p:spPr>
        <p:txBody>
          <a:bodyPr vert="horz" lIns="96542" tIns="48271" rIns="96542" bIns="48271" rtlCol="0"/>
          <a:lstStyle>
            <a:lvl1pPr algn="l">
              <a:defRPr sz="1300"/>
            </a:lvl1pPr>
          </a:lstStyle>
          <a:p>
            <a:endParaRPr lang="en-US" dirty="0"/>
          </a:p>
        </p:txBody>
      </p:sp>
      <p:sp>
        <p:nvSpPr>
          <p:cNvPr id="3" name="Date Placeholder 2"/>
          <p:cNvSpPr>
            <a:spLocks noGrp="1"/>
          </p:cNvSpPr>
          <p:nvPr>
            <p:ph type="dt" idx="1"/>
          </p:nvPr>
        </p:nvSpPr>
        <p:spPr>
          <a:xfrm>
            <a:off x="4023827" y="0"/>
            <a:ext cx="3078540" cy="513559"/>
          </a:xfrm>
          <a:prstGeom prst="rect">
            <a:avLst/>
          </a:prstGeom>
        </p:spPr>
        <p:txBody>
          <a:bodyPr vert="horz" lIns="96542" tIns="48271" rIns="96542" bIns="48271" rtlCol="0"/>
          <a:lstStyle>
            <a:lvl1pPr algn="r">
              <a:defRPr sz="1300"/>
            </a:lvl1pPr>
          </a:lstStyle>
          <a:p>
            <a:fld id="{DCF14E05-1099-40E2-8AA9-39C358F2EB51}" type="datetimeFigureOut">
              <a:rPr lang="en-US" smtClean="0"/>
              <a:t>3/3/2021</a:t>
            </a:fld>
            <a:endParaRPr lang="en-US" dirty="0"/>
          </a:p>
        </p:txBody>
      </p:sp>
      <p:sp>
        <p:nvSpPr>
          <p:cNvPr id="4" name="Slide Image Placeholder 3"/>
          <p:cNvSpPr>
            <a:spLocks noGrp="1" noRot="1" noChangeAspect="1"/>
          </p:cNvSpPr>
          <p:nvPr>
            <p:ph type="sldImg" idx="2"/>
          </p:nvPr>
        </p:nvSpPr>
        <p:spPr>
          <a:xfrm>
            <a:off x="1057275" y="1279525"/>
            <a:ext cx="4989513" cy="3454400"/>
          </a:xfrm>
          <a:prstGeom prst="rect">
            <a:avLst/>
          </a:prstGeom>
          <a:noFill/>
          <a:ln w="12700">
            <a:solidFill>
              <a:prstClr val="black"/>
            </a:solidFill>
          </a:ln>
        </p:spPr>
        <p:txBody>
          <a:bodyPr vert="horz" lIns="96542" tIns="48271" rIns="96542" bIns="48271" rtlCol="0" anchor="ctr"/>
          <a:lstStyle/>
          <a:p>
            <a:endParaRPr lang="en-US" dirty="0"/>
          </a:p>
        </p:txBody>
      </p:sp>
      <p:sp>
        <p:nvSpPr>
          <p:cNvPr id="5" name="Notes Placeholder 4"/>
          <p:cNvSpPr>
            <a:spLocks noGrp="1"/>
          </p:cNvSpPr>
          <p:nvPr>
            <p:ph type="body" sz="quarter" idx="3"/>
          </p:nvPr>
        </p:nvSpPr>
        <p:spPr>
          <a:xfrm>
            <a:off x="711086" y="4926176"/>
            <a:ext cx="5681893" cy="4028695"/>
          </a:xfrm>
          <a:prstGeom prst="rect">
            <a:avLst/>
          </a:prstGeom>
        </p:spPr>
        <p:txBody>
          <a:bodyPr vert="horz" lIns="96542" tIns="48271" rIns="96542" bIns="48271"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721055"/>
            <a:ext cx="3078540" cy="513558"/>
          </a:xfrm>
          <a:prstGeom prst="rect">
            <a:avLst/>
          </a:prstGeom>
        </p:spPr>
        <p:txBody>
          <a:bodyPr vert="horz" lIns="96542" tIns="48271" rIns="96542" bIns="4827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3827" y="9721055"/>
            <a:ext cx="3078540" cy="513558"/>
          </a:xfrm>
          <a:prstGeom prst="rect">
            <a:avLst/>
          </a:prstGeom>
        </p:spPr>
        <p:txBody>
          <a:bodyPr vert="horz" lIns="96542" tIns="48271" rIns="96542" bIns="48271" rtlCol="0" anchor="b"/>
          <a:lstStyle>
            <a:lvl1pPr algn="r">
              <a:defRPr sz="1300"/>
            </a:lvl1pPr>
          </a:lstStyle>
          <a:p>
            <a:fld id="{17BC83A2-5BDE-4EA2-8612-F2CB21CE623B}" type="slidenum">
              <a:rPr lang="en-US" smtClean="0"/>
              <a:t>‹#›</a:t>
            </a:fld>
            <a:endParaRPr lang="en-US" dirty="0"/>
          </a:p>
        </p:txBody>
      </p:sp>
    </p:spTree>
    <p:extLst>
      <p:ext uri="{BB962C8B-B14F-4D97-AF65-F5344CB8AC3E}">
        <p14:creationId xmlns:p14="http://schemas.microsoft.com/office/powerpoint/2010/main" val="247480612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7BC83A2-5BDE-4EA2-8612-F2CB21CE623B}" type="slidenum">
              <a:rPr lang="en-US" smtClean="0"/>
              <a:t>11</a:t>
            </a:fld>
            <a:endParaRPr lang="en-US" dirty="0"/>
          </a:p>
        </p:txBody>
      </p:sp>
    </p:spTree>
    <p:extLst>
      <p:ext uri="{BB962C8B-B14F-4D97-AF65-F5344CB8AC3E}">
        <p14:creationId xmlns:p14="http://schemas.microsoft.com/office/powerpoint/2010/main" val="1128579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BC83A2-5BDE-4EA2-8612-F2CB21CE623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1171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7BC83A2-5BDE-4EA2-8612-F2CB21CE623B}" type="slidenum">
              <a:rPr lang="en-US" smtClean="0"/>
              <a:t>13</a:t>
            </a:fld>
            <a:endParaRPr lang="en-US" dirty="0"/>
          </a:p>
        </p:txBody>
      </p:sp>
    </p:spTree>
    <p:extLst>
      <p:ext uri="{BB962C8B-B14F-4D97-AF65-F5344CB8AC3E}">
        <p14:creationId xmlns:p14="http://schemas.microsoft.com/office/powerpoint/2010/main" val="1147033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7BC83A2-5BDE-4EA2-8612-F2CB21CE623B}" type="slidenum">
              <a:rPr lang="en-US" smtClean="0"/>
              <a:t>14</a:t>
            </a:fld>
            <a:endParaRPr lang="en-US" dirty="0"/>
          </a:p>
        </p:txBody>
      </p:sp>
    </p:spTree>
    <p:extLst>
      <p:ext uri="{BB962C8B-B14F-4D97-AF65-F5344CB8AC3E}">
        <p14:creationId xmlns:p14="http://schemas.microsoft.com/office/powerpoint/2010/main" val="1980181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7BC83A2-5BDE-4EA2-8612-F2CB21CE623B}" type="slidenum">
              <a:rPr lang="en-US" smtClean="0"/>
              <a:t>15</a:t>
            </a:fld>
            <a:endParaRPr lang="en-US" dirty="0"/>
          </a:p>
        </p:txBody>
      </p:sp>
    </p:spTree>
    <p:extLst>
      <p:ext uri="{BB962C8B-B14F-4D97-AF65-F5344CB8AC3E}">
        <p14:creationId xmlns:p14="http://schemas.microsoft.com/office/powerpoint/2010/main" val="3536034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BC83A2-5BDE-4EA2-8612-F2CB21CE623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5101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BC83A2-5BDE-4EA2-8612-F2CB21CE623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2336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BC83A2-5BDE-4EA2-8612-F2CB21CE623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4959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BC83A2-5BDE-4EA2-8612-F2CB21CE623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535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BC83A2-5BDE-4EA2-8612-F2CB21CE623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4943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93CC8B-8386-4AD7-BDA3-0CC2CD55CF42}" type="datetime1">
              <a:rPr lang="en-US" smtClean="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1005449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66434C-4905-437F-A536-369207931151}" type="datetime1">
              <a:rPr lang="en-US" smtClean="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4118037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949A57-EB19-4395-ACAE-2B00E9143D97}" type="datetime1">
              <a:rPr lang="en-US" smtClean="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345036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60DB3B-3DCE-E34B-94CB-734D0D560880}" type="datetimeFigureOut">
              <a:rPr lang="en-US" smtClean="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3893173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60DB3B-3DCE-E34B-94CB-734D0D560880}" type="datetimeFigureOut">
              <a:rPr lang="en-US" smtClean="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174105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60DB3B-3DCE-E34B-94CB-734D0D560880}" type="datetimeFigureOut">
              <a:rPr lang="en-US" smtClean="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465869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60DB3B-3DCE-E34B-94CB-734D0D560880}" type="datetimeFigureOut">
              <a:rPr lang="en-US" smtClean="0"/>
              <a:t>3/3/2021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115732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60DB3B-3DCE-E34B-94CB-734D0D560880}" type="datetimeFigureOut">
              <a:rPr lang="en-US" smtClean="0"/>
              <a:t>3/3/2021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225259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60DB3B-3DCE-E34B-94CB-734D0D560880}" type="datetimeFigureOut">
              <a:rPr lang="en-US" smtClean="0"/>
              <a:t>3/3/2021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1932328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60DB3B-3DCE-E34B-94CB-734D0D560880}" type="datetimeFigureOut">
              <a:rPr lang="en-US" smtClean="0"/>
              <a:t>3/3/2021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3953468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60DB3B-3DCE-E34B-94CB-734D0D560880}" type="datetimeFigureOut">
              <a:rPr lang="en-US" smtClean="0"/>
              <a:t>3/3/2021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36541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08D35F-E457-40F9-85E6-27F603C84865}" type="datetime1">
              <a:rPr lang="en-US" smtClean="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3722516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60DB3B-3DCE-E34B-94CB-734D0D560880}" type="datetimeFigureOut">
              <a:rPr lang="en-US" smtClean="0"/>
              <a:t>3/3/2021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1699311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60DB3B-3DCE-E34B-94CB-734D0D560880}" type="datetimeFigureOut">
              <a:rPr lang="en-US" smtClean="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853016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60DB3B-3DCE-E34B-94CB-734D0D560880}" type="datetimeFigureOut">
              <a:rPr lang="en-US" smtClean="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4018599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52BA11-408F-4226-B378-D8325F6CACDB}" type="datetime1">
              <a:rPr lang="en-US" smtClean="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3259364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6B94D0-EF5E-403F-9985-8425CF1160EB}" type="datetime1">
              <a:rPr lang="en-US" smtClean="0"/>
              <a:t>3/3/2021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2354266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D7A55A-24F2-4C93-AE84-CC877B3A1FA1}" type="datetime1">
              <a:rPr lang="en-US" smtClean="0"/>
              <a:t>3/3/2021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4289419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349EFD-0782-4DEB-A8C2-28B624BC9940}" type="datetime1">
              <a:rPr lang="en-US" smtClean="0"/>
              <a:t>3/3/2021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436620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F25B91-DCED-47D5-9F3C-2C133ACB4838}" type="datetime1">
              <a:rPr lang="en-US" smtClean="0"/>
              <a:t>3/3/2021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2552998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F8B6D5-E2EF-43AE-808F-DBE0F7810448}" type="datetime1">
              <a:rPr lang="en-US" smtClean="0"/>
              <a:t>3/3/2021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4198762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657553-ACF4-4E16-B506-FCBF0DFE79C9}" type="datetime1">
              <a:rPr lang="en-US" smtClean="0"/>
              <a:t>3/3/2021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4155834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18130C-648D-48CE-85AD-6DB3642D42D8}" type="datetime1">
              <a:rPr lang="en-US" smtClean="0"/>
              <a:t>3/3/2021</a:t>
            </a:fld>
            <a:endParaRPr lang="en-US" dirty="0"/>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E4637F-1127-AF4D-B96F-F7789FFD66FF}" type="slidenum">
              <a:rPr lang="en-US" smtClean="0"/>
              <a:t>‹#›</a:t>
            </a:fld>
            <a:endParaRPr lang="en-US" dirty="0"/>
          </a:p>
        </p:txBody>
      </p:sp>
    </p:spTree>
    <p:extLst>
      <p:ext uri="{BB962C8B-B14F-4D97-AF65-F5344CB8AC3E}">
        <p14:creationId xmlns:p14="http://schemas.microsoft.com/office/powerpoint/2010/main" val="2355953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60DB3B-3DCE-E34B-94CB-734D0D560880}" type="datetimeFigureOut">
              <a:rPr lang="en-US" smtClean="0"/>
              <a:t>3/3/2021</a:t>
            </a:fld>
            <a:endParaRPr lang="en-US" dirty="0"/>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E4637F-1127-AF4D-B96F-F7789FFD66FF}" type="slidenum">
              <a:rPr lang="en-US" smtClean="0"/>
              <a:t>‹#›</a:t>
            </a:fld>
            <a:endParaRPr lang="en-US" dirty="0"/>
          </a:p>
        </p:txBody>
      </p:sp>
    </p:spTree>
    <p:extLst>
      <p:ext uri="{BB962C8B-B14F-4D97-AF65-F5344CB8AC3E}">
        <p14:creationId xmlns:p14="http://schemas.microsoft.com/office/powerpoint/2010/main" val="18217292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13.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69559"/>
            <a:ext cx="7345830" cy="246221"/>
          </a:xfrm>
          <a:prstGeom prst="rect">
            <a:avLst/>
          </a:prstGeom>
          <a:noFill/>
        </p:spPr>
        <p:txBody>
          <a:bodyPr wrap="square" rtlCol="0">
            <a:spAutoFit/>
          </a:bodyPr>
          <a:lstStyle/>
          <a:p>
            <a:r>
              <a:rPr lang="en-US" sz="1000" b="1" dirty="0" smtClean="0">
                <a:latin typeface="Arial"/>
                <a:cs typeface="Arial"/>
              </a:rPr>
              <a:t>Hotline: 0800 037 774    |     Website: https://www.siu.org.za   |   E-mail: info@siu.org.za </a:t>
            </a:r>
            <a:endParaRPr lang="en-US" sz="1000" b="1" dirty="0">
              <a:latin typeface="Arial"/>
              <a:cs typeface="Arial"/>
            </a:endParaRPr>
          </a:p>
        </p:txBody>
      </p:sp>
      <p:sp>
        <p:nvSpPr>
          <p:cNvPr id="2" name="TextBox 1"/>
          <p:cNvSpPr txBox="1"/>
          <p:nvPr/>
        </p:nvSpPr>
        <p:spPr>
          <a:xfrm>
            <a:off x="0" y="894546"/>
            <a:ext cx="9906000" cy="2308324"/>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SIU PRESENTATION TO SCOPA</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ON </a:t>
            </a:r>
            <a:r>
              <a:rPr lang="en-US" sz="2400" b="1" dirty="0" smtClean="0">
                <a:latin typeface="Arial" panose="020B0604020202020204" pitchFamily="34" charset="0"/>
                <a:cs typeface="Arial" panose="020B0604020202020204" pitchFamily="34" charset="0"/>
              </a:rPr>
              <a:t>DENEL </a:t>
            </a:r>
            <a:r>
              <a:rPr lang="en-US" sz="2400" b="1" dirty="0">
                <a:latin typeface="Arial" panose="020B0604020202020204" pitchFamily="34" charset="0"/>
                <a:cs typeface="Arial" panose="020B0604020202020204" pitchFamily="34" charset="0"/>
              </a:rPr>
              <a:t>INVESTIGATION</a:t>
            </a:r>
          </a:p>
          <a:p>
            <a:pPr algn="ctr"/>
            <a:r>
              <a:rPr lang="en-US" sz="2400" b="1" dirty="0">
                <a:latin typeface="Arial" panose="020B0604020202020204" pitchFamily="34" charset="0"/>
                <a:cs typeface="Arial" panose="020B0604020202020204" pitchFamily="34" charset="0"/>
              </a:rPr>
              <a:t>BY </a:t>
            </a:r>
          </a:p>
          <a:p>
            <a:pPr algn="ctr"/>
            <a:r>
              <a:rPr lang="en-US" sz="2400" b="1" dirty="0" smtClean="0">
                <a:latin typeface="Arial" panose="020B0604020202020204" pitchFamily="34" charset="0"/>
                <a:cs typeface="Arial" panose="020B0604020202020204" pitchFamily="34" charset="0"/>
              </a:rPr>
              <a:t>ADV. JL MOTHIBI</a:t>
            </a:r>
          </a:p>
          <a:p>
            <a:pPr algn="ctr"/>
            <a:r>
              <a:rPr lang="en-US" sz="2400" b="1" dirty="0">
                <a:latin typeface="Arial" panose="020B0604020202020204" pitchFamily="34" charset="0"/>
                <a:cs typeface="Arial" panose="020B0604020202020204" pitchFamily="34" charset="0"/>
              </a:rPr>
              <a:t/>
            </a:r>
            <a:br>
              <a:rPr lang="en-US" sz="2400" b="1" dirty="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3 MARCH 2021</a:t>
            </a:r>
            <a:endParaRPr lang="en-US" sz="48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40E4637F-1127-AF4D-B96F-F7789FFD66FF}" type="slidenum">
              <a:rPr lang="en-US" smtClean="0"/>
              <a:t>1</a:t>
            </a:fld>
            <a:endParaRPr lang="en-US" dirty="0"/>
          </a:p>
        </p:txBody>
      </p:sp>
    </p:spTree>
    <p:extLst>
      <p:ext uri="{BB962C8B-B14F-4D97-AF65-F5344CB8AC3E}">
        <p14:creationId xmlns:p14="http://schemas.microsoft.com/office/powerpoint/2010/main" val="3674158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1240" y="457201"/>
            <a:ext cx="8644759" cy="1143000"/>
          </a:xfrm>
        </p:spPr>
        <p:txBody>
          <a:bodyPr>
            <a:normAutofit/>
          </a:bodyPr>
          <a:lstStyle/>
          <a:p>
            <a:r>
              <a:rPr lang="en-ZA" sz="3600" b="1" dirty="0" smtClean="0">
                <a:latin typeface="Arial" panose="020B0604020202020204" pitchFamily="34" charset="0"/>
                <a:cs typeface="Arial" panose="020B0604020202020204" pitchFamily="34" charset="0"/>
              </a:rPr>
              <a:t>Appointment of Tulavax</a:t>
            </a:r>
            <a:endParaRPr lang="en-US" sz="36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r>
              <a:rPr lang="en-US" sz="1000" b="1" dirty="0" smtClean="0">
                <a:latin typeface="Arial"/>
                <a:cs typeface="Arial"/>
              </a:rPr>
              <a:t>Hotline: 0800 037 774    |     Website: https://www.siu.org.za   |   E-mail: info@siu.org.za </a:t>
            </a:r>
            <a:endParaRPr lang="en-US" sz="1000" b="1" dirty="0">
              <a:latin typeface="Arial"/>
              <a:cs typeface="Arial"/>
            </a:endParaRPr>
          </a:p>
        </p:txBody>
      </p:sp>
      <p:sp>
        <p:nvSpPr>
          <p:cNvPr id="4" name="Slide Number Placeholder 3"/>
          <p:cNvSpPr>
            <a:spLocks noGrp="1"/>
          </p:cNvSpPr>
          <p:nvPr>
            <p:ph type="sldNum" sz="quarter" idx="12"/>
          </p:nvPr>
        </p:nvSpPr>
        <p:spPr/>
        <p:txBody>
          <a:bodyPr/>
          <a:lstStyle/>
          <a:p>
            <a:fld id="{40E4637F-1127-AF4D-B96F-F7789FFD66FF}" type="slidenum">
              <a:rPr lang="en-US" smtClean="0"/>
              <a:t>10</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69087612"/>
              </p:ext>
            </p:extLst>
          </p:nvPr>
        </p:nvGraphicFramePr>
        <p:xfrm>
          <a:off x="0" y="1923393"/>
          <a:ext cx="9905999" cy="5120640"/>
        </p:xfrm>
        <a:graphic>
          <a:graphicData uri="http://schemas.openxmlformats.org/drawingml/2006/table">
            <a:tbl>
              <a:tblPr firstRow="1" bandRow="1">
                <a:tableStyleId>{5C22544A-7EE6-4342-B048-85BDC9FD1C3A}</a:tableStyleId>
              </a:tblPr>
              <a:tblGrid>
                <a:gridCol w="2786671">
                  <a:extLst>
                    <a:ext uri="{9D8B030D-6E8A-4147-A177-3AD203B41FA5}">
                      <a16:colId xmlns:a16="http://schemas.microsoft.com/office/drawing/2014/main" val="665874139"/>
                    </a:ext>
                  </a:extLst>
                </a:gridCol>
                <a:gridCol w="5106598">
                  <a:extLst>
                    <a:ext uri="{9D8B030D-6E8A-4147-A177-3AD203B41FA5}">
                      <a16:colId xmlns:a16="http://schemas.microsoft.com/office/drawing/2014/main" val="1502185885"/>
                    </a:ext>
                  </a:extLst>
                </a:gridCol>
                <a:gridCol w="2012730">
                  <a:extLst>
                    <a:ext uri="{9D8B030D-6E8A-4147-A177-3AD203B41FA5}">
                      <a16:colId xmlns:a16="http://schemas.microsoft.com/office/drawing/2014/main" val="2275864516"/>
                    </a:ext>
                  </a:extLst>
                </a:gridCol>
              </a:tblGrid>
              <a:tr h="377268">
                <a:tc>
                  <a:txBody>
                    <a:bodyPr/>
                    <a:lstStyle/>
                    <a:p>
                      <a:r>
                        <a:rPr lang="en-US" b="1" dirty="0" smtClean="0">
                          <a:solidFill>
                            <a:schemeClr val="tx1"/>
                          </a:solidFill>
                          <a:latin typeface="Arial" panose="020B0604020202020204" pitchFamily="34" charset="0"/>
                          <a:cs typeface="Arial" panose="020B0604020202020204" pitchFamily="34" charset="0"/>
                        </a:rPr>
                        <a:t> Focus Area 2</a:t>
                      </a:r>
                      <a:endParaRPr lang="en-US" b="1"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r>
                        <a:rPr lang="en-US" b="1" dirty="0" smtClean="0">
                          <a:solidFill>
                            <a:schemeClr val="tx1"/>
                          </a:solidFill>
                          <a:latin typeface="Arial" panose="020B0604020202020204" pitchFamily="34" charset="0"/>
                          <a:cs typeface="Arial" panose="020B0604020202020204" pitchFamily="34" charset="0"/>
                        </a:rPr>
                        <a:t>Findings</a:t>
                      </a:r>
                      <a:r>
                        <a:rPr lang="en-US" b="1" baseline="0" dirty="0" smtClean="0">
                          <a:solidFill>
                            <a:schemeClr val="tx1"/>
                          </a:solidFill>
                          <a:latin typeface="Arial" panose="020B0604020202020204" pitchFamily="34" charset="0"/>
                          <a:cs typeface="Arial" panose="020B0604020202020204" pitchFamily="34" charset="0"/>
                        </a:rPr>
                        <a:t> and status</a:t>
                      </a:r>
                      <a:endParaRPr lang="en-US" b="1"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r>
                        <a:rPr lang="en-US" b="1" dirty="0" smtClean="0">
                          <a:solidFill>
                            <a:schemeClr val="tx1"/>
                          </a:solidFill>
                          <a:latin typeface="Arial" panose="020B0604020202020204" pitchFamily="34" charset="0"/>
                          <a:cs typeface="Arial" panose="020B0604020202020204" pitchFamily="34" charset="0"/>
                        </a:rPr>
                        <a:t>Possible Outcomes</a:t>
                      </a:r>
                      <a:endParaRPr lang="en-US" b="1" dirty="0">
                        <a:solidFill>
                          <a:schemeClr val="tx1"/>
                        </a:solidFill>
                        <a:latin typeface="Arial" panose="020B0604020202020204" pitchFamily="34" charset="0"/>
                        <a:cs typeface="Arial" panose="020B0604020202020204" pitchFamily="34" charset="0"/>
                      </a:endParaRPr>
                    </a:p>
                  </a:txBody>
                  <a:tcPr>
                    <a:solidFill>
                      <a:srgbClr val="FFFF00"/>
                    </a:solidFill>
                  </a:tcPr>
                </a:tc>
                <a:extLst>
                  <a:ext uri="{0D108BD9-81ED-4DB2-BD59-A6C34878D82A}">
                    <a16:rowId xmlns:a16="http://schemas.microsoft.com/office/drawing/2014/main" val="918357312"/>
                  </a:ext>
                </a:extLst>
              </a:tr>
              <a:tr h="3679725">
                <a:tc>
                  <a:txBody>
                    <a:bodyPr/>
                    <a:lstStyle/>
                    <a:p>
                      <a:pPr marL="52388" indent="0" algn="just"/>
                      <a:r>
                        <a:rPr lang="en-ZA" sz="1600" dirty="0" smtClean="0">
                          <a:latin typeface="Arial" panose="020B0604020202020204" pitchFamily="34" charset="0"/>
                          <a:cs typeface="Arial" panose="020B0604020202020204" pitchFamily="34" charset="0"/>
                        </a:rPr>
                        <a:t>The procurement of or contracting for services to develop a white paper -</a:t>
                      </a:r>
                      <a:r>
                        <a:rPr lang="en-ZA" sz="1600" baseline="0" dirty="0" smtClean="0">
                          <a:latin typeface="Arial" panose="020B0604020202020204" pitchFamily="34" charset="0"/>
                          <a:cs typeface="Arial" panose="020B0604020202020204" pitchFamily="34" charset="0"/>
                        </a:rPr>
                        <a:t> Va</a:t>
                      </a:r>
                      <a:r>
                        <a:rPr lang="en-ZA" sz="1600" dirty="0" smtClean="0">
                          <a:latin typeface="Arial" panose="020B0604020202020204" pitchFamily="34" charset="0"/>
                          <a:cs typeface="Arial" panose="020B0604020202020204" pitchFamily="34" charset="0"/>
                        </a:rPr>
                        <a:t>lue  is R5.7</a:t>
                      </a:r>
                      <a:r>
                        <a:rPr lang="en-ZA" sz="1600" baseline="0" dirty="0" smtClean="0">
                          <a:latin typeface="Arial" panose="020B0604020202020204" pitchFamily="34" charset="0"/>
                          <a:cs typeface="Arial" panose="020B0604020202020204" pitchFamily="34" charset="0"/>
                        </a:rPr>
                        <a:t> m</a:t>
                      </a:r>
                      <a:endParaRPr lang="en-ZA" sz="1600" dirty="0" smtClean="0">
                        <a:latin typeface="Arial" panose="020B0604020202020204" pitchFamily="34" charset="0"/>
                        <a:cs typeface="Arial" panose="020B0604020202020204" pitchFamily="34" charset="0"/>
                      </a:endParaRPr>
                    </a:p>
                    <a:p>
                      <a:pPr marL="52388" indent="0" algn="just"/>
                      <a:endParaRPr lang="en-ZA" sz="1600" b="1" dirty="0" smtClean="0">
                        <a:latin typeface="Arial" panose="020B0604020202020204" pitchFamily="34" charset="0"/>
                        <a:cs typeface="Arial" panose="020B0604020202020204" pitchFamily="34" charset="0"/>
                      </a:endParaRPr>
                    </a:p>
                    <a:p>
                      <a:pPr marL="52388" marR="0" lvl="0" indent="0" algn="just" defTabSz="4572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panose="020B0604020202020204" pitchFamily="34" charset="0"/>
                          <a:cs typeface="Arial" panose="020B0604020202020204" pitchFamily="34" charset="0"/>
                        </a:rPr>
                        <a:t>The appointment of </a:t>
                      </a:r>
                      <a:r>
                        <a:rPr lang="en-ZA" sz="1600" b="0" kern="1200" dirty="0" smtClean="0">
                          <a:solidFill>
                            <a:schemeClr val="tx1"/>
                          </a:solidFill>
                          <a:effectLst/>
                          <a:latin typeface="Arial" panose="020B0604020202020204" pitchFamily="34" charset="0"/>
                          <a:ea typeface="+mn-ea"/>
                          <a:cs typeface="Arial" panose="020B0604020202020204" pitchFamily="34" charset="0"/>
                        </a:rPr>
                        <a:t>Tulavax(Pty) Ltd registration No 201/118044/07(Tulavax) to develop a white paper following the approval of deviation from normal procurement procedures.</a:t>
                      </a:r>
                      <a:endParaRPr lang="en-US" sz="1600" b="0" kern="1200" dirty="0" smtClean="0">
                        <a:solidFill>
                          <a:schemeClr val="tx1"/>
                        </a:solidFill>
                        <a:effectLst/>
                        <a:latin typeface="Arial" panose="020B0604020202020204" pitchFamily="34" charset="0"/>
                        <a:ea typeface="+mn-ea"/>
                        <a:cs typeface="Arial" panose="020B0604020202020204" pitchFamily="34" charset="0"/>
                      </a:endParaRPr>
                    </a:p>
                    <a:p>
                      <a:pPr marL="52388" indent="0"/>
                      <a:endParaRPr lang="en-US" sz="1600" b="1" dirty="0" smtClean="0">
                        <a:latin typeface="Arial" panose="020B0604020202020204" pitchFamily="34" charset="0"/>
                        <a:cs typeface="Arial" panose="020B0604020202020204" pitchFamily="34" charset="0"/>
                      </a:endParaRPr>
                    </a:p>
                  </a:txBody>
                  <a:tcPr/>
                </a:tc>
                <a:tc>
                  <a:txBody>
                    <a:bodyPr/>
                    <a:lstStyle/>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lang="en-US" sz="1600" b="0" dirty="0" smtClean="0">
                          <a:solidFill>
                            <a:schemeClr val="tx1"/>
                          </a:solidFill>
                          <a:latin typeface="Arial" panose="020B0604020202020204" pitchFamily="34" charset="0"/>
                          <a:cs typeface="Arial" panose="020B0604020202020204" pitchFamily="34" charset="0"/>
                        </a:rPr>
                        <a:t>During 2017,</a:t>
                      </a:r>
                      <a:r>
                        <a:rPr lang="en-US" sz="1600" b="0" baseline="0" dirty="0" smtClean="0">
                          <a:solidFill>
                            <a:schemeClr val="tx1"/>
                          </a:solidFill>
                          <a:latin typeface="Arial" panose="020B0604020202020204" pitchFamily="34" charset="0"/>
                          <a:cs typeface="Arial" panose="020B0604020202020204" pitchFamily="34" charset="0"/>
                        </a:rPr>
                        <a:t> Denel experienced severe cash flow problems and in order to pay salaries, they approached Armscor to relax some of the risk of non-compliance guarantees to free up some </a:t>
                      </a:r>
                      <a:r>
                        <a:rPr lang="en-ZA" sz="1600" b="0" kern="1200" baseline="0" dirty="0" smtClean="0">
                          <a:solidFill>
                            <a:schemeClr val="tx1"/>
                          </a:solidFill>
                          <a:latin typeface="Arial" panose="020B0604020202020204" pitchFamily="34" charset="0"/>
                          <a:ea typeface="+mn-ea"/>
                          <a:cs typeface="Arial" panose="020B0604020202020204" pitchFamily="34" charset="0"/>
                        </a:rPr>
                        <a:t>credit banking facilities.</a:t>
                      </a:r>
                    </a:p>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lang="en-US" sz="1600" b="0" baseline="0" dirty="0" smtClean="0">
                          <a:solidFill>
                            <a:schemeClr val="tx1"/>
                          </a:solidFill>
                          <a:latin typeface="Arial" panose="020B0604020202020204" pitchFamily="34" charset="0"/>
                          <a:cs typeface="Arial" panose="020B0604020202020204" pitchFamily="34" charset="0"/>
                        </a:rPr>
                        <a:t>There was </a:t>
                      </a:r>
                      <a:r>
                        <a:rPr lang="en-US" sz="1600" kern="1200" dirty="0" smtClean="0">
                          <a:solidFill>
                            <a:schemeClr val="dk1"/>
                          </a:solidFill>
                          <a:effectLst/>
                          <a:latin typeface="Arial" panose="020B0604020202020204" pitchFamily="34" charset="0"/>
                          <a:ea typeface="+mn-ea"/>
                          <a:cs typeface="Arial" panose="020B0604020202020204" pitchFamily="34" charset="0"/>
                        </a:rPr>
                        <a:t>an urgent need for development of white paper for a funding model.</a:t>
                      </a:r>
                    </a:p>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lang="en-ZA" sz="1600" b="0" kern="1200" dirty="0" smtClean="0">
                          <a:solidFill>
                            <a:schemeClr val="tx1"/>
                          </a:solidFill>
                          <a:latin typeface="Arial" panose="020B0604020202020204" pitchFamily="34" charset="0"/>
                          <a:ea typeface="+mn-ea"/>
                          <a:cs typeface="Arial" panose="020B0604020202020204" pitchFamily="34" charset="0"/>
                        </a:rPr>
                        <a:t>Denel sought an approval for a deviation from the Supply Chain Executive for the same white paper </a:t>
                      </a:r>
                    </a:p>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lang="en-ZA" sz="1600" b="0" kern="1200" dirty="0" smtClean="0">
                          <a:solidFill>
                            <a:schemeClr val="tx1"/>
                          </a:solidFill>
                          <a:latin typeface="Arial" panose="020B0604020202020204" pitchFamily="34" charset="0"/>
                          <a:ea typeface="+mn-ea"/>
                          <a:cs typeface="Arial" panose="020B0604020202020204" pitchFamily="34" charset="0"/>
                        </a:rPr>
                        <a:t>This approval was granted on </a:t>
                      </a:r>
                      <a:r>
                        <a:rPr lang="en-US" sz="1600" b="0" kern="1200" dirty="0" smtClean="0">
                          <a:solidFill>
                            <a:schemeClr val="tx1"/>
                          </a:solidFill>
                          <a:latin typeface="Arial" panose="020B0604020202020204" pitchFamily="34" charset="0"/>
                          <a:ea typeface="+mn-ea"/>
                          <a:cs typeface="Arial" panose="020B0604020202020204" pitchFamily="34" charset="0"/>
                        </a:rPr>
                        <a:t>13 September 2017</a:t>
                      </a:r>
                      <a:endParaRPr lang="en-ZA" sz="1600" b="0" kern="1200" dirty="0" smtClean="0">
                        <a:solidFill>
                          <a:schemeClr val="tx1"/>
                        </a:solidFill>
                        <a:latin typeface="Arial" panose="020B0604020202020204" pitchFamily="34" charset="0"/>
                        <a:ea typeface="+mn-ea"/>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lang="en-ZA" sz="1600" b="0" kern="1200" dirty="0" smtClean="0">
                          <a:solidFill>
                            <a:schemeClr val="tx1"/>
                          </a:solidFill>
                          <a:latin typeface="Arial" panose="020B0604020202020204" pitchFamily="34" charset="0"/>
                          <a:ea typeface="+mn-ea"/>
                          <a:cs typeface="Arial" panose="020B0604020202020204" pitchFamily="34" charset="0"/>
                        </a:rPr>
                        <a:t>From this process, three quotations from Ngidi Business Advisory, Tulavax (Pty) Ltd and TLKM Consulting were requested</a:t>
                      </a:r>
                    </a:p>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lang="en-ZA" sz="1600" b="0" kern="1200" dirty="0" smtClean="0">
                          <a:solidFill>
                            <a:schemeClr val="tx1"/>
                          </a:solidFill>
                          <a:latin typeface="Arial" panose="020B0604020202020204" pitchFamily="34" charset="0"/>
                          <a:ea typeface="+mn-ea"/>
                          <a:cs typeface="Arial" panose="020B0604020202020204" pitchFamily="34" charset="0"/>
                        </a:rPr>
                        <a:t>Tulavax was appointed based on price.</a:t>
                      </a:r>
                    </a:p>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lang="en-ZA" sz="1600" b="0" kern="1200" dirty="0" smtClean="0">
                          <a:solidFill>
                            <a:schemeClr val="tx1"/>
                          </a:solidFill>
                          <a:latin typeface="Arial" panose="020B0604020202020204" pitchFamily="34" charset="0"/>
                          <a:ea typeface="+mn-ea"/>
                          <a:cs typeface="Arial" panose="020B0604020202020204" pitchFamily="34" charset="0"/>
                        </a:rPr>
                        <a:t>No irregularities were found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Civil Recovery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None. No irregularities were found</a:t>
                      </a: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Criminal Referral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None. No irregularities were found.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Disciplinary Referral</a:t>
                      </a:r>
                    </a:p>
                    <a:p>
                      <a:pPr marL="0" indent="0">
                        <a:buFontTx/>
                        <a:buNone/>
                      </a:pPr>
                      <a:endParaRPr lang="en-US" sz="1600" dirty="0" smtClean="0">
                        <a:latin typeface="Arial" panose="020B0604020202020204" pitchFamily="34" charset="0"/>
                        <a:cs typeface="Arial" panose="020B0604020202020204" pitchFamily="34" charset="0"/>
                      </a:endParaRPr>
                    </a:p>
                    <a:p>
                      <a:pPr marL="0" indent="0">
                        <a:buFontTx/>
                        <a:buNone/>
                      </a:pPr>
                      <a:r>
                        <a:rPr lang="en-US" sz="1600" dirty="0" smtClean="0">
                          <a:latin typeface="Arial" panose="020B0604020202020204" pitchFamily="34" charset="0"/>
                          <a:cs typeface="Arial" panose="020B0604020202020204" pitchFamily="34" charset="0"/>
                        </a:rPr>
                        <a:t>None. No irregularities were found.</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28241644"/>
                  </a:ext>
                </a:extLst>
              </a:tr>
            </a:tbl>
          </a:graphicData>
        </a:graphic>
      </p:graphicFrame>
    </p:spTree>
    <p:extLst>
      <p:ext uri="{BB962C8B-B14F-4D97-AF65-F5344CB8AC3E}">
        <p14:creationId xmlns:p14="http://schemas.microsoft.com/office/powerpoint/2010/main" val="2860576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29710" y="457201"/>
            <a:ext cx="8676290" cy="1143000"/>
          </a:xfrm>
        </p:spPr>
        <p:txBody>
          <a:bodyPr>
            <a:normAutofit/>
          </a:bodyPr>
          <a:lstStyle/>
          <a:p>
            <a:r>
              <a:rPr lang="en-US" sz="3600" b="1" dirty="0" smtClean="0">
                <a:latin typeface="Arial" panose="020B0604020202020204" pitchFamily="34" charset="0"/>
                <a:cs typeface="Arial" panose="020B0604020202020204" pitchFamily="34" charset="0"/>
              </a:rPr>
              <a:t>Appointment of Khampa Attorneys</a:t>
            </a:r>
            <a:endParaRPr lang="en-US" sz="36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r>
              <a:rPr lang="en-US" sz="1000" b="1" dirty="0" smtClean="0">
                <a:latin typeface="Arial"/>
                <a:cs typeface="Arial"/>
              </a:rPr>
              <a:t>Hotline: 0800 037 774    |     Website: https://www.siu.org.za   |   E-mail: info@siu.org.za </a:t>
            </a:r>
            <a:endParaRPr lang="en-US" sz="1000" b="1" dirty="0">
              <a:latin typeface="Arial"/>
              <a:cs typeface="Arial"/>
            </a:endParaRPr>
          </a:p>
        </p:txBody>
      </p:sp>
      <p:sp>
        <p:nvSpPr>
          <p:cNvPr id="4" name="Slide Number Placeholder 3"/>
          <p:cNvSpPr>
            <a:spLocks noGrp="1"/>
          </p:cNvSpPr>
          <p:nvPr>
            <p:ph type="sldNum" sz="quarter" idx="12"/>
          </p:nvPr>
        </p:nvSpPr>
        <p:spPr/>
        <p:txBody>
          <a:bodyPr/>
          <a:lstStyle/>
          <a:p>
            <a:fld id="{40E4637F-1127-AF4D-B96F-F7789FFD66FF}" type="slidenum">
              <a:rPr lang="en-US" smtClean="0"/>
              <a:t>11</a:t>
            </a:fld>
            <a:endParaRPr lang="en-US" dirty="0"/>
          </a:p>
        </p:txBody>
      </p:sp>
      <p:sp>
        <p:nvSpPr>
          <p:cNvPr id="3" name="Content Placeholder 2"/>
          <p:cNvSpPr>
            <a:spLocks noGrp="1"/>
          </p:cNvSpPr>
          <p:nvPr>
            <p:ph idx="1"/>
          </p:nvPr>
        </p:nvSpPr>
        <p:spPr>
          <a:xfrm>
            <a:off x="0" y="1813409"/>
            <a:ext cx="9906000" cy="4312755"/>
          </a:xfrm>
        </p:spPr>
        <p:txBody>
          <a:bodyPr>
            <a:normAutofit/>
          </a:bodyPr>
          <a:lstStyle/>
          <a:p>
            <a:pPr marL="231775" indent="0" algn="just">
              <a:spcBef>
                <a:spcPts val="600"/>
              </a:spcBef>
              <a:spcAft>
                <a:spcPts val="600"/>
              </a:spcAft>
              <a:buNone/>
            </a:pPr>
            <a:r>
              <a:rPr lang="en-GB" sz="2000" b="1" dirty="0" smtClean="0">
                <a:latin typeface="Arial" panose="020B0604020202020204" pitchFamily="34" charset="0"/>
                <a:cs typeface="Arial" panose="020B0604020202020204" pitchFamily="34" charset="0"/>
              </a:rPr>
              <a:t>Allegations</a:t>
            </a:r>
          </a:p>
          <a:p>
            <a:pPr marL="682625" indent="-450850" algn="just">
              <a:spcBef>
                <a:spcPts val="600"/>
              </a:spcBef>
              <a:spcAft>
                <a:spcPts val="600"/>
              </a:spcAft>
            </a:pPr>
            <a:r>
              <a:rPr lang="en-GB" sz="2000" dirty="0" smtClean="0">
                <a:latin typeface="Arial" panose="020B0604020202020204" pitchFamily="34" charset="0"/>
                <a:cs typeface="Arial" panose="020B0604020202020204" pitchFamily="34" charset="0"/>
              </a:rPr>
              <a:t>It is alleged that former </a:t>
            </a:r>
            <a:r>
              <a:rPr lang="en-GB" sz="2000" dirty="0">
                <a:latin typeface="Arial" panose="020B0604020202020204" pitchFamily="34" charset="0"/>
                <a:cs typeface="Arial" panose="020B0604020202020204" pitchFamily="34" charset="0"/>
              </a:rPr>
              <a:t>Chairperson of the Denel Board, had during 2016, and on a number of occasions thereafter, appointed Khampha Attorneys Incorporated, a firm of attorneys to render legal professional services to Denel without following proper procurement processes</a:t>
            </a:r>
            <a:r>
              <a:rPr lang="en-GB" sz="2000" dirty="0" smtClean="0">
                <a:latin typeface="Arial" panose="020B0604020202020204" pitchFamily="34" charset="0"/>
                <a:cs typeface="Arial" panose="020B0604020202020204" pitchFamily="34" charset="0"/>
              </a:rPr>
              <a:t>.</a:t>
            </a:r>
          </a:p>
          <a:p>
            <a:pPr marL="682625" indent="-450850" algn="just">
              <a:spcBef>
                <a:spcPts val="600"/>
              </a:spcBef>
              <a:spcAft>
                <a:spcPts val="600"/>
              </a:spcAft>
            </a:pPr>
            <a:r>
              <a:rPr lang="en-GB" sz="2000" dirty="0" smtClean="0">
                <a:latin typeface="Arial" panose="020B0604020202020204" pitchFamily="34" charset="0"/>
                <a:cs typeface="Arial" panose="020B0604020202020204" pitchFamily="34" charset="0"/>
              </a:rPr>
              <a:t>This </a:t>
            </a:r>
            <a:r>
              <a:rPr lang="en-GB" sz="2000" dirty="0">
                <a:latin typeface="Arial" panose="020B0604020202020204" pitchFamily="34" charset="0"/>
                <a:cs typeface="Arial" panose="020B0604020202020204" pitchFamily="34" charset="0"/>
              </a:rPr>
              <a:t>firm was </a:t>
            </a:r>
            <a:r>
              <a:rPr lang="en-GB" sz="2000" dirty="0" smtClean="0">
                <a:latin typeface="Arial" panose="020B0604020202020204" pitchFamily="34" charset="0"/>
                <a:cs typeface="Arial" panose="020B0604020202020204" pitchFamily="34" charset="0"/>
              </a:rPr>
              <a:t>not listed on Denel’s </a:t>
            </a:r>
            <a:r>
              <a:rPr lang="en-GB" sz="2000" dirty="0">
                <a:latin typeface="Arial" panose="020B0604020202020204" pitchFamily="34" charset="0"/>
                <a:cs typeface="Arial" panose="020B0604020202020204" pitchFamily="34" charset="0"/>
              </a:rPr>
              <a:t>database of service </a:t>
            </a:r>
            <a:r>
              <a:rPr lang="en-GB" sz="2000" dirty="0" smtClean="0">
                <a:latin typeface="Arial" panose="020B0604020202020204" pitchFamily="34" charset="0"/>
                <a:cs typeface="Arial" panose="020B0604020202020204" pitchFamily="34" charset="0"/>
              </a:rPr>
              <a:t>providers. In addition, this firm was also not part of the existing panel of legal experts.</a:t>
            </a:r>
          </a:p>
          <a:p>
            <a:pPr marL="682625" indent="-450850" algn="just">
              <a:spcBef>
                <a:spcPts val="600"/>
              </a:spcBef>
              <a:spcAft>
                <a:spcPts val="600"/>
              </a:spcAft>
            </a:pPr>
            <a:r>
              <a:rPr lang="en-GB" sz="2000" dirty="0">
                <a:latin typeface="Arial" panose="020B0604020202020204" pitchFamily="34" charset="0"/>
                <a:cs typeface="Arial" panose="020B0604020202020204" pitchFamily="34" charset="0"/>
              </a:rPr>
              <a:t>It is further alleged that some of the instructions were solely advancing the former Chairperson’s personal interests as well as that of the Gupta family in a legal defence of one entity, Fireblade, which owns a private passenger terminal at </a:t>
            </a:r>
            <a:r>
              <a:rPr lang="en-GB" sz="2000" dirty="0" smtClean="0">
                <a:latin typeface="Arial" panose="020B0604020202020204" pitchFamily="34" charset="0"/>
                <a:cs typeface="Arial" panose="020B0604020202020204" pitchFamily="34" charset="0"/>
              </a:rPr>
              <a:t>the OR Tambo </a:t>
            </a:r>
            <a:r>
              <a:rPr lang="en-GB" sz="2000" dirty="0">
                <a:latin typeface="Arial" panose="020B0604020202020204" pitchFamily="34" charset="0"/>
                <a:cs typeface="Arial" panose="020B0604020202020204" pitchFamily="34" charset="0"/>
              </a:rPr>
              <a:t>International Airport in Johannesburg</a:t>
            </a:r>
            <a:endParaRPr lang="en-GB" sz="2000" dirty="0" smtClean="0">
              <a:latin typeface="Arial" panose="020B0604020202020204" pitchFamily="34" charset="0"/>
              <a:cs typeface="Arial" panose="020B0604020202020204" pitchFamily="34" charset="0"/>
            </a:endParaRPr>
          </a:p>
          <a:p>
            <a:pPr marL="682625" indent="-450850"/>
            <a:endParaRPr lang="en-US" sz="2400" dirty="0"/>
          </a:p>
        </p:txBody>
      </p:sp>
    </p:spTree>
    <p:extLst>
      <p:ext uri="{BB962C8B-B14F-4D97-AF65-F5344CB8AC3E}">
        <p14:creationId xmlns:p14="http://schemas.microsoft.com/office/powerpoint/2010/main" val="2316694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55834" y="457201"/>
            <a:ext cx="8550166" cy="1143000"/>
          </a:xfrm>
        </p:spPr>
        <p:txBody>
          <a:bodyPr>
            <a:normAutofit/>
          </a:bodyPr>
          <a:lstStyle/>
          <a:p>
            <a:r>
              <a:rPr lang="en-US" sz="3600" b="1" dirty="0" smtClean="0">
                <a:latin typeface="Arial" panose="020B0604020202020204" pitchFamily="34" charset="0"/>
                <a:cs typeface="Arial" panose="020B0604020202020204" pitchFamily="34" charset="0"/>
              </a:rPr>
              <a:t>Appointment of Khampa Attorneys</a:t>
            </a:r>
            <a:endParaRPr lang="en-US" sz="36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r>
              <a:rPr lang="en-US" sz="1000" b="1" dirty="0" smtClean="0">
                <a:latin typeface="Arial"/>
                <a:cs typeface="Arial"/>
              </a:rPr>
              <a:t>Hotline: 0800 037 774    |     Website: https://www.siu.org.za   |   E-mail: info@siu.org.za </a:t>
            </a:r>
            <a:endParaRPr lang="en-US" sz="1000" b="1" dirty="0">
              <a:latin typeface="Arial"/>
              <a:cs typeface="Arial"/>
            </a:endParaRPr>
          </a:p>
        </p:txBody>
      </p:sp>
      <p:sp>
        <p:nvSpPr>
          <p:cNvPr id="4" name="Slide Number Placeholder 3"/>
          <p:cNvSpPr>
            <a:spLocks noGrp="1"/>
          </p:cNvSpPr>
          <p:nvPr>
            <p:ph type="sldNum" sz="quarter" idx="12"/>
          </p:nvPr>
        </p:nvSpPr>
        <p:spPr/>
        <p:txBody>
          <a:bodyPr/>
          <a:lstStyle/>
          <a:p>
            <a:fld id="{40E4637F-1127-AF4D-B96F-F7789FFD66FF}" type="slidenum">
              <a:rPr lang="en-US" smtClean="0"/>
              <a:t>12</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5651419"/>
              </p:ext>
            </p:extLst>
          </p:nvPr>
        </p:nvGraphicFramePr>
        <p:xfrm>
          <a:off x="0" y="1616340"/>
          <a:ext cx="9905999" cy="4590225"/>
        </p:xfrm>
        <a:graphic>
          <a:graphicData uri="http://schemas.openxmlformats.org/drawingml/2006/table">
            <a:tbl>
              <a:tblPr firstRow="1" bandRow="1">
                <a:tableStyleId>{5C22544A-7EE6-4342-B048-85BDC9FD1C3A}</a:tableStyleId>
              </a:tblPr>
              <a:tblGrid>
                <a:gridCol w="2606393">
                  <a:extLst>
                    <a:ext uri="{9D8B030D-6E8A-4147-A177-3AD203B41FA5}">
                      <a16:colId xmlns:a16="http://schemas.microsoft.com/office/drawing/2014/main" val="665874139"/>
                    </a:ext>
                  </a:extLst>
                </a:gridCol>
                <a:gridCol w="4429870">
                  <a:extLst>
                    <a:ext uri="{9D8B030D-6E8A-4147-A177-3AD203B41FA5}">
                      <a16:colId xmlns:a16="http://schemas.microsoft.com/office/drawing/2014/main" val="1502185885"/>
                    </a:ext>
                  </a:extLst>
                </a:gridCol>
                <a:gridCol w="2869736">
                  <a:extLst>
                    <a:ext uri="{9D8B030D-6E8A-4147-A177-3AD203B41FA5}">
                      <a16:colId xmlns:a16="http://schemas.microsoft.com/office/drawing/2014/main" val="2275864516"/>
                    </a:ext>
                  </a:extLst>
                </a:gridCol>
              </a:tblGrid>
              <a:tr h="627825">
                <a:tc>
                  <a:txBody>
                    <a:bodyPr/>
                    <a:lstStyle/>
                    <a:p>
                      <a:pPr marL="0" indent="52388"/>
                      <a:r>
                        <a:rPr lang="en-US" dirty="0" smtClean="0">
                          <a:solidFill>
                            <a:schemeClr val="tx1"/>
                          </a:solidFill>
                          <a:latin typeface="Arial" panose="020B0604020202020204" pitchFamily="34" charset="0"/>
                          <a:cs typeface="Arial" panose="020B0604020202020204" pitchFamily="34" charset="0"/>
                        </a:rPr>
                        <a:t>Focus Area 3</a:t>
                      </a:r>
                      <a:endParaRPr lang="en-US"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r>
                        <a:rPr lang="en-US" dirty="0" smtClean="0">
                          <a:solidFill>
                            <a:schemeClr val="tx1"/>
                          </a:solidFill>
                          <a:latin typeface="Arial" panose="020B0604020202020204" pitchFamily="34" charset="0"/>
                          <a:cs typeface="Arial" panose="020B0604020202020204" pitchFamily="34" charset="0"/>
                        </a:rPr>
                        <a:t>Findings</a:t>
                      </a:r>
                      <a:r>
                        <a:rPr lang="en-US" baseline="0" dirty="0" smtClean="0">
                          <a:solidFill>
                            <a:schemeClr val="tx1"/>
                          </a:solidFill>
                          <a:latin typeface="Arial" panose="020B0604020202020204" pitchFamily="34" charset="0"/>
                          <a:cs typeface="Arial" panose="020B0604020202020204" pitchFamily="34" charset="0"/>
                        </a:rPr>
                        <a:t> and status</a:t>
                      </a:r>
                      <a:endParaRPr lang="en-US"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r>
                        <a:rPr lang="en-US" dirty="0" smtClean="0">
                          <a:solidFill>
                            <a:schemeClr val="tx1"/>
                          </a:solidFill>
                          <a:latin typeface="Arial" panose="020B0604020202020204" pitchFamily="34" charset="0"/>
                          <a:cs typeface="Arial" panose="020B0604020202020204" pitchFamily="34" charset="0"/>
                        </a:rPr>
                        <a:t>Possible Outcomes</a:t>
                      </a:r>
                      <a:endParaRPr lang="en-US" dirty="0">
                        <a:solidFill>
                          <a:schemeClr val="tx1"/>
                        </a:solidFill>
                        <a:latin typeface="Arial" panose="020B0604020202020204" pitchFamily="34" charset="0"/>
                        <a:cs typeface="Arial" panose="020B0604020202020204" pitchFamily="34" charset="0"/>
                      </a:endParaRPr>
                    </a:p>
                  </a:txBody>
                  <a:tcPr>
                    <a:solidFill>
                      <a:srgbClr val="FFFF00"/>
                    </a:solidFill>
                  </a:tcPr>
                </a:tc>
                <a:extLst>
                  <a:ext uri="{0D108BD9-81ED-4DB2-BD59-A6C34878D82A}">
                    <a16:rowId xmlns:a16="http://schemas.microsoft.com/office/drawing/2014/main" val="918357312"/>
                  </a:ext>
                </a:extLst>
              </a:tr>
              <a:tr h="3599586">
                <a:tc>
                  <a:txBody>
                    <a:bodyPr/>
                    <a:lstStyle/>
                    <a:p>
                      <a:pPr marL="52388" indent="0"/>
                      <a:r>
                        <a:rPr lang="en-ZA" sz="1600" dirty="0" smtClean="0">
                          <a:latin typeface="Arial" panose="020B0604020202020204" pitchFamily="34" charset="0"/>
                          <a:cs typeface="Arial" panose="020B0604020202020204" pitchFamily="34" charset="0"/>
                        </a:rPr>
                        <a:t>The procurement of or contracting for legal services – Value R10 m</a:t>
                      </a:r>
                      <a:endParaRPr lang="en-US" sz="1600" b="1" dirty="0" smtClean="0">
                        <a:latin typeface="Arial" panose="020B0604020202020204" pitchFamily="34" charset="0"/>
                        <a:cs typeface="Arial" panose="020B0604020202020204" pitchFamily="34" charset="0"/>
                      </a:endParaRPr>
                    </a:p>
                  </a:txBody>
                  <a:tcPr/>
                </a:tc>
                <a:tc>
                  <a:txBody>
                    <a:bodyPr/>
                    <a:lstStyle/>
                    <a:p>
                      <a:pPr marL="285750" indent="-285750" algn="l" defTabSz="457200" rtl="0" eaLnBrk="1" latinLnBrk="0" hangingPunct="1">
                        <a:buFontTx/>
                        <a:buChar char="-"/>
                      </a:pPr>
                      <a:r>
                        <a:rPr lang="en-US" sz="1600" kern="1200" baseline="0" dirty="0" smtClean="0">
                          <a:solidFill>
                            <a:schemeClr val="dk1"/>
                          </a:solidFill>
                          <a:latin typeface="Arial" panose="020B0604020202020204" pitchFamily="34" charset="0"/>
                          <a:ea typeface="+mn-ea"/>
                          <a:cs typeface="Arial" panose="020B0604020202020204" pitchFamily="34" charset="0"/>
                        </a:rPr>
                        <a:t>Irregular procurement process</a:t>
                      </a:r>
                    </a:p>
                    <a:p>
                      <a:pPr marL="285750" indent="-285750">
                        <a:buFontTx/>
                        <a:buChar char="-"/>
                      </a:pPr>
                      <a:r>
                        <a:rPr lang="en-US" sz="1600" kern="1200" baseline="0" dirty="0" smtClean="0">
                          <a:solidFill>
                            <a:schemeClr val="dk1"/>
                          </a:solidFill>
                          <a:latin typeface="Arial" panose="020B0604020202020204" pitchFamily="34" charset="0"/>
                          <a:ea typeface="+mn-ea"/>
                          <a:cs typeface="Arial" panose="020B0604020202020204" pitchFamily="34" charset="0"/>
                        </a:rPr>
                        <a:t>No contractual agreement signed</a:t>
                      </a:r>
                    </a:p>
                    <a:p>
                      <a:pPr marL="285750" indent="-285750">
                        <a:buFontTx/>
                        <a:buChar char="-"/>
                      </a:pPr>
                      <a:r>
                        <a:rPr lang="en-US" sz="1600" kern="1200" baseline="0" dirty="0" smtClean="0">
                          <a:solidFill>
                            <a:schemeClr val="dk1"/>
                          </a:solidFill>
                          <a:latin typeface="Arial" panose="020B0604020202020204" pitchFamily="34" charset="0"/>
                          <a:ea typeface="+mn-ea"/>
                          <a:cs typeface="Arial" panose="020B0604020202020204" pitchFamily="34" charset="0"/>
                        </a:rPr>
                        <a:t>Fees negotiated outside normal SCM processes</a:t>
                      </a:r>
                    </a:p>
                    <a:p>
                      <a:pPr marL="285750" indent="-285750">
                        <a:buFontTx/>
                        <a:buChar char="-"/>
                      </a:pPr>
                      <a:r>
                        <a:rPr lang="en-US" sz="1600" kern="1200" baseline="0" dirty="0" smtClean="0">
                          <a:solidFill>
                            <a:schemeClr val="dk1"/>
                          </a:solidFill>
                          <a:latin typeface="Arial" panose="020B0604020202020204" pitchFamily="34" charset="0"/>
                          <a:ea typeface="+mn-ea"/>
                          <a:cs typeface="Arial" panose="020B0604020202020204" pitchFamily="34" charset="0"/>
                        </a:rPr>
                        <a:t>GCEO and Chairperson managed and directed the project </a:t>
                      </a:r>
                    </a:p>
                    <a:p>
                      <a:pPr marL="285750" indent="-285750">
                        <a:buFontTx/>
                        <a:buChar char="-"/>
                      </a:pPr>
                      <a:r>
                        <a:rPr lang="en-US" sz="1600" kern="1200" baseline="0" dirty="0" smtClean="0">
                          <a:solidFill>
                            <a:schemeClr val="dk1"/>
                          </a:solidFill>
                          <a:latin typeface="Arial" panose="020B0604020202020204" pitchFamily="34" charset="0"/>
                          <a:ea typeface="+mn-ea"/>
                          <a:cs typeface="Arial" panose="020B0604020202020204" pitchFamily="34" charset="0"/>
                        </a:rPr>
                        <a:t>Denel’s legal department was not involved.</a:t>
                      </a:r>
                    </a:p>
                    <a:p>
                      <a:pPr marL="285750" indent="-285750">
                        <a:buFontTx/>
                        <a:buChar char="-"/>
                      </a:pPr>
                      <a:r>
                        <a:rPr lang="en-US" sz="1600" kern="1200" baseline="0" dirty="0" smtClean="0">
                          <a:solidFill>
                            <a:schemeClr val="dk1"/>
                          </a:solidFill>
                          <a:latin typeface="Arial" panose="020B0604020202020204" pitchFamily="34" charset="0"/>
                          <a:ea typeface="+mn-ea"/>
                          <a:cs typeface="Arial" panose="020B0604020202020204" pitchFamily="34" charset="0"/>
                        </a:rPr>
                        <a:t>No records/instruction files kept by Khampa Attorneys</a:t>
                      </a:r>
                    </a:p>
                    <a:p>
                      <a:pPr marL="285750" indent="-285750">
                        <a:buFontTx/>
                        <a:buChar char="-"/>
                      </a:pPr>
                      <a:endParaRPr lang="en-US" sz="16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Civil Recovery</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Refer the account to the Legal Practice Council for taxation</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Criminal Referral</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Possible criminal referral of former GCEO</a:t>
                      </a:r>
                      <a:endPar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Disciplinary Referral</a:t>
                      </a:r>
                    </a:p>
                    <a:p>
                      <a:pPr marL="0" indent="0">
                        <a:lnSpc>
                          <a:spcPct val="100000"/>
                        </a:lnSpc>
                        <a:spcBef>
                          <a:spcPts val="0"/>
                        </a:spcBef>
                        <a:spcAft>
                          <a:spcPts val="600"/>
                        </a:spcAft>
                        <a:buFontTx/>
                        <a:buNone/>
                      </a:pPr>
                      <a:r>
                        <a:rPr lang="en-US" sz="1600" dirty="0" smtClean="0">
                          <a:latin typeface="Arial" panose="020B0604020202020204" pitchFamily="34" charset="0"/>
                          <a:cs typeface="Arial" panose="020B0604020202020204" pitchFamily="34" charset="0"/>
                        </a:rPr>
                        <a:t>Possible</a:t>
                      </a:r>
                      <a:r>
                        <a:rPr lang="en-US" sz="1600" baseline="0" dirty="0" smtClean="0">
                          <a:latin typeface="Arial" panose="020B0604020202020204" pitchFamily="34" charset="0"/>
                          <a:cs typeface="Arial" panose="020B0604020202020204" pitchFamily="34" charset="0"/>
                        </a:rPr>
                        <a:t> disciplinary referral against the </a:t>
                      </a:r>
                      <a:r>
                        <a:rPr lang="en-US" sz="1600" baseline="0" dirty="0" err="1" smtClean="0">
                          <a:latin typeface="Arial" panose="020B0604020202020204" pitchFamily="34" charset="0"/>
                          <a:cs typeface="Arial" panose="020B0604020202020204" pitchFamily="34" charset="0"/>
                        </a:rPr>
                        <a:t>Khampa</a:t>
                      </a:r>
                      <a:r>
                        <a:rPr lang="en-US" sz="1600" baseline="0" dirty="0" smtClean="0">
                          <a:latin typeface="Arial" panose="020B0604020202020204" pitchFamily="34" charset="0"/>
                          <a:cs typeface="Arial" panose="020B0604020202020204" pitchFamily="34" charset="0"/>
                        </a:rPr>
                        <a:t> in terms of the Legal Practice Council and Code of Conduct.</a:t>
                      </a:r>
                    </a:p>
                    <a:p>
                      <a:pPr marL="0" marR="0" lvl="0" indent="0" algn="l" defTabSz="457200" rtl="0" eaLnBrk="1" fontAlgn="auto" latinLnBrk="0" hangingPunct="1">
                        <a:lnSpc>
                          <a:spcPct val="100000"/>
                        </a:lnSpc>
                        <a:spcBef>
                          <a:spcPts val="0"/>
                        </a:spcBef>
                        <a:spcAft>
                          <a:spcPts val="600"/>
                        </a:spcAft>
                        <a:buClrTx/>
                        <a:buSzTx/>
                        <a:buFontTx/>
                        <a:buNone/>
                        <a:tabLst/>
                        <a:defRPr/>
                      </a:pPr>
                      <a:r>
                        <a:rPr lang="en-US" sz="1600" dirty="0" smtClean="0">
                          <a:latin typeface="Arial" panose="020B0604020202020204" pitchFamily="34" charset="0"/>
                          <a:cs typeface="Arial" panose="020B0604020202020204" pitchFamily="34" charset="0"/>
                        </a:rPr>
                        <a:t>Possible administrative action thereafter.</a:t>
                      </a:r>
                    </a:p>
                  </a:txBody>
                  <a:tcPr/>
                </a:tc>
                <a:extLst>
                  <a:ext uri="{0D108BD9-81ED-4DB2-BD59-A6C34878D82A}">
                    <a16:rowId xmlns:a16="http://schemas.microsoft.com/office/drawing/2014/main" val="3328241644"/>
                  </a:ext>
                </a:extLst>
              </a:tr>
            </a:tbl>
          </a:graphicData>
        </a:graphic>
      </p:graphicFrame>
    </p:spTree>
    <p:extLst>
      <p:ext uri="{BB962C8B-B14F-4D97-AF65-F5344CB8AC3E}">
        <p14:creationId xmlns:p14="http://schemas.microsoft.com/office/powerpoint/2010/main" val="13964147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24302" y="457201"/>
            <a:ext cx="8581697" cy="1143000"/>
          </a:xfrm>
        </p:spPr>
        <p:txBody>
          <a:bodyPr>
            <a:normAutofit/>
          </a:bodyPr>
          <a:lstStyle/>
          <a:p>
            <a:r>
              <a:rPr lang="en-US" sz="3600" b="1" dirty="0" smtClean="0">
                <a:latin typeface="Arial" panose="020B0604020202020204" pitchFamily="34" charset="0"/>
                <a:cs typeface="Arial" panose="020B0604020202020204" pitchFamily="34" charset="0"/>
              </a:rPr>
              <a:t>Appointment of VR Laser Services</a:t>
            </a:r>
            <a:endParaRPr lang="en-US" sz="36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r>
              <a:rPr lang="en-US" sz="1000" b="1" dirty="0" smtClean="0">
                <a:latin typeface="Arial"/>
                <a:cs typeface="Arial"/>
              </a:rPr>
              <a:t>Hotline: 0800 037 774    |     Website: https://www.siu.org.za   |   E-mail: info@siu.org.za </a:t>
            </a:r>
            <a:endParaRPr lang="en-US" sz="1000" b="1" dirty="0">
              <a:latin typeface="Arial"/>
              <a:cs typeface="Arial"/>
            </a:endParaRPr>
          </a:p>
        </p:txBody>
      </p:sp>
      <p:sp>
        <p:nvSpPr>
          <p:cNvPr id="4" name="Slide Number Placeholder 3"/>
          <p:cNvSpPr>
            <a:spLocks noGrp="1"/>
          </p:cNvSpPr>
          <p:nvPr>
            <p:ph type="sldNum" sz="quarter" idx="12"/>
          </p:nvPr>
        </p:nvSpPr>
        <p:spPr/>
        <p:txBody>
          <a:bodyPr/>
          <a:lstStyle/>
          <a:p>
            <a:fld id="{40E4637F-1127-AF4D-B96F-F7789FFD66FF}" type="slidenum">
              <a:rPr lang="en-US" smtClean="0"/>
              <a:t>13</a:t>
            </a:fld>
            <a:endParaRPr lang="en-US" dirty="0"/>
          </a:p>
        </p:txBody>
      </p:sp>
      <p:sp>
        <p:nvSpPr>
          <p:cNvPr id="3" name="Content Placeholder 2"/>
          <p:cNvSpPr>
            <a:spLocks noGrp="1"/>
          </p:cNvSpPr>
          <p:nvPr>
            <p:ph idx="1"/>
          </p:nvPr>
        </p:nvSpPr>
        <p:spPr>
          <a:xfrm>
            <a:off x="495300" y="1813409"/>
            <a:ext cx="8915400" cy="4312755"/>
          </a:xfrm>
        </p:spPr>
        <p:txBody>
          <a:bodyPr>
            <a:normAutofit fontScale="70000" lnSpcReduction="20000"/>
          </a:bodyPr>
          <a:lstStyle/>
          <a:p>
            <a:pPr marL="0" indent="0" algn="just">
              <a:lnSpc>
                <a:spcPct val="120000"/>
              </a:lnSpc>
              <a:spcBef>
                <a:spcPts val="600"/>
              </a:spcBef>
              <a:buNone/>
            </a:pPr>
            <a:r>
              <a:rPr lang="en-US" sz="2900" b="1" dirty="0" smtClean="0">
                <a:latin typeface="Arial" panose="020B0604020202020204" pitchFamily="34" charset="0"/>
                <a:cs typeface="Arial" panose="020B0604020202020204" pitchFamily="34" charset="0"/>
              </a:rPr>
              <a:t>Allegations</a:t>
            </a:r>
          </a:p>
          <a:p>
            <a:pPr algn="just">
              <a:lnSpc>
                <a:spcPct val="120000"/>
              </a:lnSpc>
              <a:spcBef>
                <a:spcPts val="600"/>
              </a:spcBef>
            </a:pPr>
            <a:r>
              <a:rPr lang="en-ZA" sz="2900" dirty="0" smtClean="0">
                <a:latin typeface="Arial" panose="020B0604020202020204" pitchFamily="34" charset="0"/>
                <a:cs typeface="Arial" panose="020B0604020202020204" pitchFamily="34" charset="0"/>
              </a:rPr>
              <a:t>Denel commissioned Ngidi </a:t>
            </a:r>
            <a:r>
              <a:rPr lang="en-ZA" sz="2900" dirty="0">
                <a:latin typeface="Arial" panose="020B0604020202020204" pitchFamily="34" charset="0"/>
                <a:cs typeface="Arial" panose="020B0604020202020204" pitchFamily="34" charset="0"/>
              </a:rPr>
              <a:t>Business Advisory </a:t>
            </a:r>
            <a:r>
              <a:rPr lang="en-ZA" sz="2900" dirty="0" smtClean="0">
                <a:latin typeface="Arial" panose="020B0604020202020204" pitchFamily="34" charset="0"/>
                <a:cs typeface="Arial" panose="020B0604020202020204" pitchFamily="34" charset="0"/>
              </a:rPr>
              <a:t>(“</a:t>
            </a:r>
            <a:r>
              <a:rPr lang="en-ZA" sz="2900" b="1" dirty="0" err="1" smtClean="0">
                <a:latin typeface="Arial" panose="020B0604020202020204" pitchFamily="34" charset="0"/>
                <a:cs typeface="Arial" panose="020B0604020202020204" pitchFamily="34" charset="0"/>
              </a:rPr>
              <a:t>Ngidi</a:t>
            </a:r>
            <a:r>
              <a:rPr lang="en-ZA" sz="2900" dirty="0" smtClean="0">
                <a:latin typeface="Arial" panose="020B0604020202020204" pitchFamily="34" charset="0"/>
                <a:cs typeface="Arial" panose="020B0604020202020204" pitchFamily="34" charset="0"/>
              </a:rPr>
              <a:t>”) to </a:t>
            </a:r>
            <a:r>
              <a:rPr lang="en-ZA" sz="2900" dirty="0">
                <a:latin typeface="Arial" panose="020B0604020202020204" pitchFamily="34" charset="0"/>
                <a:cs typeface="Arial" panose="020B0604020202020204" pitchFamily="34" charset="0"/>
              </a:rPr>
              <a:t>review the process followed by Denel in the conclusion of the Memorandum of Agreement </a:t>
            </a:r>
            <a:r>
              <a:rPr lang="en-ZA" sz="2900" dirty="0" smtClean="0">
                <a:latin typeface="Arial" panose="020B0604020202020204" pitchFamily="34" charset="0"/>
                <a:cs typeface="Arial" panose="020B0604020202020204" pitchFamily="34" charset="0"/>
              </a:rPr>
              <a:t>(“</a:t>
            </a:r>
            <a:r>
              <a:rPr lang="en-ZA" sz="2900" b="1" dirty="0" smtClean="0">
                <a:latin typeface="Arial" panose="020B0604020202020204" pitchFamily="34" charset="0"/>
                <a:cs typeface="Arial" panose="020B0604020202020204" pitchFamily="34" charset="0"/>
              </a:rPr>
              <a:t>the </a:t>
            </a:r>
            <a:r>
              <a:rPr lang="en-ZA" sz="2900" b="1" dirty="0" err="1" smtClean="0">
                <a:latin typeface="Arial" panose="020B0604020202020204" pitchFamily="34" charset="0"/>
                <a:cs typeface="Arial" panose="020B0604020202020204" pitchFamily="34" charset="0"/>
              </a:rPr>
              <a:t>MoA</a:t>
            </a:r>
            <a:r>
              <a:rPr lang="en-ZA" sz="2900" dirty="0" smtClean="0">
                <a:latin typeface="Arial" panose="020B0604020202020204" pitchFamily="34" charset="0"/>
                <a:cs typeface="Arial" panose="020B0604020202020204" pitchFamily="34" charset="0"/>
              </a:rPr>
              <a:t>”) </a:t>
            </a:r>
            <a:r>
              <a:rPr lang="en-ZA" sz="2900" dirty="0">
                <a:latin typeface="Arial" panose="020B0604020202020204" pitchFamily="34" charset="0"/>
                <a:cs typeface="Arial" panose="020B0604020202020204" pitchFamily="34" charset="0"/>
              </a:rPr>
              <a:t>entered into between itself and VR Laser Services (Pty) Ltd </a:t>
            </a:r>
            <a:r>
              <a:rPr lang="en-ZA" sz="2900" dirty="0" smtClean="0">
                <a:latin typeface="Arial" panose="020B0604020202020204" pitchFamily="34" charset="0"/>
                <a:cs typeface="Arial" panose="020B0604020202020204" pitchFamily="34" charset="0"/>
              </a:rPr>
              <a:t>(“</a:t>
            </a:r>
            <a:r>
              <a:rPr lang="en-ZA" sz="2900" b="1" dirty="0" smtClean="0">
                <a:latin typeface="Arial" panose="020B0604020202020204" pitchFamily="34" charset="0"/>
                <a:cs typeface="Arial" panose="020B0604020202020204" pitchFamily="34" charset="0"/>
              </a:rPr>
              <a:t>VR Laser</a:t>
            </a:r>
            <a:r>
              <a:rPr lang="en-ZA" sz="2900" dirty="0" smtClean="0">
                <a:latin typeface="Arial" panose="020B0604020202020204" pitchFamily="34" charset="0"/>
                <a:cs typeface="Arial" panose="020B0604020202020204" pitchFamily="34" charset="0"/>
              </a:rPr>
              <a:t>”) </a:t>
            </a:r>
            <a:r>
              <a:rPr lang="en-ZA" sz="2900" dirty="0">
                <a:latin typeface="Arial" panose="020B0604020202020204" pitchFamily="34" charset="0"/>
                <a:cs typeface="Arial" panose="020B0604020202020204" pitchFamily="34" charset="0"/>
              </a:rPr>
              <a:t>on 19 May 2015</a:t>
            </a:r>
            <a:r>
              <a:rPr lang="en-ZA" sz="2900" dirty="0" smtClean="0">
                <a:latin typeface="Arial" panose="020B0604020202020204" pitchFamily="34" charset="0"/>
                <a:cs typeface="Arial" panose="020B0604020202020204" pitchFamily="34" charset="0"/>
              </a:rPr>
              <a:t>.</a:t>
            </a:r>
            <a:endParaRPr lang="en-US" sz="2900" dirty="0">
              <a:latin typeface="Arial" panose="020B0604020202020204" pitchFamily="34" charset="0"/>
              <a:cs typeface="Arial" panose="020B0604020202020204" pitchFamily="34" charset="0"/>
            </a:endParaRPr>
          </a:p>
          <a:p>
            <a:pPr algn="just">
              <a:lnSpc>
                <a:spcPct val="120000"/>
              </a:lnSpc>
              <a:spcBef>
                <a:spcPts val="600"/>
              </a:spcBef>
            </a:pPr>
            <a:r>
              <a:rPr lang="en-ZA" sz="2900" dirty="0" smtClean="0">
                <a:latin typeface="Arial" panose="020B0604020202020204" pitchFamily="34" charset="0"/>
                <a:cs typeface="Arial" panose="020B0604020202020204" pitchFamily="34" charset="0"/>
              </a:rPr>
              <a:t>According </a:t>
            </a:r>
            <a:r>
              <a:rPr lang="en-ZA" sz="2900" dirty="0">
                <a:latin typeface="Arial" panose="020B0604020202020204" pitchFamily="34" charset="0"/>
                <a:cs typeface="Arial" panose="020B0604020202020204" pitchFamily="34" charset="0"/>
              </a:rPr>
              <a:t>to </a:t>
            </a:r>
            <a:r>
              <a:rPr lang="en-ZA" sz="2900" dirty="0" smtClean="0">
                <a:latin typeface="Arial" panose="020B0604020202020204" pitchFamily="34" charset="0"/>
                <a:cs typeface="Arial" panose="020B0604020202020204" pitchFamily="34" charset="0"/>
              </a:rPr>
              <a:t>the </a:t>
            </a:r>
            <a:r>
              <a:rPr lang="en-ZA" sz="2900" dirty="0" err="1">
                <a:latin typeface="Arial" panose="020B0604020202020204" pitchFamily="34" charset="0"/>
                <a:cs typeface="Arial" panose="020B0604020202020204" pitchFamily="34" charset="0"/>
              </a:rPr>
              <a:t>Ngidi</a:t>
            </a:r>
            <a:r>
              <a:rPr lang="en-ZA" sz="2900" dirty="0">
                <a:latin typeface="Arial" panose="020B0604020202020204" pitchFamily="34" charset="0"/>
                <a:cs typeface="Arial" panose="020B0604020202020204" pitchFamily="34" charset="0"/>
              </a:rPr>
              <a:t> r</a:t>
            </a:r>
            <a:r>
              <a:rPr lang="en-ZA" sz="2900" dirty="0" smtClean="0">
                <a:latin typeface="Arial" panose="020B0604020202020204" pitchFamily="34" charset="0"/>
                <a:cs typeface="Arial" panose="020B0604020202020204" pitchFamily="34" charset="0"/>
              </a:rPr>
              <a:t>eport </a:t>
            </a:r>
            <a:r>
              <a:rPr lang="en-ZA" sz="2900" dirty="0">
                <a:latin typeface="Arial" panose="020B0604020202020204" pitchFamily="34" charset="0"/>
                <a:cs typeface="Arial" panose="020B0604020202020204" pitchFamily="34" charset="0"/>
              </a:rPr>
              <a:t>dated April 2018, </a:t>
            </a:r>
            <a:r>
              <a:rPr lang="en-ZA" sz="2900" dirty="0" smtClean="0">
                <a:latin typeface="Arial" panose="020B0604020202020204" pitchFamily="34" charset="0"/>
                <a:cs typeface="Arial" panose="020B0604020202020204" pitchFamily="34" charset="0"/>
              </a:rPr>
              <a:t>VR </a:t>
            </a:r>
            <a:r>
              <a:rPr lang="en-ZA" sz="2900" dirty="0">
                <a:latin typeface="Arial" panose="020B0604020202020204" pitchFamily="34" charset="0"/>
                <a:cs typeface="Arial" panose="020B0604020202020204" pitchFamily="34" charset="0"/>
              </a:rPr>
              <a:t>Laser was appointed as the single-source supplier to Denel Land Systems </a:t>
            </a:r>
            <a:r>
              <a:rPr lang="en-ZA" sz="2900" dirty="0" smtClean="0">
                <a:latin typeface="Arial" panose="020B0604020202020204" pitchFamily="34" charset="0"/>
                <a:cs typeface="Arial" panose="020B0604020202020204" pitchFamily="34" charset="0"/>
              </a:rPr>
              <a:t>(“</a:t>
            </a:r>
            <a:r>
              <a:rPr lang="en-ZA" sz="2900" b="1" dirty="0" smtClean="0">
                <a:latin typeface="Arial" panose="020B0604020202020204" pitchFamily="34" charset="0"/>
                <a:cs typeface="Arial" panose="020B0604020202020204" pitchFamily="34" charset="0"/>
              </a:rPr>
              <a:t>DLS</a:t>
            </a:r>
            <a:r>
              <a:rPr lang="en-ZA" sz="2900" dirty="0" smtClean="0">
                <a:latin typeface="Arial" panose="020B0604020202020204" pitchFamily="34" charset="0"/>
                <a:cs typeface="Arial" panose="020B0604020202020204" pitchFamily="34" charset="0"/>
              </a:rPr>
              <a:t>”) </a:t>
            </a:r>
            <a:r>
              <a:rPr lang="en-ZA" sz="2900" dirty="0">
                <a:latin typeface="Arial" panose="020B0604020202020204" pitchFamily="34" charset="0"/>
                <a:cs typeface="Arial" panose="020B0604020202020204" pitchFamily="34" charset="0"/>
              </a:rPr>
              <a:t>for the provision of all fabricated steel services and goods, such as fabricated structures and hulls. </a:t>
            </a:r>
            <a:endParaRPr lang="en-ZA" sz="2900" dirty="0" smtClean="0">
              <a:latin typeface="Arial" panose="020B0604020202020204" pitchFamily="34" charset="0"/>
              <a:cs typeface="Arial" panose="020B0604020202020204" pitchFamily="34" charset="0"/>
            </a:endParaRPr>
          </a:p>
          <a:p>
            <a:pPr algn="just">
              <a:lnSpc>
                <a:spcPct val="120000"/>
              </a:lnSpc>
              <a:spcBef>
                <a:spcPts val="600"/>
              </a:spcBef>
            </a:pPr>
            <a:r>
              <a:rPr lang="en-ZA" sz="2900" dirty="0" smtClean="0">
                <a:latin typeface="Arial" panose="020B0604020202020204" pitchFamily="34" charset="0"/>
                <a:cs typeface="Arial" panose="020B0604020202020204" pitchFamily="34" charset="0"/>
              </a:rPr>
              <a:t>The </a:t>
            </a:r>
            <a:r>
              <a:rPr lang="en-ZA" sz="2900" dirty="0">
                <a:latin typeface="Arial" panose="020B0604020202020204" pitchFamily="34" charset="0"/>
                <a:cs typeface="Arial" panose="020B0604020202020204" pitchFamily="34" charset="0"/>
              </a:rPr>
              <a:t>process was found to be fraught with irregularities and, accordingly, any spending pursuant thereto constituted irregular expenditure</a:t>
            </a:r>
            <a:r>
              <a:rPr lang="en-ZA" sz="2900" dirty="0" smtClean="0">
                <a:latin typeface="Arial" panose="020B0604020202020204" pitchFamily="34" charset="0"/>
                <a:cs typeface="Arial" panose="020B0604020202020204" pitchFamily="34" charset="0"/>
              </a:rPr>
              <a:t>.</a:t>
            </a:r>
            <a:endParaRPr lang="en-US" sz="2900" dirty="0">
              <a:latin typeface="Arial" panose="020B0604020202020204" pitchFamily="34" charset="0"/>
              <a:cs typeface="Arial" panose="020B0604020202020204" pitchFamily="34" charset="0"/>
            </a:endParaRPr>
          </a:p>
          <a:p>
            <a:pPr algn="just">
              <a:lnSpc>
                <a:spcPct val="120000"/>
              </a:lnSpc>
              <a:spcBef>
                <a:spcPts val="600"/>
              </a:spcBef>
            </a:pPr>
            <a:r>
              <a:rPr lang="en-US" sz="2900" dirty="0">
                <a:latin typeface="Arial" panose="020B0604020202020204" pitchFamily="34" charset="0"/>
                <a:cs typeface="Arial" panose="020B0604020202020204" pitchFamily="34" charset="0"/>
              </a:rPr>
              <a:t>It was further alleged that some of the Executive at Denel were conflicted </a:t>
            </a:r>
          </a:p>
          <a:p>
            <a:pPr algn="just"/>
            <a:endParaRPr lang="en-US" sz="1800" dirty="0" smtClean="0">
              <a:latin typeface="Calibri" panose="020F0502020204030204" pitchFamily="34" charset="0"/>
              <a:cs typeface="Arial" panose="020B0604020202020204" pitchFamily="34" charset="0"/>
            </a:endParaRPr>
          </a:p>
          <a:p>
            <a:pPr marL="0" indent="0">
              <a:buNone/>
            </a:pPr>
            <a:endParaRPr lang="en-US" dirty="0" smtClean="0"/>
          </a:p>
        </p:txBody>
      </p:sp>
    </p:spTree>
    <p:extLst>
      <p:ext uri="{BB962C8B-B14F-4D97-AF65-F5344CB8AC3E}">
        <p14:creationId xmlns:p14="http://schemas.microsoft.com/office/powerpoint/2010/main" val="21487202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2868" y="373118"/>
            <a:ext cx="9023131" cy="1143000"/>
          </a:xfrm>
        </p:spPr>
        <p:txBody>
          <a:bodyPr>
            <a:normAutofit/>
          </a:bodyPr>
          <a:lstStyle/>
          <a:p>
            <a:r>
              <a:rPr lang="en-US" sz="3600" b="1" dirty="0" smtClean="0">
                <a:latin typeface="Arial" panose="020B0604020202020204" pitchFamily="34" charset="0"/>
                <a:cs typeface="Arial" panose="020B0604020202020204" pitchFamily="34" charset="0"/>
              </a:rPr>
              <a:t>Background to VR Laser and Denel</a:t>
            </a:r>
            <a:endParaRPr lang="en-US" sz="36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r>
              <a:rPr lang="en-US" sz="1000" b="1" dirty="0" smtClean="0">
                <a:latin typeface="Arial"/>
                <a:cs typeface="Arial"/>
              </a:rPr>
              <a:t>Hotline: 0800 037 774    |     Website: https://www.siu.org.za   |   E-mail: info@siu.org.za </a:t>
            </a:r>
            <a:endParaRPr lang="en-US" sz="1000" b="1" dirty="0">
              <a:latin typeface="Arial"/>
              <a:cs typeface="Arial"/>
            </a:endParaRPr>
          </a:p>
        </p:txBody>
      </p:sp>
      <p:sp>
        <p:nvSpPr>
          <p:cNvPr id="4" name="Slide Number Placeholder 3"/>
          <p:cNvSpPr>
            <a:spLocks noGrp="1"/>
          </p:cNvSpPr>
          <p:nvPr>
            <p:ph type="sldNum" sz="quarter" idx="12"/>
          </p:nvPr>
        </p:nvSpPr>
        <p:spPr/>
        <p:txBody>
          <a:bodyPr/>
          <a:lstStyle/>
          <a:p>
            <a:fld id="{40E4637F-1127-AF4D-B96F-F7789FFD66FF}" type="slidenum">
              <a:rPr lang="en-US" smtClean="0"/>
              <a:t>14</a:t>
            </a:fld>
            <a:endParaRPr lang="en-US" dirty="0"/>
          </a:p>
        </p:txBody>
      </p:sp>
      <p:sp>
        <p:nvSpPr>
          <p:cNvPr id="3" name="Content Placeholder 2"/>
          <p:cNvSpPr>
            <a:spLocks noGrp="1"/>
          </p:cNvSpPr>
          <p:nvPr>
            <p:ph idx="1"/>
          </p:nvPr>
        </p:nvSpPr>
        <p:spPr>
          <a:xfrm>
            <a:off x="-1" y="1734207"/>
            <a:ext cx="9905999" cy="4151587"/>
          </a:xfrm>
        </p:spPr>
        <p:txBody>
          <a:bodyPr>
            <a:normAutofit lnSpcReduction="10000"/>
          </a:bodyPr>
          <a:lstStyle/>
          <a:p>
            <a:pPr marL="461963" indent="-461963" algn="just">
              <a:lnSpc>
                <a:spcPct val="160000"/>
              </a:lnSpc>
              <a:spcBef>
                <a:spcPts val="600"/>
              </a:spcBef>
            </a:pPr>
            <a:r>
              <a:rPr lang="en-US" sz="1700" dirty="0" smtClean="0">
                <a:latin typeface="Arial" panose="020B0604020202020204" pitchFamily="34" charset="0"/>
                <a:cs typeface="Arial" panose="020B0604020202020204" pitchFamily="34" charset="0"/>
              </a:rPr>
              <a:t>Around February 2013, during </a:t>
            </a:r>
            <a:r>
              <a:rPr lang="en-US" sz="1700" dirty="0">
                <a:latin typeface="Arial" panose="020B0604020202020204" pitchFamily="34" charset="0"/>
                <a:cs typeface="Arial" panose="020B0604020202020204" pitchFamily="34" charset="0"/>
              </a:rPr>
              <a:t>an exhibition at Abu </a:t>
            </a:r>
            <a:r>
              <a:rPr lang="en-US" sz="1700" dirty="0" smtClean="0">
                <a:latin typeface="Arial" panose="020B0604020202020204" pitchFamily="34" charset="0"/>
                <a:cs typeface="Arial" panose="020B0604020202020204" pitchFamily="34" charset="0"/>
              </a:rPr>
              <a:t>Dhabi, Mr </a:t>
            </a:r>
            <a:r>
              <a:rPr lang="en-US" sz="1700" dirty="0">
                <a:latin typeface="Arial" panose="020B0604020202020204" pitchFamily="34" charset="0"/>
                <a:cs typeface="Arial" panose="020B0604020202020204" pitchFamily="34" charset="0"/>
              </a:rPr>
              <a:t>Zwelakhe Ntshepe (“</a:t>
            </a:r>
            <a:r>
              <a:rPr lang="en-US" sz="1700" b="1" dirty="0" smtClean="0">
                <a:latin typeface="Arial" panose="020B0604020202020204" pitchFamily="34" charset="0"/>
                <a:cs typeface="Arial" panose="020B0604020202020204" pitchFamily="34" charset="0"/>
              </a:rPr>
              <a:t>Mr </a:t>
            </a:r>
            <a:r>
              <a:rPr lang="en-US" sz="1700" b="1" dirty="0">
                <a:latin typeface="Arial" panose="020B0604020202020204" pitchFamily="34" charset="0"/>
                <a:cs typeface="Arial" panose="020B0604020202020204" pitchFamily="34" charset="0"/>
              </a:rPr>
              <a:t>Ntshepe</a:t>
            </a:r>
            <a:r>
              <a:rPr lang="en-US" sz="1700" dirty="0" smtClean="0">
                <a:latin typeface="Arial" panose="020B0604020202020204" pitchFamily="34" charset="0"/>
                <a:cs typeface="Arial" panose="020B0604020202020204" pitchFamily="34" charset="0"/>
              </a:rPr>
              <a:t>”) in his role as the then Denel Business Development Executive </a:t>
            </a:r>
            <a:r>
              <a:rPr lang="en-US" sz="1700" dirty="0">
                <a:latin typeface="Arial" panose="020B0604020202020204" pitchFamily="34" charset="0"/>
                <a:cs typeface="Arial" panose="020B0604020202020204" pitchFamily="34" charset="0"/>
              </a:rPr>
              <a:t>introduced </a:t>
            </a:r>
            <a:r>
              <a:rPr lang="en-US" sz="1700" dirty="0" smtClean="0">
                <a:latin typeface="Arial" panose="020B0604020202020204" pitchFamily="34" charset="0"/>
                <a:cs typeface="Arial" panose="020B0604020202020204" pitchFamily="34" charset="0"/>
              </a:rPr>
              <a:t>Mr </a:t>
            </a:r>
            <a:r>
              <a:rPr lang="en-US" sz="1700" dirty="0">
                <a:latin typeface="Arial" panose="020B0604020202020204" pitchFamily="34" charset="0"/>
                <a:cs typeface="Arial" panose="020B0604020202020204" pitchFamily="34" charset="0"/>
              </a:rPr>
              <a:t>Salim Essa (“</a:t>
            </a:r>
            <a:r>
              <a:rPr lang="en-US" sz="1700" b="1" dirty="0" smtClean="0">
                <a:latin typeface="Arial" panose="020B0604020202020204" pitchFamily="34" charset="0"/>
                <a:cs typeface="Arial" panose="020B0604020202020204" pitchFamily="34" charset="0"/>
              </a:rPr>
              <a:t>Mr </a:t>
            </a:r>
            <a:r>
              <a:rPr lang="en-US" sz="1700" b="1" dirty="0">
                <a:latin typeface="Arial" panose="020B0604020202020204" pitchFamily="34" charset="0"/>
                <a:cs typeface="Arial" panose="020B0604020202020204" pitchFamily="34" charset="0"/>
              </a:rPr>
              <a:t>Essa</a:t>
            </a:r>
            <a:r>
              <a:rPr lang="en-US" sz="1700" dirty="0">
                <a:latin typeface="Arial" panose="020B0604020202020204" pitchFamily="34" charset="0"/>
                <a:cs typeface="Arial" panose="020B0604020202020204" pitchFamily="34" charset="0"/>
              </a:rPr>
              <a:t>”) to </a:t>
            </a:r>
            <a:r>
              <a:rPr lang="en-US" sz="1700" dirty="0" smtClean="0">
                <a:latin typeface="Arial" panose="020B0604020202020204" pitchFamily="34" charset="0"/>
                <a:cs typeface="Arial" panose="020B0604020202020204" pitchFamily="34" charset="0"/>
              </a:rPr>
              <a:t>Mr Madoda John </a:t>
            </a:r>
            <a:r>
              <a:rPr lang="en-US" sz="1700" dirty="0" err="1" smtClean="0">
                <a:latin typeface="Arial" panose="020B0604020202020204" pitchFamily="34" charset="0"/>
                <a:cs typeface="Arial" panose="020B0604020202020204" pitchFamily="34" charset="0"/>
              </a:rPr>
              <a:t>Jiyane</a:t>
            </a:r>
            <a:r>
              <a:rPr lang="en-US" sz="1700" dirty="0" smtClean="0">
                <a:latin typeface="Arial" panose="020B0604020202020204" pitchFamily="34" charset="0"/>
                <a:cs typeface="Arial" panose="020B0604020202020204" pitchFamily="34" charset="0"/>
              </a:rPr>
              <a:t> (“</a:t>
            </a:r>
            <a:r>
              <a:rPr lang="en-US" sz="1700" b="1" dirty="0" err="1" smtClean="0">
                <a:latin typeface="Arial" panose="020B0604020202020204" pitchFamily="34" charset="0"/>
                <a:cs typeface="Arial" panose="020B0604020202020204" pitchFamily="34" charset="0"/>
              </a:rPr>
              <a:t>Mr</a:t>
            </a:r>
            <a:r>
              <a:rPr lang="en-US" sz="1700" b="1" dirty="0" smtClean="0">
                <a:latin typeface="Arial" panose="020B0604020202020204" pitchFamily="34" charset="0"/>
                <a:cs typeface="Arial" panose="020B0604020202020204" pitchFamily="34" charset="0"/>
              </a:rPr>
              <a:t> </a:t>
            </a:r>
            <a:r>
              <a:rPr lang="en-US" sz="1700" b="1" dirty="0" err="1" smtClean="0">
                <a:latin typeface="Arial" panose="020B0604020202020204" pitchFamily="34" charset="0"/>
                <a:cs typeface="Arial" panose="020B0604020202020204" pitchFamily="34" charset="0"/>
              </a:rPr>
              <a:t>Jiyane</a:t>
            </a:r>
            <a:r>
              <a:rPr lang="en-US" sz="1700" b="1" dirty="0" smtClean="0">
                <a:latin typeface="Arial" panose="020B0604020202020204" pitchFamily="34" charset="0"/>
                <a:cs typeface="Arial" panose="020B0604020202020204" pitchFamily="34" charset="0"/>
              </a:rPr>
              <a:t>”</a:t>
            </a:r>
            <a:r>
              <a:rPr lang="en-US" sz="1700" dirty="0" smtClean="0">
                <a:latin typeface="Arial" panose="020B0604020202020204" pitchFamily="34" charset="0"/>
                <a:cs typeface="Arial" panose="020B0604020202020204" pitchFamily="34" charset="0"/>
              </a:rPr>
              <a:t>) who was a shareholder of VR Laser Services (“</a:t>
            </a:r>
            <a:r>
              <a:rPr lang="en-US" sz="1700" b="1" dirty="0" smtClean="0">
                <a:latin typeface="Arial" panose="020B0604020202020204" pitchFamily="34" charset="0"/>
                <a:cs typeface="Arial" panose="020B0604020202020204" pitchFamily="34" charset="0"/>
              </a:rPr>
              <a:t>VRLS</a:t>
            </a:r>
            <a:r>
              <a:rPr lang="en-US" sz="1700" dirty="0" smtClean="0">
                <a:latin typeface="Arial" panose="020B0604020202020204" pitchFamily="34" charset="0"/>
                <a:cs typeface="Arial" panose="020B0604020202020204" pitchFamily="34" charset="0"/>
              </a:rPr>
              <a:t>”). The main purpose was the sale of VR Laser shares to Mr Essa and his associates. </a:t>
            </a:r>
          </a:p>
          <a:p>
            <a:pPr marL="461963" indent="-461963" algn="just">
              <a:lnSpc>
                <a:spcPct val="160000"/>
              </a:lnSpc>
              <a:spcBef>
                <a:spcPts val="600"/>
              </a:spcBef>
            </a:pPr>
            <a:r>
              <a:rPr lang="en-US" sz="1700" dirty="0" smtClean="0">
                <a:latin typeface="Arial" panose="020B0604020202020204" pitchFamily="34" charset="0"/>
                <a:ea typeface="Times New Roman" panose="02020603050405020304" pitchFamily="18" charset="0"/>
                <a:cs typeface="Arial" panose="020B0604020202020204" pitchFamily="34" charset="0"/>
              </a:rPr>
              <a:t>The </a:t>
            </a:r>
            <a:r>
              <a:rPr lang="en-US" sz="1700" dirty="0">
                <a:latin typeface="Arial" panose="020B0604020202020204" pitchFamily="34" charset="0"/>
                <a:ea typeface="Times New Roman" panose="02020603050405020304" pitchFamily="18" charset="0"/>
                <a:cs typeface="Arial" panose="020B0604020202020204" pitchFamily="34" charset="0"/>
              </a:rPr>
              <a:t>sale of </a:t>
            </a:r>
            <a:r>
              <a:rPr lang="en-US" sz="1700" dirty="0" smtClean="0">
                <a:latin typeface="Arial" panose="020B0604020202020204" pitchFamily="34" charset="0"/>
                <a:ea typeface="Times New Roman" panose="02020603050405020304" pitchFamily="18" charset="0"/>
                <a:cs typeface="Arial" panose="020B0604020202020204" pitchFamily="34" charset="0"/>
              </a:rPr>
              <a:t>major shares </a:t>
            </a:r>
            <a:r>
              <a:rPr lang="en-US" sz="1700" dirty="0">
                <a:latin typeface="Arial" panose="020B0604020202020204" pitchFamily="34" charset="0"/>
                <a:ea typeface="Times New Roman" panose="02020603050405020304" pitchFamily="18" charset="0"/>
                <a:cs typeface="Arial" panose="020B0604020202020204" pitchFamily="34" charset="0"/>
              </a:rPr>
              <a:t>and property of VRLS to </a:t>
            </a:r>
            <a:r>
              <a:rPr lang="en-US" sz="1700" dirty="0" smtClean="0">
                <a:latin typeface="Arial" panose="020B0604020202020204" pitchFamily="34" charset="0"/>
                <a:ea typeface="Times New Roman" panose="02020603050405020304" pitchFamily="18" charset="0"/>
                <a:cs typeface="Arial" panose="020B0604020202020204" pitchFamily="34" charset="0"/>
              </a:rPr>
              <a:t>Elgasolve solely owned by Mr Essa was </a:t>
            </a:r>
            <a:r>
              <a:rPr lang="en-US" sz="1700" dirty="0">
                <a:latin typeface="Arial" panose="020B0604020202020204" pitchFamily="34" charset="0"/>
                <a:ea typeface="Times New Roman" panose="02020603050405020304" pitchFamily="18" charset="0"/>
                <a:cs typeface="Arial" panose="020B0604020202020204" pitchFamily="34" charset="0"/>
              </a:rPr>
              <a:t>concluded in Dec </a:t>
            </a:r>
            <a:r>
              <a:rPr lang="en-US" sz="1700" dirty="0" smtClean="0">
                <a:latin typeface="Arial" panose="020B0604020202020204" pitchFamily="34" charset="0"/>
                <a:ea typeface="Times New Roman" panose="02020603050405020304" pitchFamily="18" charset="0"/>
                <a:cs typeface="Arial" panose="020B0604020202020204" pitchFamily="34" charset="0"/>
              </a:rPr>
              <a:t>2013</a:t>
            </a:r>
            <a:r>
              <a:rPr lang="en-US" sz="1700" dirty="0">
                <a:latin typeface="Arial" panose="020B0604020202020204" pitchFamily="34" charset="0"/>
                <a:ea typeface="Times New Roman" panose="02020603050405020304" pitchFamily="18" charset="0"/>
                <a:cs typeface="Arial" panose="020B0604020202020204" pitchFamily="34" charset="0"/>
              </a:rPr>
              <a:t> </a:t>
            </a:r>
            <a:r>
              <a:rPr lang="en-US" sz="1700" dirty="0" smtClean="0">
                <a:latin typeface="Arial" panose="020B0604020202020204" pitchFamily="34" charset="0"/>
                <a:ea typeface="Times New Roman" panose="02020603050405020304" pitchFamily="18" charset="0"/>
                <a:cs typeface="Arial" panose="020B0604020202020204" pitchFamily="34" charset="0"/>
              </a:rPr>
              <a:t>and Mr Essa became a major shareholder of VRLS.</a:t>
            </a:r>
          </a:p>
          <a:p>
            <a:pPr marL="461963" indent="-461963" algn="just">
              <a:lnSpc>
                <a:spcPct val="160000"/>
              </a:lnSpc>
              <a:spcBef>
                <a:spcPts val="600"/>
              </a:spcBef>
            </a:pPr>
            <a:r>
              <a:rPr lang="en-US" sz="1700" dirty="0" smtClean="0">
                <a:latin typeface="Arial" panose="020B0604020202020204" pitchFamily="34" charset="0"/>
                <a:cs typeface="Arial" panose="020B0604020202020204" pitchFamily="34" charset="0"/>
              </a:rPr>
              <a:t>During the years preceding the aforementioned sale, VRLS traded with Denel, however, the contracts did not exceed R13 million per annum. After the sale, the value of contracts awarded to VRLS exponentially increased from R39m (2014) to an average of R75m every year thereafter. </a:t>
            </a:r>
          </a:p>
          <a:p>
            <a:pPr algn="just">
              <a:lnSpc>
                <a:spcPct val="160000"/>
              </a:lnSpc>
              <a:spcBef>
                <a:spcPts val="600"/>
              </a:spcBef>
            </a:pPr>
            <a:endParaRPr lang="en-US" sz="1800" dirty="0" smtClean="0">
              <a:cs typeface="Arial" panose="020B0604020202020204" pitchFamily="34" charset="0"/>
            </a:endParaRPr>
          </a:p>
          <a:p>
            <a:pPr algn="just">
              <a:lnSpc>
                <a:spcPct val="160000"/>
              </a:lnSpc>
              <a:spcBef>
                <a:spcPts val="600"/>
              </a:spcBef>
            </a:pPr>
            <a:endParaRPr lang="en-US" sz="1800" dirty="0" smtClean="0">
              <a:cs typeface="Arial" panose="020B0604020202020204" pitchFamily="34" charset="0"/>
            </a:endParaRPr>
          </a:p>
          <a:p>
            <a:pPr marL="0" indent="0">
              <a:buNone/>
            </a:pPr>
            <a:endParaRPr lang="en-US" dirty="0" smtClean="0"/>
          </a:p>
        </p:txBody>
      </p:sp>
    </p:spTree>
    <p:extLst>
      <p:ext uri="{BB962C8B-B14F-4D97-AF65-F5344CB8AC3E}">
        <p14:creationId xmlns:p14="http://schemas.microsoft.com/office/powerpoint/2010/main" val="35886397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34814" y="373118"/>
            <a:ext cx="8571185" cy="1143000"/>
          </a:xfrm>
        </p:spPr>
        <p:txBody>
          <a:bodyPr>
            <a:normAutofit/>
          </a:bodyPr>
          <a:lstStyle/>
          <a:p>
            <a:r>
              <a:rPr lang="en-US" sz="3600" b="1" dirty="0" smtClean="0">
                <a:latin typeface="Arial" panose="020B0604020202020204" pitchFamily="34" charset="0"/>
                <a:cs typeface="Arial" panose="020B0604020202020204" pitchFamily="34" charset="0"/>
              </a:rPr>
              <a:t>Value of contracts 2009-2017</a:t>
            </a:r>
            <a:endParaRPr lang="en-US" sz="36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r>
              <a:rPr lang="en-US" sz="1000" b="1" dirty="0" smtClean="0">
                <a:latin typeface="Arial"/>
                <a:cs typeface="Arial"/>
              </a:rPr>
              <a:t>Hotline: 0800 037 774    |     Website: https://www.siu.org.za   |   E-mail: info@siu.org.za </a:t>
            </a:r>
            <a:endParaRPr lang="en-US" sz="1000" b="1" dirty="0">
              <a:latin typeface="Arial"/>
              <a:cs typeface="Arial"/>
            </a:endParaRPr>
          </a:p>
        </p:txBody>
      </p:sp>
      <p:sp>
        <p:nvSpPr>
          <p:cNvPr id="4" name="Slide Number Placeholder 3"/>
          <p:cNvSpPr>
            <a:spLocks noGrp="1"/>
          </p:cNvSpPr>
          <p:nvPr>
            <p:ph type="sldNum" sz="quarter" idx="12"/>
          </p:nvPr>
        </p:nvSpPr>
        <p:spPr/>
        <p:txBody>
          <a:bodyPr/>
          <a:lstStyle/>
          <a:p>
            <a:fld id="{40E4637F-1127-AF4D-B96F-F7789FFD66FF}" type="slidenum">
              <a:rPr lang="en-US" smtClean="0"/>
              <a:t>15</a:t>
            </a:fld>
            <a:endParaRPr lang="en-US" dirty="0"/>
          </a:p>
        </p:txBody>
      </p:sp>
      <p:sp>
        <p:nvSpPr>
          <p:cNvPr id="3" name="Content Placeholder 2"/>
          <p:cNvSpPr>
            <a:spLocks noGrp="1"/>
          </p:cNvSpPr>
          <p:nvPr>
            <p:ph idx="1"/>
          </p:nvPr>
        </p:nvSpPr>
        <p:spPr>
          <a:xfrm>
            <a:off x="-1" y="1734207"/>
            <a:ext cx="9905999" cy="4151587"/>
          </a:xfrm>
        </p:spPr>
        <p:txBody>
          <a:bodyPr>
            <a:normAutofit/>
          </a:bodyPr>
          <a:lstStyle/>
          <a:p>
            <a:pPr algn="just">
              <a:lnSpc>
                <a:spcPct val="160000"/>
              </a:lnSpc>
              <a:spcBef>
                <a:spcPts val="600"/>
              </a:spcBef>
            </a:pPr>
            <a:endParaRPr lang="en-US" sz="1800" dirty="0" smtClean="0">
              <a:cs typeface="Arial" panose="020B0604020202020204" pitchFamily="34" charset="0"/>
            </a:endParaRPr>
          </a:p>
          <a:p>
            <a:pPr algn="just">
              <a:lnSpc>
                <a:spcPct val="160000"/>
              </a:lnSpc>
              <a:spcBef>
                <a:spcPts val="600"/>
              </a:spcBef>
            </a:pPr>
            <a:endParaRPr lang="en-US" sz="1800" dirty="0" smtClean="0">
              <a:cs typeface="Arial" panose="020B0604020202020204" pitchFamily="34" charset="0"/>
            </a:endParaRPr>
          </a:p>
          <a:p>
            <a:pPr marL="0" indent="0">
              <a:buNone/>
            </a:pPr>
            <a:endParaRPr lang="en-US" dirty="0" smtClean="0"/>
          </a:p>
        </p:txBody>
      </p:sp>
      <p:graphicFrame>
        <p:nvGraphicFramePr>
          <p:cNvPr id="6" name="Content Placeholder 4"/>
          <p:cNvGraphicFramePr>
            <a:graphicFrameLocks/>
          </p:cNvGraphicFramePr>
          <p:nvPr>
            <p:extLst>
              <p:ext uri="{D42A27DB-BD31-4B8C-83A1-F6EECF244321}">
                <p14:modId xmlns:p14="http://schemas.microsoft.com/office/powerpoint/2010/main" val="279195784"/>
              </p:ext>
            </p:extLst>
          </p:nvPr>
        </p:nvGraphicFramePr>
        <p:xfrm>
          <a:off x="-1" y="1870841"/>
          <a:ext cx="9905999" cy="439120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114856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1"/>
            <a:ext cx="8915400" cy="1143000"/>
          </a:xfrm>
        </p:spPr>
        <p:txBody>
          <a:bodyPr>
            <a:normAutofit/>
          </a:bodyPr>
          <a:lstStyle/>
          <a:p>
            <a:r>
              <a:rPr lang="en-US" sz="3600" b="1" dirty="0" smtClean="0">
                <a:latin typeface="Arial" panose="020B0604020202020204" pitchFamily="34" charset="0"/>
                <a:cs typeface="Arial" panose="020B0604020202020204" pitchFamily="34" charset="0"/>
              </a:rPr>
              <a:t>Preliminary Findings</a:t>
            </a:r>
            <a:endParaRPr lang="en-US" sz="36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r>
              <a:rPr lang="en-US" sz="1000" b="1" dirty="0" smtClean="0">
                <a:latin typeface="Arial"/>
                <a:cs typeface="Arial"/>
              </a:rPr>
              <a:t>Hotline: 0800 037 774    |     Website: https://www.siu.org.za   |   E-mail: info@siu.org.za </a:t>
            </a:r>
            <a:endParaRPr lang="en-US" sz="1000" b="1" dirty="0">
              <a:latin typeface="Arial"/>
              <a:cs typeface="Arial"/>
            </a:endParaRPr>
          </a:p>
        </p:txBody>
      </p:sp>
      <p:sp>
        <p:nvSpPr>
          <p:cNvPr id="4" name="Slide Number Placeholder 3"/>
          <p:cNvSpPr>
            <a:spLocks noGrp="1"/>
          </p:cNvSpPr>
          <p:nvPr>
            <p:ph type="sldNum" sz="quarter" idx="12"/>
          </p:nvPr>
        </p:nvSpPr>
        <p:spPr/>
        <p:txBody>
          <a:bodyPr/>
          <a:lstStyle/>
          <a:p>
            <a:fld id="{40E4637F-1127-AF4D-B96F-F7789FFD66FF}" type="slidenum">
              <a:rPr lang="en-US" smtClean="0"/>
              <a:t>16</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53104095"/>
              </p:ext>
            </p:extLst>
          </p:nvPr>
        </p:nvGraphicFramePr>
        <p:xfrm>
          <a:off x="1" y="1616341"/>
          <a:ext cx="9906000" cy="4343263"/>
        </p:xfrm>
        <a:graphic>
          <a:graphicData uri="http://schemas.openxmlformats.org/drawingml/2006/table">
            <a:tbl>
              <a:tblPr firstRow="1" bandRow="1">
                <a:tableStyleId>{5C22544A-7EE6-4342-B048-85BDC9FD1C3A}</a:tableStyleId>
              </a:tblPr>
              <a:tblGrid>
                <a:gridCol w="2228192">
                  <a:extLst>
                    <a:ext uri="{9D8B030D-6E8A-4147-A177-3AD203B41FA5}">
                      <a16:colId xmlns:a16="http://schemas.microsoft.com/office/drawing/2014/main" val="665874139"/>
                    </a:ext>
                  </a:extLst>
                </a:gridCol>
                <a:gridCol w="5396822">
                  <a:extLst>
                    <a:ext uri="{9D8B030D-6E8A-4147-A177-3AD203B41FA5}">
                      <a16:colId xmlns:a16="http://schemas.microsoft.com/office/drawing/2014/main" val="1502185885"/>
                    </a:ext>
                  </a:extLst>
                </a:gridCol>
                <a:gridCol w="2280986">
                  <a:extLst>
                    <a:ext uri="{9D8B030D-6E8A-4147-A177-3AD203B41FA5}">
                      <a16:colId xmlns:a16="http://schemas.microsoft.com/office/drawing/2014/main" val="2275864516"/>
                    </a:ext>
                  </a:extLst>
                </a:gridCol>
              </a:tblGrid>
              <a:tr h="624703">
                <a:tc>
                  <a:txBody>
                    <a:bodyPr/>
                    <a:lstStyle/>
                    <a:p>
                      <a:r>
                        <a:rPr lang="en-US" dirty="0" smtClean="0">
                          <a:solidFill>
                            <a:schemeClr val="tx1"/>
                          </a:solidFill>
                        </a:rPr>
                        <a:t>Focus Area 4</a:t>
                      </a:r>
                      <a:endParaRPr lang="en-US" dirty="0">
                        <a:solidFill>
                          <a:schemeClr val="tx1"/>
                        </a:solidFill>
                      </a:endParaRPr>
                    </a:p>
                  </a:txBody>
                  <a:tcPr>
                    <a:solidFill>
                      <a:srgbClr val="FFFF00"/>
                    </a:solidFill>
                  </a:tcPr>
                </a:tc>
                <a:tc>
                  <a:txBody>
                    <a:bodyPr/>
                    <a:lstStyle/>
                    <a:p>
                      <a:pPr marL="0" algn="l" defTabSz="457200" rtl="0" eaLnBrk="1" latinLnBrk="0" hangingPunct="1"/>
                      <a:r>
                        <a:rPr lang="en-US" sz="1800" b="1" kern="1200" dirty="0" smtClean="0">
                          <a:solidFill>
                            <a:schemeClr val="tx1"/>
                          </a:solidFill>
                          <a:latin typeface="+mn-lt"/>
                          <a:ea typeface="+mn-ea"/>
                          <a:cs typeface="+mn-cs"/>
                        </a:rPr>
                        <a:t>Findings and status</a:t>
                      </a:r>
                      <a:endParaRPr lang="en-US" sz="1800" b="1" kern="1200" dirty="0">
                        <a:solidFill>
                          <a:schemeClr val="tx1"/>
                        </a:solidFill>
                        <a:latin typeface="+mn-lt"/>
                        <a:ea typeface="+mn-ea"/>
                        <a:cs typeface="+mn-cs"/>
                      </a:endParaRPr>
                    </a:p>
                  </a:txBody>
                  <a:tcPr>
                    <a:solidFill>
                      <a:srgbClr val="FFFF00"/>
                    </a:solidFill>
                  </a:tcPr>
                </a:tc>
                <a:tc>
                  <a:txBody>
                    <a:bodyPr/>
                    <a:lstStyle/>
                    <a:p>
                      <a:r>
                        <a:rPr lang="en-US" dirty="0" smtClean="0">
                          <a:solidFill>
                            <a:schemeClr val="tx1"/>
                          </a:solidFill>
                        </a:rPr>
                        <a:t>Possible Outcomes</a:t>
                      </a:r>
                      <a:endParaRPr lang="en-US" dirty="0">
                        <a:solidFill>
                          <a:schemeClr val="tx1"/>
                        </a:solidFill>
                      </a:endParaRPr>
                    </a:p>
                  </a:txBody>
                  <a:tcPr>
                    <a:solidFill>
                      <a:srgbClr val="FFFF00"/>
                    </a:solidFill>
                  </a:tcPr>
                </a:tc>
                <a:extLst>
                  <a:ext uri="{0D108BD9-81ED-4DB2-BD59-A6C34878D82A}">
                    <a16:rowId xmlns:a16="http://schemas.microsoft.com/office/drawing/2014/main" val="918357312"/>
                  </a:ext>
                </a:extLst>
              </a:tr>
              <a:tr h="3581687">
                <a:tc>
                  <a:txBody>
                    <a:bodyPr/>
                    <a:lstStyle/>
                    <a:p>
                      <a:r>
                        <a:rPr lang="en-ZA" sz="1600" dirty="0" smtClean="0">
                          <a:latin typeface="Arial" panose="020B0604020202020204" pitchFamily="34" charset="0"/>
                          <a:cs typeface="Arial" panose="020B0604020202020204" pitchFamily="34" charset="0"/>
                        </a:rPr>
                        <a:t>The procurement of or contracting for steel fabrication services and steel fabricated goods from VR Laser- Value R267m</a:t>
                      </a:r>
                      <a:endParaRPr lang="en-US" sz="1600" b="1" dirty="0" smtClean="0">
                        <a:latin typeface="Arial" panose="020B0604020202020204" pitchFamily="34" charset="0"/>
                        <a:cs typeface="Arial" panose="020B0604020202020204" pitchFamily="34" charset="0"/>
                      </a:endParaRPr>
                    </a:p>
                  </a:txBody>
                  <a:tcPr/>
                </a:tc>
                <a:tc>
                  <a:txBody>
                    <a:bodyPr/>
                    <a:lstStyle/>
                    <a:p>
                      <a:pPr marL="285750" indent="-285750" algn="just">
                        <a:spcBef>
                          <a:spcPts val="300"/>
                        </a:spcBef>
                        <a:spcAft>
                          <a:spcPts val="300"/>
                        </a:spcAft>
                        <a:buFontTx/>
                        <a:buChar char="-"/>
                      </a:pPr>
                      <a:r>
                        <a:rPr lang="en-US" sz="1400" dirty="0" smtClean="0">
                          <a:latin typeface="Arial" panose="020B0604020202020204" pitchFamily="34" charset="0"/>
                          <a:cs typeface="Arial" panose="020B0604020202020204" pitchFamily="34" charset="0"/>
                        </a:rPr>
                        <a:t>During November 2014, the former Denel GCEO appointed VR Laser for the manufacturing of different variants of </a:t>
                      </a:r>
                      <a:r>
                        <a:rPr lang="en-US" sz="1400" dirty="0" err="1" smtClean="0">
                          <a:latin typeface="Arial" panose="020B0604020202020204" pitchFamily="34" charset="0"/>
                          <a:cs typeface="Arial" panose="020B0604020202020204" pitchFamily="34" charset="0"/>
                        </a:rPr>
                        <a:t>Hoefyster</a:t>
                      </a:r>
                      <a:r>
                        <a:rPr lang="en-US" sz="1400" dirty="0" smtClean="0">
                          <a:latin typeface="Arial" panose="020B0604020202020204" pitchFamily="34" charset="0"/>
                          <a:cs typeface="Arial" panose="020B0604020202020204" pitchFamily="34" charset="0"/>
                        </a:rPr>
                        <a:t> vehicles despite the strategic requisition of LMT by Denel for the manufacturing of the </a:t>
                      </a:r>
                      <a:r>
                        <a:rPr lang="en-US" sz="1400" dirty="0" err="1" smtClean="0">
                          <a:latin typeface="Arial" panose="020B0604020202020204" pitchFamily="34" charset="0"/>
                          <a:cs typeface="Arial" panose="020B0604020202020204" pitchFamily="34" charset="0"/>
                        </a:rPr>
                        <a:t>Hoefysters</a:t>
                      </a:r>
                      <a:r>
                        <a:rPr lang="en-US" sz="1400" dirty="0" smtClean="0">
                          <a:latin typeface="Arial" panose="020B0604020202020204" pitchFamily="34" charset="0"/>
                          <a:cs typeface="Arial" panose="020B0604020202020204" pitchFamily="34" charset="0"/>
                        </a:rPr>
                        <a:t>. </a:t>
                      </a:r>
                    </a:p>
                    <a:p>
                      <a:pPr marL="285750" indent="-285750" algn="just">
                        <a:spcBef>
                          <a:spcPts val="300"/>
                        </a:spcBef>
                        <a:spcAft>
                          <a:spcPts val="300"/>
                        </a:spcAft>
                        <a:buFontTx/>
                        <a:buChar char="-"/>
                      </a:pPr>
                      <a:r>
                        <a:rPr lang="en-US" sz="1400" dirty="0" smtClean="0">
                          <a:latin typeface="Arial" panose="020B0604020202020204" pitchFamily="34" charset="0"/>
                          <a:cs typeface="Arial" panose="020B0604020202020204" pitchFamily="34" charset="0"/>
                        </a:rPr>
                        <a:t>In late 2014 and early 2015 two MOAs were concluded appointing VR Laser as a single source supplier for DLS and DVS for all steel fabrication and steel fabricated goods for 10 years. This process was irregular.</a:t>
                      </a:r>
                    </a:p>
                    <a:p>
                      <a:pPr marL="285750" indent="-285750" algn="just">
                        <a:spcBef>
                          <a:spcPts val="300"/>
                        </a:spcBef>
                        <a:spcAft>
                          <a:spcPts val="300"/>
                        </a:spcAft>
                        <a:buFontTx/>
                        <a:buChar char="-"/>
                      </a:pPr>
                      <a:r>
                        <a:rPr lang="en-US" sz="1400" dirty="0" smtClean="0">
                          <a:latin typeface="Arial" panose="020B0604020202020204" pitchFamily="34" charset="0"/>
                          <a:cs typeface="Arial" panose="020B0604020202020204" pitchFamily="34" charset="0"/>
                        </a:rPr>
                        <a:t>The two MOAs were approved by the then Acting GCEO  even though the GSCE had declined the recommendation of the DLS </a:t>
                      </a:r>
                      <a:r>
                        <a:rPr lang="en-US" sz="1400" dirty="0" err="1" smtClean="0">
                          <a:latin typeface="Arial" panose="020B0604020202020204" pitchFamily="34" charset="0"/>
                          <a:cs typeface="Arial" panose="020B0604020202020204" pitchFamily="34" charset="0"/>
                        </a:rPr>
                        <a:t>Exco</a:t>
                      </a:r>
                      <a:r>
                        <a:rPr lang="en-US" sz="1400" dirty="0" smtClean="0">
                          <a:latin typeface="Arial" panose="020B0604020202020204" pitchFamily="34" charset="0"/>
                          <a:cs typeface="Arial" panose="020B0604020202020204" pitchFamily="34" charset="0"/>
                        </a:rPr>
                        <a:t> to appoint VR Laser.</a:t>
                      </a:r>
                    </a:p>
                    <a:p>
                      <a:pPr marL="285750" indent="-285750" algn="just">
                        <a:spcBef>
                          <a:spcPts val="300"/>
                        </a:spcBef>
                        <a:spcAft>
                          <a:spcPts val="300"/>
                        </a:spcAft>
                        <a:buFontTx/>
                        <a:buChar char="-"/>
                      </a:pPr>
                      <a:r>
                        <a:rPr lang="en-US" sz="1400" dirty="0" smtClean="0">
                          <a:latin typeface="Arial" panose="020B0604020202020204" pitchFamily="34" charset="0"/>
                          <a:cs typeface="Arial" panose="020B0604020202020204" pitchFamily="34" charset="0"/>
                        </a:rPr>
                        <a:t>All</a:t>
                      </a:r>
                      <a:r>
                        <a:rPr lang="en-US" sz="1400" baseline="0" dirty="0" smtClean="0">
                          <a:latin typeface="Arial" panose="020B0604020202020204" pitchFamily="34" charset="0"/>
                          <a:cs typeface="Arial" panose="020B0604020202020204" pitchFamily="34" charset="0"/>
                        </a:rPr>
                        <a:t> processes to appoint VR Laser were irregular</a:t>
                      </a:r>
                    </a:p>
                    <a:p>
                      <a:pPr marL="285750" indent="-285750" algn="just">
                        <a:spcBef>
                          <a:spcPts val="300"/>
                        </a:spcBef>
                        <a:spcAft>
                          <a:spcPts val="300"/>
                        </a:spcAft>
                        <a:buFontTx/>
                        <a:buChar char="-"/>
                      </a:pPr>
                      <a:r>
                        <a:rPr lang="en-US" sz="1400" baseline="0" dirty="0" smtClean="0">
                          <a:latin typeface="Arial" panose="020B0604020202020204" pitchFamily="34" charset="0"/>
                          <a:cs typeface="Arial" panose="020B0604020202020204" pitchFamily="34" charset="0"/>
                        </a:rPr>
                        <a:t>Conflict of Interests between some Executives and the Directors of VR Laser</a:t>
                      </a:r>
                      <a:endParaRPr lang="en-US" sz="1400" dirty="0" smtClean="0">
                        <a:latin typeface="Arial" panose="020B0604020202020204" pitchFamily="34" charset="0"/>
                        <a:cs typeface="Arial" panose="020B0604020202020204" pitchFamily="34" charset="0"/>
                      </a:endParaRPr>
                    </a:p>
                    <a:p>
                      <a:pPr marL="285750" indent="-285750" algn="just">
                        <a:spcBef>
                          <a:spcPts val="300"/>
                        </a:spcBef>
                        <a:spcAft>
                          <a:spcPts val="300"/>
                        </a:spcAft>
                        <a:buFontTx/>
                        <a:buChar char="-"/>
                      </a:pPr>
                      <a:r>
                        <a:rPr lang="en-US" sz="1400" dirty="0" smtClean="0">
                          <a:latin typeface="Arial" panose="020B0604020202020204" pitchFamily="34" charset="0"/>
                          <a:cs typeface="Arial" panose="020B0604020202020204" pitchFamily="34" charset="0"/>
                        </a:rPr>
                        <a:t>VR Laser is</a:t>
                      </a:r>
                      <a:r>
                        <a:rPr lang="en-US" sz="1400" baseline="0" dirty="0" smtClean="0">
                          <a:latin typeface="Arial" panose="020B0604020202020204" pitchFamily="34" charset="0"/>
                          <a:cs typeface="Arial" panose="020B0604020202020204" pitchFamily="34" charset="0"/>
                        </a:rPr>
                        <a:t> under Business Rescue</a:t>
                      </a:r>
                      <a:endParaRPr lang="en-US"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Civil Recovery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None. Company is under business rescue.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Criminal Referral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Possible criminal referral against the former GCEO and CEO of DENEL Dynamics. Evidence of corruption in under review.</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Disciplinary Referral</a:t>
                      </a:r>
                    </a:p>
                    <a:p>
                      <a:pPr marL="0" indent="0">
                        <a:buFontTx/>
                        <a:buNone/>
                      </a:pPr>
                      <a:endParaRPr lang="en-US" sz="1400" baseline="0" dirty="0" smtClean="0"/>
                    </a:p>
                    <a:p>
                      <a:pPr marL="0" indent="0">
                        <a:buFontTx/>
                        <a:buNone/>
                      </a:pPr>
                      <a:r>
                        <a:rPr lang="en-US" sz="1400" baseline="0" dirty="0" smtClean="0"/>
                        <a:t>None. All those implicated have left DENEL.</a:t>
                      </a:r>
                    </a:p>
                  </a:txBody>
                  <a:tcPr/>
                </a:tc>
                <a:extLst>
                  <a:ext uri="{0D108BD9-81ED-4DB2-BD59-A6C34878D82A}">
                    <a16:rowId xmlns:a16="http://schemas.microsoft.com/office/drawing/2014/main" val="3328241644"/>
                  </a:ext>
                </a:extLst>
              </a:tr>
            </a:tbl>
          </a:graphicData>
        </a:graphic>
      </p:graphicFrame>
    </p:spTree>
    <p:extLst>
      <p:ext uri="{BB962C8B-B14F-4D97-AF65-F5344CB8AC3E}">
        <p14:creationId xmlns:p14="http://schemas.microsoft.com/office/powerpoint/2010/main" val="23024143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29710" y="457201"/>
            <a:ext cx="8676290" cy="1143000"/>
          </a:xfrm>
        </p:spPr>
        <p:txBody>
          <a:bodyPr>
            <a:normAutofit/>
          </a:bodyPr>
          <a:lstStyle/>
          <a:p>
            <a:r>
              <a:rPr lang="en-ZA" sz="3600" b="1" dirty="0" smtClean="0">
                <a:latin typeface="Arial" panose="020B0604020202020204" pitchFamily="34" charset="0"/>
                <a:cs typeface="Arial" panose="020B0604020202020204" pitchFamily="34" charset="0"/>
              </a:rPr>
              <a:t>Awarding of Pilot bursaries by Denel</a:t>
            </a:r>
            <a:endParaRPr lang="en-US" sz="36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info@siu.org.za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ontent Placeholder 2"/>
          <p:cNvSpPr>
            <a:spLocks noGrp="1"/>
          </p:cNvSpPr>
          <p:nvPr>
            <p:ph idx="1"/>
          </p:nvPr>
        </p:nvSpPr>
        <p:spPr>
          <a:xfrm>
            <a:off x="0" y="1813409"/>
            <a:ext cx="9906000" cy="4312755"/>
          </a:xfrm>
        </p:spPr>
        <p:txBody>
          <a:bodyPr>
            <a:normAutofit/>
          </a:bodyPr>
          <a:lstStyle/>
          <a:p>
            <a:pPr marL="231775" indent="0" algn="just">
              <a:buNone/>
            </a:pPr>
            <a:r>
              <a:rPr lang="en-GB" sz="2400" b="1" dirty="0" smtClean="0">
                <a:latin typeface="Arial" panose="020B0604020202020204" pitchFamily="34" charset="0"/>
                <a:cs typeface="Arial" panose="020B0604020202020204" pitchFamily="34" charset="0"/>
              </a:rPr>
              <a:t>Allegations</a:t>
            </a:r>
          </a:p>
          <a:p>
            <a:pPr marL="231775" indent="0" algn="just">
              <a:buNone/>
            </a:pPr>
            <a:endParaRPr lang="en-GB" sz="2400" b="1" dirty="0" smtClean="0">
              <a:latin typeface="Arial" panose="020B0604020202020204" pitchFamily="34" charset="0"/>
              <a:cs typeface="Arial" panose="020B0604020202020204" pitchFamily="34" charset="0"/>
            </a:endParaRPr>
          </a:p>
          <a:p>
            <a:pPr marL="231775" indent="0" algn="just">
              <a:buNone/>
            </a:pPr>
            <a:r>
              <a:rPr lang="en-ZA" sz="2400" dirty="0">
                <a:latin typeface="Arial" panose="020B0604020202020204" pitchFamily="34" charset="0"/>
                <a:cs typeface="Arial" panose="020B0604020202020204" pitchFamily="34" charset="0"/>
              </a:rPr>
              <a:t>It </a:t>
            </a:r>
            <a:r>
              <a:rPr lang="en-ZA" sz="2400" dirty="0" smtClean="0">
                <a:latin typeface="Arial" panose="020B0604020202020204" pitchFamily="34" charset="0"/>
                <a:cs typeface="Arial" panose="020B0604020202020204" pitchFamily="34" charset="0"/>
              </a:rPr>
              <a:t>was </a:t>
            </a:r>
            <a:r>
              <a:rPr lang="en-ZA" sz="2400" dirty="0">
                <a:latin typeface="Arial" panose="020B0604020202020204" pitchFamily="34" charset="0"/>
                <a:cs typeface="Arial" panose="020B0604020202020204" pitchFamily="34" charset="0"/>
              </a:rPr>
              <a:t>alleged that certain officials breached Denel’s Study Scheme Benefits Policy (“the Study Policy”) or duty of care and/or duty to always act in the best interests of Denel in that during 2017, they played a role in the irregular awarding of bursaries to three individuals for their studies at a certain Air School (Pty) Limited for the sums of R801 927.30, R793 308.90 and R1 156 378.20.</a:t>
            </a:r>
            <a:endParaRPr lang="en-US" sz="2400" dirty="0">
              <a:latin typeface="Arial" panose="020B0604020202020204" pitchFamily="34" charset="0"/>
              <a:cs typeface="Arial" panose="020B0604020202020204" pitchFamily="34" charset="0"/>
            </a:endParaRPr>
          </a:p>
          <a:p>
            <a:pPr marL="231775" indent="0" algn="just">
              <a:buNone/>
            </a:pPr>
            <a:endParaRPr lang="en-GB" sz="24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38889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1"/>
            <a:ext cx="9410700" cy="1143000"/>
          </a:xfrm>
        </p:spPr>
        <p:txBody>
          <a:bodyPr>
            <a:normAutofit/>
          </a:bodyPr>
          <a:lstStyle/>
          <a:p>
            <a:r>
              <a:rPr lang="en-US" sz="3600" b="1" dirty="0" smtClean="0">
                <a:latin typeface="Arial" panose="020B0604020202020204" pitchFamily="34" charset="0"/>
                <a:cs typeface="Arial" panose="020B0604020202020204" pitchFamily="34" charset="0"/>
              </a:rPr>
              <a:t>Bursary to Mr Mahumapelo</a:t>
            </a:r>
            <a:endParaRPr lang="en-US" sz="36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r>
              <a:rPr lang="en-US" sz="1000" b="1" dirty="0" smtClean="0">
                <a:latin typeface="Arial"/>
                <a:cs typeface="Arial"/>
              </a:rPr>
              <a:t>Hotline: 0800 037 774    |     Website: https://www.siu.org.za   |   E-mail: info@siu.org.za </a:t>
            </a:r>
            <a:endParaRPr lang="en-US" sz="1000" b="1" dirty="0">
              <a:latin typeface="Arial"/>
              <a:cs typeface="Arial"/>
            </a:endParaRPr>
          </a:p>
        </p:txBody>
      </p:sp>
      <p:sp>
        <p:nvSpPr>
          <p:cNvPr id="4" name="Slide Number Placeholder 3"/>
          <p:cNvSpPr>
            <a:spLocks noGrp="1"/>
          </p:cNvSpPr>
          <p:nvPr>
            <p:ph type="sldNum" sz="quarter" idx="12"/>
          </p:nvPr>
        </p:nvSpPr>
        <p:spPr/>
        <p:txBody>
          <a:bodyPr/>
          <a:lstStyle/>
          <a:p>
            <a:fld id="{40E4637F-1127-AF4D-B96F-F7789FFD66FF}" type="slidenum">
              <a:rPr lang="en-US" smtClean="0"/>
              <a:t>18</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70384061"/>
              </p:ext>
            </p:extLst>
          </p:nvPr>
        </p:nvGraphicFramePr>
        <p:xfrm>
          <a:off x="0" y="1616341"/>
          <a:ext cx="9905999" cy="4427107"/>
        </p:xfrm>
        <a:graphic>
          <a:graphicData uri="http://schemas.openxmlformats.org/drawingml/2006/table">
            <a:tbl>
              <a:tblPr firstRow="1" bandRow="1">
                <a:tableStyleId>{5C22544A-7EE6-4342-B048-85BDC9FD1C3A}</a:tableStyleId>
              </a:tblPr>
              <a:tblGrid>
                <a:gridCol w="2748046">
                  <a:extLst>
                    <a:ext uri="{9D8B030D-6E8A-4147-A177-3AD203B41FA5}">
                      <a16:colId xmlns:a16="http://schemas.microsoft.com/office/drawing/2014/main" val="665874139"/>
                    </a:ext>
                  </a:extLst>
                </a:gridCol>
                <a:gridCol w="4288217">
                  <a:extLst>
                    <a:ext uri="{9D8B030D-6E8A-4147-A177-3AD203B41FA5}">
                      <a16:colId xmlns:a16="http://schemas.microsoft.com/office/drawing/2014/main" val="1502185885"/>
                    </a:ext>
                  </a:extLst>
                </a:gridCol>
                <a:gridCol w="2869736">
                  <a:extLst>
                    <a:ext uri="{9D8B030D-6E8A-4147-A177-3AD203B41FA5}">
                      <a16:colId xmlns:a16="http://schemas.microsoft.com/office/drawing/2014/main" val="2275864516"/>
                    </a:ext>
                  </a:extLst>
                </a:gridCol>
              </a:tblGrid>
              <a:tr h="671212">
                <a:tc>
                  <a:txBody>
                    <a:bodyPr/>
                    <a:lstStyle/>
                    <a:p>
                      <a:r>
                        <a:rPr lang="en-US" dirty="0" smtClean="0">
                          <a:solidFill>
                            <a:schemeClr val="tx1"/>
                          </a:solidFill>
                        </a:rPr>
                        <a:t>Focus Area 5</a:t>
                      </a:r>
                      <a:endParaRPr lang="en-US" dirty="0">
                        <a:solidFill>
                          <a:schemeClr val="tx1"/>
                        </a:solidFill>
                      </a:endParaRPr>
                    </a:p>
                  </a:txBody>
                  <a:tcPr>
                    <a:solidFill>
                      <a:srgbClr val="FFFF00"/>
                    </a:solidFill>
                  </a:tcPr>
                </a:tc>
                <a:tc>
                  <a:txBody>
                    <a:bodyPr/>
                    <a:lstStyle/>
                    <a:p>
                      <a:r>
                        <a:rPr lang="en-US" dirty="0" smtClean="0">
                          <a:solidFill>
                            <a:schemeClr val="tx1"/>
                          </a:solidFill>
                        </a:rPr>
                        <a:t>Findings</a:t>
                      </a:r>
                      <a:r>
                        <a:rPr lang="en-US" baseline="0" dirty="0" smtClean="0">
                          <a:solidFill>
                            <a:schemeClr val="tx1"/>
                          </a:solidFill>
                        </a:rPr>
                        <a:t> and status</a:t>
                      </a:r>
                      <a:endParaRPr lang="en-US" dirty="0">
                        <a:solidFill>
                          <a:schemeClr val="tx1"/>
                        </a:solidFill>
                      </a:endParaRPr>
                    </a:p>
                  </a:txBody>
                  <a:tcPr>
                    <a:solidFill>
                      <a:srgbClr val="FFFF00"/>
                    </a:solidFill>
                  </a:tcPr>
                </a:tc>
                <a:tc>
                  <a:txBody>
                    <a:bodyPr/>
                    <a:lstStyle/>
                    <a:p>
                      <a:r>
                        <a:rPr lang="en-US" dirty="0" smtClean="0">
                          <a:solidFill>
                            <a:schemeClr val="tx1"/>
                          </a:solidFill>
                        </a:rPr>
                        <a:t>Outcomes (actual</a:t>
                      </a:r>
                      <a:r>
                        <a:rPr lang="en-US" baseline="0" dirty="0" smtClean="0">
                          <a:solidFill>
                            <a:schemeClr val="tx1"/>
                          </a:solidFill>
                        </a:rPr>
                        <a:t> and </a:t>
                      </a:r>
                      <a:r>
                        <a:rPr lang="en-US" dirty="0" smtClean="0">
                          <a:solidFill>
                            <a:schemeClr val="tx1"/>
                          </a:solidFill>
                        </a:rPr>
                        <a:t>Possible outcomes)</a:t>
                      </a:r>
                      <a:endParaRPr lang="en-US" dirty="0">
                        <a:solidFill>
                          <a:schemeClr val="tx1"/>
                        </a:solidFill>
                      </a:endParaRPr>
                    </a:p>
                  </a:txBody>
                  <a:tcPr>
                    <a:solidFill>
                      <a:srgbClr val="FFFF00"/>
                    </a:solidFill>
                  </a:tcPr>
                </a:tc>
                <a:extLst>
                  <a:ext uri="{0D108BD9-81ED-4DB2-BD59-A6C34878D82A}">
                    <a16:rowId xmlns:a16="http://schemas.microsoft.com/office/drawing/2014/main" val="918357312"/>
                  </a:ext>
                </a:extLst>
              </a:tr>
              <a:tr h="3755895">
                <a:tc>
                  <a:txBody>
                    <a:bodyPr/>
                    <a:lstStyle/>
                    <a:p>
                      <a:r>
                        <a:rPr lang="en-ZA" sz="1400" dirty="0" smtClean="0">
                          <a:latin typeface="Arial" panose="020B0604020202020204" pitchFamily="34" charset="0"/>
                          <a:cs typeface="Arial" panose="020B0604020202020204" pitchFamily="34" charset="0"/>
                        </a:rPr>
                        <a:t>The awarding of bursaries by Denel to three bursary holders </a:t>
                      </a:r>
                    </a:p>
                    <a:p>
                      <a:endParaRPr lang="en-ZA" sz="1400" b="1" dirty="0" smtClean="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dirty="0" smtClean="0">
                          <a:latin typeface="Arial" panose="020B0604020202020204" pitchFamily="34" charset="0"/>
                          <a:cs typeface="Arial" panose="020B0604020202020204" pitchFamily="34" charset="0"/>
                        </a:rPr>
                        <a:t>Mr </a:t>
                      </a:r>
                      <a:r>
                        <a:rPr lang="en-US" sz="1400" b="1" dirty="0" smtClean="0">
                          <a:latin typeface="Arial" panose="020B0604020202020204" pitchFamily="34" charset="0"/>
                          <a:cs typeface="Arial" panose="020B0604020202020204" pitchFamily="34" charset="0"/>
                        </a:rPr>
                        <a:t>Oarabile Mahumapelo</a:t>
                      </a:r>
                    </a:p>
                    <a:p>
                      <a:endParaRPr lang="en-US" sz="1400" b="1" dirty="0" smtClean="0">
                        <a:latin typeface="Arial" panose="020B0604020202020204" pitchFamily="34" charset="0"/>
                        <a:cs typeface="Arial" panose="020B0604020202020204" pitchFamily="34" charset="0"/>
                      </a:endParaRPr>
                    </a:p>
                  </a:txBody>
                  <a:tcPr/>
                </a:tc>
                <a:tc>
                  <a:txBody>
                    <a:bodyPr/>
                    <a:lstStyle/>
                    <a:p>
                      <a:pPr algn="l" defTabSz="457200" rtl="0" eaLnBrk="1" latinLnBrk="0" hangingPunct="1"/>
                      <a:r>
                        <a:rPr lang="en-US" sz="1400" dirty="0" smtClean="0">
                          <a:latin typeface="Arial" panose="020B0604020202020204" pitchFamily="34" charset="0"/>
                          <a:cs typeface="Arial" panose="020B0604020202020204" pitchFamily="34" charset="0"/>
                        </a:rPr>
                        <a:t>A </a:t>
                      </a:r>
                      <a:r>
                        <a:rPr lang="en-US" sz="1400" kern="1200" dirty="0" smtClean="0">
                          <a:solidFill>
                            <a:schemeClr val="dk1"/>
                          </a:solidFill>
                          <a:latin typeface="Arial" panose="020B0604020202020204" pitchFamily="34" charset="0"/>
                          <a:ea typeface="+mn-ea"/>
                          <a:cs typeface="Arial" panose="020B0604020202020204" pitchFamily="34" charset="0"/>
                        </a:rPr>
                        <a:t>bursary was awarded to Mr Mahumapelo for a Jet Pilot Programme and he signed a bursary agreement on 1 February 2017 for R1 156 378.20.</a:t>
                      </a:r>
                    </a:p>
                    <a:p>
                      <a:pPr algn="l" defTabSz="457200" rtl="0" eaLnBrk="1" latinLnBrk="0" hangingPunct="1"/>
                      <a:r>
                        <a:rPr lang="en-US" sz="1400" kern="1200" dirty="0" smtClean="0">
                          <a:solidFill>
                            <a:schemeClr val="dk1"/>
                          </a:solidFill>
                          <a:latin typeface="Arial" panose="020B0604020202020204" pitchFamily="34" charset="0"/>
                          <a:ea typeface="+mn-ea"/>
                          <a:cs typeface="Arial" panose="020B0604020202020204" pitchFamily="34" charset="0"/>
                        </a:rPr>
                        <a:t>This was in breach of Denel’s Study Scheme Benefits Policy </a:t>
                      </a:r>
                    </a:p>
                    <a:p>
                      <a:pPr marL="285750" indent="-285750" algn="l" defTabSz="457200" rtl="0" eaLnBrk="1" latinLnBrk="0" hangingPunct="1">
                        <a:buFontTx/>
                        <a:buChar char="-"/>
                      </a:pPr>
                      <a:r>
                        <a:rPr lang="en-US" sz="1400" kern="1200" dirty="0" smtClean="0">
                          <a:solidFill>
                            <a:schemeClr val="dk1"/>
                          </a:solidFill>
                          <a:latin typeface="Arial" panose="020B0604020202020204" pitchFamily="34" charset="0"/>
                          <a:ea typeface="+mn-ea"/>
                          <a:cs typeface="Arial" panose="020B0604020202020204" pitchFamily="34" charset="0"/>
                        </a:rPr>
                        <a:t>Mr Mahumapelo was issued with a termination letter in June 2018  after his exclusion from 43 Air School  and therefore failed to adhere to the bursary conditions.</a:t>
                      </a:r>
                    </a:p>
                    <a:p>
                      <a:pPr marL="285750" indent="-285750" algn="l" defTabSz="457200" rtl="0" eaLnBrk="1" latinLnBrk="0" hangingPunct="1">
                        <a:buFontTx/>
                        <a:buChar char="-"/>
                      </a:pPr>
                      <a:r>
                        <a:rPr lang="en-US" sz="1400" kern="1200" dirty="0" smtClean="0">
                          <a:solidFill>
                            <a:schemeClr val="dk1"/>
                          </a:solidFill>
                          <a:latin typeface="Arial" panose="020B0604020202020204" pitchFamily="34" charset="0"/>
                          <a:ea typeface="+mn-ea"/>
                          <a:cs typeface="Arial" panose="020B0604020202020204" pitchFamily="34" charset="0"/>
                        </a:rPr>
                        <a:t>Denel had already paid R881 270.30 and out of this amount, R559 990.65 had been credited to his study program. </a:t>
                      </a:r>
                    </a:p>
                    <a:p>
                      <a:pPr marL="285750" indent="-285750" algn="l" defTabSz="457200" rtl="0" eaLnBrk="1" latinLnBrk="0" hangingPunct="1">
                        <a:buFontTx/>
                        <a:buChar char="-"/>
                      </a:pPr>
                      <a:r>
                        <a:rPr lang="en-US" sz="1400" kern="1200" dirty="0" smtClean="0">
                          <a:solidFill>
                            <a:schemeClr val="dk1"/>
                          </a:solidFill>
                          <a:latin typeface="Arial" panose="020B0604020202020204" pitchFamily="34" charset="0"/>
                          <a:ea typeface="+mn-ea"/>
                          <a:cs typeface="Arial" panose="020B0604020202020204" pitchFamily="34" charset="0"/>
                        </a:rPr>
                        <a:t>The balance was credited to Mr Sanele Ndlovu’s account without any approval from Denel.</a:t>
                      </a:r>
                    </a:p>
                    <a:p>
                      <a:pPr marL="285750" indent="-285750" algn="l" defTabSz="457200" rtl="0" eaLnBrk="1" latinLnBrk="0" hangingPunct="1">
                        <a:buFontTx/>
                        <a:buChar char="-"/>
                      </a:pPr>
                      <a:r>
                        <a:rPr lang="en-US" sz="1400" kern="1200" dirty="0" smtClean="0">
                          <a:solidFill>
                            <a:schemeClr val="dk1"/>
                          </a:solidFill>
                          <a:latin typeface="Arial" panose="020B0604020202020204" pitchFamily="34" charset="0"/>
                          <a:ea typeface="+mn-ea"/>
                          <a:cs typeface="Arial" panose="020B0604020202020204" pitchFamily="34" charset="0"/>
                        </a:rPr>
                        <a:t>SIU is in the process of recovering this amount from 43 Air school</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Civil Recovery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An AOD of R559 990.65 signed by </a:t>
                      </a:r>
                      <a:r>
                        <a:rPr kumimoji="0" lang="en-US" sz="1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Mrs</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Mahumapelo</a:t>
                      </a:r>
                      <a:endPar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Possible recovery of R321,279.65 from the Air School</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Criminal Referral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None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Disciplinary Referral</a:t>
                      </a:r>
                    </a:p>
                    <a:p>
                      <a:pPr marL="0" indent="0">
                        <a:buFontTx/>
                        <a:buNone/>
                      </a:pPr>
                      <a:endParaRPr lang="en-US" sz="1400" dirty="0" smtClean="0">
                        <a:latin typeface="Arial" panose="020B0604020202020204" pitchFamily="34" charset="0"/>
                        <a:cs typeface="Arial" panose="020B0604020202020204" pitchFamily="34" charset="0"/>
                      </a:endParaRPr>
                    </a:p>
                    <a:p>
                      <a:pPr marL="0" indent="0">
                        <a:buFontTx/>
                        <a:buNone/>
                      </a:pPr>
                      <a:r>
                        <a:rPr lang="en-US" sz="1400" dirty="0" smtClean="0">
                          <a:latin typeface="Arial" panose="020B0604020202020204" pitchFamily="34" charset="0"/>
                          <a:cs typeface="Arial" panose="020B0604020202020204" pitchFamily="34" charset="0"/>
                        </a:rPr>
                        <a:t>None. All</a:t>
                      </a:r>
                      <a:r>
                        <a:rPr lang="en-US" sz="1400" baseline="0" dirty="0" smtClean="0">
                          <a:latin typeface="Arial" panose="020B0604020202020204" pitchFamily="34" charset="0"/>
                          <a:cs typeface="Arial" panose="020B0604020202020204" pitchFamily="34" charset="0"/>
                        </a:rPr>
                        <a:t> officials that are implicated have left DENEL.</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28241644"/>
                  </a:ext>
                </a:extLst>
              </a:tr>
            </a:tbl>
          </a:graphicData>
        </a:graphic>
      </p:graphicFrame>
    </p:spTree>
    <p:extLst>
      <p:ext uri="{BB962C8B-B14F-4D97-AF65-F5344CB8AC3E}">
        <p14:creationId xmlns:p14="http://schemas.microsoft.com/office/powerpoint/2010/main" val="737402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1"/>
            <a:ext cx="8915400" cy="1143000"/>
          </a:xfrm>
        </p:spPr>
        <p:txBody>
          <a:bodyPr>
            <a:normAutofit/>
          </a:bodyPr>
          <a:lstStyle/>
          <a:p>
            <a:r>
              <a:rPr lang="en-US" sz="3600" b="1" dirty="0">
                <a:latin typeface="Arial" panose="020B0604020202020204" pitchFamily="34" charset="0"/>
                <a:cs typeface="Arial" panose="020B0604020202020204" pitchFamily="34" charset="0"/>
              </a:rPr>
              <a:t>Bursary to </a:t>
            </a:r>
            <a:r>
              <a:rPr lang="en-US" sz="3600" b="1" dirty="0" smtClean="0">
                <a:latin typeface="Arial" panose="020B0604020202020204" pitchFamily="34" charset="0"/>
                <a:cs typeface="Arial" panose="020B0604020202020204" pitchFamily="34" charset="0"/>
              </a:rPr>
              <a:t>Ms Damane</a:t>
            </a:r>
            <a:endParaRPr lang="en-US" sz="36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r>
              <a:rPr lang="en-US" sz="1000" b="1" dirty="0" smtClean="0">
                <a:latin typeface="Arial"/>
                <a:cs typeface="Arial"/>
              </a:rPr>
              <a:t>Hotline: 0800 037 774    |     Website: https://www.siu.org.za   |   E-mail: info@siu.org.za </a:t>
            </a:r>
            <a:endParaRPr lang="en-US" sz="1000" b="1" dirty="0">
              <a:latin typeface="Arial"/>
              <a:cs typeface="Arial"/>
            </a:endParaRPr>
          </a:p>
        </p:txBody>
      </p:sp>
      <p:sp>
        <p:nvSpPr>
          <p:cNvPr id="4" name="Slide Number Placeholder 3"/>
          <p:cNvSpPr>
            <a:spLocks noGrp="1"/>
          </p:cNvSpPr>
          <p:nvPr>
            <p:ph type="sldNum" sz="quarter" idx="12"/>
          </p:nvPr>
        </p:nvSpPr>
        <p:spPr/>
        <p:txBody>
          <a:bodyPr/>
          <a:lstStyle/>
          <a:p>
            <a:fld id="{40E4637F-1127-AF4D-B96F-F7789FFD66FF}" type="slidenum">
              <a:rPr lang="en-US" smtClean="0"/>
              <a:t>19</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34488092"/>
              </p:ext>
            </p:extLst>
          </p:nvPr>
        </p:nvGraphicFramePr>
        <p:xfrm>
          <a:off x="0" y="1616341"/>
          <a:ext cx="9905999" cy="4645706"/>
        </p:xfrm>
        <a:graphic>
          <a:graphicData uri="http://schemas.openxmlformats.org/drawingml/2006/table">
            <a:tbl>
              <a:tblPr firstRow="1" bandRow="1">
                <a:tableStyleId>{5C22544A-7EE6-4342-B048-85BDC9FD1C3A}</a:tableStyleId>
              </a:tblPr>
              <a:tblGrid>
                <a:gridCol w="2606393">
                  <a:extLst>
                    <a:ext uri="{9D8B030D-6E8A-4147-A177-3AD203B41FA5}">
                      <a16:colId xmlns:a16="http://schemas.microsoft.com/office/drawing/2014/main" val="665874139"/>
                    </a:ext>
                  </a:extLst>
                </a:gridCol>
                <a:gridCol w="4429870">
                  <a:extLst>
                    <a:ext uri="{9D8B030D-6E8A-4147-A177-3AD203B41FA5}">
                      <a16:colId xmlns:a16="http://schemas.microsoft.com/office/drawing/2014/main" val="1502185885"/>
                    </a:ext>
                  </a:extLst>
                </a:gridCol>
                <a:gridCol w="2869736">
                  <a:extLst>
                    <a:ext uri="{9D8B030D-6E8A-4147-A177-3AD203B41FA5}">
                      <a16:colId xmlns:a16="http://schemas.microsoft.com/office/drawing/2014/main" val="2275864516"/>
                    </a:ext>
                  </a:extLst>
                </a:gridCol>
              </a:tblGrid>
              <a:tr h="650398">
                <a:tc>
                  <a:txBody>
                    <a:bodyPr/>
                    <a:lstStyle/>
                    <a:p>
                      <a:r>
                        <a:rPr lang="en-US" dirty="0" smtClean="0">
                          <a:solidFill>
                            <a:schemeClr val="tx1"/>
                          </a:solidFill>
                        </a:rPr>
                        <a:t>Focus Area 5</a:t>
                      </a:r>
                      <a:endParaRPr lang="en-US" dirty="0">
                        <a:solidFill>
                          <a:schemeClr val="tx1"/>
                        </a:solidFill>
                      </a:endParaRPr>
                    </a:p>
                  </a:txBody>
                  <a:tcPr>
                    <a:solidFill>
                      <a:srgbClr val="FFFF00"/>
                    </a:solidFill>
                  </a:tcPr>
                </a:tc>
                <a:tc>
                  <a:txBody>
                    <a:bodyPr/>
                    <a:lstStyle/>
                    <a:p>
                      <a:r>
                        <a:rPr lang="en-US" dirty="0" smtClean="0">
                          <a:solidFill>
                            <a:schemeClr val="tx1"/>
                          </a:solidFill>
                        </a:rPr>
                        <a:t>Findings</a:t>
                      </a:r>
                      <a:r>
                        <a:rPr lang="en-US" baseline="0" dirty="0" smtClean="0">
                          <a:solidFill>
                            <a:schemeClr val="tx1"/>
                          </a:solidFill>
                        </a:rPr>
                        <a:t> and status</a:t>
                      </a:r>
                      <a:endParaRPr lang="en-US" dirty="0">
                        <a:solidFill>
                          <a:schemeClr val="tx1"/>
                        </a:solidFill>
                      </a:endParaRPr>
                    </a:p>
                  </a:txBody>
                  <a:tcPr>
                    <a:solidFill>
                      <a:srgbClr val="FFFF00"/>
                    </a:solidFill>
                  </a:tcPr>
                </a:tc>
                <a:tc>
                  <a:txBody>
                    <a:bodyPr/>
                    <a:lstStyle/>
                    <a:p>
                      <a:r>
                        <a:rPr lang="en-US" dirty="0" smtClean="0">
                          <a:solidFill>
                            <a:schemeClr val="tx1"/>
                          </a:solidFill>
                        </a:rPr>
                        <a:t>Outcomes (actual</a:t>
                      </a:r>
                      <a:r>
                        <a:rPr lang="en-US" baseline="0" dirty="0" smtClean="0">
                          <a:solidFill>
                            <a:schemeClr val="tx1"/>
                          </a:solidFill>
                        </a:rPr>
                        <a:t> and </a:t>
                      </a:r>
                      <a:r>
                        <a:rPr lang="en-US" dirty="0" smtClean="0">
                          <a:solidFill>
                            <a:schemeClr val="tx1"/>
                          </a:solidFill>
                        </a:rPr>
                        <a:t>Possible outcomes)</a:t>
                      </a:r>
                      <a:endParaRPr lang="en-US" dirty="0">
                        <a:solidFill>
                          <a:schemeClr val="tx1"/>
                        </a:solidFill>
                      </a:endParaRPr>
                    </a:p>
                  </a:txBody>
                  <a:tcPr>
                    <a:solidFill>
                      <a:srgbClr val="FFFF00"/>
                    </a:solidFill>
                  </a:tcPr>
                </a:tc>
                <a:extLst>
                  <a:ext uri="{0D108BD9-81ED-4DB2-BD59-A6C34878D82A}">
                    <a16:rowId xmlns:a16="http://schemas.microsoft.com/office/drawing/2014/main" val="918357312"/>
                  </a:ext>
                </a:extLst>
              </a:tr>
              <a:tr h="3995308">
                <a:tc>
                  <a:txBody>
                    <a:bodyPr/>
                    <a:lstStyle/>
                    <a:p>
                      <a:r>
                        <a:rPr lang="en-ZA" sz="1400" dirty="0" smtClean="0">
                          <a:latin typeface="Arial" panose="020B0604020202020204" pitchFamily="34" charset="0"/>
                          <a:cs typeface="Arial" panose="020B0604020202020204" pitchFamily="34" charset="0"/>
                        </a:rPr>
                        <a:t>The awarding of bursaries by Denel to three bursary holders </a:t>
                      </a:r>
                    </a:p>
                    <a:p>
                      <a:endParaRPr lang="en-ZA" sz="1400" b="1" dirty="0" smtClean="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dirty="0" smtClean="0">
                          <a:latin typeface="Arial" panose="020B0604020202020204" pitchFamily="34" charset="0"/>
                          <a:cs typeface="Arial" panose="020B0604020202020204" pitchFamily="34" charset="0"/>
                        </a:rPr>
                        <a:t>Ms</a:t>
                      </a:r>
                      <a:r>
                        <a:rPr lang="en-ZA" sz="1400" b="1" baseline="0" dirty="0" smtClean="0">
                          <a:latin typeface="Arial" panose="020B0604020202020204" pitchFamily="34" charset="0"/>
                          <a:cs typeface="Arial" panose="020B0604020202020204" pitchFamily="34" charset="0"/>
                        </a:rPr>
                        <a:t> Sibulela Damane</a:t>
                      </a:r>
                      <a:endParaRPr lang="en-US" sz="1400" dirty="0" smtClean="0">
                        <a:latin typeface="Arial" panose="020B0604020202020204" pitchFamily="34" charset="0"/>
                        <a:cs typeface="Arial" panose="020B0604020202020204" pitchFamily="34" charset="0"/>
                      </a:endParaRPr>
                    </a:p>
                    <a:p>
                      <a:endParaRPr lang="en-US" sz="1400" b="1" dirty="0" smtClean="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A bursary was awarded to Ms Damane for a Integrated Commercial Pilot License Course and she signed a bursary agreement on 15 May 2017 for R793 308.90 </a:t>
                      </a:r>
                      <a:r>
                        <a:rPr lang="en-US" sz="1400" kern="1200" dirty="0" smtClean="0">
                          <a:solidFill>
                            <a:schemeClr val="dk1"/>
                          </a:solidFill>
                          <a:latin typeface="Arial" panose="020B0604020202020204" pitchFamily="34" charset="0"/>
                          <a:ea typeface="+mn-ea"/>
                          <a:cs typeface="Arial" panose="020B0604020202020204" pitchFamily="34" charset="0"/>
                        </a:rPr>
                        <a:t>whilst  she was already a student at 43 Air School.</a:t>
                      </a:r>
                      <a:r>
                        <a:rPr lang="en-US" sz="1400" dirty="0" smtClean="0">
                          <a:latin typeface="Arial" panose="020B0604020202020204" pitchFamily="34" charset="0"/>
                          <a:cs typeface="Arial" panose="020B0604020202020204" pitchFamily="34" charset="0"/>
                        </a:rPr>
                        <a:t>. </a:t>
                      </a:r>
                    </a:p>
                    <a:p>
                      <a:r>
                        <a:rPr lang="en-US" sz="1400" dirty="0" smtClean="0">
                          <a:latin typeface="Arial" panose="020B0604020202020204" pitchFamily="34" charset="0"/>
                          <a:cs typeface="Arial" panose="020B0604020202020204" pitchFamily="34" charset="0"/>
                        </a:rPr>
                        <a:t>This was</a:t>
                      </a:r>
                      <a:r>
                        <a:rPr lang="en-US" sz="1400" baseline="0" dirty="0" smtClean="0">
                          <a:latin typeface="Arial" panose="020B0604020202020204" pitchFamily="34" charset="0"/>
                          <a:cs typeface="Arial" panose="020B0604020202020204" pitchFamily="34" charset="0"/>
                        </a:rPr>
                        <a:t> in </a:t>
                      </a:r>
                      <a:r>
                        <a:rPr lang="en-US" sz="1400" dirty="0" smtClean="0">
                          <a:latin typeface="Arial" panose="020B0604020202020204" pitchFamily="34" charset="0"/>
                          <a:cs typeface="Arial" panose="020B0604020202020204" pitchFamily="34" charset="0"/>
                        </a:rPr>
                        <a:t>breach</a:t>
                      </a:r>
                      <a:r>
                        <a:rPr lang="en-US" sz="1400" baseline="0" dirty="0" smtClean="0">
                          <a:latin typeface="Arial" panose="020B0604020202020204" pitchFamily="34" charset="0"/>
                          <a:cs typeface="Arial" panose="020B0604020202020204" pitchFamily="34" charset="0"/>
                        </a:rPr>
                        <a:t> of </a:t>
                      </a:r>
                      <a:r>
                        <a:rPr lang="en-US" sz="1400" dirty="0" smtClean="0">
                          <a:latin typeface="Arial" panose="020B0604020202020204" pitchFamily="34" charset="0"/>
                          <a:cs typeface="Arial" panose="020B0604020202020204" pitchFamily="34" charset="0"/>
                        </a:rPr>
                        <a:t>Denel’s Study Scheme Benefits Policy </a:t>
                      </a:r>
                    </a:p>
                    <a:p>
                      <a:pPr marL="285750" indent="-285750">
                        <a:buFontTx/>
                        <a:buChar char="-"/>
                      </a:pPr>
                      <a:r>
                        <a:rPr lang="en-US" sz="1400" kern="1200" dirty="0" err="1" smtClean="0">
                          <a:solidFill>
                            <a:schemeClr val="dk1"/>
                          </a:solidFill>
                          <a:latin typeface="Arial" panose="020B0604020202020204" pitchFamily="34" charset="0"/>
                          <a:ea typeface="+mn-ea"/>
                          <a:cs typeface="Arial" panose="020B0604020202020204" pitchFamily="34" charset="0"/>
                        </a:rPr>
                        <a:t>Ms</a:t>
                      </a:r>
                      <a:r>
                        <a:rPr lang="en-US" sz="1400" kern="1200" baseline="0" dirty="0" smtClean="0">
                          <a:solidFill>
                            <a:schemeClr val="dk1"/>
                          </a:solidFill>
                          <a:latin typeface="Arial" panose="020B0604020202020204" pitchFamily="34" charset="0"/>
                          <a:ea typeface="+mn-ea"/>
                          <a:cs typeface="Arial" panose="020B0604020202020204" pitchFamily="34" charset="0"/>
                        </a:rPr>
                        <a:t> </a:t>
                      </a:r>
                      <a:r>
                        <a:rPr lang="en-US" sz="1400" kern="1200" baseline="0" dirty="0" err="1" smtClean="0">
                          <a:solidFill>
                            <a:schemeClr val="dk1"/>
                          </a:solidFill>
                          <a:latin typeface="Arial" panose="020B0604020202020204" pitchFamily="34" charset="0"/>
                          <a:ea typeface="+mn-ea"/>
                          <a:cs typeface="Arial" panose="020B0604020202020204" pitchFamily="34" charset="0"/>
                        </a:rPr>
                        <a:t>Damane</a:t>
                      </a:r>
                      <a:r>
                        <a:rPr lang="en-US" sz="1400" kern="1200" dirty="0" smtClean="0">
                          <a:solidFill>
                            <a:schemeClr val="dk1"/>
                          </a:solidFill>
                          <a:latin typeface="Arial" panose="020B0604020202020204" pitchFamily="34" charset="0"/>
                          <a:ea typeface="+mn-ea"/>
                          <a:cs typeface="Arial" panose="020B0604020202020204" pitchFamily="34" charset="0"/>
                        </a:rPr>
                        <a:t> was issued with a termination letter on </a:t>
                      </a:r>
                      <a:r>
                        <a:rPr lang="en-US" sz="1400" dirty="0" smtClean="0">
                          <a:latin typeface="Arial" panose="020B0604020202020204" pitchFamily="34" charset="0"/>
                          <a:cs typeface="Arial" panose="020B0604020202020204" pitchFamily="34" charset="0"/>
                        </a:rPr>
                        <a:t>2/11/2017 </a:t>
                      </a:r>
                      <a:r>
                        <a:rPr lang="en-US" sz="1400" kern="1200" dirty="0" smtClean="0">
                          <a:solidFill>
                            <a:schemeClr val="dk1"/>
                          </a:solidFill>
                          <a:latin typeface="Arial" panose="020B0604020202020204" pitchFamily="34" charset="0"/>
                          <a:ea typeface="+mn-ea"/>
                          <a:cs typeface="Arial" panose="020B0604020202020204" pitchFamily="34" charset="0"/>
                        </a:rPr>
                        <a:t>after her</a:t>
                      </a:r>
                      <a:r>
                        <a:rPr lang="en-US" sz="1400" kern="1200" baseline="0" dirty="0" smtClean="0">
                          <a:solidFill>
                            <a:schemeClr val="dk1"/>
                          </a:solidFill>
                          <a:latin typeface="Arial" panose="020B0604020202020204" pitchFamily="34" charset="0"/>
                          <a:ea typeface="+mn-ea"/>
                          <a:cs typeface="Arial" panose="020B0604020202020204" pitchFamily="34" charset="0"/>
                        </a:rPr>
                        <a:t> </a:t>
                      </a:r>
                      <a:r>
                        <a:rPr lang="en-US" sz="1400" kern="1200" dirty="0" smtClean="0">
                          <a:solidFill>
                            <a:schemeClr val="dk1"/>
                          </a:solidFill>
                          <a:latin typeface="Arial" panose="020B0604020202020204" pitchFamily="34" charset="0"/>
                          <a:ea typeface="+mn-ea"/>
                          <a:cs typeface="Arial" panose="020B0604020202020204" pitchFamily="34" charset="0"/>
                        </a:rPr>
                        <a:t>exclusion from</a:t>
                      </a:r>
                      <a:r>
                        <a:rPr lang="en-US" sz="1400" kern="1200" baseline="0" dirty="0" smtClean="0">
                          <a:solidFill>
                            <a:schemeClr val="dk1"/>
                          </a:solidFill>
                          <a:latin typeface="Arial" panose="020B0604020202020204" pitchFamily="34" charset="0"/>
                          <a:ea typeface="+mn-ea"/>
                          <a:cs typeface="Arial" panose="020B0604020202020204" pitchFamily="34" charset="0"/>
                        </a:rPr>
                        <a:t> 43 Air School and therefore failed to </a:t>
                      </a:r>
                      <a:r>
                        <a:rPr lang="en-US" sz="1400" kern="1200" dirty="0" smtClean="0">
                          <a:solidFill>
                            <a:schemeClr val="dk1"/>
                          </a:solidFill>
                          <a:latin typeface="Arial" panose="020B0604020202020204" pitchFamily="34" charset="0"/>
                          <a:ea typeface="+mn-ea"/>
                          <a:cs typeface="Arial" panose="020B0604020202020204" pitchFamily="34" charset="0"/>
                        </a:rPr>
                        <a:t>adhere to the bursary conditions</a:t>
                      </a:r>
                      <a:r>
                        <a:rPr lang="en-US" sz="1400" dirty="0" smtClean="0">
                          <a:latin typeface="Arial" panose="020B0604020202020204" pitchFamily="34" charset="0"/>
                          <a:cs typeface="Arial" panose="020B0604020202020204" pitchFamily="34" charset="0"/>
                        </a:rPr>
                        <a:t>.</a:t>
                      </a:r>
                    </a:p>
                    <a:p>
                      <a:pPr marL="285750" indent="-285750">
                        <a:buFontTx/>
                        <a:buChar char="-"/>
                      </a:pPr>
                      <a:r>
                        <a:rPr lang="en-US" sz="1400" kern="1200" dirty="0" smtClean="0">
                          <a:solidFill>
                            <a:schemeClr val="dk1"/>
                          </a:solidFill>
                          <a:latin typeface="Arial" panose="020B0604020202020204" pitchFamily="34" charset="0"/>
                          <a:ea typeface="+mn-ea"/>
                          <a:cs typeface="Arial" panose="020B0604020202020204" pitchFamily="34" charset="0"/>
                        </a:rPr>
                        <a:t>Denel had already paid R641</a:t>
                      </a:r>
                      <a:r>
                        <a:rPr lang="en-US" sz="1400" kern="1200" baseline="0" dirty="0" smtClean="0">
                          <a:solidFill>
                            <a:schemeClr val="dk1"/>
                          </a:solidFill>
                          <a:latin typeface="Arial" panose="020B0604020202020204" pitchFamily="34" charset="0"/>
                          <a:ea typeface="+mn-ea"/>
                          <a:cs typeface="Arial" panose="020B0604020202020204" pitchFamily="34" charset="0"/>
                        </a:rPr>
                        <a:t> 683.90</a:t>
                      </a:r>
                      <a:r>
                        <a:rPr lang="en-US" sz="1400" kern="1200" dirty="0" smtClean="0">
                          <a:solidFill>
                            <a:schemeClr val="dk1"/>
                          </a:solidFill>
                          <a:latin typeface="Arial" panose="020B0604020202020204" pitchFamily="34" charset="0"/>
                          <a:ea typeface="+mn-ea"/>
                          <a:cs typeface="Arial" panose="020B0604020202020204" pitchFamily="34" charset="0"/>
                        </a:rPr>
                        <a:t> and out of this amount,</a:t>
                      </a:r>
                      <a:r>
                        <a:rPr lang="en-US" sz="1400" kern="1200" baseline="0" dirty="0" smtClean="0">
                          <a:solidFill>
                            <a:schemeClr val="dk1"/>
                          </a:solidFill>
                          <a:latin typeface="Arial" panose="020B0604020202020204" pitchFamily="34" charset="0"/>
                          <a:ea typeface="+mn-ea"/>
                          <a:cs typeface="Arial" panose="020B0604020202020204" pitchFamily="34" charset="0"/>
                        </a:rPr>
                        <a:t> R234 413.31 </a:t>
                      </a:r>
                      <a:r>
                        <a:rPr lang="en-US" sz="1400" kern="1200" dirty="0" smtClean="0">
                          <a:solidFill>
                            <a:schemeClr val="dk1"/>
                          </a:solidFill>
                          <a:latin typeface="Arial" panose="020B0604020202020204" pitchFamily="34" charset="0"/>
                          <a:ea typeface="+mn-ea"/>
                          <a:cs typeface="Arial" panose="020B0604020202020204" pitchFamily="34" charset="0"/>
                        </a:rPr>
                        <a:t>had been credited to her study program. </a:t>
                      </a:r>
                    </a:p>
                    <a:p>
                      <a:pPr marL="285750" indent="-285750">
                        <a:buFontTx/>
                        <a:buChar char="-"/>
                      </a:pPr>
                      <a:r>
                        <a:rPr lang="en-US" sz="1400" kern="1200" dirty="0" smtClean="0">
                          <a:solidFill>
                            <a:schemeClr val="dk1"/>
                          </a:solidFill>
                          <a:latin typeface="Arial" panose="020B0604020202020204" pitchFamily="34" charset="0"/>
                          <a:ea typeface="+mn-ea"/>
                          <a:cs typeface="Arial" panose="020B0604020202020204" pitchFamily="34" charset="0"/>
                        </a:rPr>
                        <a:t>The balance</a:t>
                      </a:r>
                      <a:r>
                        <a:rPr lang="en-US" sz="1400" kern="1200" baseline="0" dirty="0" smtClean="0">
                          <a:solidFill>
                            <a:schemeClr val="dk1"/>
                          </a:solidFill>
                          <a:latin typeface="Arial" panose="020B0604020202020204" pitchFamily="34" charset="0"/>
                          <a:ea typeface="+mn-ea"/>
                          <a:cs typeface="Arial" panose="020B0604020202020204" pitchFamily="34" charset="0"/>
                        </a:rPr>
                        <a:t> was credited to Mr Sanele Ndlovu’s account without any approval from Denel.</a:t>
                      </a:r>
                    </a:p>
                    <a:p>
                      <a:pPr marL="285750" indent="-285750">
                        <a:buFontTx/>
                        <a:buChar char="-"/>
                      </a:pPr>
                      <a:r>
                        <a:rPr lang="en-US" sz="1400" kern="1200" baseline="0" dirty="0" smtClean="0">
                          <a:solidFill>
                            <a:schemeClr val="dk1"/>
                          </a:solidFill>
                          <a:latin typeface="Arial" panose="020B0604020202020204" pitchFamily="34" charset="0"/>
                          <a:ea typeface="+mn-ea"/>
                          <a:cs typeface="Arial" panose="020B0604020202020204" pitchFamily="34" charset="0"/>
                        </a:rPr>
                        <a:t>SIU is in the process of recovering this amount from 43 Air school</a:t>
                      </a:r>
                      <a:endParaRPr lang="en-US" sz="1400" kern="1200" dirty="0" smtClean="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Civil Recovery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Letter of Demand served on </a:t>
                      </a:r>
                      <a:r>
                        <a:rPr kumimoji="0" lang="en-US" sz="1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Ms</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Damane</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and her representative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Summons to recover the R234 413.31 will be served on </a:t>
                      </a:r>
                      <a:r>
                        <a:rPr kumimoji="0" lang="en-US" sz="1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Mrs</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Damane</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Possible recovery of R407, 270.59 from the Air School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Criminal Referral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None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Disciplinary Referral</a:t>
                      </a:r>
                    </a:p>
                    <a:p>
                      <a:pPr marL="0" indent="0">
                        <a:buFontTx/>
                        <a:buNone/>
                      </a:pPr>
                      <a:r>
                        <a:rPr lang="en-US" sz="1400" dirty="0" smtClean="0">
                          <a:latin typeface="Arial" panose="020B0604020202020204" pitchFamily="34" charset="0"/>
                          <a:cs typeface="Arial" panose="020B0604020202020204" pitchFamily="34" charset="0"/>
                        </a:rPr>
                        <a:t>None. All</a:t>
                      </a:r>
                      <a:r>
                        <a:rPr lang="en-US" sz="1400" baseline="0" dirty="0" smtClean="0">
                          <a:latin typeface="Arial" panose="020B0604020202020204" pitchFamily="34" charset="0"/>
                          <a:cs typeface="Arial" panose="020B0604020202020204" pitchFamily="34" charset="0"/>
                        </a:rPr>
                        <a:t> officials that are implicated have left DENEL</a:t>
                      </a:r>
                      <a:r>
                        <a:rPr lang="en-US" sz="1600" baseline="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28241644"/>
                  </a:ext>
                </a:extLst>
              </a:tr>
            </a:tbl>
          </a:graphicData>
        </a:graphic>
      </p:graphicFrame>
    </p:spTree>
    <p:extLst>
      <p:ext uri="{BB962C8B-B14F-4D97-AF65-F5344CB8AC3E}">
        <p14:creationId xmlns:p14="http://schemas.microsoft.com/office/powerpoint/2010/main" val="2376300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1"/>
            <a:ext cx="8915400" cy="1143000"/>
          </a:xfrm>
        </p:spPr>
        <p:txBody>
          <a:bodyPr>
            <a:normAutofit/>
          </a:bodyPr>
          <a:lstStyle/>
          <a:p>
            <a:r>
              <a:rPr lang="en-US" sz="3600" b="1" dirty="0" smtClean="0">
                <a:latin typeface="Arial" panose="020B0604020202020204" pitchFamily="34" charset="0"/>
                <a:cs typeface="Arial" panose="020B0604020202020204" pitchFamily="34" charset="0"/>
              </a:rPr>
              <a:t>Presentation Outline</a:t>
            </a:r>
            <a:endParaRPr lang="en-US" sz="36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r>
              <a:rPr lang="en-US" sz="1000" b="1" dirty="0" smtClean="0">
                <a:latin typeface="Arial"/>
                <a:cs typeface="Arial"/>
              </a:rPr>
              <a:t>Hotline: 0800 037 774    |     Website: https://www.siu.org.za   |   E-mail: info@siu.org.za </a:t>
            </a:r>
            <a:endParaRPr lang="en-US" sz="1000" b="1" dirty="0">
              <a:latin typeface="Arial"/>
              <a:cs typeface="Arial"/>
            </a:endParaRPr>
          </a:p>
        </p:txBody>
      </p:sp>
      <p:sp>
        <p:nvSpPr>
          <p:cNvPr id="4" name="Slide Number Placeholder 3"/>
          <p:cNvSpPr>
            <a:spLocks noGrp="1"/>
          </p:cNvSpPr>
          <p:nvPr>
            <p:ph type="sldNum" sz="quarter" idx="12"/>
          </p:nvPr>
        </p:nvSpPr>
        <p:spPr/>
        <p:txBody>
          <a:bodyPr/>
          <a:lstStyle/>
          <a:p>
            <a:fld id="{40E4637F-1127-AF4D-B96F-F7789FFD66FF}" type="slidenum">
              <a:rPr lang="en-US" smtClean="0"/>
              <a:t>2</a:t>
            </a:fld>
            <a:endParaRPr lang="en-US" dirty="0"/>
          </a:p>
        </p:txBody>
      </p:sp>
      <p:sp>
        <p:nvSpPr>
          <p:cNvPr id="3" name="Content Placeholder 2"/>
          <p:cNvSpPr>
            <a:spLocks noGrp="1"/>
          </p:cNvSpPr>
          <p:nvPr>
            <p:ph idx="1"/>
          </p:nvPr>
        </p:nvSpPr>
        <p:spPr>
          <a:xfrm>
            <a:off x="495300" y="1813409"/>
            <a:ext cx="8915400" cy="4009322"/>
          </a:xfrm>
        </p:spPr>
        <p:txBody>
          <a:bodyPr numCol="1">
            <a:normAutofit/>
          </a:bodyPr>
          <a:lstStyle/>
          <a:p>
            <a:pPr marL="514350" indent="-514350">
              <a:lnSpc>
                <a:spcPct val="170000"/>
              </a:lnSpc>
              <a:buAutoNum type="arabicPeriod"/>
            </a:pPr>
            <a:r>
              <a:rPr lang="en-US" sz="1800" dirty="0" smtClean="0">
                <a:latin typeface="Arial" panose="020B0604020202020204" pitchFamily="34" charset="0"/>
                <a:cs typeface="Arial" panose="020B0604020202020204" pitchFamily="34" charset="0"/>
              </a:rPr>
              <a:t>Introduction and Mandate</a:t>
            </a:r>
          </a:p>
          <a:p>
            <a:pPr marL="514350" indent="-514350">
              <a:lnSpc>
                <a:spcPct val="170000"/>
              </a:lnSpc>
              <a:buAutoNum type="arabicPeriod"/>
            </a:pPr>
            <a:r>
              <a:rPr lang="en-US" sz="1800" dirty="0">
                <a:latin typeface="Arial" panose="020B0604020202020204" pitchFamily="34" charset="0"/>
                <a:cs typeface="Arial" panose="020B0604020202020204" pitchFamily="34" charset="0"/>
              </a:rPr>
              <a:t>F</a:t>
            </a:r>
            <a:r>
              <a:rPr lang="en-US" sz="1800" dirty="0" smtClean="0">
                <a:latin typeface="Arial" panose="020B0604020202020204" pitchFamily="34" charset="0"/>
                <a:cs typeface="Arial" panose="020B0604020202020204" pitchFamily="34" charset="0"/>
              </a:rPr>
              <a:t>ocus </a:t>
            </a:r>
            <a:r>
              <a:rPr lang="en-US" sz="1800" dirty="0">
                <a:latin typeface="Arial" panose="020B0604020202020204" pitchFamily="34" charset="0"/>
                <a:cs typeface="Arial" panose="020B0604020202020204" pitchFamily="34" charset="0"/>
              </a:rPr>
              <a:t>a</a:t>
            </a:r>
            <a:r>
              <a:rPr lang="en-US" sz="1800" dirty="0" smtClean="0">
                <a:latin typeface="Arial" panose="020B0604020202020204" pitchFamily="34" charset="0"/>
                <a:cs typeface="Arial" panose="020B0604020202020204" pitchFamily="34" charset="0"/>
              </a:rPr>
              <a:t>reas</a:t>
            </a:r>
          </a:p>
          <a:p>
            <a:pPr marL="514350" indent="-514350">
              <a:lnSpc>
                <a:spcPct val="170000"/>
              </a:lnSpc>
              <a:buAutoNum type="arabicPeriod"/>
            </a:pPr>
            <a:r>
              <a:rPr lang="en-US" sz="1800" dirty="0" smtClean="0">
                <a:latin typeface="Arial" panose="020B0604020202020204" pitchFamily="34" charset="0"/>
                <a:cs typeface="Arial" panose="020B0604020202020204" pitchFamily="34" charset="0"/>
              </a:rPr>
              <a:t>Objectives of the investigation</a:t>
            </a:r>
          </a:p>
          <a:p>
            <a:pPr marL="514350" indent="-514350">
              <a:lnSpc>
                <a:spcPct val="170000"/>
              </a:lnSpc>
              <a:buAutoNum type="arabicPeriod"/>
            </a:pPr>
            <a:r>
              <a:rPr lang="en-US" sz="1800" dirty="0" smtClean="0">
                <a:latin typeface="Arial" panose="020B0604020202020204" pitchFamily="34" charset="0"/>
                <a:cs typeface="Arial" panose="020B0604020202020204" pitchFamily="34" charset="0"/>
              </a:rPr>
              <a:t>Key deliverables of the investigation</a:t>
            </a:r>
          </a:p>
          <a:p>
            <a:pPr marL="514350" indent="-514350">
              <a:lnSpc>
                <a:spcPct val="170000"/>
              </a:lnSpc>
              <a:buAutoNum type="arabicPeriod"/>
            </a:pPr>
            <a:r>
              <a:rPr lang="en-US" sz="1800" dirty="0" smtClean="0">
                <a:latin typeface="Arial" panose="020B0604020202020204" pitchFamily="34" charset="0"/>
                <a:cs typeface="Arial" panose="020B0604020202020204" pitchFamily="34" charset="0"/>
              </a:rPr>
              <a:t>Preliminary Findings </a:t>
            </a:r>
          </a:p>
          <a:p>
            <a:pPr marL="514350" indent="-514350">
              <a:lnSpc>
                <a:spcPct val="170000"/>
              </a:lnSpc>
              <a:buAutoNum type="arabicPeriod"/>
            </a:pPr>
            <a:r>
              <a:rPr lang="en-US" sz="1800" dirty="0" smtClean="0">
                <a:latin typeface="Arial" panose="020B0604020202020204" pitchFamily="34" charset="0"/>
                <a:cs typeface="Arial" panose="020B0604020202020204" pitchFamily="34" charset="0"/>
              </a:rPr>
              <a:t>Outstanding work</a:t>
            </a:r>
          </a:p>
          <a:p>
            <a:pPr marL="514350" indent="-514350">
              <a:lnSpc>
                <a:spcPct val="170000"/>
              </a:lnSpc>
              <a:buAutoNum type="arabicPeriod"/>
            </a:pPr>
            <a:r>
              <a:rPr lang="en-US" sz="1800" dirty="0" smtClean="0">
                <a:latin typeface="Arial" panose="020B0604020202020204" pitchFamily="34" charset="0"/>
                <a:cs typeface="Arial" panose="020B0604020202020204" pitchFamily="34" charset="0"/>
              </a:rPr>
              <a:t>Limitations and Challenges</a:t>
            </a:r>
          </a:p>
          <a:p>
            <a:pPr marL="0" indent="0">
              <a:buNone/>
            </a:pPr>
            <a:endParaRPr lang="en-US" sz="1800" dirty="0" smtClean="0"/>
          </a:p>
        </p:txBody>
      </p:sp>
    </p:spTree>
    <p:extLst>
      <p:ext uri="{BB962C8B-B14F-4D97-AF65-F5344CB8AC3E}">
        <p14:creationId xmlns:p14="http://schemas.microsoft.com/office/powerpoint/2010/main" val="25357724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1"/>
            <a:ext cx="8915400" cy="1143000"/>
          </a:xfrm>
        </p:spPr>
        <p:txBody>
          <a:bodyPr>
            <a:normAutofit/>
          </a:bodyPr>
          <a:lstStyle/>
          <a:p>
            <a:r>
              <a:rPr lang="en-US" sz="3600" b="1" dirty="0">
                <a:latin typeface="Arial" panose="020B0604020202020204" pitchFamily="34" charset="0"/>
                <a:cs typeface="Arial" panose="020B0604020202020204" pitchFamily="34" charset="0"/>
              </a:rPr>
              <a:t>Bursary to Mr </a:t>
            </a:r>
            <a:r>
              <a:rPr lang="en-US" sz="3600" b="1" dirty="0" smtClean="0">
                <a:latin typeface="Arial" panose="020B0604020202020204" pitchFamily="34" charset="0"/>
                <a:cs typeface="Arial" panose="020B0604020202020204" pitchFamily="34" charset="0"/>
              </a:rPr>
              <a:t>Ndlovu</a:t>
            </a:r>
            <a:endParaRPr lang="en-US" sz="36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r>
              <a:rPr lang="en-US" sz="1000" b="1" dirty="0" smtClean="0">
                <a:latin typeface="Arial"/>
                <a:cs typeface="Arial"/>
              </a:rPr>
              <a:t>Hotline: 0800 037 774    |     Website: https://www.siu.org.za   |   E-mail: info@siu.org.za </a:t>
            </a:r>
            <a:endParaRPr lang="en-US" sz="1000" b="1" dirty="0">
              <a:latin typeface="Arial"/>
              <a:cs typeface="Arial"/>
            </a:endParaRPr>
          </a:p>
        </p:txBody>
      </p:sp>
      <p:sp>
        <p:nvSpPr>
          <p:cNvPr id="4" name="Slide Number Placeholder 3"/>
          <p:cNvSpPr>
            <a:spLocks noGrp="1"/>
          </p:cNvSpPr>
          <p:nvPr>
            <p:ph type="sldNum" sz="quarter" idx="12"/>
          </p:nvPr>
        </p:nvSpPr>
        <p:spPr/>
        <p:txBody>
          <a:bodyPr/>
          <a:lstStyle/>
          <a:p>
            <a:fld id="{40E4637F-1127-AF4D-B96F-F7789FFD66FF}" type="slidenum">
              <a:rPr lang="en-US" smtClean="0"/>
              <a:t>20</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06558925"/>
              </p:ext>
            </p:extLst>
          </p:nvPr>
        </p:nvGraphicFramePr>
        <p:xfrm>
          <a:off x="199697" y="1616341"/>
          <a:ext cx="9585433" cy="4221767"/>
        </p:xfrm>
        <a:graphic>
          <a:graphicData uri="http://schemas.openxmlformats.org/drawingml/2006/table">
            <a:tbl>
              <a:tblPr firstRow="1" bandRow="1">
                <a:tableStyleId>{5C22544A-7EE6-4342-B048-85BDC9FD1C3A}</a:tableStyleId>
              </a:tblPr>
              <a:tblGrid>
                <a:gridCol w="2522048">
                  <a:extLst>
                    <a:ext uri="{9D8B030D-6E8A-4147-A177-3AD203B41FA5}">
                      <a16:colId xmlns:a16="http://schemas.microsoft.com/office/drawing/2014/main" val="665874139"/>
                    </a:ext>
                  </a:extLst>
                </a:gridCol>
                <a:gridCol w="4286516">
                  <a:extLst>
                    <a:ext uri="{9D8B030D-6E8A-4147-A177-3AD203B41FA5}">
                      <a16:colId xmlns:a16="http://schemas.microsoft.com/office/drawing/2014/main" val="1502185885"/>
                    </a:ext>
                  </a:extLst>
                </a:gridCol>
                <a:gridCol w="2776869">
                  <a:extLst>
                    <a:ext uri="{9D8B030D-6E8A-4147-A177-3AD203B41FA5}">
                      <a16:colId xmlns:a16="http://schemas.microsoft.com/office/drawing/2014/main" val="2275864516"/>
                    </a:ext>
                  </a:extLst>
                </a:gridCol>
              </a:tblGrid>
              <a:tr h="624703">
                <a:tc>
                  <a:txBody>
                    <a:bodyPr/>
                    <a:lstStyle/>
                    <a:p>
                      <a:r>
                        <a:rPr lang="en-US" dirty="0" smtClean="0">
                          <a:solidFill>
                            <a:schemeClr val="tx1"/>
                          </a:solidFill>
                        </a:rPr>
                        <a:t>Focus Area 5</a:t>
                      </a:r>
                      <a:endParaRPr lang="en-US" dirty="0">
                        <a:solidFill>
                          <a:schemeClr val="tx1"/>
                        </a:solidFill>
                      </a:endParaRPr>
                    </a:p>
                  </a:txBody>
                  <a:tcPr>
                    <a:solidFill>
                      <a:srgbClr val="FFFF00"/>
                    </a:solidFill>
                  </a:tcPr>
                </a:tc>
                <a:tc>
                  <a:txBody>
                    <a:bodyPr/>
                    <a:lstStyle/>
                    <a:p>
                      <a:r>
                        <a:rPr lang="en-US" dirty="0" smtClean="0">
                          <a:solidFill>
                            <a:schemeClr val="tx1"/>
                          </a:solidFill>
                        </a:rPr>
                        <a:t>Findings</a:t>
                      </a:r>
                      <a:r>
                        <a:rPr lang="en-US" baseline="0" dirty="0" smtClean="0">
                          <a:solidFill>
                            <a:schemeClr val="tx1"/>
                          </a:solidFill>
                        </a:rPr>
                        <a:t> and status</a:t>
                      </a:r>
                      <a:endParaRPr lang="en-US" dirty="0">
                        <a:solidFill>
                          <a:schemeClr val="tx1"/>
                        </a:solidFill>
                      </a:endParaRPr>
                    </a:p>
                  </a:txBody>
                  <a:tcPr>
                    <a:solidFill>
                      <a:srgbClr val="FFFF00"/>
                    </a:solidFill>
                  </a:tcPr>
                </a:tc>
                <a:tc>
                  <a:txBody>
                    <a:bodyPr/>
                    <a:lstStyle/>
                    <a:p>
                      <a:r>
                        <a:rPr lang="en-US" dirty="0" smtClean="0">
                          <a:solidFill>
                            <a:schemeClr val="tx1"/>
                          </a:solidFill>
                        </a:rPr>
                        <a:t>Outcomes (actual</a:t>
                      </a:r>
                      <a:r>
                        <a:rPr lang="en-US" baseline="0" dirty="0" smtClean="0">
                          <a:solidFill>
                            <a:schemeClr val="tx1"/>
                          </a:solidFill>
                        </a:rPr>
                        <a:t> and </a:t>
                      </a:r>
                      <a:r>
                        <a:rPr lang="en-US" dirty="0" smtClean="0">
                          <a:solidFill>
                            <a:schemeClr val="tx1"/>
                          </a:solidFill>
                        </a:rPr>
                        <a:t>Possible outcomes)</a:t>
                      </a:r>
                      <a:endParaRPr lang="en-US" dirty="0">
                        <a:solidFill>
                          <a:schemeClr val="tx1"/>
                        </a:solidFill>
                      </a:endParaRPr>
                    </a:p>
                  </a:txBody>
                  <a:tcPr>
                    <a:solidFill>
                      <a:srgbClr val="FFFF00"/>
                    </a:solidFill>
                  </a:tcPr>
                </a:tc>
                <a:extLst>
                  <a:ext uri="{0D108BD9-81ED-4DB2-BD59-A6C34878D82A}">
                    <a16:rowId xmlns:a16="http://schemas.microsoft.com/office/drawing/2014/main" val="918357312"/>
                  </a:ext>
                </a:extLst>
              </a:tr>
              <a:tr h="3581687">
                <a:tc>
                  <a:txBody>
                    <a:bodyPr/>
                    <a:lstStyle/>
                    <a:p>
                      <a:r>
                        <a:rPr lang="en-ZA" sz="1400" dirty="0" smtClean="0">
                          <a:latin typeface="Arial" panose="020B0604020202020204" pitchFamily="34" charset="0"/>
                          <a:cs typeface="Arial" panose="020B0604020202020204" pitchFamily="34" charset="0"/>
                        </a:rPr>
                        <a:t>The awarding of bursaries by Denel to three bursary holders </a:t>
                      </a:r>
                    </a:p>
                    <a:p>
                      <a:endParaRPr lang="en-ZA" sz="1400" b="1" dirty="0" smtClean="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dirty="0" smtClean="0">
                          <a:latin typeface="Arial" panose="020B0604020202020204" pitchFamily="34" charset="0"/>
                          <a:cs typeface="Arial" panose="020B0604020202020204" pitchFamily="34" charset="0"/>
                        </a:rPr>
                        <a:t>Mr Sanele</a:t>
                      </a:r>
                      <a:r>
                        <a:rPr lang="en-ZA" sz="1400" b="1" baseline="0" dirty="0" smtClean="0">
                          <a:latin typeface="Arial" panose="020B0604020202020204" pitchFamily="34" charset="0"/>
                          <a:cs typeface="Arial" panose="020B0604020202020204" pitchFamily="34" charset="0"/>
                        </a:rPr>
                        <a:t> Ndlovu</a:t>
                      </a:r>
                      <a:endParaRPr lang="en-US" sz="1400" dirty="0" smtClean="0">
                        <a:latin typeface="Arial" panose="020B0604020202020204" pitchFamily="34" charset="0"/>
                        <a:cs typeface="Arial" panose="020B0604020202020204" pitchFamily="34" charset="0"/>
                      </a:endParaRPr>
                    </a:p>
                    <a:p>
                      <a:endParaRPr lang="en-US" sz="1400" b="1" dirty="0" smtClean="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A bursary agreement was awarded for Mr Ndlovu for a Integrated Commercial Pilot License Course and he signed a bursary agreement on 15 May 2017 for R801 927.30</a:t>
                      </a:r>
                    </a:p>
                    <a:p>
                      <a:r>
                        <a:rPr lang="en-US" sz="1400" dirty="0" smtClean="0">
                          <a:latin typeface="Arial" panose="020B0604020202020204" pitchFamily="34" charset="0"/>
                          <a:cs typeface="Arial" panose="020B0604020202020204" pitchFamily="34" charset="0"/>
                        </a:rPr>
                        <a:t>This was</a:t>
                      </a:r>
                      <a:r>
                        <a:rPr lang="en-US" sz="1400" baseline="0" dirty="0" smtClean="0">
                          <a:latin typeface="Arial" panose="020B0604020202020204" pitchFamily="34" charset="0"/>
                          <a:cs typeface="Arial" panose="020B0604020202020204" pitchFamily="34" charset="0"/>
                        </a:rPr>
                        <a:t> in </a:t>
                      </a:r>
                      <a:r>
                        <a:rPr lang="en-US" sz="1400" dirty="0" smtClean="0">
                          <a:latin typeface="Arial" panose="020B0604020202020204" pitchFamily="34" charset="0"/>
                          <a:cs typeface="Arial" panose="020B0604020202020204" pitchFamily="34" charset="0"/>
                        </a:rPr>
                        <a:t>breach</a:t>
                      </a:r>
                      <a:r>
                        <a:rPr lang="en-US" sz="1400" baseline="0" dirty="0" smtClean="0">
                          <a:latin typeface="Arial" panose="020B0604020202020204" pitchFamily="34" charset="0"/>
                          <a:cs typeface="Arial" panose="020B0604020202020204" pitchFamily="34" charset="0"/>
                        </a:rPr>
                        <a:t> of </a:t>
                      </a:r>
                      <a:r>
                        <a:rPr lang="en-US" sz="1400" dirty="0" smtClean="0">
                          <a:latin typeface="Arial" panose="020B0604020202020204" pitchFamily="34" charset="0"/>
                          <a:cs typeface="Arial" panose="020B0604020202020204" pitchFamily="34" charset="0"/>
                        </a:rPr>
                        <a:t>Denel’s Study Scheme Benefits Policy.</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lang="en-US" sz="1400" dirty="0" smtClean="0">
                          <a:latin typeface="Arial" panose="020B0604020202020204" pitchFamily="34" charset="0"/>
                          <a:cs typeface="Arial" panose="020B0604020202020204" pitchFamily="34" charset="0"/>
                        </a:rPr>
                        <a:t>Mr Ndlovu completed his course. </a:t>
                      </a:r>
                    </a:p>
                    <a:p>
                      <a:pPr marL="285750" indent="-285750">
                        <a:buFontTx/>
                        <a:buChar char="-"/>
                      </a:pPr>
                      <a:r>
                        <a:rPr lang="en-US" sz="1400" kern="1200" dirty="0" smtClean="0">
                          <a:solidFill>
                            <a:schemeClr val="dk1"/>
                          </a:solidFill>
                          <a:latin typeface="Arial" panose="020B0604020202020204" pitchFamily="34" charset="0"/>
                          <a:ea typeface="+mn-ea"/>
                          <a:cs typeface="Arial" panose="020B0604020202020204" pitchFamily="34" charset="0"/>
                        </a:rPr>
                        <a:t>Denel</a:t>
                      </a:r>
                      <a:r>
                        <a:rPr lang="en-US" sz="1400" kern="1200" baseline="0" dirty="0" smtClean="0">
                          <a:solidFill>
                            <a:schemeClr val="dk1"/>
                          </a:solidFill>
                          <a:latin typeface="Arial" panose="020B0604020202020204" pitchFamily="34" charset="0"/>
                          <a:ea typeface="+mn-ea"/>
                          <a:cs typeface="Arial" panose="020B0604020202020204" pitchFamily="34" charset="0"/>
                        </a:rPr>
                        <a:t> only paid R510 335. 50 towards his study program and the entre amount was </a:t>
                      </a:r>
                      <a:r>
                        <a:rPr lang="en-US" sz="1400" kern="1200" dirty="0" smtClean="0">
                          <a:solidFill>
                            <a:schemeClr val="dk1"/>
                          </a:solidFill>
                          <a:latin typeface="Arial" panose="020B0604020202020204" pitchFamily="34" charset="0"/>
                          <a:ea typeface="+mn-ea"/>
                          <a:cs typeface="Arial" panose="020B0604020202020204" pitchFamily="34" charset="0"/>
                        </a:rPr>
                        <a:t>credited to his study program. </a:t>
                      </a:r>
                    </a:p>
                    <a:p>
                      <a:pPr marL="285750" indent="-285750">
                        <a:buFontTx/>
                        <a:buChar char="-"/>
                      </a:pPr>
                      <a:r>
                        <a:rPr lang="en-US" sz="1400" kern="1200" dirty="0" smtClean="0">
                          <a:solidFill>
                            <a:schemeClr val="dk1"/>
                          </a:solidFill>
                          <a:latin typeface="Arial" panose="020B0604020202020204" pitchFamily="34" charset="0"/>
                          <a:ea typeface="+mn-ea"/>
                          <a:cs typeface="Arial" panose="020B0604020202020204" pitchFamily="34" charset="0"/>
                        </a:rPr>
                        <a:t>The</a:t>
                      </a:r>
                      <a:r>
                        <a:rPr lang="en-US" sz="1400" kern="1200" baseline="0" dirty="0" smtClean="0">
                          <a:solidFill>
                            <a:schemeClr val="dk1"/>
                          </a:solidFill>
                          <a:latin typeface="Arial" panose="020B0604020202020204" pitchFamily="34" charset="0"/>
                          <a:ea typeface="+mn-ea"/>
                          <a:cs typeface="Arial" panose="020B0604020202020204" pitchFamily="34" charset="0"/>
                        </a:rPr>
                        <a:t> balance of the contract amount was taken from credits of the other bursary holder accounts and paid to his account.</a:t>
                      </a:r>
                    </a:p>
                    <a:p>
                      <a:pPr marL="285750" indent="-285750">
                        <a:buFontTx/>
                        <a:buChar char="-"/>
                      </a:pPr>
                      <a:r>
                        <a:rPr lang="en-US" sz="1400" kern="1200" baseline="0" dirty="0" smtClean="0">
                          <a:solidFill>
                            <a:schemeClr val="dk1"/>
                          </a:solidFill>
                          <a:latin typeface="Arial" panose="020B0604020202020204" pitchFamily="34" charset="0"/>
                          <a:ea typeface="+mn-ea"/>
                          <a:cs typeface="Arial" panose="020B0604020202020204" pitchFamily="34" charset="0"/>
                        </a:rPr>
                        <a:t>There was an overpayment of R182 229.84 and this was outside the contractual agreement with Denel. </a:t>
                      </a:r>
                      <a:endParaRPr lang="en-US" sz="1400" dirty="0" smtClean="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Civil Recovery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Possible recovery of  R182 229.84 from the Air School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Criminal Referral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None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Disciplinary Referral</a:t>
                      </a:r>
                    </a:p>
                    <a:p>
                      <a:pPr marL="0" indent="0">
                        <a:buFontTx/>
                        <a:buNone/>
                      </a:pPr>
                      <a:endParaRPr lang="en-US" sz="1400" dirty="0" smtClean="0">
                        <a:latin typeface="Arial" panose="020B0604020202020204" pitchFamily="34" charset="0"/>
                        <a:cs typeface="Arial" panose="020B0604020202020204" pitchFamily="34" charset="0"/>
                      </a:endParaRPr>
                    </a:p>
                    <a:p>
                      <a:pPr marL="0" indent="0">
                        <a:buFontTx/>
                        <a:buNone/>
                      </a:pPr>
                      <a:r>
                        <a:rPr lang="en-US" sz="1400" dirty="0" smtClean="0">
                          <a:latin typeface="Arial" panose="020B0604020202020204" pitchFamily="34" charset="0"/>
                          <a:cs typeface="Arial" panose="020B0604020202020204" pitchFamily="34" charset="0"/>
                        </a:rPr>
                        <a:t>None. All</a:t>
                      </a:r>
                      <a:r>
                        <a:rPr lang="en-US" sz="1400" baseline="0" dirty="0" smtClean="0">
                          <a:latin typeface="Arial" panose="020B0604020202020204" pitchFamily="34" charset="0"/>
                          <a:cs typeface="Arial" panose="020B0604020202020204" pitchFamily="34" charset="0"/>
                        </a:rPr>
                        <a:t> officials that are implicated have left DENEL</a:t>
                      </a:r>
                      <a:r>
                        <a:rPr lang="en-US" sz="1600" baseline="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28241644"/>
                  </a:ext>
                </a:extLst>
              </a:tr>
            </a:tbl>
          </a:graphicData>
        </a:graphic>
      </p:graphicFrame>
    </p:spTree>
    <p:extLst>
      <p:ext uri="{BB962C8B-B14F-4D97-AF65-F5344CB8AC3E}">
        <p14:creationId xmlns:p14="http://schemas.microsoft.com/office/powerpoint/2010/main" val="33186959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29710" y="457201"/>
            <a:ext cx="8676290" cy="1143000"/>
          </a:xfrm>
        </p:spPr>
        <p:txBody>
          <a:bodyPr>
            <a:normAutofit/>
          </a:bodyPr>
          <a:lstStyle/>
          <a:p>
            <a:r>
              <a:rPr lang="en-ZA" sz="3600" b="1" dirty="0" smtClean="0">
                <a:latin typeface="Arial" panose="020B0604020202020204" pitchFamily="34" charset="0"/>
                <a:cs typeface="Arial" panose="020B0604020202020204" pitchFamily="34" charset="0"/>
              </a:rPr>
              <a:t>Misappropriation of IP</a:t>
            </a:r>
            <a:endParaRPr lang="en-US" sz="36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info@siu.org.za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ontent Placeholder 2"/>
          <p:cNvSpPr>
            <a:spLocks noGrp="1"/>
          </p:cNvSpPr>
          <p:nvPr>
            <p:ph idx="1"/>
          </p:nvPr>
        </p:nvSpPr>
        <p:spPr>
          <a:xfrm>
            <a:off x="0" y="1813409"/>
            <a:ext cx="9906000" cy="4312755"/>
          </a:xfrm>
        </p:spPr>
        <p:txBody>
          <a:bodyPr>
            <a:normAutofit/>
          </a:bodyPr>
          <a:lstStyle/>
          <a:p>
            <a:pPr marL="231775" indent="0" algn="just">
              <a:buNone/>
            </a:pPr>
            <a:r>
              <a:rPr lang="en-GB" sz="2400" b="1" dirty="0" smtClean="0">
                <a:latin typeface="Arial" panose="020B0604020202020204" pitchFamily="34" charset="0"/>
                <a:cs typeface="Arial" panose="020B0604020202020204" pitchFamily="34" charset="0"/>
              </a:rPr>
              <a:t>Allegations</a:t>
            </a:r>
          </a:p>
          <a:p>
            <a:pPr marL="231775" indent="0" algn="just">
              <a:buNone/>
            </a:pPr>
            <a:endParaRPr lang="en-GB" sz="2400" b="1" dirty="0" smtClean="0">
              <a:latin typeface="Arial" panose="020B0604020202020204" pitchFamily="34" charset="0"/>
              <a:cs typeface="Arial" panose="020B0604020202020204" pitchFamily="34" charset="0"/>
            </a:endParaRPr>
          </a:p>
          <a:p>
            <a:pPr marL="514350" lvl="2" indent="-514350" algn="just"/>
            <a:r>
              <a:rPr lang="en-US" dirty="0">
                <a:latin typeface="Arial" panose="020B0604020202020204" pitchFamily="34" charset="0"/>
                <a:cs typeface="Arial" panose="020B0604020202020204" pitchFamily="34" charset="0"/>
              </a:rPr>
              <a:t>It is alleged that the IP belonging to the institution was misappropriated in cohesive criminal conduct to abet foreign state companies. The involved foreign state companies are the Saudi Arabia Military Industries (</a:t>
            </a:r>
            <a:r>
              <a:rPr lang="en-US" b="1" dirty="0">
                <a:latin typeface="Arial" panose="020B0604020202020204" pitchFamily="34" charset="0"/>
                <a:cs typeface="Arial" panose="020B0604020202020204" pitchFamily="34" charset="0"/>
              </a:rPr>
              <a:t>SAMI</a:t>
            </a:r>
            <a:r>
              <a:rPr lang="en-US" dirty="0">
                <a:latin typeface="Arial" panose="020B0604020202020204" pitchFamily="34" charset="0"/>
                <a:cs typeface="Arial" panose="020B0604020202020204" pitchFamily="34" charset="0"/>
              </a:rPr>
              <a:t>) and the second company is Barij Dynamics (</a:t>
            </a:r>
            <a:r>
              <a:rPr lang="en-US" b="1" dirty="0">
                <a:latin typeface="Arial" panose="020B0604020202020204" pitchFamily="34" charset="0"/>
                <a:cs typeface="Arial" panose="020B0604020202020204" pitchFamily="34" charset="0"/>
              </a:rPr>
              <a:t>BD</a:t>
            </a:r>
            <a:r>
              <a:rPr lang="en-US" dirty="0">
                <a:latin typeface="Arial" panose="020B0604020202020204" pitchFamily="34" charset="0"/>
                <a:cs typeface="Arial" panose="020B0604020202020204" pitchFamily="34" charset="0"/>
              </a:rPr>
              <a:t>), a state owned company in the United Arab Emirates (UAE) which is in a joint venture </a:t>
            </a:r>
            <a:r>
              <a:rPr lang="en-US" dirty="0" smtClean="0">
                <a:latin typeface="Arial" panose="020B0604020202020204" pitchFamily="34" charset="0"/>
                <a:cs typeface="Arial" panose="020B0604020202020204" pitchFamily="34" charset="0"/>
              </a:rPr>
              <a:t>with Denel.</a:t>
            </a:r>
          </a:p>
          <a:p>
            <a:pPr marL="514350" lvl="2" indent="-514350" algn="just"/>
            <a:endParaRPr lang="en-GB" sz="24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72896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1"/>
            <a:ext cx="8915400" cy="1143000"/>
          </a:xfrm>
        </p:spPr>
        <p:txBody>
          <a:bodyPr>
            <a:normAutofit/>
          </a:bodyPr>
          <a:lstStyle/>
          <a:p>
            <a:r>
              <a:rPr lang="en-US" sz="3600" b="1" dirty="0" smtClean="0">
                <a:latin typeface="Arial" panose="020B0604020202020204" pitchFamily="34" charset="0"/>
                <a:cs typeface="Arial" panose="020B0604020202020204" pitchFamily="34" charset="0"/>
              </a:rPr>
              <a:t>Preliminary Findings- SAMI</a:t>
            </a:r>
            <a:endParaRPr lang="en-US" sz="36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r>
              <a:rPr lang="en-US" sz="1000" b="1" dirty="0" smtClean="0">
                <a:latin typeface="Arial"/>
                <a:cs typeface="Arial"/>
              </a:rPr>
              <a:t>Hotline: 0800 037 774    |     Website: https://www.siu.org.za   |   E-mail: info@siu.org.za </a:t>
            </a:r>
            <a:endParaRPr lang="en-US" sz="1000" b="1" dirty="0">
              <a:latin typeface="Arial"/>
              <a:cs typeface="Arial"/>
            </a:endParaRPr>
          </a:p>
        </p:txBody>
      </p:sp>
      <p:sp>
        <p:nvSpPr>
          <p:cNvPr id="4" name="Slide Number Placeholder 3"/>
          <p:cNvSpPr>
            <a:spLocks noGrp="1"/>
          </p:cNvSpPr>
          <p:nvPr>
            <p:ph type="sldNum" sz="quarter" idx="12"/>
          </p:nvPr>
        </p:nvSpPr>
        <p:spPr/>
        <p:txBody>
          <a:bodyPr/>
          <a:lstStyle/>
          <a:p>
            <a:fld id="{40E4637F-1127-AF4D-B96F-F7789FFD66FF}" type="slidenum">
              <a:rPr lang="en-US" smtClean="0"/>
              <a:t>22</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30787657"/>
              </p:ext>
            </p:extLst>
          </p:nvPr>
        </p:nvGraphicFramePr>
        <p:xfrm>
          <a:off x="199697" y="1616341"/>
          <a:ext cx="9706302" cy="4769983"/>
        </p:xfrm>
        <a:graphic>
          <a:graphicData uri="http://schemas.openxmlformats.org/drawingml/2006/table">
            <a:tbl>
              <a:tblPr firstRow="1" bandRow="1">
                <a:tableStyleId>{5C22544A-7EE6-4342-B048-85BDC9FD1C3A}</a:tableStyleId>
              </a:tblPr>
              <a:tblGrid>
                <a:gridCol w="2553850">
                  <a:extLst>
                    <a:ext uri="{9D8B030D-6E8A-4147-A177-3AD203B41FA5}">
                      <a16:colId xmlns:a16="http://schemas.microsoft.com/office/drawing/2014/main" val="665874139"/>
                    </a:ext>
                  </a:extLst>
                </a:gridCol>
                <a:gridCol w="5087735">
                  <a:extLst>
                    <a:ext uri="{9D8B030D-6E8A-4147-A177-3AD203B41FA5}">
                      <a16:colId xmlns:a16="http://schemas.microsoft.com/office/drawing/2014/main" val="1502185885"/>
                    </a:ext>
                  </a:extLst>
                </a:gridCol>
                <a:gridCol w="2064717">
                  <a:extLst>
                    <a:ext uri="{9D8B030D-6E8A-4147-A177-3AD203B41FA5}">
                      <a16:colId xmlns:a16="http://schemas.microsoft.com/office/drawing/2014/main" val="2275864516"/>
                    </a:ext>
                  </a:extLst>
                </a:gridCol>
              </a:tblGrid>
              <a:tr h="624703">
                <a:tc>
                  <a:txBody>
                    <a:bodyPr/>
                    <a:lstStyle/>
                    <a:p>
                      <a:r>
                        <a:rPr lang="en-US" dirty="0" smtClean="0">
                          <a:solidFill>
                            <a:schemeClr val="tx1"/>
                          </a:solidFill>
                        </a:rPr>
                        <a:t>Focus Area 6</a:t>
                      </a:r>
                      <a:endParaRPr lang="en-US" dirty="0">
                        <a:solidFill>
                          <a:schemeClr val="tx1"/>
                        </a:solidFill>
                      </a:endParaRPr>
                    </a:p>
                  </a:txBody>
                  <a:tcPr>
                    <a:solidFill>
                      <a:srgbClr val="FFFF00"/>
                    </a:solidFill>
                  </a:tcPr>
                </a:tc>
                <a:tc>
                  <a:txBody>
                    <a:bodyPr/>
                    <a:lstStyle/>
                    <a:p>
                      <a:r>
                        <a:rPr lang="en-US" dirty="0" smtClean="0">
                          <a:solidFill>
                            <a:schemeClr val="tx1"/>
                          </a:solidFill>
                        </a:rPr>
                        <a:t>Findings</a:t>
                      </a:r>
                      <a:r>
                        <a:rPr lang="en-US" baseline="0" dirty="0" smtClean="0">
                          <a:solidFill>
                            <a:schemeClr val="tx1"/>
                          </a:solidFill>
                        </a:rPr>
                        <a:t> and status</a:t>
                      </a:r>
                      <a:endParaRPr lang="en-US" dirty="0">
                        <a:solidFill>
                          <a:schemeClr val="tx1"/>
                        </a:solidFill>
                      </a:endParaRPr>
                    </a:p>
                  </a:txBody>
                  <a:tcPr>
                    <a:solidFill>
                      <a:srgbClr val="FFFF00"/>
                    </a:solidFill>
                  </a:tcPr>
                </a:tc>
                <a:tc>
                  <a:txBody>
                    <a:bodyPr/>
                    <a:lstStyle/>
                    <a:p>
                      <a:r>
                        <a:rPr lang="en-US" dirty="0" smtClean="0">
                          <a:solidFill>
                            <a:schemeClr val="tx1"/>
                          </a:solidFill>
                        </a:rPr>
                        <a:t>Possible Outcomes</a:t>
                      </a:r>
                      <a:endParaRPr lang="en-US" dirty="0">
                        <a:solidFill>
                          <a:schemeClr val="tx1"/>
                        </a:solidFill>
                      </a:endParaRPr>
                    </a:p>
                  </a:txBody>
                  <a:tcPr>
                    <a:solidFill>
                      <a:srgbClr val="FFFF00"/>
                    </a:solidFill>
                  </a:tcPr>
                </a:tc>
                <a:extLst>
                  <a:ext uri="{0D108BD9-81ED-4DB2-BD59-A6C34878D82A}">
                    <a16:rowId xmlns:a16="http://schemas.microsoft.com/office/drawing/2014/main" val="918357312"/>
                  </a:ext>
                </a:extLst>
              </a:tr>
              <a:tr h="3581687">
                <a:tc>
                  <a:txBody>
                    <a:bodyPr/>
                    <a:lstStyle/>
                    <a:p>
                      <a:pPr fontAlgn="t"/>
                      <a:r>
                        <a:rPr lang="en-US" sz="1400" dirty="0" smtClean="0">
                          <a:latin typeface="Arial" panose="020B0604020202020204" pitchFamily="34" charset="0"/>
                          <a:cs typeface="Arial" panose="020B0604020202020204" pitchFamily="34" charset="0"/>
                        </a:rPr>
                        <a:t>Unlawful, irregular or unapproved measures or practices in relation to the misappropriation of proprietary and Intellectual Property rights in Denel’s Air-to Air Missiles, Stand-off Weapons, Surface Target Missiles, Air Defence and Unmanned Aerial Vehicle systems”</a:t>
                      </a:r>
                      <a:endParaRPr lang="en-US" sz="1400" dirty="0">
                        <a:latin typeface="Arial" panose="020B0604020202020204" pitchFamily="34" charset="0"/>
                        <a:cs typeface="Arial" panose="020B0604020202020204" pitchFamily="34" charset="0"/>
                      </a:endParaRPr>
                    </a:p>
                  </a:txBody>
                  <a:tcPr/>
                </a:tc>
                <a:tc>
                  <a:txBody>
                    <a:bodyPr/>
                    <a:lstStyle/>
                    <a:p>
                      <a:pPr marL="52388" lvl="1" indent="0" algn="just">
                        <a:buFont typeface="Arial" panose="020B0604020202020204" pitchFamily="34" charset="0"/>
                        <a:buNone/>
                      </a:pPr>
                      <a:r>
                        <a:rPr lang="en-US" sz="1400" b="1" kern="1200" dirty="0" smtClean="0">
                          <a:solidFill>
                            <a:schemeClr val="dk1"/>
                          </a:solidFill>
                          <a:effectLst/>
                          <a:latin typeface="Arial" panose="020B0604020202020204" pitchFamily="34" charset="0"/>
                          <a:ea typeface="+mn-ea"/>
                          <a:cs typeface="Arial" panose="020B0604020202020204" pitchFamily="34" charset="0"/>
                        </a:rPr>
                        <a:t>Sami</a:t>
                      </a:r>
                      <a:r>
                        <a:rPr lang="en-US" sz="1400" b="1" kern="1200" baseline="0" dirty="0" smtClean="0">
                          <a:solidFill>
                            <a:schemeClr val="dk1"/>
                          </a:solidFill>
                          <a:effectLst/>
                          <a:latin typeface="Arial" panose="020B0604020202020204" pitchFamily="34" charset="0"/>
                          <a:ea typeface="+mn-ea"/>
                          <a:cs typeface="Arial" panose="020B0604020202020204" pitchFamily="34" charset="0"/>
                        </a:rPr>
                        <a:t> investigation:</a:t>
                      </a:r>
                    </a:p>
                    <a:p>
                      <a:pPr marL="338138" lvl="1" indent="-285750" algn="just" defTabSz="457200" rtl="0" eaLnBrk="1" latinLnBrk="0" hangingPunct="1">
                        <a:buFont typeface="Arial" panose="020B0604020202020204" pitchFamily="34" charset="0"/>
                        <a:buChar char="•"/>
                      </a:pPr>
                      <a:r>
                        <a:rPr lang="en-US" sz="1400" kern="1200" dirty="0" smtClean="0">
                          <a:solidFill>
                            <a:schemeClr val="dk1"/>
                          </a:solidFill>
                          <a:effectLst/>
                          <a:latin typeface="Arial" panose="020B0604020202020204" pitchFamily="34" charset="0"/>
                          <a:ea typeface="+mn-ea"/>
                          <a:cs typeface="Arial" panose="020B0604020202020204" pitchFamily="34" charset="0"/>
                        </a:rPr>
                        <a:t>With regard to SAMI investigation, the</a:t>
                      </a:r>
                      <a:r>
                        <a:rPr lang="en-US" sz="1400" kern="1200" baseline="0" dirty="0" smtClean="0">
                          <a:solidFill>
                            <a:schemeClr val="dk1"/>
                          </a:solidFill>
                          <a:effectLst/>
                          <a:latin typeface="Arial" panose="020B0604020202020204" pitchFamily="34" charset="0"/>
                          <a:ea typeface="+mn-ea"/>
                          <a:cs typeface="Arial" panose="020B0604020202020204" pitchFamily="34" charset="0"/>
                        </a:rPr>
                        <a:t> SIU findings confirms that </a:t>
                      </a:r>
                      <a:r>
                        <a:rPr lang="en-US" sz="1400" kern="1200" dirty="0" smtClean="0">
                          <a:solidFill>
                            <a:schemeClr val="dk1"/>
                          </a:solidFill>
                          <a:effectLst/>
                          <a:latin typeface="Arial" panose="020B0604020202020204" pitchFamily="34" charset="0"/>
                          <a:ea typeface="+mn-ea"/>
                          <a:cs typeface="Arial" panose="020B0604020202020204" pitchFamily="34" charset="0"/>
                        </a:rPr>
                        <a:t>certain data packs that’s belongs to Denel Dynamics were unlawfully downloaded from Denel’s server to other devices.</a:t>
                      </a:r>
                    </a:p>
                    <a:p>
                      <a:pPr marL="338138" lvl="1" indent="-285750" algn="just">
                        <a:buFont typeface="Arial" panose="020B0604020202020204" pitchFamily="34" charset="0"/>
                        <a:buChar char="•"/>
                      </a:pPr>
                      <a:r>
                        <a:rPr lang="en-US" sz="1400" kern="1200" dirty="0" smtClean="0">
                          <a:solidFill>
                            <a:schemeClr val="dk1"/>
                          </a:solidFill>
                          <a:effectLst/>
                          <a:latin typeface="Arial" panose="020B0604020202020204" pitchFamily="34" charset="0"/>
                          <a:ea typeface="+mn-ea"/>
                          <a:cs typeface="Arial" panose="020B0604020202020204" pitchFamily="34" charset="0"/>
                        </a:rPr>
                        <a:t>These data packs are for Mkhonto, Ingwe and Mokopa missiles.</a:t>
                      </a:r>
                    </a:p>
                    <a:p>
                      <a:pPr marL="338138" lvl="1" indent="-285750" algn="just" defTabSz="457200" rtl="0" eaLnBrk="1" latinLnBrk="0" hangingPunct="1">
                        <a:buFont typeface="Arial" panose="020B0604020202020204" pitchFamily="34" charset="0"/>
                        <a:buChar char="•"/>
                      </a:pPr>
                      <a:r>
                        <a:rPr lang="en-US" sz="1400" kern="1200" dirty="0" smtClean="0">
                          <a:solidFill>
                            <a:schemeClr val="dk1"/>
                          </a:solidFill>
                          <a:effectLst/>
                          <a:latin typeface="Arial" panose="020B0604020202020204" pitchFamily="34" charset="0"/>
                          <a:ea typeface="+mn-ea"/>
                          <a:cs typeface="Arial" panose="020B0604020202020204" pitchFamily="34" charset="0"/>
                        </a:rPr>
                        <a:t>The SAMI group was interested in certain SA missiles and forwarded a business proposal to Denel for those missiles. Subsequent to that business proposal</a:t>
                      </a:r>
                      <a:r>
                        <a:rPr lang="en-US" sz="1400" kern="1200" baseline="0" dirty="0" smtClean="0">
                          <a:solidFill>
                            <a:schemeClr val="dk1"/>
                          </a:solidFill>
                          <a:effectLst/>
                          <a:latin typeface="Arial" panose="020B0604020202020204" pitchFamily="34" charset="0"/>
                          <a:ea typeface="+mn-ea"/>
                          <a:cs typeface="Arial" panose="020B0604020202020204" pitchFamily="34" charset="0"/>
                        </a:rPr>
                        <a:t> a</a:t>
                      </a:r>
                      <a:r>
                        <a:rPr lang="en-US" sz="1400" kern="1200" dirty="0" smtClean="0">
                          <a:solidFill>
                            <a:schemeClr val="dk1"/>
                          </a:solidFill>
                          <a:effectLst/>
                          <a:latin typeface="Arial" panose="020B0604020202020204" pitchFamily="34" charset="0"/>
                          <a:ea typeface="+mn-ea"/>
                          <a:cs typeface="Arial" panose="020B0604020202020204" pitchFamily="34" charset="0"/>
                        </a:rPr>
                        <a:t> meeting was arranged between the Denel and SAMI and it took place 19 February 2018. The same meeting collapsed due to SAMI’s failure to sign the Non-disclosure agreement (NDA) which was a condition before any information could be shared.</a:t>
                      </a:r>
                    </a:p>
                    <a:p>
                      <a:pPr marL="338138" lvl="1" indent="-285750" algn="just" defTabSz="457200" rtl="0" eaLnBrk="1" latinLnBrk="0" hangingPunct="1">
                        <a:buFont typeface="Arial" panose="020B0604020202020204" pitchFamily="34" charset="0"/>
                        <a:buChar char="•"/>
                      </a:pPr>
                      <a:r>
                        <a:rPr lang="en-US" sz="1400" kern="1200" dirty="0" smtClean="0">
                          <a:solidFill>
                            <a:schemeClr val="dk1"/>
                          </a:solidFill>
                          <a:effectLst/>
                          <a:latin typeface="Arial" panose="020B0604020202020204" pitchFamily="34" charset="0"/>
                          <a:ea typeface="+mn-ea"/>
                          <a:cs typeface="Arial" panose="020B0604020202020204" pitchFamily="34" charset="0"/>
                        </a:rPr>
                        <a:t>Instructions</a:t>
                      </a:r>
                      <a:r>
                        <a:rPr lang="en-US" sz="1400" kern="1200" baseline="0" dirty="0" smtClean="0">
                          <a:solidFill>
                            <a:schemeClr val="dk1"/>
                          </a:solidFill>
                          <a:effectLst/>
                          <a:latin typeface="Arial" panose="020B0604020202020204" pitchFamily="34" charset="0"/>
                          <a:ea typeface="+mn-ea"/>
                          <a:cs typeface="Arial" panose="020B0604020202020204" pitchFamily="34" charset="0"/>
                        </a:rPr>
                        <a:t> were later given to junior members to download information</a:t>
                      </a:r>
                      <a:endParaRPr lang="en-US" sz="1400" kern="1200" dirty="0" smtClean="0">
                        <a:solidFill>
                          <a:schemeClr val="dk1"/>
                        </a:solidFill>
                        <a:effectLst/>
                        <a:latin typeface="Arial" panose="020B0604020202020204" pitchFamily="34" charset="0"/>
                        <a:ea typeface="+mn-ea"/>
                        <a:cs typeface="Arial" panose="020B0604020202020204" pitchFamily="34" charset="0"/>
                      </a:endParaRPr>
                    </a:p>
                    <a:p>
                      <a:pPr marL="338138" lvl="1" indent="-285750" algn="just">
                        <a:buFont typeface="Arial" panose="020B0604020202020204" pitchFamily="34" charset="0"/>
                        <a:buChar char="•"/>
                      </a:pPr>
                      <a:r>
                        <a:rPr lang="en-US" sz="1400" kern="1200" dirty="0" smtClean="0">
                          <a:solidFill>
                            <a:schemeClr val="dk1"/>
                          </a:solidFill>
                          <a:effectLst/>
                          <a:latin typeface="Arial" panose="020B0604020202020204" pitchFamily="34" charset="0"/>
                          <a:ea typeface="+mn-ea"/>
                          <a:cs typeface="Arial" panose="020B0604020202020204" pitchFamily="34" charset="0"/>
                        </a:rPr>
                        <a:t>Three former senior officials who resigned and joined the SAMI are implicated in the process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Civil Recovery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None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Criminal Referral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Possible 5 criminal referrals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To invoke extradition treaties/ agreements to extradite the persons to face charges in the Republic.</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Disciplinary Referral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Possible disciplinary referral of 1 official</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a:p>
                      <a:pPr marL="0" indent="0">
                        <a:buFontTx/>
                        <a:buNone/>
                      </a:pP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28241644"/>
                  </a:ext>
                </a:extLst>
              </a:tr>
            </a:tbl>
          </a:graphicData>
        </a:graphic>
      </p:graphicFrame>
    </p:spTree>
    <p:extLst>
      <p:ext uri="{BB962C8B-B14F-4D97-AF65-F5344CB8AC3E}">
        <p14:creationId xmlns:p14="http://schemas.microsoft.com/office/powerpoint/2010/main" val="11622557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1"/>
            <a:ext cx="8915400" cy="1143000"/>
          </a:xfrm>
        </p:spPr>
        <p:txBody>
          <a:bodyPr>
            <a:normAutofit/>
          </a:bodyPr>
          <a:lstStyle/>
          <a:p>
            <a:r>
              <a:rPr lang="en-US" sz="3600" b="1" dirty="0" smtClean="0">
                <a:latin typeface="Arial" panose="020B0604020202020204" pitchFamily="34" charset="0"/>
                <a:cs typeface="Arial" panose="020B0604020202020204" pitchFamily="34" charset="0"/>
              </a:rPr>
              <a:t>Preliminary Findings- Bariji</a:t>
            </a:r>
            <a:endParaRPr lang="en-US" sz="36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r>
              <a:rPr lang="en-US" sz="1000" b="1" dirty="0" smtClean="0">
                <a:latin typeface="Arial"/>
                <a:cs typeface="Arial"/>
              </a:rPr>
              <a:t>Hotline: 0800 037 774    |     Website: https://www.siu.org.za   |   E-mail: info@siu.org.za </a:t>
            </a:r>
            <a:endParaRPr lang="en-US" sz="1000" b="1" dirty="0">
              <a:latin typeface="Arial"/>
              <a:cs typeface="Arial"/>
            </a:endParaRPr>
          </a:p>
        </p:txBody>
      </p:sp>
      <p:sp>
        <p:nvSpPr>
          <p:cNvPr id="4" name="Slide Number Placeholder 3"/>
          <p:cNvSpPr>
            <a:spLocks noGrp="1"/>
          </p:cNvSpPr>
          <p:nvPr>
            <p:ph type="sldNum" sz="quarter" idx="12"/>
          </p:nvPr>
        </p:nvSpPr>
        <p:spPr/>
        <p:txBody>
          <a:bodyPr/>
          <a:lstStyle/>
          <a:p>
            <a:fld id="{40E4637F-1127-AF4D-B96F-F7789FFD66FF}" type="slidenum">
              <a:rPr lang="en-US" smtClean="0"/>
              <a:t>23</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58244087"/>
              </p:ext>
            </p:extLst>
          </p:nvPr>
        </p:nvGraphicFramePr>
        <p:xfrm>
          <a:off x="199697" y="1616341"/>
          <a:ext cx="9706302" cy="4587103"/>
        </p:xfrm>
        <a:graphic>
          <a:graphicData uri="http://schemas.openxmlformats.org/drawingml/2006/table">
            <a:tbl>
              <a:tblPr firstRow="1" bandRow="1">
                <a:tableStyleId>{5C22544A-7EE6-4342-B048-85BDC9FD1C3A}</a:tableStyleId>
              </a:tblPr>
              <a:tblGrid>
                <a:gridCol w="2553850">
                  <a:extLst>
                    <a:ext uri="{9D8B030D-6E8A-4147-A177-3AD203B41FA5}">
                      <a16:colId xmlns:a16="http://schemas.microsoft.com/office/drawing/2014/main" val="665874139"/>
                    </a:ext>
                  </a:extLst>
                </a:gridCol>
                <a:gridCol w="5087735">
                  <a:extLst>
                    <a:ext uri="{9D8B030D-6E8A-4147-A177-3AD203B41FA5}">
                      <a16:colId xmlns:a16="http://schemas.microsoft.com/office/drawing/2014/main" val="1502185885"/>
                    </a:ext>
                  </a:extLst>
                </a:gridCol>
                <a:gridCol w="2064717">
                  <a:extLst>
                    <a:ext uri="{9D8B030D-6E8A-4147-A177-3AD203B41FA5}">
                      <a16:colId xmlns:a16="http://schemas.microsoft.com/office/drawing/2014/main" val="2275864516"/>
                    </a:ext>
                  </a:extLst>
                </a:gridCol>
              </a:tblGrid>
              <a:tr h="624703">
                <a:tc>
                  <a:txBody>
                    <a:bodyPr/>
                    <a:lstStyle/>
                    <a:p>
                      <a:r>
                        <a:rPr lang="en-US" sz="1400" dirty="0" smtClean="0">
                          <a:solidFill>
                            <a:schemeClr val="tx1"/>
                          </a:solidFill>
                          <a:latin typeface="Arial" panose="020B0604020202020204" pitchFamily="34" charset="0"/>
                          <a:cs typeface="Arial" panose="020B0604020202020204" pitchFamily="34" charset="0"/>
                        </a:rPr>
                        <a:t>Focus Area 6</a:t>
                      </a:r>
                      <a:endParaRPr lang="en-US" sz="1400"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r>
                        <a:rPr lang="en-US" sz="1400" dirty="0" smtClean="0">
                          <a:solidFill>
                            <a:schemeClr val="tx1"/>
                          </a:solidFill>
                          <a:latin typeface="Arial" panose="020B0604020202020204" pitchFamily="34" charset="0"/>
                          <a:cs typeface="Arial" panose="020B0604020202020204" pitchFamily="34" charset="0"/>
                        </a:rPr>
                        <a:t>Findings</a:t>
                      </a:r>
                      <a:r>
                        <a:rPr lang="en-US" sz="1400" baseline="0" dirty="0" smtClean="0">
                          <a:solidFill>
                            <a:schemeClr val="tx1"/>
                          </a:solidFill>
                          <a:latin typeface="Arial" panose="020B0604020202020204" pitchFamily="34" charset="0"/>
                          <a:cs typeface="Arial" panose="020B0604020202020204" pitchFamily="34" charset="0"/>
                        </a:rPr>
                        <a:t> and status</a:t>
                      </a:r>
                      <a:endParaRPr lang="en-US" sz="1400"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r>
                        <a:rPr lang="en-US" dirty="0" smtClean="0">
                          <a:solidFill>
                            <a:schemeClr val="tx1"/>
                          </a:solidFill>
                        </a:rPr>
                        <a:t>Possible Outcomes</a:t>
                      </a:r>
                      <a:endParaRPr lang="en-US" dirty="0">
                        <a:solidFill>
                          <a:schemeClr val="tx1"/>
                        </a:solidFill>
                      </a:endParaRPr>
                    </a:p>
                  </a:txBody>
                  <a:tcPr>
                    <a:solidFill>
                      <a:srgbClr val="FFFF00"/>
                    </a:solidFill>
                  </a:tcPr>
                </a:tc>
                <a:extLst>
                  <a:ext uri="{0D108BD9-81ED-4DB2-BD59-A6C34878D82A}">
                    <a16:rowId xmlns:a16="http://schemas.microsoft.com/office/drawing/2014/main" val="918357312"/>
                  </a:ext>
                </a:extLst>
              </a:tr>
              <a:tr h="3581687">
                <a:tc>
                  <a:txBody>
                    <a:bodyPr/>
                    <a:lstStyle/>
                    <a:p>
                      <a:pPr fontAlgn="t"/>
                      <a:r>
                        <a:rPr lang="en-US" sz="1400" dirty="0" smtClean="0">
                          <a:latin typeface="Arial" panose="020B0604020202020204" pitchFamily="34" charset="0"/>
                          <a:cs typeface="Arial" panose="020B0604020202020204" pitchFamily="34" charset="0"/>
                        </a:rPr>
                        <a:t>Unlawful, irregular or unapproved measures or practices in relation to the misappropriation of proprietary and Intellectual Property rights in Denel’s Air-to Air Missiles, Stand-off Weapons, Surface Target Missiles, Air Defence and Unmanned Aerial Vehicle systems”</a:t>
                      </a:r>
                      <a:endParaRPr lang="en-US" sz="1400" dirty="0">
                        <a:latin typeface="Arial" panose="020B0604020202020204" pitchFamily="34" charset="0"/>
                        <a:cs typeface="Arial" panose="020B0604020202020204" pitchFamily="34" charset="0"/>
                      </a:endParaRPr>
                    </a:p>
                  </a:txBody>
                  <a:tcPr/>
                </a:tc>
                <a:tc>
                  <a:txBody>
                    <a:bodyPr/>
                    <a:lstStyle/>
                    <a:p>
                      <a:pPr marL="52388" lvl="1" indent="0" algn="just">
                        <a:buFont typeface="Arial" panose="020B0604020202020204" pitchFamily="34" charset="0"/>
                        <a:buNone/>
                      </a:pPr>
                      <a:r>
                        <a:rPr lang="en-US" sz="1400" b="1" kern="1200" dirty="0" smtClean="0">
                          <a:solidFill>
                            <a:schemeClr val="dk1"/>
                          </a:solidFill>
                          <a:effectLst/>
                          <a:latin typeface="Arial" panose="020B0604020202020204" pitchFamily="34" charset="0"/>
                          <a:ea typeface="+mn-ea"/>
                          <a:cs typeface="Arial" panose="020B0604020202020204" pitchFamily="34" charset="0"/>
                        </a:rPr>
                        <a:t>Barij Dynamics investigation:</a:t>
                      </a:r>
                    </a:p>
                    <a:p>
                      <a:pPr marL="338138" lvl="1" indent="-285750" algn="just">
                        <a:buFont typeface="Arial" panose="020B0604020202020204" pitchFamily="34" charset="0"/>
                        <a:buChar char="•"/>
                      </a:pPr>
                      <a:r>
                        <a:rPr lang="en-US" sz="1400" kern="1200" dirty="0" smtClean="0">
                          <a:solidFill>
                            <a:schemeClr val="dk1"/>
                          </a:solidFill>
                          <a:effectLst/>
                          <a:latin typeface="Arial" panose="020B0604020202020204" pitchFamily="34" charset="0"/>
                          <a:ea typeface="+mn-ea"/>
                          <a:cs typeface="Arial" panose="020B0604020202020204" pitchFamily="34" charset="0"/>
                        </a:rPr>
                        <a:t>This was a joint venture between Denel SOE and Barij a company based in the UAE. Barij later accorded its status to another company styled Halcon with</a:t>
                      </a:r>
                      <a:r>
                        <a:rPr lang="en-US" sz="1400" kern="1200" baseline="0" dirty="0" smtClean="0">
                          <a:solidFill>
                            <a:schemeClr val="dk1"/>
                          </a:solidFill>
                          <a:effectLst/>
                          <a:latin typeface="Arial" panose="020B0604020202020204" pitchFamily="34" charset="0"/>
                          <a:ea typeface="+mn-ea"/>
                          <a:cs typeface="Arial" panose="020B0604020202020204" pitchFamily="34" charset="0"/>
                        </a:rPr>
                        <a:t> the approval of the </a:t>
                      </a:r>
                      <a:r>
                        <a:rPr lang="en-US" sz="1400" kern="1200" dirty="0" smtClean="0">
                          <a:solidFill>
                            <a:schemeClr val="dk1"/>
                          </a:solidFill>
                          <a:effectLst/>
                          <a:latin typeface="Arial" panose="020B0604020202020204" pitchFamily="34" charset="0"/>
                          <a:ea typeface="+mn-ea"/>
                          <a:cs typeface="Arial" panose="020B0604020202020204" pitchFamily="34" charset="0"/>
                        </a:rPr>
                        <a:t>Board. </a:t>
                      </a:r>
                    </a:p>
                    <a:p>
                      <a:pPr marL="338138" lvl="1" indent="-285750" algn="just">
                        <a:buFont typeface="Arial" panose="020B0604020202020204" pitchFamily="34" charset="0"/>
                        <a:buChar char="•"/>
                      </a:pPr>
                      <a:r>
                        <a:rPr lang="en-US" sz="1400" kern="1200" dirty="0" smtClean="0">
                          <a:solidFill>
                            <a:schemeClr val="dk1"/>
                          </a:solidFill>
                          <a:effectLst/>
                          <a:latin typeface="Arial" panose="020B0604020202020204" pitchFamily="34" charset="0"/>
                          <a:ea typeface="+mn-ea"/>
                          <a:cs typeface="Arial" panose="020B0604020202020204" pitchFamily="34" charset="0"/>
                        </a:rPr>
                        <a:t>Denel Dynamics holds 49% shares and Barij Dynamics holds 51% in the Joint</a:t>
                      </a:r>
                      <a:r>
                        <a:rPr lang="en-US" sz="1400" kern="1200" baseline="0" dirty="0" smtClean="0">
                          <a:solidFill>
                            <a:schemeClr val="dk1"/>
                          </a:solidFill>
                          <a:effectLst/>
                          <a:latin typeface="Arial" panose="020B0604020202020204" pitchFamily="34" charset="0"/>
                          <a:ea typeface="+mn-ea"/>
                          <a:cs typeface="Arial" panose="020B0604020202020204" pitchFamily="34" charset="0"/>
                        </a:rPr>
                        <a:t> Venture (‘</a:t>
                      </a:r>
                      <a:r>
                        <a:rPr lang="en-US" sz="1400" b="1" kern="1200" baseline="0" dirty="0" smtClean="0">
                          <a:solidFill>
                            <a:schemeClr val="dk1"/>
                          </a:solidFill>
                          <a:effectLst/>
                          <a:latin typeface="Arial" panose="020B0604020202020204" pitchFamily="34" charset="0"/>
                          <a:ea typeface="+mn-ea"/>
                          <a:cs typeface="Arial" panose="020B0604020202020204" pitchFamily="34" charset="0"/>
                        </a:rPr>
                        <a:t>JV</a:t>
                      </a:r>
                      <a:r>
                        <a:rPr lang="en-US" sz="1400" kern="1200" baseline="0" dirty="0" smtClean="0">
                          <a:solidFill>
                            <a:schemeClr val="dk1"/>
                          </a:solidFill>
                          <a:effectLst/>
                          <a:latin typeface="Arial" panose="020B0604020202020204" pitchFamily="34" charset="0"/>
                          <a:ea typeface="+mn-ea"/>
                          <a:cs typeface="Arial" panose="020B0604020202020204" pitchFamily="34" charset="0"/>
                        </a:rPr>
                        <a:t>’)</a:t>
                      </a:r>
                      <a:endParaRPr lang="en-US" sz="1400" kern="1200" dirty="0" smtClean="0">
                        <a:solidFill>
                          <a:schemeClr val="dk1"/>
                        </a:solidFill>
                        <a:effectLst/>
                        <a:latin typeface="Arial" panose="020B0604020202020204" pitchFamily="34" charset="0"/>
                        <a:ea typeface="+mn-ea"/>
                        <a:cs typeface="Arial" panose="020B0604020202020204" pitchFamily="34" charset="0"/>
                      </a:endParaRPr>
                    </a:p>
                    <a:p>
                      <a:pPr marL="338138" lvl="1" indent="-285750" algn="just">
                        <a:buFont typeface="Arial" panose="020B0604020202020204" pitchFamily="34" charset="0"/>
                        <a:buChar char="•"/>
                      </a:pPr>
                      <a:r>
                        <a:rPr lang="en-US" sz="1400" kern="1200" dirty="0" smtClean="0">
                          <a:solidFill>
                            <a:schemeClr val="dk1"/>
                          </a:solidFill>
                          <a:effectLst/>
                          <a:latin typeface="Arial" panose="020B0604020202020204" pitchFamily="34" charset="0"/>
                          <a:ea typeface="+mn-ea"/>
                          <a:cs typeface="Arial" panose="020B0604020202020204" pitchFamily="34" charset="0"/>
                        </a:rPr>
                        <a:t>The P2 and P3 missiles were the subject of the investigation that the IP was unlawfully transferred to Halcon a company that succeeded Barij in the JV. </a:t>
                      </a:r>
                      <a:endParaRPr lang="en-US" sz="1400" dirty="0" smtClean="0">
                        <a:latin typeface="Arial" panose="020B0604020202020204" pitchFamily="34" charset="0"/>
                        <a:cs typeface="Arial" panose="020B0604020202020204" pitchFamily="34" charset="0"/>
                      </a:endParaRPr>
                    </a:p>
                    <a:p>
                      <a:pPr marL="338138" lvl="1" indent="-285750">
                        <a:buFont typeface="Arial" panose="020B0604020202020204" pitchFamily="34" charset="0"/>
                        <a:buChar char="•"/>
                      </a:pPr>
                      <a:r>
                        <a:rPr lang="en-US" sz="1400" kern="1200" dirty="0" smtClean="0">
                          <a:solidFill>
                            <a:schemeClr val="dk1"/>
                          </a:solidFill>
                          <a:effectLst/>
                          <a:latin typeface="Arial" panose="020B0604020202020204" pitchFamily="34" charset="0"/>
                          <a:ea typeface="+mn-ea"/>
                          <a:cs typeface="Arial" panose="020B0604020202020204" pitchFamily="34" charset="0"/>
                        </a:rPr>
                        <a:t>This was done under a disguise of letter signed by former member of Denel Dynamics who was involved in the stealing of data packs for the SAMI </a:t>
                      </a:r>
                    </a:p>
                    <a:p>
                      <a:pPr marL="338138" lvl="1" indent="-285750">
                        <a:buFont typeface="Arial" panose="020B0604020202020204" pitchFamily="34" charset="0"/>
                        <a:buChar char="•"/>
                      </a:pPr>
                      <a:r>
                        <a:rPr lang="en-US" sz="1400" kern="1200" baseline="0" dirty="0" smtClean="0">
                          <a:solidFill>
                            <a:schemeClr val="dk1"/>
                          </a:solidFill>
                          <a:effectLst/>
                          <a:latin typeface="Arial" panose="020B0604020202020204" pitchFamily="34" charset="0"/>
                          <a:ea typeface="+mn-ea"/>
                          <a:cs typeface="Arial" panose="020B0604020202020204" pitchFamily="34" charset="0"/>
                        </a:rPr>
                        <a:t>A</a:t>
                      </a:r>
                      <a:r>
                        <a:rPr lang="en-US" sz="1400" kern="1200" dirty="0" smtClean="0">
                          <a:solidFill>
                            <a:schemeClr val="dk1"/>
                          </a:solidFill>
                          <a:effectLst/>
                          <a:latin typeface="Arial" panose="020B0604020202020204" pitchFamily="34" charset="0"/>
                          <a:ea typeface="+mn-ea"/>
                          <a:cs typeface="Arial" panose="020B0604020202020204" pitchFamily="34" charset="0"/>
                        </a:rPr>
                        <a:t>nother official at Denel signed off Board minutes of Barij Dynamics Board that authorizing the transfer of the P2 and P3 missiles to Halcon.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Civil Recovery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None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Criminal Referral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Possible 3 criminal referrals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To invoke extradition treaties/ agreements to extradite the persons to face charges in the Republic.</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Disciplinary Referral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Possible disciplinary referral against 1 official</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lang="en-US" sz="1600" dirty="0"/>
                    </a:p>
                  </a:txBody>
                  <a:tcPr/>
                </a:tc>
                <a:extLst>
                  <a:ext uri="{0D108BD9-81ED-4DB2-BD59-A6C34878D82A}">
                    <a16:rowId xmlns:a16="http://schemas.microsoft.com/office/drawing/2014/main" val="3328241644"/>
                  </a:ext>
                </a:extLst>
              </a:tr>
            </a:tbl>
          </a:graphicData>
        </a:graphic>
      </p:graphicFrame>
    </p:spTree>
    <p:extLst>
      <p:ext uri="{BB962C8B-B14F-4D97-AF65-F5344CB8AC3E}">
        <p14:creationId xmlns:p14="http://schemas.microsoft.com/office/powerpoint/2010/main" val="36715638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29406" y="457201"/>
            <a:ext cx="8476593" cy="1143000"/>
          </a:xfrm>
        </p:spPr>
        <p:txBody>
          <a:bodyPr>
            <a:normAutofit/>
          </a:bodyPr>
          <a:lstStyle/>
          <a:p>
            <a:r>
              <a:rPr lang="en-US" sz="3600" b="1" dirty="0" smtClean="0">
                <a:latin typeface="Arial" panose="020B0604020202020204" pitchFamily="34" charset="0"/>
                <a:cs typeface="Arial" panose="020B0604020202020204" pitchFamily="34" charset="0"/>
              </a:rPr>
              <a:t>Involvement of NPA, DPCI and FIC</a:t>
            </a:r>
            <a:endParaRPr lang="en-US" sz="36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r>
              <a:rPr lang="en-US" sz="1000" b="1" dirty="0" smtClean="0">
                <a:latin typeface="Arial"/>
                <a:cs typeface="Arial"/>
              </a:rPr>
              <a:t>Hotline: 0800 037 774    |     Website: https://www.siu.org.za   |   E-mail: info@siu.org.za </a:t>
            </a:r>
            <a:endParaRPr lang="en-US" sz="1000" b="1" dirty="0">
              <a:latin typeface="Arial"/>
              <a:cs typeface="Arial"/>
            </a:endParaRPr>
          </a:p>
        </p:txBody>
      </p:sp>
      <p:sp>
        <p:nvSpPr>
          <p:cNvPr id="4" name="Slide Number Placeholder 3"/>
          <p:cNvSpPr>
            <a:spLocks noGrp="1"/>
          </p:cNvSpPr>
          <p:nvPr>
            <p:ph type="sldNum" sz="quarter" idx="12"/>
          </p:nvPr>
        </p:nvSpPr>
        <p:spPr/>
        <p:txBody>
          <a:bodyPr/>
          <a:lstStyle/>
          <a:p>
            <a:fld id="{40E4637F-1127-AF4D-B96F-F7789FFD66FF}" type="slidenum">
              <a:rPr lang="en-US" smtClean="0"/>
              <a:t>24</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66604996"/>
              </p:ext>
            </p:extLst>
          </p:nvPr>
        </p:nvGraphicFramePr>
        <p:xfrm>
          <a:off x="199697" y="1616341"/>
          <a:ext cx="9706302" cy="4206390"/>
        </p:xfrm>
        <a:graphic>
          <a:graphicData uri="http://schemas.openxmlformats.org/drawingml/2006/table">
            <a:tbl>
              <a:tblPr firstRow="1" bandRow="1">
                <a:tableStyleId>{5C22544A-7EE6-4342-B048-85BDC9FD1C3A}</a:tableStyleId>
              </a:tblPr>
              <a:tblGrid>
                <a:gridCol w="3243887">
                  <a:extLst>
                    <a:ext uri="{9D8B030D-6E8A-4147-A177-3AD203B41FA5}">
                      <a16:colId xmlns:a16="http://schemas.microsoft.com/office/drawing/2014/main" val="665874139"/>
                    </a:ext>
                  </a:extLst>
                </a:gridCol>
                <a:gridCol w="6462415">
                  <a:extLst>
                    <a:ext uri="{9D8B030D-6E8A-4147-A177-3AD203B41FA5}">
                      <a16:colId xmlns:a16="http://schemas.microsoft.com/office/drawing/2014/main" val="1502185885"/>
                    </a:ext>
                  </a:extLst>
                </a:gridCol>
              </a:tblGrid>
              <a:tr h="624703">
                <a:tc>
                  <a:txBody>
                    <a:bodyPr/>
                    <a:lstStyle/>
                    <a:p>
                      <a:r>
                        <a:rPr lang="en-US" sz="1400" dirty="0" smtClean="0">
                          <a:solidFill>
                            <a:schemeClr val="tx1"/>
                          </a:solidFill>
                          <a:latin typeface="Arial" panose="020B0604020202020204" pitchFamily="34" charset="0"/>
                          <a:cs typeface="Arial" panose="020B0604020202020204" pitchFamily="34" charset="0"/>
                        </a:rPr>
                        <a:t>Focus Area 6</a:t>
                      </a:r>
                      <a:endParaRPr lang="en-US" sz="1400"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r>
                        <a:rPr lang="en-US" sz="1400" dirty="0" smtClean="0">
                          <a:solidFill>
                            <a:schemeClr val="tx1"/>
                          </a:solidFill>
                          <a:latin typeface="Arial" panose="020B0604020202020204" pitchFamily="34" charset="0"/>
                          <a:cs typeface="Arial" panose="020B0604020202020204" pitchFamily="34" charset="0"/>
                        </a:rPr>
                        <a:t>Findings</a:t>
                      </a:r>
                      <a:r>
                        <a:rPr lang="en-US" sz="1400" baseline="0" dirty="0" smtClean="0">
                          <a:solidFill>
                            <a:schemeClr val="tx1"/>
                          </a:solidFill>
                          <a:latin typeface="Arial" panose="020B0604020202020204" pitchFamily="34" charset="0"/>
                          <a:cs typeface="Arial" panose="020B0604020202020204" pitchFamily="34" charset="0"/>
                        </a:rPr>
                        <a:t> and status</a:t>
                      </a:r>
                      <a:endParaRPr lang="en-US" sz="1400" dirty="0">
                        <a:solidFill>
                          <a:schemeClr val="tx1"/>
                        </a:solidFill>
                        <a:latin typeface="Arial" panose="020B0604020202020204" pitchFamily="34" charset="0"/>
                        <a:cs typeface="Arial" panose="020B0604020202020204" pitchFamily="34" charset="0"/>
                      </a:endParaRPr>
                    </a:p>
                  </a:txBody>
                  <a:tcPr>
                    <a:solidFill>
                      <a:srgbClr val="FFFF00"/>
                    </a:solidFill>
                  </a:tcPr>
                </a:tc>
                <a:extLst>
                  <a:ext uri="{0D108BD9-81ED-4DB2-BD59-A6C34878D82A}">
                    <a16:rowId xmlns:a16="http://schemas.microsoft.com/office/drawing/2014/main" val="918357312"/>
                  </a:ext>
                </a:extLst>
              </a:tr>
              <a:tr h="3581687">
                <a:tc>
                  <a:txBody>
                    <a:bodyPr/>
                    <a:lstStyle/>
                    <a:p>
                      <a:pPr fontAlgn="t"/>
                      <a:r>
                        <a:rPr lang="en-US" sz="1400" dirty="0" smtClean="0">
                          <a:latin typeface="Arial" panose="020B0604020202020204" pitchFamily="34" charset="0"/>
                          <a:cs typeface="Arial" panose="020B0604020202020204" pitchFamily="34" charset="0"/>
                        </a:rPr>
                        <a:t>Unlawful, irregular or unapproved measures or practices in relation to the misappropriation of proprietary and Intellectual Property rights in Denel’s Air-to Air Missiles, Stand-off Weapons, Surface Target Missiles, Air Defence and Unmanned Aerial Vehicle systems”</a:t>
                      </a:r>
                      <a:endParaRPr lang="en-US" sz="1400" dirty="0">
                        <a:latin typeface="Arial" panose="020B0604020202020204" pitchFamily="34" charset="0"/>
                        <a:cs typeface="Arial" panose="020B0604020202020204" pitchFamily="34" charset="0"/>
                      </a:endParaRPr>
                    </a:p>
                  </a:txBody>
                  <a:tcPr/>
                </a:tc>
                <a:tc>
                  <a:txBody>
                    <a:bodyPr/>
                    <a:lstStyle/>
                    <a:p>
                      <a:pPr lvl="0"/>
                      <a:r>
                        <a:rPr lang="en-US" sz="1400" kern="1200" dirty="0" smtClean="0">
                          <a:solidFill>
                            <a:schemeClr val="dk1"/>
                          </a:solidFill>
                          <a:effectLst/>
                          <a:latin typeface="Arial" panose="020B0604020202020204" pitchFamily="34" charset="0"/>
                          <a:ea typeface="+mn-ea"/>
                          <a:cs typeface="Arial" panose="020B0604020202020204" pitchFamily="34" charset="0"/>
                        </a:rPr>
                        <a:t>The SIU deemed it necessary to involve the DPCI and NPA to coordinate a multiple disciplinary approach to the investigation </a:t>
                      </a:r>
                      <a:r>
                        <a:rPr lang="en-US" sz="1400" kern="1200" baseline="0" dirty="0" smtClean="0">
                          <a:solidFill>
                            <a:schemeClr val="dk1"/>
                          </a:solidFill>
                          <a:effectLst/>
                          <a:latin typeface="Arial" panose="020B0604020202020204" pitchFamily="34" charset="0"/>
                          <a:ea typeface="+mn-ea"/>
                          <a:cs typeface="Arial" panose="020B0604020202020204" pitchFamily="34" charset="0"/>
                        </a:rPr>
                        <a:t>g</a:t>
                      </a:r>
                      <a:r>
                        <a:rPr lang="en-US" sz="1400" kern="1200" dirty="0" smtClean="0">
                          <a:solidFill>
                            <a:schemeClr val="dk1"/>
                          </a:solidFill>
                          <a:effectLst/>
                          <a:latin typeface="Arial" panose="020B0604020202020204" pitchFamily="34" charset="0"/>
                          <a:ea typeface="+mn-ea"/>
                          <a:cs typeface="Arial" panose="020B0604020202020204" pitchFamily="34" charset="0"/>
                        </a:rPr>
                        <a:t>iven the nature of the allegations and findings</a:t>
                      </a:r>
                    </a:p>
                    <a:p>
                      <a:pPr lvl="0"/>
                      <a:endParaRPr lang="en-US" sz="1400" kern="1200" dirty="0" smtClean="0">
                        <a:solidFill>
                          <a:schemeClr val="dk1"/>
                        </a:solidFill>
                        <a:effectLst/>
                        <a:latin typeface="Arial" panose="020B0604020202020204" pitchFamily="34" charset="0"/>
                        <a:ea typeface="+mn-ea"/>
                        <a:cs typeface="Arial" panose="020B0604020202020204" pitchFamily="34" charset="0"/>
                      </a:endParaRPr>
                    </a:p>
                    <a:p>
                      <a:pPr lvl="0"/>
                      <a:r>
                        <a:rPr lang="en-US" sz="1400" kern="1200" dirty="0" smtClean="0">
                          <a:solidFill>
                            <a:schemeClr val="dk1"/>
                          </a:solidFill>
                          <a:effectLst/>
                          <a:latin typeface="Arial" panose="020B0604020202020204" pitchFamily="34" charset="0"/>
                          <a:ea typeface="+mn-ea"/>
                          <a:cs typeface="Arial" panose="020B0604020202020204" pitchFamily="34" charset="0"/>
                        </a:rPr>
                        <a:t>For this reasons the implicated officials have not been approached and no arrest have been made.</a:t>
                      </a:r>
                    </a:p>
                    <a:p>
                      <a:pPr lvl="0"/>
                      <a:endParaRPr lang="en-US" sz="1400" kern="1200" dirty="0" smtClean="0">
                        <a:solidFill>
                          <a:schemeClr val="dk1"/>
                        </a:solidFill>
                        <a:effectLst/>
                        <a:latin typeface="Arial" panose="020B0604020202020204" pitchFamily="34" charset="0"/>
                        <a:ea typeface="+mn-ea"/>
                        <a:cs typeface="Arial" panose="020B0604020202020204" pitchFamily="34" charset="0"/>
                      </a:endParaRPr>
                    </a:p>
                    <a:p>
                      <a:pPr lvl="0"/>
                      <a:r>
                        <a:rPr lang="en-US" sz="1400" kern="1200" dirty="0" smtClean="0">
                          <a:solidFill>
                            <a:schemeClr val="dk1"/>
                          </a:solidFill>
                          <a:effectLst/>
                          <a:latin typeface="Arial" panose="020B0604020202020204" pitchFamily="34" charset="0"/>
                          <a:ea typeface="+mn-ea"/>
                          <a:cs typeface="Arial" panose="020B0604020202020204" pitchFamily="34" charset="0"/>
                        </a:rPr>
                        <a:t>FIC has been assisting the SIU with</a:t>
                      </a:r>
                      <a:r>
                        <a:rPr lang="en-US" sz="1400" kern="1200" baseline="0" dirty="0" smtClean="0">
                          <a:solidFill>
                            <a:schemeClr val="dk1"/>
                          </a:solidFill>
                          <a:effectLst/>
                          <a:latin typeface="Arial" panose="020B0604020202020204" pitchFamily="34" charset="0"/>
                          <a:ea typeface="+mn-ea"/>
                          <a:cs typeface="Arial" panose="020B0604020202020204" pitchFamily="34" charset="0"/>
                        </a:rPr>
                        <a:t> financial profiling and due to the involvement of foreign institution, the FIC requested more time to follow legal processes in respect of foreign funds.</a:t>
                      </a:r>
                      <a:endParaRPr lang="en-US" sz="1400" kern="1200" dirty="0" smtClean="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328241644"/>
                  </a:ext>
                </a:extLst>
              </a:tr>
            </a:tbl>
          </a:graphicData>
        </a:graphic>
      </p:graphicFrame>
    </p:spTree>
    <p:extLst>
      <p:ext uri="{BB962C8B-B14F-4D97-AF65-F5344CB8AC3E}">
        <p14:creationId xmlns:p14="http://schemas.microsoft.com/office/powerpoint/2010/main" val="20730025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1"/>
            <a:ext cx="8915400" cy="1143000"/>
          </a:xfrm>
        </p:spPr>
        <p:txBody>
          <a:bodyPr>
            <a:normAutofit/>
          </a:bodyPr>
          <a:lstStyle/>
          <a:p>
            <a:r>
              <a:rPr lang="en-US" sz="3600" b="1" dirty="0" smtClean="0">
                <a:latin typeface="Arial" panose="020B0604020202020204" pitchFamily="34" charset="0"/>
                <a:cs typeface="Arial" panose="020B0604020202020204" pitchFamily="34" charset="0"/>
              </a:rPr>
              <a:t>Denel Income Statement</a:t>
            </a:r>
            <a:endParaRPr lang="en-US" sz="36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info@siu.org.za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ontent Placeholder 2"/>
          <p:cNvSpPr>
            <a:spLocks noGrp="1"/>
          </p:cNvSpPr>
          <p:nvPr>
            <p:ph idx="1"/>
          </p:nvPr>
        </p:nvSpPr>
        <p:spPr>
          <a:xfrm>
            <a:off x="495300" y="5614416"/>
            <a:ext cx="8915400" cy="511748"/>
          </a:xfrm>
        </p:spPr>
        <p:txBody>
          <a:bodyPr>
            <a:normAutofit/>
          </a:bodyPr>
          <a:lstStyle/>
          <a:p>
            <a:pPr marL="461963" lvl="0" indent="-409575" algn="just" defTabSz="914400">
              <a:lnSpc>
                <a:spcPct val="150000"/>
              </a:lnSpc>
              <a:spcBef>
                <a:spcPts val="0"/>
              </a:spcBef>
              <a:buFont typeface="Arial" panose="020B0604020202020204" pitchFamily="34" charset="0"/>
              <a:buChar char="•"/>
            </a:pPr>
            <a:endParaRPr lang="en-GB" sz="18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461963" lvl="0" indent="-409575" algn="just" defTabSz="914400">
              <a:lnSpc>
                <a:spcPct val="150000"/>
              </a:lnSpc>
              <a:spcBef>
                <a:spcPts val="0"/>
              </a:spcBef>
              <a:buFont typeface="Arial" panose="020B0604020202020204" pitchFamily="34" charset="0"/>
              <a:buChar char="•"/>
            </a:pPr>
            <a:endParaRPr lang="en-GB" sz="18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461963" lvl="0" indent="-461963" algn="just" defTabSz="914400">
              <a:lnSpc>
                <a:spcPct val="150000"/>
              </a:lnSpc>
              <a:spcBef>
                <a:spcPts val="0"/>
              </a:spcBef>
              <a:buFont typeface="Arial" panose="020B0604020202020204" pitchFamily="34" charset="0"/>
              <a:buChar char="•"/>
            </a:pPr>
            <a:endParaRPr lang="en-GB" sz="18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algn="just" defTabSz="914400">
              <a:lnSpc>
                <a:spcPct val="150000"/>
              </a:lnSpc>
              <a:spcBef>
                <a:spcPts val="0"/>
              </a:spcBef>
              <a:buFont typeface="Arial" panose="020B0604020202020204" pitchFamily="34" charset="0"/>
              <a:buChar char="•"/>
            </a:pPr>
            <a:endParaRPr lang="en-GB" sz="18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algn="just" defTabSz="914400">
              <a:lnSpc>
                <a:spcPct val="150000"/>
              </a:lnSpc>
              <a:spcBef>
                <a:spcPts val="0"/>
              </a:spcBef>
              <a:buFont typeface="Arial" panose="020B0604020202020204" pitchFamily="34" charset="0"/>
              <a:buChar char="•"/>
            </a:pPr>
            <a:endParaRPr lang="en-GB" sz="8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US" dirty="0" smtClean="0"/>
          </a:p>
        </p:txBody>
      </p:sp>
      <p:graphicFrame>
        <p:nvGraphicFramePr>
          <p:cNvPr id="6" name="Table 5"/>
          <p:cNvGraphicFramePr>
            <a:graphicFrameLocks noGrp="1"/>
          </p:cNvGraphicFramePr>
          <p:nvPr>
            <p:extLst>
              <p:ext uri="{D42A27DB-BD31-4B8C-83A1-F6EECF244321}">
                <p14:modId xmlns:p14="http://schemas.microsoft.com/office/powerpoint/2010/main" val="2065629012"/>
              </p:ext>
            </p:extLst>
          </p:nvPr>
        </p:nvGraphicFramePr>
        <p:xfrm>
          <a:off x="103108" y="1813409"/>
          <a:ext cx="9724064" cy="1549900"/>
        </p:xfrm>
        <a:graphic>
          <a:graphicData uri="http://schemas.openxmlformats.org/drawingml/2006/table">
            <a:tbl>
              <a:tblPr>
                <a:tableStyleId>{5C22544A-7EE6-4342-B048-85BDC9FD1C3A}</a:tableStyleId>
              </a:tblPr>
              <a:tblGrid>
                <a:gridCol w="3077138">
                  <a:extLst>
                    <a:ext uri="{9D8B030D-6E8A-4147-A177-3AD203B41FA5}">
                      <a16:colId xmlns:a16="http://schemas.microsoft.com/office/drawing/2014/main" val="2273416382"/>
                    </a:ext>
                  </a:extLst>
                </a:gridCol>
                <a:gridCol w="1250087">
                  <a:extLst>
                    <a:ext uri="{9D8B030D-6E8A-4147-A177-3AD203B41FA5}">
                      <a16:colId xmlns:a16="http://schemas.microsoft.com/office/drawing/2014/main" val="2445094174"/>
                    </a:ext>
                  </a:extLst>
                </a:gridCol>
                <a:gridCol w="1250087">
                  <a:extLst>
                    <a:ext uri="{9D8B030D-6E8A-4147-A177-3AD203B41FA5}">
                      <a16:colId xmlns:a16="http://schemas.microsoft.com/office/drawing/2014/main" val="43153106"/>
                    </a:ext>
                  </a:extLst>
                </a:gridCol>
                <a:gridCol w="1250087">
                  <a:extLst>
                    <a:ext uri="{9D8B030D-6E8A-4147-A177-3AD203B41FA5}">
                      <a16:colId xmlns:a16="http://schemas.microsoft.com/office/drawing/2014/main" val="1353970702"/>
                    </a:ext>
                  </a:extLst>
                </a:gridCol>
                <a:gridCol w="1177967">
                  <a:extLst>
                    <a:ext uri="{9D8B030D-6E8A-4147-A177-3AD203B41FA5}">
                      <a16:colId xmlns:a16="http://schemas.microsoft.com/office/drawing/2014/main" val="1585985086"/>
                    </a:ext>
                  </a:extLst>
                </a:gridCol>
                <a:gridCol w="1718698">
                  <a:extLst>
                    <a:ext uri="{9D8B030D-6E8A-4147-A177-3AD203B41FA5}">
                      <a16:colId xmlns:a16="http://schemas.microsoft.com/office/drawing/2014/main" val="3469205143"/>
                    </a:ext>
                  </a:extLst>
                </a:gridCol>
              </a:tblGrid>
              <a:tr h="212215">
                <a:tc>
                  <a:txBody>
                    <a:bodyPr/>
                    <a:lstStyle/>
                    <a:p>
                      <a:pPr algn="l" fontAlgn="b"/>
                      <a:r>
                        <a:rPr lang="en-US" sz="1300" b="1" u="none" strike="noStrike" dirty="0">
                          <a:effectLst/>
                          <a:latin typeface="Arial" panose="020B0604020202020204" pitchFamily="34" charset="0"/>
                          <a:cs typeface="Arial" panose="020B0604020202020204" pitchFamily="34" charset="0"/>
                        </a:rPr>
                        <a:t>Denel Income Statement</a:t>
                      </a:r>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endParaRPr lang="en-US" sz="13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1300" b="0" u="none" strike="noStrike" dirty="0" err="1" smtClean="0">
                          <a:effectLst/>
                          <a:latin typeface="Arial" panose="020B0604020202020204" pitchFamily="34" charset="0"/>
                          <a:cs typeface="Arial" panose="020B0604020202020204" pitchFamily="34" charset="0"/>
                        </a:rPr>
                        <a:t>R’million</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endParaRPr lang="en-US" sz="13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endParaRPr lang="en-US" sz="13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endParaRPr lang="en-US" sz="13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804185365"/>
                  </a:ext>
                </a:extLst>
              </a:tr>
              <a:tr h="212215">
                <a:tc>
                  <a:txBody>
                    <a:bodyPr/>
                    <a:lstStyle/>
                    <a:p>
                      <a:pPr algn="l" fontAlgn="b"/>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endParaRPr lang="en-US" sz="13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endParaRPr lang="en-US" sz="13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endParaRPr lang="en-US" sz="13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endParaRPr lang="en-US" sz="13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342904561"/>
                  </a:ext>
                </a:extLst>
              </a:tr>
              <a:tr h="253194">
                <a:tc>
                  <a:txBody>
                    <a:bodyPr/>
                    <a:lstStyle/>
                    <a:p>
                      <a:pPr algn="l" fontAlgn="b"/>
                      <a:endParaRPr lang="en-US" sz="13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300" b="1" u="none" strike="noStrike" dirty="0">
                          <a:effectLst/>
                          <a:latin typeface="Arial" panose="020B0604020202020204" pitchFamily="34" charset="0"/>
                          <a:cs typeface="Arial" panose="020B0604020202020204" pitchFamily="34" charset="0"/>
                        </a:rPr>
                        <a:t>2019/20</a:t>
                      </a:r>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300" b="1" u="none" strike="noStrike" dirty="0">
                          <a:effectLst/>
                          <a:latin typeface="Arial" panose="020B0604020202020204" pitchFamily="34" charset="0"/>
                          <a:cs typeface="Arial" panose="020B0604020202020204" pitchFamily="34" charset="0"/>
                        </a:rPr>
                        <a:t>2018/19</a:t>
                      </a:r>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300" b="1" u="none" strike="noStrike" dirty="0">
                          <a:effectLst/>
                          <a:latin typeface="Arial" panose="020B0604020202020204" pitchFamily="34" charset="0"/>
                          <a:cs typeface="Arial" panose="020B0604020202020204" pitchFamily="34" charset="0"/>
                        </a:rPr>
                        <a:t>2017/18</a:t>
                      </a:r>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300" b="1" u="none" strike="noStrike" dirty="0">
                          <a:effectLst/>
                          <a:latin typeface="Arial" panose="020B0604020202020204" pitchFamily="34" charset="0"/>
                          <a:cs typeface="Arial" panose="020B0604020202020204" pitchFamily="34" charset="0"/>
                        </a:rPr>
                        <a:t>2017/16</a:t>
                      </a:r>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300" b="1" u="none" strike="noStrike" dirty="0">
                          <a:effectLst/>
                          <a:latin typeface="Arial" panose="020B0604020202020204" pitchFamily="34" charset="0"/>
                          <a:cs typeface="Arial" panose="020B0604020202020204" pitchFamily="34" charset="0"/>
                        </a:rPr>
                        <a:t>2016/15</a:t>
                      </a:r>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652958680"/>
                  </a:ext>
                </a:extLst>
              </a:tr>
              <a:tr h="218069">
                <a:tc>
                  <a:txBody>
                    <a:bodyPr/>
                    <a:lstStyle/>
                    <a:p>
                      <a:pPr algn="l" fontAlgn="b"/>
                      <a:r>
                        <a:rPr lang="en-US" sz="1300" u="none" strike="noStrike">
                          <a:effectLst/>
                          <a:latin typeface="Arial" panose="020B0604020202020204" pitchFamily="34" charset="0"/>
                          <a:cs typeface="Arial" panose="020B0604020202020204" pitchFamily="34" charset="0"/>
                        </a:rPr>
                        <a:t>Total Revenue</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2,729.00</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3,409.00</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4,998.00</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8,057.00</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300" u="none" strike="noStrike">
                          <a:effectLst/>
                          <a:latin typeface="Arial" panose="020B0604020202020204" pitchFamily="34" charset="0"/>
                          <a:cs typeface="Arial" panose="020B0604020202020204" pitchFamily="34" charset="0"/>
                        </a:rPr>
                        <a:t>8,422.00</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331673394"/>
                  </a:ext>
                </a:extLst>
              </a:tr>
              <a:tr h="218069">
                <a:tc>
                  <a:txBody>
                    <a:bodyPr/>
                    <a:lstStyle/>
                    <a:p>
                      <a:pPr algn="l" fontAlgn="b"/>
                      <a:r>
                        <a:rPr lang="en-US" sz="1300" u="none" strike="noStrike">
                          <a:effectLst/>
                          <a:latin typeface="Arial" panose="020B0604020202020204" pitchFamily="34" charset="0"/>
                          <a:cs typeface="Arial" panose="020B0604020202020204" pitchFamily="34" charset="0"/>
                        </a:rPr>
                        <a:t>cost of Sales</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300" u="none" strike="noStrike">
                          <a:effectLst/>
                          <a:latin typeface="Arial" panose="020B0604020202020204" pitchFamily="34" charset="0"/>
                          <a:cs typeface="Arial" panose="020B0604020202020204" pitchFamily="34" charset="0"/>
                        </a:rPr>
                        <a:t>-2,146.00</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-3,991.00</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-5,119.00</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-6,236.00</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300" u="none" strike="noStrike">
                          <a:effectLst/>
                          <a:latin typeface="Arial" panose="020B0604020202020204" pitchFamily="34" charset="0"/>
                          <a:cs typeface="Arial" panose="020B0604020202020204" pitchFamily="34" charset="0"/>
                        </a:rPr>
                        <a:t>-6,679.00</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845239506"/>
                  </a:ext>
                </a:extLst>
              </a:tr>
              <a:tr h="218069">
                <a:tc>
                  <a:txBody>
                    <a:bodyPr/>
                    <a:lstStyle/>
                    <a:p>
                      <a:pPr algn="l" fontAlgn="b"/>
                      <a:r>
                        <a:rPr lang="en-US" sz="1300" u="none" strike="noStrike">
                          <a:effectLst/>
                          <a:latin typeface="Arial" panose="020B0604020202020204" pitchFamily="34" charset="0"/>
                          <a:cs typeface="Arial" panose="020B0604020202020204" pitchFamily="34" charset="0"/>
                        </a:rPr>
                        <a:t>Operating costs</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300" u="none" strike="noStrike">
                          <a:effectLst/>
                          <a:latin typeface="Arial" panose="020B0604020202020204" pitchFamily="34" charset="0"/>
                          <a:cs typeface="Arial" panose="020B0604020202020204" pitchFamily="34" charset="0"/>
                        </a:rPr>
                        <a:t>-2,229.00</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-1,095.00</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300" u="none" strike="noStrike">
                          <a:effectLst/>
                          <a:latin typeface="Arial" panose="020B0604020202020204" pitchFamily="34" charset="0"/>
                          <a:cs typeface="Arial" panose="020B0604020202020204" pitchFamily="34" charset="0"/>
                        </a:rPr>
                        <a:t>-1,726.00</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-1,555.00</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300" u="none" strike="noStrike">
                          <a:effectLst/>
                          <a:latin typeface="Arial" panose="020B0604020202020204" pitchFamily="34" charset="0"/>
                          <a:cs typeface="Arial" panose="020B0604020202020204" pitchFamily="34" charset="0"/>
                        </a:rPr>
                        <a:t>-1,455.00</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419197528"/>
                  </a:ext>
                </a:extLst>
              </a:tr>
              <a:tr h="218069">
                <a:tc>
                  <a:txBody>
                    <a:bodyPr/>
                    <a:lstStyle/>
                    <a:p>
                      <a:pPr algn="l" fontAlgn="b"/>
                      <a:r>
                        <a:rPr lang="en-US" sz="1300" u="none" strike="noStrike">
                          <a:effectLst/>
                          <a:latin typeface="Arial" panose="020B0604020202020204" pitchFamily="34" charset="0"/>
                          <a:cs typeface="Arial" panose="020B0604020202020204" pitchFamily="34" charset="0"/>
                        </a:rPr>
                        <a:t>Final Profit/(loss)</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300" u="none" strike="noStrike">
                          <a:effectLst/>
                          <a:latin typeface="Arial" panose="020B0604020202020204" pitchFamily="34" charset="0"/>
                          <a:cs typeface="Arial" panose="020B0604020202020204" pitchFamily="34" charset="0"/>
                        </a:rPr>
                        <a:t>-1,962.00</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300" u="none" strike="noStrike">
                          <a:effectLst/>
                          <a:latin typeface="Arial" panose="020B0604020202020204" pitchFamily="34" charset="0"/>
                          <a:cs typeface="Arial" panose="020B0604020202020204" pitchFamily="34" charset="0"/>
                        </a:rPr>
                        <a:t>-1,469.00</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-1,771.00</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282.00</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476.00</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2477814537"/>
                  </a:ext>
                </a:extLst>
              </a:tr>
            </a:tbl>
          </a:graphicData>
        </a:graphic>
      </p:graphicFrame>
      <p:graphicFrame>
        <p:nvGraphicFramePr>
          <p:cNvPr id="7" name="Chart 6"/>
          <p:cNvGraphicFramePr>
            <a:graphicFrameLocks/>
          </p:cNvGraphicFramePr>
          <p:nvPr>
            <p:extLst>
              <p:ext uri="{D42A27DB-BD31-4B8C-83A1-F6EECF244321}">
                <p14:modId xmlns:p14="http://schemas.microsoft.com/office/powerpoint/2010/main" val="3522974447"/>
              </p:ext>
            </p:extLst>
          </p:nvPr>
        </p:nvGraphicFramePr>
        <p:xfrm>
          <a:off x="1513490" y="3363309"/>
          <a:ext cx="6285186" cy="23826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203136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1"/>
            <a:ext cx="8915400" cy="1143000"/>
          </a:xfrm>
        </p:spPr>
        <p:txBody>
          <a:bodyPr>
            <a:normAutofit/>
          </a:bodyPr>
          <a:lstStyle/>
          <a:p>
            <a:r>
              <a:rPr lang="en-US" sz="3600" b="1" dirty="0" smtClean="0">
                <a:latin typeface="Arial" panose="020B0604020202020204" pitchFamily="34" charset="0"/>
                <a:cs typeface="Arial" panose="020B0604020202020204" pitchFamily="34" charset="0"/>
              </a:rPr>
              <a:t>Denel Income Statement</a:t>
            </a:r>
            <a:endParaRPr lang="en-US" sz="36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info@siu.org.za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ontent Placeholder 2"/>
          <p:cNvSpPr>
            <a:spLocks noGrp="1"/>
          </p:cNvSpPr>
          <p:nvPr>
            <p:ph idx="1"/>
          </p:nvPr>
        </p:nvSpPr>
        <p:spPr>
          <a:xfrm>
            <a:off x="73572" y="2144110"/>
            <a:ext cx="9690538" cy="3668111"/>
          </a:xfrm>
        </p:spPr>
        <p:txBody>
          <a:bodyPr>
            <a:normAutofit/>
          </a:bodyPr>
          <a:lstStyle/>
          <a:p>
            <a:pPr algn="just"/>
            <a:r>
              <a:rPr lang="en-US" sz="2000" dirty="0">
                <a:latin typeface="Arial" panose="020B0604020202020204" pitchFamily="34" charset="0"/>
                <a:cs typeface="Arial" panose="020B0604020202020204" pitchFamily="34" charset="0"/>
              </a:rPr>
              <a:t>Revenue decreased drastically over the period, </a:t>
            </a:r>
            <a:endParaRPr lang="en-US" sz="2000" dirty="0" smtClean="0">
              <a:latin typeface="Arial" panose="020B0604020202020204" pitchFamily="34" charset="0"/>
              <a:cs typeface="Arial" panose="020B0604020202020204" pitchFamily="34" charset="0"/>
            </a:endParaRPr>
          </a:p>
          <a:p>
            <a:pPr algn="just"/>
            <a:r>
              <a:rPr lang="en-US" sz="2000" dirty="0" smtClean="0">
                <a:latin typeface="Arial" panose="020B0604020202020204" pitchFamily="34" charset="0"/>
                <a:cs typeface="Arial" panose="020B0604020202020204" pitchFamily="34" charset="0"/>
              </a:rPr>
              <a:t>Cost </a:t>
            </a:r>
            <a:r>
              <a:rPr lang="en-US" sz="2000" dirty="0">
                <a:latin typeface="Arial" panose="020B0604020202020204" pitchFamily="34" charset="0"/>
                <a:cs typeface="Arial" panose="020B0604020202020204" pitchFamily="34" charset="0"/>
              </a:rPr>
              <a:t>of sales decreased in line, but in the 2 middle years the cost of sales was higher than sales indicating selling at a gross loss – impossible to make a profit. </a:t>
            </a:r>
            <a:endParaRPr lang="en-US" sz="2000" dirty="0" smtClean="0">
              <a:latin typeface="Arial" panose="020B0604020202020204" pitchFamily="34" charset="0"/>
              <a:cs typeface="Arial" panose="020B0604020202020204" pitchFamily="34" charset="0"/>
            </a:endParaRPr>
          </a:p>
          <a:p>
            <a:pPr algn="just"/>
            <a:r>
              <a:rPr lang="en-US" sz="2000" dirty="0" smtClean="0">
                <a:latin typeface="Arial" panose="020B0604020202020204" pitchFamily="34" charset="0"/>
                <a:cs typeface="Arial" panose="020B0604020202020204" pitchFamily="34" charset="0"/>
              </a:rPr>
              <a:t>Operating </a:t>
            </a:r>
            <a:r>
              <a:rPr lang="en-US" sz="2000" dirty="0">
                <a:latin typeface="Arial" panose="020B0604020202020204" pitchFamily="34" charset="0"/>
                <a:cs typeface="Arial" panose="020B0604020202020204" pitchFamily="34" charset="0"/>
              </a:rPr>
              <a:t>costs increased, except in 2018/19</a:t>
            </a:r>
          </a:p>
          <a:p>
            <a:pPr algn="just"/>
            <a:r>
              <a:rPr lang="en-US" sz="2000" dirty="0">
                <a:latin typeface="Arial" panose="020B0604020202020204" pitchFamily="34" charset="0"/>
                <a:cs typeface="Arial" panose="020B0604020202020204" pitchFamily="34" charset="0"/>
              </a:rPr>
              <a:t>They started off with a profit, but ended with a loss which seems to be increasing </a:t>
            </a:r>
            <a:endParaRPr lang="en-US" sz="2000" dirty="0" smtClean="0">
              <a:latin typeface="Arial" panose="020B0604020202020204" pitchFamily="34" charset="0"/>
              <a:cs typeface="Arial" panose="020B0604020202020204" pitchFamily="34" charset="0"/>
            </a:endParaRPr>
          </a:p>
          <a:p>
            <a:pPr algn="just"/>
            <a:r>
              <a:rPr lang="en-US" sz="2000" dirty="0" smtClean="0">
                <a:latin typeface="Arial" panose="020B0604020202020204" pitchFamily="34" charset="0"/>
                <a:cs typeface="Arial" panose="020B0604020202020204" pitchFamily="34" charset="0"/>
              </a:rPr>
              <a:t>Operating </a:t>
            </a:r>
            <a:r>
              <a:rPr lang="en-US" sz="2000" dirty="0">
                <a:latin typeface="Arial" panose="020B0604020202020204" pitchFamily="34" charset="0"/>
                <a:cs typeface="Arial" panose="020B0604020202020204" pitchFamily="34" charset="0"/>
              </a:rPr>
              <a:t>costs </a:t>
            </a:r>
            <a:r>
              <a:rPr lang="en-US" sz="2000" dirty="0" smtClean="0">
                <a:latin typeface="Arial" panose="020B0604020202020204" pitchFamily="34" charset="0"/>
                <a:cs typeface="Arial" panose="020B0604020202020204" pitchFamily="34" charset="0"/>
              </a:rPr>
              <a:t>needed </a:t>
            </a:r>
            <a:r>
              <a:rPr lang="en-US" sz="2000" dirty="0">
                <a:latin typeface="Arial" panose="020B0604020202020204" pitchFamily="34" charset="0"/>
                <a:cs typeface="Arial" panose="020B0604020202020204" pitchFamily="34" charset="0"/>
              </a:rPr>
              <a:t>to be curtailed and profit margins and sales volumes need to increase</a:t>
            </a:r>
          </a:p>
          <a:p>
            <a:pPr marL="461963" lvl="0" indent="-409575" algn="just" defTabSz="914400">
              <a:lnSpc>
                <a:spcPct val="150000"/>
              </a:lnSpc>
              <a:spcBef>
                <a:spcPts val="0"/>
              </a:spcBef>
              <a:buFont typeface="Arial" panose="020B0604020202020204" pitchFamily="34" charset="0"/>
              <a:buChar char="•"/>
            </a:pPr>
            <a:endParaRPr lang="en-GB" sz="18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461963" lvl="0" indent="-409575" algn="just" defTabSz="914400">
              <a:lnSpc>
                <a:spcPct val="150000"/>
              </a:lnSpc>
              <a:spcBef>
                <a:spcPts val="0"/>
              </a:spcBef>
              <a:buFont typeface="Arial" panose="020B0604020202020204" pitchFamily="34" charset="0"/>
              <a:buChar char="•"/>
            </a:pPr>
            <a:endParaRPr lang="en-GB" sz="18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461963" lvl="0" indent="-461963" algn="just" defTabSz="914400">
              <a:lnSpc>
                <a:spcPct val="150000"/>
              </a:lnSpc>
              <a:spcBef>
                <a:spcPts val="0"/>
              </a:spcBef>
              <a:buFont typeface="Arial" panose="020B0604020202020204" pitchFamily="34" charset="0"/>
              <a:buChar char="•"/>
            </a:pPr>
            <a:endParaRPr lang="en-GB" sz="18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algn="just" defTabSz="914400">
              <a:lnSpc>
                <a:spcPct val="150000"/>
              </a:lnSpc>
              <a:spcBef>
                <a:spcPts val="0"/>
              </a:spcBef>
              <a:buFont typeface="Arial" panose="020B0604020202020204" pitchFamily="34" charset="0"/>
              <a:buChar char="•"/>
            </a:pPr>
            <a:endParaRPr lang="en-GB" sz="18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algn="just" defTabSz="914400">
              <a:lnSpc>
                <a:spcPct val="150000"/>
              </a:lnSpc>
              <a:spcBef>
                <a:spcPts val="0"/>
              </a:spcBef>
              <a:buFont typeface="Arial" panose="020B0604020202020204" pitchFamily="34" charset="0"/>
              <a:buChar char="•"/>
            </a:pPr>
            <a:endParaRPr lang="en-GB" sz="8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US" dirty="0" smtClean="0"/>
          </a:p>
        </p:txBody>
      </p:sp>
    </p:spTree>
    <p:extLst>
      <p:ext uri="{BB962C8B-B14F-4D97-AF65-F5344CB8AC3E}">
        <p14:creationId xmlns:p14="http://schemas.microsoft.com/office/powerpoint/2010/main" val="14332495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1"/>
            <a:ext cx="8915400" cy="1143000"/>
          </a:xfrm>
        </p:spPr>
        <p:txBody>
          <a:bodyPr>
            <a:normAutofit/>
          </a:bodyPr>
          <a:lstStyle/>
          <a:p>
            <a:r>
              <a:rPr lang="en-US" sz="3600" b="1" dirty="0" smtClean="0">
                <a:latin typeface="Arial" panose="020B0604020202020204" pitchFamily="34" charset="0"/>
                <a:cs typeface="Arial" panose="020B0604020202020204" pitchFamily="34" charset="0"/>
              </a:rPr>
              <a:t>Denel Balance Sheet</a:t>
            </a:r>
            <a:endParaRPr lang="en-US" sz="36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info@siu.org.za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ontent Placeholder 2"/>
          <p:cNvSpPr>
            <a:spLocks noGrp="1"/>
          </p:cNvSpPr>
          <p:nvPr>
            <p:ph idx="1"/>
          </p:nvPr>
        </p:nvSpPr>
        <p:spPr>
          <a:xfrm>
            <a:off x="495300" y="5614416"/>
            <a:ext cx="8915400" cy="511748"/>
          </a:xfrm>
        </p:spPr>
        <p:txBody>
          <a:bodyPr>
            <a:normAutofit/>
          </a:bodyPr>
          <a:lstStyle/>
          <a:p>
            <a:pPr marL="461963" lvl="0" indent="-409575" algn="just" defTabSz="914400">
              <a:lnSpc>
                <a:spcPct val="150000"/>
              </a:lnSpc>
              <a:spcBef>
                <a:spcPts val="0"/>
              </a:spcBef>
              <a:buFont typeface="Arial" panose="020B0604020202020204" pitchFamily="34" charset="0"/>
              <a:buChar char="•"/>
            </a:pPr>
            <a:endParaRPr lang="en-GB" sz="18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461963" lvl="0" indent="-409575" algn="just" defTabSz="914400">
              <a:lnSpc>
                <a:spcPct val="150000"/>
              </a:lnSpc>
              <a:spcBef>
                <a:spcPts val="0"/>
              </a:spcBef>
              <a:buFont typeface="Arial" panose="020B0604020202020204" pitchFamily="34" charset="0"/>
              <a:buChar char="•"/>
            </a:pPr>
            <a:endParaRPr lang="en-GB" sz="18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461963" lvl="0" indent="-461963" algn="just" defTabSz="914400">
              <a:lnSpc>
                <a:spcPct val="150000"/>
              </a:lnSpc>
              <a:spcBef>
                <a:spcPts val="0"/>
              </a:spcBef>
              <a:buFont typeface="Arial" panose="020B0604020202020204" pitchFamily="34" charset="0"/>
              <a:buChar char="•"/>
            </a:pPr>
            <a:endParaRPr lang="en-GB" sz="18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algn="just" defTabSz="914400">
              <a:lnSpc>
                <a:spcPct val="150000"/>
              </a:lnSpc>
              <a:spcBef>
                <a:spcPts val="0"/>
              </a:spcBef>
              <a:buFont typeface="Arial" panose="020B0604020202020204" pitchFamily="34" charset="0"/>
              <a:buChar char="•"/>
            </a:pPr>
            <a:endParaRPr lang="en-GB" sz="18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algn="just" defTabSz="914400">
              <a:lnSpc>
                <a:spcPct val="150000"/>
              </a:lnSpc>
              <a:spcBef>
                <a:spcPts val="0"/>
              </a:spcBef>
              <a:buFont typeface="Arial" panose="020B0604020202020204" pitchFamily="34" charset="0"/>
              <a:buChar char="•"/>
            </a:pPr>
            <a:endParaRPr lang="en-GB" sz="8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US" dirty="0" smtClean="0"/>
          </a:p>
        </p:txBody>
      </p:sp>
      <p:graphicFrame>
        <p:nvGraphicFramePr>
          <p:cNvPr id="8" name="Table 7"/>
          <p:cNvGraphicFramePr>
            <a:graphicFrameLocks noGrp="1"/>
          </p:cNvGraphicFramePr>
          <p:nvPr>
            <p:extLst>
              <p:ext uri="{D42A27DB-BD31-4B8C-83A1-F6EECF244321}">
                <p14:modId xmlns:p14="http://schemas.microsoft.com/office/powerpoint/2010/main" val="4012011291"/>
              </p:ext>
            </p:extLst>
          </p:nvPr>
        </p:nvGraphicFramePr>
        <p:xfrm>
          <a:off x="148418" y="1813408"/>
          <a:ext cx="9605182" cy="1313681"/>
        </p:xfrm>
        <a:graphic>
          <a:graphicData uri="http://schemas.openxmlformats.org/drawingml/2006/table">
            <a:tbl>
              <a:tblPr>
                <a:tableStyleId>{5C22544A-7EE6-4342-B048-85BDC9FD1C3A}</a:tableStyleId>
              </a:tblPr>
              <a:tblGrid>
                <a:gridCol w="3120465">
                  <a:extLst>
                    <a:ext uri="{9D8B030D-6E8A-4147-A177-3AD203B41FA5}">
                      <a16:colId xmlns:a16="http://schemas.microsoft.com/office/drawing/2014/main" val="1894650177"/>
                    </a:ext>
                  </a:extLst>
                </a:gridCol>
                <a:gridCol w="1267689">
                  <a:extLst>
                    <a:ext uri="{9D8B030D-6E8A-4147-A177-3AD203B41FA5}">
                      <a16:colId xmlns:a16="http://schemas.microsoft.com/office/drawing/2014/main" val="3440025083"/>
                    </a:ext>
                  </a:extLst>
                </a:gridCol>
                <a:gridCol w="1267689">
                  <a:extLst>
                    <a:ext uri="{9D8B030D-6E8A-4147-A177-3AD203B41FA5}">
                      <a16:colId xmlns:a16="http://schemas.microsoft.com/office/drawing/2014/main" val="3283120536"/>
                    </a:ext>
                  </a:extLst>
                </a:gridCol>
                <a:gridCol w="1267689">
                  <a:extLst>
                    <a:ext uri="{9D8B030D-6E8A-4147-A177-3AD203B41FA5}">
                      <a16:colId xmlns:a16="http://schemas.microsoft.com/office/drawing/2014/main" val="1512581751"/>
                    </a:ext>
                  </a:extLst>
                </a:gridCol>
                <a:gridCol w="1194553">
                  <a:extLst>
                    <a:ext uri="{9D8B030D-6E8A-4147-A177-3AD203B41FA5}">
                      <a16:colId xmlns:a16="http://schemas.microsoft.com/office/drawing/2014/main" val="210878320"/>
                    </a:ext>
                  </a:extLst>
                </a:gridCol>
                <a:gridCol w="1487097">
                  <a:extLst>
                    <a:ext uri="{9D8B030D-6E8A-4147-A177-3AD203B41FA5}">
                      <a16:colId xmlns:a16="http://schemas.microsoft.com/office/drawing/2014/main" val="1007940283"/>
                    </a:ext>
                  </a:extLst>
                </a:gridCol>
              </a:tblGrid>
              <a:tr h="241576">
                <a:tc>
                  <a:txBody>
                    <a:bodyPr/>
                    <a:lstStyle/>
                    <a:p>
                      <a:pPr algn="l" fontAlgn="b"/>
                      <a:r>
                        <a:rPr lang="en-US" sz="1400" u="none" strike="noStrike">
                          <a:effectLst/>
                          <a:latin typeface="Arial" panose="020B0604020202020204" pitchFamily="34" charset="0"/>
                          <a:cs typeface="Arial" panose="020B0604020202020204" pitchFamily="34" charset="0"/>
                        </a:rPr>
                        <a:t>Denel Balance Sheet</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b="1" u="none" strike="noStrike" dirty="0" err="1" smtClean="0">
                          <a:effectLst/>
                          <a:latin typeface="Arial" panose="020B0604020202020204" pitchFamily="34" charset="0"/>
                          <a:cs typeface="Arial" panose="020B0604020202020204" pitchFamily="34" charset="0"/>
                        </a:rPr>
                        <a:t>R’million</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329973379"/>
                  </a:ext>
                </a:extLst>
              </a:tr>
              <a:tr h="305056">
                <a:tc>
                  <a:txBody>
                    <a:bodyPr/>
                    <a:lstStyle/>
                    <a:p>
                      <a:pPr algn="l" fontAlgn="b"/>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b="1" u="none" strike="noStrike" dirty="0">
                          <a:effectLst/>
                          <a:latin typeface="Arial" panose="020B0604020202020204" pitchFamily="34" charset="0"/>
                          <a:cs typeface="Arial" panose="020B0604020202020204" pitchFamily="34" charset="0"/>
                        </a:rPr>
                        <a:t>2019/20</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b="1" u="none" strike="noStrike" dirty="0">
                          <a:effectLst/>
                          <a:latin typeface="Arial" panose="020B0604020202020204" pitchFamily="34" charset="0"/>
                          <a:cs typeface="Arial" panose="020B0604020202020204" pitchFamily="34" charset="0"/>
                        </a:rPr>
                        <a:t>2018/19</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b="1" u="none" strike="noStrike" dirty="0">
                          <a:effectLst/>
                          <a:latin typeface="Arial" panose="020B0604020202020204" pitchFamily="34" charset="0"/>
                          <a:cs typeface="Arial" panose="020B0604020202020204" pitchFamily="34" charset="0"/>
                        </a:rPr>
                        <a:t>2017/18</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b="1" u="none" strike="noStrike" dirty="0">
                          <a:effectLst/>
                          <a:latin typeface="Arial" panose="020B0604020202020204" pitchFamily="34" charset="0"/>
                          <a:cs typeface="Arial" panose="020B0604020202020204" pitchFamily="34" charset="0"/>
                        </a:rPr>
                        <a:t>2017/16</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b="1" u="none" strike="noStrike" dirty="0">
                          <a:effectLst/>
                          <a:latin typeface="Arial" panose="020B0604020202020204" pitchFamily="34" charset="0"/>
                          <a:cs typeface="Arial" panose="020B0604020202020204" pitchFamily="34" charset="0"/>
                        </a:rPr>
                        <a:t>2016/15</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937936045"/>
                  </a:ext>
                </a:extLst>
              </a:tr>
              <a:tr h="255683">
                <a:tc>
                  <a:txBody>
                    <a:bodyPr/>
                    <a:lstStyle/>
                    <a:p>
                      <a:pPr algn="l" fontAlgn="b"/>
                      <a:r>
                        <a:rPr lang="en-US" sz="1400" u="none" strike="noStrike">
                          <a:effectLst/>
                          <a:latin typeface="Arial" panose="020B0604020202020204" pitchFamily="34" charset="0"/>
                          <a:cs typeface="Arial" panose="020B0604020202020204" pitchFamily="34" charset="0"/>
                        </a:rPr>
                        <a:t>Assets</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effectLst/>
                          <a:latin typeface="Arial" panose="020B0604020202020204" pitchFamily="34" charset="0"/>
                          <a:cs typeface="Arial" panose="020B0604020202020204" pitchFamily="34" charset="0"/>
                        </a:rPr>
                        <a:t>8,525.00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effectLst/>
                          <a:latin typeface="Arial" panose="020B0604020202020204" pitchFamily="34" charset="0"/>
                          <a:cs typeface="Arial" panose="020B0604020202020204" pitchFamily="34" charset="0"/>
                        </a:rPr>
                        <a:t>8,719.00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effectLst/>
                          <a:latin typeface="Arial" panose="020B0604020202020204" pitchFamily="34" charset="0"/>
                          <a:cs typeface="Arial" panose="020B0604020202020204" pitchFamily="34" charset="0"/>
                        </a:rPr>
                        <a:t>11,090.00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effectLst/>
                          <a:latin typeface="Arial" panose="020B0604020202020204" pitchFamily="34" charset="0"/>
                          <a:cs typeface="Arial" panose="020B0604020202020204" pitchFamily="34" charset="0"/>
                        </a:rPr>
                        <a:t>12,391.00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a:effectLst/>
                          <a:latin typeface="Arial" panose="020B0604020202020204" pitchFamily="34" charset="0"/>
                          <a:cs typeface="Arial" panose="020B0604020202020204" pitchFamily="34" charset="0"/>
                        </a:rPr>
                        <a:t>13,002.00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991125199"/>
                  </a:ext>
                </a:extLst>
              </a:tr>
              <a:tr h="255683">
                <a:tc>
                  <a:txBody>
                    <a:bodyPr/>
                    <a:lstStyle/>
                    <a:p>
                      <a:pPr algn="l" fontAlgn="b"/>
                      <a:r>
                        <a:rPr lang="en-US" sz="1400" u="none" strike="noStrike">
                          <a:effectLst/>
                          <a:latin typeface="Arial" panose="020B0604020202020204" pitchFamily="34" charset="0"/>
                          <a:cs typeface="Arial" panose="020B0604020202020204" pitchFamily="34" charset="0"/>
                        </a:rPr>
                        <a:t>Liabilities</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effectLst/>
                          <a:latin typeface="Arial" panose="020B0604020202020204" pitchFamily="34" charset="0"/>
                          <a:cs typeface="Arial" panose="020B0604020202020204" pitchFamily="34" charset="0"/>
                        </a:rPr>
                        <a:t>-10,803.00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effectLst/>
                          <a:latin typeface="Arial" panose="020B0604020202020204" pitchFamily="34" charset="0"/>
                          <a:cs typeface="Arial" panose="020B0604020202020204" pitchFamily="34" charset="0"/>
                        </a:rPr>
                        <a:t>-11,419.00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effectLst/>
                          <a:latin typeface="Arial" panose="020B0604020202020204" pitchFamily="34" charset="0"/>
                          <a:cs typeface="Arial" panose="020B0604020202020204" pitchFamily="34" charset="0"/>
                        </a:rPr>
                        <a:t>-10,167.00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effectLst/>
                          <a:latin typeface="Arial" panose="020B0604020202020204" pitchFamily="34" charset="0"/>
                          <a:cs typeface="Arial" panose="020B0604020202020204" pitchFamily="34" charset="0"/>
                        </a:rPr>
                        <a:t>-9,710.00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effectLst/>
                          <a:latin typeface="Arial" panose="020B0604020202020204" pitchFamily="34" charset="0"/>
                          <a:cs typeface="Arial" panose="020B0604020202020204" pitchFamily="34" charset="0"/>
                        </a:rPr>
                        <a:t>-10,600.00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621077336"/>
                  </a:ext>
                </a:extLst>
              </a:tr>
              <a:tr h="255683">
                <a:tc>
                  <a:txBody>
                    <a:bodyPr/>
                    <a:lstStyle/>
                    <a:p>
                      <a:pPr algn="l" fontAlgn="b"/>
                      <a:r>
                        <a:rPr lang="en-US" sz="1400" u="none" strike="noStrike">
                          <a:effectLst/>
                          <a:latin typeface="Arial" panose="020B0604020202020204" pitchFamily="34" charset="0"/>
                          <a:cs typeface="Arial" panose="020B0604020202020204" pitchFamily="34" charset="0"/>
                        </a:rPr>
                        <a:t>Net Equity</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effectLst/>
                          <a:latin typeface="Arial" panose="020B0604020202020204" pitchFamily="34" charset="0"/>
                          <a:cs typeface="Arial" panose="020B0604020202020204" pitchFamily="34" charset="0"/>
                        </a:rPr>
                        <a:t>-2,278.00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effectLst/>
                          <a:latin typeface="Arial" panose="020B0604020202020204" pitchFamily="34" charset="0"/>
                          <a:cs typeface="Arial" panose="020B0604020202020204" pitchFamily="34" charset="0"/>
                        </a:rPr>
                        <a:t>-2,700.00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effectLst/>
                          <a:latin typeface="Arial" panose="020B0604020202020204" pitchFamily="34" charset="0"/>
                          <a:cs typeface="Arial" panose="020B0604020202020204" pitchFamily="34" charset="0"/>
                        </a:rPr>
                        <a:t>923.00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effectLst/>
                          <a:latin typeface="Arial" panose="020B0604020202020204" pitchFamily="34" charset="0"/>
                          <a:cs typeface="Arial" panose="020B0604020202020204" pitchFamily="34" charset="0"/>
                        </a:rPr>
                        <a:t>2,681.00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effectLst/>
                          <a:latin typeface="Arial" panose="020B0604020202020204" pitchFamily="34" charset="0"/>
                          <a:cs typeface="Arial" panose="020B0604020202020204" pitchFamily="34" charset="0"/>
                        </a:rPr>
                        <a:t>2,402.00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655496936"/>
                  </a:ext>
                </a:extLst>
              </a:tr>
            </a:tbl>
          </a:graphicData>
        </a:graphic>
      </p:graphicFrame>
      <p:graphicFrame>
        <p:nvGraphicFramePr>
          <p:cNvPr id="9" name="Chart 8"/>
          <p:cNvGraphicFramePr>
            <a:graphicFrameLocks/>
          </p:cNvGraphicFramePr>
          <p:nvPr>
            <p:extLst>
              <p:ext uri="{D42A27DB-BD31-4B8C-83A1-F6EECF244321}">
                <p14:modId xmlns:p14="http://schemas.microsoft.com/office/powerpoint/2010/main" val="1771027754"/>
              </p:ext>
            </p:extLst>
          </p:nvPr>
        </p:nvGraphicFramePr>
        <p:xfrm>
          <a:off x="1870841" y="3127090"/>
          <a:ext cx="6022428"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787545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1"/>
            <a:ext cx="8915400" cy="1143000"/>
          </a:xfrm>
        </p:spPr>
        <p:txBody>
          <a:bodyPr>
            <a:normAutofit/>
          </a:bodyPr>
          <a:lstStyle/>
          <a:p>
            <a:r>
              <a:rPr lang="en-US" sz="3600" b="1" dirty="0" smtClean="0">
                <a:latin typeface="Arial" panose="020B0604020202020204" pitchFamily="34" charset="0"/>
                <a:cs typeface="Arial" panose="020B0604020202020204" pitchFamily="34" charset="0"/>
              </a:rPr>
              <a:t>Denel Balance Sheet</a:t>
            </a:r>
            <a:endParaRPr lang="en-US" sz="36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info@siu.org.za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ontent Placeholder 2"/>
          <p:cNvSpPr>
            <a:spLocks noGrp="1"/>
          </p:cNvSpPr>
          <p:nvPr>
            <p:ph idx="1"/>
          </p:nvPr>
        </p:nvSpPr>
        <p:spPr>
          <a:xfrm>
            <a:off x="495300" y="2144110"/>
            <a:ext cx="8915400" cy="3982054"/>
          </a:xfrm>
        </p:spPr>
        <p:txBody>
          <a:bodyPr>
            <a:normAutofit/>
          </a:bodyPr>
          <a:lstStyle/>
          <a:p>
            <a:r>
              <a:rPr lang="en-US" sz="2800" dirty="0">
                <a:latin typeface="Arial" panose="020B0604020202020204" pitchFamily="34" charset="0"/>
                <a:cs typeface="Arial" panose="020B0604020202020204" pitchFamily="34" charset="0"/>
              </a:rPr>
              <a:t>Assets decreased over the period</a:t>
            </a:r>
            <a:r>
              <a:rPr lang="en-US" sz="2800" dirty="0" smtClean="0">
                <a:latin typeface="Arial" panose="020B0604020202020204" pitchFamily="34" charset="0"/>
                <a:cs typeface="Arial" panose="020B0604020202020204" pitchFamily="34" charset="0"/>
              </a:rPr>
              <a:t>.</a:t>
            </a:r>
          </a:p>
          <a:p>
            <a:r>
              <a:rPr lang="en-US" sz="2800" dirty="0" smtClean="0">
                <a:latin typeface="Arial" panose="020B0604020202020204" pitchFamily="34" charset="0"/>
                <a:cs typeface="Arial" panose="020B0604020202020204" pitchFamily="34" charset="0"/>
              </a:rPr>
              <a:t>Liabilities </a:t>
            </a:r>
            <a:r>
              <a:rPr lang="en-US" sz="2800" dirty="0">
                <a:latin typeface="Arial" panose="020B0604020202020204" pitchFamily="34" charset="0"/>
                <a:cs typeface="Arial" panose="020B0604020202020204" pitchFamily="34" charset="0"/>
              </a:rPr>
              <a:t>remained fairly constant, </a:t>
            </a:r>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Net </a:t>
            </a:r>
            <a:r>
              <a:rPr lang="en-US" sz="2800" dirty="0">
                <a:latin typeface="Arial" panose="020B0604020202020204" pitchFamily="34" charset="0"/>
                <a:cs typeface="Arial" panose="020B0604020202020204" pitchFamily="34" charset="0"/>
              </a:rPr>
              <a:t>Equity – decreased greatly – technically heavily insolvent</a:t>
            </a:r>
          </a:p>
          <a:p>
            <a:r>
              <a:rPr lang="en-US" sz="2800" dirty="0">
                <a:latin typeface="Arial" panose="020B0604020202020204" pitchFamily="34" charset="0"/>
                <a:cs typeface="Arial" panose="020B0604020202020204" pitchFamily="34" charset="0"/>
              </a:rPr>
              <a:t>If not backed by Government it should be closed– unless costs are cut and income increased dramatically, it will not be able to turn things around</a:t>
            </a:r>
          </a:p>
          <a:p>
            <a:pPr marL="461963" lvl="0" indent="-409575" algn="just" defTabSz="914400">
              <a:lnSpc>
                <a:spcPct val="150000"/>
              </a:lnSpc>
              <a:spcBef>
                <a:spcPts val="0"/>
              </a:spcBef>
              <a:buFont typeface="Arial" panose="020B0604020202020204" pitchFamily="34" charset="0"/>
              <a:buChar char="•"/>
            </a:pPr>
            <a:endParaRPr lang="en-GB" sz="1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461963" lvl="0" indent="-409575" algn="just" defTabSz="914400">
              <a:lnSpc>
                <a:spcPct val="150000"/>
              </a:lnSpc>
              <a:spcBef>
                <a:spcPts val="0"/>
              </a:spcBef>
              <a:buFont typeface="Arial" panose="020B0604020202020204" pitchFamily="34" charset="0"/>
              <a:buChar char="•"/>
            </a:pPr>
            <a:endParaRPr lang="en-GB" sz="1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461963" lvl="0" indent="-461963" algn="just" defTabSz="914400">
              <a:lnSpc>
                <a:spcPct val="150000"/>
              </a:lnSpc>
              <a:spcBef>
                <a:spcPts val="0"/>
              </a:spcBef>
              <a:buFont typeface="Arial" panose="020B0604020202020204" pitchFamily="34" charset="0"/>
              <a:buChar char="•"/>
            </a:pPr>
            <a:endParaRPr lang="en-GB" sz="18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algn="just" defTabSz="914400">
              <a:lnSpc>
                <a:spcPct val="150000"/>
              </a:lnSpc>
              <a:spcBef>
                <a:spcPts val="0"/>
              </a:spcBef>
              <a:buFont typeface="Arial" panose="020B0604020202020204" pitchFamily="34" charset="0"/>
              <a:buChar char="•"/>
            </a:pPr>
            <a:endParaRPr lang="en-GB" sz="18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algn="just" defTabSz="914400">
              <a:lnSpc>
                <a:spcPct val="150000"/>
              </a:lnSpc>
              <a:spcBef>
                <a:spcPts val="0"/>
              </a:spcBef>
              <a:buFont typeface="Arial" panose="020B0604020202020204" pitchFamily="34" charset="0"/>
              <a:buChar char="•"/>
            </a:pPr>
            <a:endParaRPr lang="en-GB" sz="8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US" dirty="0" smtClean="0"/>
          </a:p>
        </p:txBody>
      </p:sp>
    </p:spTree>
    <p:extLst>
      <p:ext uri="{BB962C8B-B14F-4D97-AF65-F5344CB8AC3E}">
        <p14:creationId xmlns:p14="http://schemas.microsoft.com/office/powerpoint/2010/main" val="28238626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1"/>
            <a:ext cx="8915400" cy="1143000"/>
          </a:xfrm>
        </p:spPr>
        <p:txBody>
          <a:bodyPr>
            <a:normAutofit/>
          </a:bodyPr>
          <a:lstStyle/>
          <a:p>
            <a:r>
              <a:rPr lang="en-US" sz="3600" b="1" dirty="0" smtClean="0">
                <a:latin typeface="Arial" panose="020B0604020202020204" pitchFamily="34" charset="0"/>
                <a:cs typeface="Arial" panose="020B0604020202020204" pitchFamily="34" charset="0"/>
              </a:rPr>
              <a:t>Outstanding activities</a:t>
            </a:r>
            <a:endParaRPr lang="en-US" sz="36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info@siu.org.za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ontent Placeholder 2"/>
          <p:cNvSpPr>
            <a:spLocks noGrp="1"/>
          </p:cNvSpPr>
          <p:nvPr>
            <p:ph idx="1"/>
          </p:nvPr>
        </p:nvSpPr>
        <p:spPr>
          <a:xfrm>
            <a:off x="495300" y="2228192"/>
            <a:ext cx="8915400" cy="3897971"/>
          </a:xfrm>
        </p:spPr>
        <p:txBody>
          <a:bodyPr>
            <a:normAutofit/>
          </a:bodyPr>
          <a:lstStyle/>
          <a:p>
            <a:pPr algn="just"/>
            <a:r>
              <a:rPr lang="en-US" sz="2400" dirty="0">
                <a:latin typeface="Arial" panose="020B0604020202020204" pitchFamily="34" charset="0"/>
                <a:cs typeface="Arial" panose="020B0604020202020204" pitchFamily="34" charset="0"/>
              </a:rPr>
              <a:t>Whilst most of </a:t>
            </a:r>
            <a:r>
              <a:rPr lang="en-US" sz="2400" dirty="0" smtClean="0">
                <a:latin typeface="Arial" panose="020B0604020202020204" pitchFamily="34" charset="0"/>
                <a:cs typeface="Arial" panose="020B0604020202020204" pitchFamily="34" charset="0"/>
              </a:rPr>
              <a:t>Denel Executives and employees </a:t>
            </a:r>
            <a:r>
              <a:rPr lang="en-US" sz="2400" dirty="0">
                <a:latin typeface="Arial" panose="020B0604020202020204" pitchFamily="34" charset="0"/>
                <a:cs typeface="Arial" panose="020B0604020202020204" pitchFamily="34" charset="0"/>
              </a:rPr>
              <a:t>have left </a:t>
            </a:r>
            <a:r>
              <a:rPr lang="en-US" sz="2400" dirty="0" smtClean="0">
                <a:latin typeface="Arial" panose="020B0604020202020204" pitchFamily="34" charset="0"/>
                <a:cs typeface="Arial" panose="020B0604020202020204" pitchFamily="34" charset="0"/>
              </a:rPr>
              <a:t>the employ of Denel, </a:t>
            </a:r>
            <a:r>
              <a:rPr lang="en-US" sz="2400" dirty="0">
                <a:latin typeface="Arial" panose="020B0604020202020204" pitchFamily="34" charset="0"/>
                <a:cs typeface="Arial" panose="020B0604020202020204" pitchFamily="34" charset="0"/>
              </a:rPr>
              <a:t>the SIU is obtaining and reviewing evidence to assess whether there are legal basis to consider criminal and civil proceedings to recover looses suffered by </a:t>
            </a:r>
            <a:r>
              <a:rPr lang="en-US" sz="2400" dirty="0" smtClean="0">
                <a:latin typeface="Arial" panose="020B0604020202020204" pitchFamily="34" charset="0"/>
                <a:cs typeface="Arial" panose="020B0604020202020204" pitchFamily="34" charset="0"/>
              </a:rPr>
              <a:t>Denel.</a:t>
            </a:r>
            <a:endParaRPr lang="en-US" sz="2400" dirty="0">
              <a:latin typeface="Arial" panose="020B0604020202020204" pitchFamily="34" charset="0"/>
              <a:cs typeface="Arial" panose="020B0604020202020204" pitchFamily="34" charset="0"/>
            </a:endParaRPr>
          </a:p>
          <a:p>
            <a:pPr marL="461963" lvl="0" indent="-409575" algn="just" defTabSz="914400">
              <a:lnSpc>
                <a:spcPct val="150000"/>
              </a:lnSpc>
              <a:spcBef>
                <a:spcPts val="0"/>
              </a:spcBef>
              <a:buFont typeface="Arial" panose="020B0604020202020204" pitchFamily="34" charset="0"/>
              <a:buChar char="•"/>
            </a:pPr>
            <a:endParaRPr lang="en-GB" sz="1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461963" lvl="0" indent="-409575" algn="just" defTabSz="914400">
              <a:lnSpc>
                <a:spcPct val="150000"/>
              </a:lnSpc>
              <a:spcBef>
                <a:spcPts val="0"/>
              </a:spcBef>
              <a:buFont typeface="Arial" panose="020B0604020202020204" pitchFamily="34" charset="0"/>
              <a:buChar char="•"/>
            </a:pPr>
            <a:endParaRPr lang="en-GB" sz="1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461963" lvl="0" indent="-461963" algn="just" defTabSz="914400">
              <a:lnSpc>
                <a:spcPct val="150000"/>
              </a:lnSpc>
              <a:spcBef>
                <a:spcPts val="0"/>
              </a:spcBef>
              <a:buFont typeface="Arial" panose="020B0604020202020204" pitchFamily="34" charset="0"/>
              <a:buChar char="•"/>
            </a:pPr>
            <a:endParaRPr lang="en-GB" sz="18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algn="just" defTabSz="914400">
              <a:lnSpc>
                <a:spcPct val="150000"/>
              </a:lnSpc>
              <a:spcBef>
                <a:spcPts val="0"/>
              </a:spcBef>
              <a:buFont typeface="Arial" panose="020B0604020202020204" pitchFamily="34" charset="0"/>
              <a:buChar char="•"/>
            </a:pPr>
            <a:endParaRPr lang="en-GB" sz="18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algn="just" defTabSz="914400">
              <a:lnSpc>
                <a:spcPct val="150000"/>
              </a:lnSpc>
              <a:spcBef>
                <a:spcPts val="0"/>
              </a:spcBef>
              <a:buFont typeface="Arial" panose="020B0604020202020204" pitchFamily="34" charset="0"/>
              <a:buChar char="•"/>
            </a:pPr>
            <a:endParaRPr lang="en-GB" sz="8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US" dirty="0" smtClean="0"/>
          </a:p>
        </p:txBody>
      </p:sp>
    </p:spTree>
    <p:extLst>
      <p:ext uri="{BB962C8B-B14F-4D97-AF65-F5344CB8AC3E}">
        <p14:creationId xmlns:p14="http://schemas.microsoft.com/office/powerpoint/2010/main" val="4075803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3076" y="407277"/>
            <a:ext cx="8548852" cy="1143000"/>
          </a:xfrm>
        </p:spPr>
        <p:txBody>
          <a:bodyPr>
            <a:normAutofit/>
          </a:bodyPr>
          <a:lstStyle/>
          <a:p>
            <a:r>
              <a:rPr lang="en-US" sz="2800" b="1" dirty="0" smtClean="0">
                <a:latin typeface="Arial" panose="020B0604020202020204" pitchFamily="34" charset="0"/>
                <a:cs typeface="Arial" panose="020B0604020202020204" pitchFamily="34" charset="0"/>
              </a:rPr>
              <a:t>Introduction and Mandate</a:t>
            </a:r>
            <a:endParaRPr lang="en-US" sz="28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r>
              <a:rPr lang="en-US" sz="1000" b="1" dirty="0" smtClean="0">
                <a:latin typeface="Arial"/>
                <a:cs typeface="Arial"/>
              </a:rPr>
              <a:t>Hotline: 0800 037 774    |     Website: https://www.siu.org.za   |   E-mail: info@siu.org.za </a:t>
            </a:r>
            <a:endParaRPr lang="en-US" sz="1000" b="1" dirty="0">
              <a:latin typeface="Arial"/>
              <a:cs typeface="Arial"/>
            </a:endParaRPr>
          </a:p>
        </p:txBody>
      </p:sp>
      <p:sp>
        <p:nvSpPr>
          <p:cNvPr id="4" name="Slide Number Placeholder 3"/>
          <p:cNvSpPr>
            <a:spLocks noGrp="1"/>
          </p:cNvSpPr>
          <p:nvPr>
            <p:ph type="sldNum" sz="quarter" idx="12"/>
          </p:nvPr>
        </p:nvSpPr>
        <p:spPr/>
        <p:txBody>
          <a:bodyPr/>
          <a:lstStyle/>
          <a:p>
            <a:fld id="{40E4637F-1127-AF4D-B96F-F7789FFD66FF}" type="slidenum">
              <a:rPr lang="en-US" smtClean="0"/>
              <a:t>3</a:t>
            </a:fld>
            <a:endParaRPr lang="en-US" dirty="0"/>
          </a:p>
        </p:txBody>
      </p:sp>
      <p:sp>
        <p:nvSpPr>
          <p:cNvPr id="3" name="Content Placeholder 2"/>
          <p:cNvSpPr>
            <a:spLocks noGrp="1"/>
          </p:cNvSpPr>
          <p:nvPr>
            <p:ph idx="1"/>
          </p:nvPr>
        </p:nvSpPr>
        <p:spPr>
          <a:xfrm>
            <a:off x="336331" y="1870841"/>
            <a:ext cx="9417269" cy="4078014"/>
          </a:xfrm>
        </p:spPr>
        <p:txBody>
          <a:bodyPr>
            <a:noAutofit/>
          </a:bodyPr>
          <a:lstStyle/>
          <a:p>
            <a:pPr algn="just">
              <a:spcBef>
                <a:spcPts val="1200"/>
              </a:spcBef>
              <a:spcAft>
                <a:spcPts val="600"/>
              </a:spcAft>
            </a:pPr>
            <a:r>
              <a:rPr lang="en-US" sz="1900" dirty="0" smtClean="0">
                <a:latin typeface="Arial" panose="020B0604020202020204" pitchFamily="34" charset="0"/>
                <a:cs typeface="Arial" panose="020B0604020202020204" pitchFamily="34" charset="0"/>
              </a:rPr>
              <a:t>This investigation emanated from a complaint received by the SIU</a:t>
            </a:r>
            <a:r>
              <a:rPr lang="en-GB" sz="1900" dirty="0" smtClean="0">
                <a:latin typeface="Arial" panose="020B0604020202020204" pitchFamily="34" charset="0"/>
                <a:cs typeface="Arial" panose="020B0604020202020204" pitchFamily="34" charset="0"/>
              </a:rPr>
              <a:t> on or about October 2018. Some of the allegations emanated from the 2018/19 audit findings.</a:t>
            </a:r>
          </a:p>
          <a:p>
            <a:pPr algn="just">
              <a:spcBef>
                <a:spcPts val="600"/>
              </a:spcBef>
              <a:spcAft>
                <a:spcPts val="600"/>
              </a:spcAft>
            </a:pPr>
            <a:r>
              <a:rPr lang="en-GB" sz="1900" dirty="0" smtClean="0">
                <a:latin typeface="Arial" panose="020B0604020202020204" pitchFamily="34" charset="0"/>
                <a:cs typeface="Arial" panose="020B0604020202020204" pitchFamily="34" charset="0"/>
              </a:rPr>
              <a:t>Proclamation R.32 of 2019 was published on 5 July 2019 authorising the SIU to investigate certain allegations against Denel. </a:t>
            </a:r>
          </a:p>
          <a:p>
            <a:pPr algn="just">
              <a:spcBef>
                <a:spcPts val="600"/>
              </a:spcBef>
              <a:spcAft>
                <a:spcPts val="600"/>
              </a:spcAft>
            </a:pPr>
            <a:r>
              <a:rPr lang="en-GB" sz="1900" dirty="0" smtClean="0">
                <a:latin typeface="Arial" panose="020B0604020202020204" pitchFamily="34" charset="0"/>
                <a:cs typeface="Arial" panose="020B0604020202020204" pitchFamily="34" charset="0"/>
              </a:rPr>
              <a:t>On 8 November 2019, Proclamation R.57 of 2019 was published extending the scope of investigation to include additional matters</a:t>
            </a:r>
          </a:p>
          <a:p>
            <a:pPr algn="just">
              <a:spcBef>
                <a:spcPts val="600"/>
              </a:spcBef>
              <a:spcAft>
                <a:spcPts val="600"/>
              </a:spcAft>
            </a:pPr>
            <a:r>
              <a:rPr lang="en-GB" sz="1900" dirty="0" smtClean="0">
                <a:latin typeface="Arial" panose="020B0604020202020204" pitchFamily="34" charset="0"/>
                <a:cs typeface="Arial" panose="020B0604020202020204" pitchFamily="34" charset="0"/>
              </a:rPr>
              <a:t>The SIU is authorised to </a:t>
            </a:r>
            <a:r>
              <a:rPr lang="en-ZA" sz="1900" dirty="0" smtClean="0">
                <a:latin typeface="Arial" panose="020B0604020202020204" pitchFamily="34" charset="0"/>
                <a:cs typeface="Arial" panose="020B0604020202020204" pitchFamily="34" charset="0"/>
              </a:rPr>
              <a:t>investigate serious malpractices or maladministration which have taken place between 1 January 2015 and the date of publication of the Proclamation (8 November 2019) or which took place prior to 1 January 2015 or after 8 November 2019, but are connected with or incidental or ancillary to the matters mentioned in the Schedule or involve the same persons, entities investigated under authority of this Proclamation. </a:t>
            </a:r>
            <a:endParaRPr lang="en-US" sz="19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3167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1"/>
            <a:ext cx="8915400" cy="1143000"/>
          </a:xfrm>
        </p:spPr>
        <p:txBody>
          <a:bodyPr>
            <a:normAutofit/>
          </a:bodyPr>
          <a:lstStyle/>
          <a:p>
            <a:r>
              <a:rPr lang="en-US" sz="3600" b="1" dirty="0" smtClean="0">
                <a:latin typeface="Arial" panose="020B0604020202020204" pitchFamily="34" charset="0"/>
                <a:cs typeface="Arial" panose="020B0604020202020204" pitchFamily="34" charset="0"/>
              </a:rPr>
              <a:t>Limitations and challenges</a:t>
            </a:r>
            <a:endParaRPr lang="en-US" sz="36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info@siu.org.za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ontent Placeholder 2"/>
          <p:cNvSpPr>
            <a:spLocks noGrp="1"/>
          </p:cNvSpPr>
          <p:nvPr>
            <p:ph idx="1"/>
          </p:nvPr>
        </p:nvSpPr>
        <p:spPr>
          <a:xfrm>
            <a:off x="495300" y="2144110"/>
            <a:ext cx="8915400" cy="3982054"/>
          </a:xfrm>
        </p:spPr>
        <p:txBody>
          <a:bodyPr>
            <a:normAutofit/>
          </a:bodyPr>
          <a:lstStyle/>
          <a:p>
            <a:pPr marL="285750" lvl="0" indent="-285750" algn="just" defTabSz="914400">
              <a:lnSpc>
                <a:spcPct val="150000"/>
              </a:lnSpc>
              <a:spcBef>
                <a:spcPts val="0"/>
              </a:spcBef>
              <a:buFont typeface="Arial" panose="020B0604020202020204" pitchFamily="34" charset="0"/>
              <a:buChar char="•"/>
            </a:pPr>
            <a:r>
              <a:rPr lang="en-GB"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Covid</a:t>
            </a:r>
            <a:r>
              <a:rPr lang="en-GB"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-19 Lockdown and </a:t>
            </a:r>
            <a:r>
              <a:rPr lang="en-GB" sz="20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restrictions resulting </a:t>
            </a:r>
            <a:r>
              <a:rPr lang="en-GB"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in the non-availability of personnel.</a:t>
            </a:r>
          </a:p>
          <a:p>
            <a:pPr marL="285750" lvl="0" indent="-285750" algn="just" defTabSz="914400">
              <a:lnSpc>
                <a:spcPct val="150000"/>
              </a:lnSpc>
              <a:spcBef>
                <a:spcPts val="0"/>
              </a:spcBef>
              <a:buFont typeface="Arial" panose="020B0604020202020204" pitchFamily="34" charset="0"/>
              <a:buChar char="•"/>
            </a:pPr>
            <a:r>
              <a:rPr lang="en-GB" sz="20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Unavailability of DENEL </a:t>
            </a:r>
            <a:r>
              <a:rPr lang="en-GB"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personnel due to termination of contracts or those who accepted voluntary packages and normal resignations.</a:t>
            </a:r>
          </a:p>
          <a:p>
            <a:pPr marL="285750" lvl="0" indent="-285750" algn="just" defTabSz="914400">
              <a:lnSpc>
                <a:spcPct val="150000"/>
              </a:lnSpc>
              <a:spcBef>
                <a:spcPts val="0"/>
              </a:spcBef>
              <a:buFont typeface="Arial" panose="020B0604020202020204" pitchFamily="34" charset="0"/>
              <a:buChar char="•"/>
            </a:pPr>
            <a:r>
              <a:rPr lang="en-GB" sz="20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Non availability of documents. </a:t>
            </a:r>
          </a:p>
          <a:p>
            <a:pPr marL="685800" lvl="1" algn="just" defTabSz="914400">
              <a:lnSpc>
                <a:spcPct val="150000"/>
              </a:lnSpc>
              <a:spcBef>
                <a:spcPts val="0"/>
              </a:spcBef>
              <a:buFont typeface="Courier New" panose="02070309020205020404" pitchFamily="49" charset="0"/>
              <a:buChar char="o"/>
            </a:pPr>
            <a:r>
              <a:rPr lang="en-GB" sz="18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a:t>
            </a:r>
            <a:r>
              <a:rPr lang="en-GB"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SIU is identifying officials that are responsible for document/record keeping for possible disciplinary referrals.</a:t>
            </a:r>
          </a:p>
          <a:p>
            <a:pPr marL="461963" lvl="0" indent="-409575" algn="just" defTabSz="914400">
              <a:lnSpc>
                <a:spcPct val="150000"/>
              </a:lnSpc>
              <a:spcBef>
                <a:spcPts val="0"/>
              </a:spcBef>
              <a:buFont typeface="Arial" panose="020B0604020202020204" pitchFamily="34" charset="0"/>
              <a:buChar char="•"/>
            </a:pPr>
            <a:endParaRPr lang="en-GB" sz="18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52388" lvl="0" indent="0" algn="just" defTabSz="914400">
              <a:lnSpc>
                <a:spcPct val="150000"/>
              </a:lnSpc>
              <a:spcBef>
                <a:spcPts val="0"/>
              </a:spcBef>
              <a:buNone/>
            </a:pPr>
            <a:endParaRPr lang="en-GB" sz="18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461963" lvl="0" indent="-461963" algn="just" defTabSz="914400">
              <a:lnSpc>
                <a:spcPct val="150000"/>
              </a:lnSpc>
              <a:spcBef>
                <a:spcPts val="0"/>
              </a:spcBef>
              <a:buFont typeface="Arial" panose="020B0604020202020204" pitchFamily="34" charset="0"/>
              <a:buChar char="•"/>
            </a:pPr>
            <a:endParaRPr lang="en-GB" sz="18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algn="just" defTabSz="914400">
              <a:lnSpc>
                <a:spcPct val="150000"/>
              </a:lnSpc>
              <a:spcBef>
                <a:spcPts val="0"/>
              </a:spcBef>
              <a:buFont typeface="Arial" panose="020B0604020202020204" pitchFamily="34" charset="0"/>
              <a:buChar char="•"/>
            </a:pPr>
            <a:endParaRPr lang="en-GB" sz="18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algn="just" defTabSz="914400">
              <a:lnSpc>
                <a:spcPct val="150000"/>
              </a:lnSpc>
              <a:spcBef>
                <a:spcPts val="0"/>
              </a:spcBef>
              <a:buFont typeface="Arial" panose="020B0604020202020204" pitchFamily="34" charset="0"/>
              <a:buChar char="•"/>
            </a:pPr>
            <a:endParaRPr lang="en-GB" sz="8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US" dirty="0" smtClean="0"/>
          </a:p>
        </p:txBody>
      </p:sp>
    </p:spTree>
    <p:extLst>
      <p:ext uri="{BB962C8B-B14F-4D97-AF65-F5344CB8AC3E}">
        <p14:creationId xmlns:p14="http://schemas.microsoft.com/office/powerpoint/2010/main" val="573343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info@siu.org.za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3" name="Rectangle 2"/>
          <p:cNvSpPr/>
          <p:nvPr/>
        </p:nvSpPr>
        <p:spPr>
          <a:xfrm>
            <a:off x="285762" y="968005"/>
            <a:ext cx="9611366" cy="132343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THANK YOU</a:t>
            </a:r>
          </a:p>
        </p:txBody>
      </p:sp>
      <p:cxnSp>
        <p:nvCxnSpPr>
          <p:cNvPr id="8" name="Straight Connector 7"/>
          <p:cNvCxnSpPr/>
          <p:nvPr/>
        </p:nvCxnSpPr>
        <p:spPr>
          <a:xfrm>
            <a:off x="2560320" y="2133600"/>
            <a:ext cx="503936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116" y="2532906"/>
            <a:ext cx="506576" cy="5072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6364" y="2532906"/>
            <a:ext cx="507226" cy="5072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524325" y="2273784"/>
            <a:ext cx="3600249"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Arial"/>
              </a:rPr>
              <a:t>Hotline: 0800 037 774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Arial"/>
              </a:rPr>
              <a:t>Website: https://www.siu.org.za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Arial"/>
              </a:rPr>
              <a:t>E-mail: info@siu.org.za </a:t>
            </a:r>
            <a:endParaRPr kumimoji="0" lang="en-US" sz="1600" b="0" i="0" u="none" strike="noStrike" kern="1200" cap="none" spc="0" normalizeH="0" baseline="0" noProof="0" dirty="0">
              <a:ln>
                <a:noFill/>
              </a:ln>
              <a:solidFill>
                <a:prstClr val="black"/>
              </a:solidFill>
              <a:effectLst/>
              <a:uLnTx/>
              <a:uFillTx/>
              <a:latin typeface="Arial"/>
              <a:ea typeface="+mn-ea"/>
              <a:cs typeface="Arial"/>
            </a:endParaRPr>
          </a:p>
        </p:txBody>
      </p:sp>
      <p:sp>
        <p:nvSpPr>
          <p:cNvPr id="10" name="TextBox 9"/>
          <p:cNvSpPr txBox="1"/>
          <p:nvPr/>
        </p:nvSpPr>
        <p:spPr>
          <a:xfrm>
            <a:off x="6626364" y="2224769"/>
            <a:ext cx="114476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Follow Us</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Box 13"/>
          <p:cNvSpPr txBox="1"/>
          <p:nvPr/>
        </p:nvSpPr>
        <p:spPr>
          <a:xfrm>
            <a:off x="6731139" y="3015344"/>
            <a:ext cx="1144766"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Calibri"/>
                <a:ea typeface="+mn-ea"/>
                <a:cs typeface="+mn-cs"/>
              </a:rPr>
              <a:t>@RSASIU</a:t>
            </a:r>
            <a:endParaRPr kumimoji="0" lang="en-US" sz="1200" b="1"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3" name="Straight Connector 12"/>
          <p:cNvCxnSpPr/>
          <p:nvPr/>
        </p:nvCxnSpPr>
        <p:spPr>
          <a:xfrm>
            <a:off x="6702564" y="3040132"/>
            <a:ext cx="868541"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55715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1"/>
            <a:ext cx="8915400" cy="1143000"/>
          </a:xfrm>
        </p:spPr>
        <p:txBody>
          <a:bodyPr>
            <a:normAutofit/>
          </a:bodyPr>
          <a:lstStyle/>
          <a:p>
            <a:r>
              <a:rPr lang="en-US" sz="3200" b="1" dirty="0" smtClean="0">
                <a:latin typeface="Arial" panose="020B0604020202020204" pitchFamily="34" charset="0"/>
                <a:cs typeface="Arial" panose="020B0604020202020204" pitchFamily="34" charset="0"/>
              </a:rPr>
              <a:t>Focus Areas </a:t>
            </a:r>
            <a:endParaRPr lang="en-US" sz="32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r>
              <a:rPr lang="en-US" sz="1000" b="1" dirty="0" smtClean="0">
                <a:latin typeface="Arial"/>
                <a:cs typeface="Arial"/>
              </a:rPr>
              <a:t>Hotline: 0800 037 774    |     Website: https://www.siu.org.za   |   E-mail: info@siu.org.za </a:t>
            </a:r>
            <a:endParaRPr lang="en-US" sz="1000" b="1" dirty="0">
              <a:latin typeface="Arial"/>
              <a:cs typeface="Arial"/>
            </a:endParaRPr>
          </a:p>
        </p:txBody>
      </p:sp>
      <p:sp>
        <p:nvSpPr>
          <p:cNvPr id="4" name="Slide Number Placeholder 3"/>
          <p:cNvSpPr>
            <a:spLocks noGrp="1"/>
          </p:cNvSpPr>
          <p:nvPr>
            <p:ph type="sldNum" sz="quarter" idx="12"/>
          </p:nvPr>
        </p:nvSpPr>
        <p:spPr/>
        <p:txBody>
          <a:bodyPr/>
          <a:lstStyle/>
          <a:p>
            <a:fld id="{40E4637F-1127-AF4D-B96F-F7789FFD66FF}" type="slidenum">
              <a:rPr lang="en-US" smtClean="0"/>
              <a:t>4</a:t>
            </a:fld>
            <a:endParaRPr lang="en-US" dirty="0"/>
          </a:p>
        </p:txBody>
      </p:sp>
      <p:sp>
        <p:nvSpPr>
          <p:cNvPr id="3" name="Content Placeholder 2"/>
          <p:cNvSpPr>
            <a:spLocks noGrp="1"/>
          </p:cNvSpPr>
          <p:nvPr>
            <p:ph idx="1"/>
          </p:nvPr>
        </p:nvSpPr>
        <p:spPr>
          <a:xfrm>
            <a:off x="495300" y="1813409"/>
            <a:ext cx="8915400" cy="4114425"/>
          </a:xfrm>
        </p:spPr>
        <p:txBody>
          <a:bodyPr>
            <a:normAutofit fontScale="70000" lnSpcReduction="20000"/>
          </a:bodyPr>
          <a:lstStyle/>
          <a:p>
            <a:pPr marL="0" lvl="0" indent="0">
              <a:buNone/>
            </a:pPr>
            <a:endParaRPr lang="en-US" sz="900" dirty="0">
              <a:solidFill>
                <a:prstClr val="black"/>
              </a:solidFill>
            </a:endParaRPr>
          </a:p>
          <a:p>
            <a:pPr marL="0" indent="0">
              <a:spcBef>
                <a:spcPts val="600"/>
              </a:spcBef>
              <a:buNone/>
            </a:pPr>
            <a:r>
              <a:rPr lang="en-US" sz="2900" dirty="0" smtClean="0">
                <a:latin typeface="Arial" panose="020B0604020202020204" pitchFamily="34" charset="0"/>
                <a:cs typeface="Arial" panose="020B0604020202020204" pitchFamily="34" charset="0"/>
              </a:rPr>
              <a:t>In terms of the schedule to the Proclamation/s, the SIU investigation focuses on the following 6 key areas:</a:t>
            </a:r>
          </a:p>
          <a:p>
            <a:pPr marL="0" indent="0">
              <a:spcBef>
                <a:spcPts val="600"/>
              </a:spcBef>
              <a:buNone/>
            </a:pPr>
            <a:endParaRPr lang="en-US" sz="2900" dirty="0" smtClean="0">
              <a:latin typeface="Arial" panose="020B0604020202020204" pitchFamily="34" charset="0"/>
              <a:cs typeface="Arial" panose="020B0604020202020204" pitchFamily="34" charset="0"/>
            </a:endParaRPr>
          </a:p>
          <a:p>
            <a:pPr marL="514350" indent="-514350" fontAlgn="t">
              <a:spcBef>
                <a:spcPts val="600"/>
              </a:spcBef>
              <a:buFont typeface="+mj-lt"/>
              <a:buAutoNum type="alphaLcParenR"/>
            </a:pPr>
            <a:r>
              <a:rPr lang="en-ZA" sz="2900" dirty="0" smtClean="0">
                <a:latin typeface="Arial" panose="020B0604020202020204" pitchFamily="34" charset="0"/>
                <a:cs typeface="Arial" panose="020B0604020202020204" pitchFamily="34" charset="0"/>
              </a:rPr>
              <a:t>The procurement of or contracting for IT security assessment services;</a:t>
            </a:r>
            <a:endParaRPr lang="en-US" sz="2900" dirty="0" smtClean="0">
              <a:latin typeface="Arial" panose="020B0604020202020204" pitchFamily="34" charset="0"/>
              <a:cs typeface="Arial" panose="020B0604020202020204" pitchFamily="34" charset="0"/>
            </a:endParaRPr>
          </a:p>
          <a:p>
            <a:pPr marL="514350" indent="-514350">
              <a:spcBef>
                <a:spcPts val="600"/>
              </a:spcBef>
              <a:buFont typeface="+mj-lt"/>
              <a:buAutoNum type="alphaLcParenR"/>
            </a:pPr>
            <a:r>
              <a:rPr lang="en-ZA" sz="2900" dirty="0" smtClean="0">
                <a:latin typeface="Arial" panose="020B0604020202020204" pitchFamily="34" charset="0"/>
                <a:cs typeface="Arial" panose="020B0604020202020204" pitchFamily="34" charset="0"/>
              </a:rPr>
              <a:t>The procurement of or contracting for services to develop a white paper;</a:t>
            </a:r>
          </a:p>
          <a:p>
            <a:pPr marL="514350" indent="-514350">
              <a:spcBef>
                <a:spcPts val="600"/>
              </a:spcBef>
              <a:buFont typeface="+mj-lt"/>
              <a:buAutoNum type="alphaLcParenR"/>
            </a:pPr>
            <a:r>
              <a:rPr lang="en-ZA" sz="2900" dirty="0" smtClean="0">
                <a:latin typeface="Arial" panose="020B0604020202020204" pitchFamily="34" charset="0"/>
                <a:cs typeface="Arial" panose="020B0604020202020204" pitchFamily="34" charset="0"/>
              </a:rPr>
              <a:t>The procurement of or contracting for legal services;</a:t>
            </a:r>
          </a:p>
          <a:p>
            <a:pPr marL="514350" indent="-514350">
              <a:spcBef>
                <a:spcPts val="600"/>
              </a:spcBef>
              <a:buFont typeface="+mj-lt"/>
              <a:buAutoNum type="alphaLcParenR"/>
            </a:pPr>
            <a:r>
              <a:rPr lang="en-ZA" sz="2900" dirty="0" smtClean="0">
                <a:latin typeface="Arial" panose="020B0604020202020204" pitchFamily="34" charset="0"/>
                <a:cs typeface="Arial" panose="020B0604020202020204" pitchFamily="34" charset="0"/>
              </a:rPr>
              <a:t>The procurement of or contracting for steel fabrication services and steel fabricated goods;</a:t>
            </a:r>
          </a:p>
          <a:p>
            <a:pPr marL="514350" indent="-514350">
              <a:spcBef>
                <a:spcPts val="600"/>
              </a:spcBef>
              <a:buFont typeface="+mj-lt"/>
              <a:buAutoNum type="alphaLcParenR"/>
            </a:pPr>
            <a:r>
              <a:rPr lang="en-ZA" sz="2900" dirty="0" smtClean="0">
                <a:latin typeface="Arial" panose="020B0604020202020204" pitchFamily="34" charset="0"/>
                <a:cs typeface="Arial" panose="020B0604020202020204" pitchFamily="34" charset="0"/>
              </a:rPr>
              <a:t>The awarding of bursaries by Denel; and</a:t>
            </a:r>
            <a:endParaRPr lang="en-US" sz="2900" dirty="0" smtClean="0">
              <a:latin typeface="Arial" panose="020B0604020202020204" pitchFamily="34" charset="0"/>
              <a:cs typeface="Arial" panose="020B0604020202020204" pitchFamily="34" charset="0"/>
            </a:endParaRPr>
          </a:p>
          <a:p>
            <a:pPr marL="514350" indent="-514350" fontAlgn="t">
              <a:spcBef>
                <a:spcPts val="600"/>
              </a:spcBef>
              <a:buFont typeface="+mj-lt"/>
              <a:buAutoNum type="alphaLcParenR"/>
            </a:pPr>
            <a:r>
              <a:rPr lang="en-US" sz="2900" dirty="0" smtClean="0">
                <a:latin typeface="Arial" panose="020B0604020202020204" pitchFamily="34" charset="0"/>
                <a:cs typeface="Arial" panose="020B0604020202020204" pitchFamily="34" charset="0"/>
              </a:rPr>
              <a:t>Unlawful, irregular or unapproved measures or practices in relation to the misappropriation of proprietary and Intellectual Property rights in Denel’s Air-to Air Missiles, Stand-off Weapons, Surface Target Missiles, Air </a:t>
            </a:r>
            <a:r>
              <a:rPr lang="en-US" sz="2900" dirty="0" err="1" smtClean="0">
                <a:latin typeface="Arial" panose="020B0604020202020204" pitchFamily="34" charset="0"/>
                <a:cs typeface="Arial" panose="020B0604020202020204" pitchFamily="34" charset="0"/>
              </a:rPr>
              <a:t>Defence</a:t>
            </a:r>
            <a:r>
              <a:rPr lang="en-US" sz="2900" dirty="0" smtClean="0">
                <a:latin typeface="Arial" panose="020B0604020202020204" pitchFamily="34" charset="0"/>
                <a:cs typeface="Arial" panose="020B0604020202020204" pitchFamily="34" charset="0"/>
              </a:rPr>
              <a:t> and Unmanned Aerial Vehicle systems”</a:t>
            </a:r>
          </a:p>
          <a:p>
            <a:pPr marL="514350" indent="-514350">
              <a:buFont typeface="+mj-lt"/>
              <a:buAutoNum type="arabicPeriod"/>
            </a:pPr>
            <a:endParaRPr lang="en-US" dirty="0" smtClean="0">
              <a:latin typeface="Arial" panose="020B0604020202020204" pitchFamily="34" charset="0"/>
              <a:cs typeface="Arial" panose="020B0604020202020204" pitchFamily="34" charset="0"/>
            </a:endParaRPr>
          </a:p>
          <a:p>
            <a:pPr marL="514350" indent="-514350">
              <a:buFont typeface="+mj-lt"/>
              <a:buAutoNum type="arabicPeriod"/>
            </a:pPr>
            <a:endParaRPr lang="en-US" dirty="0" smtClean="0">
              <a:latin typeface="Arial" panose="020B0604020202020204" pitchFamily="34" charset="0"/>
              <a:cs typeface="Arial" panose="020B0604020202020204" pitchFamily="34" charset="0"/>
            </a:endParaRPr>
          </a:p>
          <a:p>
            <a:endParaRPr lang="en-US" dirty="0" smtClean="0"/>
          </a:p>
        </p:txBody>
      </p:sp>
    </p:spTree>
    <p:extLst>
      <p:ext uri="{BB962C8B-B14F-4D97-AF65-F5344CB8AC3E}">
        <p14:creationId xmlns:p14="http://schemas.microsoft.com/office/powerpoint/2010/main" val="179953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1"/>
            <a:ext cx="9410700" cy="1143000"/>
          </a:xfrm>
        </p:spPr>
        <p:txBody>
          <a:bodyPr>
            <a:normAutofit/>
          </a:bodyPr>
          <a:lstStyle/>
          <a:p>
            <a:r>
              <a:rPr lang="en-US" sz="3600" b="1" dirty="0" smtClean="0">
                <a:latin typeface="Arial" panose="020B0604020202020204" pitchFamily="34" charset="0"/>
                <a:cs typeface="Arial" panose="020B0604020202020204" pitchFamily="34" charset="0"/>
              </a:rPr>
              <a:t>        Key objectives of the investigation</a:t>
            </a:r>
            <a:endParaRPr lang="en-US" sz="36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r>
              <a:rPr lang="en-US" sz="1000" b="1" dirty="0" smtClean="0">
                <a:latin typeface="Arial"/>
                <a:cs typeface="Arial"/>
              </a:rPr>
              <a:t>Hotline: 0800 037 774    |     Website: https://www.siu.org.za   |   E-mail: info@siu.org.za </a:t>
            </a:r>
            <a:endParaRPr lang="en-US" sz="1000" b="1" dirty="0">
              <a:latin typeface="Arial"/>
              <a:cs typeface="Arial"/>
            </a:endParaRPr>
          </a:p>
        </p:txBody>
      </p:sp>
      <p:sp>
        <p:nvSpPr>
          <p:cNvPr id="4" name="Slide Number Placeholder 3"/>
          <p:cNvSpPr>
            <a:spLocks noGrp="1"/>
          </p:cNvSpPr>
          <p:nvPr>
            <p:ph type="sldNum" sz="quarter" idx="12"/>
          </p:nvPr>
        </p:nvSpPr>
        <p:spPr/>
        <p:txBody>
          <a:bodyPr/>
          <a:lstStyle/>
          <a:p>
            <a:fld id="{40E4637F-1127-AF4D-B96F-F7789FFD66FF}" type="slidenum">
              <a:rPr lang="en-US" smtClean="0"/>
              <a:t>5</a:t>
            </a:fld>
            <a:endParaRPr lang="en-US" dirty="0"/>
          </a:p>
        </p:txBody>
      </p:sp>
      <p:sp>
        <p:nvSpPr>
          <p:cNvPr id="3" name="Content Placeholder 2"/>
          <p:cNvSpPr>
            <a:spLocks noGrp="1"/>
          </p:cNvSpPr>
          <p:nvPr>
            <p:ph idx="1"/>
          </p:nvPr>
        </p:nvSpPr>
        <p:spPr>
          <a:xfrm>
            <a:off x="0" y="1734207"/>
            <a:ext cx="9906000" cy="4183117"/>
          </a:xfrm>
        </p:spPr>
        <p:txBody>
          <a:bodyPr>
            <a:normAutofit fontScale="25000" lnSpcReduction="20000"/>
          </a:bodyPr>
          <a:lstStyle/>
          <a:p>
            <a:pPr marL="0" indent="0">
              <a:lnSpc>
                <a:spcPct val="120000"/>
              </a:lnSpc>
              <a:buNone/>
            </a:pPr>
            <a:endParaRPr lang="en-US" dirty="0" smtClean="0">
              <a:latin typeface="Arial" panose="020B0604020202020204" pitchFamily="34" charset="0"/>
              <a:cs typeface="Arial" panose="020B0604020202020204" pitchFamily="34" charset="0"/>
            </a:endParaRPr>
          </a:p>
          <a:p>
            <a:pPr marL="966788" indent="-506413">
              <a:lnSpc>
                <a:spcPct val="170000"/>
              </a:lnSpc>
              <a:spcBef>
                <a:spcPts val="0"/>
              </a:spcBef>
              <a:buFont typeface="Wingdings" panose="05000000000000000000" pitchFamily="2" charset="2"/>
              <a:buChar char="§"/>
            </a:pPr>
            <a:r>
              <a:rPr lang="en-US" sz="7200" dirty="0" smtClean="0">
                <a:latin typeface="Arial" panose="020B0604020202020204" pitchFamily="34" charset="0"/>
                <a:cs typeface="Arial" panose="020B0604020202020204" pitchFamily="34" charset="0"/>
              </a:rPr>
              <a:t>Review </a:t>
            </a:r>
            <a:r>
              <a:rPr lang="en-US" sz="7200" dirty="0">
                <a:latin typeface="Arial" panose="020B0604020202020204" pitchFamily="34" charset="0"/>
                <a:cs typeface="Arial" panose="020B0604020202020204" pitchFamily="34" charset="0"/>
              </a:rPr>
              <a:t>compliance with the prescribed legislation in respect of the procurement processes </a:t>
            </a:r>
            <a:r>
              <a:rPr lang="en-US" sz="7200" dirty="0" smtClean="0">
                <a:latin typeface="Arial" panose="020B0604020202020204" pitchFamily="34" charset="0"/>
                <a:cs typeface="Arial" panose="020B0604020202020204" pitchFamily="34" charset="0"/>
              </a:rPr>
              <a:t>followed;</a:t>
            </a:r>
          </a:p>
          <a:p>
            <a:pPr marL="966788" indent="-504825">
              <a:lnSpc>
                <a:spcPct val="170000"/>
              </a:lnSpc>
              <a:spcBef>
                <a:spcPts val="0"/>
              </a:spcBef>
              <a:buFont typeface="Wingdings" panose="05000000000000000000" pitchFamily="2" charset="2"/>
              <a:buChar char="§"/>
            </a:pPr>
            <a:r>
              <a:rPr lang="en-US" sz="7200" dirty="0">
                <a:latin typeface="Arial" panose="020B0604020202020204" pitchFamily="34" charset="0"/>
                <a:cs typeface="Arial" panose="020B0604020202020204" pitchFamily="34" charset="0"/>
              </a:rPr>
              <a:t>Collect lawfully admissible evidence with a view to facilitate the institution of criminal and/or disciplinary proceedings against complicit parties; </a:t>
            </a:r>
            <a:endParaRPr lang="en-US" sz="7200" dirty="0" smtClean="0">
              <a:latin typeface="Arial" panose="020B0604020202020204" pitchFamily="34" charset="0"/>
              <a:cs typeface="Arial" panose="020B0604020202020204" pitchFamily="34" charset="0"/>
            </a:endParaRPr>
          </a:p>
          <a:p>
            <a:pPr marL="966788" indent="-504825">
              <a:lnSpc>
                <a:spcPct val="170000"/>
              </a:lnSpc>
              <a:spcBef>
                <a:spcPts val="0"/>
              </a:spcBef>
              <a:buFont typeface="Wingdings" panose="05000000000000000000" pitchFamily="2" charset="2"/>
              <a:buChar char="§"/>
            </a:pPr>
            <a:r>
              <a:rPr lang="en-US" sz="7200" dirty="0">
                <a:latin typeface="Arial" panose="020B0604020202020204" pitchFamily="34" charset="0"/>
                <a:cs typeface="Arial" panose="020B0604020202020204" pitchFamily="34" charset="0"/>
              </a:rPr>
              <a:t>Collect lawfully admissible evidence to approach the courts to set aside the contracts entered into between Denel and service providers/suppliers; </a:t>
            </a:r>
          </a:p>
          <a:p>
            <a:pPr marL="966788" indent="-504825">
              <a:lnSpc>
                <a:spcPct val="170000"/>
              </a:lnSpc>
              <a:spcBef>
                <a:spcPts val="0"/>
              </a:spcBef>
              <a:buFont typeface="Wingdings" panose="05000000000000000000" pitchFamily="2" charset="2"/>
              <a:buChar char="§"/>
            </a:pPr>
            <a:r>
              <a:rPr lang="en-US" sz="7200" dirty="0" smtClean="0">
                <a:latin typeface="Arial" panose="020B0604020202020204" pitchFamily="34" charset="0"/>
                <a:cs typeface="Arial" panose="020B0604020202020204" pitchFamily="34" charset="0"/>
              </a:rPr>
              <a:t>Identify and quantify losses incurred by Denel and to facilitate the recovery of the losses; and</a:t>
            </a:r>
          </a:p>
          <a:p>
            <a:pPr marL="966788" indent="-504825">
              <a:lnSpc>
                <a:spcPct val="170000"/>
              </a:lnSpc>
              <a:spcBef>
                <a:spcPts val="0"/>
              </a:spcBef>
              <a:buFont typeface="Wingdings" panose="05000000000000000000" pitchFamily="2" charset="2"/>
              <a:buChar char="§"/>
            </a:pPr>
            <a:r>
              <a:rPr lang="en-US" sz="7200" dirty="0" smtClean="0">
                <a:latin typeface="Arial" panose="020B0604020202020204" pitchFamily="34" charset="0"/>
                <a:cs typeface="Arial" panose="020B0604020202020204" pitchFamily="34" charset="0"/>
              </a:rPr>
              <a:t>Provide </a:t>
            </a:r>
            <a:r>
              <a:rPr lang="en-US" sz="7200" dirty="0">
                <a:latin typeface="Arial" panose="020B0604020202020204" pitchFamily="34" charset="0"/>
                <a:cs typeface="Arial" panose="020B0604020202020204" pitchFamily="34" charset="0"/>
              </a:rPr>
              <a:t>recommendations on improvements to systemic weaknesses identified.</a:t>
            </a:r>
          </a:p>
          <a:p>
            <a:pPr>
              <a:buFont typeface="Wingdings" panose="05000000000000000000" pitchFamily="2" charset="2"/>
              <a:buChar char="§"/>
            </a:pPr>
            <a:endParaRPr lang="en-US" sz="7200" dirty="0"/>
          </a:p>
        </p:txBody>
      </p:sp>
    </p:spTree>
    <p:extLst>
      <p:ext uri="{BB962C8B-B14F-4D97-AF65-F5344CB8AC3E}">
        <p14:creationId xmlns:p14="http://schemas.microsoft.com/office/powerpoint/2010/main" val="1181127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1"/>
            <a:ext cx="8915400" cy="1143000"/>
          </a:xfrm>
        </p:spPr>
        <p:txBody>
          <a:bodyPr>
            <a:normAutofit/>
          </a:bodyPr>
          <a:lstStyle/>
          <a:p>
            <a:r>
              <a:rPr lang="en-US" sz="3300" b="1" dirty="0" smtClean="0">
                <a:latin typeface="Arial" panose="020B0604020202020204" pitchFamily="34" charset="0"/>
                <a:cs typeface="Arial" panose="020B0604020202020204" pitchFamily="34" charset="0"/>
              </a:rPr>
              <a:t>The Board Appointments</a:t>
            </a:r>
            <a:endParaRPr lang="en-US" sz="33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1760388"/>
            <a:ext cx="9906000" cy="4156936"/>
          </a:xfrm>
        </p:spPr>
        <p:txBody>
          <a:bodyPr>
            <a:normAutofit/>
          </a:bodyPr>
          <a:lstStyle/>
          <a:p>
            <a:pPr algn="just"/>
            <a:r>
              <a:rPr lang="en-US" sz="2000" dirty="0" smtClean="0">
                <a:latin typeface="Arial" panose="020B0604020202020204" pitchFamily="34" charset="0"/>
                <a:cs typeface="Arial" panose="020B0604020202020204" pitchFamily="34" charset="0"/>
              </a:rPr>
              <a:t>During 2015, the former Minister of </a:t>
            </a:r>
            <a:r>
              <a:rPr lang="en-US" sz="2000" dirty="0">
                <a:latin typeface="Arial" panose="020B0604020202020204" pitchFamily="34" charset="0"/>
                <a:cs typeface="Arial" panose="020B0604020202020204" pitchFamily="34" charset="0"/>
              </a:rPr>
              <a:t>Department of Public Enterprises </a:t>
            </a:r>
            <a:r>
              <a:rPr lang="en-US" sz="2000" dirty="0" smtClean="0">
                <a:latin typeface="Arial" panose="020B0604020202020204" pitchFamily="34" charset="0"/>
                <a:cs typeface="Arial" panose="020B0604020202020204" pitchFamily="34" charset="0"/>
              </a:rPr>
              <a:t>(“</a:t>
            </a:r>
            <a:r>
              <a:rPr lang="en-US" sz="2000" b="1" dirty="0" smtClean="0">
                <a:latin typeface="Arial" panose="020B0604020202020204" pitchFamily="34" charset="0"/>
                <a:cs typeface="Arial" panose="020B0604020202020204" pitchFamily="34" charset="0"/>
              </a:rPr>
              <a:t>PDE</a:t>
            </a:r>
            <a:r>
              <a:rPr lang="en-US" sz="2000" dirty="0" smtClean="0">
                <a:latin typeface="Arial" panose="020B0604020202020204" pitchFamily="34" charset="0"/>
                <a:cs typeface="Arial" panose="020B0604020202020204" pitchFamily="34" charset="0"/>
              </a:rPr>
              <a:t>”) appointed a new Board of Directors replacing the previous Board. However, the appointment </a:t>
            </a:r>
            <a:r>
              <a:rPr lang="en-US" sz="2000" dirty="0">
                <a:latin typeface="Arial" panose="020B0604020202020204" pitchFamily="34" charset="0"/>
                <a:cs typeface="Arial" panose="020B0604020202020204" pitchFamily="34" charset="0"/>
              </a:rPr>
              <a:t>deviated from the normal process that is followed when appointing Board members for SOEs including Denel.</a:t>
            </a:r>
          </a:p>
          <a:p>
            <a:pPr algn="just"/>
            <a:r>
              <a:rPr lang="en-US" sz="2000" dirty="0" smtClean="0">
                <a:latin typeface="Arial" panose="020B0604020202020204" pitchFamily="34" charset="0"/>
                <a:cs typeface="Arial" panose="020B0604020202020204" pitchFamily="34" charset="0"/>
              </a:rPr>
              <a:t>A list of what seemed to be proposed new Denel Board members was submitted by a certain Gupta associate to the Minister’s office.</a:t>
            </a:r>
          </a:p>
          <a:p>
            <a:pPr algn="just"/>
            <a:r>
              <a:rPr lang="en-US" sz="2000" dirty="0" smtClean="0">
                <a:latin typeface="Arial" panose="020B0604020202020204" pitchFamily="34" charset="0"/>
                <a:cs typeface="Arial" panose="020B0604020202020204" pitchFamily="34" charset="0"/>
              </a:rPr>
              <a:t>The proposed names differed from list already submitted through the normal governance process and it was the same list of names that was later presented to cabinet for approval. The Cabinet approved the proposed list of Board Members.</a:t>
            </a:r>
          </a:p>
          <a:p>
            <a:pPr algn="just"/>
            <a:r>
              <a:rPr lang="en-US" sz="2000" dirty="0" smtClean="0">
                <a:latin typeface="Arial" panose="020B0604020202020204" pitchFamily="34" charset="0"/>
                <a:cs typeface="Arial" panose="020B0604020202020204" pitchFamily="34" charset="0"/>
              </a:rPr>
              <a:t>The new Board immediately made a number of changes including the removal of the then Group Chief Executive Officer (‘</a:t>
            </a:r>
            <a:r>
              <a:rPr lang="en-US" sz="2000" b="1" dirty="0" smtClean="0">
                <a:latin typeface="Arial" panose="020B0604020202020204" pitchFamily="34" charset="0"/>
                <a:cs typeface="Arial" panose="020B0604020202020204" pitchFamily="34" charset="0"/>
              </a:rPr>
              <a:t>GCEO</a:t>
            </a:r>
            <a:r>
              <a:rPr lang="en-US" sz="2000" dirty="0" smtClean="0">
                <a:latin typeface="Arial" panose="020B0604020202020204" pitchFamily="34" charset="0"/>
                <a:cs typeface="Arial" panose="020B0604020202020204" pitchFamily="34" charset="0"/>
              </a:rPr>
              <a:t>”) and Group Chief Financial Officer (“</a:t>
            </a:r>
            <a:r>
              <a:rPr lang="en-US" sz="2000" b="1" dirty="0" smtClean="0">
                <a:latin typeface="Arial" panose="020B0604020202020204" pitchFamily="34" charset="0"/>
                <a:cs typeface="Arial" panose="020B0604020202020204" pitchFamily="34" charset="0"/>
              </a:rPr>
              <a:t>GCFO</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info@siu.org.za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1759815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29710" y="457201"/>
            <a:ext cx="8676290" cy="1143000"/>
          </a:xfrm>
        </p:spPr>
        <p:txBody>
          <a:bodyPr>
            <a:normAutofit/>
          </a:bodyPr>
          <a:lstStyle/>
          <a:p>
            <a:r>
              <a:rPr lang="en-ZA" sz="3600" b="1" dirty="0">
                <a:latin typeface="Arial" panose="020B0604020202020204" pitchFamily="34" charset="0"/>
                <a:cs typeface="Arial" panose="020B0604020202020204" pitchFamily="34" charset="0"/>
              </a:rPr>
              <a:t>Appointment of </a:t>
            </a:r>
            <a:r>
              <a:rPr lang="en-ZA" sz="3600" b="1" dirty="0" smtClean="0">
                <a:latin typeface="Arial" panose="020B0604020202020204" pitchFamily="34" charset="0"/>
                <a:cs typeface="Arial" panose="020B0604020202020204" pitchFamily="34" charset="0"/>
              </a:rPr>
              <a:t>Telspace Systems</a:t>
            </a:r>
            <a:endParaRPr lang="en-US" sz="36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info@siu.org.za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ontent Placeholder 2"/>
          <p:cNvSpPr>
            <a:spLocks noGrp="1"/>
          </p:cNvSpPr>
          <p:nvPr>
            <p:ph idx="1"/>
          </p:nvPr>
        </p:nvSpPr>
        <p:spPr>
          <a:xfrm>
            <a:off x="0" y="1813409"/>
            <a:ext cx="9906000" cy="4312755"/>
          </a:xfrm>
        </p:spPr>
        <p:txBody>
          <a:bodyPr>
            <a:normAutofit lnSpcReduction="10000"/>
          </a:bodyPr>
          <a:lstStyle/>
          <a:p>
            <a:pPr marL="231775" indent="0" algn="just">
              <a:buNone/>
            </a:pPr>
            <a:r>
              <a:rPr lang="en-GB" sz="2400" b="1" dirty="0" smtClean="0">
                <a:latin typeface="Arial" panose="020B0604020202020204" pitchFamily="34" charset="0"/>
                <a:cs typeface="Arial" panose="020B0604020202020204" pitchFamily="34" charset="0"/>
              </a:rPr>
              <a:t>Allegations</a:t>
            </a:r>
          </a:p>
          <a:p>
            <a:pPr marL="682625" indent="-450850" algn="just"/>
            <a:r>
              <a:rPr lang="en-ZA" sz="2400" dirty="0">
                <a:latin typeface="Arial" panose="020B0604020202020204" pitchFamily="34" charset="0"/>
                <a:cs typeface="Arial" panose="020B0604020202020204" pitchFamily="34" charset="0"/>
              </a:rPr>
              <a:t>It </a:t>
            </a:r>
            <a:r>
              <a:rPr lang="en-ZA" sz="2400" dirty="0" smtClean="0">
                <a:latin typeface="Arial" panose="020B0604020202020204" pitchFamily="34" charset="0"/>
                <a:cs typeface="Arial" panose="020B0604020202020204" pitchFamily="34" charset="0"/>
              </a:rPr>
              <a:t>was </a:t>
            </a:r>
            <a:r>
              <a:rPr lang="en-ZA" sz="2400" dirty="0">
                <a:latin typeface="Arial" panose="020B0604020202020204" pitchFamily="34" charset="0"/>
                <a:cs typeface="Arial" panose="020B0604020202020204" pitchFamily="34" charset="0"/>
              </a:rPr>
              <a:t>alleged that </a:t>
            </a:r>
            <a:r>
              <a:rPr lang="en-ZA" sz="2400" dirty="0" smtClean="0">
                <a:latin typeface="Arial" panose="020B0604020202020204" pitchFamily="34" charset="0"/>
                <a:cs typeface="Arial" panose="020B0604020202020204" pitchFamily="34" charset="0"/>
              </a:rPr>
              <a:t>Denel did not follow any formal </a:t>
            </a:r>
            <a:r>
              <a:rPr lang="en-ZA" sz="2400" dirty="0">
                <a:latin typeface="Arial" panose="020B0604020202020204" pitchFamily="34" charset="0"/>
                <a:cs typeface="Arial" panose="020B0604020202020204" pitchFamily="34" charset="0"/>
              </a:rPr>
              <a:t>procurement and/or competitive bidding </a:t>
            </a:r>
            <a:r>
              <a:rPr lang="en-ZA" sz="2400" dirty="0" smtClean="0">
                <a:latin typeface="Arial" panose="020B0604020202020204" pitchFamily="34" charset="0"/>
                <a:cs typeface="Arial" panose="020B0604020202020204" pitchFamily="34" charset="0"/>
              </a:rPr>
              <a:t>process prior to </a:t>
            </a:r>
            <a:r>
              <a:rPr lang="en-ZA" sz="2400" dirty="0">
                <a:latin typeface="Arial" panose="020B0604020202020204" pitchFamily="34" charset="0"/>
                <a:cs typeface="Arial" panose="020B0604020202020204" pitchFamily="34" charset="0"/>
              </a:rPr>
              <a:t>the conclusion of the Telspace Contract. </a:t>
            </a:r>
            <a:endParaRPr lang="en-ZA" sz="2400" dirty="0" smtClean="0">
              <a:latin typeface="Arial" panose="020B0604020202020204" pitchFamily="34" charset="0"/>
              <a:cs typeface="Arial" panose="020B0604020202020204" pitchFamily="34" charset="0"/>
            </a:endParaRPr>
          </a:p>
          <a:p>
            <a:pPr marL="682625" indent="-450850" algn="just"/>
            <a:r>
              <a:rPr lang="en-ZA" sz="2400" dirty="0" smtClean="0">
                <a:latin typeface="Arial" panose="020B0604020202020204" pitchFamily="34" charset="0"/>
                <a:cs typeface="Arial" panose="020B0604020202020204" pitchFamily="34" charset="0"/>
              </a:rPr>
              <a:t>No </a:t>
            </a:r>
            <a:r>
              <a:rPr lang="en-ZA" sz="2400" dirty="0">
                <a:latin typeface="Arial" panose="020B0604020202020204" pitchFamily="34" charset="0"/>
                <a:cs typeface="Arial" panose="020B0604020202020204" pitchFamily="34" charset="0"/>
              </a:rPr>
              <a:t>purchase order was issued as required by Denel’s Supply Chain </a:t>
            </a:r>
            <a:r>
              <a:rPr lang="en-ZA" sz="2400" dirty="0" smtClean="0">
                <a:latin typeface="Arial" panose="020B0604020202020204" pitchFamily="34" charset="0"/>
                <a:cs typeface="Arial" panose="020B0604020202020204" pitchFamily="34" charset="0"/>
              </a:rPr>
              <a:t>Management Policy and no </a:t>
            </a:r>
            <a:r>
              <a:rPr lang="en-ZA" sz="2400" dirty="0">
                <a:latin typeface="Arial" panose="020B0604020202020204" pitchFamily="34" charset="0"/>
                <a:cs typeface="Arial" panose="020B0604020202020204" pitchFamily="34" charset="0"/>
              </a:rPr>
              <a:t>request for </a:t>
            </a:r>
            <a:r>
              <a:rPr lang="en-ZA" sz="2400" dirty="0" smtClean="0">
                <a:latin typeface="Arial" panose="020B0604020202020204" pitchFamily="34" charset="0"/>
                <a:cs typeface="Arial" panose="020B0604020202020204" pitchFamily="34" charset="0"/>
              </a:rPr>
              <a:t>any </a:t>
            </a:r>
            <a:r>
              <a:rPr lang="en-ZA" sz="2400" dirty="0">
                <a:latin typeface="Arial" panose="020B0604020202020204" pitchFamily="34" charset="0"/>
                <a:cs typeface="Arial" panose="020B0604020202020204" pitchFamily="34" charset="0"/>
              </a:rPr>
              <a:t>deviation was submitted to, and approved </a:t>
            </a:r>
            <a:r>
              <a:rPr lang="en-ZA" sz="2400" dirty="0" smtClean="0">
                <a:latin typeface="Arial" panose="020B0604020202020204" pitchFamily="34" charset="0"/>
                <a:cs typeface="Arial" panose="020B0604020202020204" pitchFamily="34" charset="0"/>
              </a:rPr>
              <a:t>by </a:t>
            </a:r>
            <a:r>
              <a:rPr lang="en-ZA" sz="2400" dirty="0">
                <a:latin typeface="Arial" panose="020B0604020202020204" pitchFamily="34" charset="0"/>
                <a:cs typeface="Arial" panose="020B0604020202020204" pitchFamily="34" charset="0"/>
              </a:rPr>
              <a:t>the Group Supply Chain </a:t>
            </a:r>
            <a:r>
              <a:rPr lang="en-ZA" sz="2400" dirty="0" smtClean="0">
                <a:latin typeface="Arial" panose="020B0604020202020204" pitchFamily="34" charset="0"/>
                <a:cs typeface="Arial" panose="020B0604020202020204" pitchFamily="34" charset="0"/>
              </a:rPr>
              <a:t>Executive (“</a:t>
            </a:r>
            <a:r>
              <a:rPr lang="en-ZA" sz="2400" b="1" dirty="0" smtClean="0">
                <a:latin typeface="Arial" panose="020B0604020202020204" pitchFamily="34" charset="0"/>
                <a:cs typeface="Arial" panose="020B0604020202020204" pitchFamily="34" charset="0"/>
              </a:rPr>
              <a:t>GSCE</a:t>
            </a:r>
            <a:r>
              <a:rPr lang="en-ZA" sz="2400" dirty="0" smtClean="0">
                <a:latin typeface="Arial" panose="020B0604020202020204" pitchFamily="34" charset="0"/>
                <a:cs typeface="Arial" panose="020B0604020202020204" pitchFamily="34" charset="0"/>
              </a:rPr>
              <a:t>”).</a:t>
            </a:r>
          </a:p>
          <a:p>
            <a:pPr marL="682625" indent="-450850" algn="just"/>
            <a:r>
              <a:rPr lang="en-ZA" sz="2400" dirty="0" smtClean="0">
                <a:latin typeface="Arial" panose="020B0604020202020204" pitchFamily="34" charset="0"/>
                <a:cs typeface="Arial" panose="020B0604020202020204" pitchFamily="34" charset="0"/>
              </a:rPr>
              <a:t>It was further alleged that whilst Denel is a National Key Point, Denel failed to involve the South African State Security Agency (“</a:t>
            </a:r>
            <a:r>
              <a:rPr lang="en-ZA" sz="2400" b="1" dirty="0" smtClean="0">
                <a:latin typeface="Arial" panose="020B0604020202020204" pitchFamily="34" charset="0"/>
                <a:cs typeface="Arial" panose="020B0604020202020204" pitchFamily="34" charset="0"/>
              </a:rPr>
              <a:t>SSA</a:t>
            </a:r>
            <a:r>
              <a:rPr lang="en-ZA" sz="2400" dirty="0" smtClean="0">
                <a:latin typeface="Arial" panose="020B0604020202020204" pitchFamily="34" charset="0"/>
                <a:cs typeface="Arial" panose="020B0604020202020204" pitchFamily="34" charset="0"/>
              </a:rPr>
              <a:t>”) in the appointment of Telspace for security assessment.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21493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1240" y="457201"/>
            <a:ext cx="8644759" cy="1143000"/>
          </a:xfrm>
        </p:spPr>
        <p:txBody>
          <a:bodyPr>
            <a:normAutofit/>
          </a:bodyPr>
          <a:lstStyle/>
          <a:p>
            <a:r>
              <a:rPr lang="en-US" sz="3600" b="1" dirty="0" smtClean="0">
                <a:latin typeface="Arial" panose="020B0604020202020204" pitchFamily="34" charset="0"/>
                <a:cs typeface="Arial" panose="020B0604020202020204" pitchFamily="34" charset="0"/>
              </a:rPr>
              <a:t>Appointment of Telspace Systems</a:t>
            </a:r>
            <a:endParaRPr lang="en-US" sz="36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r>
              <a:rPr lang="en-US" sz="1000" b="1" dirty="0" smtClean="0">
                <a:latin typeface="Arial"/>
                <a:cs typeface="Arial"/>
              </a:rPr>
              <a:t>Hotline: 0800 037 774    |     Website: https://www.siu.org.za   |   E-mail: info@siu.org.za </a:t>
            </a:r>
            <a:endParaRPr lang="en-US" sz="1000" b="1" dirty="0">
              <a:latin typeface="Arial"/>
              <a:cs typeface="Arial"/>
            </a:endParaRPr>
          </a:p>
        </p:txBody>
      </p:sp>
      <p:sp>
        <p:nvSpPr>
          <p:cNvPr id="4" name="Slide Number Placeholder 3"/>
          <p:cNvSpPr>
            <a:spLocks noGrp="1"/>
          </p:cNvSpPr>
          <p:nvPr>
            <p:ph type="sldNum" sz="quarter" idx="12"/>
          </p:nvPr>
        </p:nvSpPr>
        <p:spPr/>
        <p:txBody>
          <a:bodyPr/>
          <a:lstStyle/>
          <a:p>
            <a:fld id="{40E4637F-1127-AF4D-B96F-F7789FFD66FF}" type="slidenum">
              <a:rPr lang="en-US" smtClean="0"/>
              <a:t>8</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63053771"/>
              </p:ext>
            </p:extLst>
          </p:nvPr>
        </p:nvGraphicFramePr>
        <p:xfrm>
          <a:off x="0" y="1813409"/>
          <a:ext cx="9905999" cy="4974865"/>
        </p:xfrm>
        <a:graphic>
          <a:graphicData uri="http://schemas.openxmlformats.org/drawingml/2006/table">
            <a:tbl>
              <a:tblPr firstRow="1" bandRow="1">
                <a:tableStyleId>{5C22544A-7EE6-4342-B048-85BDC9FD1C3A}</a:tableStyleId>
              </a:tblPr>
              <a:tblGrid>
                <a:gridCol w="2786671">
                  <a:extLst>
                    <a:ext uri="{9D8B030D-6E8A-4147-A177-3AD203B41FA5}">
                      <a16:colId xmlns:a16="http://schemas.microsoft.com/office/drawing/2014/main" val="665874139"/>
                    </a:ext>
                  </a:extLst>
                </a:gridCol>
                <a:gridCol w="4466996">
                  <a:extLst>
                    <a:ext uri="{9D8B030D-6E8A-4147-A177-3AD203B41FA5}">
                      <a16:colId xmlns:a16="http://schemas.microsoft.com/office/drawing/2014/main" val="1502185885"/>
                    </a:ext>
                  </a:extLst>
                </a:gridCol>
                <a:gridCol w="2652332">
                  <a:extLst>
                    <a:ext uri="{9D8B030D-6E8A-4147-A177-3AD203B41FA5}">
                      <a16:colId xmlns:a16="http://schemas.microsoft.com/office/drawing/2014/main" val="2275864516"/>
                    </a:ext>
                  </a:extLst>
                </a:gridCol>
              </a:tblGrid>
              <a:tr h="738145">
                <a:tc>
                  <a:txBody>
                    <a:bodyPr/>
                    <a:lstStyle/>
                    <a:p>
                      <a:r>
                        <a:rPr lang="en-US" b="1" dirty="0" smtClean="0">
                          <a:solidFill>
                            <a:schemeClr val="tx1"/>
                          </a:solidFill>
                          <a:latin typeface="Arial" panose="020B0604020202020204" pitchFamily="34" charset="0"/>
                          <a:cs typeface="Arial" panose="020B0604020202020204" pitchFamily="34" charset="0"/>
                        </a:rPr>
                        <a:t>Focus Area 1</a:t>
                      </a:r>
                      <a:endParaRPr lang="en-US" b="1"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r>
                        <a:rPr lang="en-US" b="1" dirty="0" smtClean="0">
                          <a:solidFill>
                            <a:schemeClr val="tx1"/>
                          </a:solidFill>
                          <a:latin typeface="Arial" panose="020B0604020202020204" pitchFamily="34" charset="0"/>
                          <a:cs typeface="Arial" panose="020B0604020202020204" pitchFamily="34" charset="0"/>
                        </a:rPr>
                        <a:t>Findings</a:t>
                      </a:r>
                      <a:r>
                        <a:rPr lang="en-US" b="1" baseline="0" dirty="0" smtClean="0">
                          <a:solidFill>
                            <a:schemeClr val="tx1"/>
                          </a:solidFill>
                          <a:latin typeface="Arial" panose="020B0604020202020204" pitchFamily="34" charset="0"/>
                          <a:cs typeface="Arial" panose="020B0604020202020204" pitchFamily="34" charset="0"/>
                        </a:rPr>
                        <a:t> and status</a:t>
                      </a:r>
                      <a:endParaRPr lang="en-US" b="1"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r>
                        <a:rPr lang="en-US" b="1" dirty="0" smtClean="0">
                          <a:solidFill>
                            <a:schemeClr val="tx1"/>
                          </a:solidFill>
                          <a:latin typeface="Arial" panose="020B0604020202020204" pitchFamily="34" charset="0"/>
                          <a:cs typeface="Arial" panose="020B0604020202020204" pitchFamily="34" charset="0"/>
                        </a:rPr>
                        <a:t>Possible Outcomes</a:t>
                      </a:r>
                      <a:endParaRPr lang="en-US" b="1" dirty="0">
                        <a:solidFill>
                          <a:schemeClr val="tx1"/>
                        </a:solidFill>
                        <a:latin typeface="Arial" panose="020B0604020202020204" pitchFamily="34" charset="0"/>
                        <a:cs typeface="Arial" panose="020B0604020202020204" pitchFamily="34" charset="0"/>
                      </a:endParaRPr>
                    </a:p>
                  </a:txBody>
                  <a:tcPr>
                    <a:solidFill>
                      <a:srgbClr val="FFFF00"/>
                    </a:solidFill>
                  </a:tcPr>
                </a:tc>
                <a:extLst>
                  <a:ext uri="{0D108BD9-81ED-4DB2-BD59-A6C34878D82A}">
                    <a16:rowId xmlns:a16="http://schemas.microsoft.com/office/drawing/2014/main" val="918357312"/>
                  </a:ext>
                </a:extLst>
              </a:tr>
              <a:tr h="3323729">
                <a:tc>
                  <a:txBody>
                    <a:bodyPr/>
                    <a:lstStyle/>
                    <a:p>
                      <a:r>
                        <a:rPr lang="en-ZA" sz="1600" dirty="0" smtClean="0">
                          <a:latin typeface="Arial" panose="020B0604020202020204" pitchFamily="34" charset="0"/>
                          <a:cs typeface="Arial" panose="020B0604020202020204" pitchFamily="34" charset="0"/>
                        </a:rPr>
                        <a:t>The procurement of or contracting for IT security assessment services </a:t>
                      </a:r>
                    </a:p>
                    <a:p>
                      <a:r>
                        <a:rPr lang="en-ZA" sz="1600" dirty="0" smtClean="0">
                          <a:latin typeface="Arial" panose="020B0604020202020204" pitchFamily="34" charset="0"/>
                          <a:cs typeface="Arial" panose="020B0604020202020204" pitchFamily="34" charset="0"/>
                        </a:rPr>
                        <a:t>– Value R6.6 million.</a:t>
                      </a:r>
                    </a:p>
                    <a:p>
                      <a:endParaRPr lang="en-ZA" sz="1600" dirty="0" smtClean="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panose="020B0604020202020204" pitchFamily="34" charset="0"/>
                          <a:cs typeface="Arial" panose="020B0604020202020204" pitchFamily="34" charset="0"/>
                        </a:rPr>
                        <a:t>A proposal was concluded between Denel and Telspace Systems CC to render services described as ‘</a:t>
                      </a:r>
                      <a:r>
                        <a:rPr lang="en-US" sz="1600" b="0" i="1" dirty="0" smtClean="0">
                          <a:solidFill>
                            <a:schemeClr val="tx1"/>
                          </a:solidFill>
                          <a:latin typeface="Arial" panose="020B0604020202020204" pitchFamily="34" charset="0"/>
                          <a:cs typeface="Arial" panose="020B0604020202020204" pitchFamily="34" charset="0"/>
                        </a:rPr>
                        <a:t>Security Assessment – Red Team Penetration Testing</a:t>
                      </a:r>
                    </a:p>
                    <a:p>
                      <a:endParaRPr lang="en-US" sz="1600" b="1" dirty="0" smtClean="0">
                        <a:latin typeface="Arial" panose="020B0604020202020204" pitchFamily="34" charset="0"/>
                        <a:cs typeface="Arial" panose="020B0604020202020204" pitchFamily="34" charset="0"/>
                      </a:endParaRPr>
                    </a:p>
                  </a:txBody>
                  <a:tcPr/>
                </a:tc>
                <a:tc>
                  <a:txBody>
                    <a:bodyPr/>
                    <a:lstStyle/>
                    <a:p>
                      <a:pPr marL="285750" indent="-285750" algn="l" defTabSz="457200" rtl="0" eaLnBrk="1" latinLnBrk="0" hangingPunct="1">
                        <a:buFontTx/>
                        <a:buChar char="-"/>
                      </a:pPr>
                      <a:r>
                        <a:rPr lang="en-US" sz="1600" kern="1200" baseline="0" dirty="0" smtClean="0">
                          <a:solidFill>
                            <a:schemeClr val="dk1"/>
                          </a:solidFill>
                          <a:latin typeface="Arial" panose="020B0604020202020204" pitchFamily="34" charset="0"/>
                          <a:ea typeface="+mn-ea"/>
                          <a:cs typeface="Arial" panose="020B0604020202020204" pitchFamily="34" charset="0"/>
                        </a:rPr>
                        <a:t>Irregular procurement process </a:t>
                      </a:r>
                    </a:p>
                    <a:p>
                      <a:pPr marL="285750" indent="-285750" algn="l" defTabSz="457200" rtl="0" eaLnBrk="1" latinLnBrk="0" hangingPunct="1">
                        <a:buFontTx/>
                        <a:buChar char="-"/>
                      </a:pPr>
                      <a:r>
                        <a:rPr lang="en-US" sz="1600" kern="1200" baseline="0" dirty="0" smtClean="0">
                          <a:solidFill>
                            <a:schemeClr val="dk1"/>
                          </a:solidFill>
                          <a:latin typeface="Arial" panose="020B0604020202020204" pitchFamily="34" charset="0"/>
                          <a:ea typeface="+mn-ea"/>
                          <a:cs typeface="Arial" panose="020B0604020202020204" pitchFamily="34" charset="0"/>
                        </a:rPr>
                        <a:t>Denel made a 70% advance payment  (R4.6m) to Telspace Systems CC</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lang="en-US" sz="1600" kern="1200" baseline="0" dirty="0" smtClean="0">
                          <a:solidFill>
                            <a:schemeClr val="dk1"/>
                          </a:solidFill>
                          <a:latin typeface="Arial" panose="020B0604020202020204" pitchFamily="34" charset="0"/>
                          <a:ea typeface="+mn-ea"/>
                          <a:cs typeface="Arial" panose="020B0604020202020204" pitchFamily="34" charset="0"/>
                        </a:rPr>
                        <a:t>SSA was not involved in the process</a:t>
                      </a:r>
                    </a:p>
                    <a:p>
                      <a:pPr marL="285750" indent="-285750" algn="l" defTabSz="457200" rtl="0" eaLnBrk="1" latinLnBrk="0" hangingPunct="1">
                        <a:buFontTx/>
                        <a:buChar char="-"/>
                      </a:pPr>
                      <a:r>
                        <a:rPr lang="en-US" sz="1600" kern="1200" baseline="0" dirty="0" smtClean="0">
                          <a:solidFill>
                            <a:schemeClr val="dk1"/>
                          </a:solidFill>
                          <a:latin typeface="Arial" panose="020B0604020202020204" pitchFamily="34" charset="0"/>
                          <a:ea typeface="+mn-ea"/>
                          <a:cs typeface="Arial" panose="020B0604020202020204" pitchFamily="34" charset="0"/>
                        </a:rPr>
                        <a:t>Report is still outstanding, however, Telspace presented the identified security threats to Denel. </a:t>
                      </a:r>
                    </a:p>
                    <a:p>
                      <a:pPr marL="285750" indent="-285750">
                        <a:buFontTx/>
                        <a:buChar char="-"/>
                      </a:pPr>
                      <a:r>
                        <a:rPr lang="en-US" sz="1600" baseline="0" dirty="0" smtClean="0">
                          <a:latin typeface="Arial" panose="020B0604020202020204" pitchFamily="34" charset="0"/>
                          <a:cs typeface="Arial" panose="020B0604020202020204" pitchFamily="34" charset="0"/>
                        </a:rPr>
                        <a:t>Pending civil claim against Denel R1.9 m (30%)</a:t>
                      </a:r>
                    </a:p>
                    <a:p>
                      <a:pPr marL="285750" indent="-285750">
                        <a:buFontTx/>
                        <a:buChar char="-"/>
                      </a:pPr>
                      <a:r>
                        <a:rPr lang="en-US" sz="1600" baseline="0" dirty="0" smtClean="0">
                          <a:latin typeface="Arial" panose="020B0604020202020204" pitchFamily="34" charset="0"/>
                          <a:cs typeface="Arial" panose="020B0604020202020204" pitchFamily="34" charset="0"/>
                        </a:rPr>
                        <a:t>SIU is currently advising Denel on civil claim</a:t>
                      </a:r>
                    </a:p>
                    <a:p>
                      <a:pPr marL="285750" indent="-285750">
                        <a:buFontTx/>
                        <a:buChar char="-"/>
                      </a:pPr>
                      <a:endParaRPr lang="en-US" sz="1600" baseline="0" dirty="0" smtClean="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txBody>
                  <a:tcPr/>
                </a:tc>
                <a:tc>
                  <a:txBody>
                    <a:bodyPr/>
                    <a:lstStyle/>
                    <a:p>
                      <a:pPr marL="0" indent="0">
                        <a:buFontTx/>
                        <a:buNone/>
                      </a:pPr>
                      <a:r>
                        <a:rPr lang="en-US" sz="1600" b="1" dirty="0" smtClean="0">
                          <a:latin typeface="Arial" panose="020B0604020202020204" pitchFamily="34" charset="0"/>
                          <a:cs typeface="Arial" panose="020B0604020202020204" pitchFamily="34" charset="0"/>
                        </a:rPr>
                        <a:t>Civil Recovery</a:t>
                      </a:r>
                    </a:p>
                    <a:p>
                      <a:pPr marL="0" indent="0">
                        <a:buFontTx/>
                        <a:buNone/>
                      </a:pPr>
                      <a:endParaRPr lang="en-US" sz="1600" b="1" dirty="0" smtClean="0">
                        <a:latin typeface="Arial" panose="020B0604020202020204" pitchFamily="34" charset="0"/>
                        <a:cs typeface="Arial" panose="020B0604020202020204" pitchFamily="34" charset="0"/>
                      </a:endParaRPr>
                    </a:p>
                    <a:p>
                      <a:pPr marL="0" indent="0">
                        <a:buFontTx/>
                        <a:buNone/>
                      </a:pPr>
                      <a:r>
                        <a:rPr lang="en-US" sz="1600" dirty="0" smtClean="0">
                          <a:latin typeface="Arial" panose="020B0604020202020204" pitchFamily="34" charset="0"/>
                          <a:cs typeface="Arial" panose="020B0604020202020204" pitchFamily="34" charset="0"/>
                        </a:rPr>
                        <a:t>Possible saving </a:t>
                      </a:r>
                      <a:r>
                        <a:rPr lang="en-US" sz="1600" baseline="0" dirty="0" smtClean="0">
                          <a:latin typeface="Arial" panose="020B0604020202020204" pitchFamily="34" charset="0"/>
                          <a:cs typeface="Arial" panose="020B0604020202020204" pitchFamily="34" charset="0"/>
                        </a:rPr>
                        <a:t>of R1.9m from settlement.</a:t>
                      </a:r>
                    </a:p>
                    <a:p>
                      <a:pPr marL="285750" indent="-285750">
                        <a:buFontTx/>
                        <a:buChar char="-"/>
                      </a:pPr>
                      <a:endParaRPr lang="en-US" sz="1600" baseline="0" dirty="0" smtClean="0">
                        <a:latin typeface="Arial" panose="020B0604020202020204" pitchFamily="34" charset="0"/>
                        <a:cs typeface="Arial" panose="020B0604020202020204" pitchFamily="34" charset="0"/>
                      </a:endParaRPr>
                    </a:p>
                    <a:p>
                      <a:pPr marL="0" indent="0">
                        <a:buFontTx/>
                        <a:buNone/>
                      </a:pPr>
                      <a:r>
                        <a:rPr lang="en-US" sz="1600" b="1" baseline="0" dirty="0" smtClean="0">
                          <a:latin typeface="Arial" panose="020B0604020202020204" pitchFamily="34" charset="0"/>
                          <a:cs typeface="Arial" panose="020B0604020202020204" pitchFamily="34" charset="0"/>
                        </a:rPr>
                        <a:t>Criminal Referral</a:t>
                      </a:r>
                    </a:p>
                    <a:p>
                      <a:pPr marL="0" indent="0">
                        <a:buFontTx/>
                        <a:buNone/>
                      </a:pPr>
                      <a:endParaRPr lang="en-US" sz="1600" baseline="0" dirty="0" smtClean="0">
                        <a:latin typeface="Arial" panose="020B0604020202020204" pitchFamily="34" charset="0"/>
                        <a:cs typeface="Arial" panose="020B0604020202020204" pitchFamily="34" charset="0"/>
                      </a:endParaRPr>
                    </a:p>
                    <a:p>
                      <a:pPr marL="0" indent="0">
                        <a:buFontTx/>
                        <a:buNone/>
                      </a:pPr>
                      <a:r>
                        <a:rPr lang="en-US" sz="1600" baseline="0" dirty="0" smtClean="0">
                          <a:latin typeface="Arial" panose="020B0604020202020204" pitchFamily="34" charset="0"/>
                          <a:cs typeface="Arial" panose="020B0604020202020204" pitchFamily="34" charset="0"/>
                        </a:rPr>
                        <a:t>Possible criminal referral of 1 former GCEO on PFMA contravention</a:t>
                      </a:r>
                    </a:p>
                    <a:p>
                      <a:pPr marL="0" indent="0">
                        <a:buFontTx/>
                        <a:buNone/>
                      </a:pPr>
                      <a:endParaRPr lang="en-US" sz="1600" baseline="0" dirty="0" smtClean="0">
                        <a:latin typeface="Arial" panose="020B0604020202020204" pitchFamily="34" charset="0"/>
                        <a:cs typeface="Arial" panose="020B0604020202020204" pitchFamily="34" charset="0"/>
                      </a:endParaRPr>
                    </a:p>
                    <a:p>
                      <a:pPr marL="0" indent="0">
                        <a:buFontTx/>
                        <a:buNone/>
                      </a:pPr>
                      <a:r>
                        <a:rPr lang="en-US" sz="1600" b="1" baseline="0" dirty="0" smtClean="0">
                          <a:latin typeface="Arial" panose="020B0604020202020204" pitchFamily="34" charset="0"/>
                          <a:cs typeface="Arial" panose="020B0604020202020204" pitchFamily="34" charset="0"/>
                        </a:rPr>
                        <a:t>Disciplinary Referral</a:t>
                      </a:r>
                    </a:p>
                    <a:p>
                      <a:pPr marL="0" indent="0">
                        <a:buFontTx/>
                        <a:buNone/>
                      </a:pPr>
                      <a:endParaRPr lang="en-US" sz="1600" dirty="0" smtClean="0">
                        <a:latin typeface="Arial" panose="020B0604020202020204" pitchFamily="34" charset="0"/>
                        <a:cs typeface="Arial" panose="020B0604020202020204" pitchFamily="34" charset="0"/>
                      </a:endParaRPr>
                    </a:p>
                    <a:p>
                      <a:pPr marL="0" indent="0">
                        <a:buFontTx/>
                        <a:buNone/>
                      </a:pPr>
                      <a:r>
                        <a:rPr lang="en-US" sz="1600" dirty="0" smtClean="0">
                          <a:latin typeface="Arial" panose="020B0604020202020204" pitchFamily="34" charset="0"/>
                          <a:cs typeface="Arial" panose="020B0604020202020204" pitchFamily="34" charset="0"/>
                        </a:rPr>
                        <a:t>None. Implicated</a:t>
                      </a:r>
                      <a:r>
                        <a:rPr lang="en-US" sz="1600" baseline="0" dirty="0" smtClean="0">
                          <a:latin typeface="Arial" panose="020B0604020202020204" pitchFamily="34" charset="0"/>
                          <a:cs typeface="Arial" panose="020B0604020202020204" pitchFamily="34" charset="0"/>
                        </a:rPr>
                        <a:t> officials have left DENEL. We will pursue criminal and civil recovery actions.</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28241644"/>
                  </a:ext>
                </a:extLst>
              </a:tr>
            </a:tbl>
          </a:graphicData>
        </a:graphic>
      </p:graphicFrame>
    </p:spTree>
    <p:extLst>
      <p:ext uri="{BB962C8B-B14F-4D97-AF65-F5344CB8AC3E}">
        <p14:creationId xmlns:p14="http://schemas.microsoft.com/office/powerpoint/2010/main" val="32738609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29710" y="457201"/>
            <a:ext cx="8676290" cy="1143000"/>
          </a:xfrm>
        </p:spPr>
        <p:txBody>
          <a:bodyPr>
            <a:normAutofit/>
          </a:bodyPr>
          <a:lstStyle/>
          <a:p>
            <a:r>
              <a:rPr lang="en-ZA" sz="3600" b="1" dirty="0">
                <a:latin typeface="Arial" panose="020B0604020202020204" pitchFamily="34" charset="0"/>
                <a:cs typeface="Arial" panose="020B0604020202020204" pitchFamily="34" charset="0"/>
              </a:rPr>
              <a:t>Appointment of Tulavax</a:t>
            </a:r>
            <a:endParaRPr lang="en-US" sz="36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info@siu.org.za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ontent Placeholder 2"/>
          <p:cNvSpPr>
            <a:spLocks noGrp="1"/>
          </p:cNvSpPr>
          <p:nvPr>
            <p:ph idx="1"/>
          </p:nvPr>
        </p:nvSpPr>
        <p:spPr>
          <a:xfrm>
            <a:off x="0" y="1813409"/>
            <a:ext cx="9906000" cy="4312755"/>
          </a:xfrm>
        </p:spPr>
        <p:txBody>
          <a:bodyPr>
            <a:normAutofit/>
          </a:bodyPr>
          <a:lstStyle/>
          <a:p>
            <a:pPr marL="231775" indent="0" algn="just">
              <a:buNone/>
            </a:pPr>
            <a:r>
              <a:rPr lang="en-GB" sz="2400" b="1" dirty="0" smtClean="0">
                <a:latin typeface="Arial" panose="020B0604020202020204" pitchFamily="34" charset="0"/>
                <a:cs typeface="Arial" panose="020B0604020202020204" pitchFamily="34" charset="0"/>
              </a:rPr>
              <a:t>Allegations</a:t>
            </a:r>
          </a:p>
          <a:p>
            <a:pPr marL="231775" indent="0" algn="just">
              <a:buNone/>
            </a:pPr>
            <a:endParaRPr lang="en-GB" sz="2400" b="1" dirty="0" smtClean="0">
              <a:latin typeface="Arial" panose="020B0604020202020204" pitchFamily="34" charset="0"/>
              <a:cs typeface="Arial" panose="020B0604020202020204" pitchFamily="34" charset="0"/>
            </a:endParaRPr>
          </a:p>
          <a:p>
            <a:pPr marL="682625" indent="-450850" algn="just"/>
            <a:r>
              <a:rPr lang="en-US" sz="2400" dirty="0" smtClean="0">
                <a:latin typeface="Arial" panose="020B0604020202020204" pitchFamily="34" charset="0"/>
                <a:cs typeface="Arial" panose="020B0604020202020204" pitchFamily="34" charset="0"/>
              </a:rPr>
              <a:t>It was alleged that no formal procurement and/or competitive bidding processes were followed prior to the conclusion of the contract to appoint Tulavax (Pty) Ltd in contravention of section 217 of </a:t>
            </a:r>
            <a:r>
              <a:rPr lang="en-US" sz="2400" dirty="0">
                <a:latin typeface="Arial" panose="020B0604020202020204" pitchFamily="34" charset="0"/>
                <a:cs typeface="Arial" panose="020B0604020202020204" pitchFamily="34" charset="0"/>
              </a:rPr>
              <a:t>Constitution </a:t>
            </a:r>
            <a:r>
              <a:rPr lang="en-US" sz="2400" dirty="0" smtClean="0">
                <a:latin typeface="Arial" panose="020B0604020202020204" pitchFamily="34" charset="0"/>
                <a:cs typeface="Arial" panose="020B0604020202020204" pitchFamily="34" charset="0"/>
              </a:rPr>
              <a:t>and section 38 of PFMA.</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75276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3352</TotalTime>
  <Words>3801</Words>
  <Application>Microsoft Office PowerPoint</Application>
  <PresentationFormat>A4 Paper (210x297 mm)</PresentationFormat>
  <Paragraphs>467</Paragraphs>
  <Slides>31</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Arial</vt:lpstr>
      <vt:lpstr>Calibri</vt:lpstr>
      <vt:lpstr>Courier New</vt:lpstr>
      <vt:lpstr>Times New Roman</vt:lpstr>
      <vt:lpstr>Wingdings</vt:lpstr>
      <vt:lpstr>Office Theme</vt:lpstr>
      <vt:lpstr>1_Office Theme</vt:lpstr>
      <vt:lpstr>PowerPoint Presentation</vt:lpstr>
      <vt:lpstr>Presentation Outline</vt:lpstr>
      <vt:lpstr>Introduction and Mandate</vt:lpstr>
      <vt:lpstr>Focus Areas </vt:lpstr>
      <vt:lpstr>        Key objectives of the investigation</vt:lpstr>
      <vt:lpstr>The Board Appointments</vt:lpstr>
      <vt:lpstr>Appointment of Telspace Systems</vt:lpstr>
      <vt:lpstr>Appointment of Telspace Systems</vt:lpstr>
      <vt:lpstr>Appointment of Tulavax</vt:lpstr>
      <vt:lpstr>Appointment of Tulavax</vt:lpstr>
      <vt:lpstr>Appointment of Khampa Attorneys</vt:lpstr>
      <vt:lpstr>Appointment of Khampa Attorneys</vt:lpstr>
      <vt:lpstr>Appointment of VR Laser Services</vt:lpstr>
      <vt:lpstr>Background to VR Laser and Denel</vt:lpstr>
      <vt:lpstr>Value of contracts 2009-2017</vt:lpstr>
      <vt:lpstr>Preliminary Findings</vt:lpstr>
      <vt:lpstr>Awarding of Pilot bursaries by Denel</vt:lpstr>
      <vt:lpstr>Bursary to Mr Mahumapelo</vt:lpstr>
      <vt:lpstr>Bursary to Ms Damane</vt:lpstr>
      <vt:lpstr>Bursary to Mr Ndlovu</vt:lpstr>
      <vt:lpstr>Misappropriation of IP</vt:lpstr>
      <vt:lpstr>Preliminary Findings- SAMI</vt:lpstr>
      <vt:lpstr>Preliminary Findings- Bariji</vt:lpstr>
      <vt:lpstr>Involvement of NPA, DPCI and FIC</vt:lpstr>
      <vt:lpstr>Denel Income Statement</vt:lpstr>
      <vt:lpstr>Denel Income Statement</vt:lpstr>
      <vt:lpstr>Denel Balance Sheet</vt:lpstr>
      <vt:lpstr>Denel Balance Sheet</vt:lpstr>
      <vt:lpstr>Outstanding activities</vt:lpstr>
      <vt:lpstr>Limitations and challenges</vt:lpstr>
      <vt:lpstr>PowerPoint Presentation</vt:lpstr>
    </vt:vector>
  </TitlesOfParts>
  <Company>Environmental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Admin1</dc:creator>
  <cp:lastModifiedBy>Faith Ndenze</cp:lastModifiedBy>
  <cp:revision>232</cp:revision>
  <cp:lastPrinted>2021-03-01T15:04:45Z</cp:lastPrinted>
  <dcterms:created xsi:type="dcterms:W3CDTF">2018-07-24T20:58:47Z</dcterms:created>
  <dcterms:modified xsi:type="dcterms:W3CDTF">2021-03-03T16:25:12Z</dcterms:modified>
</cp:coreProperties>
</file>