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326" r:id="rId4"/>
    <p:sldId id="327" r:id="rId5"/>
    <p:sldId id="318" r:id="rId6"/>
    <p:sldId id="325" r:id="rId7"/>
    <p:sldId id="316" r:id="rId8"/>
    <p:sldId id="317" r:id="rId9"/>
    <p:sldId id="258" r:id="rId10"/>
    <p:sldId id="329" r:id="rId11"/>
    <p:sldId id="330" r:id="rId12"/>
    <p:sldId id="328" r:id="rId13"/>
    <p:sldId id="259" r:id="rId14"/>
    <p:sldId id="266" r:id="rId15"/>
    <p:sldId id="267" r:id="rId16"/>
    <p:sldId id="331" r:id="rId17"/>
    <p:sldId id="333" r:id="rId18"/>
    <p:sldId id="336" r:id="rId19"/>
    <p:sldId id="334" r:id="rId20"/>
    <p:sldId id="279" r:id="rId21"/>
    <p:sldId id="282" r:id="rId22"/>
    <p:sldId id="283" r:id="rId23"/>
    <p:sldId id="332" r:id="rId24"/>
    <p:sldId id="291" r:id="rId25"/>
    <p:sldId id="320" r:id="rId26"/>
    <p:sldId id="284" r:id="rId27"/>
    <p:sldId id="290" r:id="rId28"/>
    <p:sldId id="289" r:id="rId29"/>
    <p:sldId id="297" r:id="rId30"/>
    <p:sldId id="323" r:id="rId31"/>
    <p:sldId id="324" r:id="rId32"/>
    <p:sldId id="335" r:id="rId33"/>
    <p:sldId id="322" r:id="rId34"/>
    <p:sldId id="3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nda A. Lwana" initials="AAL" lastIdx="1" clrIdx="0">
    <p:extLst>
      <p:ext uri="{19B8F6BF-5375-455C-9EA6-DF929625EA0E}">
        <p15:presenceInfo xmlns:p15="http://schemas.microsoft.com/office/powerpoint/2012/main" userId="S-1-5-21-514436449-3639378517-1868429000-4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5" d="100"/>
          <a:sy n="85" d="100"/>
        </p:scale>
        <p:origin x="48" y="3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41938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12303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556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6766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9856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779576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2156928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351253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367729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64E04-0DAD-47B2-A578-539DCD9E450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5714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64E04-0DAD-47B2-A578-539DCD9E450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77232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464E04-0DAD-47B2-A578-539DCD9E450D}"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219917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464E04-0DAD-47B2-A578-539DCD9E450D}"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49158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64E04-0DAD-47B2-A578-539DCD9E450D}"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286463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64E04-0DAD-47B2-A578-539DCD9E450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187122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64E04-0DAD-47B2-A578-539DCD9E450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CACF-A24A-4497-96F8-813320F53DF2}" type="slidenum">
              <a:rPr lang="en-US" smtClean="0"/>
              <a:t>‹#›</a:t>
            </a:fld>
            <a:endParaRPr lang="en-US"/>
          </a:p>
        </p:txBody>
      </p:sp>
    </p:spTree>
    <p:extLst>
      <p:ext uri="{BB962C8B-B14F-4D97-AF65-F5344CB8AC3E}">
        <p14:creationId xmlns:p14="http://schemas.microsoft.com/office/powerpoint/2010/main" val="251539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464E04-0DAD-47B2-A578-539DCD9E450D}" type="datetimeFigureOut">
              <a:rPr lang="en-US" smtClean="0"/>
              <a:t>3/2/2021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0FCACF-A24A-4497-96F8-813320F53DF2}" type="slidenum">
              <a:rPr lang="en-US" smtClean="0"/>
              <a:t>‹#›</a:t>
            </a:fld>
            <a:endParaRPr lang="en-US"/>
          </a:p>
        </p:txBody>
      </p:sp>
    </p:spTree>
    <p:extLst>
      <p:ext uri="{BB962C8B-B14F-4D97-AF65-F5344CB8AC3E}">
        <p14:creationId xmlns:p14="http://schemas.microsoft.com/office/powerpoint/2010/main" val="21470437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4.emf" /></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openxmlformats.org/officeDocument/2006/relationships/slideLayout" Target="../slideLayouts/slideLayout2.xml" /><Relationship Id="rId1" Type="http://schemas.openxmlformats.org/officeDocument/2006/relationships/vmlDrawing" Target="../drawings/vmlDrawing2.vml" /><Relationship Id="rId4" Type="http://schemas.openxmlformats.org/officeDocument/2006/relationships/image" Target="../media/image5.emf" /></Relationships>
</file>

<file path=ppt/slides/_rels/slide1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openxmlformats.org/officeDocument/2006/relationships/slideLayout" Target="../slideLayouts/slideLayout2.xml" /><Relationship Id="rId1" Type="http://schemas.openxmlformats.org/officeDocument/2006/relationships/vmlDrawing" Target="../drawings/vmlDrawing3.vml" /><Relationship Id="rId4" Type="http://schemas.openxmlformats.org/officeDocument/2006/relationships/image" Target="../media/image7.emf" /></Relationships>
</file>

<file path=ppt/slides/_rels/slide14.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openxmlformats.org/officeDocument/2006/relationships/slideLayout" Target="../slideLayouts/slideLayout2.xml" /><Relationship Id="rId1" Type="http://schemas.openxmlformats.org/officeDocument/2006/relationships/vmlDrawing" Target="../drawings/vmlDrawing4.vml" /><Relationship Id="rId4" Type="http://schemas.openxmlformats.org/officeDocument/2006/relationships/image" Target="../media/image10.emf" /></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5.xlsx" /><Relationship Id="rId2" Type="http://schemas.openxmlformats.org/officeDocument/2006/relationships/slideLayout" Target="../slideLayouts/slideLayout2.xml" /><Relationship Id="rId1" Type="http://schemas.openxmlformats.org/officeDocument/2006/relationships/vmlDrawing" Target="../drawings/vmlDrawing5.vml" /><Relationship Id="rId4" Type="http://schemas.openxmlformats.org/officeDocument/2006/relationships/image" Target="../media/image11.emf" /></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6.xlsx" /><Relationship Id="rId2" Type="http://schemas.openxmlformats.org/officeDocument/2006/relationships/slideLayout" Target="../slideLayouts/slideLayout2.xml" /><Relationship Id="rId1" Type="http://schemas.openxmlformats.org/officeDocument/2006/relationships/vmlDrawing" Target="../drawings/vmlDrawing6.vml" /><Relationship Id="rId4" Type="http://schemas.openxmlformats.org/officeDocument/2006/relationships/image" Target="../media/image12.emf"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7.xlsx" /><Relationship Id="rId2" Type="http://schemas.openxmlformats.org/officeDocument/2006/relationships/slideLayout" Target="../slideLayouts/slideLayout2.xml" /><Relationship Id="rId1" Type="http://schemas.openxmlformats.org/officeDocument/2006/relationships/vmlDrawing" Target="../drawings/vmlDrawing7.vml" /><Relationship Id="rId4" Type="http://schemas.openxmlformats.org/officeDocument/2006/relationships/image" Target="../media/image13.emf"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607431" cy="1646302"/>
          </a:xfrm>
        </p:spPr>
        <p:txBody>
          <a:bodyPr/>
          <a:lstStyle/>
          <a:p>
            <a:r>
              <a:rPr lang="en-US" b="1" dirty="0"/>
              <a:t>GREAT KEI LOCAL MUNICIPALITY</a:t>
            </a:r>
          </a:p>
        </p:txBody>
      </p:sp>
      <p:sp>
        <p:nvSpPr>
          <p:cNvPr id="3" name="Subtitle 2"/>
          <p:cNvSpPr>
            <a:spLocks noGrp="1"/>
          </p:cNvSpPr>
          <p:nvPr>
            <p:ph type="subTitle" idx="1"/>
          </p:nvPr>
        </p:nvSpPr>
        <p:spPr>
          <a:xfrm>
            <a:off x="1507067" y="4050833"/>
            <a:ext cx="7766936" cy="1592642"/>
          </a:xfrm>
        </p:spPr>
        <p:txBody>
          <a:bodyPr/>
          <a:lstStyle/>
          <a:p>
            <a:r>
              <a:rPr lang="en-US" b="1" dirty="0"/>
              <a:t>STATE OF THE MUNICIPALITY REPORT - </a:t>
            </a:r>
            <a:r>
              <a:rPr lang="en-GB" b="1" dirty="0">
                <a:latin typeface="Arial" pitchFamily="34" charset="0"/>
                <a:cs typeface="Arial" pitchFamily="34" charset="0"/>
              </a:rPr>
              <a:t>National Parliament Portfolio Committee on Cooperative Governance &amp; Traditional Affairs</a:t>
            </a:r>
          </a:p>
          <a:p>
            <a:r>
              <a:rPr lang="en-GB" b="1" dirty="0">
                <a:latin typeface="Arial" pitchFamily="34" charset="0"/>
                <a:cs typeface="Arial" pitchFamily="34" charset="0"/>
              </a:rPr>
              <a:t>Presented by: Hon Cllr. NW Tekile</a:t>
            </a:r>
          </a:p>
          <a:p>
            <a:r>
              <a:rPr lang="en-GB" b="1" dirty="0">
                <a:latin typeface="Arial" pitchFamily="34" charset="0"/>
                <a:cs typeface="Arial" pitchFamily="34" charset="0"/>
              </a:rPr>
              <a:t>Date: 03 March 2021</a:t>
            </a:r>
          </a:p>
          <a:p>
            <a:endParaRPr lang="en-US" b="1" dirty="0"/>
          </a:p>
        </p:txBody>
      </p:sp>
    </p:spTree>
    <p:extLst>
      <p:ext uri="{BB962C8B-B14F-4D97-AF65-F5344CB8AC3E}">
        <p14:creationId xmlns:p14="http://schemas.microsoft.com/office/powerpoint/2010/main" val="59562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47" y="138375"/>
            <a:ext cx="8596668" cy="540412"/>
          </a:xfrm>
        </p:spPr>
        <p:txBody>
          <a:bodyPr>
            <a:normAutofit fontScale="90000"/>
          </a:bodyPr>
          <a:lstStyle/>
          <a:p>
            <a:r>
              <a:rPr lang="en-US" b="1" dirty="0"/>
              <a:t>5(</a:t>
            </a:r>
            <a:r>
              <a:rPr lang="en-US" b="1" dirty="0" err="1"/>
              <a:t>i</a:t>
            </a:r>
            <a:r>
              <a:rPr lang="en-US" b="1" dirty="0"/>
              <a:t>) COVID-19 EXPENDITURE BREAKDOWN</a:t>
            </a:r>
          </a:p>
        </p:txBody>
      </p:sp>
      <p:sp>
        <p:nvSpPr>
          <p:cNvPr id="3" name="Rectangle 2"/>
          <p:cNvSpPr/>
          <p:nvPr/>
        </p:nvSpPr>
        <p:spPr>
          <a:xfrm>
            <a:off x="284645" y="678787"/>
            <a:ext cx="10048635"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following amount has been spent in relation to COVID-19 grant of R417 000 received from National Treasury:</a:t>
            </a:r>
            <a:endParaRPr lang="en-ZA" sz="1500" dirty="0">
              <a:latin typeface="Arial" panose="020B0604020202020204" pitchFamily="34" charset="0"/>
              <a:cs typeface="Arial" panose="020B0604020202020204" pitchFamily="34" charset="0"/>
            </a:endParaRPr>
          </a:p>
        </p:txBody>
      </p:sp>
      <p:sp>
        <p:nvSpPr>
          <p:cNvPr id="115" name="Rectangle 114"/>
          <p:cNvSpPr/>
          <p:nvPr/>
        </p:nvSpPr>
        <p:spPr>
          <a:xfrm>
            <a:off x="260886" y="4901716"/>
            <a:ext cx="9980796" cy="553998"/>
          </a:xfrm>
          <a:prstGeom prst="rect">
            <a:avLst/>
          </a:prstGeom>
        </p:spPr>
        <p:txBody>
          <a:bodyPr wrap="square">
            <a:spAutoFit/>
          </a:bodyPr>
          <a:lstStyle/>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 The municipality has not entered into any emergency procurement with regards to the expenditure detailed above. </a:t>
            </a:r>
            <a:endParaRPr lang="en-ZA" sz="1500" dirty="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nvGraphicFramePr>
        <p:xfrm>
          <a:off x="260886" y="1219198"/>
          <a:ext cx="9539462" cy="3537925"/>
        </p:xfrm>
        <a:graphic>
          <a:graphicData uri="http://schemas.openxmlformats.org/presentationml/2006/ole">
            <mc:AlternateContent xmlns:mc="http://schemas.openxmlformats.org/markup-compatibility/2006">
              <mc:Choice xmlns:v="urn:schemas-microsoft-com:vml" Requires="v">
                <p:oleObj spid="_x0000_s1025" name="Worksheet" r:id="rId3" imgW="6386301" imgH="2990669" progId="Excel.Sheet.12">
                  <p:embed/>
                </p:oleObj>
              </mc:Choice>
              <mc:Fallback>
                <p:oleObj name="Worksheet" r:id="rId3" imgW="6386301" imgH="2990669" progId="Excel.Sheet.12">
                  <p:embed/>
                  <p:pic>
                    <p:nvPicPr>
                      <p:cNvPr id="7" name="Object 6"/>
                      <p:cNvPicPr/>
                      <p:nvPr/>
                    </p:nvPicPr>
                    <p:blipFill>
                      <a:blip r:embed="rId4"/>
                      <a:stretch>
                        <a:fillRect/>
                      </a:stretch>
                    </p:blipFill>
                    <p:spPr>
                      <a:xfrm>
                        <a:off x="260886" y="1219198"/>
                        <a:ext cx="9539462" cy="3537925"/>
                      </a:xfrm>
                      <a:prstGeom prst="rect">
                        <a:avLst/>
                      </a:prstGeom>
                    </p:spPr>
                  </p:pic>
                </p:oleObj>
              </mc:Fallback>
            </mc:AlternateContent>
          </a:graphicData>
        </a:graphic>
      </p:graphicFrame>
    </p:spTree>
    <p:extLst>
      <p:ext uri="{BB962C8B-B14F-4D97-AF65-F5344CB8AC3E}">
        <p14:creationId xmlns:p14="http://schemas.microsoft.com/office/powerpoint/2010/main" val="180503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708"/>
            <a:ext cx="11427195" cy="633909"/>
          </a:xfrm>
        </p:spPr>
        <p:txBody>
          <a:bodyPr>
            <a:normAutofit fontScale="90000"/>
          </a:bodyPr>
          <a:lstStyle/>
          <a:p>
            <a:r>
              <a:rPr lang="en-US" b="1" dirty="0"/>
              <a:t>5(ii) REVENUE COLLECTION (MARCH – DEC 2020)</a:t>
            </a:r>
          </a:p>
        </p:txBody>
      </p:sp>
      <p:sp>
        <p:nvSpPr>
          <p:cNvPr id="6" name="Content Placeholder 5"/>
          <p:cNvSpPr>
            <a:spLocks noGrp="1"/>
          </p:cNvSpPr>
          <p:nvPr>
            <p:ph idx="1"/>
          </p:nvPr>
        </p:nvSpPr>
        <p:spPr>
          <a:xfrm>
            <a:off x="84147" y="633908"/>
            <a:ext cx="10641821" cy="5289647"/>
          </a:xfrm>
        </p:spPr>
        <p:txBody>
          <a:bodyPr/>
          <a:lstStyle/>
          <a:p>
            <a:r>
              <a:rPr lang="en-ZA" sz="1500" dirty="0">
                <a:latin typeface="Arial" panose="020B0604020202020204" pitchFamily="34" charset="0"/>
                <a:cs typeface="Arial" panose="020B0604020202020204" pitchFamily="34" charset="0"/>
              </a:rPr>
              <a:t>The municipality has a 32% average collection rate for the period of March to December 2020 and the collection analysis is as follows:</a:t>
            </a:r>
          </a:p>
          <a:p>
            <a:endParaRPr lang="en-ZA" dirty="0"/>
          </a:p>
          <a:p>
            <a:endParaRPr lang="en-ZA" dirty="0"/>
          </a:p>
          <a:p>
            <a:endParaRPr lang="en-ZA" dirty="0"/>
          </a:p>
          <a:p>
            <a:endParaRPr lang="en-ZA" dirty="0"/>
          </a:p>
          <a:p>
            <a:endParaRPr lang="en-ZA" dirty="0"/>
          </a:p>
          <a:p>
            <a:endParaRPr lang="en-ZA" dirty="0"/>
          </a:p>
          <a:p>
            <a:endParaRPr lang="en-ZA" dirty="0"/>
          </a:p>
        </p:txBody>
      </p:sp>
      <p:graphicFrame>
        <p:nvGraphicFramePr>
          <p:cNvPr id="3" name="Object 2"/>
          <p:cNvGraphicFramePr>
            <a:graphicFrameLocks noChangeAspect="1"/>
          </p:cNvGraphicFramePr>
          <p:nvPr>
            <p:extLst>
              <p:ext uri="{D42A27DB-BD31-4B8C-83A1-F6EECF244321}">
                <p14:modId xmlns:p14="http://schemas.microsoft.com/office/powerpoint/2010/main" val="1748740866"/>
              </p:ext>
            </p:extLst>
          </p:nvPr>
        </p:nvGraphicFramePr>
        <p:xfrm>
          <a:off x="152673" y="1264194"/>
          <a:ext cx="8834252" cy="3773421"/>
        </p:xfrm>
        <a:graphic>
          <a:graphicData uri="http://schemas.openxmlformats.org/presentationml/2006/ole">
            <mc:AlternateContent xmlns:mc="http://schemas.openxmlformats.org/markup-compatibility/2006">
              <mc:Choice xmlns:v="urn:schemas-microsoft-com:vml" Requires="v">
                <p:oleObj spid="_x0000_s2049" name="Worksheet" r:id="rId3" imgW="5624536" imgH="2014534" progId="Excel.Sheet.12">
                  <p:embed/>
                </p:oleObj>
              </mc:Choice>
              <mc:Fallback>
                <p:oleObj name="Worksheet" r:id="rId3" imgW="5624536" imgH="2014534" progId="Excel.Sheet.12">
                  <p:embed/>
                  <p:pic>
                    <p:nvPicPr>
                      <p:cNvPr id="3" name="Object 2"/>
                      <p:cNvPicPr/>
                      <p:nvPr/>
                    </p:nvPicPr>
                    <p:blipFill>
                      <a:blip r:embed="rId4"/>
                      <a:stretch>
                        <a:fillRect/>
                      </a:stretch>
                    </p:blipFill>
                    <p:spPr>
                      <a:xfrm>
                        <a:off x="152673" y="1264194"/>
                        <a:ext cx="8834252" cy="3773421"/>
                      </a:xfrm>
                      <a:prstGeom prst="rect">
                        <a:avLst/>
                      </a:prstGeom>
                    </p:spPr>
                  </p:pic>
                </p:oleObj>
              </mc:Fallback>
            </mc:AlternateContent>
          </a:graphicData>
        </a:graphic>
      </p:graphicFrame>
    </p:spTree>
    <p:extLst>
      <p:ext uri="{BB962C8B-B14F-4D97-AF65-F5344CB8AC3E}">
        <p14:creationId xmlns:p14="http://schemas.microsoft.com/office/powerpoint/2010/main" val="348009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08"/>
            <a:ext cx="11427195" cy="633909"/>
          </a:xfrm>
        </p:spPr>
        <p:txBody>
          <a:bodyPr>
            <a:normAutofit fontScale="90000"/>
          </a:bodyPr>
          <a:lstStyle/>
          <a:p>
            <a:r>
              <a:rPr lang="en-US" b="1" dirty="0"/>
              <a:t>5(ii) REVENUE COLLECTION (MARCH – DEC 2020)</a:t>
            </a:r>
          </a:p>
        </p:txBody>
      </p:sp>
      <p:sp>
        <p:nvSpPr>
          <p:cNvPr id="6" name="Content Placeholder 5"/>
          <p:cNvSpPr>
            <a:spLocks noGrp="1"/>
          </p:cNvSpPr>
          <p:nvPr>
            <p:ph idx="1"/>
          </p:nvPr>
        </p:nvSpPr>
        <p:spPr>
          <a:xfrm>
            <a:off x="84147" y="633908"/>
            <a:ext cx="10641821" cy="5289647"/>
          </a:xfrm>
        </p:spPr>
        <p:txBody>
          <a:bodyPr>
            <a:normAutofit/>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500" dirty="0">
                <a:latin typeface="Arial" panose="020B0604020202020204" pitchFamily="34" charset="0"/>
                <a:cs typeface="Arial" panose="020B0604020202020204" pitchFamily="34" charset="0"/>
              </a:rPr>
              <a:t>The municipality has intensified its revenue collection in the 3</a:t>
            </a:r>
            <a:r>
              <a:rPr lang="en-ZA" sz="1500" baseline="30000" dirty="0">
                <a:latin typeface="Arial" panose="020B0604020202020204" pitchFamily="34" charset="0"/>
                <a:cs typeface="Arial" panose="020B0604020202020204" pitchFamily="34" charset="0"/>
              </a:rPr>
              <a:t>rd</a:t>
            </a:r>
            <a:r>
              <a:rPr lang="en-ZA" sz="1500" dirty="0">
                <a:latin typeface="Arial" panose="020B0604020202020204" pitchFamily="34" charset="0"/>
                <a:cs typeface="Arial" panose="020B0604020202020204" pitchFamily="34" charset="0"/>
              </a:rPr>
              <a:t> Quarter by implementing its credit collection policy e.g. Disconnections of electricity for long non-paying debtors.</a:t>
            </a:r>
          </a:p>
          <a:p>
            <a:r>
              <a:rPr lang="en-ZA" sz="1500" dirty="0">
                <a:latin typeface="Arial" panose="020B0604020202020204" pitchFamily="34" charset="0"/>
                <a:cs typeface="Arial" panose="020B0604020202020204" pitchFamily="34" charset="0"/>
              </a:rPr>
              <a:t>Supplementary valuation roll 1 has been submitted in trying to respond to the data GAPS within the General Valuation Roll that was implemented in July 2020.</a:t>
            </a:r>
          </a:p>
          <a:p>
            <a:endParaRPr lang="en-ZA" dirty="0"/>
          </a:p>
          <a:p>
            <a:endParaRPr lang="en-ZA" dirty="0"/>
          </a:p>
          <a:p>
            <a:endParaRPr lang="en-ZA" dirty="0"/>
          </a:p>
          <a:p>
            <a:endParaRPr lang="en-ZA" dirty="0"/>
          </a:p>
          <a:p>
            <a:endParaRPr lang="en-ZA" dirty="0"/>
          </a:p>
          <a:p>
            <a:endParaRPr lang="en-ZA" dirty="0"/>
          </a:p>
          <a:p>
            <a:endParaRPr lang="en-ZA" dirty="0"/>
          </a:p>
        </p:txBody>
      </p:sp>
      <p:pic>
        <p:nvPicPr>
          <p:cNvPr id="4" name="Picture 3"/>
          <p:cNvPicPr>
            <a:picLocks noChangeAspect="1"/>
          </p:cNvPicPr>
          <p:nvPr/>
        </p:nvPicPr>
        <p:blipFill>
          <a:blip r:embed="rId2"/>
          <a:stretch>
            <a:fillRect/>
          </a:stretch>
        </p:blipFill>
        <p:spPr>
          <a:xfrm>
            <a:off x="84147" y="749707"/>
            <a:ext cx="8942047" cy="3811073"/>
          </a:xfrm>
          <a:prstGeom prst="rect">
            <a:avLst/>
          </a:prstGeom>
        </p:spPr>
      </p:pic>
    </p:spTree>
    <p:extLst>
      <p:ext uri="{BB962C8B-B14F-4D97-AF65-F5344CB8AC3E}">
        <p14:creationId xmlns:p14="http://schemas.microsoft.com/office/powerpoint/2010/main" val="219432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3" y="127156"/>
            <a:ext cx="10478346" cy="679704"/>
          </a:xfrm>
        </p:spPr>
        <p:txBody>
          <a:bodyPr>
            <a:normAutofit/>
          </a:bodyPr>
          <a:lstStyle/>
          <a:p>
            <a:r>
              <a:rPr lang="en-US" sz="3200" b="1" dirty="0"/>
              <a:t>AUDITED FINANCIAL PERFORMANCE – 2019/20</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71757539"/>
              </p:ext>
            </p:extLst>
          </p:nvPr>
        </p:nvGraphicFramePr>
        <p:xfrm>
          <a:off x="189280" y="756372"/>
          <a:ext cx="9560580" cy="5666867"/>
        </p:xfrm>
        <a:graphic>
          <a:graphicData uri="http://schemas.openxmlformats.org/presentationml/2006/ole">
            <mc:AlternateContent xmlns:mc="http://schemas.openxmlformats.org/markup-compatibility/2006">
              <mc:Choice xmlns:v="urn:schemas-microsoft-com:vml" Requires="v">
                <p:oleObj spid="_x0000_s3073" name="Worksheet" r:id="rId3" imgW="7877041" imgH="5105557" progId="Excel.Sheet.12">
                  <p:embed/>
                </p:oleObj>
              </mc:Choice>
              <mc:Fallback>
                <p:oleObj name="Worksheet" r:id="rId3" imgW="7877041" imgH="5105557" progId="Excel.Sheet.12">
                  <p:embed/>
                  <p:pic>
                    <p:nvPicPr>
                      <p:cNvPr id="6" name="Content Placeholder 5"/>
                      <p:cNvPicPr/>
                      <p:nvPr/>
                    </p:nvPicPr>
                    <p:blipFill>
                      <a:blip r:embed="rId4"/>
                      <a:stretch>
                        <a:fillRect/>
                      </a:stretch>
                    </p:blipFill>
                    <p:spPr>
                      <a:xfrm>
                        <a:off x="189280" y="756372"/>
                        <a:ext cx="9560580" cy="5666867"/>
                      </a:xfrm>
                      <a:prstGeom prst="rect">
                        <a:avLst/>
                      </a:prstGeom>
                    </p:spPr>
                  </p:pic>
                </p:oleObj>
              </mc:Fallback>
            </mc:AlternateContent>
          </a:graphicData>
        </a:graphic>
      </p:graphicFrame>
    </p:spTree>
    <p:extLst>
      <p:ext uri="{BB962C8B-B14F-4D97-AF65-F5344CB8AC3E}">
        <p14:creationId xmlns:p14="http://schemas.microsoft.com/office/powerpoint/2010/main" val="382552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30" y="67715"/>
            <a:ext cx="10789242" cy="888478"/>
          </a:xfrm>
        </p:spPr>
        <p:txBody>
          <a:bodyPr>
            <a:normAutofit/>
          </a:bodyPr>
          <a:lstStyle/>
          <a:p>
            <a:r>
              <a:rPr lang="en-US" sz="3200" b="1" dirty="0"/>
              <a:t>REVENUE MANAGEMENT – 31 DECEMBER 2020</a:t>
            </a:r>
          </a:p>
        </p:txBody>
      </p:sp>
      <p:sp>
        <p:nvSpPr>
          <p:cNvPr id="3" name="Content Placeholder 2"/>
          <p:cNvSpPr>
            <a:spLocks noGrp="1"/>
          </p:cNvSpPr>
          <p:nvPr>
            <p:ph idx="1"/>
          </p:nvPr>
        </p:nvSpPr>
        <p:spPr>
          <a:xfrm>
            <a:off x="-22861" y="2984618"/>
            <a:ext cx="11164824" cy="375818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GB"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The variance was due to incorrect billing based on the GV inconsistencies and as such will be adjusted during the adjustment period.</a:t>
            </a:r>
          </a:p>
          <a:p>
            <a:r>
              <a:rPr lang="en-GB" sz="1500" dirty="0">
                <a:latin typeface="Arial" panose="020B0604020202020204" pitchFamily="34" charset="0"/>
                <a:cs typeface="Arial" panose="020B0604020202020204" pitchFamily="34" charset="0"/>
              </a:rPr>
              <a:t>The low billing on revenue is due to some faulty metres and electricity losses and as such it will be adjusted on adjustment budget.</a:t>
            </a:r>
          </a:p>
          <a:p>
            <a:pPr marL="0" indent="0">
              <a:buNone/>
            </a:pPr>
            <a:endParaRPr lang="en-US" dirty="0"/>
          </a:p>
        </p:txBody>
      </p:sp>
      <p:pic>
        <p:nvPicPr>
          <p:cNvPr id="4" name="Picture 3"/>
          <p:cNvPicPr>
            <a:picLocks noChangeAspect="1"/>
          </p:cNvPicPr>
          <p:nvPr/>
        </p:nvPicPr>
        <p:blipFill>
          <a:blip r:embed="rId2"/>
          <a:stretch>
            <a:fillRect/>
          </a:stretch>
        </p:blipFill>
        <p:spPr>
          <a:xfrm>
            <a:off x="164930" y="511953"/>
            <a:ext cx="10149839" cy="4867859"/>
          </a:xfrm>
          <a:prstGeom prst="rect">
            <a:avLst/>
          </a:prstGeom>
        </p:spPr>
      </p:pic>
    </p:spTree>
    <p:extLst>
      <p:ext uri="{BB962C8B-B14F-4D97-AF65-F5344CB8AC3E}">
        <p14:creationId xmlns:p14="http://schemas.microsoft.com/office/powerpoint/2010/main" val="255647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6" y="0"/>
            <a:ext cx="11319594" cy="516103"/>
          </a:xfrm>
        </p:spPr>
        <p:txBody>
          <a:bodyPr>
            <a:normAutofit fontScale="90000"/>
          </a:bodyPr>
          <a:lstStyle/>
          <a:p>
            <a:r>
              <a:rPr lang="en-US" sz="3200" b="1" dirty="0"/>
              <a:t>EXPENDITURE MANAGEMENT – 31 DECEMBER 2020</a:t>
            </a:r>
          </a:p>
        </p:txBody>
      </p:sp>
      <p:sp>
        <p:nvSpPr>
          <p:cNvPr id="3" name="Content Placeholder 2"/>
          <p:cNvSpPr>
            <a:spLocks noGrp="1"/>
          </p:cNvSpPr>
          <p:nvPr>
            <p:ph idx="1"/>
          </p:nvPr>
        </p:nvSpPr>
        <p:spPr>
          <a:xfrm>
            <a:off x="87289" y="2507804"/>
            <a:ext cx="11439144" cy="439565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The Asset Management Module is not live on SEBATA EMS and such no depreciation allocated and manual calculations have not yet been done as the Asset Accountant post is vacant.</a:t>
            </a:r>
          </a:p>
          <a:p>
            <a:pPr marL="355600" lvl="1"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Debt Impairment is showing a nil balance, due to the transactional balances back log on the EMS system and the provision will be performed as from end of February 2020.</a:t>
            </a:r>
          </a:p>
          <a:p>
            <a:pPr marL="0" indent="0">
              <a:buNone/>
            </a:pPr>
            <a:endParaRPr lang="en-US" dirty="0"/>
          </a:p>
        </p:txBody>
      </p:sp>
      <p:pic>
        <p:nvPicPr>
          <p:cNvPr id="4" name="Picture 3"/>
          <p:cNvPicPr>
            <a:picLocks noChangeAspect="1"/>
          </p:cNvPicPr>
          <p:nvPr/>
        </p:nvPicPr>
        <p:blipFill>
          <a:blip r:embed="rId2"/>
          <a:stretch>
            <a:fillRect/>
          </a:stretch>
        </p:blipFill>
        <p:spPr>
          <a:xfrm>
            <a:off x="18966" y="442173"/>
            <a:ext cx="10552176" cy="4544953"/>
          </a:xfrm>
          <a:prstGeom prst="rect">
            <a:avLst/>
          </a:prstGeom>
        </p:spPr>
      </p:pic>
    </p:spTree>
    <p:extLst>
      <p:ext uri="{BB962C8B-B14F-4D97-AF65-F5344CB8AC3E}">
        <p14:creationId xmlns:p14="http://schemas.microsoft.com/office/powerpoint/2010/main" val="288581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6" y="0"/>
            <a:ext cx="11319594" cy="516103"/>
          </a:xfrm>
        </p:spPr>
        <p:txBody>
          <a:bodyPr>
            <a:normAutofit fontScale="90000"/>
          </a:bodyPr>
          <a:lstStyle/>
          <a:p>
            <a:r>
              <a:rPr lang="en-US" sz="3200" b="1" dirty="0"/>
              <a:t>EXPENDITURE MANAGEMENT – 31 DECEMBER 2020</a:t>
            </a:r>
          </a:p>
        </p:txBody>
      </p:sp>
      <p:sp>
        <p:nvSpPr>
          <p:cNvPr id="3" name="Content Placeholder 2"/>
          <p:cNvSpPr>
            <a:spLocks noGrp="1"/>
          </p:cNvSpPr>
          <p:nvPr>
            <p:ph idx="1"/>
          </p:nvPr>
        </p:nvSpPr>
        <p:spPr>
          <a:xfrm>
            <a:off x="18966" y="1234375"/>
            <a:ext cx="11439144" cy="4395659"/>
          </a:xfrm>
        </p:spPr>
        <p:txBody>
          <a:bodyPr>
            <a:normAutofit/>
          </a:bodyPr>
          <a:lstStyle/>
          <a:p>
            <a:pPr marL="355600" lvl="1" indent="-354013">
              <a:buFont typeface="Wingdings" panose="05000000000000000000" pitchFamily="2" charset="2"/>
              <a:buChar char="v"/>
            </a:pPr>
            <a:r>
              <a:rPr lang="en-ZA" sz="1500" b="1" u="sng" dirty="0">
                <a:solidFill>
                  <a:srgbClr val="000000"/>
                </a:solidFill>
                <a:latin typeface="Arial" panose="020B0604020202020204" pitchFamily="34" charset="0"/>
                <a:cs typeface="Arial" panose="020B0604020202020204" pitchFamily="34" charset="0"/>
              </a:rPr>
              <a:t>The following Cost Containment procedures have implemented by the municipality:</a:t>
            </a:r>
          </a:p>
          <a:p>
            <a:pPr marL="355600" lvl="1"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The municipality has cut on S&amp;T payments to employees until the municipality is financial viable. The stoppage on Acting Allowances. No booking for accommodation on meeting around the province due to financial constraints.</a:t>
            </a:r>
          </a:p>
          <a:p>
            <a:pPr marL="355600" lvl="1"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Resolution was adopted by the council on non-implementation of upper limits for remuneration of councillors since 2018 financial year due to financial constraints.</a:t>
            </a:r>
          </a:p>
          <a:p>
            <a:pPr marL="355600" lvl="1"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Senior management resolved on non implementation of upper limits since the 2018 financial year.</a:t>
            </a:r>
          </a:p>
          <a:p>
            <a:pPr marL="355600" lvl="1" indent="-354013">
              <a:buFont typeface="Wingdings" panose="05000000000000000000" pitchFamily="2" charset="2"/>
              <a:buChar char="v"/>
            </a:pPr>
            <a:endParaRPr lang="en-US"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6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 y="0"/>
            <a:ext cx="11649451" cy="886351"/>
          </a:xfrm>
        </p:spPr>
        <p:txBody>
          <a:bodyPr>
            <a:normAutofit/>
          </a:bodyPr>
          <a:lstStyle/>
          <a:p>
            <a:r>
              <a:rPr lang="en-US" sz="3200" b="1" dirty="0"/>
              <a:t>MUNICIPAL CREDITORS AS AT 31 DECEMBER 2020</a:t>
            </a:r>
          </a:p>
        </p:txBody>
      </p:sp>
      <p:sp>
        <p:nvSpPr>
          <p:cNvPr id="3" name="Content Placeholder 2"/>
          <p:cNvSpPr>
            <a:spLocks noGrp="1"/>
          </p:cNvSpPr>
          <p:nvPr>
            <p:ph idx="1"/>
          </p:nvPr>
        </p:nvSpPr>
        <p:spPr>
          <a:xfrm>
            <a:off x="87289" y="886352"/>
            <a:ext cx="11439144" cy="6017112"/>
          </a:xfrm>
        </p:spPr>
        <p:txBody>
          <a:bodyPr>
            <a:normAutofit/>
          </a:bodyPr>
          <a:lstStyle/>
          <a:p>
            <a:pPr marL="355600" lvl="1" indent="-354013">
              <a:buFont typeface="Wingdings" panose="05000000000000000000" pitchFamily="2" charset="2"/>
              <a:buChar char="v"/>
            </a:pPr>
            <a:r>
              <a:rPr lang="en-ZA" sz="1200" dirty="0">
                <a:solidFill>
                  <a:srgbClr val="000000"/>
                </a:solidFill>
                <a:latin typeface="Arial" panose="020B0604020202020204" pitchFamily="34" charset="0"/>
                <a:cs typeface="Arial" panose="020B0604020202020204" pitchFamily="34" charset="0"/>
              </a:rPr>
              <a:t>The following is the list and balance of creditors as at 31</a:t>
            </a:r>
            <a:r>
              <a:rPr lang="en-ZA" sz="1200" baseline="30000" dirty="0">
                <a:solidFill>
                  <a:srgbClr val="000000"/>
                </a:solidFill>
                <a:latin typeface="Arial" panose="020B0604020202020204" pitchFamily="34" charset="0"/>
                <a:cs typeface="Arial" panose="020B0604020202020204" pitchFamily="34" charset="0"/>
              </a:rPr>
              <a:t>st</a:t>
            </a:r>
            <a:r>
              <a:rPr lang="en-ZA" sz="1200" dirty="0">
                <a:solidFill>
                  <a:srgbClr val="000000"/>
                </a:solidFill>
                <a:latin typeface="Arial" panose="020B0604020202020204" pitchFamily="34" charset="0"/>
                <a:cs typeface="Arial" panose="020B0604020202020204" pitchFamily="34" charset="0"/>
              </a:rPr>
              <a:t> December 2020:</a:t>
            </a: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1133552"/>
              </p:ext>
            </p:extLst>
          </p:nvPr>
        </p:nvGraphicFramePr>
        <p:xfrm>
          <a:off x="237747" y="1194891"/>
          <a:ext cx="9203573" cy="4689805"/>
        </p:xfrm>
        <a:graphic>
          <a:graphicData uri="http://schemas.openxmlformats.org/presentationml/2006/ole">
            <mc:AlternateContent xmlns:mc="http://schemas.openxmlformats.org/markup-compatibility/2006">
              <mc:Choice xmlns:v="urn:schemas-microsoft-com:vml" Requires="v">
                <p:oleObj spid="_x0000_s4097" name="Worksheet" r:id="rId3" imgW="7139046" imgH="2624117" progId="Excel.Sheet.12">
                  <p:embed/>
                </p:oleObj>
              </mc:Choice>
              <mc:Fallback>
                <p:oleObj name="Worksheet" r:id="rId3" imgW="7139046" imgH="2624117" progId="Excel.Sheet.12">
                  <p:embed/>
                  <p:pic>
                    <p:nvPicPr>
                      <p:cNvPr id="5" name="Object 4"/>
                      <p:cNvPicPr/>
                      <p:nvPr/>
                    </p:nvPicPr>
                    <p:blipFill>
                      <a:blip r:embed="rId4"/>
                      <a:stretch>
                        <a:fillRect/>
                      </a:stretch>
                    </p:blipFill>
                    <p:spPr>
                      <a:xfrm>
                        <a:off x="237747" y="1194891"/>
                        <a:ext cx="9203573" cy="4689805"/>
                      </a:xfrm>
                      <a:prstGeom prst="rect">
                        <a:avLst/>
                      </a:prstGeom>
                    </p:spPr>
                  </p:pic>
                </p:oleObj>
              </mc:Fallback>
            </mc:AlternateContent>
          </a:graphicData>
        </a:graphic>
      </p:graphicFrame>
    </p:spTree>
    <p:extLst>
      <p:ext uri="{BB962C8B-B14F-4D97-AF65-F5344CB8AC3E}">
        <p14:creationId xmlns:p14="http://schemas.microsoft.com/office/powerpoint/2010/main" val="138255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 y="0"/>
            <a:ext cx="11649451" cy="886351"/>
          </a:xfrm>
        </p:spPr>
        <p:txBody>
          <a:bodyPr>
            <a:normAutofit/>
          </a:bodyPr>
          <a:lstStyle/>
          <a:p>
            <a:r>
              <a:rPr lang="en-US" sz="3200" b="1" dirty="0"/>
              <a:t>MUNICIPAL GOVERNMENT DEBT AS AT 31 DECEMBER 2020</a:t>
            </a:r>
          </a:p>
        </p:txBody>
      </p:sp>
      <p:sp>
        <p:nvSpPr>
          <p:cNvPr id="3" name="Content Placeholder 2"/>
          <p:cNvSpPr>
            <a:spLocks noGrp="1"/>
          </p:cNvSpPr>
          <p:nvPr>
            <p:ph idx="1"/>
          </p:nvPr>
        </p:nvSpPr>
        <p:spPr>
          <a:xfrm>
            <a:off x="87289" y="886352"/>
            <a:ext cx="11439144" cy="6017112"/>
          </a:xfrm>
        </p:spPr>
        <p:txBody>
          <a:bodyPr>
            <a:normAutofit/>
          </a:bodyPr>
          <a:lstStyle/>
          <a:p>
            <a:pPr marL="355600" lvl="1" indent="-354013">
              <a:buFont typeface="Wingdings" panose="05000000000000000000" pitchFamily="2" charset="2"/>
              <a:buChar char="v"/>
            </a:pPr>
            <a:r>
              <a:rPr lang="en-ZA" sz="1200" dirty="0">
                <a:solidFill>
                  <a:srgbClr val="000000"/>
                </a:solidFill>
                <a:latin typeface="Arial" panose="020B0604020202020204" pitchFamily="34" charset="0"/>
                <a:cs typeface="Arial" panose="020B0604020202020204" pitchFamily="34" charset="0"/>
              </a:rPr>
              <a:t>The following is the debt owed by Government institutions as at 31</a:t>
            </a:r>
            <a:r>
              <a:rPr lang="en-ZA" sz="1200" baseline="30000" dirty="0">
                <a:solidFill>
                  <a:srgbClr val="000000"/>
                </a:solidFill>
                <a:latin typeface="Arial" panose="020B0604020202020204" pitchFamily="34" charset="0"/>
                <a:cs typeface="Arial" panose="020B0604020202020204" pitchFamily="34" charset="0"/>
              </a:rPr>
              <a:t>st</a:t>
            </a:r>
            <a:r>
              <a:rPr lang="en-ZA" sz="1200" dirty="0">
                <a:solidFill>
                  <a:srgbClr val="000000"/>
                </a:solidFill>
                <a:latin typeface="Arial" panose="020B0604020202020204" pitchFamily="34" charset="0"/>
                <a:cs typeface="Arial" panose="020B0604020202020204" pitchFamily="34" charset="0"/>
              </a:rPr>
              <a:t> December 2020:</a:t>
            </a: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41086991"/>
              </p:ext>
            </p:extLst>
          </p:nvPr>
        </p:nvGraphicFramePr>
        <p:xfrm>
          <a:off x="0" y="1240451"/>
          <a:ext cx="9611630" cy="3763505"/>
        </p:xfrm>
        <a:graphic>
          <a:graphicData uri="http://schemas.openxmlformats.org/presentationml/2006/ole">
            <mc:AlternateContent xmlns:mc="http://schemas.openxmlformats.org/markup-compatibility/2006">
              <mc:Choice xmlns:v="urn:schemas-microsoft-com:vml" Requires="v">
                <p:oleObj spid="_x0000_s5121" name="Worksheet" r:id="rId3" imgW="8448581" imgH="2176219" progId="Excel.Sheet.12">
                  <p:embed/>
                </p:oleObj>
              </mc:Choice>
              <mc:Fallback>
                <p:oleObj name="Worksheet" r:id="rId3" imgW="8448581" imgH="2176219" progId="Excel.Sheet.12">
                  <p:embed/>
                  <p:pic>
                    <p:nvPicPr>
                      <p:cNvPr id="4" name="Object 3"/>
                      <p:cNvPicPr/>
                      <p:nvPr/>
                    </p:nvPicPr>
                    <p:blipFill>
                      <a:blip r:embed="rId4"/>
                      <a:stretch>
                        <a:fillRect/>
                      </a:stretch>
                    </p:blipFill>
                    <p:spPr>
                      <a:xfrm>
                        <a:off x="0" y="1240451"/>
                        <a:ext cx="9611630" cy="3763505"/>
                      </a:xfrm>
                      <a:prstGeom prst="rect">
                        <a:avLst/>
                      </a:prstGeom>
                    </p:spPr>
                  </p:pic>
                </p:oleObj>
              </mc:Fallback>
            </mc:AlternateContent>
          </a:graphicData>
        </a:graphic>
      </p:graphicFrame>
    </p:spTree>
    <p:extLst>
      <p:ext uri="{BB962C8B-B14F-4D97-AF65-F5344CB8AC3E}">
        <p14:creationId xmlns:p14="http://schemas.microsoft.com/office/powerpoint/2010/main" val="203830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6" y="0"/>
            <a:ext cx="11319594" cy="516103"/>
          </a:xfrm>
        </p:spPr>
        <p:txBody>
          <a:bodyPr>
            <a:normAutofit fontScale="90000"/>
          </a:bodyPr>
          <a:lstStyle/>
          <a:p>
            <a:r>
              <a:rPr lang="en-US" sz="3200" b="1" dirty="0"/>
              <a:t>MUNICIPAL CREDITORS AS AT 31 DECEMBER 2020 (Cont.)</a:t>
            </a:r>
          </a:p>
        </p:txBody>
      </p:sp>
      <p:sp>
        <p:nvSpPr>
          <p:cNvPr id="3" name="Content Placeholder 2"/>
          <p:cNvSpPr>
            <a:spLocks noGrp="1"/>
          </p:cNvSpPr>
          <p:nvPr>
            <p:ph idx="1"/>
          </p:nvPr>
        </p:nvSpPr>
        <p:spPr>
          <a:xfrm>
            <a:off x="109728" y="662174"/>
            <a:ext cx="11439144" cy="4395659"/>
          </a:xfrm>
        </p:spPr>
        <p:txBody>
          <a:bodyPr>
            <a:normAutofit/>
          </a:bodyPr>
          <a:lstStyle/>
          <a:p>
            <a:pPr marL="355600" lvl="1" indent="-354013">
              <a:buFont typeface="Wingdings" panose="05000000000000000000" pitchFamily="2" charset="2"/>
              <a:buChar char="v"/>
            </a:pPr>
            <a:r>
              <a:rPr lang="en-ZA" sz="1500" b="1" u="sng" dirty="0">
                <a:solidFill>
                  <a:srgbClr val="000000"/>
                </a:solidFill>
                <a:latin typeface="Arial" panose="020B0604020202020204" pitchFamily="34" charset="0"/>
                <a:cs typeface="Arial" panose="020B0604020202020204" pitchFamily="34" charset="0"/>
              </a:rPr>
              <a:t>The following is the list of top creditors as at 31</a:t>
            </a:r>
            <a:r>
              <a:rPr lang="en-ZA" sz="1500" b="1" u="sng" baseline="30000" dirty="0">
                <a:solidFill>
                  <a:srgbClr val="000000"/>
                </a:solidFill>
                <a:latin typeface="Arial" panose="020B0604020202020204" pitchFamily="34" charset="0"/>
                <a:cs typeface="Arial" panose="020B0604020202020204" pitchFamily="34" charset="0"/>
              </a:rPr>
              <a:t>st</a:t>
            </a:r>
            <a:r>
              <a:rPr lang="en-ZA" sz="1500" b="1" u="sng" dirty="0">
                <a:solidFill>
                  <a:srgbClr val="000000"/>
                </a:solidFill>
                <a:latin typeface="Arial" panose="020B0604020202020204" pitchFamily="34" charset="0"/>
                <a:cs typeface="Arial" panose="020B0604020202020204" pitchFamily="34" charset="0"/>
              </a:rPr>
              <a:t> December 2020 :</a:t>
            </a:r>
          </a:p>
          <a:p>
            <a:pPr marL="355600" lvl="1" indent="-354013">
              <a:buFont typeface="Wingdings" panose="05000000000000000000" pitchFamily="2" charset="2"/>
              <a:buChar char="v"/>
            </a:pPr>
            <a:endParaRPr lang="en-US" sz="15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200" dirty="0">
              <a:solidFill>
                <a:srgbClr val="000000"/>
              </a:solidFill>
              <a:latin typeface="Arial" panose="020B0604020202020204" pitchFamily="34" charset="0"/>
              <a:cs typeface="Arial" panose="020B0604020202020204" pitchFamily="34" charset="0"/>
            </a:endParaRPr>
          </a:p>
          <a:p>
            <a:pPr marL="355600" lvl="1" indent="-354013">
              <a:buFont typeface="Wingdings" panose="05000000000000000000" pitchFamily="2" charset="2"/>
              <a:buChar char="v"/>
            </a:pPr>
            <a:endParaRPr lang="en-ZA" sz="1500" dirty="0">
              <a:solidFill>
                <a:srgbClr val="00000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86256809"/>
              </p:ext>
            </p:extLst>
          </p:nvPr>
        </p:nvGraphicFramePr>
        <p:xfrm>
          <a:off x="109728" y="1137722"/>
          <a:ext cx="8534998" cy="3507206"/>
        </p:xfrm>
        <a:graphic>
          <a:graphicData uri="http://schemas.openxmlformats.org/presentationml/2006/ole">
            <mc:AlternateContent xmlns:mc="http://schemas.openxmlformats.org/markup-compatibility/2006">
              <mc:Choice xmlns:v="urn:schemas-microsoft-com:vml" Requires="v">
                <p:oleObj spid="_x0000_s6145" name="Worksheet" r:id="rId3" imgW="3676521" imgH="2590976" progId="Excel.Sheet.12">
                  <p:embed/>
                </p:oleObj>
              </mc:Choice>
              <mc:Fallback>
                <p:oleObj name="Worksheet" r:id="rId3" imgW="3676521" imgH="2590976" progId="Excel.Sheet.12">
                  <p:embed/>
                  <p:pic>
                    <p:nvPicPr>
                      <p:cNvPr id="4" name="Object 3"/>
                      <p:cNvPicPr/>
                      <p:nvPr/>
                    </p:nvPicPr>
                    <p:blipFill>
                      <a:blip r:embed="rId4"/>
                      <a:stretch>
                        <a:fillRect/>
                      </a:stretch>
                    </p:blipFill>
                    <p:spPr>
                      <a:xfrm>
                        <a:off x="109728" y="1137722"/>
                        <a:ext cx="8534998" cy="3507206"/>
                      </a:xfrm>
                      <a:prstGeom prst="rect">
                        <a:avLst/>
                      </a:prstGeom>
                    </p:spPr>
                  </p:pic>
                </p:oleObj>
              </mc:Fallback>
            </mc:AlternateContent>
          </a:graphicData>
        </a:graphic>
      </p:graphicFrame>
    </p:spTree>
    <p:extLst>
      <p:ext uri="{BB962C8B-B14F-4D97-AF65-F5344CB8AC3E}">
        <p14:creationId xmlns:p14="http://schemas.microsoft.com/office/powerpoint/2010/main" val="91064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4696"/>
            <a:ext cx="8596668" cy="725424"/>
          </a:xfrm>
        </p:spPr>
        <p:txBody>
          <a:bodyPr/>
          <a:lstStyle/>
          <a:p>
            <a:r>
              <a:rPr lang="en-US" b="1" dirty="0"/>
              <a:t>TABLE OF CONTENTS</a:t>
            </a:r>
          </a:p>
        </p:txBody>
      </p:sp>
      <p:sp>
        <p:nvSpPr>
          <p:cNvPr id="3" name="Content Placeholder 2"/>
          <p:cNvSpPr>
            <a:spLocks noGrp="1"/>
          </p:cNvSpPr>
          <p:nvPr>
            <p:ph idx="1"/>
          </p:nvPr>
        </p:nvSpPr>
        <p:spPr>
          <a:xfrm>
            <a:off x="677334" y="1033272"/>
            <a:ext cx="10542354" cy="5477256"/>
          </a:xfrm>
        </p:spPr>
        <p:txBody>
          <a:bodyPr>
            <a:normAutofit fontScale="92500" lnSpcReduction="10000"/>
          </a:bodyPr>
          <a:lstStyle/>
          <a:p>
            <a:pPr marL="0" indent="0">
              <a:buNone/>
            </a:pPr>
            <a:r>
              <a:rPr lang="en-GB" b="1" dirty="0">
                <a:latin typeface="Arial" pitchFamily="34" charset="0"/>
                <a:cs typeface="Arial" pitchFamily="34" charset="0"/>
              </a:rPr>
              <a:t>1.	Vision &amp; Mission</a:t>
            </a:r>
          </a:p>
          <a:p>
            <a:pPr marL="0" indent="0">
              <a:buNone/>
            </a:pPr>
            <a:r>
              <a:rPr lang="en-GB" b="1" dirty="0">
                <a:latin typeface="Arial" pitchFamily="34" charset="0"/>
                <a:cs typeface="Arial" pitchFamily="34" charset="0"/>
              </a:rPr>
              <a:t>2.     Background	</a:t>
            </a:r>
          </a:p>
          <a:p>
            <a:pPr marL="0" indent="0">
              <a:buNone/>
            </a:pPr>
            <a:r>
              <a:rPr lang="en-GB" b="1" dirty="0">
                <a:latin typeface="Arial" pitchFamily="34" charset="0"/>
                <a:cs typeface="Arial" pitchFamily="34" charset="0"/>
              </a:rPr>
              <a:t>3.	 Purpose </a:t>
            </a:r>
          </a:p>
          <a:p>
            <a:pPr marL="0" indent="0">
              <a:buNone/>
            </a:pPr>
            <a:r>
              <a:rPr lang="en-GB" b="1" dirty="0">
                <a:latin typeface="Arial" pitchFamily="34" charset="0"/>
                <a:cs typeface="Arial" pitchFamily="34" charset="0"/>
              </a:rPr>
              <a:t>4. 	Implementation of Post Audit Action Plan</a:t>
            </a:r>
          </a:p>
          <a:p>
            <a:pPr marL="0" indent="0">
              <a:buNone/>
            </a:pPr>
            <a:r>
              <a:rPr lang="en-GB" b="1" dirty="0">
                <a:latin typeface="Arial" pitchFamily="34" charset="0"/>
                <a:cs typeface="Arial" pitchFamily="34" charset="0"/>
              </a:rPr>
              <a:t>5.	State of Finances</a:t>
            </a:r>
          </a:p>
          <a:p>
            <a:pPr marL="0" indent="0">
              <a:buNone/>
            </a:pPr>
            <a:r>
              <a:rPr lang="en-GB" b="1" dirty="0" err="1">
                <a:latin typeface="Arial" pitchFamily="34" charset="0"/>
                <a:cs typeface="Arial" pitchFamily="34" charset="0"/>
              </a:rPr>
              <a:t>i</a:t>
            </a:r>
            <a:r>
              <a:rPr lang="en-GB" b="1" dirty="0">
                <a:latin typeface="Arial" pitchFamily="34" charset="0"/>
                <a:cs typeface="Arial" pitchFamily="34" charset="0"/>
              </a:rPr>
              <a:t>)	Break-down of COVID 19 Expenditure</a:t>
            </a:r>
          </a:p>
          <a:p>
            <a:pPr marL="0" indent="0">
              <a:buNone/>
            </a:pPr>
            <a:r>
              <a:rPr lang="en-GB" b="1" dirty="0">
                <a:latin typeface="Arial" pitchFamily="34" charset="0"/>
                <a:cs typeface="Arial" pitchFamily="34" charset="0"/>
              </a:rPr>
              <a:t>ii)	Revenue Collection</a:t>
            </a:r>
          </a:p>
          <a:p>
            <a:pPr marL="0" indent="0">
              <a:buNone/>
            </a:pPr>
            <a:r>
              <a:rPr lang="en-GB" b="1" dirty="0">
                <a:latin typeface="Arial" pitchFamily="34" charset="0"/>
                <a:cs typeface="Arial" pitchFamily="34" charset="0"/>
              </a:rPr>
              <a:t>iii)	Unauthorised, Irregular Fruitless and Wasteful Expenditure  </a:t>
            </a:r>
          </a:p>
          <a:p>
            <a:pPr marL="0" indent="0">
              <a:buNone/>
            </a:pPr>
            <a:endParaRPr lang="en-GB" b="1" dirty="0">
              <a:latin typeface="Arial" pitchFamily="34" charset="0"/>
              <a:cs typeface="Arial" pitchFamily="34" charset="0"/>
            </a:endParaRPr>
          </a:p>
          <a:p>
            <a:pPr marL="0" indent="0">
              <a:buNone/>
            </a:pPr>
            <a:r>
              <a:rPr lang="en-GB" b="1" dirty="0">
                <a:latin typeface="Arial" pitchFamily="34" charset="0"/>
                <a:cs typeface="Arial" pitchFamily="34" charset="0"/>
              </a:rPr>
              <a:t>6.	Governance and Institutional Capacity </a:t>
            </a:r>
          </a:p>
          <a:p>
            <a:pPr marL="0" indent="0">
              <a:buNone/>
            </a:pPr>
            <a:r>
              <a:rPr lang="en-GB" b="1" dirty="0" err="1">
                <a:latin typeface="Arial" pitchFamily="34" charset="0"/>
                <a:cs typeface="Arial" pitchFamily="34" charset="0"/>
              </a:rPr>
              <a:t>i</a:t>
            </a:r>
            <a:r>
              <a:rPr lang="en-GB" b="1" dirty="0">
                <a:latin typeface="Arial" pitchFamily="34" charset="0"/>
                <a:cs typeface="Arial" pitchFamily="34" charset="0"/>
              </a:rPr>
              <a:t>) 	Key Positions</a:t>
            </a:r>
          </a:p>
          <a:p>
            <a:pPr marL="0" indent="0">
              <a:buNone/>
            </a:pPr>
            <a:r>
              <a:rPr lang="en-GB" b="1" dirty="0">
                <a:solidFill>
                  <a:schemeClr val="tx1"/>
                </a:solidFill>
                <a:latin typeface="Arial" pitchFamily="34" charset="0"/>
                <a:cs typeface="Arial" pitchFamily="34" charset="0"/>
              </a:rPr>
              <a:t>ii) 	Internal audit committee </a:t>
            </a:r>
          </a:p>
          <a:p>
            <a:pPr marL="0" indent="0">
              <a:buNone/>
            </a:pPr>
            <a:r>
              <a:rPr lang="en-GB" b="1" dirty="0">
                <a:solidFill>
                  <a:schemeClr val="tx1"/>
                </a:solidFill>
                <a:latin typeface="Arial" pitchFamily="34" charset="0"/>
                <a:cs typeface="Arial" pitchFamily="34" charset="0"/>
              </a:rPr>
              <a:t>iii) MPACs Status</a:t>
            </a:r>
          </a:p>
          <a:p>
            <a:pPr marL="0" indent="0">
              <a:buNone/>
            </a:pPr>
            <a:r>
              <a:rPr lang="en-GB" b="1" dirty="0">
                <a:solidFill>
                  <a:schemeClr val="tx1"/>
                </a:solidFill>
                <a:latin typeface="Arial" pitchFamily="34" charset="0"/>
                <a:cs typeface="Arial" pitchFamily="34" charset="0"/>
              </a:rPr>
              <a:t>iv) Service Delivery </a:t>
            </a:r>
            <a:r>
              <a:rPr lang="en-GB" b="1" dirty="0">
                <a:latin typeface="Arial" pitchFamily="34" charset="0"/>
                <a:cs typeface="Arial" pitchFamily="34" charset="0"/>
              </a:rPr>
              <a:t>and Mid Term Performance </a:t>
            </a:r>
          </a:p>
          <a:p>
            <a:pPr marL="0" indent="0">
              <a:buNone/>
            </a:pPr>
            <a:r>
              <a:rPr lang="en-GB" b="1" dirty="0">
                <a:latin typeface="Arial" pitchFamily="34" charset="0"/>
                <a:cs typeface="Arial" pitchFamily="34" charset="0"/>
              </a:rPr>
              <a:t>7. 	Challenges and remedial actions </a:t>
            </a:r>
          </a:p>
          <a:p>
            <a:pPr marL="0" indent="0">
              <a:buNone/>
            </a:pPr>
            <a:endParaRPr lang="en-ZA" b="1" dirty="0">
              <a:latin typeface="Arial" pitchFamily="34" charset="0"/>
              <a:cs typeface="Arial" pitchFamily="34" charset="0"/>
            </a:endParaRPr>
          </a:p>
          <a:p>
            <a:pPr marL="0" indent="0">
              <a:buNone/>
            </a:pPr>
            <a:endParaRPr lang="en-ZA" dirty="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endParaRPr lang="en-ZA" dirty="0">
              <a:latin typeface="Arial" panose="020B0604020202020204" pitchFamily="34" charset="0"/>
              <a:cs typeface="Arial" panose="020B0604020202020204" pitchFamily="34" charset="0"/>
            </a:endParaRP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241858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58" y="106680"/>
            <a:ext cx="11063562" cy="670560"/>
          </a:xfrm>
        </p:spPr>
        <p:txBody>
          <a:bodyPr>
            <a:normAutofit/>
          </a:bodyPr>
          <a:lstStyle/>
          <a:p>
            <a:r>
              <a:rPr lang="en-US" sz="3200" b="1" dirty="0"/>
              <a:t>PROGRESS ON CURRENT AUDIT</a:t>
            </a:r>
            <a:endParaRPr lang="en-US" sz="3200" dirty="0"/>
          </a:p>
        </p:txBody>
      </p:sp>
      <p:sp>
        <p:nvSpPr>
          <p:cNvPr id="3" name="Content Placeholder 2"/>
          <p:cNvSpPr>
            <a:spLocks noGrp="1"/>
          </p:cNvSpPr>
          <p:nvPr>
            <p:ph idx="1"/>
          </p:nvPr>
        </p:nvSpPr>
        <p:spPr>
          <a:xfrm>
            <a:off x="183558" y="841248"/>
            <a:ext cx="9792546" cy="5200115"/>
          </a:xfrm>
        </p:spPr>
        <p:txBody>
          <a:bodyPr>
            <a:normAutofit/>
          </a:bodyPr>
          <a:lstStyle/>
          <a:p>
            <a:pPr marL="355600" lvl="1" indent="-354013">
              <a:lnSpc>
                <a:spcPct val="100000"/>
              </a:lnSpc>
              <a:spcBef>
                <a:spcPts val="0"/>
              </a:spcBef>
              <a:buFont typeface="Wingdings" panose="05000000000000000000" pitchFamily="2" charset="2"/>
              <a:buChar char="v"/>
            </a:pPr>
            <a:r>
              <a:rPr lang="en-ZA" sz="1500" b="1" dirty="0">
                <a:latin typeface="Arial" panose="020B0604020202020204" pitchFamily="34" charset="0"/>
                <a:cs typeface="Arial" panose="020B0604020202020204" pitchFamily="34" charset="0"/>
              </a:rPr>
              <a:t>Anticipated 2019/20 Audit outcome;</a:t>
            </a:r>
          </a:p>
          <a:p>
            <a:r>
              <a:rPr lang="en-GB" sz="1500" dirty="0">
                <a:latin typeface="Arial" panose="020B0604020202020204" pitchFamily="34" charset="0"/>
                <a:cs typeface="Arial" panose="020B0604020202020204" pitchFamily="34" charset="0"/>
              </a:rPr>
              <a:t>The municipality received a disclaimer of an audit opinion in the 2018/2019 audit and this was due to the Office of the Auditor General not being able to audit the Annual Financial Statements. </a:t>
            </a:r>
          </a:p>
          <a:p>
            <a:r>
              <a:rPr lang="en-GB" sz="1500" dirty="0">
                <a:latin typeface="Arial" panose="020B0604020202020204" pitchFamily="34" charset="0"/>
                <a:cs typeface="Arial" panose="020B0604020202020204" pitchFamily="34" charset="0"/>
              </a:rPr>
              <a:t>During the current year the auditors are auditing the AFS submitted for audit purposes on the 31</a:t>
            </a:r>
            <a:r>
              <a:rPr lang="en-GB" sz="1500" baseline="30000" dirty="0">
                <a:latin typeface="Arial" panose="020B0604020202020204" pitchFamily="34" charset="0"/>
                <a:cs typeface="Arial" panose="020B0604020202020204" pitchFamily="34" charset="0"/>
              </a:rPr>
              <a:t>st</a:t>
            </a:r>
            <a:r>
              <a:rPr lang="en-GB" sz="1500" dirty="0">
                <a:latin typeface="Arial" panose="020B0604020202020204" pitchFamily="34" charset="0"/>
                <a:cs typeface="Arial" panose="020B0604020202020204" pitchFamily="34" charset="0"/>
              </a:rPr>
              <a:t> October 2020 and the audit is still in progress and all information requested is submitted and therefore the results could be different from prior year.</a:t>
            </a:r>
          </a:p>
          <a:p>
            <a:r>
              <a:rPr lang="en-GB" sz="1500" dirty="0">
                <a:latin typeface="Arial" panose="020B0604020202020204" pitchFamily="34" charset="0"/>
                <a:cs typeface="Arial" panose="020B0604020202020204" pitchFamily="34" charset="0"/>
              </a:rPr>
              <a:t>Audit Steering Committee meetings do sit bi-weekly with the Office of the Auditor General and it was confirmed that management report has been extended to be issue during mid- March.</a:t>
            </a:r>
          </a:p>
          <a:p>
            <a:r>
              <a:rPr lang="en-GB" sz="1500" dirty="0">
                <a:latin typeface="Arial" panose="020B0604020202020204" pitchFamily="34" charset="0"/>
                <a:cs typeface="Arial" panose="020B0604020202020204" pitchFamily="34" charset="0"/>
              </a:rPr>
              <a:t>The Audit is expected to be submitted end of March 2020 by AG. </a:t>
            </a:r>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07874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11" y="44757"/>
            <a:ext cx="11987672" cy="899318"/>
          </a:xfrm>
        </p:spPr>
        <p:txBody>
          <a:bodyPr>
            <a:noAutofit/>
          </a:bodyPr>
          <a:lstStyle/>
          <a:p>
            <a:r>
              <a:rPr lang="en-US" sz="3200" b="1" dirty="0"/>
              <a:t>5. (iii) UNAUTHORISED, IRREGULAR AND FRUITLESS EXPENDITURE</a:t>
            </a:r>
          </a:p>
        </p:txBody>
      </p:sp>
      <p:sp>
        <p:nvSpPr>
          <p:cNvPr id="3" name="Content Placeholder 2"/>
          <p:cNvSpPr>
            <a:spLocks noGrp="1"/>
          </p:cNvSpPr>
          <p:nvPr>
            <p:ph idx="1"/>
          </p:nvPr>
        </p:nvSpPr>
        <p:spPr>
          <a:xfrm>
            <a:off x="-17307" y="3607264"/>
            <a:ext cx="10359759" cy="3880773"/>
          </a:xfrm>
        </p:spPr>
        <p:txBody>
          <a:bodyPr>
            <a:normAutofit/>
          </a:bodyPr>
          <a:lstStyle/>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r>
              <a:rPr lang="en-ZA" sz="1500" dirty="0">
                <a:solidFill>
                  <a:srgbClr val="000000"/>
                </a:solidFill>
                <a:latin typeface="Arial" panose="020B0604020202020204" pitchFamily="34" charset="0"/>
                <a:cs typeface="Arial" panose="020B0604020202020204" pitchFamily="34" charset="0"/>
              </a:rPr>
              <a:t>Council did write off UIF however upon the audit work during 2018/19 performed by AG it was confirmed that S32 of MFMA was inappropriately applied by the investigation committee. The UIFW was referred by the council to MPAC committee for further review and consideration. </a:t>
            </a:r>
          </a:p>
        </p:txBody>
      </p:sp>
      <p:grpSp>
        <p:nvGrpSpPr>
          <p:cNvPr id="5" name="Group 4"/>
          <p:cNvGrpSpPr>
            <a:grpSpLocks noChangeAspect="1"/>
          </p:cNvGrpSpPr>
          <p:nvPr/>
        </p:nvGrpSpPr>
        <p:grpSpPr bwMode="auto">
          <a:xfrm>
            <a:off x="40899" y="1035779"/>
            <a:ext cx="10987999" cy="4181350"/>
            <a:chOff x="334" y="600"/>
            <a:chExt cx="5896" cy="2230"/>
          </a:xfrm>
        </p:grpSpPr>
        <p:sp>
          <p:nvSpPr>
            <p:cNvPr id="6" name="AutoShape 3"/>
            <p:cNvSpPr>
              <a:spLocks noChangeAspect="1" noChangeArrowheads="1" noTextEdit="1"/>
            </p:cNvSpPr>
            <p:nvPr/>
          </p:nvSpPr>
          <p:spPr bwMode="auto">
            <a:xfrm>
              <a:off x="334" y="600"/>
              <a:ext cx="5896" cy="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Rectangle 5"/>
            <p:cNvSpPr>
              <a:spLocks noChangeArrowheads="1"/>
            </p:cNvSpPr>
            <p:nvPr/>
          </p:nvSpPr>
          <p:spPr bwMode="auto">
            <a:xfrm>
              <a:off x="334" y="716"/>
              <a:ext cx="5896" cy="19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 name="Rectangle 6"/>
            <p:cNvSpPr>
              <a:spLocks noChangeArrowheads="1"/>
            </p:cNvSpPr>
            <p:nvPr/>
          </p:nvSpPr>
          <p:spPr bwMode="auto">
            <a:xfrm>
              <a:off x="3356" y="1114"/>
              <a:ext cx="511" cy="12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Rectangle 7"/>
            <p:cNvSpPr>
              <a:spLocks noChangeArrowheads="1"/>
            </p:cNvSpPr>
            <p:nvPr/>
          </p:nvSpPr>
          <p:spPr bwMode="auto">
            <a:xfrm>
              <a:off x="3356" y="1230"/>
              <a:ext cx="511" cy="12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 name="Rectangle 8"/>
            <p:cNvSpPr>
              <a:spLocks noChangeArrowheads="1"/>
            </p:cNvSpPr>
            <p:nvPr/>
          </p:nvSpPr>
          <p:spPr bwMode="auto">
            <a:xfrm>
              <a:off x="3356" y="2362"/>
              <a:ext cx="511" cy="12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Rectangle 9"/>
            <p:cNvSpPr>
              <a:spLocks noChangeArrowheads="1"/>
            </p:cNvSpPr>
            <p:nvPr/>
          </p:nvSpPr>
          <p:spPr bwMode="auto">
            <a:xfrm>
              <a:off x="3356" y="2477"/>
              <a:ext cx="511" cy="12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Rectangle 10"/>
            <p:cNvSpPr>
              <a:spLocks noChangeArrowheads="1"/>
            </p:cNvSpPr>
            <p:nvPr/>
          </p:nvSpPr>
          <p:spPr bwMode="auto">
            <a:xfrm>
              <a:off x="3356" y="2593"/>
              <a:ext cx="511" cy="12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Rectangle 11"/>
            <p:cNvSpPr>
              <a:spLocks noChangeArrowheads="1"/>
            </p:cNvSpPr>
            <p:nvPr/>
          </p:nvSpPr>
          <p:spPr bwMode="auto">
            <a:xfrm>
              <a:off x="352" y="768"/>
              <a:ext cx="80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Nature of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1559" y="721"/>
              <a:ext cx="3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Opening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1559" y="814"/>
              <a:ext cx="32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Balance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2051" y="721"/>
              <a:ext cx="43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Recovered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2051" y="814"/>
              <a:ext cx="31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2543" y="721"/>
              <a:ext cx="42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Written off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2543" y="814"/>
              <a:ext cx="30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2019/20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2980" y="721"/>
              <a:ext cx="35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Incurred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2980" y="814"/>
              <a:ext cx="30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2019/20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3374" y="721"/>
              <a:ext cx="4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Balance' 30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3374" y="814"/>
              <a:ext cx="39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June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352" y="895"/>
              <a:ext cx="25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R'000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352" y="1004"/>
              <a:ext cx="95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Unauthorised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1596" y="1004"/>
              <a:ext cx="4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18,589,173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2260" y="1004"/>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2722" y="1004"/>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3140" y="1004"/>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3411" y="1004"/>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18,589,173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352" y="1663"/>
              <a:ext cx="78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Irregular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0"/>
            <p:cNvSpPr>
              <a:spLocks noChangeArrowheads="1"/>
            </p:cNvSpPr>
            <p:nvPr/>
          </p:nvSpPr>
          <p:spPr bwMode="auto">
            <a:xfrm>
              <a:off x="1596" y="1351"/>
              <a:ext cx="4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11,012,746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2260" y="1351"/>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p:cNvSpPr>
              <a:spLocks noChangeArrowheads="1"/>
            </p:cNvSpPr>
            <p:nvPr/>
          </p:nvSpPr>
          <p:spPr bwMode="auto">
            <a:xfrm>
              <a:off x="2722" y="1351"/>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3"/>
            <p:cNvSpPr>
              <a:spLocks noChangeArrowheads="1"/>
            </p:cNvSpPr>
            <p:nvPr/>
          </p:nvSpPr>
          <p:spPr bwMode="auto">
            <a:xfrm>
              <a:off x="2993" y="1351"/>
              <a:ext cx="3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1,283,533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3417" y="1351"/>
              <a:ext cx="4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12,296,279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352" y="2270"/>
              <a:ext cx="118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Fruitless &amp; Wasteful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1620" y="2108"/>
              <a:ext cx="3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2,218,940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p:cNvSpPr>
              <a:spLocks noChangeArrowheads="1"/>
            </p:cNvSpPr>
            <p:nvPr/>
          </p:nvSpPr>
          <p:spPr bwMode="auto">
            <a:xfrm>
              <a:off x="2260" y="2108"/>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p:cNvSpPr>
              <a:spLocks noChangeArrowheads="1"/>
            </p:cNvSpPr>
            <p:nvPr/>
          </p:nvSpPr>
          <p:spPr bwMode="auto">
            <a:xfrm>
              <a:off x="2722" y="2108"/>
              <a:ext cx="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p:cNvSpPr>
              <a:spLocks noChangeArrowheads="1"/>
            </p:cNvSpPr>
            <p:nvPr/>
          </p:nvSpPr>
          <p:spPr bwMode="auto">
            <a:xfrm>
              <a:off x="3024" y="2108"/>
              <a:ext cx="3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477,834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p:cNvSpPr>
              <a:spLocks noChangeArrowheads="1"/>
            </p:cNvSpPr>
            <p:nvPr/>
          </p:nvSpPr>
          <p:spPr bwMode="auto">
            <a:xfrm>
              <a:off x="3442" y="2108"/>
              <a:ext cx="3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2,696,774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p:cNvSpPr>
              <a:spLocks noChangeArrowheads="1"/>
            </p:cNvSpPr>
            <p:nvPr/>
          </p:nvSpPr>
          <p:spPr bwMode="auto">
            <a:xfrm>
              <a:off x="352" y="2737"/>
              <a:ext cx="15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000000"/>
                  </a:solidFill>
                  <a:effectLst/>
                  <a:latin typeface="Arial" panose="020B0604020202020204" pitchFamily="34" charset="0"/>
                </a:rPr>
                <a:t>Source: 2021 Municipal reports and Presentation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p:cNvSpPr>
              <a:spLocks noChangeArrowheads="1"/>
            </p:cNvSpPr>
            <p:nvPr/>
          </p:nvSpPr>
          <p:spPr bwMode="auto">
            <a:xfrm>
              <a:off x="3879" y="2622"/>
              <a:ext cx="31"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p:cNvSpPr>
              <a:spLocks noChangeArrowheads="1"/>
            </p:cNvSpPr>
            <p:nvPr/>
          </p:nvSpPr>
          <p:spPr bwMode="auto">
            <a:xfrm>
              <a:off x="352" y="612"/>
              <a:ext cx="31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rPr>
                <a:t>Table 11: Unauthorized, Irregular, Fruitless and Wasteful Expenditure - 31 December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4"/>
            <p:cNvSpPr>
              <a:spLocks noChangeArrowheads="1"/>
            </p:cNvSpPr>
            <p:nvPr/>
          </p:nvSpPr>
          <p:spPr bwMode="auto">
            <a:xfrm>
              <a:off x="3879" y="1767"/>
              <a:ext cx="49"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p:cNvSpPr>
              <a:spLocks noChangeArrowheads="1"/>
            </p:cNvSpPr>
            <p:nvPr/>
          </p:nvSpPr>
          <p:spPr bwMode="auto">
            <a:xfrm>
              <a:off x="3879" y="1882"/>
              <a:ext cx="49"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p:cNvSpPr>
              <a:spLocks noChangeArrowheads="1"/>
            </p:cNvSpPr>
            <p:nvPr/>
          </p:nvSpPr>
          <p:spPr bwMode="auto">
            <a:xfrm>
              <a:off x="3879" y="1998"/>
              <a:ext cx="49"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p:cNvSpPr>
              <a:spLocks noChangeArrowheads="1"/>
            </p:cNvSpPr>
            <p:nvPr/>
          </p:nvSpPr>
          <p:spPr bwMode="auto">
            <a:xfrm>
              <a:off x="3879" y="2177"/>
              <a:ext cx="21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Fruitless and wasteful expenditure has been reported to Standing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p:cNvSpPr>
              <a:spLocks noChangeArrowheads="1"/>
            </p:cNvSpPr>
            <p:nvPr/>
          </p:nvSpPr>
          <p:spPr bwMode="auto">
            <a:xfrm>
              <a:off x="3879" y="2270"/>
              <a:ext cx="8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Committee and Council.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p:cNvSpPr>
              <a:spLocks noChangeArrowheads="1"/>
            </p:cNvSpPr>
            <p:nvPr/>
          </p:nvSpPr>
          <p:spPr bwMode="auto">
            <a:xfrm>
              <a:off x="3879" y="2385"/>
              <a:ext cx="3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p:cNvSpPr>
              <a:spLocks noChangeArrowheads="1"/>
            </p:cNvSpPr>
            <p:nvPr/>
          </p:nvSpPr>
          <p:spPr bwMode="auto">
            <a:xfrm>
              <a:off x="3879" y="2501"/>
              <a:ext cx="3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p:cNvSpPr>
              <a:spLocks noChangeArrowheads="1"/>
            </p:cNvSpPr>
            <p:nvPr/>
          </p:nvSpPr>
          <p:spPr bwMode="auto">
            <a:xfrm>
              <a:off x="4882" y="762"/>
              <a:ext cx="3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Progress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2"/>
            <p:cNvSpPr>
              <a:spLocks noChangeArrowheads="1"/>
            </p:cNvSpPr>
            <p:nvPr/>
          </p:nvSpPr>
          <p:spPr bwMode="auto">
            <a:xfrm>
              <a:off x="3879" y="1022"/>
              <a:ext cx="3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3"/>
            <p:cNvSpPr>
              <a:spLocks noChangeArrowheads="1"/>
            </p:cNvSpPr>
            <p:nvPr/>
          </p:nvSpPr>
          <p:spPr bwMode="auto">
            <a:xfrm>
              <a:off x="3879" y="1137"/>
              <a:ext cx="3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4"/>
            <p:cNvSpPr>
              <a:spLocks noChangeArrowheads="1"/>
            </p:cNvSpPr>
            <p:nvPr/>
          </p:nvSpPr>
          <p:spPr bwMode="auto">
            <a:xfrm>
              <a:off x="3879" y="1253"/>
              <a:ext cx="3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5"/>
            <p:cNvSpPr>
              <a:spLocks noChangeArrowheads="1"/>
            </p:cNvSpPr>
            <p:nvPr/>
          </p:nvSpPr>
          <p:spPr bwMode="auto">
            <a:xfrm>
              <a:off x="3879" y="1386"/>
              <a:ext cx="21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The opening balance has been reported to council and referred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6"/>
            <p:cNvSpPr>
              <a:spLocks noChangeArrowheads="1"/>
            </p:cNvSpPr>
            <p:nvPr/>
          </p:nvSpPr>
          <p:spPr bwMode="auto">
            <a:xfrm>
              <a:off x="3879" y="1478"/>
              <a:ext cx="20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MPAC for further investigation as it was not previously properly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p:cNvSpPr>
              <a:spLocks noChangeArrowheads="1"/>
            </p:cNvSpPr>
            <p:nvPr/>
          </p:nvSpPr>
          <p:spPr bwMode="auto">
            <a:xfrm>
              <a:off x="3879" y="1571"/>
              <a:ext cx="23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investigated in line with MFMA circular 68 and MFMA section 32.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p:cNvSpPr>
              <a:spLocks noChangeArrowheads="1"/>
            </p:cNvSpPr>
            <p:nvPr/>
          </p:nvSpPr>
          <p:spPr bwMode="auto">
            <a:xfrm>
              <a:off x="3879" y="1663"/>
              <a:ext cx="2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irregular expenditure will be reported in the next council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59"/>
            <p:cNvSpPr>
              <a:spLocks noChangeShapeType="1"/>
            </p:cNvSpPr>
            <p:nvPr/>
          </p:nvSpPr>
          <p:spPr bwMode="auto">
            <a:xfrm>
              <a:off x="334" y="716"/>
              <a:ext cx="0" cy="1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2" name="Rectangle 60"/>
            <p:cNvSpPr>
              <a:spLocks noChangeArrowheads="1"/>
            </p:cNvSpPr>
            <p:nvPr/>
          </p:nvSpPr>
          <p:spPr bwMode="auto">
            <a:xfrm>
              <a:off x="334" y="716"/>
              <a:ext cx="6" cy="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3" name="Line 61"/>
            <p:cNvSpPr>
              <a:spLocks noChangeShapeType="1"/>
            </p:cNvSpPr>
            <p:nvPr/>
          </p:nvSpPr>
          <p:spPr bwMode="auto">
            <a:xfrm>
              <a:off x="6224" y="721"/>
              <a:ext cx="0" cy="1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4" name="Rectangle 62"/>
            <p:cNvSpPr>
              <a:spLocks noChangeArrowheads="1"/>
            </p:cNvSpPr>
            <p:nvPr/>
          </p:nvSpPr>
          <p:spPr bwMode="auto">
            <a:xfrm>
              <a:off x="6224" y="721"/>
              <a:ext cx="6" cy="1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5" name="Line 63"/>
            <p:cNvSpPr>
              <a:spLocks noChangeShapeType="1"/>
            </p:cNvSpPr>
            <p:nvPr/>
          </p:nvSpPr>
          <p:spPr bwMode="auto">
            <a:xfrm>
              <a:off x="1540"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6" name="Rectangle 64"/>
            <p:cNvSpPr>
              <a:spLocks noChangeArrowheads="1"/>
            </p:cNvSpPr>
            <p:nvPr/>
          </p:nvSpPr>
          <p:spPr bwMode="auto">
            <a:xfrm>
              <a:off x="1540"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7" name="Line 65"/>
            <p:cNvSpPr>
              <a:spLocks noChangeShapeType="1"/>
            </p:cNvSpPr>
            <p:nvPr/>
          </p:nvSpPr>
          <p:spPr bwMode="auto">
            <a:xfrm>
              <a:off x="2033"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8" name="Rectangle 66"/>
            <p:cNvSpPr>
              <a:spLocks noChangeArrowheads="1"/>
            </p:cNvSpPr>
            <p:nvPr/>
          </p:nvSpPr>
          <p:spPr bwMode="auto">
            <a:xfrm>
              <a:off x="2033"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9" name="Line 67"/>
            <p:cNvSpPr>
              <a:spLocks noChangeShapeType="1"/>
            </p:cNvSpPr>
            <p:nvPr/>
          </p:nvSpPr>
          <p:spPr bwMode="auto">
            <a:xfrm>
              <a:off x="2525"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0" name="Rectangle 68"/>
            <p:cNvSpPr>
              <a:spLocks noChangeArrowheads="1"/>
            </p:cNvSpPr>
            <p:nvPr/>
          </p:nvSpPr>
          <p:spPr bwMode="auto">
            <a:xfrm>
              <a:off x="2525"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Line 69"/>
            <p:cNvSpPr>
              <a:spLocks noChangeShapeType="1"/>
            </p:cNvSpPr>
            <p:nvPr/>
          </p:nvSpPr>
          <p:spPr bwMode="auto">
            <a:xfrm>
              <a:off x="2962"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2" name="Rectangle 70"/>
            <p:cNvSpPr>
              <a:spLocks noChangeArrowheads="1"/>
            </p:cNvSpPr>
            <p:nvPr/>
          </p:nvSpPr>
          <p:spPr bwMode="auto">
            <a:xfrm>
              <a:off x="2962"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Line 71"/>
            <p:cNvSpPr>
              <a:spLocks noChangeShapeType="1"/>
            </p:cNvSpPr>
            <p:nvPr/>
          </p:nvSpPr>
          <p:spPr bwMode="auto">
            <a:xfrm>
              <a:off x="3356"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4" name="Rectangle 72"/>
            <p:cNvSpPr>
              <a:spLocks noChangeArrowheads="1"/>
            </p:cNvSpPr>
            <p:nvPr/>
          </p:nvSpPr>
          <p:spPr bwMode="auto">
            <a:xfrm>
              <a:off x="3356"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5" name="Line 73"/>
            <p:cNvSpPr>
              <a:spLocks noChangeShapeType="1"/>
            </p:cNvSpPr>
            <p:nvPr/>
          </p:nvSpPr>
          <p:spPr bwMode="auto">
            <a:xfrm>
              <a:off x="3861" y="1004"/>
              <a:ext cx="0" cy="17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6" name="Rectangle 74"/>
            <p:cNvSpPr>
              <a:spLocks noChangeArrowheads="1"/>
            </p:cNvSpPr>
            <p:nvPr/>
          </p:nvSpPr>
          <p:spPr bwMode="auto">
            <a:xfrm>
              <a:off x="3861" y="1004"/>
              <a:ext cx="6" cy="17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Line 75"/>
            <p:cNvSpPr>
              <a:spLocks noChangeShapeType="1"/>
            </p:cNvSpPr>
            <p:nvPr/>
          </p:nvSpPr>
          <p:spPr bwMode="auto">
            <a:xfrm>
              <a:off x="340" y="716"/>
              <a:ext cx="58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8" name="Rectangle 76"/>
            <p:cNvSpPr>
              <a:spLocks noChangeArrowheads="1"/>
            </p:cNvSpPr>
            <p:nvPr/>
          </p:nvSpPr>
          <p:spPr bwMode="auto">
            <a:xfrm>
              <a:off x="340" y="716"/>
              <a:ext cx="589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9" name="Line 77"/>
            <p:cNvSpPr>
              <a:spLocks noChangeShapeType="1"/>
            </p:cNvSpPr>
            <p:nvPr/>
          </p:nvSpPr>
          <p:spPr bwMode="auto">
            <a:xfrm>
              <a:off x="340" y="900"/>
              <a:ext cx="58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0" name="Rectangle 78"/>
            <p:cNvSpPr>
              <a:spLocks noChangeArrowheads="1"/>
            </p:cNvSpPr>
            <p:nvPr/>
          </p:nvSpPr>
          <p:spPr bwMode="auto">
            <a:xfrm>
              <a:off x="340" y="900"/>
              <a:ext cx="589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Line 79"/>
            <p:cNvSpPr>
              <a:spLocks noChangeShapeType="1"/>
            </p:cNvSpPr>
            <p:nvPr/>
          </p:nvSpPr>
          <p:spPr bwMode="auto">
            <a:xfrm>
              <a:off x="334" y="999"/>
              <a:ext cx="5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2" name="Rectangle 80"/>
            <p:cNvSpPr>
              <a:spLocks noChangeArrowheads="1"/>
            </p:cNvSpPr>
            <p:nvPr/>
          </p:nvSpPr>
          <p:spPr bwMode="auto">
            <a:xfrm>
              <a:off x="334" y="999"/>
              <a:ext cx="58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3" name="Line 81"/>
            <p:cNvSpPr>
              <a:spLocks noChangeShapeType="1"/>
            </p:cNvSpPr>
            <p:nvPr/>
          </p:nvSpPr>
          <p:spPr bwMode="auto">
            <a:xfrm>
              <a:off x="334" y="2709"/>
              <a:ext cx="58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4" name="Rectangle 82"/>
            <p:cNvSpPr>
              <a:spLocks noChangeArrowheads="1"/>
            </p:cNvSpPr>
            <p:nvPr/>
          </p:nvSpPr>
          <p:spPr bwMode="auto">
            <a:xfrm>
              <a:off x="334" y="2709"/>
              <a:ext cx="58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69577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6" y="143256"/>
            <a:ext cx="11905820" cy="1084644"/>
          </a:xfrm>
        </p:spPr>
        <p:txBody>
          <a:bodyPr>
            <a:normAutofit fontScale="90000"/>
          </a:bodyPr>
          <a:lstStyle/>
          <a:p>
            <a:r>
              <a:rPr lang="en-US" b="1" dirty="0"/>
              <a:t>5. (iii) UNAUTHORISED, IRREGULAR AND FRUITLESS EXPENDITURE (Cont.)</a:t>
            </a:r>
          </a:p>
        </p:txBody>
      </p:sp>
      <p:sp>
        <p:nvSpPr>
          <p:cNvPr id="3" name="Content Placeholder 2"/>
          <p:cNvSpPr>
            <a:spLocks noGrp="1"/>
          </p:cNvSpPr>
          <p:nvPr>
            <p:ph idx="1"/>
          </p:nvPr>
        </p:nvSpPr>
        <p:spPr>
          <a:xfrm>
            <a:off x="210990" y="1227900"/>
            <a:ext cx="10974122" cy="4889435"/>
          </a:xfrm>
        </p:spPr>
        <p:txBody>
          <a:bodyPr>
            <a:normAutofit/>
          </a:bodyPr>
          <a:lstStyle/>
          <a:p>
            <a:pPr>
              <a:buFont typeface="Wingdings" panose="05000000000000000000" pitchFamily="2" charset="2"/>
              <a:buChar char="q"/>
            </a:pPr>
            <a:r>
              <a:rPr lang="en-ZA" sz="1500" b="1" dirty="0">
                <a:solidFill>
                  <a:srgbClr val="000000"/>
                </a:solidFill>
                <a:latin typeface="Arial" panose="020B0604020202020204" pitchFamily="34" charset="0"/>
                <a:cs typeface="Arial" panose="020B0604020202020204" pitchFamily="34" charset="0"/>
              </a:rPr>
              <a:t>Current year: </a:t>
            </a:r>
          </a:p>
          <a:p>
            <a:r>
              <a:rPr lang="en-ZA" sz="1500" dirty="0">
                <a:solidFill>
                  <a:srgbClr val="000000"/>
                </a:solidFill>
                <a:latin typeface="Arial" panose="020B0604020202020204" pitchFamily="34" charset="0"/>
                <a:cs typeface="Arial" panose="020B0604020202020204" pitchFamily="34" charset="0"/>
              </a:rPr>
              <a:t>Fruitless and wasteful – Interests that has been incurred due to non payment of creditors within the prescribed period in terms of MFMA.</a:t>
            </a:r>
          </a:p>
          <a:p>
            <a:r>
              <a:rPr lang="en-ZA" sz="1500" dirty="0">
                <a:solidFill>
                  <a:srgbClr val="000000"/>
                </a:solidFill>
                <a:latin typeface="Arial" panose="020B0604020202020204" pitchFamily="34" charset="0"/>
                <a:cs typeface="Arial" panose="020B0604020202020204" pitchFamily="34" charset="0"/>
              </a:rPr>
              <a:t>Unauthorised Expenditure – There is no new incurred expenditure during the first 6 months of the year.</a:t>
            </a:r>
          </a:p>
          <a:p>
            <a:r>
              <a:rPr lang="en-ZA" sz="1500" dirty="0">
                <a:solidFill>
                  <a:srgbClr val="000000"/>
                </a:solidFill>
                <a:latin typeface="Arial" panose="020B0604020202020204" pitchFamily="34" charset="0"/>
                <a:cs typeface="Arial" panose="020B0604020202020204" pitchFamily="34" charset="0"/>
              </a:rPr>
              <a:t>Irregular Expenditure – This is due to irregular expenditure is a result of 3 contracts that were confirmed irregular in prior years.</a:t>
            </a:r>
          </a:p>
          <a:p>
            <a:r>
              <a:rPr lang="en-ZA" sz="1500" dirty="0">
                <a:solidFill>
                  <a:srgbClr val="000000"/>
                </a:solidFill>
                <a:latin typeface="Arial" panose="020B0604020202020204" pitchFamily="34" charset="0"/>
                <a:cs typeface="Arial" panose="020B0604020202020204" pitchFamily="34" charset="0"/>
              </a:rPr>
              <a:t>The municipality has a forensic investigation report that was conducted and the recommendations were tabled MEC </a:t>
            </a:r>
            <a:r>
              <a:rPr lang="en-ZA" sz="1500" dirty="0" err="1">
                <a:solidFill>
                  <a:srgbClr val="000000"/>
                </a:solidFill>
                <a:latin typeface="Arial" panose="020B0604020202020204" pitchFamily="34" charset="0"/>
                <a:cs typeface="Arial" panose="020B0604020202020204" pitchFamily="34" charset="0"/>
              </a:rPr>
              <a:t>Cogta</a:t>
            </a:r>
            <a:r>
              <a:rPr lang="en-ZA" sz="1500" dirty="0">
                <a:solidFill>
                  <a:srgbClr val="000000"/>
                </a:solidFill>
                <a:latin typeface="Arial" panose="020B0604020202020204" pitchFamily="34" charset="0"/>
                <a:cs typeface="Arial" panose="020B0604020202020204" pitchFamily="34" charset="0"/>
              </a:rPr>
              <a:t>, the matter is under further investigations of Special Investigative Unit (Hawks).</a:t>
            </a:r>
          </a:p>
          <a:p>
            <a:r>
              <a:rPr lang="en-ZA" sz="1500" dirty="0">
                <a:solidFill>
                  <a:srgbClr val="000000"/>
                </a:solidFill>
                <a:latin typeface="Arial" panose="020B0604020202020204" pitchFamily="34" charset="0"/>
                <a:cs typeface="Arial" panose="020B0604020202020204" pitchFamily="34" charset="0"/>
              </a:rPr>
              <a:t>The municipality does have registers for UIF and these are presented to council on a quarterly basis</a:t>
            </a:r>
          </a:p>
          <a:p>
            <a:pPr marL="0" indent="0">
              <a:buNone/>
            </a:pPr>
            <a:endParaRPr lang="en-US" sz="1500" dirty="0"/>
          </a:p>
        </p:txBody>
      </p:sp>
    </p:spTree>
    <p:extLst>
      <p:ext uri="{BB962C8B-B14F-4D97-AF65-F5344CB8AC3E}">
        <p14:creationId xmlns:p14="http://schemas.microsoft.com/office/powerpoint/2010/main" val="294497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438658"/>
            <a:ext cx="8596668" cy="1826581"/>
          </a:xfrm>
        </p:spPr>
        <p:txBody>
          <a:bodyPr/>
          <a:lstStyle/>
          <a:p>
            <a:pPr algn="ctr"/>
            <a:r>
              <a:rPr lang="en-US" b="1" dirty="0"/>
              <a:t>6. </a:t>
            </a:r>
            <a:r>
              <a:rPr lang="en-GB" b="1" dirty="0"/>
              <a:t>GOVERNANCE AND INSTITUTIONAL CAPACITY</a:t>
            </a:r>
            <a:endParaRPr lang="en-US" b="1" dirty="0"/>
          </a:p>
        </p:txBody>
      </p:sp>
    </p:spTree>
    <p:extLst>
      <p:ext uri="{BB962C8B-B14F-4D97-AF65-F5344CB8AC3E}">
        <p14:creationId xmlns:p14="http://schemas.microsoft.com/office/powerpoint/2010/main" val="390879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50611" cy="998547"/>
          </a:xfrm>
        </p:spPr>
        <p:txBody>
          <a:bodyPr>
            <a:normAutofit fontScale="90000"/>
          </a:bodyPr>
          <a:lstStyle/>
          <a:p>
            <a:r>
              <a:rPr lang="en-US" sz="3200" b="1" dirty="0"/>
              <a:t>6. </a:t>
            </a:r>
            <a:r>
              <a:rPr lang="en-GB" sz="3200" b="1" dirty="0"/>
              <a:t>Governance and Institutional Capacity </a:t>
            </a:r>
            <a:br>
              <a:rPr lang="en-GB" sz="3200" b="1" dirty="0"/>
            </a:br>
            <a:r>
              <a:rPr lang="en-GB" sz="3200" b="1" dirty="0"/>
              <a:t>(</a:t>
            </a:r>
            <a:r>
              <a:rPr lang="en-GB" sz="3200" b="1" dirty="0" err="1"/>
              <a:t>i</a:t>
            </a:r>
            <a:r>
              <a:rPr lang="en-GB" sz="3200" b="1" dirty="0"/>
              <a:t>) 	Key Positions</a:t>
            </a:r>
            <a:endParaRPr lang="en-US" sz="3200" b="1" dirty="0"/>
          </a:p>
        </p:txBody>
      </p:sp>
      <p:sp>
        <p:nvSpPr>
          <p:cNvPr id="3" name="Content Placeholder 2"/>
          <p:cNvSpPr>
            <a:spLocks noGrp="1"/>
          </p:cNvSpPr>
          <p:nvPr>
            <p:ph idx="1"/>
          </p:nvPr>
        </p:nvSpPr>
        <p:spPr>
          <a:xfrm>
            <a:off x="0" y="1069847"/>
            <a:ext cx="11455244" cy="5241195"/>
          </a:xfrm>
        </p:spPr>
        <p:txBody>
          <a:bodyPr>
            <a:normAutofit/>
          </a:bodyPr>
          <a:lstStyle/>
          <a:p>
            <a:pPr marL="755650" lvl="2"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MM – The position has been filled since 1 May 2019. </a:t>
            </a:r>
          </a:p>
          <a:p>
            <a:pPr marL="755650" lvl="2"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CFO – position has been filled since on 14 October 2019</a:t>
            </a:r>
          </a:p>
          <a:p>
            <a:pPr marL="755650" lvl="2"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Director Strategic Services – Position has been filled since November 2017</a:t>
            </a:r>
          </a:p>
          <a:p>
            <a:pPr marL="755650" lvl="2" indent="-354013">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Acting Director Technical Services</a:t>
            </a:r>
          </a:p>
          <a:p>
            <a:pPr marL="755650" lvl="2" indent="-354013">
              <a:buFont typeface="Wingdings" panose="05000000000000000000" pitchFamily="2" charset="2"/>
              <a:buChar char="v"/>
            </a:pPr>
            <a:endParaRPr lang="en-ZA" sz="1500" b="1" dirty="0">
              <a:solidFill>
                <a:srgbClr val="000000"/>
              </a:solidFill>
              <a:latin typeface="Arial" panose="020B0604020202020204" pitchFamily="34" charset="0"/>
              <a:cs typeface="Arial" panose="020B0604020202020204" pitchFamily="34" charset="0"/>
            </a:endParaRPr>
          </a:p>
          <a:p>
            <a:pPr marL="401637" lvl="2" indent="0">
              <a:buNone/>
            </a:pPr>
            <a:endParaRPr lang="en-ZA" sz="1500" b="1" dirty="0">
              <a:solidFill>
                <a:srgbClr val="000000"/>
              </a:solidFill>
              <a:latin typeface="Arial" panose="020B0604020202020204" pitchFamily="34" charset="0"/>
              <a:cs typeface="Arial" panose="020B0604020202020204" pitchFamily="34" charset="0"/>
            </a:endParaRPr>
          </a:p>
          <a:p>
            <a:pPr marL="744537" lvl="2" indent="-285750">
              <a:lnSpc>
                <a:spcPct val="100000"/>
              </a:lnSpc>
              <a:buFont typeface="Wingdings" panose="05000000000000000000" pitchFamily="2" charset="2"/>
              <a:buChar char="v"/>
            </a:pPr>
            <a:r>
              <a:rPr lang="en-ZA" sz="1500" dirty="0">
                <a:solidFill>
                  <a:srgbClr val="000000"/>
                </a:solidFill>
                <a:latin typeface="Arial" panose="020B0604020202020204" pitchFamily="34" charset="0"/>
                <a:cs typeface="Arial" panose="020B0604020202020204" pitchFamily="34" charset="0"/>
              </a:rPr>
              <a:t>Technical services vacancy rate that affect service delivery:</a:t>
            </a:r>
          </a:p>
          <a:p>
            <a:pPr marL="812800" lvl="2" indent="-354013">
              <a:lnSpc>
                <a:spcPct val="100000"/>
              </a:lnSpc>
              <a:buFont typeface="Wingdings" panose="05000000000000000000" pitchFamily="2" charset="2"/>
              <a:buChar char="§"/>
            </a:pPr>
            <a:r>
              <a:rPr lang="en-ZA" sz="1500" b="1" dirty="0">
                <a:solidFill>
                  <a:srgbClr val="000000"/>
                </a:solidFill>
                <a:latin typeface="Arial" panose="020B0604020202020204" pitchFamily="34" charset="0"/>
                <a:cs typeface="Arial" panose="020B0604020202020204" pitchFamily="34" charset="0"/>
              </a:rPr>
              <a:t> Directorate of Technical &amp; Community Services is vacant and the recruitment process has been initiated.</a:t>
            </a:r>
          </a:p>
          <a:p>
            <a:pPr marL="812800" lvl="2" indent="-354013">
              <a:lnSpc>
                <a:spcPct val="100000"/>
              </a:lnSpc>
              <a:buFont typeface="Wingdings" panose="05000000000000000000" pitchFamily="2" charset="2"/>
              <a:buChar char="§"/>
            </a:pPr>
            <a:r>
              <a:rPr lang="en-ZA" sz="1500" b="1" dirty="0">
                <a:solidFill>
                  <a:srgbClr val="000000"/>
                </a:solidFill>
                <a:latin typeface="Arial" panose="020B0604020202020204" pitchFamily="34" charset="0"/>
                <a:cs typeface="Arial" panose="020B0604020202020204" pitchFamily="34" charset="0"/>
              </a:rPr>
              <a:t>The municipality has since appointed an acting personnel to assist with the departmental activities </a:t>
            </a:r>
          </a:p>
          <a:p>
            <a:pPr marL="0" indent="0">
              <a:buNone/>
            </a:pPr>
            <a:endParaRPr lang="en-US" sz="1500" dirty="0"/>
          </a:p>
        </p:txBody>
      </p:sp>
    </p:spTree>
    <p:extLst>
      <p:ext uri="{BB962C8B-B14F-4D97-AF65-F5344CB8AC3E}">
        <p14:creationId xmlns:p14="http://schemas.microsoft.com/office/powerpoint/2010/main" val="3858006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0104"/>
            <a:ext cx="11847931" cy="1281862"/>
          </a:xfrm>
        </p:spPr>
        <p:txBody>
          <a:bodyPr>
            <a:normAutofit/>
          </a:bodyPr>
          <a:lstStyle/>
          <a:p>
            <a:r>
              <a:rPr lang="en-GB" sz="3200" b="1" dirty="0"/>
              <a:t>6. Governance and Institutional Capacity </a:t>
            </a:r>
            <a:br>
              <a:rPr lang="en-GB" sz="3200" b="1" dirty="0"/>
            </a:br>
            <a:r>
              <a:rPr lang="en-GB" sz="3200" b="1" dirty="0"/>
              <a:t>(ii) 	Internal Audit Unit</a:t>
            </a:r>
            <a:endParaRPr lang="en-US" sz="3200" b="1" dirty="0"/>
          </a:p>
        </p:txBody>
      </p:sp>
      <p:sp>
        <p:nvSpPr>
          <p:cNvPr id="3" name="Content Placeholder 2"/>
          <p:cNvSpPr>
            <a:spLocks noGrp="1"/>
          </p:cNvSpPr>
          <p:nvPr>
            <p:ph idx="1"/>
          </p:nvPr>
        </p:nvSpPr>
        <p:spPr>
          <a:xfrm>
            <a:off x="165270" y="1282765"/>
            <a:ext cx="10140018" cy="3880773"/>
          </a:xfrm>
        </p:spPr>
        <p:txBody>
          <a:bodyPr>
            <a:normAutofit/>
          </a:bodyPr>
          <a:lstStyle/>
          <a:p>
            <a:r>
              <a:rPr lang="en-ZA" sz="1500" dirty="0">
                <a:latin typeface="Arial" panose="020B0604020202020204" pitchFamily="34" charset="0"/>
                <a:cs typeface="Arial" panose="020B0604020202020204" pitchFamily="34" charset="0"/>
              </a:rPr>
              <a:t>The internal audit unit has 5 approved positions with one funded with one position appointed.</a:t>
            </a:r>
          </a:p>
          <a:p>
            <a:r>
              <a:rPr lang="en-ZA" sz="1500" dirty="0">
                <a:latin typeface="Arial" panose="020B0604020202020204" pitchFamily="34" charset="0"/>
                <a:cs typeface="Arial" panose="020B0604020202020204" pitchFamily="34" charset="0"/>
              </a:rPr>
              <a:t>The Unit has been co-sourced with the assistance from District Municipality (</a:t>
            </a:r>
            <a:r>
              <a:rPr lang="en-ZA" sz="1500" dirty="0" err="1">
                <a:latin typeface="Arial" panose="020B0604020202020204" pitchFamily="34" charset="0"/>
                <a:cs typeface="Arial" panose="020B0604020202020204" pitchFamily="34" charset="0"/>
              </a:rPr>
              <a:t>Amathole</a:t>
            </a:r>
            <a:r>
              <a:rPr lang="en-ZA" sz="1500" dirty="0">
                <a:latin typeface="Arial" panose="020B0604020202020204" pitchFamily="34" charset="0"/>
                <a:cs typeface="Arial" panose="020B0604020202020204" pitchFamily="34" charset="0"/>
              </a:rPr>
              <a:t> District Municipality) where they have allocated 3 officials. </a:t>
            </a:r>
          </a:p>
          <a:p>
            <a:r>
              <a:rPr lang="en-ZA" sz="1500" dirty="0">
                <a:latin typeface="Arial" panose="020B0604020202020204" pitchFamily="34" charset="0"/>
                <a:cs typeface="Arial" panose="020B0604020202020204" pitchFamily="34" charset="0"/>
              </a:rPr>
              <a:t>The unit has been functioning and following is some of the work performed by the unit:</a:t>
            </a:r>
          </a:p>
        </p:txBody>
      </p:sp>
    </p:spTree>
    <p:extLst>
      <p:ext uri="{BB962C8B-B14F-4D97-AF65-F5344CB8AC3E}">
        <p14:creationId xmlns:p14="http://schemas.microsoft.com/office/powerpoint/2010/main" val="356773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6" y="0"/>
            <a:ext cx="11749586" cy="1049036"/>
          </a:xfrm>
        </p:spPr>
        <p:txBody>
          <a:bodyPr>
            <a:noAutofit/>
          </a:bodyPr>
          <a:lstStyle/>
          <a:p>
            <a:r>
              <a:rPr lang="en-GB" sz="3200" b="1" dirty="0"/>
              <a:t>6. Governance and Institutional Capacity</a:t>
            </a:r>
            <a:br>
              <a:rPr lang="en-GB" sz="3200" b="1" dirty="0"/>
            </a:br>
            <a:r>
              <a:rPr lang="en-GB" sz="3200" b="1" dirty="0"/>
              <a:t>(ii) 	Internal Audit Unit (Cont.)</a:t>
            </a:r>
            <a:endParaRPr lang="en-US" sz="3200" b="1" dirty="0"/>
          </a:p>
        </p:txBody>
      </p:sp>
      <p:sp>
        <p:nvSpPr>
          <p:cNvPr id="3" name="Content Placeholder 2"/>
          <p:cNvSpPr>
            <a:spLocks noGrp="1"/>
          </p:cNvSpPr>
          <p:nvPr>
            <p:ph idx="1"/>
          </p:nvPr>
        </p:nvSpPr>
        <p:spPr>
          <a:xfrm>
            <a:off x="123416" y="1049037"/>
            <a:ext cx="9150586" cy="4992326"/>
          </a:xfrm>
        </p:spPr>
        <p:txBody>
          <a:bodyPr/>
          <a:lstStyle/>
          <a:p>
            <a:r>
              <a:rPr lang="en-ZA" dirty="0"/>
              <a:t>Following are the top 10 audit findings that management has responded to:</a:t>
            </a:r>
          </a:p>
        </p:txBody>
      </p:sp>
      <p:graphicFrame>
        <p:nvGraphicFramePr>
          <p:cNvPr id="6" name="Object 5"/>
          <p:cNvGraphicFramePr>
            <a:graphicFrameLocks noChangeAspect="1"/>
          </p:cNvGraphicFramePr>
          <p:nvPr>
            <p:extLst>
              <p:ext uri="{D42A27DB-BD31-4B8C-83A1-F6EECF244321}">
                <p14:modId xmlns:p14="http://schemas.microsoft.com/office/powerpoint/2010/main" val="1920638167"/>
              </p:ext>
            </p:extLst>
          </p:nvPr>
        </p:nvGraphicFramePr>
        <p:xfrm>
          <a:off x="123415" y="1361979"/>
          <a:ext cx="10524015" cy="4606866"/>
        </p:xfrm>
        <a:graphic>
          <a:graphicData uri="http://schemas.openxmlformats.org/presentationml/2006/ole">
            <mc:AlternateContent xmlns:mc="http://schemas.openxmlformats.org/markup-compatibility/2006">
              <mc:Choice xmlns:v="urn:schemas-microsoft-com:vml" Requires="v">
                <p:oleObj spid="_x0000_s7169" name="Worksheet" r:id="rId3" imgW="17502064" imgH="3662516" progId="Excel.Sheet.12">
                  <p:embed/>
                </p:oleObj>
              </mc:Choice>
              <mc:Fallback>
                <p:oleObj name="Worksheet" r:id="rId3" imgW="17502064" imgH="3662516" progId="Excel.Sheet.12">
                  <p:embed/>
                  <p:pic>
                    <p:nvPicPr>
                      <p:cNvPr id="6" name="Object 5"/>
                      <p:cNvPicPr/>
                      <p:nvPr/>
                    </p:nvPicPr>
                    <p:blipFill>
                      <a:blip r:embed="rId4"/>
                      <a:stretch>
                        <a:fillRect/>
                      </a:stretch>
                    </p:blipFill>
                    <p:spPr>
                      <a:xfrm>
                        <a:off x="123415" y="1361979"/>
                        <a:ext cx="10524015" cy="4606866"/>
                      </a:xfrm>
                      <a:prstGeom prst="rect">
                        <a:avLst/>
                      </a:prstGeom>
                    </p:spPr>
                  </p:pic>
                </p:oleObj>
              </mc:Fallback>
            </mc:AlternateContent>
          </a:graphicData>
        </a:graphic>
      </p:graphicFrame>
    </p:spTree>
    <p:extLst>
      <p:ext uri="{BB962C8B-B14F-4D97-AF65-F5344CB8AC3E}">
        <p14:creationId xmlns:p14="http://schemas.microsoft.com/office/powerpoint/2010/main" val="47135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52779" cy="1320800"/>
          </a:xfrm>
        </p:spPr>
        <p:txBody>
          <a:bodyPr>
            <a:normAutofit/>
          </a:bodyPr>
          <a:lstStyle/>
          <a:p>
            <a:r>
              <a:rPr lang="en-GB" b="1" dirty="0">
                <a:latin typeface="Arial" pitchFamily="34" charset="0"/>
                <a:cs typeface="Arial" pitchFamily="34" charset="0"/>
              </a:rPr>
              <a:t>6. Governance and Institutional Capacity </a:t>
            </a:r>
            <a:br>
              <a:rPr lang="en-GB" b="1" dirty="0">
                <a:latin typeface="Arial" pitchFamily="34" charset="0"/>
                <a:cs typeface="Arial" pitchFamily="34" charset="0"/>
              </a:rPr>
            </a:br>
            <a:r>
              <a:rPr lang="en-GB" b="1" dirty="0">
                <a:latin typeface="Arial" pitchFamily="34" charset="0"/>
                <a:cs typeface="Arial" pitchFamily="34" charset="0"/>
              </a:rPr>
              <a:t>ii) 	Audit committee (Cont.)</a:t>
            </a:r>
            <a:endParaRPr lang="en-US" dirty="0"/>
          </a:p>
        </p:txBody>
      </p:sp>
      <p:sp>
        <p:nvSpPr>
          <p:cNvPr id="3" name="Content Placeholder 2"/>
          <p:cNvSpPr>
            <a:spLocks noGrp="1"/>
          </p:cNvSpPr>
          <p:nvPr>
            <p:ph idx="1"/>
          </p:nvPr>
        </p:nvSpPr>
        <p:spPr>
          <a:xfrm>
            <a:off x="150697" y="1198880"/>
            <a:ext cx="11031272" cy="5366512"/>
          </a:xfrm>
        </p:spPr>
        <p:txBody>
          <a:bodyPr>
            <a:normAutofit fontScale="70000" lnSpcReduction="20000"/>
          </a:bodyPr>
          <a:lstStyle/>
          <a:p>
            <a:pPr marL="355600" lvl="1" indent="-354013">
              <a:lnSpc>
                <a:spcPct val="100000"/>
              </a:lnSpc>
              <a:buFont typeface="Wingdings" panose="05000000000000000000" pitchFamily="2" charset="2"/>
              <a:buChar char="v"/>
            </a:pPr>
            <a:r>
              <a:rPr lang="en-ZA" sz="2200" b="1" dirty="0">
                <a:latin typeface="Arial" panose="020B0604020202020204" pitchFamily="34" charset="0"/>
                <a:cs typeface="Arial" panose="020B0604020202020204" pitchFamily="34" charset="0"/>
              </a:rPr>
              <a:t>Status on AC sittings &amp; oversight, at least 4 times a year and the implementation of resolutions</a:t>
            </a:r>
            <a:r>
              <a:rPr lang="en-ZA" sz="2200" dirty="0">
                <a:latin typeface="Arial" panose="020B0604020202020204" pitchFamily="34" charset="0"/>
                <a:cs typeface="Arial" panose="020B0604020202020204" pitchFamily="34" charset="0"/>
              </a:rPr>
              <a:t>;</a:t>
            </a:r>
          </a:p>
          <a:p>
            <a:pPr marL="744537" lvl="2" indent="-285750">
              <a:lnSpc>
                <a:spcPct val="100000"/>
              </a:lnSpc>
            </a:pPr>
            <a:r>
              <a:rPr lang="en-ZA" sz="2000" dirty="0">
                <a:latin typeface="Arial" panose="020B0604020202020204" pitchFamily="34" charset="0"/>
                <a:cs typeface="Arial" panose="020B0604020202020204" pitchFamily="34" charset="0"/>
              </a:rPr>
              <a:t>Meeting was held on the 31</a:t>
            </a:r>
            <a:r>
              <a:rPr lang="en-ZA" sz="2000" baseline="30000" dirty="0">
                <a:latin typeface="Arial" panose="020B0604020202020204" pitchFamily="34" charset="0"/>
                <a:cs typeface="Arial" panose="020B0604020202020204" pitchFamily="34" charset="0"/>
              </a:rPr>
              <a:t>st</a:t>
            </a:r>
            <a:r>
              <a:rPr lang="en-ZA" sz="2000" dirty="0">
                <a:latin typeface="Arial" panose="020B0604020202020204" pitchFamily="34" charset="0"/>
                <a:cs typeface="Arial" panose="020B0604020202020204" pitchFamily="34" charset="0"/>
              </a:rPr>
              <a:t> of July 2020</a:t>
            </a:r>
          </a:p>
          <a:p>
            <a:pPr marL="744537" lvl="2" indent="-285750">
              <a:lnSpc>
                <a:spcPct val="100000"/>
              </a:lnSpc>
            </a:pPr>
            <a:r>
              <a:rPr lang="en-GB" sz="2000" dirty="0">
                <a:latin typeface="Arial" panose="020B0604020202020204" pitchFamily="34" charset="0"/>
                <a:cs typeface="Arial" panose="020B0604020202020204" pitchFamily="34" charset="0"/>
              </a:rPr>
              <a:t>Meeting was held on the 9</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of October 2020</a:t>
            </a:r>
          </a:p>
          <a:p>
            <a:pPr marL="744537" lvl="2" indent="-285750">
              <a:lnSpc>
                <a:spcPct val="100000"/>
              </a:lnSpc>
            </a:pPr>
            <a:r>
              <a:rPr lang="en-GB" sz="2000" dirty="0">
                <a:latin typeface="Arial" panose="020B0604020202020204" pitchFamily="34" charset="0"/>
                <a:cs typeface="Arial" panose="020B0604020202020204" pitchFamily="34" charset="0"/>
              </a:rPr>
              <a:t>Meeting was held on the 21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October 2020</a:t>
            </a:r>
          </a:p>
          <a:p>
            <a:pPr marL="744537" lvl="2" indent="-285750">
              <a:lnSpc>
                <a:spcPct val="100000"/>
              </a:lnSpc>
            </a:pPr>
            <a:r>
              <a:rPr lang="en-GB" sz="2000" dirty="0">
                <a:latin typeface="Arial" panose="020B0604020202020204" pitchFamily="34" charset="0"/>
                <a:cs typeface="Arial" panose="020B0604020202020204" pitchFamily="34" charset="0"/>
              </a:rPr>
              <a:t>Meeting was held on the 27</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of October 2020</a:t>
            </a:r>
          </a:p>
          <a:p>
            <a:pPr marL="744537" lvl="2" indent="-285750">
              <a:lnSpc>
                <a:spcPct val="100000"/>
              </a:lnSpc>
            </a:pPr>
            <a:r>
              <a:rPr lang="en-GB" sz="2000" dirty="0">
                <a:latin typeface="Arial" panose="020B0604020202020204" pitchFamily="34" charset="0"/>
                <a:cs typeface="Arial" panose="020B0604020202020204" pitchFamily="34" charset="0"/>
              </a:rPr>
              <a:t>Meeting was held on 3</a:t>
            </a:r>
            <a:r>
              <a:rPr lang="en-GB" sz="2000" baseline="30000" dirty="0">
                <a:latin typeface="Arial" panose="020B0604020202020204" pitchFamily="34" charset="0"/>
                <a:cs typeface="Arial" panose="020B0604020202020204" pitchFamily="34" charset="0"/>
              </a:rPr>
              <a:t>rd</a:t>
            </a:r>
            <a:r>
              <a:rPr lang="en-GB" sz="2000" dirty="0">
                <a:latin typeface="Arial" panose="020B0604020202020204" pitchFamily="34" charset="0"/>
                <a:cs typeface="Arial" panose="020B0604020202020204" pitchFamily="34" charset="0"/>
              </a:rPr>
              <a:t> December 2020</a:t>
            </a:r>
          </a:p>
          <a:p>
            <a:pPr marL="744537" lvl="2" indent="-285750">
              <a:lnSpc>
                <a:spcPct val="100000"/>
              </a:lnSpc>
            </a:pPr>
            <a:r>
              <a:rPr lang="en-GB" sz="2000" dirty="0">
                <a:latin typeface="Arial" panose="020B0604020202020204" pitchFamily="34" charset="0"/>
                <a:cs typeface="Arial" panose="020B0604020202020204" pitchFamily="34" charset="0"/>
              </a:rPr>
              <a:t>Meeting was held on 26</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of January 2021</a:t>
            </a:r>
            <a:endParaRPr lang="en-ZA" sz="2000" dirty="0">
              <a:solidFill>
                <a:srgbClr val="000000"/>
              </a:solidFill>
              <a:latin typeface="Arial" panose="020B0604020202020204" pitchFamily="34" charset="0"/>
              <a:cs typeface="Arial" panose="020B0604020202020204" pitchFamily="34" charset="0"/>
            </a:endParaRPr>
          </a:p>
          <a:p>
            <a:pPr marL="287337" lvl="1" indent="-285750">
              <a:lnSpc>
                <a:spcPct val="100000"/>
              </a:lnSpc>
              <a:buFont typeface="Wingdings" panose="05000000000000000000" pitchFamily="2" charset="2"/>
              <a:buChar char="v"/>
            </a:pPr>
            <a:r>
              <a:rPr lang="en-ZA" sz="2200" b="1" dirty="0">
                <a:solidFill>
                  <a:srgbClr val="000000"/>
                </a:solidFill>
                <a:latin typeface="Arial" panose="020B0604020202020204" pitchFamily="34" charset="0"/>
                <a:cs typeface="Arial" panose="020B0604020202020204" pitchFamily="34" charset="0"/>
              </a:rPr>
              <a:t>Resolutions Implemented</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Internal Audit Plan approved</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Provincial Treasury, Audit Committee and Internal Audit performed a joint review of the AFS</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Audit Committee and the Municipal Manager did declare the alleged fraud that took place at the Traffic Department  in the AGSA fraud questionnaire </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Committee reviewed the performance report and recommendations submitted to PMS/IDP Manager through the Internal Audit Unit including the changes that have been highlighted </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Performance Management Unit and Internal Audit Unit reviewed  Performance Report and ensured that the report is supported by POE.</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HR related policies submitted to the Audit Committee</a:t>
            </a:r>
          </a:p>
          <a:p>
            <a:pPr marL="344487" lvl="1" indent="-342900">
              <a:lnSpc>
                <a:spcPct val="100000"/>
              </a:lnSpc>
            </a:pPr>
            <a:r>
              <a:rPr lang="en-GB" sz="2000" dirty="0">
                <a:solidFill>
                  <a:srgbClr val="000000"/>
                </a:solidFill>
                <a:latin typeface="Arial" panose="020B0604020202020204" pitchFamily="34" charset="0"/>
                <a:cs typeface="Arial" panose="020B0604020202020204" pitchFamily="34" charset="0"/>
              </a:rPr>
              <a:t>Costing for travel and overtime sent to the Audit Committee</a:t>
            </a:r>
            <a:endParaRPr lang="en-ZA" sz="20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918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78" y="70104"/>
            <a:ext cx="10679514" cy="1320800"/>
          </a:xfrm>
        </p:spPr>
        <p:txBody>
          <a:bodyPr/>
          <a:lstStyle/>
          <a:p>
            <a:r>
              <a:rPr lang="en-GB" b="1" dirty="0">
                <a:latin typeface="Arial" pitchFamily="34" charset="0"/>
                <a:cs typeface="Arial" pitchFamily="34" charset="0"/>
              </a:rPr>
              <a:t>6. Governance and Institutional Capacity </a:t>
            </a:r>
            <a:br>
              <a:rPr lang="en-GB" b="1" dirty="0">
                <a:latin typeface="Arial" pitchFamily="34" charset="0"/>
                <a:cs typeface="Arial" pitchFamily="34" charset="0"/>
              </a:rPr>
            </a:br>
            <a:r>
              <a:rPr lang="en-GB" b="1" dirty="0">
                <a:latin typeface="Arial" pitchFamily="34" charset="0"/>
                <a:cs typeface="Arial" pitchFamily="34" charset="0"/>
              </a:rPr>
              <a:t>(iii) 	MPACs Functionality</a:t>
            </a:r>
            <a:endParaRPr lang="en-US" b="1" dirty="0"/>
          </a:p>
        </p:txBody>
      </p:sp>
      <p:sp>
        <p:nvSpPr>
          <p:cNvPr id="3" name="Content Placeholder 2"/>
          <p:cNvSpPr>
            <a:spLocks noGrp="1"/>
          </p:cNvSpPr>
          <p:nvPr>
            <p:ph idx="1"/>
          </p:nvPr>
        </p:nvSpPr>
        <p:spPr>
          <a:xfrm>
            <a:off x="302429" y="1310197"/>
            <a:ext cx="10088479" cy="4340795"/>
          </a:xfrm>
        </p:spPr>
        <p:txBody>
          <a:bodyPr>
            <a:normAutofit/>
          </a:bodyPr>
          <a:lstStyle/>
          <a:p>
            <a:pPr marL="344487" lvl="1" indent="-342900">
              <a:lnSpc>
                <a:spcPct val="100000"/>
              </a:lnSpc>
            </a:pPr>
            <a:r>
              <a:rPr lang="en-GB" dirty="0">
                <a:latin typeface="Arial" panose="020B0604020202020204" pitchFamily="34" charset="0"/>
                <a:cs typeface="Arial" panose="020B0604020202020204" pitchFamily="34" charset="0"/>
              </a:rPr>
              <a:t>MPAC meetings are sitting as per the quarterly schedule and when the need arises. </a:t>
            </a:r>
            <a:endParaRPr lang="en-ZA" sz="2000" dirty="0">
              <a:latin typeface="Arial" panose="020B0604020202020204" pitchFamily="34" charset="0"/>
              <a:cs typeface="Arial" panose="020B0604020202020204" pitchFamily="34" charset="0"/>
            </a:endParaRPr>
          </a:p>
          <a:p>
            <a:pPr marL="344487" lvl="1" indent="-342900">
              <a:lnSpc>
                <a:spcPct val="100000"/>
              </a:lnSpc>
            </a:pPr>
            <a:r>
              <a:rPr lang="en-ZA" dirty="0">
                <a:solidFill>
                  <a:srgbClr val="000000"/>
                </a:solidFill>
                <a:latin typeface="Arial" panose="020B0604020202020204" pitchFamily="34" charset="0"/>
                <a:cs typeface="Arial" panose="020B0604020202020204" pitchFamily="34" charset="0"/>
              </a:rPr>
              <a:t>The MPAC is fully functional with proportional representative from all  council members. </a:t>
            </a:r>
          </a:p>
          <a:p>
            <a:pPr marL="344487" lvl="1" indent="-342900">
              <a:lnSpc>
                <a:spcPct val="100000"/>
              </a:lnSpc>
            </a:pPr>
            <a:r>
              <a:rPr lang="en-ZA" dirty="0">
                <a:solidFill>
                  <a:srgbClr val="000000"/>
                </a:solidFill>
                <a:latin typeface="Arial" panose="020B0604020202020204" pitchFamily="34" charset="0"/>
                <a:cs typeface="Arial" panose="020B0604020202020204" pitchFamily="34" charset="0"/>
              </a:rPr>
              <a:t>MPAC is fairly resourced in terms of personnel and Corporate Services, is providing recordings of their proceedings</a:t>
            </a:r>
          </a:p>
          <a:p>
            <a:r>
              <a:rPr lang="en-ZA" sz="1500" dirty="0">
                <a:solidFill>
                  <a:srgbClr val="000000"/>
                </a:solidFill>
                <a:latin typeface="Arial" panose="020B0604020202020204" pitchFamily="34" charset="0"/>
                <a:cs typeface="Arial" panose="020B0604020202020204" pitchFamily="34" charset="0"/>
              </a:rPr>
              <a:t>Training of the investigation committees on S32 and MFMA S32 UIFW was conducted by Provincial Treasury in order for the committee to perform its work on investigations and to review the historical UIFW. </a:t>
            </a:r>
          </a:p>
          <a:p>
            <a:pPr marL="0" indent="0">
              <a:buNone/>
            </a:pPr>
            <a:endParaRPr lang="en-US" sz="1500" dirty="0">
              <a:latin typeface="Arial" panose="020B0604020202020204" pitchFamily="34" charset="0"/>
              <a:cs typeface="Arial" panose="020B0604020202020204" pitchFamily="34" charset="0"/>
            </a:endParaRPr>
          </a:p>
          <a:p>
            <a:pPr marL="344487" lvl="1" indent="-342900">
              <a:lnSpc>
                <a:spcPct val="100000"/>
              </a:lnSpc>
            </a:pPr>
            <a:endParaRPr lang="en-ZA" b="1"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87876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57" y="1786467"/>
            <a:ext cx="8596668" cy="1826581"/>
          </a:xfrm>
        </p:spPr>
        <p:txBody>
          <a:bodyPr/>
          <a:lstStyle/>
          <a:p>
            <a:pPr algn="ctr"/>
            <a:r>
              <a:rPr lang="en-US" b="1" dirty="0"/>
              <a:t>6. (iv) SERVICE DELIVERY</a:t>
            </a:r>
          </a:p>
        </p:txBody>
      </p:sp>
    </p:spTree>
    <p:extLst>
      <p:ext uri="{BB962C8B-B14F-4D97-AF65-F5344CB8AC3E}">
        <p14:creationId xmlns:p14="http://schemas.microsoft.com/office/powerpoint/2010/main" val="282672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63" y="1392072"/>
            <a:ext cx="8721155" cy="5163473"/>
          </a:xfrm>
        </p:spPr>
        <p:txBody>
          <a:bodyPr>
            <a:normAutofit/>
          </a:bodyPr>
          <a:lstStyle/>
          <a:p>
            <a:pPr marL="0" indent="0" algn="ctr">
              <a:buNone/>
            </a:pPr>
            <a:endParaRPr lang="en-GB" sz="3200" b="1" dirty="0"/>
          </a:p>
          <a:p>
            <a:pPr marL="0" indent="0" algn="ctr">
              <a:buNone/>
            </a:pPr>
            <a:endParaRPr lang="en-GB" sz="3200" b="1" dirty="0"/>
          </a:p>
          <a:p>
            <a:pPr marL="0" indent="0" algn="ctr">
              <a:buNone/>
            </a:pPr>
            <a:endParaRPr lang="en-GB" sz="3200" b="1" dirty="0"/>
          </a:p>
          <a:p>
            <a:pPr marL="0" indent="0" algn="ctr">
              <a:buNone/>
            </a:pPr>
            <a:r>
              <a:rPr lang="en-GB" sz="3200" b="1" dirty="0"/>
              <a:t>Vision and Mission</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10043519" y="207903"/>
            <a:ext cx="1740281" cy="1829250"/>
          </a:xfrm>
          <a:prstGeom prst="rect">
            <a:avLst/>
          </a:prstGeom>
        </p:spPr>
      </p:pic>
    </p:spTree>
    <p:extLst>
      <p:ext uri="{BB962C8B-B14F-4D97-AF65-F5344CB8AC3E}">
        <p14:creationId xmlns:p14="http://schemas.microsoft.com/office/powerpoint/2010/main" val="291365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465" y="587566"/>
            <a:ext cx="7261794" cy="683623"/>
          </a:xfrm>
        </p:spPr>
        <p:txBody>
          <a:bodyPr>
            <a:normAutofit/>
          </a:bodyPr>
          <a:lstStyle/>
          <a:p>
            <a:pPr algn="r"/>
            <a:r>
              <a:rPr lang="en-ZA" dirty="0"/>
              <a:t>MIG 2019/20 ROLLOVER PROJECTS</a:t>
            </a:r>
          </a:p>
        </p:txBody>
      </p:sp>
      <p:graphicFrame>
        <p:nvGraphicFramePr>
          <p:cNvPr id="3" name="Table 2"/>
          <p:cNvGraphicFramePr>
            <a:graphicFrameLocks noGrp="1"/>
          </p:cNvGraphicFramePr>
          <p:nvPr/>
        </p:nvGraphicFramePr>
        <p:xfrm>
          <a:off x="259219" y="1136019"/>
          <a:ext cx="11661031" cy="4209284"/>
        </p:xfrm>
        <a:graphic>
          <a:graphicData uri="http://schemas.openxmlformats.org/drawingml/2006/table">
            <a:tbl>
              <a:tblPr firstRow="1" bandRow="1"/>
              <a:tblGrid>
                <a:gridCol w="2298934">
                  <a:extLst>
                    <a:ext uri="{9D8B030D-6E8A-4147-A177-3AD203B41FA5}">
                      <a16:colId xmlns:a16="http://schemas.microsoft.com/office/drawing/2014/main" val="20000"/>
                    </a:ext>
                  </a:extLst>
                </a:gridCol>
                <a:gridCol w="2141757">
                  <a:extLst>
                    <a:ext uri="{9D8B030D-6E8A-4147-A177-3AD203B41FA5}">
                      <a16:colId xmlns:a16="http://schemas.microsoft.com/office/drawing/2014/main" val="20001"/>
                    </a:ext>
                  </a:extLst>
                </a:gridCol>
                <a:gridCol w="1609539">
                  <a:extLst>
                    <a:ext uri="{9D8B030D-6E8A-4147-A177-3AD203B41FA5}">
                      <a16:colId xmlns:a16="http://schemas.microsoft.com/office/drawing/2014/main" val="20002"/>
                    </a:ext>
                  </a:extLst>
                </a:gridCol>
                <a:gridCol w="1810733">
                  <a:extLst>
                    <a:ext uri="{9D8B030D-6E8A-4147-A177-3AD203B41FA5}">
                      <a16:colId xmlns:a16="http://schemas.microsoft.com/office/drawing/2014/main" val="20003"/>
                    </a:ext>
                  </a:extLst>
                </a:gridCol>
                <a:gridCol w="1810733">
                  <a:extLst>
                    <a:ext uri="{9D8B030D-6E8A-4147-A177-3AD203B41FA5}">
                      <a16:colId xmlns:a16="http://schemas.microsoft.com/office/drawing/2014/main" val="20004"/>
                    </a:ext>
                  </a:extLst>
                </a:gridCol>
                <a:gridCol w="1989335">
                  <a:extLst>
                    <a:ext uri="{9D8B030D-6E8A-4147-A177-3AD203B41FA5}">
                      <a16:colId xmlns:a16="http://schemas.microsoft.com/office/drawing/2014/main" val="20005"/>
                    </a:ext>
                  </a:extLst>
                </a:gridCol>
              </a:tblGrid>
              <a:tr h="128595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Form ID: Projects Name</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mn-lt"/>
                          <a:ea typeface="Calibri"/>
                          <a:cs typeface="Times New Roman"/>
                        </a:rPr>
                        <a:t>Status of Project</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kumimoji="0" lang="en-ZA" sz="1200" b="1" i="0" u="none" strike="noStrike" kern="1200" cap="none" spc="0" normalizeH="0" baseline="0" noProof="0" dirty="0">
                          <a:ln>
                            <a:noFill/>
                          </a:ln>
                          <a:solidFill>
                            <a:prstClr val="black"/>
                          </a:solidFill>
                          <a:effectLst/>
                          <a:uLnTx/>
                          <a:uFillTx/>
                          <a:latin typeface="+mn-lt"/>
                          <a:ea typeface="Calibri"/>
                          <a:cs typeface="Times New Roman"/>
                        </a:rPr>
                        <a:t>Scope</a:t>
                      </a:r>
                      <a:endParaRPr lang="en-ZA" sz="1200" dirty="0">
                        <a:solidFill>
                          <a:schemeClr val="tx1"/>
                        </a:solidFill>
                        <a:latin typeface="+mn-lt"/>
                        <a:ea typeface="Calibri"/>
                        <a:cs typeface="Times New Roman"/>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 Progress</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Project Duration</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Contractor</a:t>
                      </a:r>
                      <a:r>
                        <a:rPr lang="en-ZA" sz="1200" baseline="0" dirty="0">
                          <a:solidFill>
                            <a:schemeClr val="tx1"/>
                          </a:solidFill>
                          <a:latin typeface="+mn-lt"/>
                          <a:ea typeface="Calibri"/>
                          <a:cs typeface="Times New Roman"/>
                        </a:rPr>
                        <a:t> /Consultant Appointment</a:t>
                      </a:r>
                      <a:endParaRPr lang="en-ZA" sz="1200" dirty="0">
                        <a:solidFill>
                          <a:schemeClr val="tx1"/>
                        </a:solidFill>
                        <a:latin typeface="+mn-lt"/>
                        <a:ea typeface="Calibri"/>
                        <a:cs typeface="Times New Roman"/>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223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Chintsa</a:t>
                      </a:r>
                      <a:r>
                        <a:rPr lang="en-ZA" sz="1400" u="none" strike="noStrike" kern="1200" baseline="0" dirty="0">
                          <a:solidFill>
                            <a:schemeClr val="dk1"/>
                          </a:solidFill>
                          <a:effectLst/>
                          <a:latin typeface="+mn-lt"/>
                          <a:ea typeface="+mn-ea"/>
                          <a:cs typeface="+mn-cs"/>
                        </a:rPr>
                        <a:t> East</a:t>
                      </a:r>
                      <a:r>
                        <a:rPr lang="en-ZA" sz="1400" u="none" strike="noStrike" kern="1200" dirty="0">
                          <a:solidFill>
                            <a:schemeClr val="dk1"/>
                          </a:solidFill>
                          <a:effectLst/>
                          <a:latin typeface="+mn-lt"/>
                          <a:ea typeface="+mn-ea"/>
                          <a:cs typeface="+mn-cs"/>
                        </a:rPr>
                        <a:t> Internal streets</a:t>
                      </a:r>
                    </a:p>
                  </a:txBody>
                  <a:tcPr marL="9525" marR="9525" marT="9527"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Completed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3km</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4 Months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14/08/19</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8223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Ward 6 Youth</a:t>
                      </a:r>
                      <a:r>
                        <a:rPr lang="en-ZA" sz="1400" u="none" strike="noStrike" kern="1200" baseline="0" dirty="0">
                          <a:solidFill>
                            <a:schemeClr val="dk1"/>
                          </a:solidFill>
                          <a:effectLst/>
                          <a:latin typeface="+mn-lt"/>
                          <a:ea typeface="+mn-ea"/>
                          <a:cs typeface="+mn-cs"/>
                        </a:rPr>
                        <a:t> Centre</a:t>
                      </a:r>
                      <a:r>
                        <a:rPr lang="en-ZA" sz="1400" u="none" strike="noStrike" kern="1200" dirty="0">
                          <a:solidFill>
                            <a:schemeClr val="dk1"/>
                          </a:solidFill>
                          <a:effectLst/>
                          <a:latin typeface="+mn-lt"/>
                          <a:ea typeface="+mn-ea"/>
                          <a:cs typeface="+mn-cs"/>
                        </a:rPr>
                        <a:t> </a:t>
                      </a:r>
                    </a:p>
                  </a:txBody>
                  <a:tcPr marL="9525" marR="9525" marT="9528"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290m2</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tx1"/>
                        </a:solidFill>
                        <a:effectLst/>
                        <a:latin typeface="+mn-lt"/>
                        <a:ea typeface="+mn-ea"/>
                        <a:cs typeface="+mn-cs"/>
                      </a:endParaRPr>
                    </a:p>
                    <a:p>
                      <a:pPr marL="0" algn="l" defTabSz="914400" rtl="0" eaLnBrk="1" fontAlgn="b" latinLnBrk="0" hangingPunct="1"/>
                      <a:r>
                        <a:rPr lang="en-ZA" sz="1400" u="none" strike="noStrike" kern="1200" dirty="0">
                          <a:solidFill>
                            <a:schemeClr val="tx1"/>
                          </a:solidFill>
                          <a:effectLst/>
                          <a:latin typeface="+mn-lt"/>
                          <a:ea typeface="+mn-ea"/>
                          <a:cs typeface="+mn-cs"/>
                        </a:rPr>
                        <a:t>50%</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 Months</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23/07/19</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127853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Construction</a:t>
                      </a:r>
                      <a:r>
                        <a:rPr lang="en-ZA" sz="1400" u="none" strike="noStrike" kern="1200" baseline="0" dirty="0">
                          <a:solidFill>
                            <a:schemeClr val="dk1"/>
                          </a:solidFill>
                          <a:effectLst/>
                          <a:latin typeface="+mn-lt"/>
                          <a:ea typeface="+mn-ea"/>
                          <a:cs typeface="+mn-cs"/>
                        </a:rPr>
                        <a:t> of Icwili</a:t>
                      </a:r>
                      <a:r>
                        <a:rPr lang="en-ZA" sz="1400" u="none" strike="noStrike" kern="1200" dirty="0">
                          <a:solidFill>
                            <a:schemeClr val="dk1"/>
                          </a:solidFill>
                          <a:effectLst/>
                          <a:latin typeface="+mn-lt"/>
                          <a:ea typeface="+mn-ea"/>
                          <a:cs typeface="+mn-cs"/>
                        </a:rPr>
                        <a:t> </a:t>
                      </a:r>
                      <a:r>
                        <a:rPr lang="en-ZA" sz="1400" u="none" strike="noStrike" kern="1200" dirty="0" err="1">
                          <a:solidFill>
                            <a:schemeClr val="dk1"/>
                          </a:solidFill>
                          <a:effectLst/>
                          <a:latin typeface="+mn-lt"/>
                          <a:ea typeface="+mn-ea"/>
                          <a:cs typeface="+mn-cs"/>
                        </a:rPr>
                        <a:t>Sportsfield</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err="1">
                          <a:solidFill>
                            <a:schemeClr val="dk1"/>
                          </a:solidFill>
                          <a:effectLst/>
                          <a:latin typeface="+mn-lt"/>
                          <a:ea typeface="+mn-ea"/>
                          <a:cs typeface="+mn-cs"/>
                        </a:rPr>
                        <a:t>Sporstfield</a:t>
                      </a:r>
                      <a:r>
                        <a:rPr lang="en-ZA" sz="1400" u="none" strike="noStrike" kern="1200" baseline="0" dirty="0">
                          <a:solidFill>
                            <a:schemeClr val="dk1"/>
                          </a:solidFill>
                          <a:effectLst/>
                          <a:latin typeface="+mn-lt"/>
                          <a:ea typeface="+mn-ea"/>
                          <a:cs typeface="+mn-cs"/>
                        </a:rPr>
                        <a:t> with netball &amp; Combi Court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tx1"/>
                        </a:solidFill>
                        <a:effectLst/>
                        <a:latin typeface="+mn-lt"/>
                        <a:ea typeface="+mn-ea"/>
                        <a:cs typeface="+mn-cs"/>
                      </a:endParaRPr>
                    </a:p>
                    <a:p>
                      <a:pPr marL="0" algn="l" defTabSz="914400" rtl="0" eaLnBrk="1" fontAlgn="b" latinLnBrk="0" hangingPunct="1"/>
                      <a:r>
                        <a:rPr lang="en-ZA" sz="1400" u="none" strike="noStrike" kern="1200" dirty="0">
                          <a:solidFill>
                            <a:schemeClr val="tx1"/>
                          </a:solidFill>
                          <a:effectLst/>
                          <a:latin typeface="+mn-lt"/>
                          <a:ea typeface="+mn-ea"/>
                          <a:cs typeface="+mn-cs"/>
                        </a:rPr>
                        <a:t>75%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a:t>
                      </a:r>
                      <a:r>
                        <a:rPr lang="en-ZA" sz="1400" u="none" strike="noStrike" kern="1200" baseline="0" dirty="0">
                          <a:solidFill>
                            <a:schemeClr val="dk1"/>
                          </a:solidFill>
                          <a:effectLst/>
                          <a:latin typeface="+mn-lt"/>
                          <a:ea typeface="+mn-ea"/>
                          <a:cs typeface="+mn-cs"/>
                        </a:rPr>
                        <a:t> </a:t>
                      </a:r>
                      <a:r>
                        <a:rPr lang="en-ZA" sz="1400" u="none" strike="noStrike" kern="1200" dirty="0">
                          <a:solidFill>
                            <a:schemeClr val="dk1"/>
                          </a:solidFill>
                          <a:effectLst/>
                          <a:latin typeface="+mn-lt"/>
                          <a:ea typeface="+mn-ea"/>
                          <a:cs typeface="+mn-cs"/>
                        </a:rPr>
                        <a:t>Months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23/07/19</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399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42" y="488416"/>
            <a:ext cx="8596668" cy="759551"/>
          </a:xfrm>
        </p:spPr>
        <p:txBody>
          <a:bodyPr/>
          <a:lstStyle/>
          <a:p>
            <a:r>
              <a:rPr lang="en-ZA" dirty="0"/>
              <a:t>MIG 2020/21 PROJECTS PROGRESS</a:t>
            </a:r>
          </a:p>
        </p:txBody>
      </p:sp>
      <p:graphicFrame>
        <p:nvGraphicFramePr>
          <p:cNvPr id="4" name="Table 3"/>
          <p:cNvGraphicFramePr>
            <a:graphicFrameLocks noGrp="1"/>
          </p:cNvGraphicFramePr>
          <p:nvPr/>
        </p:nvGraphicFramePr>
        <p:xfrm>
          <a:off x="420106" y="998585"/>
          <a:ext cx="11612817" cy="5737488"/>
        </p:xfrm>
        <a:graphic>
          <a:graphicData uri="http://schemas.openxmlformats.org/drawingml/2006/table">
            <a:tbl>
              <a:tblPr firstRow="1" bandRow="1"/>
              <a:tblGrid>
                <a:gridCol w="2289430">
                  <a:extLst>
                    <a:ext uri="{9D8B030D-6E8A-4147-A177-3AD203B41FA5}">
                      <a16:colId xmlns:a16="http://schemas.microsoft.com/office/drawing/2014/main" val="20000"/>
                    </a:ext>
                  </a:extLst>
                </a:gridCol>
                <a:gridCol w="2132901">
                  <a:extLst>
                    <a:ext uri="{9D8B030D-6E8A-4147-A177-3AD203B41FA5}">
                      <a16:colId xmlns:a16="http://schemas.microsoft.com/office/drawing/2014/main" val="20001"/>
                    </a:ext>
                  </a:extLst>
                </a:gridCol>
                <a:gridCol w="1602885">
                  <a:extLst>
                    <a:ext uri="{9D8B030D-6E8A-4147-A177-3AD203B41FA5}">
                      <a16:colId xmlns:a16="http://schemas.microsoft.com/office/drawing/2014/main" val="20002"/>
                    </a:ext>
                  </a:extLst>
                </a:gridCol>
                <a:gridCol w="1803246">
                  <a:extLst>
                    <a:ext uri="{9D8B030D-6E8A-4147-A177-3AD203B41FA5}">
                      <a16:colId xmlns:a16="http://schemas.microsoft.com/office/drawing/2014/main" val="20003"/>
                    </a:ext>
                  </a:extLst>
                </a:gridCol>
                <a:gridCol w="1803246">
                  <a:extLst>
                    <a:ext uri="{9D8B030D-6E8A-4147-A177-3AD203B41FA5}">
                      <a16:colId xmlns:a16="http://schemas.microsoft.com/office/drawing/2014/main" val="20004"/>
                    </a:ext>
                  </a:extLst>
                </a:gridCol>
                <a:gridCol w="1981109">
                  <a:extLst>
                    <a:ext uri="{9D8B030D-6E8A-4147-A177-3AD203B41FA5}">
                      <a16:colId xmlns:a16="http://schemas.microsoft.com/office/drawing/2014/main" val="20005"/>
                    </a:ext>
                  </a:extLst>
                </a:gridCol>
              </a:tblGrid>
              <a:tr h="118444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Form ID: Projects Name</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mn-lt"/>
                          <a:ea typeface="Calibri"/>
                          <a:cs typeface="Times New Roman"/>
                        </a:rPr>
                        <a:t>Status of Project</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kumimoji="0" lang="en-ZA" sz="1200" b="1" i="0" u="none" strike="noStrike" kern="1200" cap="none" spc="0" normalizeH="0" baseline="0" noProof="0" dirty="0">
                          <a:ln>
                            <a:noFill/>
                          </a:ln>
                          <a:solidFill>
                            <a:prstClr val="black"/>
                          </a:solidFill>
                          <a:effectLst/>
                          <a:uLnTx/>
                          <a:uFillTx/>
                          <a:latin typeface="+mn-lt"/>
                          <a:ea typeface="Calibri"/>
                          <a:cs typeface="Times New Roman"/>
                        </a:rPr>
                        <a:t>Scope</a:t>
                      </a:r>
                      <a:endParaRPr lang="en-ZA" sz="1200" dirty="0">
                        <a:solidFill>
                          <a:schemeClr val="tx1"/>
                        </a:solidFill>
                        <a:latin typeface="+mn-lt"/>
                        <a:ea typeface="Calibri"/>
                        <a:cs typeface="Times New Roman"/>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 Progress</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Project Duration</a:t>
                      </a: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ct val="115000"/>
                        </a:lnSpc>
                        <a:spcAft>
                          <a:spcPts val="1000"/>
                        </a:spcAft>
                      </a:pPr>
                      <a:r>
                        <a:rPr lang="en-ZA" sz="1200" dirty="0">
                          <a:solidFill>
                            <a:schemeClr val="tx1"/>
                          </a:solidFill>
                          <a:latin typeface="+mn-lt"/>
                          <a:ea typeface="Calibri"/>
                          <a:cs typeface="Times New Roman"/>
                        </a:rPr>
                        <a:t>Contractor</a:t>
                      </a:r>
                      <a:r>
                        <a:rPr lang="en-ZA" sz="1200" baseline="0" dirty="0">
                          <a:solidFill>
                            <a:schemeClr val="tx1"/>
                          </a:solidFill>
                          <a:latin typeface="+mn-lt"/>
                          <a:ea typeface="Calibri"/>
                          <a:cs typeface="Times New Roman"/>
                        </a:rPr>
                        <a:t> /Consultant Appointment</a:t>
                      </a:r>
                      <a:endParaRPr lang="en-ZA" sz="1200" dirty="0">
                        <a:solidFill>
                          <a:schemeClr val="tx1"/>
                        </a:solidFill>
                        <a:latin typeface="+mn-lt"/>
                        <a:ea typeface="Calibri"/>
                        <a:cs typeface="Times New Roman"/>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2251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Komga to</a:t>
                      </a:r>
                      <a:r>
                        <a:rPr lang="en-ZA" sz="1400" u="none" strike="noStrike" kern="1200" baseline="0" dirty="0">
                          <a:solidFill>
                            <a:schemeClr val="dk1"/>
                          </a:solidFill>
                          <a:effectLst/>
                          <a:latin typeface="+mn-lt"/>
                          <a:ea typeface="+mn-ea"/>
                          <a:cs typeface="+mn-cs"/>
                        </a:rPr>
                        <a:t> Siviwe Main Street</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3,8km</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90%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a:t>
                      </a:r>
                      <a:r>
                        <a:rPr lang="en-ZA" sz="1400" u="none" strike="noStrike" kern="1200" baseline="0" dirty="0">
                          <a:solidFill>
                            <a:schemeClr val="dk1"/>
                          </a:solidFill>
                          <a:effectLst/>
                          <a:latin typeface="+mn-lt"/>
                          <a:ea typeface="+mn-ea"/>
                          <a:cs typeface="+mn-cs"/>
                        </a:rPr>
                        <a:t> Months</a:t>
                      </a:r>
                      <a:endParaRPr lang="en-ZA" sz="1400" u="none" strike="noStrike" kern="1200" dirty="0">
                        <a:solidFill>
                          <a:schemeClr val="dk1"/>
                        </a:solidFill>
                        <a:effectLst/>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25/03/2020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9261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Construction of Cefan</a:t>
                      </a:r>
                      <a:r>
                        <a:rPr lang="en-ZA" sz="1400" u="none" strike="noStrike" kern="1200" baseline="0" dirty="0">
                          <a:solidFill>
                            <a:schemeClr val="dk1"/>
                          </a:solidFill>
                          <a:effectLst/>
                          <a:latin typeface="+mn-lt"/>
                          <a:ea typeface="+mn-ea"/>
                          <a:cs typeface="+mn-cs"/>
                        </a:rPr>
                        <a:t>e Internal Streets</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US" sz="1400" u="none" strike="noStrike" kern="1200" dirty="0">
                        <a:solidFill>
                          <a:schemeClr val="dk1"/>
                        </a:solidFill>
                        <a:effectLst/>
                        <a:latin typeface="+mn-lt"/>
                        <a:ea typeface="+mn-ea"/>
                        <a:cs typeface="+mn-cs"/>
                      </a:endParaRPr>
                    </a:p>
                    <a:p>
                      <a:pPr marL="0" algn="l" defTabSz="914400" rtl="0" eaLnBrk="1" fontAlgn="b" latinLnBrk="0" hangingPunct="1"/>
                      <a:endParaRPr lang="en-US" sz="1400" u="none" strike="noStrike" kern="1200" dirty="0">
                        <a:solidFill>
                          <a:schemeClr val="dk1"/>
                        </a:solidFill>
                        <a:effectLst/>
                        <a:latin typeface="+mn-lt"/>
                        <a:ea typeface="+mn-ea"/>
                        <a:cs typeface="+mn-cs"/>
                      </a:endParaRPr>
                    </a:p>
                    <a:p>
                      <a:pPr marL="0" algn="l" defTabSz="914400" rtl="0" eaLnBrk="1" fontAlgn="b" latinLnBrk="0" hangingPunct="1"/>
                      <a:r>
                        <a:rPr lang="en-US" sz="1400" u="none" strike="noStrike" kern="1200" dirty="0">
                          <a:solidFill>
                            <a:schemeClr val="dk1"/>
                          </a:solidFill>
                          <a:effectLst/>
                          <a:latin typeface="+mn-lt"/>
                          <a:ea typeface="+mn-ea"/>
                          <a:cs typeface="+mn-cs"/>
                        </a:rPr>
                        <a:t>Construction</a:t>
                      </a:r>
                      <a:endParaRPr lang="en-ZA" sz="1400" u="none" strike="noStrike" kern="1200" dirty="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3,5km</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70%</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 Months</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10/11/2020</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104297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Construction of Bridge from Siviwe</a:t>
                      </a:r>
                      <a:r>
                        <a:rPr lang="en-ZA" sz="1400" u="none" strike="noStrike" kern="1200" baseline="0" dirty="0">
                          <a:solidFill>
                            <a:schemeClr val="dk1"/>
                          </a:solidFill>
                          <a:effectLst/>
                          <a:latin typeface="+mn-lt"/>
                          <a:ea typeface="+mn-ea"/>
                          <a:cs typeface="+mn-cs"/>
                        </a:rPr>
                        <a:t> to Zone 10</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1km &amp; Culvert</a:t>
                      </a:r>
                      <a:r>
                        <a:rPr lang="en-ZA" sz="1400" u="none" strike="noStrike" kern="1200" baseline="0" dirty="0">
                          <a:solidFill>
                            <a:schemeClr val="dk1"/>
                          </a:solidFill>
                          <a:effectLst/>
                          <a:latin typeface="+mn-lt"/>
                          <a:ea typeface="+mn-ea"/>
                          <a:cs typeface="+mn-cs"/>
                        </a:rPr>
                        <a:t> Crossing</a:t>
                      </a:r>
                      <a:endParaRPr lang="en-ZA" sz="1400" u="none" strike="noStrike" kern="1200" dirty="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10/11/2020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9261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Construction</a:t>
                      </a:r>
                      <a:r>
                        <a:rPr lang="en-ZA" sz="1400" u="none" strike="noStrike" kern="1200" baseline="0" dirty="0">
                          <a:solidFill>
                            <a:schemeClr val="dk1"/>
                          </a:solidFill>
                          <a:effectLst/>
                          <a:latin typeface="+mn-lt"/>
                          <a:ea typeface="+mn-ea"/>
                          <a:cs typeface="+mn-cs"/>
                        </a:rPr>
                        <a:t> of Lusizini Community Hall</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290m</a:t>
                      </a:r>
                      <a:r>
                        <a:rPr lang="en-ZA" sz="1400" u="none" strike="noStrike" kern="1200" baseline="30000" dirty="0">
                          <a:solidFill>
                            <a:schemeClr val="dk1"/>
                          </a:solidFill>
                          <a:effectLst/>
                          <a:latin typeface="+mn-lt"/>
                          <a:ea typeface="+mn-ea"/>
                          <a:cs typeface="+mn-cs"/>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13/11/2020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9261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r>
                        <a:rPr lang="en-ZA" sz="1400" u="none" strike="noStrike" kern="1200" dirty="0">
                          <a:solidFill>
                            <a:schemeClr val="dk1"/>
                          </a:solidFill>
                          <a:effectLst/>
                          <a:latin typeface="+mn-lt"/>
                          <a:ea typeface="+mn-ea"/>
                          <a:cs typeface="+mn-cs"/>
                        </a:rPr>
                        <a:t>Construction of Morgan Bay</a:t>
                      </a:r>
                      <a:r>
                        <a:rPr lang="en-ZA" sz="1400" u="none" strike="noStrike" kern="1200" baseline="0" dirty="0">
                          <a:solidFill>
                            <a:schemeClr val="dk1"/>
                          </a:solidFill>
                          <a:effectLst/>
                          <a:latin typeface="+mn-lt"/>
                          <a:ea typeface="+mn-ea"/>
                          <a:cs typeface="+mn-cs"/>
                        </a:rPr>
                        <a:t> Internal Streets</a:t>
                      </a:r>
                      <a:endParaRPr lang="en-ZA" sz="1400" u="none" strike="noStrike" kern="1200" dirty="0">
                        <a:solidFill>
                          <a:schemeClr val="dk1"/>
                        </a:solidFill>
                        <a:effectLst/>
                        <a:latin typeface="+mn-lt"/>
                        <a:ea typeface="+mn-ea"/>
                        <a:cs typeface="+mn-cs"/>
                      </a:endParaRPr>
                    </a:p>
                  </a:txBody>
                  <a:tcPr marL="9525" marR="9525" marT="952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Construction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2,5km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6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endParaRPr lang="en-ZA" sz="1400" u="none" strike="noStrike" kern="1200" dirty="0">
                        <a:solidFill>
                          <a:schemeClr val="dk1"/>
                        </a:solidFill>
                        <a:effectLst/>
                        <a:latin typeface="+mn-lt"/>
                        <a:ea typeface="+mn-ea"/>
                        <a:cs typeface="+mn-cs"/>
                      </a:endParaRPr>
                    </a:p>
                    <a:p>
                      <a:pPr marL="0" algn="l" defTabSz="914400" rtl="0" eaLnBrk="1" fontAlgn="b" latinLnBrk="0" hangingPunct="1"/>
                      <a:r>
                        <a:rPr lang="en-ZA" sz="1400" u="none" strike="noStrike" kern="1200" dirty="0">
                          <a:solidFill>
                            <a:schemeClr val="dk1"/>
                          </a:solidFill>
                          <a:effectLst/>
                          <a:latin typeface="+mn-lt"/>
                          <a:ea typeface="+mn-ea"/>
                          <a:cs typeface="+mn-cs"/>
                        </a:rPr>
                        <a:t>26/01/2021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444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7" y="106949"/>
            <a:ext cx="11324969" cy="981355"/>
          </a:xfrm>
        </p:spPr>
        <p:txBody>
          <a:bodyPr>
            <a:normAutofit fontScale="90000"/>
          </a:bodyPr>
          <a:lstStyle/>
          <a:p>
            <a:r>
              <a:rPr lang="en-ZA" b="1" dirty="0"/>
              <a:t>Municipal Mid- Term Performance Report – 31 December 2020</a:t>
            </a:r>
          </a:p>
        </p:txBody>
      </p:sp>
      <p:pic>
        <p:nvPicPr>
          <p:cNvPr id="10" name="Picture 9"/>
          <p:cNvPicPr>
            <a:picLocks noChangeAspect="1"/>
          </p:cNvPicPr>
          <p:nvPr/>
        </p:nvPicPr>
        <p:blipFill rotWithShape="1">
          <a:blip r:embed="rId2"/>
          <a:srcRect l="21536" t="28713" r="24440" b="34887"/>
          <a:stretch/>
        </p:blipFill>
        <p:spPr>
          <a:xfrm>
            <a:off x="40517" y="1054387"/>
            <a:ext cx="9804710" cy="4212972"/>
          </a:xfrm>
          <a:prstGeom prst="rect">
            <a:avLst/>
          </a:prstGeom>
        </p:spPr>
      </p:pic>
      <p:sp>
        <p:nvSpPr>
          <p:cNvPr id="11" name="Rectangle 10"/>
          <p:cNvSpPr/>
          <p:nvPr/>
        </p:nvSpPr>
        <p:spPr>
          <a:xfrm>
            <a:off x="112196" y="5486143"/>
            <a:ext cx="9564738"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institutional performance in the 2nd Quarter has increased by 6% compared to 60% of the 1st Quarter. Overall Performance is 63%.</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881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94" y="170688"/>
            <a:ext cx="9975426" cy="944880"/>
          </a:xfrm>
        </p:spPr>
        <p:txBody>
          <a:bodyPr>
            <a:normAutofit fontScale="90000"/>
          </a:bodyPr>
          <a:lstStyle/>
          <a:p>
            <a:r>
              <a:rPr lang="en-US" b="1" dirty="0"/>
              <a:t>7. Challenges faced by the municipality </a:t>
            </a:r>
            <a:r>
              <a:rPr lang="en-GB" b="1" dirty="0">
                <a:latin typeface="Arial" pitchFamily="34" charset="0"/>
                <a:cs typeface="Arial" pitchFamily="34" charset="0"/>
              </a:rPr>
              <a:t>and remedial actions</a:t>
            </a:r>
            <a:endParaRPr lang="en-US" b="1" dirty="0"/>
          </a:p>
        </p:txBody>
      </p:sp>
      <p:sp>
        <p:nvSpPr>
          <p:cNvPr id="3" name="Content Placeholder 2"/>
          <p:cNvSpPr>
            <a:spLocks noGrp="1"/>
          </p:cNvSpPr>
          <p:nvPr>
            <p:ph idx="1"/>
          </p:nvPr>
        </p:nvSpPr>
        <p:spPr>
          <a:xfrm>
            <a:off x="677333" y="1340746"/>
            <a:ext cx="10766691" cy="5222739"/>
          </a:xfrm>
        </p:spPr>
        <p:txBody>
          <a:bodyPr>
            <a:normAutofit fontScale="85000" lnSpcReduction="20000"/>
          </a:bodyPr>
          <a:lstStyle/>
          <a:p>
            <a:pPr marL="0" indent="0">
              <a:buNone/>
            </a:pPr>
            <a:r>
              <a:rPr lang="en-US" b="1" u="sng" dirty="0">
                <a:latin typeface="Arial" panose="020B0604020202020204" pitchFamily="34" charset="0"/>
                <a:cs typeface="Arial" panose="020B0604020202020204" pitchFamily="34" charset="0"/>
              </a:rPr>
              <a:t>Challenges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Increasing Salary bill versus the decreasing Equitable Share </a:t>
            </a:r>
            <a:endParaRPr lang="en-ZA" dirty="0">
              <a:solidFill>
                <a:prstClr val="black"/>
              </a:solidFill>
              <a:latin typeface="Arial" panose="020B0604020202020204" pitchFamily="34" charset="0"/>
              <a:cs typeface="Arial" panose="020B0604020202020204" pitchFamily="34" charset="0"/>
            </a:endParaRPr>
          </a:p>
          <a:p>
            <a:r>
              <a:rPr lang="en-ZA" dirty="0">
                <a:solidFill>
                  <a:prstClr val="black"/>
                </a:solidFill>
                <a:latin typeface="Arial" panose="020B0604020202020204" pitchFamily="34" charset="0"/>
                <a:cs typeface="Arial" panose="020B0604020202020204" pitchFamily="34" charset="0"/>
              </a:rPr>
              <a:t> Dilapidated electrical infrastructure</a:t>
            </a:r>
          </a:p>
          <a:p>
            <a:r>
              <a:rPr lang="en-GB" dirty="0">
                <a:solidFill>
                  <a:schemeClr val="tx1"/>
                </a:solidFill>
                <a:latin typeface="Arial" panose="020B0604020202020204" pitchFamily="34" charset="0"/>
                <a:cs typeface="Arial" panose="020B0604020202020204" pitchFamily="34" charset="0"/>
              </a:rPr>
              <a:t>Indigent register with low numbers as compared to the social economic profile of the community. </a:t>
            </a:r>
          </a:p>
          <a:p>
            <a:pPr>
              <a:buFont typeface="Wingdings" panose="05000000000000000000" pitchFamily="2" charset="2"/>
              <a:buChar char="q"/>
            </a:pPr>
            <a:r>
              <a:rPr lang="en-ZA" dirty="0">
                <a:latin typeface="Arial" panose="020B0604020202020204" pitchFamily="34" charset="0"/>
                <a:cs typeface="Arial" panose="020B0604020202020204" pitchFamily="34" charset="0"/>
              </a:rPr>
              <a:t>Lack of funding for identified potential development areas</a:t>
            </a:r>
          </a:p>
          <a:p>
            <a:pPr>
              <a:buFont typeface="Wingdings" panose="05000000000000000000" pitchFamily="2" charset="2"/>
              <a:buChar char="q"/>
            </a:pPr>
            <a:r>
              <a:rPr lang="en-ZA" dirty="0">
                <a:latin typeface="Arial" panose="020B0604020202020204" pitchFamily="34" charset="0"/>
                <a:cs typeface="Arial" panose="020B0604020202020204" pitchFamily="34" charset="0"/>
              </a:rPr>
              <a:t>Lack of funding for bulk infrastructure for identified development areas </a:t>
            </a:r>
          </a:p>
          <a:p>
            <a:r>
              <a:rPr lang="en-ZA" dirty="0">
                <a:latin typeface="Arial" panose="020B0604020202020204" pitchFamily="34" charset="0"/>
                <a:cs typeface="Arial" panose="020B0604020202020204" pitchFamily="34" charset="0"/>
              </a:rPr>
              <a:t>Litigation challenges due to financial constraints</a:t>
            </a:r>
          </a:p>
          <a:p>
            <a:r>
              <a:rPr lang="en-US" dirty="0">
                <a:latin typeface="Arial" panose="020B0604020202020204" pitchFamily="34" charset="0"/>
                <a:cs typeface="Arial" panose="020B0604020202020204" pitchFamily="34" charset="0"/>
              </a:rPr>
              <a:t>Low Capital Grants received versus institutional service delivery backlogs identified in the IDP document.</a:t>
            </a:r>
          </a:p>
          <a:p>
            <a:r>
              <a:rPr lang="en-ZA" dirty="0">
                <a:solidFill>
                  <a:prstClr val="black"/>
                </a:solidFill>
                <a:latin typeface="Arial" panose="020B0604020202020204" pitchFamily="34" charset="0"/>
                <a:cs typeface="Arial" panose="020B0604020202020204" pitchFamily="34" charset="0"/>
              </a:rPr>
              <a:t>Limited plant and machinery for roads maintenance and refuse removal</a:t>
            </a:r>
            <a:r>
              <a:rPr lang="en-ZA" dirty="0">
                <a:latin typeface="Arial" panose="020B0604020202020204" pitchFamily="34" charset="0"/>
                <a:cs typeface="Arial" panose="020B0604020202020204" pitchFamily="34" charset="0"/>
              </a:rPr>
              <a:t> due to financial constraints.</a:t>
            </a:r>
          </a:p>
          <a:p>
            <a:pPr marL="0" indent="0">
              <a:buNone/>
            </a:pPr>
            <a:r>
              <a:rPr lang="en-US" b="1" u="sng" dirty="0">
                <a:latin typeface="Arial" panose="020B0604020202020204" pitchFamily="34" charset="0"/>
                <a:cs typeface="Arial" panose="020B0604020202020204" pitchFamily="34" charset="0"/>
              </a:rPr>
              <a:t>Remedial Actions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Provincial COGTA is currently reviewing the Organizational Design in response to the salary bill and establishment.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Joint registration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has been initiated between GKM, ADM and Provincial COGTA in order to align both municipal indigent registers.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Komga Bulk infrastructure project has been earmarked as part of the Small town revitalization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provided by Office of the Premier.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ADM is providing legal assistance on a </a:t>
            </a:r>
            <a:r>
              <a:rPr lang="en-US" dirty="0" err="1">
                <a:latin typeface="Arial" panose="020B0604020202020204" pitchFamily="34" charset="0"/>
                <a:cs typeface="Arial" panose="020B0604020202020204" pitchFamily="34" charset="0"/>
              </a:rPr>
              <a:t>adhoc</a:t>
            </a:r>
            <a:r>
              <a:rPr lang="en-US" dirty="0">
                <a:latin typeface="Arial" panose="020B0604020202020204" pitchFamily="34" charset="0"/>
                <a:cs typeface="Arial" panose="020B0604020202020204" pitchFamily="34" charset="0"/>
              </a:rPr>
              <a:t> basis and also the institution in the process of procuring a panel of legal advisors.</a:t>
            </a:r>
          </a:p>
          <a:p>
            <a:pPr marL="0"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606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92" y="1438659"/>
            <a:ext cx="8596668" cy="1826581"/>
          </a:xfrm>
        </p:spPr>
        <p:txBody>
          <a:bodyPr/>
          <a:lstStyle/>
          <a:p>
            <a:pPr algn="ctr"/>
            <a:r>
              <a:rPr lang="en-US" sz="5400" b="1" dirty="0"/>
              <a:t>THANK YOU</a:t>
            </a:r>
            <a:r>
              <a:rPr lang="en-US" dirty="0"/>
              <a:t> </a:t>
            </a:r>
          </a:p>
        </p:txBody>
      </p:sp>
    </p:spTree>
    <p:extLst>
      <p:ext uri="{BB962C8B-B14F-4D97-AF65-F5344CB8AC3E}">
        <p14:creationId xmlns:p14="http://schemas.microsoft.com/office/powerpoint/2010/main" val="345023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Vision and Mission</a:t>
            </a:r>
            <a:endParaRPr lang="en-ZA" dirty="0">
              <a:effectLst/>
            </a:endParaRPr>
          </a:p>
        </p:txBody>
      </p:sp>
      <p:sp>
        <p:nvSpPr>
          <p:cNvPr id="3" name="Content Placeholder 2"/>
          <p:cNvSpPr>
            <a:spLocks noGrp="1"/>
          </p:cNvSpPr>
          <p:nvPr>
            <p:ph idx="1"/>
          </p:nvPr>
        </p:nvSpPr>
        <p:spPr>
          <a:xfrm>
            <a:off x="677334" y="1709057"/>
            <a:ext cx="8596668" cy="4332305"/>
          </a:xfrm>
        </p:spPr>
        <p:txBody>
          <a:bodyPr>
            <a:normAutofit/>
          </a:bodyPr>
          <a:lstStyle/>
          <a:p>
            <a:pPr marL="0" indent="0" algn="just">
              <a:buFontTx/>
              <a:buNone/>
              <a:defRPr/>
            </a:pPr>
            <a:r>
              <a:rPr lang="en-ZA" altLang="en-US" sz="1500" u="sng" dirty="0">
                <a:latin typeface="Arial" panose="020B0604020202020204" pitchFamily="34" charset="0"/>
                <a:cs typeface="Arial" panose="020B0604020202020204" pitchFamily="34" charset="0"/>
              </a:rPr>
              <a:t>Vision</a:t>
            </a:r>
          </a:p>
          <a:p>
            <a:pPr marL="0" indent="0" algn="just">
              <a:buFontTx/>
              <a:buNone/>
              <a:defRPr/>
            </a:pPr>
            <a:r>
              <a:rPr lang="en-ZA" sz="1500" dirty="0">
                <a:solidFill>
                  <a:schemeClr val="tx1"/>
                </a:solidFill>
                <a:latin typeface="Arial" panose="020B0604020202020204" pitchFamily="34" charset="0"/>
                <a:ea typeface="MS PGothic" panose="020B0600070205080204" pitchFamily="34" charset="-128"/>
                <a:cs typeface="Arial" panose="020B0604020202020204" pitchFamily="34" charset="0"/>
              </a:rPr>
              <a:t>To achieve a peaceful and sustainable environment, where all communities enjoy an improved quality of life through promotion of socio economic development and ensure sustainable quality service for all.</a:t>
            </a:r>
            <a:endParaRPr lang="en-ZA" altLang="en-US" sz="1500" dirty="0">
              <a:solidFill>
                <a:schemeClr val="tx1"/>
              </a:solidFill>
              <a:latin typeface="Arial" panose="020B0604020202020204" pitchFamily="34" charset="0"/>
              <a:cs typeface="Arial" panose="020B0604020202020204" pitchFamily="34" charset="0"/>
            </a:endParaRPr>
          </a:p>
          <a:p>
            <a:pPr marL="0" indent="0" algn="just">
              <a:buFontTx/>
              <a:buNone/>
              <a:defRPr/>
            </a:pPr>
            <a:endParaRPr lang="en-ZA" altLang="en-US" sz="1500" dirty="0">
              <a:solidFill>
                <a:srgbClr val="FF0000"/>
              </a:solidFill>
              <a:latin typeface="Arial" panose="020B0604020202020204" pitchFamily="34" charset="0"/>
              <a:cs typeface="Arial" panose="020B0604020202020204" pitchFamily="34" charset="0"/>
            </a:endParaRPr>
          </a:p>
          <a:p>
            <a:pPr marL="0" indent="0" algn="just">
              <a:buFontTx/>
              <a:buNone/>
              <a:defRPr/>
            </a:pPr>
            <a:r>
              <a:rPr lang="en-ZA" altLang="en-US" sz="1500" u="sng" dirty="0">
                <a:latin typeface="Arial" panose="020B0604020202020204" pitchFamily="34" charset="0"/>
                <a:cs typeface="Arial" panose="020B0604020202020204" pitchFamily="34" charset="0"/>
              </a:rPr>
              <a:t>Mission</a:t>
            </a:r>
          </a:p>
          <a:p>
            <a:pPr marL="0" indent="0" algn="just">
              <a:buFontTx/>
              <a:buNone/>
              <a:defRPr/>
            </a:pPr>
            <a:r>
              <a:rPr lang="en-ZA" sz="1500" dirty="0">
                <a:solidFill>
                  <a:schemeClr val="tx1"/>
                </a:solidFill>
                <a:latin typeface="Arial" panose="020B0604020202020204" pitchFamily="34" charset="0"/>
                <a:ea typeface="MS PGothic" panose="020B0600070205080204" pitchFamily="34" charset="-128"/>
                <a:cs typeface="Arial" panose="020B0604020202020204" pitchFamily="34" charset="0"/>
              </a:rPr>
              <a:t>To provide sustainable/ continuous services, good governance and employment opportunities through infrastructure development, thriving agriculture, commerce, SMME’s and tourism activities. </a:t>
            </a:r>
            <a:endParaRPr lang="en-ZA" altLang="en-US" sz="1500" dirty="0">
              <a:solidFill>
                <a:schemeClr val="tx1"/>
              </a:solidFill>
              <a:latin typeface="Arial" panose="020B0604020202020204" pitchFamily="34" charset="0"/>
              <a:cs typeface="Arial" panose="020B0604020202020204" pitchFamily="34" charset="0"/>
            </a:endParaRPr>
          </a:p>
          <a:p>
            <a:pPr marL="0" indent="0" algn="just">
              <a:buNone/>
            </a:pPr>
            <a:endParaRPr lang="en-ZA" sz="15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043519" y="207903"/>
            <a:ext cx="1740281" cy="1829250"/>
          </a:xfrm>
          <a:prstGeom prst="rect">
            <a:avLst/>
          </a:prstGeom>
        </p:spPr>
      </p:pic>
    </p:spTree>
    <p:extLst>
      <p:ext uri="{BB962C8B-B14F-4D97-AF65-F5344CB8AC3E}">
        <p14:creationId xmlns:p14="http://schemas.microsoft.com/office/powerpoint/2010/main" val="184748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4" y="76667"/>
            <a:ext cx="11193036" cy="725537"/>
          </a:xfrm>
        </p:spPr>
        <p:txBody>
          <a:bodyPr>
            <a:normAutofit fontScale="90000"/>
          </a:bodyPr>
          <a:lstStyle/>
          <a:p>
            <a:r>
              <a:rPr lang="en-US" b="1" dirty="0"/>
              <a:t>2. BACKGROUND</a:t>
            </a:r>
            <a:br>
              <a:rPr lang="en-US" b="1" dirty="0"/>
            </a:br>
            <a:br>
              <a:rPr lang="en-US" b="1" dirty="0"/>
            </a:br>
            <a:br>
              <a:rPr lang="en-US" b="1" dirty="0"/>
            </a:br>
            <a:br>
              <a:rPr lang="en-US" b="1" dirty="0"/>
            </a:br>
            <a:br>
              <a:rPr lang="en-US" b="1" dirty="0"/>
            </a:br>
            <a:br>
              <a:rPr lang="en-US" b="1" dirty="0"/>
            </a:br>
            <a:endParaRPr lang="en-US" b="1" dirty="0"/>
          </a:p>
        </p:txBody>
      </p:sp>
      <p:sp>
        <p:nvSpPr>
          <p:cNvPr id="3" name="Content Placeholder 2"/>
          <p:cNvSpPr>
            <a:spLocks noGrp="1"/>
          </p:cNvSpPr>
          <p:nvPr>
            <p:ph idx="1"/>
          </p:nvPr>
        </p:nvSpPr>
        <p:spPr>
          <a:xfrm>
            <a:off x="161230" y="751716"/>
            <a:ext cx="10059854" cy="5239159"/>
          </a:xfrm>
        </p:spPr>
        <p:txBody>
          <a:bodyPr>
            <a:normAutofit fontScale="85000" lnSpcReduction="10000"/>
          </a:bodyPr>
          <a:lstStyle/>
          <a:p>
            <a:r>
              <a:rPr lang="en-GB" dirty="0">
                <a:latin typeface="Arial" panose="020B0604020202020204" pitchFamily="34" charset="0"/>
                <a:cs typeface="Arial" panose="020B0604020202020204" pitchFamily="34" charset="0"/>
              </a:rPr>
              <a:t>GKM is a plenary Council where the Mayor/Speaker performs a dual role a responsibility currently assigned to Cllr Ngenisile Tekile.</a:t>
            </a:r>
          </a:p>
          <a:p>
            <a:r>
              <a:rPr lang="en-GB" dirty="0">
                <a:latin typeface="Arial" panose="020B0604020202020204" pitchFamily="34" charset="0"/>
                <a:cs typeface="Arial" panose="020B0604020202020204" pitchFamily="34" charset="0"/>
              </a:rPr>
              <a:t>We are a  category B Local Municipality located within the Eastern Cape under the Jurisdiction of Amathole District Municipality with a population of 31 692 (Stats SA 2016)</a:t>
            </a:r>
          </a:p>
          <a:p>
            <a:r>
              <a:rPr lang="en-GB" dirty="0">
                <a:latin typeface="Arial" panose="020B0604020202020204" pitchFamily="34" charset="0"/>
                <a:cs typeface="Arial" panose="020B0604020202020204" pitchFamily="34" charset="0"/>
              </a:rPr>
              <a:t>Its constituted by Komga, Kei Mouth, Haga </a:t>
            </a:r>
            <a:r>
              <a:rPr lang="en-GB" dirty="0" err="1">
                <a:latin typeface="Arial" panose="020B0604020202020204" pitchFamily="34" charset="0"/>
                <a:cs typeface="Arial" panose="020B0604020202020204" pitchFamily="34" charset="0"/>
              </a:rPr>
              <a:t>Haga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Cintsa</a:t>
            </a:r>
            <a:r>
              <a:rPr lang="en-GB" dirty="0">
                <a:latin typeface="Arial" panose="020B0604020202020204" pitchFamily="34" charset="0"/>
                <a:cs typeface="Arial" panose="020B0604020202020204" pitchFamily="34" charset="0"/>
              </a:rPr>
              <a:t> and the villages of Mooiplaas covering a land area of </a:t>
            </a:r>
            <a:r>
              <a:rPr lang="en-ZA" dirty="0"/>
              <a:t>1 421 km square metre and a coastline of 42 km where major tourism centres are situated such as resorts, hotels and various get away adventures.</a:t>
            </a:r>
          </a:p>
          <a:p>
            <a:r>
              <a:rPr lang="en-GB" dirty="0"/>
              <a:t>Standing Oversight Committees: Good Governance &amp; Public Participation, Municipal Financial Viability and Management,  Service Delivery &amp; Infrastructure, Local Economic Development &amp; Municipal Transformation and Institutional Arrangement.</a:t>
            </a:r>
          </a:p>
          <a:p>
            <a:r>
              <a:rPr lang="en-GB" dirty="0"/>
              <a:t>Composition of Council: ANC 9, DA 2, EFF 1, INDEPENDENT 1: Total Council members 13</a:t>
            </a:r>
          </a:p>
          <a:p>
            <a:r>
              <a:rPr lang="en-GB" dirty="0"/>
              <a:t>Administrative Management: Municipal Manager Mr LN Mambila, Chief Financial Officer Mr A Lwana, Director Strategic Services Mr M </a:t>
            </a:r>
            <a:r>
              <a:rPr lang="en-GB" dirty="0" err="1"/>
              <a:t>Mtalo</a:t>
            </a:r>
            <a:r>
              <a:rPr lang="en-GB" dirty="0"/>
              <a:t> and Acting Director Technical and Community Services Mr M Mapasa.</a:t>
            </a:r>
          </a:p>
          <a:p>
            <a:r>
              <a:rPr lang="en-GB" dirty="0"/>
              <a:t>The main economic sectors are Community Services, Agriculture and tourism.</a:t>
            </a:r>
            <a:endParaRPr lang="en-ZA" dirty="0"/>
          </a:p>
          <a:p>
            <a:r>
              <a:rPr lang="en-GB" dirty="0"/>
              <a:t>Socio economic profile attributes the unemployment rate at 28,2% with youth unemployment sitting at 39.7%.</a:t>
            </a:r>
          </a:p>
          <a:p>
            <a:r>
              <a:rPr lang="en-GB" dirty="0"/>
              <a:t>Major Community Facilities: 28 primary schools, 4 combined schools 6 secondary schools. 4 Primary health care centres, 1 hospital, 2 libraries, 5 police stations, 26 Community Halls, 6 cemeteries &amp; 6 Sport Fields </a:t>
            </a:r>
          </a:p>
          <a:p>
            <a:r>
              <a:rPr lang="en-GB" dirty="0"/>
              <a:t>Number of registered voters: 18 220</a:t>
            </a:r>
            <a:endParaRPr lang="en-ZA" dirty="0"/>
          </a:p>
          <a:p>
            <a:endParaRPr lang="en-GB" dirty="0"/>
          </a:p>
          <a:p>
            <a:endParaRPr lang="en-GB" dirty="0"/>
          </a:p>
          <a:p>
            <a:endParaRPr lang="en-GB" dirty="0"/>
          </a:p>
          <a:p>
            <a:endParaRPr lang="en-ZA" dirty="0"/>
          </a:p>
          <a:p>
            <a:endParaRPr lang="en-ZA" dirty="0"/>
          </a:p>
          <a:p>
            <a:endParaRPr lang="en-ZA" dirty="0"/>
          </a:p>
          <a:p>
            <a:endParaRPr lang="en-ZA" dirty="0"/>
          </a:p>
          <a:p>
            <a:endParaRPr lang="en-GB"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endParaRPr lang="en-ZA" dirty="0">
              <a:latin typeface="Arial" panose="020B0604020202020204" pitchFamily="34" charset="0"/>
              <a:cs typeface="Arial" panose="020B0604020202020204" pitchFamily="34" charset="0"/>
            </a:endParaRP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254754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38"/>
            <a:ext cx="10374003" cy="641389"/>
          </a:xfrm>
        </p:spPr>
        <p:txBody>
          <a:bodyPr/>
          <a:lstStyle/>
          <a:p>
            <a:r>
              <a:rPr lang="en-US" b="1" dirty="0"/>
              <a:t>3. </a:t>
            </a:r>
            <a:r>
              <a:rPr lang="en-US" sz="3200" b="1" dirty="0"/>
              <a:t>PURPOSE</a:t>
            </a:r>
            <a:endParaRPr lang="en-US" b="1" dirty="0"/>
          </a:p>
        </p:txBody>
      </p:sp>
      <p:sp>
        <p:nvSpPr>
          <p:cNvPr id="3" name="Content Placeholder 2"/>
          <p:cNvSpPr>
            <a:spLocks noGrp="1"/>
          </p:cNvSpPr>
          <p:nvPr>
            <p:ph idx="1"/>
          </p:nvPr>
        </p:nvSpPr>
        <p:spPr>
          <a:xfrm>
            <a:off x="93912" y="1436922"/>
            <a:ext cx="10957424" cy="3880773"/>
          </a:xfrm>
        </p:spPr>
        <p:txBody>
          <a:bodyPr>
            <a:normAutofit/>
          </a:bodyPr>
          <a:lstStyle/>
          <a:p>
            <a:pPr marL="0" indent="0">
              <a:buNone/>
            </a:pPr>
            <a:r>
              <a:rPr lang="en-GB" sz="1500" dirty="0">
                <a:latin typeface="Arial" pitchFamily="34" charset="0"/>
                <a:cs typeface="Arial" pitchFamily="34" charset="0"/>
              </a:rPr>
              <a:t>The purpose of this presentation is to provide an update to the National Parliament Portfolio Committee on Cooperative Governance &amp; Traditional Affairs on the municipal progress that has been made to date with regards to the financial health status, institutional and governance matters.</a:t>
            </a:r>
            <a:endParaRPr lang="en-ZA" sz="1500" dirty="0">
              <a:latin typeface="Arial" pitchFamily="34" charset="0"/>
              <a:cs typeface="Arial" pitchFamily="34" charset="0"/>
            </a:endParaRPr>
          </a:p>
          <a:p>
            <a:pPr marL="0" indent="0">
              <a:buNone/>
            </a:pPr>
            <a:endParaRPr lang="en-ZA" sz="1500" dirty="0">
              <a:latin typeface="Arial" pitchFamily="34" charset="0"/>
              <a:cs typeface="Arial" pitchFamily="34" charset="0"/>
            </a:endParaRPr>
          </a:p>
          <a:p>
            <a:pPr marL="514350" indent="-514350">
              <a:buFont typeface="Arial" panose="020B0604020202020204" pitchFamily="34" charset="0"/>
              <a:buAutoNum type="arabicPeriod"/>
            </a:pPr>
            <a:endParaRPr lang="en-ZA" sz="1500" dirty="0">
              <a:latin typeface="Arial" pitchFamily="34" charset="0"/>
              <a:cs typeface="Arial" pitchFamily="34" charset="0"/>
            </a:endParaRPr>
          </a:p>
          <a:p>
            <a:pPr marL="514350" indent="-514350">
              <a:buAutoNum type="arabicPeriod"/>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54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44624"/>
            <a:ext cx="10458768" cy="925874"/>
          </a:xfrm>
        </p:spPr>
        <p:txBody>
          <a:bodyPr>
            <a:noAutofit/>
          </a:bodyPr>
          <a:lstStyle/>
          <a:p>
            <a:r>
              <a:rPr lang="en-GB" sz="2800" b="1" dirty="0"/>
              <a:t>4. </a:t>
            </a:r>
            <a:r>
              <a:rPr lang="en-GB" sz="3200" b="1" dirty="0"/>
              <a:t>IMPLEMENTATION</a:t>
            </a:r>
            <a:r>
              <a:rPr lang="en-GB" sz="2800" b="1" dirty="0"/>
              <a:t> OF POST AUDIT ACTION PLAN</a:t>
            </a:r>
            <a:endParaRPr lang="en-GB" sz="4800" b="1" dirty="0"/>
          </a:p>
        </p:txBody>
      </p:sp>
      <p:sp>
        <p:nvSpPr>
          <p:cNvPr id="3" name="Content Placeholder 2"/>
          <p:cNvSpPr>
            <a:spLocks noGrp="1"/>
          </p:cNvSpPr>
          <p:nvPr>
            <p:ph idx="1"/>
          </p:nvPr>
        </p:nvSpPr>
        <p:spPr>
          <a:xfrm>
            <a:off x="457200" y="684399"/>
            <a:ext cx="9753600" cy="5441766"/>
          </a:xfrm>
        </p:spPr>
        <p:txBody>
          <a:bodyPr>
            <a:normAutofit fontScale="25000" lnSpcReduction="20000"/>
          </a:bodyPr>
          <a:lstStyle/>
          <a:p>
            <a:pPr marL="0" indent="0">
              <a:buNone/>
            </a:pPr>
            <a:endParaRPr lang="en-ZA" sz="4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ZA" sz="4800" dirty="0">
                <a:latin typeface="Arial" panose="020B0604020202020204" pitchFamily="34" charset="0"/>
                <a:cs typeface="Arial" panose="020B0604020202020204" pitchFamily="34" charset="0"/>
              </a:rPr>
              <a:t>The municipality has 63 findings and the status of the plan in addressing the findings is as follows:</a:t>
            </a:r>
            <a:endParaRPr lang="en-ZA" sz="4400"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sz="1300" dirty="0">
              <a:latin typeface="Arial" panose="020B0604020202020204" pitchFamily="34" charset="0"/>
              <a:cs typeface="Arial" panose="020B0604020202020204" pitchFamily="34" charset="0"/>
            </a:endParaRPr>
          </a:p>
          <a:p>
            <a:pPr marL="0" indent="0">
              <a:buNone/>
            </a:pPr>
            <a:endParaRPr lang="en-ZA" sz="1300" dirty="0">
              <a:latin typeface="Arial" panose="020B0604020202020204" pitchFamily="34" charset="0"/>
              <a:cs typeface="Arial" panose="020B0604020202020204" pitchFamily="34" charset="0"/>
            </a:endParaRPr>
          </a:p>
          <a:p>
            <a:pPr marL="0" indent="0">
              <a:buNone/>
            </a:pPr>
            <a:endParaRPr lang="en-ZA" sz="1300" dirty="0">
              <a:latin typeface="Arial" panose="020B0604020202020204" pitchFamily="34" charset="0"/>
              <a:cs typeface="Arial" panose="020B0604020202020204" pitchFamily="34" charset="0"/>
            </a:endParaRPr>
          </a:p>
          <a:p>
            <a:pPr marL="0" indent="0">
              <a:buNone/>
            </a:pPr>
            <a:endParaRPr lang="en-ZA" sz="1300" dirty="0">
              <a:latin typeface="Arial" panose="020B0604020202020204" pitchFamily="34" charset="0"/>
              <a:cs typeface="Arial" panose="020B0604020202020204" pitchFamily="34" charset="0"/>
            </a:endParaRPr>
          </a:p>
          <a:p>
            <a:pPr marL="0" indent="0">
              <a:buNone/>
            </a:pPr>
            <a:endParaRPr lang="en-ZA" sz="13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5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5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25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4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6000" dirty="0">
                <a:latin typeface="Arial" panose="020B0604020202020204" pitchFamily="34" charset="0"/>
                <a:cs typeface="Arial" panose="020B0604020202020204" pitchFamily="34" charset="0"/>
              </a:rPr>
              <a:t>Audit Action plan has been developed and progress on implementation is reported bi-weekly to Management</a:t>
            </a:r>
          </a:p>
          <a:p>
            <a:pPr>
              <a:buFont typeface="Wingdings" panose="05000000000000000000" pitchFamily="2" charset="2"/>
              <a:buChar char="q"/>
            </a:pPr>
            <a:r>
              <a:rPr lang="en-ZA" sz="6000" dirty="0">
                <a:latin typeface="Arial" panose="020B0604020202020204" pitchFamily="34" charset="0"/>
                <a:cs typeface="Arial" panose="020B0604020202020204" pitchFamily="34" charset="0"/>
              </a:rPr>
              <a:t>The Audit Action Plan was submitted to Provincial Treasury for review</a:t>
            </a:r>
            <a:r>
              <a:rPr lang="en-ZA" sz="6400" dirty="0">
                <a:latin typeface="Arial" panose="020B0604020202020204" pitchFamily="34" charset="0"/>
                <a:cs typeface="Arial" panose="020B0604020202020204" pitchFamily="34" charset="0"/>
              </a:rPr>
              <a:t>.</a:t>
            </a:r>
          </a:p>
          <a:p>
            <a:pPr marL="0" indent="0">
              <a:buNone/>
            </a:pPr>
            <a:endParaRPr lang="en-ZA" sz="2800" dirty="0">
              <a:latin typeface="Arial" panose="020B0604020202020204" pitchFamily="34" charset="0"/>
              <a:cs typeface="Arial" panose="020B0604020202020204" pitchFamily="34" charset="0"/>
            </a:endParaRPr>
          </a:p>
          <a:p>
            <a:pPr marL="0" indent="0">
              <a:buNone/>
            </a:pPr>
            <a:r>
              <a:rPr lang="en-ZA" dirty="0">
                <a:latin typeface="Arial" panose="020B0604020202020204" pitchFamily="34" charset="0"/>
                <a:cs typeface="Arial" panose="020B0604020202020204" pitchFamily="34" charset="0"/>
              </a:rPr>
              <a:t>  </a:t>
            </a: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622738" y="1313645"/>
            <a:ext cx="6452316" cy="3832731"/>
          </a:xfrm>
          <a:prstGeom prst="rect">
            <a:avLst/>
          </a:prstGeom>
        </p:spPr>
      </p:pic>
    </p:spTree>
    <p:extLst>
      <p:ext uri="{BB962C8B-B14F-4D97-AF65-F5344CB8AC3E}">
        <p14:creationId xmlns:p14="http://schemas.microsoft.com/office/powerpoint/2010/main" val="305707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44623"/>
            <a:ext cx="11164824" cy="1088559"/>
          </a:xfrm>
        </p:spPr>
        <p:txBody>
          <a:bodyPr>
            <a:noAutofit/>
          </a:bodyPr>
          <a:lstStyle/>
          <a:p>
            <a:r>
              <a:rPr lang="en-GB" sz="3200" b="1" dirty="0"/>
              <a:t>4. IMPLEMENTATION OF POST AUDIT ACTION PLAN (Cont.)</a:t>
            </a:r>
          </a:p>
        </p:txBody>
      </p:sp>
      <p:sp>
        <p:nvSpPr>
          <p:cNvPr id="3" name="Content Placeholder 2"/>
          <p:cNvSpPr>
            <a:spLocks noGrp="1"/>
          </p:cNvSpPr>
          <p:nvPr>
            <p:ph idx="1"/>
          </p:nvPr>
        </p:nvSpPr>
        <p:spPr>
          <a:xfrm>
            <a:off x="402336" y="588902"/>
            <a:ext cx="10222992" cy="5433467"/>
          </a:xfrm>
        </p:spPr>
        <p:txBody>
          <a:bodyPr>
            <a:normAutofit/>
          </a:bodyPr>
          <a:lstStyle/>
          <a:p>
            <a:pPr marL="0" indent="0">
              <a:buNone/>
            </a:pPr>
            <a:endParaRPr lang="en-ZA" sz="1500" u="sng" dirty="0">
              <a:latin typeface="Arial" panose="020B0604020202020204" pitchFamily="34" charset="0"/>
              <a:cs typeface="Arial" panose="020B0604020202020204" pitchFamily="34" charset="0"/>
            </a:endParaRPr>
          </a:p>
          <a:p>
            <a:pPr marL="0" indent="0">
              <a:buNone/>
            </a:pPr>
            <a:endParaRPr lang="en-ZA" sz="1500" u="sng" dirty="0">
              <a:latin typeface="Arial" panose="020B0604020202020204" pitchFamily="34" charset="0"/>
              <a:cs typeface="Arial" panose="020B0604020202020204" pitchFamily="34" charset="0"/>
            </a:endParaRPr>
          </a:p>
          <a:p>
            <a:pPr marL="0" indent="0">
              <a:buNone/>
            </a:pPr>
            <a:r>
              <a:rPr lang="en-ZA" sz="1500" u="sng" dirty="0">
                <a:latin typeface="Arial" panose="020B0604020202020204" pitchFamily="34" charset="0"/>
                <a:cs typeface="Arial" panose="020B0604020202020204" pitchFamily="34" charset="0"/>
              </a:rPr>
              <a:t>Status as at June 2020</a:t>
            </a:r>
          </a:p>
          <a:p>
            <a:pPr marL="0" indent="0">
              <a:buNone/>
            </a:pPr>
            <a:r>
              <a:rPr lang="en-ZA" sz="1500" dirty="0">
                <a:latin typeface="Arial" panose="020B0604020202020204" pitchFamily="34" charset="0"/>
                <a:cs typeface="Arial" panose="020B0604020202020204" pitchFamily="34" charset="0"/>
              </a:rPr>
              <a:t>Following is the status of the Audit Action plan as at June 2020:</a:t>
            </a:r>
          </a:p>
          <a:p>
            <a:pPr marL="0" indent="0">
              <a:buNone/>
            </a:pPr>
            <a:endParaRPr lang="en-ZA" sz="1500" dirty="0">
              <a:latin typeface="Arial" panose="020B0604020202020204" pitchFamily="34" charset="0"/>
              <a:cs typeface="Arial" panose="020B0604020202020204" pitchFamily="34" charset="0"/>
            </a:endParaRPr>
          </a:p>
          <a:p>
            <a:pPr marL="0" indent="0">
              <a:buNone/>
            </a:pPr>
            <a:endParaRPr lang="en-ZA" sz="1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2336" y="2286718"/>
            <a:ext cx="9628632" cy="2582114"/>
          </a:xfrm>
          <a:prstGeom prst="rect">
            <a:avLst/>
          </a:prstGeom>
        </p:spPr>
      </p:pic>
      <p:sp>
        <p:nvSpPr>
          <p:cNvPr id="5" name="Rectangle 4"/>
          <p:cNvSpPr/>
          <p:nvPr/>
        </p:nvSpPr>
        <p:spPr>
          <a:xfrm>
            <a:off x="402336" y="5107692"/>
            <a:ext cx="10357291" cy="323165"/>
          </a:xfrm>
          <a:prstGeom prst="rect">
            <a:avLst/>
          </a:prstGeom>
        </p:spPr>
        <p:txBody>
          <a:bodyPr wrap="square">
            <a:spAutoFit/>
          </a:bodyPr>
          <a:lstStyle/>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Annual Performance Report to be included in the Municipality’s 2019/20 AFS work plan</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89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438658"/>
            <a:ext cx="8596668" cy="1826581"/>
          </a:xfrm>
        </p:spPr>
        <p:txBody>
          <a:bodyPr/>
          <a:lstStyle/>
          <a:p>
            <a:pPr algn="ctr"/>
            <a:r>
              <a:rPr lang="en-US" b="1" dirty="0"/>
              <a:t>5. STATE OF FINANCES</a:t>
            </a:r>
          </a:p>
        </p:txBody>
      </p:sp>
    </p:spTree>
    <p:extLst>
      <p:ext uri="{BB962C8B-B14F-4D97-AF65-F5344CB8AC3E}">
        <p14:creationId xmlns:p14="http://schemas.microsoft.com/office/powerpoint/2010/main" val="15086398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1872</TotalTime>
  <Words>2198</Words>
  <Application>Microsoft Office PowerPoint</Application>
  <PresentationFormat>Widescreen</PresentationFormat>
  <Paragraphs>424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GREAT KEI LOCAL MUNICIPALITY</vt:lpstr>
      <vt:lpstr>TABLE OF CONTENTS</vt:lpstr>
      <vt:lpstr>PowerPoint Presentation</vt:lpstr>
      <vt:lpstr>Vision and Mission</vt:lpstr>
      <vt:lpstr>2. BACKGROUND      </vt:lpstr>
      <vt:lpstr>3. PURPOSE</vt:lpstr>
      <vt:lpstr>4. IMPLEMENTATION OF POST AUDIT ACTION PLAN</vt:lpstr>
      <vt:lpstr>4. IMPLEMENTATION OF POST AUDIT ACTION PLAN (Cont.)</vt:lpstr>
      <vt:lpstr>5. STATE OF FINANCES</vt:lpstr>
      <vt:lpstr>5(i) COVID-19 EXPENDITURE BREAKDOWN</vt:lpstr>
      <vt:lpstr>5(ii) REVENUE COLLECTION (MARCH – DEC 2020)</vt:lpstr>
      <vt:lpstr>5(ii) REVENUE COLLECTION (MARCH – DEC 2020)</vt:lpstr>
      <vt:lpstr>AUDITED FINANCIAL PERFORMANCE – 2019/20</vt:lpstr>
      <vt:lpstr>REVENUE MANAGEMENT – 31 DECEMBER 2020</vt:lpstr>
      <vt:lpstr>EXPENDITURE MANAGEMENT – 31 DECEMBER 2020</vt:lpstr>
      <vt:lpstr>EXPENDITURE MANAGEMENT – 31 DECEMBER 2020</vt:lpstr>
      <vt:lpstr>MUNICIPAL CREDITORS AS AT 31 DECEMBER 2020</vt:lpstr>
      <vt:lpstr>MUNICIPAL GOVERNMENT DEBT AS AT 31 DECEMBER 2020</vt:lpstr>
      <vt:lpstr>MUNICIPAL CREDITORS AS AT 31 DECEMBER 2020 (Cont.)</vt:lpstr>
      <vt:lpstr>PROGRESS ON CURRENT AUDIT</vt:lpstr>
      <vt:lpstr>5. (iii) UNAUTHORISED, IRREGULAR AND FRUITLESS EXPENDITURE</vt:lpstr>
      <vt:lpstr>5. (iii) UNAUTHORISED, IRREGULAR AND FRUITLESS EXPENDITURE (Cont.)</vt:lpstr>
      <vt:lpstr>6. GOVERNANCE AND INSTITUTIONAL CAPACITY</vt:lpstr>
      <vt:lpstr>6. Governance and Institutional Capacity  (i)  Key Positions</vt:lpstr>
      <vt:lpstr>6. Governance and Institutional Capacity  (ii)  Internal Audit Unit</vt:lpstr>
      <vt:lpstr>6. Governance and Institutional Capacity (ii)  Internal Audit Unit (Cont.)</vt:lpstr>
      <vt:lpstr>6. Governance and Institutional Capacity  ii)  Audit committee (Cont.)</vt:lpstr>
      <vt:lpstr>6. Governance and Institutional Capacity  (iii)  MPACs Functionality</vt:lpstr>
      <vt:lpstr>6. (iv) SERVICE DELIVERY</vt:lpstr>
      <vt:lpstr>MIG 2019/20 ROLLOVER PROJECTS</vt:lpstr>
      <vt:lpstr>MIG 2020/21 PROJECTS PROGRESS</vt:lpstr>
      <vt:lpstr>Municipal Mid- Term Performance Report – 31 December 2020</vt:lpstr>
      <vt:lpstr>7. Challenges faced by the municipality and remedial actions</vt:lpstr>
      <vt:lpstr>THANK YOU </vt:lpstr>
    </vt:vector>
  </TitlesOfParts>
  <Company>Rural Development and Agrarian Reform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KEI LOCAL MUNICIPALITY</dc:title>
  <dc:creator>Lulama L. Mayi</dc:creator>
  <cp:lastModifiedBy>Unknown User</cp:lastModifiedBy>
  <cp:revision>127</cp:revision>
  <dcterms:created xsi:type="dcterms:W3CDTF">2021-02-17T07:50:12Z</dcterms:created>
  <dcterms:modified xsi:type="dcterms:W3CDTF">2021-03-02T08:41:39Z</dcterms:modified>
</cp:coreProperties>
</file>