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0"/>
  </p:notesMasterIdLst>
  <p:sldIdLst>
    <p:sldId id="256" r:id="rId3"/>
    <p:sldId id="286" r:id="rId4"/>
    <p:sldId id="292" r:id="rId5"/>
    <p:sldId id="293" r:id="rId6"/>
    <p:sldId id="301" r:id="rId7"/>
    <p:sldId id="296" r:id="rId8"/>
    <p:sldId id="324" r:id="rId9"/>
    <p:sldId id="325" r:id="rId10"/>
    <p:sldId id="326" r:id="rId11"/>
    <p:sldId id="317" r:id="rId12"/>
    <p:sldId id="327" r:id="rId13"/>
    <p:sldId id="328" r:id="rId14"/>
    <p:sldId id="329" r:id="rId15"/>
    <p:sldId id="330" r:id="rId16"/>
    <p:sldId id="331" r:id="rId17"/>
    <p:sldId id="321" r:id="rId18"/>
    <p:sldId id="32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snapToGrid="0" snapToObjects="1">
      <p:cViewPr varScale="1">
        <p:scale>
          <a:sx n="69" d="100"/>
          <a:sy n="69"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B1697-E484-45F0-9B24-1063893C926C}" type="datetimeFigureOut">
              <a:rPr lang="en-ZA" smtClean="0"/>
              <a:t>2021/03/02</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625201-B6D9-4732-A4D4-AE12A8371746}" type="slidenum">
              <a:rPr lang="en-ZA" smtClean="0"/>
              <a:t>‹#›</a:t>
            </a:fld>
            <a:endParaRPr lang="en-ZA"/>
          </a:p>
        </p:txBody>
      </p:sp>
    </p:spTree>
    <p:extLst>
      <p:ext uri="{BB962C8B-B14F-4D97-AF65-F5344CB8AC3E}">
        <p14:creationId xmlns:p14="http://schemas.microsoft.com/office/powerpoint/2010/main" val="240674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69D276F-0902-4C26-A562-22B8B5BFD9C5}" type="slidenum">
              <a:rPr lang="en-ZA" smtClean="0"/>
              <a:t>14</a:t>
            </a:fld>
            <a:endParaRPr lang="en-ZA" dirty="0"/>
          </a:p>
        </p:txBody>
      </p:sp>
    </p:spTree>
    <p:extLst>
      <p:ext uri="{BB962C8B-B14F-4D97-AF65-F5344CB8AC3E}">
        <p14:creationId xmlns:p14="http://schemas.microsoft.com/office/powerpoint/2010/main" val="120249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69D276F-0902-4C26-A562-22B8B5BFD9C5}" type="slidenum">
              <a:rPr lang="en-ZA" smtClean="0"/>
              <a:t>15</a:t>
            </a:fld>
            <a:endParaRPr lang="en-ZA" dirty="0"/>
          </a:p>
        </p:txBody>
      </p:sp>
    </p:spTree>
    <p:extLst>
      <p:ext uri="{BB962C8B-B14F-4D97-AF65-F5344CB8AC3E}">
        <p14:creationId xmlns:p14="http://schemas.microsoft.com/office/powerpoint/2010/main" val="24002819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3767" y="191919"/>
            <a:ext cx="310208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19577" y="1495044"/>
            <a:ext cx="4178808"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08174" y="1149858"/>
            <a:ext cx="4151376" cy="4901184"/>
          </a:xfrm>
          <a:prstGeom prst="rect">
            <a:avLst/>
          </a:prstGeom>
        </p:spPr>
      </p:pic>
      <p:sp>
        <p:nvSpPr>
          <p:cNvPr id="2" name="Title 1"/>
          <p:cNvSpPr>
            <a:spLocks noGrp="1"/>
          </p:cNvSpPr>
          <p:nvPr>
            <p:ph type="ctrTitle" hasCustomPrompt="1"/>
          </p:nvPr>
        </p:nvSpPr>
        <p:spPr>
          <a:xfrm>
            <a:off x="2963452"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63452"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5"/>
            <a:ext cx="6663766"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858786" y="6455126"/>
            <a:ext cx="285214"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663766" y="6327553"/>
            <a:ext cx="2241176" cy="369332"/>
          </a:xfrm>
          <a:prstGeom prst="rect">
            <a:avLst/>
          </a:prstGeom>
          <a:noFill/>
        </p:spPr>
        <p:txBody>
          <a:bodyPr wrap="square" rtlCol="0">
            <a:spAutoFit/>
          </a:bodyPr>
          <a:lstStyle/>
          <a:p>
            <a:pPr algn="ctr"/>
            <a:r>
              <a:rPr lang="en-US" dirty="0" err="1"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1882" y="424666"/>
            <a:ext cx="1628589" cy="778069"/>
          </a:xfrm>
          <a:prstGeom prst="rect">
            <a:avLst/>
          </a:prstGeom>
        </p:spPr>
      </p:pic>
      <p:sp>
        <p:nvSpPr>
          <p:cNvPr id="9" name="Rectangle 8"/>
          <p:cNvSpPr/>
          <p:nvPr userDrawn="1"/>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663766" y="6327553"/>
            <a:ext cx="2241176" cy="369332"/>
          </a:xfrm>
          <a:prstGeom prst="rect">
            <a:avLst/>
          </a:prstGeom>
          <a:noFill/>
        </p:spPr>
        <p:txBody>
          <a:bodyPr wrap="square" rtlCol="0">
            <a:spAutoFit/>
          </a:bodyPr>
          <a:lstStyle/>
          <a:p>
            <a:pPr algn="ctr"/>
            <a:r>
              <a:rPr lang="en-US" dirty="0" err="1"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346"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8" y="1969836"/>
            <a:ext cx="3357605"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8" y="3281730"/>
            <a:ext cx="3459793"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8858787" y="6455128"/>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6663766" y="6327553"/>
            <a:ext cx="2241176" cy="3000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7500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40"/>
            <a:ext cx="64008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1883" y="424668"/>
            <a:ext cx="1628589" cy="778069"/>
          </a:xfrm>
          <a:prstGeom prst="rect">
            <a:avLst/>
          </a:prstGeom>
        </p:spPr>
      </p:pic>
      <p:sp>
        <p:nvSpPr>
          <p:cNvPr id="9" name="Rectangle 8"/>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6663766" y="6327553"/>
            <a:ext cx="2241176" cy="3000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8910" y="1364310"/>
            <a:ext cx="4871324" cy="4999329"/>
          </a:xfrm>
          <a:prstGeom prst="rect">
            <a:avLst/>
          </a:prstGeom>
        </p:spPr>
      </p:pic>
    </p:spTree>
    <p:extLst>
      <p:ext uri="{BB962C8B-B14F-4D97-AF65-F5344CB8AC3E}">
        <p14:creationId xmlns:p14="http://schemas.microsoft.com/office/powerpoint/2010/main" val="53291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val="4229753602"/>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val="1576303818"/>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a:fld id="{BF7728E7-6E26-40D4-A17C-14CFCABBBE11}" type="datetimeFigureOut">
              <a:rPr lang="en-US" smtClean="0">
                <a:solidFill>
                  <a:srgbClr val="F06D19">
                    <a:tint val="75000"/>
                  </a:srgbClr>
                </a:solidFill>
              </a:rPr>
              <a:pPr defTabSz="685800"/>
              <a:t>3/2/2021</a:t>
            </a:fld>
            <a:endParaRPr lang="en-US" dirty="0">
              <a:solidFill>
                <a:srgbClr val="F06D19">
                  <a:tint val="75000"/>
                </a:srgbClr>
              </a:solidFill>
            </a:endParaRPr>
          </a:p>
        </p:txBody>
      </p:sp>
      <p:sp>
        <p:nvSpPr>
          <p:cNvPr id="5" name="Footer Placeholder 4"/>
          <p:cNvSpPr>
            <a:spLocks noGrp="1"/>
          </p:cNvSpPr>
          <p:nvPr>
            <p:ph type="ftr" sz="quarter" idx="11"/>
          </p:nvPr>
        </p:nvSpPr>
        <p:spPr/>
        <p:txBody>
          <a:bodyPr/>
          <a:lstStyle/>
          <a:p>
            <a:pPr defTabSz="685800"/>
            <a:endParaRPr lang="en-US" dirty="0">
              <a:solidFill>
                <a:srgbClr val="F06D19">
                  <a:tint val="75000"/>
                </a:srgbClr>
              </a:solidFill>
            </a:endParaRPr>
          </a:p>
        </p:txBody>
      </p:sp>
      <p:sp>
        <p:nvSpPr>
          <p:cNvPr id="6" name="Slide Number Placeholder 5"/>
          <p:cNvSpPr>
            <a:spLocks noGrp="1"/>
          </p:cNvSpPr>
          <p:nvPr>
            <p:ph type="sldNum" sz="quarter" idx="12"/>
          </p:nvPr>
        </p:nvSpPr>
        <p:spPr/>
        <p:txBody>
          <a:bodyPr/>
          <a:lstStyle/>
          <a:p>
            <a:pPr defTabSz="685800"/>
            <a:fld id="{6434ABD1-81A3-44C0-ADD6-DB07EAD19A43}" type="slidenum">
              <a:rPr lang="en-US" smtClean="0">
                <a:solidFill>
                  <a:srgbClr val="F06D19">
                    <a:tint val="75000"/>
                  </a:srgbClr>
                </a:solidFill>
              </a:rPr>
              <a:pPr defTabSz="685800"/>
              <a:t>‹#›</a:t>
            </a:fld>
            <a:endParaRPr lang="en-US" dirty="0">
              <a:solidFill>
                <a:srgbClr val="F06D19">
                  <a:tint val="75000"/>
                </a:srgbClr>
              </a:solidFill>
            </a:endParaRPr>
          </a:p>
        </p:txBody>
      </p:sp>
    </p:spTree>
    <p:extLst>
      <p:ext uri="{BB962C8B-B14F-4D97-AF65-F5344CB8AC3E}">
        <p14:creationId xmlns:p14="http://schemas.microsoft.com/office/powerpoint/2010/main" val="10799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id="{9968730B-3ED7-4A17-9624-BF6EE0F7A90F}"/>
              </a:ext>
            </a:extLst>
          </p:cNvPr>
          <p:cNvSpPr>
            <a:spLocks noGrp="1"/>
          </p:cNvSpPr>
          <p:nvPr>
            <p:ph type="sldNum" sz="quarter" idx="10"/>
          </p:nvPr>
        </p:nvSpPr>
        <p:spPr/>
        <p:txBody>
          <a:bodyPr/>
          <a:lstStyle/>
          <a:p>
            <a:pPr defTabSz="685800"/>
            <a:fld id="{85E4C5A4-68AA-419A-9EB9-20F6985B147C}" type="slidenum">
              <a:rPr lang="en-GB" smtClean="0">
                <a:solidFill>
                  <a:srgbClr val="F06D19">
                    <a:tint val="75000"/>
                  </a:srgbClr>
                </a:solidFill>
              </a:rPr>
              <a:pPr defTabSz="685800"/>
              <a:t>‹#›</a:t>
            </a:fld>
            <a:endParaRPr lang="en-GB" dirty="0">
              <a:solidFill>
                <a:srgbClr val="F06D19">
                  <a:tint val="75000"/>
                </a:srgbClr>
              </a:solidFill>
            </a:endParaRPr>
          </a:p>
        </p:txBody>
      </p:sp>
    </p:spTree>
    <p:extLst>
      <p:ext uri="{BB962C8B-B14F-4D97-AF65-F5344CB8AC3E}">
        <p14:creationId xmlns:p14="http://schemas.microsoft.com/office/powerpoint/2010/main" val="1007441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73E65-72FA-9C4C-86F5-527BDFE5F362}" type="datetimeFigureOut">
              <a:rPr lang="en-US" smtClean="0"/>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t>‹#›</a:t>
            </a:fld>
            <a:endParaRPr lang="en-US"/>
          </a:p>
        </p:txBody>
      </p:sp>
    </p:spTree>
    <p:extLst>
      <p:ext uri="{BB962C8B-B14F-4D97-AF65-F5344CB8AC3E}">
        <p14:creationId xmlns:p14="http://schemas.microsoft.com/office/powerpoint/2010/main"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endParaRPr lang="en-US" dirty="0">
              <a:solidFill>
                <a:srgbClr val="F06D19">
                  <a:tint val="75000"/>
                </a:srgb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n-US" dirty="0">
              <a:solidFill>
                <a:srgbClr val="F06D19">
                  <a:tint val="75000"/>
                </a:srgb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DA6C2CDB-A538-AA4E-87C3-EB7CD954E69E}" type="slidenum">
              <a:rPr lang="en-US" smtClean="0">
                <a:solidFill>
                  <a:srgbClr val="F06D19">
                    <a:tint val="75000"/>
                  </a:srgbClr>
                </a:solidFill>
              </a:rPr>
              <a:pPr defTabSz="342900"/>
              <a:t>‹#›</a:t>
            </a:fld>
            <a:endParaRPr lang="en-US" dirty="0">
              <a:solidFill>
                <a:srgbClr val="F06D19">
                  <a:tint val="75000"/>
                </a:srgbClr>
              </a:solidFill>
            </a:endParaRPr>
          </a:p>
        </p:txBody>
      </p:sp>
    </p:spTree>
    <p:extLst>
      <p:ext uri="{BB962C8B-B14F-4D97-AF65-F5344CB8AC3E}">
        <p14:creationId xmlns:p14="http://schemas.microsoft.com/office/powerpoint/2010/main" val="27150717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328" y="1427018"/>
            <a:ext cx="6733308" cy="2036618"/>
          </a:xfrm>
        </p:spPr>
        <p:txBody>
          <a:bodyPr>
            <a:noAutofit/>
          </a:bodyPr>
          <a:lstStyle/>
          <a:p>
            <a:r>
              <a:rPr lang="en-US" sz="3600" dirty="0" smtClean="0">
                <a:latin typeface="Arial Narrow" panose="020B0606020202030204" pitchFamily="34" charset="0"/>
              </a:rPr>
              <a:t>AMATHOLE DISTRICT MUNICIPALITY AND ITS LOCALS</a:t>
            </a:r>
            <a:endParaRPr lang="en-US" sz="3600" dirty="0">
              <a:latin typeface="Arial Narrow" panose="020B0606020202030204" pitchFamily="34" charset="0"/>
            </a:endParaRPr>
          </a:p>
        </p:txBody>
      </p:sp>
      <p:sp>
        <p:nvSpPr>
          <p:cNvPr id="3" name="Subtitle 2"/>
          <p:cNvSpPr>
            <a:spLocks noGrp="1"/>
          </p:cNvSpPr>
          <p:nvPr>
            <p:ph type="subTitle" idx="1"/>
          </p:nvPr>
        </p:nvSpPr>
        <p:spPr>
          <a:xfrm>
            <a:off x="914400" y="3281730"/>
            <a:ext cx="7671816" cy="957761"/>
          </a:xfrm>
        </p:spPr>
        <p:txBody>
          <a:bodyPr>
            <a:normAutofit fontScale="47500" lnSpcReduction="20000"/>
          </a:bodyPr>
          <a:lstStyle/>
          <a:p>
            <a:endParaRPr lang="en-US" dirty="0" smtClean="0"/>
          </a:p>
          <a:p>
            <a:endParaRPr lang="en-US" sz="4000" dirty="0" smtClean="0"/>
          </a:p>
          <a:p>
            <a:r>
              <a:rPr lang="en-US" sz="3600" dirty="0" smtClean="0">
                <a:latin typeface="Arial Narrow" panose="020B0606020202030204" pitchFamily="34" charset="0"/>
              </a:rPr>
              <a:t>SUPPORT PROVIDED BY SALGA IN TERMS OF MUNICIPAL AUDIT SUPPORT PROGRAMME (MASP) </a:t>
            </a:r>
            <a:endParaRPr lang="en-US" sz="3600" dirty="0">
              <a:latin typeface="Arial Narrow" panose="020B0606020202030204" pitchFamily="34" charset="0"/>
            </a:endParaRPr>
          </a:p>
        </p:txBody>
      </p:sp>
      <p:sp>
        <p:nvSpPr>
          <p:cNvPr id="4" name="Rectangle 3"/>
          <p:cNvSpPr/>
          <p:nvPr/>
        </p:nvSpPr>
        <p:spPr>
          <a:xfrm rot="10800000" flipV="1">
            <a:off x="554181" y="4536994"/>
            <a:ext cx="6810179" cy="1015663"/>
          </a:xfrm>
          <a:prstGeom prst="rect">
            <a:avLst/>
          </a:prstGeom>
        </p:spPr>
        <p:txBody>
          <a:bodyPr wrap="square">
            <a:spAutoFit/>
          </a:bodyPr>
          <a:lstStyle/>
          <a:p>
            <a:endParaRPr lang="en-US" dirty="0">
              <a:solidFill>
                <a:schemeClr val="accent6"/>
              </a:solidFill>
            </a:endParaRPr>
          </a:p>
          <a:p>
            <a:r>
              <a:rPr lang="en-US" sz="1400" b="1" dirty="0">
                <a:solidFill>
                  <a:schemeClr val="accent6"/>
                </a:solidFill>
                <a:latin typeface="Arial Narrow" panose="020B0606020202030204" pitchFamily="34" charset="0"/>
              </a:rPr>
              <a:t>PRESENTATION TO THE COGTA PORTFIOLO COMMITTEE ON </a:t>
            </a:r>
            <a:r>
              <a:rPr lang="en-US" sz="1400" b="1" dirty="0" smtClean="0">
                <a:solidFill>
                  <a:schemeClr val="accent6"/>
                </a:solidFill>
                <a:latin typeface="Arial Narrow" panose="020B0606020202030204" pitchFamily="34" charset="0"/>
              </a:rPr>
              <a:t>SUPPORT PROVIDED TO THE AMATHOLE DISTRICT MUNICIPALITY</a:t>
            </a:r>
            <a:endParaRPr lang="en-US" sz="1400" b="1" dirty="0">
              <a:solidFill>
                <a:schemeClr val="accent6"/>
              </a:solidFill>
              <a:latin typeface="Arial Narrow" panose="020B0606020202030204" pitchFamily="34" charset="0"/>
            </a:endParaRPr>
          </a:p>
          <a:p>
            <a:r>
              <a:rPr lang="en-US" sz="1400" b="1" dirty="0" smtClean="0">
                <a:solidFill>
                  <a:schemeClr val="accent6"/>
                </a:solidFill>
                <a:latin typeface="Arial Narrow" panose="020B0606020202030204" pitchFamily="34" charset="0"/>
              </a:rPr>
              <a:t>3 MARCH 2021</a:t>
            </a:r>
            <a:endParaRPr lang="en-US" sz="1400" b="1" dirty="0">
              <a:solidFill>
                <a:schemeClr val="accent6"/>
              </a:solidFill>
              <a:latin typeface="Arial Narrow" panose="020B0606020202030204" pitchFamily="34" charset="0"/>
            </a:endParaRPr>
          </a:p>
        </p:txBody>
      </p:sp>
    </p:spTree>
    <p:extLst>
      <p:ext uri="{BB962C8B-B14F-4D97-AF65-F5344CB8AC3E}">
        <p14:creationId xmlns:p14="http://schemas.microsoft.com/office/powerpoint/2010/main" val="3085632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2"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7006" y="1972642"/>
            <a:ext cx="1491528" cy="325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7238333" y="1380091"/>
            <a:ext cx="1600200" cy="553998"/>
          </a:xfrm>
          <a:prstGeom prst="rect">
            <a:avLst/>
          </a:prstGeom>
          <a:noFill/>
        </p:spPr>
        <p:txBody>
          <a:bodyPr wrap="square">
            <a:spAutoFit/>
          </a:bodyPr>
          <a:lstStyle/>
          <a:p>
            <a:pPr algn="ctr" defTabSz="342900">
              <a:defRPr/>
            </a:pPr>
            <a:r>
              <a:rPr lang="en-ZA" sz="1500" b="1" dirty="0" smtClean="0">
                <a:solidFill>
                  <a:srgbClr val="F06D19"/>
                </a:solidFill>
                <a:latin typeface="Arial"/>
              </a:rPr>
              <a:t>Financial </a:t>
            </a:r>
            <a:r>
              <a:rPr lang="en-ZA" sz="1500" b="1" dirty="0">
                <a:solidFill>
                  <a:srgbClr val="F06D19"/>
                </a:solidFill>
                <a:latin typeface="Arial"/>
              </a:rPr>
              <a:t>Management</a:t>
            </a:r>
          </a:p>
        </p:txBody>
      </p:sp>
      <p:sp>
        <p:nvSpPr>
          <p:cNvPr id="14" name="Title 1"/>
          <p:cNvSpPr txBox="1">
            <a:spLocks/>
          </p:cNvSpPr>
          <p:nvPr/>
        </p:nvSpPr>
        <p:spPr>
          <a:xfrm>
            <a:off x="318053" y="274640"/>
            <a:ext cx="6663192" cy="794815"/>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1500" b="1" kern="1200">
                <a:solidFill>
                  <a:schemeClr val="tx1"/>
                </a:solidFill>
                <a:latin typeface="+mj-lt"/>
                <a:ea typeface="+mj-ea"/>
                <a:cs typeface="+mj-cs"/>
              </a:defRPr>
            </a:lvl1pPr>
          </a:lstStyle>
          <a:p>
            <a:r>
              <a:rPr lang="en-ZA" sz="1800" dirty="0" smtClean="0"/>
              <a:t/>
            </a:r>
            <a:br>
              <a:rPr lang="en-ZA" sz="1800" dirty="0" smtClean="0"/>
            </a:br>
            <a:r>
              <a:rPr lang="en-ZA" sz="1800" dirty="0" smtClean="0">
                <a:latin typeface="Arial Narrow" panose="020B0606020202030204" pitchFamily="34" charset="0"/>
              </a:rPr>
              <a:t>REPORT ON MUNICIPAL AUDIT SUPPORT WORK BY SALGA </a:t>
            </a:r>
            <a:endParaRPr lang="en-ZA" sz="1100" i="1" dirty="0" smtClean="0">
              <a:latin typeface="Arial Narrow" panose="020B0606020202030204" pitchFamily="34" charset="0"/>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853975416"/>
              </p:ext>
            </p:extLst>
          </p:nvPr>
        </p:nvGraphicFramePr>
        <p:xfrm>
          <a:off x="318054" y="1054649"/>
          <a:ext cx="7028952" cy="5977898"/>
        </p:xfrm>
        <a:graphic>
          <a:graphicData uri="http://schemas.openxmlformats.org/drawingml/2006/table">
            <a:tbl>
              <a:tblPr firstRow="1" bandRow="1">
                <a:tableStyleId>{5C22544A-7EE6-4342-B048-85BDC9FD1C3A}</a:tableStyleId>
              </a:tblPr>
              <a:tblGrid>
                <a:gridCol w="425997">
                  <a:extLst>
                    <a:ext uri="{9D8B030D-6E8A-4147-A177-3AD203B41FA5}">
                      <a16:colId xmlns:a16="http://schemas.microsoft.com/office/drawing/2014/main" val="60079389"/>
                    </a:ext>
                  </a:extLst>
                </a:gridCol>
                <a:gridCol w="1914091">
                  <a:extLst>
                    <a:ext uri="{9D8B030D-6E8A-4147-A177-3AD203B41FA5}">
                      <a16:colId xmlns:a16="http://schemas.microsoft.com/office/drawing/2014/main" val="649221311"/>
                    </a:ext>
                  </a:extLst>
                </a:gridCol>
                <a:gridCol w="4688864">
                  <a:extLst>
                    <a:ext uri="{9D8B030D-6E8A-4147-A177-3AD203B41FA5}">
                      <a16:colId xmlns:a16="http://schemas.microsoft.com/office/drawing/2014/main" val="3300162121"/>
                    </a:ext>
                  </a:extLst>
                </a:gridCol>
              </a:tblGrid>
              <a:tr h="323620">
                <a:tc>
                  <a:txBody>
                    <a:bodyPr/>
                    <a:lstStyle/>
                    <a:p>
                      <a:r>
                        <a:rPr lang="en-ZA" sz="1100" dirty="0" smtClean="0">
                          <a:solidFill>
                            <a:schemeClr val="accent6"/>
                          </a:solidFill>
                          <a:latin typeface="Arial Narrow" panose="020B0606020202030204" pitchFamily="34" charset="0"/>
                        </a:rPr>
                        <a:t>NO</a:t>
                      </a:r>
                      <a:endParaRPr lang="en-ZA" sz="1100" dirty="0">
                        <a:solidFill>
                          <a:schemeClr val="accent6"/>
                        </a:solidFill>
                        <a:latin typeface="Arial Narrow" panose="020B0606020202030204" pitchFamily="34" charset="0"/>
                      </a:endParaRPr>
                    </a:p>
                  </a:txBody>
                  <a:tcPr/>
                </a:tc>
                <a:tc>
                  <a:txBody>
                    <a:bodyPr/>
                    <a:lstStyle/>
                    <a:p>
                      <a:r>
                        <a:rPr lang="en-ZA" sz="1100" dirty="0" smtClean="0">
                          <a:solidFill>
                            <a:schemeClr val="accent6"/>
                          </a:solidFill>
                          <a:latin typeface="Arial Narrow" panose="020B0606020202030204" pitchFamily="34" charset="0"/>
                        </a:rPr>
                        <a:t>SUPPORT PROGRAMMES</a:t>
                      </a:r>
                      <a:endParaRPr lang="en-ZA" sz="1100" dirty="0">
                        <a:solidFill>
                          <a:schemeClr val="accent6"/>
                        </a:solidFill>
                        <a:latin typeface="Arial Narrow" panose="020B0606020202030204" pitchFamily="34" charset="0"/>
                      </a:endParaRPr>
                    </a:p>
                  </a:txBody>
                  <a:tcPr/>
                </a:tc>
                <a:tc>
                  <a:txBody>
                    <a:bodyPr/>
                    <a:lstStyle/>
                    <a:p>
                      <a:r>
                        <a:rPr lang="en-ZA" sz="1100" dirty="0" smtClean="0">
                          <a:solidFill>
                            <a:schemeClr val="accent6"/>
                          </a:solidFill>
                          <a:latin typeface="Arial Narrow" panose="020B0606020202030204" pitchFamily="34" charset="0"/>
                        </a:rPr>
                        <a:t>DESCRIPTION AND ENVISAGE</a:t>
                      </a:r>
                      <a:r>
                        <a:rPr lang="en-ZA" sz="1100" baseline="0" dirty="0" smtClean="0">
                          <a:solidFill>
                            <a:schemeClr val="accent6"/>
                          </a:solidFill>
                          <a:latin typeface="Arial Narrow" panose="020B0606020202030204" pitchFamily="34" charset="0"/>
                        </a:rPr>
                        <a:t> IMPACT</a:t>
                      </a:r>
                      <a:endParaRPr lang="en-ZA" sz="1100"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799531">
                <a:tc>
                  <a:txBody>
                    <a:bodyPr/>
                    <a:lstStyle/>
                    <a:p>
                      <a:pPr algn="ctr"/>
                      <a:r>
                        <a:rPr lang="en-ZA" sz="1600" dirty="0" smtClean="0">
                          <a:solidFill>
                            <a:schemeClr val="accent6"/>
                          </a:solidFill>
                          <a:latin typeface="Arial Narrow" panose="020B0606020202030204" pitchFamily="34" charset="0"/>
                        </a:rPr>
                        <a:t>1</a:t>
                      </a:r>
                      <a:endParaRPr lang="en-ZA" sz="160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600" b="1" kern="1200" dirty="0" smtClean="0">
                          <a:solidFill>
                            <a:schemeClr val="accent6"/>
                          </a:solidFill>
                          <a:latin typeface="Arial Narrow" panose="020B0606020202030204" pitchFamily="34" charset="0"/>
                          <a:ea typeface="+mn-ea"/>
                          <a:cs typeface="+mn-cs"/>
                        </a:rPr>
                        <a:t>GRAP Training</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indent="0" algn="l" defTabSz="457200" rtl="0" eaLnBrk="1" latinLnBrk="0" hangingPunct="1">
                        <a:buFont typeface="Arial" panose="020B0604020202020204" pitchFamily="34" charset="0"/>
                        <a:buNone/>
                      </a:pPr>
                      <a:r>
                        <a:rPr lang="en-ZA" sz="1600" b="0" kern="1200" smtClean="0">
                          <a:solidFill>
                            <a:schemeClr val="accent6"/>
                          </a:solidFill>
                          <a:latin typeface="Arial Narrow" panose="020B0606020202030204" pitchFamily="34" charset="0"/>
                          <a:ea typeface="+mn-ea"/>
                          <a:cs typeface="+mn-cs"/>
                        </a:rPr>
                        <a:t>To </a:t>
                      </a:r>
                      <a:r>
                        <a:rPr lang="en-ZA" sz="1600" b="0" kern="1200" dirty="0" smtClean="0">
                          <a:solidFill>
                            <a:schemeClr val="accent6"/>
                          </a:solidFill>
                          <a:latin typeface="Arial Narrow" panose="020B0606020202030204" pitchFamily="34" charset="0"/>
                          <a:ea typeface="+mn-ea"/>
                          <a:cs typeface="+mn-cs"/>
                        </a:rPr>
                        <a:t>empower both Councillors and Officials on the preparation of GRAP Annual Financial Statements and the oversight role of Councillors on the review of AFS</a:t>
                      </a:r>
                      <a:endParaRPr lang="en-ZA" sz="1600" b="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907453937"/>
                  </a:ext>
                </a:extLst>
              </a:tr>
              <a:tr h="799531">
                <a:tc>
                  <a:txBody>
                    <a:bodyPr/>
                    <a:lstStyle/>
                    <a:p>
                      <a:pPr algn="ctr"/>
                      <a:r>
                        <a:rPr lang="en-ZA" sz="1600" dirty="0" smtClean="0">
                          <a:solidFill>
                            <a:schemeClr val="accent6"/>
                          </a:solidFill>
                          <a:latin typeface="Arial Narrow" panose="020B0606020202030204" pitchFamily="34" charset="0"/>
                        </a:rPr>
                        <a:t>2</a:t>
                      </a:r>
                      <a:endParaRPr lang="en-ZA" sz="160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600" b="1" kern="1200" dirty="0" smtClean="0">
                          <a:solidFill>
                            <a:schemeClr val="accent6"/>
                          </a:solidFill>
                          <a:latin typeface="Arial Narrow" panose="020B0606020202030204" pitchFamily="34" charset="0"/>
                          <a:ea typeface="+mn-ea"/>
                          <a:cs typeface="+mn-cs"/>
                        </a:rPr>
                        <a:t>Audit Committee</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indent="0" algn="l">
                        <a:buFont typeface="Arial" panose="020B0604020202020204" pitchFamily="34" charset="0"/>
                        <a:buNone/>
                      </a:pPr>
                      <a:r>
                        <a:rPr lang="en-ZA" sz="1600" dirty="0" smtClean="0">
                          <a:solidFill>
                            <a:schemeClr val="accent6"/>
                          </a:solidFill>
                          <a:latin typeface="Arial Narrow" panose="020B0606020202030204" pitchFamily="34" charset="0"/>
                        </a:rPr>
                        <a:t>Supported the Municipality on the AC meetings and coordinated an AC training for</a:t>
                      </a:r>
                      <a:r>
                        <a:rPr lang="en-ZA" sz="1600" baseline="0" dirty="0" smtClean="0">
                          <a:solidFill>
                            <a:schemeClr val="accent6"/>
                          </a:solidFill>
                          <a:latin typeface="Arial Narrow" panose="020B0606020202030204" pitchFamily="34" charset="0"/>
                        </a:rPr>
                        <a:t> the members of the AC in order for them to discharge their responsibility properly.</a:t>
                      </a:r>
                      <a:endParaRPr lang="en-ZA" sz="1600" dirty="0">
                        <a:solidFill>
                          <a:schemeClr val="accent6"/>
                        </a:solidFill>
                        <a:latin typeface="Arial Narrow" panose="020B0606020202030204" pitchFamily="34" charset="0"/>
                      </a:endParaRPr>
                    </a:p>
                  </a:txBody>
                  <a:tcPr/>
                </a:tc>
                <a:extLst>
                  <a:ext uri="{0D108BD9-81ED-4DB2-BD59-A6C34878D82A}">
                    <a16:rowId xmlns:a16="http://schemas.microsoft.com/office/drawing/2014/main" val="3802054514"/>
                  </a:ext>
                </a:extLst>
              </a:tr>
              <a:tr h="801790">
                <a:tc>
                  <a:txBody>
                    <a:bodyPr/>
                    <a:lstStyle/>
                    <a:p>
                      <a:pPr algn="ctr"/>
                      <a:r>
                        <a:rPr lang="en-ZA" sz="1600" dirty="0" smtClean="0">
                          <a:solidFill>
                            <a:schemeClr val="accent6"/>
                          </a:solidFill>
                          <a:latin typeface="Arial Narrow" panose="020B0606020202030204" pitchFamily="34" charset="0"/>
                        </a:rPr>
                        <a:t>3</a:t>
                      </a:r>
                      <a:endParaRPr lang="en-ZA" sz="1600" dirty="0">
                        <a:solidFill>
                          <a:schemeClr val="accent6"/>
                        </a:solidFill>
                        <a:latin typeface="Arial Narrow" panose="020B0606020202030204" pitchFamily="34" charset="0"/>
                      </a:endParaRPr>
                    </a:p>
                  </a:txBody>
                  <a:tcPr/>
                </a:tc>
                <a:tc>
                  <a:txBody>
                    <a:bodyPr/>
                    <a:lstStyle/>
                    <a:p>
                      <a:pPr algn="l"/>
                      <a:r>
                        <a:rPr lang="en-ZA" sz="1600" b="1" dirty="0" smtClean="0">
                          <a:solidFill>
                            <a:schemeClr val="accent6"/>
                          </a:solidFill>
                          <a:latin typeface="Arial Narrow" panose="020B0606020202030204" pitchFamily="34" charset="0"/>
                        </a:rPr>
                        <a:t>Budget and </a:t>
                      </a:r>
                      <a:r>
                        <a:rPr lang="en-GB" sz="1600" b="1" dirty="0" smtClean="0">
                          <a:solidFill>
                            <a:schemeClr val="accent6"/>
                          </a:solidFill>
                          <a:latin typeface="Arial Narrow" panose="020B0606020202030204" pitchFamily="34" charset="0"/>
                          <a:ea typeface="Times New Roman" panose="02020603050405020304" pitchFamily="18" charset="0"/>
                        </a:rPr>
                        <a:t>Assessment and Mid –Year Performance Reviews</a:t>
                      </a:r>
                      <a:endParaRPr lang="en-ZA" sz="1600" b="1" dirty="0">
                        <a:solidFill>
                          <a:schemeClr val="accent6"/>
                        </a:solidFill>
                        <a:latin typeface="Arial Narrow" panose="020B0606020202030204" pitchFamily="34" charset="0"/>
                      </a:endParaRPr>
                    </a:p>
                  </a:txBody>
                  <a:tcPr/>
                </a:tc>
                <a:tc>
                  <a:txBody>
                    <a:bodyPr/>
                    <a:lstStyle/>
                    <a:p>
                      <a:pPr marL="0" indent="0" algn="l" defTabSz="457200" rtl="0" eaLnBrk="1" latinLnBrk="0" hangingPunct="1">
                        <a:buFont typeface="Arial" panose="020B0604020202020204" pitchFamily="34" charset="0"/>
                        <a:buNone/>
                      </a:pPr>
                      <a:r>
                        <a:rPr lang="en-ZA" sz="1600" kern="1200" dirty="0" smtClean="0">
                          <a:solidFill>
                            <a:schemeClr val="accent6"/>
                          </a:solidFill>
                          <a:latin typeface="Arial Narrow" panose="020B0606020202030204" pitchFamily="34" charset="0"/>
                          <a:ea typeface="+mn-ea"/>
                          <a:cs typeface="+mn-cs"/>
                        </a:rPr>
                        <a:t>Supported</a:t>
                      </a:r>
                      <a:r>
                        <a:rPr lang="en-ZA" sz="1600" kern="1200" baseline="0" dirty="0" smtClean="0">
                          <a:solidFill>
                            <a:schemeClr val="accent6"/>
                          </a:solidFill>
                          <a:latin typeface="Arial Narrow" panose="020B0606020202030204" pitchFamily="34" charset="0"/>
                          <a:ea typeface="+mn-ea"/>
                          <a:cs typeface="+mn-cs"/>
                        </a:rPr>
                        <a:t> the municipality during the mid-year performance reviews to make sure that they plan better and improve their performance for the remaining semester.</a:t>
                      </a: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0003"/>
                  </a:ext>
                </a:extLst>
              </a:tr>
              <a:tr h="799531">
                <a:tc>
                  <a:txBody>
                    <a:bodyPr/>
                    <a:lstStyle/>
                    <a:p>
                      <a:pPr algn="ctr"/>
                      <a:r>
                        <a:rPr lang="en-ZA" sz="1600" dirty="0" smtClean="0">
                          <a:solidFill>
                            <a:schemeClr val="accent6"/>
                          </a:solidFill>
                          <a:latin typeface="Arial Narrow" panose="020B0606020202030204" pitchFamily="34" charset="0"/>
                        </a:rPr>
                        <a:t>4</a:t>
                      </a:r>
                      <a:endParaRPr lang="en-ZA" sz="160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dirty="0" smtClean="0">
                          <a:solidFill>
                            <a:schemeClr val="accent6"/>
                          </a:solidFill>
                          <a:latin typeface="Arial Narrow" panose="020B0606020202030204" pitchFamily="34" charset="0"/>
                        </a:rPr>
                        <a:t>Revenue,</a:t>
                      </a:r>
                      <a:r>
                        <a:rPr lang="en-ZA" sz="1600" b="1" baseline="0" dirty="0" smtClean="0">
                          <a:solidFill>
                            <a:schemeClr val="accent6"/>
                          </a:solidFill>
                          <a:latin typeface="Arial Narrow" panose="020B0606020202030204" pitchFamily="34" charset="0"/>
                        </a:rPr>
                        <a:t> Credit and Debts controls workshop</a:t>
                      </a:r>
                      <a:endParaRPr lang="en-ZA" sz="1600" b="1" dirty="0" smtClean="0">
                        <a:solidFill>
                          <a:schemeClr val="accent6"/>
                        </a:solidFill>
                        <a:latin typeface="Arial Narrow" panose="020B0606020202030204" pitchFamily="34" charset="0"/>
                      </a:endParaRPr>
                    </a:p>
                    <a:p>
                      <a:pPr marL="0" algn="l" defTabSz="457200" rtl="0" eaLnBrk="1" latinLnBrk="0" hangingPunct="1"/>
                      <a:endParaRPr lang="en-ZA" sz="160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aseline="0" dirty="0" smtClean="0">
                          <a:solidFill>
                            <a:schemeClr val="accent6"/>
                          </a:solidFill>
                          <a:latin typeface="Arial Narrow" panose="020B0606020202030204" pitchFamily="34" charset="0"/>
                        </a:rPr>
                        <a:t>The aim is to assist municipalities in improving revenue collection and payment of creditors.</a:t>
                      </a:r>
                    </a:p>
                    <a:p>
                      <a:pPr marL="0" algn="l" defTabSz="457200" rtl="0" eaLnBrk="1" latinLnBrk="0" hangingPunct="1"/>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91644098"/>
                  </a:ext>
                </a:extLst>
              </a:tr>
              <a:tr h="670242">
                <a:tc>
                  <a:txBody>
                    <a:bodyPr/>
                    <a:lstStyle/>
                    <a:p>
                      <a:pPr algn="ctr"/>
                      <a:r>
                        <a:rPr lang="en-ZA" sz="1600" dirty="0" smtClean="0">
                          <a:solidFill>
                            <a:schemeClr val="accent6"/>
                          </a:solidFill>
                          <a:latin typeface="Arial Narrow" panose="020B0606020202030204" pitchFamily="34" charset="0"/>
                        </a:rPr>
                        <a:t>5</a:t>
                      </a:r>
                      <a:endParaRPr lang="en-ZA" sz="160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600" b="1" kern="1200" dirty="0" smtClean="0">
                          <a:solidFill>
                            <a:schemeClr val="accent6"/>
                          </a:solidFill>
                          <a:latin typeface="Arial Narrow" panose="020B0606020202030204" pitchFamily="34" charset="0"/>
                          <a:ea typeface="+mn-ea"/>
                          <a:cs typeface="+mn-cs"/>
                        </a:rPr>
                        <a:t>Capacity building on Assets Management</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smtClean="0">
                          <a:solidFill>
                            <a:schemeClr val="accent6"/>
                          </a:solidFill>
                          <a:latin typeface="Arial Narrow" panose="020B0606020202030204" pitchFamily="34" charset="0"/>
                        </a:rPr>
                        <a:t>Producing</a:t>
                      </a:r>
                      <a:r>
                        <a:rPr lang="en-GB" sz="1600" baseline="0" dirty="0" smtClean="0">
                          <a:solidFill>
                            <a:schemeClr val="accent6"/>
                          </a:solidFill>
                          <a:latin typeface="Arial Narrow" panose="020B0606020202030204" pitchFamily="34" charset="0"/>
                        </a:rPr>
                        <a:t> GRAP Compliant Assets Register and Annual Financial Statements.</a:t>
                      </a: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659354842"/>
                  </a:ext>
                </a:extLst>
              </a:tr>
              <a:tr h="371211">
                <a:tc>
                  <a:txBody>
                    <a:bodyPr/>
                    <a:lstStyle/>
                    <a:p>
                      <a:pPr algn="ctr"/>
                      <a:r>
                        <a:rPr lang="en-ZA" sz="1600" dirty="0" smtClean="0">
                          <a:solidFill>
                            <a:schemeClr val="accent6"/>
                          </a:solidFill>
                          <a:latin typeface="Arial Narrow" panose="020B0606020202030204" pitchFamily="34" charset="0"/>
                        </a:rPr>
                        <a:t>6</a:t>
                      </a:r>
                      <a:endParaRPr lang="en-ZA" sz="160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smtClean="0">
                          <a:solidFill>
                            <a:schemeClr val="accent6"/>
                          </a:solidFill>
                          <a:latin typeface="Arial Narrow" panose="020B0606020202030204" pitchFamily="34" charset="0"/>
                          <a:ea typeface="+mn-ea"/>
                          <a:cs typeface="+mn-cs"/>
                        </a:rPr>
                        <a:t>Financial Analysis </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kern="1200" dirty="0" smtClean="0">
                          <a:solidFill>
                            <a:schemeClr val="accent6"/>
                          </a:solidFill>
                          <a:latin typeface="Arial Narrow" panose="020B0606020202030204" pitchFamily="34" charset="0"/>
                          <a:ea typeface="+mn-ea"/>
                          <a:cs typeface="+mn-cs"/>
                        </a:rPr>
                        <a:t>Financial analysis of ADM AFS for the past 3 years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125319146"/>
                  </a:ext>
                </a:extLst>
              </a:tr>
              <a:tr h="625396">
                <a:tc>
                  <a:txBody>
                    <a:bodyPr/>
                    <a:lstStyle/>
                    <a:p>
                      <a:pPr algn="ctr"/>
                      <a:r>
                        <a:rPr lang="en-ZA" sz="1600" dirty="0" smtClean="0">
                          <a:solidFill>
                            <a:schemeClr val="accent6"/>
                          </a:solidFill>
                          <a:latin typeface="Arial Narrow" panose="020B0606020202030204" pitchFamily="34" charset="0"/>
                        </a:rPr>
                        <a:t>7</a:t>
                      </a:r>
                      <a:endParaRPr lang="en-ZA" sz="160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smtClean="0">
                          <a:solidFill>
                            <a:schemeClr val="accent6"/>
                          </a:solidFill>
                          <a:latin typeface="Arial Narrow" panose="020B0606020202030204" pitchFamily="34" charset="0"/>
                          <a:ea typeface="+mn-ea"/>
                          <a:cs typeface="+mn-cs"/>
                        </a:rPr>
                        <a:t>Budget Management </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kern="1200" dirty="0" smtClean="0">
                          <a:solidFill>
                            <a:schemeClr val="accent6"/>
                          </a:solidFill>
                          <a:latin typeface="Arial Narrow" panose="020B0606020202030204" pitchFamily="34" charset="0"/>
                          <a:ea typeface="+mn-ea"/>
                          <a:cs typeface="+mn-cs"/>
                        </a:rPr>
                        <a:t>Engagement with municipalities that adopted unfunded budgets for 2020/21 financial year</a:t>
                      </a: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574471717"/>
                  </a:ext>
                </a:extLst>
              </a:tr>
            </a:tbl>
          </a:graphicData>
        </a:graphic>
      </p:graphicFrame>
    </p:spTree>
    <p:extLst>
      <p:ext uri="{BB962C8B-B14F-4D97-AF65-F5344CB8AC3E}">
        <p14:creationId xmlns:p14="http://schemas.microsoft.com/office/powerpoint/2010/main" val="815690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7886" y="1762169"/>
            <a:ext cx="8438915" cy="4667261"/>
          </a:xfrm>
        </p:spPr>
        <p:txBody>
          <a:bodyPr/>
          <a:lstStyle/>
          <a:p>
            <a:pPr marL="0" indent="0">
              <a:buNone/>
            </a:pPr>
            <a:r>
              <a:rPr lang="en-GB" dirty="0"/>
              <a:t> </a:t>
            </a:r>
          </a:p>
        </p:txBody>
      </p:sp>
      <p:pic>
        <p:nvPicPr>
          <p:cNvPr id="7173"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3083" y="1765311"/>
            <a:ext cx="1474427" cy="3204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7202989" y="1423615"/>
            <a:ext cx="1600200" cy="338554"/>
          </a:xfrm>
          <a:prstGeom prst="rect">
            <a:avLst/>
          </a:prstGeom>
          <a:noFill/>
        </p:spPr>
        <p:txBody>
          <a:bodyPr>
            <a:spAutoFit/>
          </a:bodyPr>
          <a:lstStyle/>
          <a:p>
            <a:pPr algn="ctr" defTabSz="342900">
              <a:defRPr/>
            </a:pPr>
            <a:r>
              <a:rPr lang="en-ZA" sz="1600" b="1" dirty="0" smtClean="0">
                <a:solidFill>
                  <a:srgbClr val="F06D19"/>
                </a:solidFill>
                <a:latin typeface="Arial"/>
              </a:rPr>
              <a:t>Leadership</a:t>
            </a:r>
            <a:endParaRPr lang="en-ZA" sz="16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210834514"/>
              </p:ext>
            </p:extLst>
          </p:nvPr>
        </p:nvGraphicFramePr>
        <p:xfrm>
          <a:off x="247886" y="1380092"/>
          <a:ext cx="6947387" cy="2952787"/>
        </p:xfrm>
        <a:graphic>
          <a:graphicData uri="http://schemas.openxmlformats.org/drawingml/2006/table">
            <a:tbl>
              <a:tblPr firstRow="1" bandRow="1">
                <a:tableStyleId>{5C22544A-7EE6-4342-B048-85BDC9FD1C3A}</a:tableStyleId>
              </a:tblPr>
              <a:tblGrid>
                <a:gridCol w="421054">
                  <a:extLst>
                    <a:ext uri="{9D8B030D-6E8A-4147-A177-3AD203B41FA5}">
                      <a16:colId xmlns:a16="http://schemas.microsoft.com/office/drawing/2014/main" val="60079389"/>
                    </a:ext>
                  </a:extLst>
                </a:gridCol>
                <a:gridCol w="2421060">
                  <a:extLst>
                    <a:ext uri="{9D8B030D-6E8A-4147-A177-3AD203B41FA5}">
                      <a16:colId xmlns:a16="http://schemas.microsoft.com/office/drawing/2014/main" val="649221311"/>
                    </a:ext>
                  </a:extLst>
                </a:gridCol>
                <a:gridCol w="4105273">
                  <a:extLst>
                    <a:ext uri="{9D8B030D-6E8A-4147-A177-3AD203B41FA5}">
                      <a16:colId xmlns:a16="http://schemas.microsoft.com/office/drawing/2014/main" val="3300162121"/>
                    </a:ext>
                  </a:extLst>
                </a:gridCol>
              </a:tblGrid>
              <a:tr h="397463">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459155">
                <a:tc>
                  <a:txBody>
                    <a:bodyPr/>
                    <a:lstStyle/>
                    <a:p>
                      <a:pPr algn="ctr"/>
                      <a:r>
                        <a:rPr lang="en-ZA" sz="1350" dirty="0" smtClean="0">
                          <a:solidFill>
                            <a:schemeClr val="accent6"/>
                          </a:solidFill>
                          <a:latin typeface="Arial Narrow" panose="020B0606020202030204" pitchFamily="34" charset="0"/>
                        </a:rPr>
                        <a:t>1</a:t>
                      </a:r>
                      <a:endParaRPr lang="en-ZA" sz="13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350" b="1" kern="1200" dirty="0" smtClean="0">
                          <a:solidFill>
                            <a:schemeClr val="accent6"/>
                          </a:solidFill>
                          <a:latin typeface="Arial Narrow" panose="020B0606020202030204" pitchFamily="34" charset="0"/>
                          <a:ea typeface="+mn-ea"/>
                          <a:cs typeface="+mn-cs"/>
                        </a:rPr>
                        <a:t>District Development Model</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indent="0" algn="l" defTabSz="457200" rtl="0" eaLnBrk="1" latinLnBrk="0" hangingPunct="1">
                        <a:buFont typeface="Arial" panose="020B0604020202020204" pitchFamily="34" charset="0"/>
                        <a:buNone/>
                      </a:pPr>
                      <a:r>
                        <a:rPr lang="en-ZA" sz="1350" b="0" kern="1200" baseline="0" dirty="0" smtClean="0">
                          <a:solidFill>
                            <a:schemeClr val="accent6"/>
                          </a:solidFill>
                          <a:latin typeface="Arial Narrow" panose="020B0606020202030204" pitchFamily="34" charset="0"/>
                          <a:ea typeface="+mn-ea"/>
                          <a:cs typeface="+mn-cs"/>
                        </a:rPr>
                        <a:t>SALGA participates on the Amathole District Development Model.</a:t>
                      </a:r>
                      <a:endParaRPr lang="en-ZA" sz="1350" b="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907453937"/>
                  </a:ext>
                </a:extLst>
              </a:tr>
              <a:tr h="433723">
                <a:tc>
                  <a:txBody>
                    <a:bodyPr/>
                    <a:lstStyle/>
                    <a:p>
                      <a:pPr algn="ctr"/>
                      <a:r>
                        <a:rPr lang="en-ZA" sz="1350" dirty="0" smtClean="0">
                          <a:solidFill>
                            <a:schemeClr val="accent6"/>
                          </a:solidFill>
                        </a:rPr>
                        <a:t>2</a:t>
                      </a:r>
                      <a:endParaRPr lang="en-ZA" sz="1350"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accent6"/>
                          </a:solidFill>
                          <a:latin typeface="Arial Narrow" panose="020B0606020202030204" pitchFamily="34" charset="0"/>
                          <a:ea typeface="+mn-ea"/>
                          <a:cs typeface="+mn-cs"/>
                        </a:rPr>
                        <a:t>Strengthen Council Oversight</a:t>
                      </a:r>
                    </a:p>
                    <a:p>
                      <a:pPr marL="0" algn="l" defTabSz="457200" rtl="0" eaLnBrk="1" latinLnBrk="0" hangingPunct="1"/>
                      <a:endParaRPr lang="en-ZA" sz="140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aseline="0" dirty="0" smtClean="0">
                          <a:solidFill>
                            <a:schemeClr val="accent6"/>
                          </a:solidFill>
                          <a:latin typeface="Arial Narrow" panose="020B0606020202030204" pitchFamily="34" charset="0"/>
                        </a:rPr>
                        <a:t>Strengthening of Oversight Council Committees, including and s79 Committees.</a:t>
                      </a:r>
                    </a:p>
                    <a:p>
                      <a:pPr marL="285750" indent="-285750" algn="l" defTabSz="457200" rtl="0" eaLnBrk="1" latinLnBrk="0" hangingPunct="1">
                        <a:buFont typeface="Arial" panose="020B0604020202020204" pitchFamily="34" charset="0"/>
                        <a:buChar char="•"/>
                      </a:pPr>
                      <a:endParaRPr lang="en-ZA" sz="1400" dirty="0">
                        <a:solidFill>
                          <a:schemeClr val="accent6"/>
                        </a:solidFill>
                        <a:latin typeface="Arial Narrow" panose="020B0606020202030204" pitchFamily="34" charset="0"/>
                      </a:endParaRPr>
                    </a:p>
                  </a:txBody>
                  <a:tcPr/>
                </a:tc>
                <a:extLst>
                  <a:ext uri="{0D108BD9-81ED-4DB2-BD59-A6C34878D82A}">
                    <a16:rowId xmlns:a16="http://schemas.microsoft.com/office/drawing/2014/main" val="3802054514"/>
                  </a:ext>
                </a:extLst>
              </a:tr>
              <a:tr h="1320884">
                <a:tc>
                  <a:txBody>
                    <a:bodyPr/>
                    <a:lstStyle/>
                    <a:p>
                      <a:pPr algn="ctr"/>
                      <a:endParaRPr lang="en-ZA" sz="1350" dirty="0">
                        <a:solidFill>
                          <a:schemeClr val="accent6"/>
                        </a:solidFill>
                      </a:endParaRPr>
                    </a:p>
                  </a:txBody>
                  <a:tcPr/>
                </a:tc>
                <a:tc>
                  <a:txBody>
                    <a:bodyPr/>
                    <a:lstStyle/>
                    <a:p>
                      <a:pPr algn="l"/>
                      <a:endParaRPr lang="en-ZA" sz="1400" dirty="0">
                        <a:solidFill>
                          <a:schemeClr val="accent6"/>
                        </a:solidFill>
                        <a:latin typeface="Arial Narrow" panose="020B0606020202030204" pitchFamily="34" charset="0"/>
                      </a:endParaRPr>
                    </a:p>
                  </a:txBody>
                  <a:tcPr/>
                </a:tc>
                <a:tc>
                  <a:txBody>
                    <a:bodyPr/>
                    <a:lstStyle/>
                    <a:p>
                      <a:pPr marL="285750" indent="-285750" algn="l" defTabSz="457200" rtl="0" eaLnBrk="1" latinLnBrk="0" hangingPunct="1">
                        <a:buFont typeface="Arial" panose="020B0604020202020204" pitchFamily="34" charset="0"/>
                        <a:buChar char="•"/>
                      </a:pPr>
                      <a:endParaRPr lang="en-ZA" sz="14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63332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9970" y="1578966"/>
            <a:ext cx="1420533" cy="3676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7190303" y="1255801"/>
            <a:ext cx="1600200" cy="323165"/>
          </a:xfrm>
          <a:prstGeom prst="rect">
            <a:avLst/>
          </a:prstGeom>
          <a:noFill/>
        </p:spPr>
        <p:txBody>
          <a:bodyPr>
            <a:spAutoFit/>
          </a:bodyPr>
          <a:lstStyle/>
          <a:p>
            <a:pPr algn="ctr" defTabSz="342900">
              <a:defRPr/>
            </a:pPr>
            <a:r>
              <a:rPr lang="en-ZA" sz="1500" b="1" dirty="0" smtClean="0">
                <a:solidFill>
                  <a:srgbClr val="F06D19"/>
                </a:solidFill>
                <a:latin typeface="Arial"/>
              </a:rPr>
              <a:t>Governance</a:t>
            </a:r>
            <a:endParaRPr lang="en-ZA" sz="15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nvPr>
        </p:nvGraphicFramePr>
        <p:xfrm>
          <a:off x="127220" y="1282890"/>
          <a:ext cx="7139048" cy="4475376"/>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val="60079389"/>
                    </a:ext>
                  </a:extLst>
                </a:gridCol>
                <a:gridCol w="2487850">
                  <a:extLst>
                    <a:ext uri="{9D8B030D-6E8A-4147-A177-3AD203B41FA5}">
                      <a16:colId xmlns:a16="http://schemas.microsoft.com/office/drawing/2014/main" val="649221311"/>
                    </a:ext>
                  </a:extLst>
                </a:gridCol>
                <a:gridCol w="4218528">
                  <a:extLst>
                    <a:ext uri="{9D8B030D-6E8A-4147-A177-3AD203B41FA5}">
                      <a16:colId xmlns:a16="http://schemas.microsoft.com/office/drawing/2014/main" val="3300162121"/>
                    </a:ext>
                  </a:extLst>
                </a:gridCol>
              </a:tblGrid>
              <a:tr h="495088">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921740">
                <a:tc>
                  <a:txBody>
                    <a:bodyPr/>
                    <a:lstStyle/>
                    <a:p>
                      <a:pPr algn="ctr"/>
                      <a:r>
                        <a:rPr lang="en-ZA" sz="1350" dirty="0" smtClean="0">
                          <a:solidFill>
                            <a:schemeClr val="accent6"/>
                          </a:solidFill>
                          <a:latin typeface="Arial Narrow" panose="020B0606020202030204" pitchFamily="34" charset="0"/>
                        </a:rPr>
                        <a:t>1</a:t>
                      </a:r>
                      <a:endParaRPr lang="en-ZA" sz="13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350" b="1" kern="1200" dirty="0" smtClean="0">
                          <a:solidFill>
                            <a:schemeClr val="accent6"/>
                          </a:solidFill>
                          <a:latin typeface="Arial Narrow" panose="020B0606020202030204" pitchFamily="34" charset="0"/>
                          <a:ea typeface="+mn-ea"/>
                          <a:cs typeface="+mn-cs"/>
                        </a:rPr>
                        <a:t>Standing Rules and Orders</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indent="0" algn="l">
                        <a:buFont typeface="Arial" panose="020B0604020202020204" pitchFamily="34" charset="0"/>
                        <a:buNone/>
                      </a:pPr>
                      <a:r>
                        <a:rPr lang="en-ZA" dirty="0" smtClean="0">
                          <a:solidFill>
                            <a:schemeClr val="accent6"/>
                          </a:solidFill>
                          <a:latin typeface="Arial Narrow" panose="020B0606020202030204" pitchFamily="34" charset="0"/>
                        </a:rPr>
                        <a:t>Municipal council were supported with the </a:t>
                      </a:r>
                      <a:r>
                        <a:rPr lang="en-ZA" baseline="0" dirty="0" smtClean="0">
                          <a:solidFill>
                            <a:schemeClr val="accent6"/>
                          </a:solidFill>
                          <a:latin typeface="Arial Narrow" panose="020B0606020202030204" pitchFamily="34" charset="0"/>
                        </a:rPr>
                        <a:t>review of their Standing Rules and Orders to ensure effective council sittings. This is done in collaboration with COGTA in the Province.</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1907453937"/>
                  </a:ext>
                </a:extLst>
              </a:tr>
              <a:tr h="716805">
                <a:tc>
                  <a:txBody>
                    <a:bodyPr/>
                    <a:lstStyle/>
                    <a:p>
                      <a:pPr algn="ctr"/>
                      <a:r>
                        <a:rPr lang="en-ZA" sz="1350" dirty="0" smtClean="0">
                          <a:solidFill>
                            <a:schemeClr val="accent6"/>
                          </a:solidFill>
                          <a:latin typeface="Arial Narrow" panose="020B0606020202030204" pitchFamily="34" charset="0"/>
                        </a:rPr>
                        <a:t>2</a:t>
                      </a:r>
                      <a:endParaRPr lang="en-ZA" sz="135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Code of Conduct</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350" kern="1200" dirty="0" smtClean="0">
                          <a:solidFill>
                            <a:schemeClr val="accent6"/>
                          </a:solidFill>
                          <a:latin typeface="Arial Narrow" panose="020B0606020202030204" pitchFamily="34" charset="0"/>
                          <a:ea typeface="+mn-ea"/>
                          <a:cs typeface="+mn-cs"/>
                        </a:rPr>
                        <a:t>Municipal council</a:t>
                      </a:r>
                      <a:r>
                        <a:rPr lang="en-ZA" sz="1350" kern="1200" baseline="0" dirty="0" smtClean="0">
                          <a:solidFill>
                            <a:schemeClr val="accent6"/>
                          </a:solidFill>
                          <a:latin typeface="Arial Narrow" panose="020B0606020202030204" pitchFamily="34" charset="0"/>
                          <a:ea typeface="+mn-ea"/>
                          <a:cs typeface="+mn-cs"/>
                        </a:rPr>
                        <a:t>  were workshopped on the implementation of .the Code of Conduct to ensure adherence with the relevant legislation. </a:t>
                      </a:r>
                      <a:r>
                        <a:rPr lang="en-ZA" baseline="0" dirty="0" smtClean="0">
                          <a:solidFill>
                            <a:schemeClr val="accent6"/>
                          </a:solidFill>
                          <a:latin typeface="Arial Narrow" panose="020B0606020202030204" pitchFamily="34" charset="0"/>
                        </a:rPr>
                        <a:t>This is done in collaboration with COGTA in the Province</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802054514"/>
                  </a:ext>
                </a:extLst>
              </a:tr>
              <a:tr h="1024008">
                <a:tc>
                  <a:txBody>
                    <a:bodyPr/>
                    <a:lstStyle/>
                    <a:p>
                      <a:pPr algn="ctr"/>
                      <a:r>
                        <a:rPr lang="en-ZA" sz="1350" dirty="0" smtClean="0">
                          <a:solidFill>
                            <a:schemeClr val="accent6"/>
                          </a:solidFill>
                          <a:latin typeface="Arial Narrow" panose="020B0606020202030204" pitchFamily="34" charset="0"/>
                        </a:rPr>
                        <a:t>3</a:t>
                      </a:r>
                      <a:endParaRPr lang="en-ZA" sz="135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Strategic</a:t>
                      </a:r>
                      <a:r>
                        <a:rPr lang="en-ZA" sz="1350" b="1" kern="1200" baseline="0" dirty="0" smtClean="0">
                          <a:solidFill>
                            <a:schemeClr val="accent6"/>
                          </a:solidFill>
                          <a:latin typeface="Arial Narrow" panose="020B0606020202030204" pitchFamily="34" charset="0"/>
                          <a:ea typeface="+mn-ea"/>
                          <a:cs typeface="+mn-cs"/>
                        </a:rPr>
                        <a:t> Planning Sessions</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Assisted with the facilitation of their strategic planning sessions to ensure the municipalities aligned their service delivery targets in accordance with the legislative framework governing local government. </a:t>
                      </a:r>
                      <a:r>
                        <a:rPr lang="en-ZA" baseline="0" dirty="0" smtClean="0">
                          <a:solidFill>
                            <a:schemeClr val="accent6"/>
                          </a:solidFill>
                          <a:latin typeface="Arial Narrow" panose="020B0606020202030204" pitchFamily="34" charset="0"/>
                        </a:rPr>
                        <a:t>This is done in collaboration with COGTA in the Province</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0003"/>
                  </a:ext>
                </a:extLst>
              </a:tr>
              <a:tr h="1024008">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Records</a:t>
                      </a:r>
                      <a:r>
                        <a:rPr lang="en-ZA" sz="1350" b="1" kern="1200" baseline="0" dirty="0" smtClean="0">
                          <a:solidFill>
                            <a:schemeClr val="accent6"/>
                          </a:solidFill>
                          <a:latin typeface="Arial Narrow" panose="020B0606020202030204" pitchFamily="34" charset="0"/>
                          <a:ea typeface="+mn-ea"/>
                          <a:cs typeface="+mn-cs"/>
                        </a:rPr>
                        <a:t> Management</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Capacitated the Ethics and Integrity Committees on Records</a:t>
                      </a:r>
                      <a:r>
                        <a:rPr lang="en-ZA" sz="1350" kern="1200" baseline="0" dirty="0" smtClean="0">
                          <a:solidFill>
                            <a:schemeClr val="accent6"/>
                          </a:solidFill>
                          <a:latin typeface="Arial Narrow" panose="020B0606020202030204" pitchFamily="34" charset="0"/>
                          <a:ea typeface="+mn-ea"/>
                          <a:cs typeface="+mn-cs"/>
                        </a:rPr>
                        <a:t> Management to ensure compliance with the legislation</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91644098"/>
                  </a:ext>
                </a:extLst>
              </a:tr>
            </a:tbl>
          </a:graphicData>
        </a:graphic>
      </p:graphicFrame>
    </p:spTree>
    <p:extLst>
      <p:ext uri="{BB962C8B-B14F-4D97-AF65-F5344CB8AC3E}">
        <p14:creationId xmlns:p14="http://schemas.microsoft.com/office/powerpoint/2010/main" val="756101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9970" y="1578966"/>
            <a:ext cx="1420533" cy="3676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7190303" y="1255801"/>
            <a:ext cx="1600200" cy="323165"/>
          </a:xfrm>
          <a:prstGeom prst="rect">
            <a:avLst/>
          </a:prstGeom>
          <a:noFill/>
        </p:spPr>
        <p:txBody>
          <a:bodyPr>
            <a:spAutoFit/>
          </a:bodyPr>
          <a:lstStyle/>
          <a:p>
            <a:pPr algn="ctr" defTabSz="342900">
              <a:defRPr/>
            </a:pPr>
            <a:r>
              <a:rPr lang="en-ZA" sz="1500" b="1" dirty="0" smtClean="0">
                <a:solidFill>
                  <a:srgbClr val="F06D19"/>
                </a:solidFill>
                <a:latin typeface="Arial"/>
              </a:rPr>
              <a:t>Governance</a:t>
            </a:r>
            <a:endParaRPr lang="en-ZA" sz="15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481574048"/>
              </p:ext>
            </p:extLst>
          </p:nvPr>
        </p:nvGraphicFramePr>
        <p:xfrm>
          <a:off x="127220" y="1282890"/>
          <a:ext cx="7139048" cy="4181649"/>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val="60079389"/>
                    </a:ext>
                  </a:extLst>
                </a:gridCol>
                <a:gridCol w="2487850">
                  <a:extLst>
                    <a:ext uri="{9D8B030D-6E8A-4147-A177-3AD203B41FA5}">
                      <a16:colId xmlns:a16="http://schemas.microsoft.com/office/drawing/2014/main" val="649221311"/>
                    </a:ext>
                  </a:extLst>
                </a:gridCol>
                <a:gridCol w="4218528">
                  <a:extLst>
                    <a:ext uri="{9D8B030D-6E8A-4147-A177-3AD203B41FA5}">
                      <a16:colId xmlns:a16="http://schemas.microsoft.com/office/drawing/2014/main" val="3300162121"/>
                    </a:ext>
                  </a:extLst>
                </a:gridCol>
              </a:tblGrid>
              <a:tr h="495088">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921740">
                <a:tc>
                  <a:txBody>
                    <a:bodyPr/>
                    <a:lstStyle/>
                    <a:p>
                      <a:pPr algn="ctr"/>
                      <a:r>
                        <a:rPr lang="en-ZA" sz="1350" dirty="0" smtClean="0">
                          <a:solidFill>
                            <a:schemeClr val="accent6"/>
                          </a:solidFill>
                          <a:latin typeface="Arial Narrow" panose="020B0606020202030204" pitchFamily="34" charset="0"/>
                        </a:rPr>
                        <a:t>4</a:t>
                      </a:r>
                      <a:endParaRPr lang="en-ZA" sz="13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350" b="1" kern="1200" dirty="0" smtClean="0">
                          <a:solidFill>
                            <a:schemeClr val="accent6"/>
                          </a:solidFill>
                          <a:latin typeface="Arial Narrow" panose="020B0606020202030204" pitchFamily="34" charset="0"/>
                          <a:ea typeface="+mn-ea"/>
                          <a:cs typeface="+mn-cs"/>
                        </a:rPr>
                        <a:t>Accountability and Consequences Management Protocols</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indent="0" algn="l">
                        <a:buFont typeface="Arial" panose="020B0604020202020204" pitchFamily="34" charset="0"/>
                        <a:buNone/>
                      </a:pPr>
                      <a:r>
                        <a:rPr lang="en-ZA" dirty="0" smtClean="0">
                          <a:solidFill>
                            <a:schemeClr val="accent6"/>
                          </a:solidFill>
                          <a:latin typeface="Arial Narrow" panose="020B0606020202030204" pitchFamily="34" charset="0"/>
                        </a:rPr>
                        <a:t>All municipalities were appraise with</a:t>
                      </a:r>
                      <a:r>
                        <a:rPr lang="en-ZA" baseline="0" dirty="0" smtClean="0">
                          <a:solidFill>
                            <a:schemeClr val="accent6"/>
                          </a:solidFill>
                          <a:latin typeface="Arial Narrow" panose="020B0606020202030204" pitchFamily="34" charset="0"/>
                        </a:rPr>
                        <a:t> SALGA Accountability and Consequences Management Protocols and requested the municipalities to adopt it and implement thereof.</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1907453937"/>
                  </a:ext>
                </a:extLst>
              </a:tr>
              <a:tr h="716805">
                <a:tc>
                  <a:txBody>
                    <a:bodyPr/>
                    <a:lstStyle/>
                    <a:p>
                      <a:pPr algn="ctr"/>
                      <a:r>
                        <a:rPr lang="en-ZA" sz="1350" dirty="0" smtClean="0">
                          <a:solidFill>
                            <a:schemeClr val="accent6"/>
                          </a:solidFill>
                          <a:latin typeface="Arial Narrow" panose="020B0606020202030204" pitchFamily="34" charset="0"/>
                        </a:rPr>
                        <a:t>5</a:t>
                      </a:r>
                      <a:endParaRPr lang="en-ZA" sz="135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Governance</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350" kern="1200" dirty="0" smtClean="0">
                          <a:solidFill>
                            <a:schemeClr val="accent6"/>
                          </a:solidFill>
                          <a:latin typeface="Arial Narrow" panose="020B0606020202030204" pitchFamily="34" charset="0"/>
                          <a:ea typeface="+mn-ea"/>
                          <a:cs typeface="+mn-cs"/>
                        </a:rPr>
                        <a:t>Supported municipalities Audit Committees and other section 79 committees.</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802054514"/>
                  </a:ext>
                </a:extLst>
              </a:tr>
              <a:tr h="1024008">
                <a:tc>
                  <a:txBody>
                    <a:bodyPr/>
                    <a:lstStyle/>
                    <a:p>
                      <a:pPr algn="ctr"/>
                      <a:r>
                        <a:rPr lang="en-ZA" sz="1350" dirty="0" smtClean="0">
                          <a:solidFill>
                            <a:schemeClr val="accent6"/>
                          </a:solidFill>
                          <a:latin typeface="Arial Narrow" panose="020B0606020202030204" pitchFamily="34" charset="0"/>
                        </a:rPr>
                        <a:t>6</a:t>
                      </a:r>
                      <a:endParaRPr lang="en-ZA" sz="135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MPAC training</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350" kern="1200" dirty="0" smtClean="0">
                          <a:solidFill>
                            <a:schemeClr val="accent6"/>
                          </a:solidFill>
                          <a:latin typeface="Arial Narrow" panose="020B0606020202030204" pitchFamily="34" charset="0"/>
                          <a:ea typeface="+mn-ea"/>
                          <a:cs typeface="+mn-cs"/>
                        </a:rPr>
                        <a:t>Capacitated</a:t>
                      </a:r>
                      <a:r>
                        <a:rPr lang="en-ZA" sz="1350" kern="1200" baseline="0" dirty="0" smtClean="0">
                          <a:solidFill>
                            <a:schemeClr val="accent6"/>
                          </a:solidFill>
                          <a:latin typeface="Arial Narrow" panose="020B0606020202030204" pitchFamily="34" charset="0"/>
                          <a:ea typeface="+mn-ea"/>
                          <a:cs typeface="+mn-cs"/>
                        </a:rPr>
                        <a:t> </a:t>
                      </a:r>
                      <a:r>
                        <a:rPr lang="en-ZA" sz="1350" kern="1200" dirty="0" smtClean="0">
                          <a:solidFill>
                            <a:schemeClr val="accent6"/>
                          </a:solidFill>
                          <a:latin typeface="Arial Narrow" panose="020B0606020202030204" pitchFamily="34" charset="0"/>
                          <a:ea typeface="+mn-ea"/>
                          <a:cs typeface="+mn-cs"/>
                        </a:rPr>
                        <a:t>MPACs</a:t>
                      </a:r>
                      <a:r>
                        <a:rPr lang="en-ZA" sz="1350" kern="1200" baseline="0" dirty="0" smtClean="0">
                          <a:solidFill>
                            <a:schemeClr val="accent6"/>
                          </a:solidFill>
                          <a:latin typeface="Arial Narrow" panose="020B0606020202030204" pitchFamily="34" charset="0"/>
                          <a:ea typeface="+mn-ea"/>
                          <a:cs typeface="+mn-cs"/>
                        </a:rPr>
                        <a:t>  members on their roles and responsibilities to ensure they are able to execute their oversight roles. This is done in collaboration with COGTA in the Province.</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0003"/>
                  </a:ext>
                </a:extLst>
              </a:tr>
              <a:tr h="1024008">
                <a:tc>
                  <a:txBody>
                    <a:bodyPr/>
                    <a:lstStyle/>
                    <a:p>
                      <a:pPr algn="ct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91644098"/>
                  </a:ext>
                </a:extLst>
              </a:tr>
            </a:tbl>
          </a:graphicData>
        </a:graphic>
      </p:graphicFrame>
    </p:spTree>
    <p:extLst>
      <p:ext uri="{BB962C8B-B14F-4D97-AF65-F5344CB8AC3E}">
        <p14:creationId xmlns:p14="http://schemas.microsoft.com/office/powerpoint/2010/main" val="3495290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ADDITIONAL SUPPORT PROVIDED BY SALGA – ECONOMIC PLANNING AND DEVELOPMENT</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nvPr>
        </p:nvGraphicFramePr>
        <p:xfrm>
          <a:off x="127220" y="1282890"/>
          <a:ext cx="8364773" cy="3030541"/>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val="60079389"/>
                    </a:ext>
                  </a:extLst>
                </a:gridCol>
                <a:gridCol w="3797425">
                  <a:extLst>
                    <a:ext uri="{9D8B030D-6E8A-4147-A177-3AD203B41FA5}">
                      <a16:colId xmlns:a16="http://schemas.microsoft.com/office/drawing/2014/main" val="649221311"/>
                    </a:ext>
                  </a:extLst>
                </a:gridCol>
                <a:gridCol w="4134678">
                  <a:extLst>
                    <a:ext uri="{9D8B030D-6E8A-4147-A177-3AD203B41FA5}">
                      <a16:colId xmlns:a16="http://schemas.microsoft.com/office/drawing/2014/main" val="3300162121"/>
                    </a:ext>
                  </a:extLst>
                </a:gridCol>
              </a:tblGrid>
              <a:tr h="558535">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676284">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SALGA-UNDP COVID 19 Relief Fund</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SALGA in partnership with UNDP provided support projects</a:t>
                      </a:r>
                      <a:r>
                        <a:rPr lang="en-ZA" sz="1350" kern="1200" baseline="0" dirty="0" smtClean="0">
                          <a:solidFill>
                            <a:schemeClr val="accent6"/>
                          </a:solidFill>
                          <a:latin typeface="Arial Narrow" panose="020B0606020202030204" pitchFamily="34" charset="0"/>
                          <a:ea typeface="+mn-ea"/>
                          <a:cs typeface="+mn-cs"/>
                        </a:rPr>
                        <a:t> to SMMEs and Informal Traders aimed at sustaining themselves during the Covid pandemic.</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907453937"/>
                  </a:ext>
                </a:extLst>
              </a:tr>
              <a:tr h="608109">
                <a:tc>
                  <a:txBody>
                    <a:bodyPr/>
                    <a:lstStyle/>
                    <a:p>
                      <a:endParaRPr lang="en-ZA" dirty="0"/>
                    </a:p>
                  </a:txBody>
                  <a:tcPr/>
                </a:tc>
                <a:tc>
                  <a:txBody>
                    <a:bodyPr/>
                    <a:lstStyle/>
                    <a:p>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50" kern="1200" dirty="0" smtClean="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808063078"/>
                  </a:ext>
                </a:extLst>
              </a:tr>
              <a:tr h="1155237">
                <a:tc>
                  <a:txBody>
                    <a:bodyPr/>
                    <a:lstStyle/>
                    <a:p>
                      <a:endParaRPr lang="en-ZA" dirty="0"/>
                    </a:p>
                  </a:txBody>
                  <a:tcPr/>
                </a:tc>
                <a:tc>
                  <a:txBody>
                    <a:bodyPr/>
                    <a:lstStyle/>
                    <a:p>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2738356601"/>
                  </a:ext>
                </a:extLst>
              </a:tr>
            </a:tbl>
          </a:graphicData>
        </a:graphic>
      </p:graphicFrame>
    </p:spTree>
    <p:extLst>
      <p:ext uri="{BB962C8B-B14F-4D97-AF65-F5344CB8AC3E}">
        <p14:creationId xmlns:p14="http://schemas.microsoft.com/office/powerpoint/2010/main" val="1737563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ADDITIONAL SUPPORT PROVIDED BY SALGA – COMMUNITY DEVELOPMENT</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104062143"/>
              </p:ext>
            </p:extLst>
          </p:nvPr>
        </p:nvGraphicFramePr>
        <p:xfrm>
          <a:off x="127220" y="1282890"/>
          <a:ext cx="8364773" cy="2998165"/>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val="60079389"/>
                    </a:ext>
                  </a:extLst>
                </a:gridCol>
                <a:gridCol w="3797425">
                  <a:extLst>
                    <a:ext uri="{9D8B030D-6E8A-4147-A177-3AD203B41FA5}">
                      <a16:colId xmlns:a16="http://schemas.microsoft.com/office/drawing/2014/main" val="649221311"/>
                    </a:ext>
                  </a:extLst>
                </a:gridCol>
                <a:gridCol w="4134678">
                  <a:extLst>
                    <a:ext uri="{9D8B030D-6E8A-4147-A177-3AD203B41FA5}">
                      <a16:colId xmlns:a16="http://schemas.microsoft.com/office/drawing/2014/main" val="3300162121"/>
                    </a:ext>
                  </a:extLst>
                </a:gridCol>
              </a:tblGrid>
              <a:tr h="558535">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676284">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Community Safety Plan</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350" kern="1200" dirty="0" smtClean="0">
                          <a:solidFill>
                            <a:schemeClr val="accent6"/>
                          </a:solidFill>
                          <a:effectLst/>
                          <a:latin typeface="Arial Narrow" panose="020B0606020202030204" pitchFamily="34" charset="0"/>
                          <a:ea typeface="+mn-ea"/>
                          <a:cs typeface="+mn-cs"/>
                        </a:rPr>
                        <a:t>The technical support was aimed to  consolidate and strengthening of their community safety plans </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907453937"/>
                  </a:ext>
                </a:extLst>
              </a:tr>
              <a:tr h="608109">
                <a:tc>
                  <a:txBody>
                    <a:bodyPr/>
                    <a:lstStyle/>
                    <a:p>
                      <a:pPr algn="ctr"/>
                      <a:r>
                        <a:rPr lang="en-GB"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b="1" kern="1200" dirty="0" smtClean="0">
                          <a:solidFill>
                            <a:schemeClr val="accent6"/>
                          </a:solidFill>
                          <a:latin typeface="Arial Narrow" panose="020B0606020202030204" pitchFamily="34" charset="0"/>
                          <a:ea typeface="+mn-ea"/>
                          <a:cs typeface="+mn-cs"/>
                        </a:rPr>
                        <a:t>IDP</a:t>
                      </a:r>
                      <a:r>
                        <a:rPr lang="en-ZA" sz="1350" b="1" kern="1200" baseline="0" dirty="0" smtClean="0">
                          <a:solidFill>
                            <a:schemeClr val="accent6"/>
                          </a:solidFill>
                          <a:latin typeface="Arial Narrow" panose="020B0606020202030204" pitchFamily="34" charset="0"/>
                          <a:ea typeface="+mn-ea"/>
                          <a:cs typeface="+mn-cs"/>
                        </a:rPr>
                        <a:t> assessment programme</a:t>
                      </a:r>
                      <a:endParaRPr lang="en-ZA" sz="135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kern="1200" dirty="0" smtClean="0">
                          <a:solidFill>
                            <a:schemeClr val="accent6"/>
                          </a:solidFill>
                          <a:latin typeface="Arial Narrow" panose="020B0606020202030204" pitchFamily="34" charset="0"/>
                          <a:ea typeface="+mn-ea"/>
                          <a:cs typeface="+mn-cs"/>
                        </a:rPr>
                        <a:t>Assisted the municipalities with the IDP assessment on equity and mainstreaming compliance</a:t>
                      </a:r>
                    </a:p>
                  </a:txBody>
                  <a:tcPr/>
                </a:tc>
                <a:extLst>
                  <a:ext uri="{0D108BD9-81ED-4DB2-BD59-A6C34878D82A}">
                    <a16:rowId xmlns:a16="http://schemas.microsoft.com/office/drawing/2014/main" val="1808063078"/>
                  </a:ext>
                </a:extLst>
              </a:tr>
              <a:tr h="1155237">
                <a:tc>
                  <a:txBody>
                    <a:bodyPr/>
                    <a:lstStyle/>
                    <a:p>
                      <a:pPr algn="ct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2738356601"/>
                  </a:ext>
                </a:extLst>
              </a:tr>
            </a:tbl>
          </a:graphicData>
        </a:graphic>
      </p:graphicFrame>
    </p:spTree>
    <p:extLst>
      <p:ext uri="{BB962C8B-B14F-4D97-AF65-F5344CB8AC3E}">
        <p14:creationId xmlns:p14="http://schemas.microsoft.com/office/powerpoint/2010/main" val="2741754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GB" sz="2400" dirty="0">
                <a:latin typeface="Arial Narrow" panose="020B0606020202030204" pitchFamily="34" charset="0"/>
              </a:rPr>
              <a:t>            RECOMMENDATIONS</a:t>
            </a:r>
            <a:r>
              <a:rPr lang="en-US" sz="2400" dirty="0">
                <a:latin typeface="Arial Narrow" panose="020B0606020202030204" pitchFamily="34" charset="0"/>
              </a:rPr>
              <a:t> </a:t>
            </a:r>
          </a:p>
        </p:txBody>
      </p:sp>
      <p:sp>
        <p:nvSpPr>
          <p:cNvPr id="20483" name="Rectangle 3"/>
          <p:cNvSpPr>
            <a:spLocks noGrp="1" noChangeArrowheads="1"/>
          </p:cNvSpPr>
          <p:nvPr>
            <p:ph type="body" sz="quarter" idx="10"/>
          </p:nvPr>
        </p:nvSpPr>
        <p:spPr>
          <a:xfrm>
            <a:off x="143508" y="1754815"/>
            <a:ext cx="8856984" cy="4050449"/>
          </a:xfrm>
        </p:spPr>
        <p:txBody>
          <a:bodyPr>
            <a:normAutofit/>
          </a:bodyPr>
          <a:lstStyle/>
          <a:p>
            <a:pPr marL="0" indent="0">
              <a:buNone/>
            </a:pPr>
            <a:r>
              <a:rPr lang="en-ZA" sz="1800" b="1" dirty="0">
                <a:latin typeface="Arial Narrow" panose="020B0606020202030204" pitchFamily="34" charset="0"/>
              </a:rPr>
              <a:t>It is recommended that the </a:t>
            </a:r>
            <a:r>
              <a:rPr lang="en-ZA" sz="1800" b="1" dirty="0" smtClean="0">
                <a:latin typeface="Arial Narrow" panose="020B0606020202030204" pitchFamily="34" charset="0"/>
              </a:rPr>
              <a:t>Portfolio Committee on COGTA </a:t>
            </a:r>
            <a:r>
              <a:rPr lang="en-ZA" sz="1800" b="1" dirty="0">
                <a:latin typeface="Arial Narrow" panose="020B0606020202030204" pitchFamily="34" charset="0"/>
              </a:rPr>
              <a:t>resolve to:-  </a:t>
            </a:r>
          </a:p>
          <a:p>
            <a:pPr marL="0" indent="0">
              <a:buNone/>
            </a:pPr>
            <a:endParaRPr lang="en-GB" sz="1800" dirty="0">
              <a:latin typeface="Arial Narrow" panose="020B0606020202030204" pitchFamily="34" charset="0"/>
            </a:endParaRPr>
          </a:p>
          <a:p>
            <a:pPr>
              <a:buFont typeface="+mj-lt"/>
              <a:buAutoNum type="arabicPeriod"/>
            </a:pPr>
            <a:r>
              <a:rPr lang="en-ZA" sz="1800" b="1" dirty="0">
                <a:latin typeface="Arial Narrow" panose="020B0606020202030204" pitchFamily="34" charset="0"/>
              </a:rPr>
              <a:t>NOTE</a:t>
            </a:r>
            <a:r>
              <a:rPr lang="en-ZA" sz="1800" dirty="0">
                <a:latin typeface="Arial Narrow" panose="020B0606020202030204" pitchFamily="34" charset="0"/>
              </a:rPr>
              <a:t> the SALGA </a:t>
            </a:r>
            <a:r>
              <a:rPr lang="en-ZA" sz="1800" dirty="0" smtClean="0">
                <a:latin typeface="Arial Narrow" panose="020B0606020202030204" pitchFamily="34" charset="0"/>
              </a:rPr>
              <a:t>support provided to Amathole District Municipality;</a:t>
            </a:r>
            <a:endParaRPr lang="en-ZA" sz="1800" dirty="0">
              <a:latin typeface="Arial Narrow" panose="020B0606020202030204" pitchFamily="34" charset="0"/>
            </a:endParaRPr>
          </a:p>
          <a:p>
            <a:pPr>
              <a:buFont typeface="+mj-lt"/>
              <a:buAutoNum type="arabicPeriod"/>
            </a:pPr>
            <a:endParaRPr lang="en-ZA" sz="1800" dirty="0">
              <a:latin typeface="Arial Narrow" panose="020B0606020202030204" pitchFamily="34" charset="0"/>
            </a:endParaRPr>
          </a:p>
          <a:p>
            <a:pPr>
              <a:buFont typeface="+mj-lt"/>
              <a:buAutoNum type="arabicPeriod"/>
            </a:pPr>
            <a:r>
              <a:rPr lang="en-ZA" sz="1800" b="1" dirty="0" smtClean="0">
                <a:latin typeface="Arial Narrow" panose="020B0606020202030204" pitchFamily="34" charset="0"/>
              </a:rPr>
              <a:t>NOTE</a:t>
            </a:r>
            <a:r>
              <a:rPr lang="en-ZA" sz="1800" dirty="0" smtClean="0">
                <a:latin typeface="Arial Narrow" panose="020B0606020202030204" pitchFamily="34" charset="0"/>
              </a:rPr>
              <a:t> </a:t>
            </a:r>
            <a:r>
              <a:rPr lang="en-ZA" sz="1800" dirty="0">
                <a:latin typeface="Arial Narrow" panose="020B0606020202030204" pitchFamily="34" charset="0"/>
              </a:rPr>
              <a:t>the SALGA proposed approach to Municipal Support and Interventions.</a:t>
            </a:r>
            <a:endParaRPr lang="en-US" sz="1800" dirty="0">
              <a:latin typeface="Arial Narrow" panose="020B0606020202030204" pitchFamily="34" charset="0"/>
            </a:endParaRPr>
          </a:p>
          <a:p>
            <a:pPr>
              <a:buFont typeface="+mj-lt"/>
              <a:buAutoNum type="arabicPeriod"/>
            </a:pPr>
            <a:endParaRPr lang="en-US" sz="1800" dirty="0">
              <a:latin typeface="Arial Narrow" panose="020B0606020202030204" pitchFamily="34" charset="0"/>
            </a:endParaRPr>
          </a:p>
          <a:p>
            <a:pPr marL="0" indent="0">
              <a:buNone/>
            </a:pPr>
            <a:endParaRPr lang="en-GB" sz="1800" dirty="0">
              <a:latin typeface="Arial Narrow" panose="020B0606020202030204" pitchFamily="34" charset="0"/>
            </a:endParaRPr>
          </a:p>
          <a:p>
            <a:pPr marL="0" indent="0">
              <a:buNone/>
            </a:pPr>
            <a:endParaRPr lang="en-ZA" sz="1800" dirty="0">
              <a:latin typeface="Arial Narrow" panose="020B0606020202030204" pitchFamily="34" charset="0"/>
            </a:endParaRPr>
          </a:p>
        </p:txBody>
      </p:sp>
    </p:spTree>
    <p:extLst>
      <p:ext uri="{BB962C8B-B14F-4D97-AF65-F5344CB8AC3E}">
        <p14:creationId xmlns:p14="http://schemas.microsoft.com/office/powerpoint/2010/main" val="2350280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39688" indent="0" algn="ctr">
              <a:buFont typeface="Arial" pitchFamily="34" charset="0"/>
              <a:buNone/>
            </a:pPr>
            <a:endParaRPr lang="en-ZA" b="1" dirty="0" smtClean="0">
              <a:solidFill>
                <a:schemeClr val="tx1"/>
              </a:solidFill>
            </a:endParaRPr>
          </a:p>
          <a:p>
            <a:pPr marL="39688" indent="0" algn="ctr">
              <a:buFont typeface="Arial" pitchFamily="34" charset="0"/>
              <a:buNone/>
            </a:pPr>
            <a:endParaRPr lang="en-ZA" b="1" dirty="0">
              <a:solidFill>
                <a:schemeClr val="tx1"/>
              </a:solidFill>
            </a:endParaRPr>
          </a:p>
          <a:p>
            <a:pPr marL="39688" indent="0" algn="ctr">
              <a:buFont typeface="Arial" pitchFamily="34" charset="0"/>
              <a:buNone/>
            </a:pPr>
            <a:endParaRPr lang="en-ZA" sz="3600" b="1" dirty="0" smtClean="0">
              <a:solidFill>
                <a:schemeClr val="tx1"/>
              </a:solidFill>
            </a:endParaRPr>
          </a:p>
          <a:p>
            <a:pPr marL="39688" indent="0" algn="ctr">
              <a:buFont typeface="Arial" pitchFamily="34" charset="0"/>
              <a:buNone/>
            </a:pPr>
            <a:r>
              <a:rPr lang="en-ZA" sz="3600" b="1" dirty="0" smtClean="0">
                <a:solidFill>
                  <a:schemeClr val="tx1"/>
                </a:solidFill>
                <a:latin typeface="Arial Narrow" panose="020B0606020202030204" pitchFamily="34" charset="0"/>
              </a:rPr>
              <a:t>THANK YOU</a:t>
            </a:r>
          </a:p>
          <a:p>
            <a:pPr marL="39688" indent="0" algn="ctr">
              <a:buFont typeface="Arial" pitchFamily="34" charset="0"/>
              <a:buNone/>
            </a:pPr>
            <a:endParaRPr lang="en-ZA" sz="3600" b="1" dirty="0">
              <a:solidFill>
                <a:schemeClr val="tx1"/>
              </a:solidFill>
            </a:endParaRPr>
          </a:p>
        </p:txBody>
      </p:sp>
    </p:spTree>
    <p:extLst>
      <p:ext uri="{BB962C8B-B14F-4D97-AF65-F5344CB8AC3E}">
        <p14:creationId xmlns:p14="http://schemas.microsoft.com/office/powerpoint/2010/main" val="335175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920"/>
            <a:ext cx="6400800" cy="794815"/>
          </a:xfrm>
        </p:spPr>
        <p:txBody>
          <a:bodyPr>
            <a:normAutofit/>
          </a:bodyPr>
          <a:lstStyle/>
          <a:p>
            <a:pPr algn="l"/>
            <a:r>
              <a:rPr lang="en-ZA" sz="2800" dirty="0" smtClean="0">
                <a:latin typeface="Arial Narrow" panose="020B0606020202030204" pitchFamily="34" charset="0"/>
              </a:rPr>
              <a:t>AREAS OF SUPPORT PROVIDED BY SALGA</a:t>
            </a:r>
            <a:endParaRPr lang="en-ZA" sz="2800" dirty="0">
              <a:latin typeface="Arial Narrow" panose="020B0606020202030204" pitchFamily="34" charset="0"/>
            </a:endParaRPr>
          </a:p>
        </p:txBody>
      </p:sp>
      <p:sp>
        <p:nvSpPr>
          <p:cNvPr id="3" name="Text Placeholder 2"/>
          <p:cNvSpPr>
            <a:spLocks noGrp="1"/>
          </p:cNvSpPr>
          <p:nvPr>
            <p:ph type="body" sz="quarter" idx="10"/>
          </p:nvPr>
        </p:nvSpPr>
        <p:spPr>
          <a:xfrm>
            <a:off x="642938" y="894735"/>
            <a:ext cx="6215062" cy="5398115"/>
          </a:xfrm>
        </p:spPr>
        <p:txBody>
          <a:bodyPr>
            <a:normAutofit/>
          </a:bodyPr>
          <a:lstStyle/>
          <a:p>
            <a:pPr marL="0" indent="0">
              <a:buNone/>
            </a:pPr>
            <a:r>
              <a:rPr lang="en-ZA" sz="2000" b="1" dirty="0" smtClean="0">
                <a:latin typeface="Arial Narrow" panose="020B0606020202030204" pitchFamily="34" charset="0"/>
              </a:rPr>
              <a:t>PRESENTATION OUTLINE</a:t>
            </a:r>
          </a:p>
          <a:p>
            <a:pPr>
              <a:lnSpc>
                <a:spcPct val="150000"/>
              </a:lnSpc>
              <a:buFont typeface="+mj-lt"/>
              <a:buAutoNum type="alphaLcParenR"/>
            </a:pPr>
            <a:r>
              <a:rPr lang="en-ZA" sz="1800" dirty="0" smtClean="0">
                <a:latin typeface="Arial Narrow" panose="020B0606020202030204" pitchFamily="34" charset="0"/>
              </a:rPr>
              <a:t>HISTORICAL CONTEXT</a:t>
            </a:r>
          </a:p>
          <a:p>
            <a:pPr>
              <a:lnSpc>
                <a:spcPct val="150000"/>
              </a:lnSpc>
              <a:buFont typeface="+mj-lt"/>
              <a:buAutoNum type="alphaLcParenR"/>
            </a:pPr>
            <a:r>
              <a:rPr lang="en-ZA" sz="1800" dirty="0" smtClean="0">
                <a:latin typeface="Arial Narrow" panose="020B0606020202030204" pitchFamily="34" charset="0"/>
              </a:rPr>
              <a:t>AUDIT OUTCOMES AND KEY FINDINGS</a:t>
            </a:r>
          </a:p>
          <a:p>
            <a:pPr>
              <a:lnSpc>
                <a:spcPct val="150000"/>
              </a:lnSpc>
              <a:buFont typeface="+mj-lt"/>
              <a:buAutoNum type="alphaLcParenR"/>
            </a:pPr>
            <a:r>
              <a:rPr lang="en-ZA" sz="1800" dirty="0" smtClean="0">
                <a:latin typeface="Arial Narrow" panose="020B0606020202030204" pitchFamily="34" charset="0"/>
              </a:rPr>
              <a:t>MUNICIPAL AUDIT SUPPORT PROGRAMME</a:t>
            </a:r>
          </a:p>
          <a:p>
            <a:pPr>
              <a:lnSpc>
                <a:spcPct val="150000"/>
              </a:lnSpc>
              <a:buFont typeface="+mj-lt"/>
              <a:buAutoNum type="alphaLcParenR"/>
            </a:pPr>
            <a:r>
              <a:rPr lang="en-ZA" sz="1800" dirty="0" smtClean="0">
                <a:latin typeface="Arial Narrow" panose="020B0606020202030204" pitchFamily="34" charset="0"/>
              </a:rPr>
              <a:t>NEWLY ADOPTED SALGA APPROACH</a:t>
            </a:r>
          </a:p>
          <a:p>
            <a:pPr marL="0" indent="0">
              <a:buNone/>
            </a:pPr>
            <a:endParaRPr lang="en-ZA" sz="2000" b="1" dirty="0" smtClean="0">
              <a:latin typeface="Arial Narrow" panose="020B0606020202030204" pitchFamily="34" charset="0"/>
            </a:endParaRPr>
          </a:p>
          <a:p>
            <a:pPr marL="0" indent="0">
              <a:buNone/>
            </a:pPr>
            <a:r>
              <a:rPr lang="en-ZA" sz="2000" b="1" dirty="0" smtClean="0">
                <a:latin typeface="Arial Narrow" panose="020B0606020202030204" pitchFamily="34" charset="0"/>
              </a:rPr>
              <a:t>AREAS OF FOCUS</a:t>
            </a:r>
          </a:p>
          <a:p>
            <a:pPr>
              <a:lnSpc>
                <a:spcPct val="150000"/>
              </a:lnSpc>
              <a:buFont typeface="+mj-lt"/>
              <a:buAutoNum type="alphaLcParenR" startAt="5"/>
            </a:pPr>
            <a:r>
              <a:rPr lang="en-ZA" sz="1800" dirty="0" smtClean="0">
                <a:latin typeface="Arial Narrow" panose="020B0606020202030204" pitchFamily="34" charset="0"/>
              </a:rPr>
              <a:t>INSTITUTIONAL CAPACITY / HUMAN </a:t>
            </a:r>
            <a:r>
              <a:rPr lang="en-ZA" sz="1800" dirty="0">
                <a:latin typeface="Arial Narrow" panose="020B0606020202030204" pitchFamily="34" charset="0"/>
              </a:rPr>
              <a:t>RESOURCES</a:t>
            </a:r>
          </a:p>
          <a:p>
            <a:pPr>
              <a:lnSpc>
                <a:spcPct val="150000"/>
              </a:lnSpc>
              <a:buFont typeface="+mj-lt"/>
              <a:buAutoNum type="alphaLcParenR" startAt="5"/>
            </a:pPr>
            <a:r>
              <a:rPr lang="en-ZA" sz="1800" dirty="0">
                <a:latin typeface="Arial Narrow" panose="020B0606020202030204" pitchFamily="34" charset="0"/>
              </a:rPr>
              <a:t>FINANCIAL MANAGEMENT</a:t>
            </a:r>
          </a:p>
          <a:p>
            <a:pPr>
              <a:lnSpc>
                <a:spcPct val="150000"/>
              </a:lnSpc>
              <a:buFont typeface="+mj-lt"/>
              <a:buAutoNum type="alphaLcParenR" startAt="5"/>
            </a:pPr>
            <a:r>
              <a:rPr lang="en-ZA" sz="1800" dirty="0">
                <a:latin typeface="Arial Narrow" panose="020B0606020202030204" pitchFamily="34" charset="0"/>
              </a:rPr>
              <a:t>GOVERNANCE AND LEADERSHIP</a:t>
            </a:r>
          </a:p>
          <a:p>
            <a:pPr>
              <a:lnSpc>
                <a:spcPct val="150000"/>
              </a:lnSpc>
              <a:buFont typeface="+mj-lt"/>
              <a:buAutoNum type="alphaLcParenR" startAt="5"/>
            </a:pPr>
            <a:r>
              <a:rPr lang="en-ZA" sz="1800" dirty="0" smtClean="0">
                <a:latin typeface="Arial Narrow" panose="020B0606020202030204" pitchFamily="34" charset="0"/>
              </a:rPr>
              <a:t>COMMUNITY DEVELOPMENT</a:t>
            </a:r>
          </a:p>
          <a:p>
            <a:pPr>
              <a:lnSpc>
                <a:spcPct val="150000"/>
              </a:lnSpc>
              <a:buFont typeface="+mj-lt"/>
              <a:buAutoNum type="alphaLcParenR" startAt="5"/>
            </a:pPr>
            <a:r>
              <a:rPr lang="en-ZA" sz="1800" dirty="0" smtClean="0">
                <a:latin typeface="Arial Narrow" panose="020B0606020202030204" pitchFamily="34" charset="0"/>
              </a:rPr>
              <a:t>ECONOMIC DEVELOPMENT</a:t>
            </a:r>
            <a:endParaRPr lang="en-ZA" sz="1800" dirty="0">
              <a:latin typeface="Arial Narrow" panose="020B0606020202030204" pitchFamily="34" charset="0"/>
            </a:endParaRPr>
          </a:p>
          <a:p>
            <a:pPr>
              <a:buFont typeface="Arial" panose="020B0604020202020204" pitchFamily="34" charset="0"/>
              <a:buChar char="•"/>
            </a:pPr>
            <a:endParaRPr lang="en-ZA" sz="2000" b="1" dirty="0" smtClean="0"/>
          </a:p>
          <a:p>
            <a:pPr>
              <a:buFont typeface="Wingdings" panose="05000000000000000000" pitchFamily="2" charset="2"/>
              <a:buChar char="q"/>
            </a:pPr>
            <a:endParaRPr lang="en-ZA" b="1" dirty="0" smtClean="0">
              <a:solidFill>
                <a:schemeClr val="tx1"/>
              </a:solidFill>
            </a:endParaRPr>
          </a:p>
          <a:p>
            <a:pPr>
              <a:buFont typeface="Wingdings" panose="05000000000000000000" pitchFamily="2" charset="2"/>
              <a:buChar char="q"/>
            </a:pPr>
            <a:endParaRPr lang="en-ZA" b="1" dirty="0">
              <a:solidFill>
                <a:schemeClr val="tx1"/>
              </a:solidFill>
            </a:endParaRPr>
          </a:p>
        </p:txBody>
      </p:sp>
    </p:spTree>
    <p:extLst>
      <p:ext uri="{BB962C8B-B14F-4D97-AF65-F5344CB8AC3E}">
        <p14:creationId xmlns:p14="http://schemas.microsoft.com/office/powerpoint/2010/main" val="339781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284" y="698091"/>
            <a:ext cx="6625172" cy="560438"/>
          </a:xfrm>
        </p:spPr>
        <p:txBody>
          <a:bodyPr>
            <a:noAutofit/>
          </a:bodyPr>
          <a:lstStyle/>
          <a:p>
            <a:r>
              <a:rPr lang="en-ZA" sz="3200" dirty="0" smtClean="0">
                <a:latin typeface="Arial Narrow" panose="020B0606020202030204" pitchFamily="34" charset="0"/>
              </a:rPr>
              <a:t>HISTORICAL CONTEXT</a:t>
            </a:r>
            <a:br>
              <a:rPr lang="en-ZA" sz="3200" dirty="0" smtClean="0">
                <a:latin typeface="Arial Narrow" panose="020B0606020202030204" pitchFamily="34" charset="0"/>
              </a:rPr>
            </a:br>
            <a:r>
              <a:rPr lang="en-ZA" sz="3200" dirty="0" smtClean="0">
                <a:latin typeface="Arial Narrow" panose="020B0606020202030204" pitchFamily="34" charset="0"/>
              </a:rPr>
              <a:t/>
            </a:r>
            <a:br>
              <a:rPr lang="en-ZA" sz="3200" dirty="0" smtClean="0">
                <a:latin typeface="Arial Narrow" panose="020B0606020202030204" pitchFamily="34" charset="0"/>
              </a:rPr>
            </a:br>
            <a:endParaRPr lang="en-ZA" dirty="0">
              <a:solidFill>
                <a:schemeClr val="accent6"/>
              </a:solidFill>
              <a:latin typeface="Arial Narrow" panose="020B0606020202030204" pitchFamily="34" charset="0"/>
            </a:endParaRPr>
          </a:p>
        </p:txBody>
      </p:sp>
      <p:sp>
        <p:nvSpPr>
          <p:cNvPr id="3" name="Text Placeholder 2"/>
          <p:cNvSpPr>
            <a:spLocks noGrp="1"/>
          </p:cNvSpPr>
          <p:nvPr>
            <p:ph type="body" sz="quarter" idx="10"/>
          </p:nvPr>
        </p:nvSpPr>
        <p:spPr>
          <a:xfrm>
            <a:off x="198783" y="1081548"/>
            <a:ext cx="8138972" cy="5462375"/>
          </a:xfrm>
        </p:spPr>
        <p:txBody>
          <a:bodyPr>
            <a:noAutofit/>
          </a:bodyPr>
          <a:lstStyle/>
          <a:p>
            <a:pPr algn="just">
              <a:lnSpc>
                <a:spcPct val="150000"/>
              </a:lnSpc>
              <a:buFont typeface="+mj-lt"/>
              <a:buAutoNum type="alphaLcParenR"/>
            </a:pPr>
            <a:r>
              <a:rPr lang="en-ZA" sz="1600" dirty="0">
                <a:solidFill>
                  <a:srgbClr val="333333"/>
                </a:solidFill>
                <a:latin typeface="Arial Narrow" panose="020B0606020202030204" pitchFamily="34" charset="0"/>
              </a:rPr>
              <a:t>The Amathole District Municipality is a Category C municipality situated in the central part of the Eastern Cape. </a:t>
            </a:r>
            <a:endParaRPr lang="en-ZA" sz="1600" dirty="0" smtClean="0">
              <a:solidFill>
                <a:srgbClr val="333333"/>
              </a:solidFill>
              <a:latin typeface="Arial Narrow" panose="020B0606020202030204" pitchFamily="34" charset="0"/>
            </a:endParaRPr>
          </a:p>
          <a:p>
            <a:pPr algn="just">
              <a:lnSpc>
                <a:spcPct val="150000"/>
              </a:lnSpc>
              <a:buFont typeface="+mj-lt"/>
              <a:buAutoNum type="alphaLcParenR"/>
            </a:pPr>
            <a:r>
              <a:rPr lang="en-ZA" sz="1600" dirty="0" smtClean="0">
                <a:solidFill>
                  <a:srgbClr val="333333"/>
                </a:solidFill>
                <a:latin typeface="Arial Narrow" panose="020B0606020202030204" pitchFamily="34" charset="0"/>
              </a:rPr>
              <a:t>It </a:t>
            </a:r>
            <a:r>
              <a:rPr lang="en-ZA" sz="1600" dirty="0">
                <a:solidFill>
                  <a:srgbClr val="333333"/>
                </a:solidFill>
                <a:latin typeface="Arial Narrow" panose="020B0606020202030204" pitchFamily="34" charset="0"/>
              </a:rPr>
              <a:t>stretches along the Sunshine Coast from the Fish River Mouth and along the Eastern Seaboard to just south of Hole in the Wall along the Wild Coast. </a:t>
            </a:r>
            <a:endParaRPr lang="en-ZA" sz="1600" dirty="0" smtClean="0">
              <a:solidFill>
                <a:srgbClr val="333333"/>
              </a:solidFill>
              <a:latin typeface="Arial Narrow" panose="020B0606020202030204" pitchFamily="34" charset="0"/>
            </a:endParaRPr>
          </a:p>
          <a:p>
            <a:pPr algn="just">
              <a:lnSpc>
                <a:spcPct val="150000"/>
              </a:lnSpc>
              <a:buFont typeface="+mj-lt"/>
              <a:buAutoNum type="alphaLcParenR"/>
            </a:pPr>
            <a:r>
              <a:rPr lang="en-ZA" sz="1600" dirty="0" smtClean="0">
                <a:solidFill>
                  <a:srgbClr val="333333"/>
                </a:solidFill>
                <a:latin typeface="Arial Narrow" panose="020B0606020202030204" pitchFamily="34" charset="0"/>
              </a:rPr>
              <a:t>It </a:t>
            </a:r>
            <a:r>
              <a:rPr lang="en-ZA" sz="1600" dirty="0">
                <a:solidFill>
                  <a:srgbClr val="333333"/>
                </a:solidFill>
                <a:latin typeface="Arial Narrow" panose="020B0606020202030204" pitchFamily="34" charset="0"/>
              </a:rPr>
              <a:t>is bordered to the north by the Amathole Mountain Range</a:t>
            </a:r>
            <a:r>
              <a:rPr lang="en-ZA" sz="1600" dirty="0" smtClean="0">
                <a:solidFill>
                  <a:srgbClr val="333333"/>
                </a:solidFill>
                <a:latin typeface="Arial Narrow" panose="020B0606020202030204" pitchFamily="34" charset="0"/>
              </a:rPr>
              <a:t>.</a:t>
            </a:r>
          </a:p>
          <a:p>
            <a:pPr algn="just">
              <a:lnSpc>
                <a:spcPct val="150000"/>
              </a:lnSpc>
              <a:buFont typeface="+mj-lt"/>
              <a:buAutoNum type="alphaLcParenR"/>
            </a:pPr>
            <a:r>
              <a:rPr lang="en-ZA" sz="1600" dirty="0" smtClean="0">
                <a:solidFill>
                  <a:srgbClr val="333333"/>
                </a:solidFill>
                <a:latin typeface="Arial Narrow" panose="020B0606020202030204" pitchFamily="34" charset="0"/>
              </a:rPr>
              <a:t>The </a:t>
            </a:r>
            <a:r>
              <a:rPr lang="en-ZA" sz="1600" dirty="0">
                <a:solidFill>
                  <a:srgbClr val="333333"/>
                </a:solidFill>
                <a:latin typeface="Arial Narrow" panose="020B0606020202030204" pitchFamily="34" charset="0"/>
              </a:rPr>
              <a:t>municipality is comprised of six local municipalities: Mbhashe, Mnquma, Great Kei, Amahlathi, Ngqushwa and Raymond </a:t>
            </a:r>
            <a:r>
              <a:rPr lang="en-ZA" sz="1600" dirty="0" smtClean="0">
                <a:solidFill>
                  <a:srgbClr val="333333"/>
                </a:solidFill>
                <a:latin typeface="Arial Narrow" panose="020B0606020202030204" pitchFamily="34" charset="0"/>
              </a:rPr>
              <a:t>Mhlaba.</a:t>
            </a:r>
          </a:p>
          <a:p>
            <a:pPr algn="just">
              <a:lnSpc>
                <a:spcPct val="150000"/>
              </a:lnSpc>
              <a:buFont typeface="+mj-lt"/>
              <a:buAutoNum type="alphaLcParenR"/>
            </a:pPr>
            <a:r>
              <a:rPr lang="en-ZA" sz="1600" dirty="0" smtClean="0">
                <a:solidFill>
                  <a:srgbClr val="333333"/>
                </a:solidFill>
                <a:latin typeface="Arial Narrow" panose="020B0606020202030204" pitchFamily="34" charset="0"/>
              </a:rPr>
              <a:t>Area</a:t>
            </a:r>
            <a:r>
              <a:rPr lang="en-ZA" sz="1600" dirty="0">
                <a:solidFill>
                  <a:srgbClr val="333333"/>
                </a:solidFill>
                <a:latin typeface="Arial Narrow" panose="020B0606020202030204" pitchFamily="34" charset="0"/>
              </a:rPr>
              <a:t>: 21 </a:t>
            </a:r>
            <a:r>
              <a:rPr lang="en-ZA" sz="1600" dirty="0" smtClean="0">
                <a:solidFill>
                  <a:srgbClr val="333333"/>
                </a:solidFill>
                <a:latin typeface="Arial Narrow" panose="020B0606020202030204" pitchFamily="34" charset="0"/>
              </a:rPr>
              <a:t>117km²</a:t>
            </a:r>
          </a:p>
          <a:p>
            <a:pPr algn="just">
              <a:lnSpc>
                <a:spcPct val="150000"/>
              </a:lnSpc>
              <a:buFont typeface="+mj-lt"/>
              <a:buAutoNum type="alphaLcParenR"/>
            </a:pPr>
            <a:r>
              <a:rPr lang="en-ZA" sz="1600" dirty="0" smtClean="0">
                <a:solidFill>
                  <a:srgbClr val="333333"/>
                </a:solidFill>
                <a:latin typeface="Arial Narrow" panose="020B0606020202030204" pitchFamily="34" charset="0"/>
              </a:rPr>
              <a:t>Cities/Towns</a:t>
            </a:r>
            <a:r>
              <a:rPr lang="en-ZA" sz="1600" dirty="0">
                <a:solidFill>
                  <a:srgbClr val="333333"/>
                </a:solidFill>
                <a:latin typeface="Arial Narrow" panose="020B0606020202030204" pitchFamily="34" charset="0"/>
              </a:rPr>
              <a:t>: Adelaide, Alice, Amatola Coastal, Bedford, Butterworth, Cathcart, Dutywa, Elliotdale, Fort Beaufort, Hamburg, Hogsback, Kei Mouth, Kei Road, Keiskammahoek, C</a:t>
            </a:r>
            <a:r>
              <a:rPr lang="en-ZA" sz="1600" dirty="0" smtClean="0">
                <a:solidFill>
                  <a:srgbClr val="333333"/>
                </a:solidFill>
                <a:latin typeface="Arial Narrow" panose="020B0606020202030204" pitchFamily="34" charset="0"/>
              </a:rPr>
              <a:t>entani</a:t>
            </a:r>
            <a:r>
              <a:rPr lang="en-ZA" sz="1600" dirty="0">
                <a:solidFill>
                  <a:srgbClr val="333333"/>
                </a:solidFill>
                <a:latin typeface="Arial Narrow" panose="020B0606020202030204" pitchFamily="34" charset="0"/>
              </a:rPr>
              <a:t>, Komga, Middeldrift, Morgan Bay, Ngqamakhwe, Peddie, Seymore, Stutterheim, </a:t>
            </a:r>
            <a:r>
              <a:rPr lang="en-ZA" sz="1600" dirty="0" smtClean="0">
                <a:solidFill>
                  <a:srgbClr val="333333"/>
                </a:solidFill>
                <a:latin typeface="Arial Narrow" panose="020B0606020202030204" pitchFamily="34" charset="0"/>
              </a:rPr>
              <a:t>Willowvale.</a:t>
            </a:r>
          </a:p>
          <a:p>
            <a:pPr algn="just">
              <a:lnSpc>
                <a:spcPct val="150000"/>
              </a:lnSpc>
              <a:buFont typeface="+mj-lt"/>
              <a:buAutoNum type="alphaLcParenR"/>
            </a:pPr>
            <a:r>
              <a:rPr lang="en-ZA" sz="1600" dirty="0" smtClean="0">
                <a:solidFill>
                  <a:srgbClr val="333333"/>
                </a:solidFill>
                <a:latin typeface="Arial Narrow" panose="020B0606020202030204" pitchFamily="34" charset="0"/>
              </a:rPr>
              <a:t>Main </a:t>
            </a:r>
            <a:r>
              <a:rPr lang="en-ZA" sz="1600" dirty="0">
                <a:solidFill>
                  <a:srgbClr val="333333"/>
                </a:solidFill>
                <a:latin typeface="Arial Narrow" panose="020B0606020202030204" pitchFamily="34" charset="0"/>
              </a:rPr>
              <a:t>Economic Sectors: Community services (44%), finance (19%), manufacturing (14%), trade (13%), transport (4%), agriculture (3%), construction (2%)</a:t>
            </a:r>
          </a:p>
          <a:p>
            <a:pPr algn="just">
              <a:lnSpc>
                <a:spcPct val="150000"/>
              </a:lnSpc>
              <a:buFont typeface="+mj-lt"/>
              <a:buAutoNum type="alphaLcParenR"/>
            </a:pPr>
            <a:endParaRPr lang="en-ZA" sz="1600" dirty="0">
              <a:latin typeface="Arial Narrow" panose="020B0606020202030204" pitchFamily="34" charset="0"/>
            </a:endParaRPr>
          </a:p>
        </p:txBody>
      </p:sp>
    </p:spTree>
    <p:extLst>
      <p:ext uri="{BB962C8B-B14F-4D97-AF65-F5344CB8AC3E}">
        <p14:creationId xmlns:p14="http://schemas.microsoft.com/office/powerpoint/2010/main" val="510148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4297" y="958113"/>
            <a:ext cx="8547310" cy="5506269"/>
          </a:xfrm>
        </p:spPr>
        <p:txBody>
          <a:bodyPr>
            <a:noAutofit/>
          </a:bodyPr>
          <a:lstStyle/>
          <a:p>
            <a:pPr marL="0" lvl="0" indent="0" eaLnBrk="0" fontAlgn="base" hangingPunct="0">
              <a:spcAft>
                <a:spcPct val="0"/>
              </a:spcAft>
              <a:buNone/>
            </a:pPr>
            <a:r>
              <a:rPr lang="en-ZA" sz="2000" b="1" dirty="0" smtClean="0">
                <a:solidFill>
                  <a:srgbClr val="FF0000"/>
                </a:solidFill>
                <a:latin typeface="Arial Narrow" panose="020B0606020202030204" pitchFamily="34" charset="0"/>
                <a:ea typeface="ヒラギノ角ゴ Pro W3" pitchFamily="-84" charset="-128"/>
              </a:rPr>
              <a:t>CHALLENGES THAT AMATHOLE DISTRICT HAS HAD TO GRAPPLE WITH</a:t>
            </a:r>
          </a:p>
          <a:p>
            <a:pPr algn="just">
              <a:lnSpc>
                <a:spcPct val="150000"/>
              </a:lnSpc>
              <a:buFont typeface="+mj-lt"/>
              <a:buAutoNum type="alphaLcParenR"/>
            </a:pPr>
            <a:r>
              <a:rPr lang="en-ZA" sz="1600" dirty="0" smtClean="0">
                <a:solidFill>
                  <a:srgbClr val="333333"/>
                </a:solidFill>
                <a:latin typeface="Arial Narrow" panose="020B0606020202030204" pitchFamily="34" charset="0"/>
              </a:rPr>
              <a:t>Huge backlogs </a:t>
            </a:r>
          </a:p>
          <a:p>
            <a:pPr marL="971550" lvl="1" indent="-514350" algn="just">
              <a:buFont typeface="+mj-lt"/>
              <a:buAutoNum type="romanLcPeriod"/>
            </a:pPr>
            <a:r>
              <a:rPr lang="en-ZA" sz="1600" dirty="0" smtClean="0">
                <a:solidFill>
                  <a:srgbClr val="333333"/>
                </a:solidFill>
                <a:latin typeface="Arial Narrow" panose="020B0606020202030204" pitchFamily="34" charset="0"/>
              </a:rPr>
              <a:t>Roads, </a:t>
            </a:r>
          </a:p>
          <a:p>
            <a:pPr marL="971550" lvl="1" indent="-514350" algn="just">
              <a:buFont typeface="+mj-lt"/>
              <a:buAutoNum type="romanLcPeriod"/>
            </a:pPr>
            <a:r>
              <a:rPr lang="en-ZA" sz="1600" dirty="0" smtClean="0">
                <a:solidFill>
                  <a:srgbClr val="333333"/>
                </a:solidFill>
                <a:latin typeface="Arial Narrow" panose="020B0606020202030204" pitchFamily="34" charset="0"/>
              </a:rPr>
              <a:t>Electricity </a:t>
            </a:r>
          </a:p>
          <a:p>
            <a:pPr marL="971550" lvl="1" indent="-514350" algn="just">
              <a:buFont typeface="+mj-lt"/>
              <a:buAutoNum type="romanLcPeriod"/>
            </a:pPr>
            <a:r>
              <a:rPr lang="en-ZA" sz="1600" dirty="0" smtClean="0">
                <a:solidFill>
                  <a:srgbClr val="333333"/>
                </a:solidFill>
                <a:latin typeface="Arial Narrow" panose="020B0606020202030204" pitchFamily="34" charset="0"/>
              </a:rPr>
              <a:t>Water &amp; </a:t>
            </a:r>
          </a:p>
          <a:p>
            <a:pPr marL="971550" lvl="1" indent="-514350" algn="just">
              <a:buFont typeface="+mj-lt"/>
              <a:buAutoNum type="romanLcPeriod"/>
            </a:pPr>
            <a:r>
              <a:rPr lang="en-ZA" sz="1600" dirty="0" smtClean="0">
                <a:solidFill>
                  <a:srgbClr val="333333"/>
                </a:solidFill>
                <a:latin typeface="Arial Narrow" panose="020B0606020202030204" pitchFamily="34" charset="0"/>
              </a:rPr>
              <a:t>Sanitation access to social and economic infrastructure</a:t>
            </a:r>
          </a:p>
          <a:p>
            <a:pPr marL="971550" lvl="1" indent="-514350" algn="just">
              <a:buFont typeface="+mj-lt"/>
              <a:buAutoNum type="romanLcPeriod"/>
            </a:pPr>
            <a:r>
              <a:rPr lang="en-ZA" sz="1600" dirty="0" smtClean="0">
                <a:solidFill>
                  <a:srgbClr val="333333"/>
                </a:solidFill>
                <a:latin typeface="Arial Narrow" panose="020B0606020202030204" pitchFamily="34" charset="0"/>
              </a:rPr>
              <a:t>Huge housing backlog </a:t>
            </a:r>
          </a:p>
          <a:p>
            <a:pPr marL="571500" indent="-514350" algn="just">
              <a:buFont typeface="+mj-lt"/>
              <a:buAutoNum type="alphaLcParenR"/>
            </a:pPr>
            <a:r>
              <a:rPr lang="en-ZA" sz="1600" dirty="0">
                <a:solidFill>
                  <a:srgbClr val="333333"/>
                </a:solidFill>
                <a:latin typeface="Arial Narrow" panose="020B0606020202030204" pitchFamily="34" charset="0"/>
              </a:rPr>
              <a:t>Non-functional water schemes;</a:t>
            </a:r>
          </a:p>
          <a:p>
            <a:pPr marL="571500" indent="-514350" algn="just">
              <a:buFont typeface="+mj-lt"/>
              <a:buAutoNum type="alphaLcParenR"/>
            </a:pPr>
            <a:r>
              <a:rPr lang="en-ZA" sz="1600" dirty="0">
                <a:solidFill>
                  <a:srgbClr val="333333"/>
                </a:solidFill>
                <a:latin typeface="Arial Narrow" panose="020B0606020202030204" pitchFamily="34" charset="0"/>
              </a:rPr>
              <a:t>Severely affected by the current lack of policy dispensation for rural households to pay for services (increasing illegal connections) </a:t>
            </a:r>
          </a:p>
          <a:p>
            <a:pPr marL="571500" indent="-514350" algn="just">
              <a:buFont typeface="+mj-lt"/>
              <a:buAutoNum type="alphaLcParenR"/>
            </a:pPr>
            <a:r>
              <a:rPr lang="en-ZA" sz="1600" dirty="0" smtClean="0">
                <a:solidFill>
                  <a:srgbClr val="333333"/>
                </a:solidFill>
                <a:latin typeface="Arial Narrow" panose="020B0606020202030204" pitchFamily="34" charset="0"/>
              </a:rPr>
              <a:t>Lack of bulk infrastructure stifling investment potential and economic growth </a:t>
            </a:r>
          </a:p>
          <a:p>
            <a:pPr marL="571500" indent="-514350" algn="just">
              <a:lnSpc>
                <a:spcPct val="150000"/>
              </a:lnSpc>
              <a:buFont typeface="+mj-lt"/>
              <a:buAutoNum type="alphaLcParenR"/>
            </a:pPr>
            <a:r>
              <a:rPr lang="en-ZA" sz="1600" dirty="0">
                <a:solidFill>
                  <a:srgbClr val="333333"/>
                </a:solidFill>
                <a:latin typeface="Arial Narrow" panose="020B0606020202030204" pitchFamily="34" charset="0"/>
              </a:rPr>
              <a:t>Substantively under-explored investment potential </a:t>
            </a:r>
            <a:endParaRPr lang="en-ZA" sz="1600" dirty="0" smtClean="0">
              <a:solidFill>
                <a:srgbClr val="333333"/>
              </a:solidFill>
              <a:latin typeface="Arial Narrow" panose="020B0606020202030204" pitchFamily="34" charset="0"/>
            </a:endParaRPr>
          </a:p>
          <a:p>
            <a:pPr marL="571500" indent="-514350" algn="just">
              <a:lnSpc>
                <a:spcPct val="150000"/>
              </a:lnSpc>
              <a:buFont typeface="+mj-lt"/>
              <a:buAutoNum type="alphaLcParenR"/>
            </a:pPr>
            <a:endParaRPr lang="en-ZA" sz="2000" dirty="0">
              <a:solidFill>
                <a:srgbClr val="333333"/>
              </a:solidFill>
              <a:latin typeface="Arial Narrow" panose="020B0606020202030204" pitchFamily="34" charset="0"/>
            </a:endParaRPr>
          </a:p>
        </p:txBody>
      </p:sp>
      <p:sp>
        <p:nvSpPr>
          <p:cNvPr id="4" name="Title 1"/>
          <p:cNvSpPr txBox="1">
            <a:spLocks/>
          </p:cNvSpPr>
          <p:nvPr/>
        </p:nvSpPr>
        <p:spPr>
          <a:xfrm>
            <a:off x="324465" y="146623"/>
            <a:ext cx="6752991" cy="79481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2800" dirty="0" smtClean="0">
                <a:latin typeface="Arial Narrow" panose="020B0606020202030204" pitchFamily="34" charset="0"/>
              </a:rPr>
              <a:t>HISTORICAL CONTEXT </a:t>
            </a:r>
            <a:br>
              <a:rPr lang="en-ZA" sz="2800" dirty="0" smtClean="0">
                <a:latin typeface="Arial Narrow" panose="020B0606020202030204" pitchFamily="34" charset="0"/>
              </a:rPr>
            </a:br>
            <a:endParaRPr lang="en-ZA" sz="1800" dirty="0">
              <a:solidFill>
                <a:schemeClr val="accent6"/>
              </a:solidFill>
              <a:latin typeface="Arial Narrow" panose="020B0606020202030204" pitchFamily="34" charset="0"/>
            </a:endParaRPr>
          </a:p>
        </p:txBody>
      </p:sp>
    </p:spTree>
    <p:extLst>
      <p:ext uri="{BB962C8B-B14F-4D97-AF65-F5344CB8AC3E}">
        <p14:creationId xmlns:p14="http://schemas.microsoft.com/office/powerpoint/2010/main" val="3065392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032171" cy="794815"/>
          </a:xfrm>
        </p:spPr>
        <p:txBody>
          <a:bodyPr>
            <a:noAutofit/>
          </a:bodyPr>
          <a:lstStyle/>
          <a:p>
            <a:r>
              <a:rPr lang="en-ZA" sz="2400" dirty="0" smtClean="0">
                <a:latin typeface="Arial Narrow" panose="020B0606020202030204" pitchFamily="34" charset="0"/>
              </a:rPr>
              <a:t>AMATHOLE DISTRICT MUNICIPALITY: </a:t>
            </a:r>
            <a:br>
              <a:rPr lang="en-ZA" sz="2400" dirty="0" smtClean="0">
                <a:latin typeface="Arial Narrow" panose="020B0606020202030204" pitchFamily="34" charset="0"/>
              </a:rPr>
            </a:br>
            <a:r>
              <a:rPr lang="en-ZA" sz="1800" dirty="0" smtClean="0">
                <a:latin typeface="Arial Narrow" panose="020B0606020202030204" pitchFamily="34" charset="0"/>
              </a:rPr>
              <a:t>AUDIT OUTCOMES AND KEY FINDINGS</a:t>
            </a:r>
            <a:endParaRPr lang="en-ZA" sz="2400" dirty="0">
              <a:latin typeface="Arial Narrow" panose="020B0606020202030204" pitchFamily="34" charset="0"/>
            </a:endParaRPr>
          </a:p>
        </p:txBody>
      </p:sp>
      <p:sp>
        <p:nvSpPr>
          <p:cNvPr id="3" name="Text Placeholder 2"/>
          <p:cNvSpPr>
            <a:spLocks noGrp="1"/>
          </p:cNvSpPr>
          <p:nvPr>
            <p:ph type="body" sz="quarter" idx="10"/>
          </p:nvPr>
        </p:nvSpPr>
        <p:spPr>
          <a:xfrm>
            <a:off x="174171" y="1282890"/>
            <a:ext cx="8512629" cy="5009960"/>
          </a:xfrm>
        </p:spPr>
        <p:txBody>
          <a:bodyPr>
            <a:normAutofit/>
          </a:bodyPr>
          <a:lstStyle/>
          <a:p>
            <a:pPr marL="0" indent="0">
              <a:buNone/>
            </a:pPr>
            <a:endParaRPr lang="en-ZA" sz="2000" dirty="0" smtClean="0">
              <a:solidFill>
                <a:srgbClr val="F06D19"/>
              </a:solidFill>
            </a:endParaRPr>
          </a:p>
          <a:p>
            <a:pPr marL="0" indent="0">
              <a:buNone/>
            </a:pPr>
            <a:endParaRPr lang="en-ZA" sz="2000" dirty="0" smtClean="0">
              <a:solidFill>
                <a:srgbClr val="F06D19"/>
              </a:solidFill>
            </a:endParaRPr>
          </a:p>
          <a:p>
            <a:pPr marL="0" indent="0">
              <a:buNone/>
            </a:pPr>
            <a:endParaRPr lang="en-ZA" sz="2000" dirty="0">
              <a:solidFill>
                <a:srgbClr val="F06D19"/>
              </a:solidFill>
            </a:endParaRPr>
          </a:p>
          <a:p>
            <a:pPr marL="0" indent="0">
              <a:buNone/>
            </a:pPr>
            <a:endParaRPr lang="en-ZA" sz="2000" dirty="0"/>
          </a:p>
          <a:p>
            <a:pPr marL="0" indent="0">
              <a:buNone/>
            </a:pPr>
            <a:endParaRPr lang="en-ZA" sz="2000" dirty="0"/>
          </a:p>
          <a:p>
            <a:endParaRPr lang="en-ZA" sz="2000" dirty="0"/>
          </a:p>
        </p:txBody>
      </p:sp>
      <p:graphicFrame>
        <p:nvGraphicFramePr>
          <p:cNvPr id="5" name="Table 4"/>
          <p:cNvGraphicFramePr>
            <a:graphicFrameLocks noGrp="1"/>
          </p:cNvGraphicFramePr>
          <p:nvPr>
            <p:extLst>
              <p:ext uri="{D42A27DB-BD31-4B8C-83A1-F6EECF244321}">
                <p14:modId xmlns:p14="http://schemas.microsoft.com/office/powerpoint/2010/main" val="3728998903"/>
              </p:ext>
            </p:extLst>
          </p:nvPr>
        </p:nvGraphicFramePr>
        <p:xfrm>
          <a:off x="237506" y="1217820"/>
          <a:ext cx="8573341" cy="741680"/>
        </p:xfrm>
        <a:graphic>
          <a:graphicData uri="http://schemas.openxmlformats.org/drawingml/2006/table">
            <a:tbl>
              <a:tblPr firstRow="1" bandRow="1">
                <a:tableStyleId>{5C22544A-7EE6-4342-B048-85BDC9FD1C3A}</a:tableStyleId>
              </a:tblPr>
              <a:tblGrid>
                <a:gridCol w="2906915">
                  <a:extLst>
                    <a:ext uri="{9D8B030D-6E8A-4147-A177-3AD203B41FA5}">
                      <a16:colId xmlns:a16="http://schemas.microsoft.com/office/drawing/2014/main" val="60079389"/>
                    </a:ext>
                  </a:extLst>
                </a:gridCol>
                <a:gridCol w="2689438">
                  <a:extLst>
                    <a:ext uri="{9D8B030D-6E8A-4147-A177-3AD203B41FA5}">
                      <a16:colId xmlns:a16="http://schemas.microsoft.com/office/drawing/2014/main" val="649221311"/>
                    </a:ext>
                  </a:extLst>
                </a:gridCol>
                <a:gridCol w="2976988">
                  <a:extLst>
                    <a:ext uri="{9D8B030D-6E8A-4147-A177-3AD203B41FA5}">
                      <a16:colId xmlns:a16="http://schemas.microsoft.com/office/drawing/2014/main" val="3300162121"/>
                    </a:ext>
                  </a:extLst>
                </a:gridCol>
              </a:tblGrid>
              <a:tr h="370840">
                <a:tc>
                  <a:txBody>
                    <a:bodyPr/>
                    <a:lstStyle/>
                    <a:p>
                      <a:r>
                        <a:rPr lang="en-ZA" sz="1600" dirty="0" smtClean="0">
                          <a:solidFill>
                            <a:schemeClr val="accent6"/>
                          </a:solidFill>
                          <a:latin typeface="Arial Narrow" panose="020B0606020202030204" pitchFamily="34" charset="0"/>
                        </a:rPr>
                        <a:t>2016/17</a:t>
                      </a:r>
                      <a:endParaRPr lang="en-ZA" sz="1600" dirty="0">
                        <a:solidFill>
                          <a:schemeClr val="accent6"/>
                        </a:solidFill>
                        <a:latin typeface="Arial Narrow" panose="020B0606020202030204" pitchFamily="34" charset="0"/>
                      </a:endParaRPr>
                    </a:p>
                  </a:txBody>
                  <a:tcPr/>
                </a:tc>
                <a:tc>
                  <a:txBody>
                    <a:bodyPr/>
                    <a:lstStyle/>
                    <a:p>
                      <a:r>
                        <a:rPr lang="en-ZA" sz="1600" dirty="0" smtClean="0">
                          <a:solidFill>
                            <a:schemeClr val="accent6"/>
                          </a:solidFill>
                          <a:latin typeface="Arial Narrow" panose="020B0606020202030204" pitchFamily="34" charset="0"/>
                        </a:rPr>
                        <a:t>2017/18</a:t>
                      </a:r>
                      <a:endParaRPr lang="en-ZA" sz="1600" dirty="0">
                        <a:solidFill>
                          <a:schemeClr val="accent6"/>
                        </a:solidFill>
                        <a:latin typeface="Arial Narrow" panose="020B0606020202030204" pitchFamily="34" charset="0"/>
                      </a:endParaRPr>
                    </a:p>
                  </a:txBody>
                  <a:tcPr/>
                </a:tc>
                <a:tc>
                  <a:txBody>
                    <a:bodyPr/>
                    <a:lstStyle/>
                    <a:p>
                      <a:r>
                        <a:rPr lang="en-ZA" sz="1600" dirty="0" smtClean="0">
                          <a:solidFill>
                            <a:schemeClr val="accent6"/>
                          </a:solidFill>
                          <a:latin typeface="Arial Narrow" panose="020B0606020202030204" pitchFamily="34" charset="0"/>
                        </a:rPr>
                        <a:t>2018/19</a:t>
                      </a:r>
                      <a:endParaRPr lang="en-ZA" sz="1600"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370840">
                <a:tc>
                  <a:txBody>
                    <a:bodyPr/>
                    <a:lstStyle/>
                    <a:p>
                      <a:pPr algn="just"/>
                      <a:r>
                        <a:rPr lang="en-ZA" sz="1600" dirty="0" smtClean="0">
                          <a:solidFill>
                            <a:schemeClr val="accent6"/>
                          </a:solidFill>
                          <a:latin typeface="Arial Narrow" panose="020B0606020202030204" pitchFamily="34" charset="0"/>
                        </a:rPr>
                        <a:t>Qualified </a:t>
                      </a:r>
                      <a:r>
                        <a:rPr lang="en-ZA" sz="1600" baseline="0" dirty="0" smtClean="0">
                          <a:solidFill>
                            <a:schemeClr val="accent6"/>
                          </a:solidFill>
                          <a:latin typeface="Arial Narrow" panose="020B0606020202030204" pitchFamily="34" charset="0"/>
                        </a:rPr>
                        <a:t> </a:t>
                      </a:r>
                      <a:endParaRPr lang="en-ZA" sz="1600" dirty="0">
                        <a:solidFill>
                          <a:schemeClr val="accent6"/>
                        </a:solidFill>
                        <a:latin typeface="Arial Narrow" panose="020B0606020202030204" pitchFamily="34" charset="0"/>
                      </a:endParaRPr>
                    </a:p>
                  </a:txBody>
                  <a:tcPr/>
                </a:tc>
                <a:tc>
                  <a:txBody>
                    <a:bodyPr/>
                    <a:lstStyle/>
                    <a:p>
                      <a:pPr algn="just"/>
                      <a:r>
                        <a:rPr lang="en-ZA" sz="1600" dirty="0" smtClean="0">
                          <a:solidFill>
                            <a:schemeClr val="accent6"/>
                          </a:solidFill>
                          <a:latin typeface="Arial Narrow" panose="020B0606020202030204" pitchFamily="34" charset="0"/>
                        </a:rPr>
                        <a:t>Qualified  </a:t>
                      </a:r>
                      <a:endParaRPr lang="en-ZA" sz="1600" dirty="0">
                        <a:solidFill>
                          <a:schemeClr val="accent6"/>
                        </a:solidFill>
                        <a:latin typeface="Arial Narrow" panose="020B0606020202030204" pitchFamily="34" charset="0"/>
                      </a:endParaRPr>
                    </a:p>
                  </a:txBody>
                  <a:tcPr/>
                </a:tc>
                <a:tc>
                  <a:txBody>
                    <a:bodyPr/>
                    <a:lstStyle/>
                    <a:p>
                      <a:pPr algn="just"/>
                      <a:r>
                        <a:rPr lang="en-ZA" sz="1600" dirty="0" smtClean="0">
                          <a:solidFill>
                            <a:schemeClr val="accent6"/>
                          </a:solidFill>
                          <a:latin typeface="Arial Narrow" panose="020B0606020202030204" pitchFamily="34" charset="0"/>
                        </a:rPr>
                        <a:t>Disclaimer</a:t>
                      </a:r>
                      <a:endParaRPr lang="en-ZA" sz="1600" dirty="0">
                        <a:solidFill>
                          <a:schemeClr val="accent6"/>
                        </a:solidFill>
                        <a:latin typeface="Arial Narrow" panose="020B0606020202030204" pitchFamily="34" charset="0"/>
                      </a:endParaRPr>
                    </a:p>
                  </a:txBody>
                  <a:tcPr/>
                </a:tc>
                <a:extLst>
                  <a:ext uri="{0D108BD9-81ED-4DB2-BD59-A6C34878D82A}">
                    <a16:rowId xmlns:a16="http://schemas.microsoft.com/office/drawing/2014/main" val="1907453937"/>
                  </a:ext>
                </a:extLst>
              </a:tr>
            </a:tbl>
          </a:graphicData>
        </a:graphic>
      </p:graphicFrame>
      <p:sp>
        <p:nvSpPr>
          <p:cNvPr id="6" name="Text Placeholder 2"/>
          <p:cNvSpPr txBox="1">
            <a:spLocks/>
          </p:cNvSpPr>
          <p:nvPr/>
        </p:nvSpPr>
        <p:spPr>
          <a:xfrm>
            <a:off x="237506" y="1959500"/>
            <a:ext cx="8670520" cy="477794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ZA" sz="1600" b="1" dirty="0" smtClean="0">
                <a:latin typeface="Arial Narrow" panose="020B0606020202030204" pitchFamily="34" charset="0"/>
              </a:rPr>
              <a:t>Below is the summary of the major audit findings raised by Auditor General over the pass three financial years:</a:t>
            </a:r>
          </a:p>
          <a:p>
            <a:pPr marL="400050" indent="-400050" algn="just">
              <a:buFont typeface="+mj-lt"/>
              <a:buAutoNum type="romanLcPeriod"/>
            </a:pPr>
            <a:r>
              <a:rPr lang="en-ZA" sz="1600" dirty="0" smtClean="0">
                <a:latin typeface="Arial Narrow" panose="020B0606020202030204" pitchFamily="34" charset="0"/>
              </a:rPr>
              <a:t>The </a:t>
            </a:r>
            <a:r>
              <a:rPr lang="en-ZA" sz="1600" dirty="0">
                <a:latin typeface="Arial Narrow" panose="020B0606020202030204" pitchFamily="34" charset="0"/>
              </a:rPr>
              <a:t>municipality received a qualified audit opinion on property, infrastructure and equipment and on irregular expenditure. </a:t>
            </a:r>
          </a:p>
          <a:p>
            <a:pPr marL="800100" lvl="1" indent="-400050" algn="just">
              <a:buFont typeface="+mj-lt"/>
              <a:buAutoNum type="alphaLcPeriod"/>
            </a:pPr>
            <a:r>
              <a:rPr lang="en-ZA" sz="1600" dirty="0">
                <a:latin typeface="Arial Narrow" panose="020B0606020202030204" pitchFamily="34" charset="0"/>
              </a:rPr>
              <a:t>Controls over the preparation, reconciling and review of the fixed asset register were not adequate and the municipality continued to rely on the audit process to identify errors. Consequently, the municipality was unable to correctly account for infrastructure assets and work-in-progress.</a:t>
            </a:r>
          </a:p>
          <a:p>
            <a:pPr marL="800100" lvl="1" indent="-400050" algn="just">
              <a:buFont typeface="+mj-lt"/>
              <a:buAutoNum type="alphaLcPeriod"/>
            </a:pPr>
            <a:r>
              <a:rPr lang="en-ZA" sz="1600" dirty="0">
                <a:latin typeface="Arial Narrow" panose="020B0606020202030204" pitchFamily="34" charset="0"/>
              </a:rPr>
              <a:t>The municipality did not adequately plan for the procurement of their goods and services, which then resulted in deviations from supply chain management legislation by using numerous instances of emergency procurement without adequate justification. </a:t>
            </a:r>
            <a:endParaRPr lang="en-ZA" sz="1600" dirty="0" smtClean="0">
              <a:latin typeface="Arial Narrow" panose="020B0606020202030204" pitchFamily="34" charset="0"/>
            </a:endParaRPr>
          </a:p>
          <a:p>
            <a:pPr marL="400050" lvl="1" indent="0" algn="just">
              <a:buNone/>
            </a:pPr>
            <a:endParaRPr lang="en-ZA" sz="1600" dirty="0">
              <a:latin typeface="Arial Narrow" panose="020B0606020202030204" pitchFamily="34" charset="0"/>
            </a:endParaRPr>
          </a:p>
          <a:p>
            <a:pPr marL="400050" indent="-400050" algn="just">
              <a:buFont typeface="+mj-lt"/>
              <a:buAutoNum type="romanLcPeriod"/>
            </a:pPr>
            <a:r>
              <a:rPr lang="en-ZA" sz="1600" dirty="0">
                <a:latin typeface="Arial Narrow" panose="020B0606020202030204" pitchFamily="34" charset="0"/>
              </a:rPr>
              <a:t>Audit opinion expressed discomfort on management of the bidding process especially composition of relevant committees. These transgressions contributed to the disclosed irregular expenditure incurred of </a:t>
            </a:r>
            <a:r>
              <a:rPr lang="en-ZA" sz="1600" dirty="0" smtClean="0">
                <a:latin typeface="Arial Narrow" panose="020B0606020202030204" pitchFamily="34" charset="0"/>
              </a:rPr>
              <a:t>R134,2 million </a:t>
            </a:r>
            <a:r>
              <a:rPr lang="en-ZA" sz="1600" dirty="0">
                <a:latin typeface="Arial Narrow" panose="020B0606020202030204" pitchFamily="34" charset="0"/>
              </a:rPr>
              <a:t>with a cumulative balance amounting to </a:t>
            </a:r>
            <a:r>
              <a:rPr lang="en-ZA" sz="1600" dirty="0" smtClean="0">
                <a:latin typeface="Arial Narrow" panose="020B0606020202030204" pitchFamily="34" charset="0"/>
              </a:rPr>
              <a:t>R248,4 million. </a:t>
            </a:r>
          </a:p>
          <a:p>
            <a:pPr marL="400050" indent="-400050" algn="just">
              <a:buFont typeface="+mj-lt"/>
              <a:buAutoNum type="romanLcPeriod"/>
            </a:pPr>
            <a:endParaRPr lang="en-ZA" sz="1600" dirty="0" smtClean="0">
              <a:latin typeface="Arial Narrow" panose="020B0606020202030204" pitchFamily="34" charset="0"/>
            </a:endParaRPr>
          </a:p>
          <a:p>
            <a:pPr marL="400050" indent="-400050" algn="just">
              <a:buFont typeface="+mj-lt"/>
              <a:buAutoNum type="romanLcPeriod"/>
            </a:pPr>
            <a:r>
              <a:rPr lang="en-ZA" sz="1600" dirty="0" smtClean="0">
                <a:latin typeface="Arial Narrow" panose="020B0606020202030204" pitchFamily="34" charset="0"/>
              </a:rPr>
              <a:t>Amathole </a:t>
            </a:r>
            <a:r>
              <a:rPr lang="en-ZA" sz="1600" dirty="0">
                <a:latin typeface="Arial Narrow" panose="020B0606020202030204" pitchFamily="34" charset="0"/>
              </a:rPr>
              <a:t>District </a:t>
            </a:r>
            <a:r>
              <a:rPr lang="en-ZA" sz="1600" dirty="0" smtClean="0">
                <a:latin typeface="Arial Narrow" panose="020B0606020202030204" pitchFamily="34" charset="0"/>
              </a:rPr>
              <a:t>Municipality spent R111 </a:t>
            </a:r>
            <a:r>
              <a:rPr lang="en-ZA" sz="1600" dirty="0">
                <a:latin typeface="Arial Narrow" panose="020B0606020202030204" pitchFamily="34" charset="0"/>
              </a:rPr>
              <a:t>million </a:t>
            </a:r>
            <a:r>
              <a:rPr lang="en-ZA" sz="1600" dirty="0" smtClean="0">
                <a:latin typeface="Arial Narrow" panose="020B0606020202030204" pitchFamily="34" charset="0"/>
              </a:rPr>
              <a:t>on </a:t>
            </a:r>
            <a:r>
              <a:rPr lang="en-ZA" sz="1600" dirty="0">
                <a:latin typeface="Arial Narrow" panose="020B0606020202030204" pitchFamily="34" charset="0"/>
              </a:rPr>
              <a:t>system implementation not used and current contract has expired</a:t>
            </a:r>
            <a:endParaRPr lang="en-ZA" sz="1600" dirty="0"/>
          </a:p>
        </p:txBody>
      </p:sp>
    </p:spTree>
    <p:extLst>
      <p:ext uri="{BB962C8B-B14F-4D97-AF65-F5344CB8AC3E}">
        <p14:creationId xmlns:p14="http://schemas.microsoft.com/office/powerpoint/2010/main" val="350592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6247" y="274640"/>
            <a:ext cx="6571753" cy="794815"/>
          </a:xfrm>
        </p:spPr>
        <p:txBody>
          <a:bodyPr>
            <a:normAutofit/>
          </a:bodyPr>
          <a:lstStyle/>
          <a:p>
            <a:r>
              <a:rPr lang="en-ZA" sz="2700" dirty="0" smtClean="0">
                <a:latin typeface="Arial Narrow" panose="020B0606020202030204" pitchFamily="34" charset="0"/>
              </a:rPr>
              <a:t>MUNICIPAL AUDIT SUPPORT PROGRAMME  </a:t>
            </a:r>
            <a:endParaRPr lang="en-ZA" b="1" i="1" dirty="0" smtClean="0">
              <a:solidFill>
                <a:schemeClr val="tx1"/>
              </a:solidFill>
              <a:latin typeface="Arial Narrow" panose="020B0606020202030204" pitchFamily="34" charset="0"/>
              <a:cs typeface="Calibri" panose="020F0502020204030204" pitchFamily="34" charset="0"/>
            </a:endParaRPr>
          </a:p>
        </p:txBody>
      </p:sp>
      <p:sp>
        <p:nvSpPr>
          <p:cNvPr id="4" name="Text Placeholder 3"/>
          <p:cNvSpPr>
            <a:spLocks noGrp="1"/>
          </p:cNvSpPr>
          <p:nvPr>
            <p:ph type="body" sz="quarter" idx="10"/>
          </p:nvPr>
        </p:nvSpPr>
        <p:spPr>
          <a:xfrm>
            <a:off x="365759" y="1203787"/>
            <a:ext cx="8321042" cy="4712104"/>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322" y="4304717"/>
            <a:ext cx="1316831" cy="1056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4480" y="4304717"/>
            <a:ext cx="1316831" cy="1056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8972" y="4273032"/>
            <a:ext cx="1316831" cy="108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49466" y="3280452"/>
            <a:ext cx="1600200" cy="1015663"/>
          </a:xfrm>
          <a:prstGeom prst="rect">
            <a:avLst/>
          </a:prstGeom>
          <a:noFill/>
        </p:spPr>
        <p:txBody>
          <a:bodyPr>
            <a:spAutoFit/>
          </a:bodyPr>
          <a:lstStyle/>
          <a:p>
            <a:pPr algn="ctr" defTabSz="342900">
              <a:defRPr/>
            </a:pPr>
            <a:endParaRPr lang="en-ZA" sz="1500" b="1" dirty="0">
              <a:solidFill>
                <a:srgbClr val="F06D19"/>
              </a:solidFill>
              <a:latin typeface="Arial Narrow" panose="020B0606020202030204" pitchFamily="34" charset="0"/>
            </a:endParaRPr>
          </a:p>
          <a:p>
            <a:pPr algn="ctr" defTabSz="342900">
              <a:defRPr/>
            </a:pPr>
            <a:endParaRPr lang="en-ZA" sz="1500" b="1" dirty="0">
              <a:solidFill>
                <a:srgbClr val="F06D19"/>
              </a:solidFill>
              <a:latin typeface="Arial Narrow" panose="020B0606020202030204" pitchFamily="34" charset="0"/>
            </a:endParaRPr>
          </a:p>
          <a:p>
            <a:pPr algn="ctr" defTabSz="342900">
              <a:defRPr/>
            </a:pPr>
            <a:r>
              <a:rPr lang="en-ZA" sz="1500" b="1" dirty="0">
                <a:solidFill>
                  <a:srgbClr val="F06D19"/>
                </a:solidFill>
                <a:latin typeface="Arial Narrow" panose="020B0606020202030204" pitchFamily="34" charset="0"/>
              </a:rPr>
              <a:t>Institutional Capacity </a:t>
            </a:r>
          </a:p>
        </p:txBody>
      </p:sp>
      <p:sp>
        <p:nvSpPr>
          <p:cNvPr id="12" name="TextBox 11"/>
          <p:cNvSpPr txBox="1"/>
          <p:nvPr/>
        </p:nvSpPr>
        <p:spPr>
          <a:xfrm>
            <a:off x="2411892" y="3280453"/>
            <a:ext cx="1600200" cy="1015663"/>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Narrow" panose="020B0606020202030204" pitchFamily="34" charset="0"/>
              </a:rPr>
              <a:t>Financial</a:t>
            </a:r>
            <a:r>
              <a:rPr lang="en-ZA" sz="1500" b="1" dirty="0">
                <a:solidFill>
                  <a:srgbClr val="F06D19"/>
                </a:solidFill>
                <a:latin typeface="Arial"/>
              </a:rPr>
              <a:t> </a:t>
            </a:r>
            <a:r>
              <a:rPr lang="en-ZA" sz="1500" b="1" dirty="0">
                <a:solidFill>
                  <a:srgbClr val="F06D19"/>
                </a:solidFill>
                <a:latin typeface="Arial Narrow" panose="020B0606020202030204" pitchFamily="34" charset="0"/>
              </a:rPr>
              <a:t>Management</a:t>
            </a:r>
          </a:p>
        </p:txBody>
      </p:sp>
      <p:sp>
        <p:nvSpPr>
          <p:cNvPr id="13" name="TextBox 12"/>
          <p:cNvSpPr txBox="1"/>
          <p:nvPr/>
        </p:nvSpPr>
        <p:spPr>
          <a:xfrm>
            <a:off x="3990662" y="3273309"/>
            <a:ext cx="1600200" cy="784830"/>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Narrow" panose="020B0606020202030204" pitchFamily="34" charset="0"/>
              </a:rPr>
              <a:t>Leadership</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3472" y="4273032"/>
            <a:ext cx="1316831" cy="108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5835058" y="3290371"/>
            <a:ext cx="1600200" cy="784830"/>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Narrow" panose="020B0606020202030204" pitchFamily="34" charset="0"/>
              </a:rPr>
              <a:t>Governance</a:t>
            </a:r>
          </a:p>
        </p:txBody>
      </p:sp>
      <p:sp>
        <p:nvSpPr>
          <p:cNvPr id="2" name="TextBox 1"/>
          <p:cNvSpPr txBox="1"/>
          <p:nvPr/>
        </p:nvSpPr>
        <p:spPr>
          <a:xfrm>
            <a:off x="365759" y="1203787"/>
            <a:ext cx="8321041" cy="2581412"/>
          </a:xfrm>
          <a:prstGeom prst="rect">
            <a:avLst/>
          </a:prstGeom>
          <a:noFill/>
        </p:spPr>
        <p:txBody>
          <a:bodyPr wrap="square" rtlCol="0">
            <a:spAutoFit/>
          </a:bodyPr>
          <a:lstStyle/>
          <a:p>
            <a:pPr marL="342900" indent="-342900" defTabSz="342900">
              <a:lnSpc>
                <a:spcPct val="150000"/>
              </a:lnSpc>
              <a:buFont typeface="+mj-lt"/>
              <a:buAutoNum type="alphaLcParenR"/>
            </a:pPr>
            <a:r>
              <a:rPr lang="en-ZA" sz="1200" dirty="0">
                <a:solidFill>
                  <a:srgbClr val="000000"/>
                </a:solidFill>
                <a:latin typeface="Arial Narrow" panose="020B0606020202030204" pitchFamily="34" charset="0"/>
                <a:cs typeface="Arial" panose="020B0604020202020204" pitchFamily="34" charset="0"/>
              </a:rPr>
              <a:t>SALGAs Municipal Audit Support Program (MASP) follows a Multidisciplinary approach that is based on 4 Pillars. </a:t>
            </a:r>
          </a:p>
          <a:p>
            <a:pPr marL="342900" indent="-342900" defTabSz="342900">
              <a:lnSpc>
                <a:spcPct val="150000"/>
              </a:lnSpc>
              <a:buFont typeface="+mj-lt"/>
              <a:buAutoNum type="alphaLcParenR"/>
            </a:pPr>
            <a:r>
              <a:rPr lang="en-ZA" sz="1200" dirty="0">
                <a:solidFill>
                  <a:srgbClr val="000000"/>
                </a:solidFill>
                <a:latin typeface="Arial Narrow" panose="020B0606020202030204" pitchFamily="34" charset="0"/>
                <a:cs typeface="Arial" panose="020B0604020202020204" pitchFamily="34" charset="0"/>
              </a:rPr>
              <a:t>We believe that </a:t>
            </a:r>
            <a:r>
              <a:rPr lang="en-ZA" sz="1200" b="1" dirty="0">
                <a:solidFill>
                  <a:srgbClr val="000000"/>
                </a:solidFill>
                <a:latin typeface="Arial Narrow" panose="020B0606020202030204" pitchFamily="34" charset="0"/>
                <a:cs typeface="Arial" panose="020B0604020202020204" pitchFamily="34" charset="0"/>
              </a:rPr>
              <a:t>all</a:t>
            </a:r>
            <a:r>
              <a:rPr lang="en-ZA" sz="1200" dirty="0">
                <a:solidFill>
                  <a:srgbClr val="000000"/>
                </a:solidFill>
                <a:latin typeface="Arial Narrow" panose="020B0606020202030204" pitchFamily="34" charset="0"/>
                <a:cs typeface="Arial" panose="020B0604020202020204" pitchFamily="34" charset="0"/>
              </a:rPr>
              <a:t> four pillars in a Municipality need to be strong and functioning effectively in order for a Municipality to obtain and sustain unqualified audits and good service delivery</a:t>
            </a:r>
          </a:p>
          <a:p>
            <a:pPr marL="342900" indent="-342900" defTabSz="342900">
              <a:lnSpc>
                <a:spcPct val="150000"/>
              </a:lnSpc>
              <a:buFont typeface="+mj-lt"/>
              <a:buAutoNum type="alphaLcParenR"/>
            </a:pPr>
            <a:r>
              <a:rPr lang="en-ZA" sz="1200" dirty="0">
                <a:solidFill>
                  <a:srgbClr val="000000"/>
                </a:solidFill>
                <a:latin typeface="Arial Narrow" panose="020B0606020202030204" pitchFamily="34" charset="0"/>
                <a:cs typeface="Arial" panose="020B0604020202020204" pitchFamily="34" charset="0"/>
              </a:rPr>
              <a:t>SALGA is confident that the MASP based on the 4 Pillars of Support cover the risk areas and root causes identified by the AGSA as well as the three aspects </a:t>
            </a:r>
            <a:r>
              <a:rPr lang="en-ZA" sz="1200" dirty="0" smtClean="0">
                <a:solidFill>
                  <a:srgbClr val="000000"/>
                </a:solidFill>
                <a:latin typeface="Arial Narrow" panose="020B0606020202030204" pitchFamily="34" charset="0"/>
                <a:cs typeface="Arial" panose="020B0604020202020204" pitchFamily="34" charset="0"/>
              </a:rPr>
              <a:t>audited:</a:t>
            </a:r>
          </a:p>
          <a:p>
            <a:pPr marL="800100" lvl="1" indent="-342900" defTabSz="342900">
              <a:lnSpc>
                <a:spcPct val="150000"/>
              </a:lnSpc>
              <a:buFont typeface="Courier New" panose="02070309020205020404" pitchFamily="49" charset="0"/>
              <a:buChar char="o"/>
            </a:pPr>
            <a:r>
              <a:rPr lang="en-ZA" sz="1200" dirty="0">
                <a:solidFill>
                  <a:srgbClr val="000000"/>
                </a:solidFill>
                <a:latin typeface="Arial Narrow" panose="020B0606020202030204" pitchFamily="34" charset="0"/>
                <a:cs typeface="Arial" panose="020B0604020202020204" pitchFamily="34" charset="0"/>
              </a:rPr>
              <a:t>Fair presentation and absence of material misstatements in financial statements</a:t>
            </a:r>
          </a:p>
          <a:p>
            <a:pPr marL="800100" lvl="1" indent="-342900" defTabSz="342900">
              <a:lnSpc>
                <a:spcPct val="150000"/>
              </a:lnSpc>
              <a:buFont typeface="Courier New" panose="02070309020205020404" pitchFamily="49" charset="0"/>
              <a:buChar char="o"/>
            </a:pPr>
            <a:r>
              <a:rPr lang="en-ZA" sz="1200" dirty="0" smtClean="0">
                <a:solidFill>
                  <a:srgbClr val="000000"/>
                </a:solidFill>
                <a:latin typeface="Arial Narrow" panose="020B0606020202030204" pitchFamily="34" charset="0"/>
                <a:cs typeface="Arial" panose="020B0604020202020204" pitchFamily="34" charset="0"/>
              </a:rPr>
              <a:t>Reliable </a:t>
            </a:r>
            <a:r>
              <a:rPr lang="en-ZA" sz="1200" dirty="0">
                <a:solidFill>
                  <a:srgbClr val="000000"/>
                </a:solidFill>
                <a:latin typeface="Arial Narrow" panose="020B0606020202030204" pitchFamily="34" charset="0"/>
                <a:cs typeface="Arial" panose="020B0604020202020204" pitchFamily="34" charset="0"/>
              </a:rPr>
              <a:t>and credible performance information for purposes of reporting on predetermined performance objectives</a:t>
            </a:r>
          </a:p>
          <a:p>
            <a:pPr marL="800100" lvl="1" indent="-342900" defTabSz="342900">
              <a:lnSpc>
                <a:spcPct val="150000"/>
              </a:lnSpc>
              <a:buFont typeface="Courier New" panose="02070309020205020404" pitchFamily="49" charset="0"/>
              <a:buChar char="o"/>
            </a:pPr>
            <a:r>
              <a:rPr lang="en-ZA" sz="1200" dirty="0" smtClean="0">
                <a:solidFill>
                  <a:srgbClr val="000000"/>
                </a:solidFill>
                <a:latin typeface="Arial Narrow" panose="020B0606020202030204" pitchFamily="34" charset="0"/>
                <a:cs typeface="Arial" panose="020B0604020202020204" pitchFamily="34" charset="0"/>
              </a:rPr>
              <a:t>Compliance </a:t>
            </a:r>
            <a:r>
              <a:rPr lang="en-ZA" sz="1200" dirty="0">
                <a:solidFill>
                  <a:srgbClr val="000000"/>
                </a:solidFill>
                <a:latin typeface="Arial Narrow" panose="020B0606020202030204" pitchFamily="34" charset="0"/>
                <a:cs typeface="Arial" panose="020B0604020202020204" pitchFamily="34" charset="0"/>
              </a:rPr>
              <a:t>with key legislation governing financial matters</a:t>
            </a:r>
          </a:p>
          <a:p>
            <a:pPr marL="342900" indent="-342900" defTabSz="342900">
              <a:lnSpc>
                <a:spcPct val="150000"/>
              </a:lnSpc>
              <a:buFont typeface="+mj-lt"/>
              <a:buAutoNum type="alphaLcParenR"/>
            </a:pPr>
            <a:endParaRPr lang="en-ZA" sz="135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427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10400" y="5624513"/>
            <a:ext cx="2133600" cy="273844"/>
          </a:xfrm>
        </p:spPr>
        <p:txBody>
          <a:bodyPr/>
          <a:lstStyle/>
          <a:p>
            <a:fld id="{B0C31E8F-8DA3-4D6C-B41F-E84BF72BE1D6}" type="slidenum">
              <a:rPr lang="en-US" smtClean="0">
                <a:solidFill>
                  <a:srgbClr val="FFFFFF"/>
                </a:solidFill>
              </a:rPr>
              <a:pPr/>
              <a:t>7</a:t>
            </a:fld>
            <a:endParaRPr lang="en-US">
              <a:solidFill>
                <a:srgbClr val="FFFFFF"/>
              </a:solidFill>
            </a:endParaRPr>
          </a:p>
        </p:txBody>
      </p:sp>
      <p:sp>
        <p:nvSpPr>
          <p:cNvPr id="5" name="TextBox 4"/>
          <p:cNvSpPr txBox="1"/>
          <p:nvPr/>
        </p:nvSpPr>
        <p:spPr>
          <a:xfrm>
            <a:off x="2035253" y="4306690"/>
            <a:ext cx="1189518"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r>
              <a:rPr lang="en-US" sz="1350" b="1" dirty="0">
                <a:solidFill>
                  <a:schemeClr val="accent6"/>
                </a:solidFill>
                <a:latin typeface="Arial Narrow" panose="020B0606020202030204" pitchFamily="34" charset="0"/>
              </a:rPr>
              <a:t>S46</a:t>
            </a:r>
            <a:r>
              <a:rPr lang="en-US" sz="1350" b="1" dirty="0">
                <a:solidFill>
                  <a:schemeClr val="accent6"/>
                </a:solidFill>
              </a:rPr>
              <a:t> Quarterly Reports</a:t>
            </a:r>
          </a:p>
        </p:txBody>
      </p:sp>
      <p:sp>
        <p:nvSpPr>
          <p:cNvPr id="6" name="TextBox 5"/>
          <p:cNvSpPr txBox="1"/>
          <p:nvPr/>
        </p:nvSpPr>
        <p:spPr>
          <a:xfrm>
            <a:off x="3921617" y="4306690"/>
            <a:ext cx="1332963"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S47 Report</a:t>
            </a:r>
          </a:p>
          <a:p>
            <a:pPr algn="ctr" defTabSz="342900"/>
            <a:endParaRPr lang="en-US" sz="1350" b="1" dirty="0">
              <a:solidFill>
                <a:schemeClr val="accent6"/>
              </a:solidFill>
            </a:endParaRPr>
          </a:p>
        </p:txBody>
      </p:sp>
      <p:sp>
        <p:nvSpPr>
          <p:cNvPr id="7" name="TextBox 6"/>
          <p:cNvSpPr txBox="1"/>
          <p:nvPr/>
        </p:nvSpPr>
        <p:spPr>
          <a:xfrm>
            <a:off x="6086470" y="4293011"/>
            <a:ext cx="1264148"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S48 </a:t>
            </a:r>
            <a:r>
              <a:rPr lang="en-US" sz="1350" b="1" dirty="0">
                <a:solidFill>
                  <a:schemeClr val="accent6"/>
                </a:solidFill>
                <a:latin typeface="Arial Narrow" panose="020B0606020202030204" pitchFamily="34" charset="0"/>
              </a:rPr>
              <a:t>Report</a:t>
            </a:r>
          </a:p>
          <a:p>
            <a:pPr algn="ctr" defTabSz="342900"/>
            <a:endParaRPr lang="en-US" sz="1350" b="1" dirty="0">
              <a:solidFill>
                <a:schemeClr val="accent6"/>
              </a:solidFill>
            </a:endParaRPr>
          </a:p>
        </p:txBody>
      </p:sp>
      <p:sp>
        <p:nvSpPr>
          <p:cNvPr id="8" name="TextBox 7"/>
          <p:cNvSpPr txBox="1"/>
          <p:nvPr/>
        </p:nvSpPr>
        <p:spPr>
          <a:xfrm>
            <a:off x="3280079" y="1697191"/>
            <a:ext cx="2254616" cy="577081"/>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MONITORING</a:t>
            </a:r>
            <a:r>
              <a:rPr lang="en-US" sz="1050" b="1" dirty="0">
                <a:solidFill>
                  <a:srgbClr val="1F1F29"/>
                </a:solidFill>
              </a:rPr>
              <a:t>: Provincial &amp; National Monitoring Support</a:t>
            </a:r>
          </a:p>
        </p:txBody>
      </p:sp>
      <p:sp>
        <p:nvSpPr>
          <p:cNvPr id="9" name="TextBox 8"/>
          <p:cNvSpPr txBox="1"/>
          <p:nvPr/>
        </p:nvSpPr>
        <p:spPr>
          <a:xfrm>
            <a:off x="3273639" y="2491333"/>
            <a:ext cx="2267495" cy="738664"/>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IDENTIFY TARGETED SUPPORT</a:t>
            </a:r>
            <a:r>
              <a:rPr lang="en-US" sz="1050" b="1" dirty="0">
                <a:solidFill>
                  <a:srgbClr val="1F1F29"/>
                </a:solidFill>
              </a:rPr>
              <a:t>: Agreement with municipality on support requirements</a:t>
            </a:r>
          </a:p>
        </p:txBody>
      </p:sp>
      <p:sp>
        <p:nvSpPr>
          <p:cNvPr id="10" name="TextBox 9"/>
          <p:cNvSpPr txBox="1"/>
          <p:nvPr/>
        </p:nvSpPr>
        <p:spPr>
          <a:xfrm>
            <a:off x="6051461" y="2730775"/>
            <a:ext cx="2252249" cy="253916"/>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latin typeface="Arial Narrow" panose="020B0606020202030204" pitchFamily="34" charset="0"/>
              </a:rPr>
              <a:t>Monitoring</a:t>
            </a:r>
            <a:r>
              <a:rPr lang="en-US" sz="1050" b="1" dirty="0">
                <a:solidFill>
                  <a:srgbClr val="1F1F29"/>
                </a:solidFill>
              </a:rPr>
              <a:t> Support  </a:t>
            </a:r>
          </a:p>
        </p:txBody>
      </p:sp>
      <p:sp>
        <p:nvSpPr>
          <p:cNvPr id="11" name="TextBox 10"/>
          <p:cNvSpPr txBox="1"/>
          <p:nvPr/>
        </p:nvSpPr>
        <p:spPr>
          <a:xfrm>
            <a:off x="6042656" y="3329953"/>
            <a:ext cx="2261054" cy="415498"/>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latin typeface="Arial Narrow" panose="020B0606020202030204" pitchFamily="34" charset="0"/>
              </a:rPr>
              <a:t>Monitoring</a:t>
            </a:r>
            <a:r>
              <a:rPr lang="en-US" sz="1050" b="1" dirty="0">
                <a:solidFill>
                  <a:srgbClr val="1F1F29"/>
                </a:solidFill>
              </a:rPr>
              <a:t> and Support Report (s154 Report)</a:t>
            </a:r>
          </a:p>
        </p:txBody>
      </p:sp>
      <p:cxnSp>
        <p:nvCxnSpPr>
          <p:cNvPr id="16" name="Straight Arrow Connector 15"/>
          <p:cNvCxnSpPr>
            <a:stCxn id="8" idx="2"/>
            <a:endCxn id="9" idx="0"/>
          </p:cNvCxnSpPr>
          <p:nvPr/>
        </p:nvCxnSpPr>
        <p:spPr>
          <a:xfrm>
            <a:off x="4407387" y="2274272"/>
            <a:ext cx="0" cy="21706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p:cNvCxnSpPr>
          <p:nvPr/>
        </p:nvCxnSpPr>
        <p:spPr>
          <a:xfrm>
            <a:off x="7177586" y="2984691"/>
            <a:ext cx="5760" cy="3070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67199" y="4652939"/>
            <a:ext cx="61199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97009" y="4635835"/>
            <a:ext cx="769955" cy="45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38193" y="905059"/>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1</a:t>
            </a:r>
          </a:p>
        </p:txBody>
      </p:sp>
      <p:sp>
        <p:nvSpPr>
          <p:cNvPr id="22" name="Oval 21"/>
          <p:cNvSpPr/>
          <p:nvPr/>
        </p:nvSpPr>
        <p:spPr>
          <a:xfrm>
            <a:off x="2998759" y="954124"/>
            <a:ext cx="288969" cy="2495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2</a:t>
            </a:r>
          </a:p>
        </p:txBody>
      </p:sp>
      <p:sp>
        <p:nvSpPr>
          <p:cNvPr id="23" name="Oval 22"/>
          <p:cNvSpPr/>
          <p:nvPr/>
        </p:nvSpPr>
        <p:spPr>
          <a:xfrm>
            <a:off x="2991110" y="1742636"/>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latin typeface="Arial Narrow" panose="020B0606020202030204" pitchFamily="34" charset="0"/>
              </a:rPr>
              <a:t>3</a:t>
            </a:r>
          </a:p>
        </p:txBody>
      </p:sp>
      <p:sp>
        <p:nvSpPr>
          <p:cNvPr id="24" name="Oval 23"/>
          <p:cNvSpPr/>
          <p:nvPr/>
        </p:nvSpPr>
        <p:spPr>
          <a:xfrm>
            <a:off x="2978231" y="2523407"/>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latin typeface="Arial Narrow" panose="020B0606020202030204" pitchFamily="34" charset="0"/>
              </a:rPr>
              <a:t>4</a:t>
            </a:r>
          </a:p>
        </p:txBody>
      </p:sp>
      <p:sp>
        <p:nvSpPr>
          <p:cNvPr id="25" name="Oval 24"/>
          <p:cNvSpPr/>
          <p:nvPr/>
        </p:nvSpPr>
        <p:spPr>
          <a:xfrm>
            <a:off x="2485528" y="3971585"/>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5</a:t>
            </a:r>
          </a:p>
        </p:txBody>
      </p:sp>
      <p:sp>
        <p:nvSpPr>
          <p:cNvPr id="26" name="Oval 25"/>
          <p:cNvSpPr/>
          <p:nvPr/>
        </p:nvSpPr>
        <p:spPr>
          <a:xfrm>
            <a:off x="5628070" y="2212035"/>
            <a:ext cx="423392" cy="32983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4a</a:t>
            </a:r>
          </a:p>
        </p:txBody>
      </p:sp>
      <p:sp>
        <p:nvSpPr>
          <p:cNvPr id="27" name="Oval 26"/>
          <p:cNvSpPr/>
          <p:nvPr/>
        </p:nvSpPr>
        <p:spPr>
          <a:xfrm>
            <a:off x="5628070" y="2808633"/>
            <a:ext cx="423392"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4b</a:t>
            </a:r>
          </a:p>
        </p:txBody>
      </p:sp>
      <p:sp>
        <p:nvSpPr>
          <p:cNvPr id="36" name="TextBox 35"/>
          <p:cNvSpPr txBox="1"/>
          <p:nvPr/>
        </p:nvSpPr>
        <p:spPr>
          <a:xfrm>
            <a:off x="6051462" y="2225231"/>
            <a:ext cx="2267495" cy="253916"/>
          </a:xfrm>
          <a:prstGeom prst="rect">
            <a:avLst/>
          </a:prstGeom>
          <a:solidFill>
            <a:srgbClr val="92D050"/>
          </a:solidFill>
          <a:ln>
            <a:solidFill>
              <a:schemeClr val="tx1"/>
            </a:solidFill>
          </a:ln>
        </p:spPr>
        <p:txBody>
          <a:bodyPr wrap="square" rtlCol="0">
            <a:spAutoFit/>
          </a:bodyPr>
          <a:lstStyle>
            <a:defPPr>
              <a:defRPr lang="en-US"/>
            </a:defPPr>
            <a:lvl1pPr algn="ctr">
              <a:defRPr sz="1600" b="1">
                <a:solidFill>
                  <a:srgbClr val="1F1F29"/>
                </a:solidFill>
                <a:effectLst/>
                <a:latin typeface="+mn-lt"/>
              </a:defRPr>
            </a:lvl1pPr>
          </a:lstStyle>
          <a:p>
            <a:pPr defTabSz="342900"/>
            <a:r>
              <a:rPr lang="en-US" sz="1050" dirty="0">
                <a:latin typeface="Arial Narrow" panose="020B0606020202030204" pitchFamily="34" charset="0"/>
              </a:rPr>
              <a:t>Contract</a:t>
            </a:r>
            <a:r>
              <a:rPr lang="en-US" sz="1050" dirty="0"/>
              <a:t> targeted support</a:t>
            </a:r>
          </a:p>
        </p:txBody>
      </p:sp>
      <p:sp>
        <p:nvSpPr>
          <p:cNvPr id="37" name="TextBox 36"/>
          <p:cNvSpPr txBox="1"/>
          <p:nvPr/>
        </p:nvSpPr>
        <p:spPr>
          <a:xfrm>
            <a:off x="3280079" y="953272"/>
            <a:ext cx="2254616" cy="577081"/>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SELF-ASSESSMENT</a:t>
            </a:r>
            <a:r>
              <a:rPr lang="en-US" sz="1050" b="1" dirty="0">
                <a:solidFill>
                  <a:srgbClr val="1F1F29"/>
                </a:solidFill>
              </a:rPr>
              <a:t>: Identify underperformance and self-correct</a:t>
            </a:r>
          </a:p>
        </p:txBody>
      </p:sp>
      <p:cxnSp>
        <p:nvCxnSpPr>
          <p:cNvPr id="52" name="Straight Arrow Connector 51"/>
          <p:cNvCxnSpPr>
            <a:stCxn id="37" idx="2"/>
            <a:endCxn id="8" idx="0"/>
          </p:cNvCxnSpPr>
          <p:nvPr/>
        </p:nvCxnSpPr>
        <p:spPr>
          <a:xfrm>
            <a:off x="4407387" y="1530353"/>
            <a:ext cx="0" cy="1668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4443614" y="3973123"/>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latin typeface="Arial Narrow" panose="020B0606020202030204" pitchFamily="34" charset="0"/>
              </a:rPr>
              <a:t>6</a:t>
            </a:r>
          </a:p>
        </p:txBody>
      </p:sp>
      <p:sp>
        <p:nvSpPr>
          <p:cNvPr id="61" name="Oval 60"/>
          <p:cNvSpPr/>
          <p:nvPr/>
        </p:nvSpPr>
        <p:spPr>
          <a:xfrm>
            <a:off x="5619264" y="3471511"/>
            <a:ext cx="423392"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4c</a:t>
            </a:r>
          </a:p>
        </p:txBody>
      </p:sp>
      <p:cxnSp>
        <p:nvCxnSpPr>
          <p:cNvPr id="63" name="Straight Arrow Connector 62"/>
          <p:cNvCxnSpPr>
            <a:stCxn id="9" idx="2"/>
          </p:cNvCxnSpPr>
          <p:nvPr/>
        </p:nvCxnSpPr>
        <p:spPr bwMode="auto">
          <a:xfrm flipH="1">
            <a:off x="2708376" y="3229997"/>
            <a:ext cx="1699011" cy="662224"/>
          </a:xfrm>
          <a:prstGeom prst="straightConnector1">
            <a:avLst/>
          </a:prstGeom>
          <a:solidFill>
            <a:schemeClr val="accent1"/>
          </a:solidFill>
          <a:ln w="38100" cap="sq" cmpd="sng" algn="ctr">
            <a:solidFill>
              <a:schemeClr val="tx1"/>
            </a:solidFill>
            <a:prstDash val="solid"/>
            <a:round/>
            <a:headEnd type="none" w="sm" len="sm"/>
            <a:tailEnd type="triangle"/>
          </a:ln>
          <a:effectLst/>
        </p:spPr>
      </p:cxnSp>
      <p:cxnSp>
        <p:nvCxnSpPr>
          <p:cNvPr id="70" name="Straight Arrow Connector 69"/>
          <p:cNvCxnSpPr>
            <a:stCxn id="36" idx="2"/>
            <a:endCxn id="10" idx="0"/>
          </p:cNvCxnSpPr>
          <p:nvPr/>
        </p:nvCxnSpPr>
        <p:spPr bwMode="auto">
          <a:xfrm flipH="1">
            <a:off x="7177586" y="2479147"/>
            <a:ext cx="7624" cy="251628"/>
          </a:xfrm>
          <a:prstGeom prst="straightConnector1">
            <a:avLst/>
          </a:prstGeom>
          <a:solidFill>
            <a:schemeClr val="accent1"/>
          </a:solidFill>
          <a:ln w="38100" cap="sq" cmpd="sng" algn="ctr">
            <a:solidFill>
              <a:schemeClr val="tx1"/>
            </a:solidFill>
            <a:prstDash val="solid"/>
            <a:round/>
            <a:headEnd type="none" w="sm" len="sm"/>
            <a:tailEnd type="triangle"/>
          </a:ln>
          <a:effectLst/>
        </p:spPr>
      </p:cxnSp>
      <p:sp>
        <p:nvSpPr>
          <p:cNvPr id="81" name="Rectangle 80"/>
          <p:cNvSpPr/>
          <p:nvPr/>
        </p:nvSpPr>
        <p:spPr bwMode="auto">
          <a:xfrm>
            <a:off x="2052066" y="5055910"/>
            <a:ext cx="5298552" cy="568603"/>
          </a:xfrm>
          <a:prstGeom prst="rect">
            <a:avLst/>
          </a:prstGeom>
          <a:solidFill>
            <a:srgbClr val="C3C3C2"/>
          </a:solidFill>
          <a:ln w="28575" cap="sq" cmpd="sng" algn="ctr">
            <a:solidFill>
              <a:schemeClr val="tx1"/>
            </a:solidFill>
            <a:prstDash val="sysDash"/>
            <a:round/>
            <a:headEnd type="none" w="sm" len="sm"/>
            <a:tailEnd type="none" w="sm" len="sm"/>
          </a:ln>
          <a:effectLst/>
        </p:spPr>
        <p:txBody>
          <a:bodyPr vert="horz" wrap="none" lIns="68580" tIns="34290" rIns="68580" bIns="34290" numCol="1" rtlCol="0" anchor="t" anchorCtr="0" compatLnSpc="1">
            <a:prstTxWarp prst="textNoShape">
              <a:avLst/>
            </a:prstTxWarp>
          </a:bodyPr>
          <a:lstStyle/>
          <a:p>
            <a:pPr algn="ctr" fontAlgn="base">
              <a:spcBef>
                <a:spcPct val="0"/>
              </a:spcBef>
              <a:spcAft>
                <a:spcPct val="0"/>
              </a:spcAft>
            </a:pPr>
            <a:endParaRPr lang="en-US" sz="1200" b="1" dirty="0">
              <a:solidFill>
                <a:srgbClr val="000000"/>
              </a:solidFill>
            </a:endParaRPr>
          </a:p>
          <a:p>
            <a:pPr algn="ctr" fontAlgn="base">
              <a:spcBef>
                <a:spcPct val="0"/>
              </a:spcBef>
              <a:spcAft>
                <a:spcPct val="0"/>
              </a:spcAft>
            </a:pPr>
            <a:r>
              <a:rPr lang="en-US" sz="1200" b="1" dirty="0">
                <a:solidFill>
                  <a:srgbClr val="000000"/>
                </a:solidFill>
                <a:latin typeface="Arial Narrow" panose="020B0606020202030204" pitchFamily="34" charset="0"/>
              </a:rPr>
              <a:t>ONGOING</a:t>
            </a:r>
            <a:r>
              <a:rPr lang="en-US" sz="1200" b="1" dirty="0">
                <a:solidFill>
                  <a:srgbClr val="000000"/>
                </a:solidFill>
              </a:rPr>
              <a:t> MUNICIPAL SUPPORT</a:t>
            </a:r>
          </a:p>
        </p:txBody>
      </p:sp>
      <p:sp>
        <p:nvSpPr>
          <p:cNvPr id="87" name="Oval 86"/>
          <p:cNvSpPr/>
          <p:nvPr/>
        </p:nvSpPr>
        <p:spPr>
          <a:xfrm>
            <a:off x="6574060" y="3973123"/>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latin typeface="Arial Narrow" panose="020B0606020202030204" pitchFamily="34" charset="0"/>
              </a:rPr>
              <a:t>7</a:t>
            </a:r>
          </a:p>
        </p:txBody>
      </p:sp>
      <p:sp>
        <p:nvSpPr>
          <p:cNvPr id="2" name="Rectangle 1"/>
          <p:cNvSpPr/>
          <p:nvPr/>
        </p:nvSpPr>
        <p:spPr>
          <a:xfrm>
            <a:off x="267613" y="1164245"/>
            <a:ext cx="2594077" cy="15692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defTabSz="342900"/>
            <a:r>
              <a:rPr lang="en-ZA" sz="1050" b="1" dirty="0">
                <a:solidFill>
                  <a:schemeClr val="accent6"/>
                </a:solidFill>
                <a:latin typeface="Arial Narrow" panose="020B0606020202030204" pitchFamily="34" charset="0"/>
              </a:rPr>
              <a:t>DEVELOP EARLY WARNING SYSTEM </a:t>
            </a:r>
            <a:r>
              <a:rPr lang="en-ZA" sz="1050" dirty="0">
                <a:solidFill>
                  <a:schemeClr val="accent6"/>
                </a:solidFill>
                <a:latin typeface="Arial Narrow" panose="020B0606020202030204" pitchFamily="34" charset="0"/>
              </a:rPr>
              <a:t>using Statutory and periodic reports:</a:t>
            </a:r>
          </a:p>
          <a:p>
            <a:pPr marL="214313" indent="-214313" defTabSz="342900">
              <a:buFontTx/>
              <a:buChar char="-"/>
            </a:pPr>
            <a:r>
              <a:rPr lang="en-ZA" sz="1050" dirty="0">
                <a:solidFill>
                  <a:schemeClr val="accent6"/>
                </a:solidFill>
                <a:latin typeface="Arial Narrow" panose="020B0606020202030204" pitchFamily="34" charset="0"/>
              </a:rPr>
              <a:t>AG reports </a:t>
            </a:r>
          </a:p>
          <a:p>
            <a:pPr marL="214313" indent="-214313" defTabSz="342900">
              <a:buFontTx/>
              <a:buChar char="-"/>
            </a:pPr>
            <a:r>
              <a:rPr lang="en-ZA" sz="1050" dirty="0">
                <a:solidFill>
                  <a:schemeClr val="accent6"/>
                </a:solidFill>
                <a:latin typeface="Arial Narrow" panose="020B0606020202030204" pitchFamily="34" charset="0"/>
              </a:rPr>
              <a:t>MFMA Section 71 reports</a:t>
            </a:r>
          </a:p>
          <a:p>
            <a:pPr marL="214313" indent="-214313" defTabSz="342900">
              <a:buFontTx/>
              <a:buChar char="-"/>
            </a:pPr>
            <a:r>
              <a:rPr lang="en-ZA" sz="1050" dirty="0">
                <a:solidFill>
                  <a:schemeClr val="accent6"/>
                </a:solidFill>
                <a:latin typeface="Arial Narrow" panose="020B0606020202030204" pitchFamily="34" charset="0"/>
              </a:rPr>
              <a:t>MFMA Section 72 reports </a:t>
            </a:r>
          </a:p>
          <a:p>
            <a:pPr marL="214313" indent="-214313" defTabSz="342900">
              <a:buFontTx/>
              <a:buChar char="-"/>
            </a:pPr>
            <a:r>
              <a:rPr lang="en-ZA" sz="1050" dirty="0">
                <a:solidFill>
                  <a:schemeClr val="accent6"/>
                </a:solidFill>
                <a:latin typeface="Arial Narrow" panose="020B0606020202030204" pitchFamily="34" charset="0"/>
              </a:rPr>
              <a:t>MFMA Section 73 reports </a:t>
            </a:r>
          </a:p>
          <a:p>
            <a:pPr marL="214313" indent="-214313" defTabSz="342900">
              <a:buFontTx/>
              <a:buChar char="-"/>
            </a:pPr>
            <a:r>
              <a:rPr lang="en-ZA" sz="1050" dirty="0">
                <a:solidFill>
                  <a:schemeClr val="accent6"/>
                </a:solidFill>
                <a:latin typeface="Arial Narrow" panose="020B0606020202030204" pitchFamily="34" charset="0"/>
              </a:rPr>
              <a:t>MSA section 106 reports (where such were evoked) </a:t>
            </a:r>
          </a:p>
          <a:p>
            <a:pPr marL="214313" indent="-214313" defTabSz="342900">
              <a:buFontTx/>
              <a:buChar char="-"/>
            </a:pPr>
            <a:r>
              <a:rPr lang="en-ZA" sz="1050" dirty="0">
                <a:solidFill>
                  <a:schemeClr val="accent6"/>
                </a:solidFill>
                <a:latin typeface="Arial Narrow" panose="020B0606020202030204" pitchFamily="34" charset="0"/>
              </a:rPr>
              <a:t>Quarterly performance reports</a:t>
            </a:r>
          </a:p>
        </p:txBody>
      </p:sp>
      <p:sp>
        <p:nvSpPr>
          <p:cNvPr id="31" name="Title 1"/>
          <p:cNvSpPr>
            <a:spLocks noGrp="1"/>
          </p:cNvSpPr>
          <p:nvPr>
            <p:ph type="title"/>
          </p:nvPr>
        </p:nvSpPr>
        <p:spPr>
          <a:xfrm>
            <a:off x="457200" y="124515"/>
            <a:ext cx="6400800" cy="794815"/>
          </a:xfrm>
        </p:spPr>
        <p:txBody>
          <a:bodyPr>
            <a:normAutofit/>
          </a:bodyPr>
          <a:lstStyle/>
          <a:p>
            <a:r>
              <a:rPr lang="en-ZA" sz="2400" dirty="0" smtClean="0">
                <a:latin typeface="Arial Narrow" panose="020B0606020202030204" pitchFamily="34" charset="0"/>
              </a:rPr>
              <a:t>NEWLY ADOPTED SALGA SUPPORT APROACH</a:t>
            </a:r>
            <a:endParaRPr lang="en-ZA" sz="2400" dirty="0">
              <a:latin typeface="Arial Narrow" panose="020B0606020202030204" pitchFamily="34" charset="0"/>
            </a:endParaRPr>
          </a:p>
        </p:txBody>
      </p:sp>
    </p:spTree>
    <p:extLst>
      <p:ext uri="{BB962C8B-B14F-4D97-AF65-F5344CB8AC3E}">
        <p14:creationId xmlns:p14="http://schemas.microsoft.com/office/powerpoint/2010/main" val="1675518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4313" y="2083242"/>
            <a:ext cx="1679830" cy="3168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086601" y="1372896"/>
            <a:ext cx="1600200" cy="553998"/>
          </a:xfrm>
          <a:prstGeom prst="rect">
            <a:avLst/>
          </a:prstGeom>
          <a:noFill/>
        </p:spPr>
        <p:txBody>
          <a:bodyPr>
            <a:spAutoFit/>
          </a:bodyPr>
          <a:lstStyle/>
          <a:p>
            <a:pPr algn="ctr" defTabSz="342900">
              <a:defRPr/>
            </a:pPr>
            <a:r>
              <a:rPr lang="en-ZA" sz="1500" b="1" dirty="0" smtClean="0">
                <a:solidFill>
                  <a:srgbClr val="F06D19"/>
                </a:solidFill>
                <a:latin typeface="Arial"/>
              </a:rPr>
              <a:t>Institutional </a:t>
            </a:r>
            <a:r>
              <a:rPr lang="en-ZA" sz="1500" b="1" dirty="0">
                <a:solidFill>
                  <a:srgbClr val="F06D19"/>
                </a:solidFill>
                <a:latin typeface="Arial"/>
              </a:rPr>
              <a:t>Capacity </a:t>
            </a:r>
          </a:p>
        </p:txBody>
      </p:sp>
      <p:graphicFrame>
        <p:nvGraphicFramePr>
          <p:cNvPr id="7" name="Table 6"/>
          <p:cNvGraphicFramePr>
            <a:graphicFrameLocks noGrp="1"/>
          </p:cNvGraphicFramePr>
          <p:nvPr>
            <p:extLst>
              <p:ext uri="{D42A27DB-BD31-4B8C-83A1-F6EECF244321}">
                <p14:modId xmlns:p14="http://schemas.microsoft.com/office/powerpoint/2010/main" val="3099517449"/>
              </p:ext>
            </p:extLst>
          </p:nvPr>
        </p:nvGraphicFramePr>
        <p:xfrm>
          <a:off x="180110" y="1260764"/>
          <a:ext cx="6934203" cy="7239120"/>
        </p:xfrm>
        <a:graphic>
          <a:graphicData uri="http://schemas.openxmlformats.org/drawingml/2006/table">
            <a:tbl>
              <a:tblPr firstRow="1" bandRow="1">
                <a:tableStyleId>{5C22544A-7EE6-4342-B048-85BDC9FD1C3A}</a:tableStyleId>
              </a:tblPr>
              <a:tblGrid>
                <a:gridCol w="420254">
                  <a:extLst>
                    <a:ext uri="{9D8B030D-6E8A-4147-A177-3AD203B41FA5}">
                      <a16:colId xmlns:a16="http://schemas.microsoft.com/office/drawing/2014/main" val="60079389"/>
                    </a:ext>
                  </a:extLst>
                </a:gridCol>
                <a:gridCol w="3476427">
                  <a:extLst>
                    <a:ext uri="{9D8B030D-6E8A-4147-A177-3AD203B41FA5}">
                      <a16:colId xmlns:a16="http://schemas.microsoft.com/office/drawing/2014/main" val="649221311"/>
                    </a:ext>
                  </a:extLst>
                </a:gridCol>
                <a:gridCol w="3037522">
                  <a:extLst>
                    <a:ext uri="{9D8B030D-6E8A-4147-A177-3AD203B41FA5}">
                      <a16:colId xmlns:a16="http://schemas.microsoft.com/office/drawing/2014/main" val="3300162121"/>
                    </a:ext>
                  </a:extLst>
                </a:gridCol>
              </a:tblGrid>
              <a:tr h="222327">
                <a:tc>
                  <a:txBody>
                    <a:bodyPr/>
                    <a:lstStyle/>
                    <a:p>
                      <a:r>
                        <a:rPr lang="en-ZA" sz="1100" dirty="0" smtClean="0">
                          <a:solidFill>
                            <a:schemeClr val="accent6"/>
                          </a:solidFill>
                          <a:latin typeface="Arial Narrow" panose="020B0606020202030204" pitchFamily="34" charset="0"/>
                        </a:rPr>
                        <a:t>NO</a:t>
                      </a:r>
                      <a:endParaRPr lang="en-ZA" sz="1100" dirty="0">
                        <a:solidFill>
                          <a:schemeClr val="accent6"/>
                        </a:solidFill>
                        <a:latin typeface="Arial Narrow" panose="020B0606020202030204" pitchFamily="34" charset="0"/>
                      </a:endParaRPr>
                    </a:p>
                  </a:txBody>
                  <a:tcPr/>
                </a:tc>
                <a:tc>
                  <a:txBody>
                    <a:bodyPr/>
                    <a:lstStyle/>
                    <a:p>
                      <a:r>
                        <a:rPr lang="en-ZA" sz="1100" dirty="0" smtClean="0">
                          <a:solidFill>
                            <a:schemeClr val="accent6"/>
                          </a:solidFill>
                          <a:latin typeface="Arial Narrow" panose="020B0606020202030204" pitchFamily="34" charset="0"/>
                        </a:rPr>
                        <a:t>SUPPORT PROGRAMMES</a:t>
                      </a:r>
                      <a:endParaRPr lang="en-ZA" sz="1100" dirty="0">
                        <a:solidFill>
                          <a:schemeClr val="accent6"/>
                        </a:solidFill>
                        <a:latin typeface="Arial Narrow" panose="020B0606020202030204" pitchFamily="34" charset="0"/>
                      </a:endParaRPr>
                    </a:p>
                  </a:txBody>
                  <a:tcPr/>
                </a:tc>
                <a:tc>
                  <a:txBody>
                    <a:bodyPr/>
                    <a:lstStyle/>
                    <a:p>
                      <a:r>
                        <a:rPr lang="en-ZA" sz="1100" dirty="0" smtClean="0">
                          <a:solidFill>
                            <a:schemeClr val="accent6"/>
                          </a:solidFill>
                          <a:latin typeface="Arial Narrow" panose="020B0606020202030204" pitchFamily="34" charset="0"/>
                        </a:rPr>
                        <a:t>DESCRIPTION AND ENVISAGE</a:t>
                      </a:r>
                      <a:r>
                        <a:rPr lang="en-ZA" sz="1100" baseline="0" dirty="0" smtClean="0">
                          <a:solidFill>
                            <a:schemeClr val="accent6"/>
                          </a:solidFill>
                          <a:latin typeface="Arial Narrow" panose="020B0606020202030204" pitchFamily="34" charset="0"/>
                        </a:rPr>
                        <a:t> IMPACT</a:t>
                      </a:r>
                      <a:endParaRPr lang="en-ZA" sz="1100"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608130">
                <a:tc>
                  <a:txBody>
                    <a:bodyPr/>
                    <a:lstStyle/>
                    <a:p>
                      <a:pPr algn="ctr"/>
                      <a:r>
                        <a:rPr lang="en-ZA" sz="1350" dirty="0" smtClean="0">
                          <a:solidFill>
                            <a:schemeClr val="accent6"/>
                          </a:solidFill>
                          <a:latin typeface="Arial Narrow" panose="020B0606020202030204" pitchFamily="34" charset="0"/>
                        </a:rPr>
                        <a:t>1</a:t>
                      </a:r>
                      <a:endParaRPr lang="en-ZA" sz="135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accent6"/>
                          </a:solidFill>
                          <a:latin typeface="Arial Narrow" panose="020B0606020202030204" pitchFamily="34" charset="0"/>
                          <a:ea typeface="+mn-ea"/>
                          <a:cs typeface="+mn-cs"/>
                        </a:rPr>
                        <a:t>Appointment of s56 &amp; s57 Managers</a:t>
                      </a:r>
                    </a:p>
                    <a:p>
                      <a:pPr marL="0" algn="l" defTabSz="457200" rtl="0" eaLnBrk="1" latinLnBrk="0" hangingPunct="1"/>
                      <a:endParaRPr lang="en-ZA" sz="160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kern="1200" dirty="0" smtClean="0">
                          <a:solidFill>
                            <a:schemeClr val="accent6"/>
                          </a:solidFill>
                          <a:latin typeface="Arial Narrow" panose="020B0606020202030204" pitchFamily="34" charset="0"/>
                          <a:ea typeface="+mn-ea"/>
                          <a:cs typeface="+mn-cs"/>
                        </a:rPr>
                        <a:t>SALGA</a:t>
                      </a:r>
                      <a:r>
                        <a:rPr lang="en-ZA" sz="1600" kern="1200" baseline="0" dirty="0" smtClean="0">
                          <a:solidFill>
                            <a:schemeClr val="accent6"/>
                          </a:solidFill>
                          <a:latin typeface="Arial Narrow" panose="020B0606020202030204" pitchFamily="34" charset="0"/>
                          <a:ea typeface="+mn-ea"/>
                          <a:cs typeface="+mn-cs"/>
                        </a:rPr>
                        <a:t> assisted municipalities with the appointments of </a:t>
                      </a:r>
                      <a:r>
                        <a:rPr lang="en-ZA" sz="1600" kern="1200" dirty="0" smtClean="0">
                          <a:solidFill>
                            <a:schemeClr val="accent6"/>
                          </a:solidFill>
                          <a:latin typeface="Arial Narrow" panose="020B0606020202030204" pitchFamily="34" charset="0"/>
                          <a:ea typeface="+mn-ea"/>
                          <a:cs typeface="+mn-cs"/>
                        </a:rPr>
                        <a:t>section 56 and section 57 employees.</a:t>
                      </a:r>
                      <a:endParaRPr lang="en-ZA" sz="1600" b="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907453937"/>
                  </a:ext>
                </a:extLst>
              </a:tr>
              <a:tr h="608130">
                <a:tc>
                  <a:txBody>
                    <a:bodyPr/>
                    <a:lstStyle/>
                    <a:p>
                      <a:pPr algn="ctr"/>
                      <a:r>
                        <a:rPr lang="en-ZA" sz="1350" dirty="0" smtClean="0">
                          <a:solidFill>
                            <a:schemeClr val="accent6"/>
                          </a:solidFill>
                          <a:latin typeface="Arial Narrow" panose="020B0606020202030204" pitchFamily="34" charset="0"/>
                        </a:rPr>
                        <a:t>2</a:t>
                      </a:r>
                      <a:endParaRPr lang="en-ZA" sz="13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600" b="1" kern="1200" dirty="0" smtClean="0">
                          <a:solidFill>
                            <a:schemeClr val="accent6"/>
                          </a:solidFill>
                          <a:latin typeface="Arial Narrow" panose="020B0606020202030204" pitchFamily="34" charset="0"/>
                          <a:ea typeface="+mn-ea"/>
                          <a:cs typeface="+mn-cs"/>
                        </a:rPr>
                        <a:t>Job evaluation</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indent="0" algn="l">
                        <a:buFont typeface="Arial" panose="020B0604020202020204" pitchFamily="34" charset="0"/>
                        <a:buNone/>
                      </a:pPr>
                      <a:r>
                        <a:rPr lang="en-ZA" sz="1600" b="0" dirty="0" smtClean="0">
                          <a:solidFill>
                            <a:schemeClr val="accent6"/>
                          </a:solidFill>
                          <a:latin typeface="Arial Narrow" panose="020B0606020202030204" pitchFamily="34" charset="0"/>
                        </a:rPr>
                        <a:t>SALGA assisted municipalities with their JE</a:t>
                      </a:r>
                      <a:r>
                        <a:rPr lang="en-ZA" sz="1600" b="0" baseline="0" dirty="0" smtClean="0">
                          <a:solidFill>
                            <a:schemeClr val="accent6"/>
                          </a:solidFill>
                          <a:latin typeface="Arial Narrow" panose="020B0606020202030204" pitchFamily="34" charset="0"/>
                        </a:rPr>
                        <a:t> in the Amathole District area of jurisdiction.</a:t>
                      </a:r>
                      <a:endParaRPr lang="en-ZA" sz="1600" b="0" dirty="0">
                        <a:solidFill>
                          <a:schemeClr val="accent6"/>
                        </a:solidFill>
                        <a:latin typeface="Arial Narrow" panose="020B0606020202030204" pitchFamily="34" charset="0"/>
                      </a:endParaRPr>
                    </a:p>
                  </a:txBody>
                  <a:tcPr/>
                </a:tc>
                <a:extLst>
                  <a:ext uri="{0D108BD9-81ED-4DB2-BD59-A6C34878D82A}">
                    <a16:rowId xmlns:a16="http://schemas.microsoft.com/office/drawing/2014/main" val="3802054514"/>
                  </a:ext>
                </a:extLst>
              </a:tr>
              <a:tr h="784684">
                <a:tc>
                  <a:txBody>
                    <a:bodyPr/>
                    <a:lstStyle/>
                    <a:p>
                      <a:pPr algn="ctr"/>
                      <a:r>
                        <a:rPr lang="en-ZA" sz="1350" dirty="0" smtClean="0">
                          <a:solidFill>
                            <a:schemeClr val="accent6"/>
                          </a:solidFill>
                          <a:latin typeface="Arial Narrow" panose="020B0606020202030204" pitchFamily="34" charset="0"/>
                        </a:rPr>
                        <a:t>3</a:t>
                      </a:r>
                      <a:endParaRPr lang="en-ZA" sz="1350" dirty="0">
                        <a:solidFill>
                          <a:schemeClr val="accent6"/>
                        </a:solidFill>
                        <a:latin typeface="Arial Narrow" panose="020B0606020202030204" pitchFamily="34" charset="0"/>
                      </a:endParaRPr>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accent6"/>
                          </a:solidFill>
                          <a:latin typeface="Arial Narrow" panose="020B0606020202030204" pitchFamily="34" charset="0"/>
                          <a:ea typeface="+mn-ea"/>
                          <a:cs typeface="+mn-cs"/>
                        </a:rPr>
                        <a:t>Performance</a:t>
                      </a:r>
                      <a:r>
                        <a:rPr lang="en-ZA" sz="1600" b="1" kern="1200" baseline="0" dirty="0" smtClean="0">
                          <a:solidFill>
                            <a:schemeClr val="accent6"/>
                          </a:solidFill>
                          <a:latin typeface="Arial Narrow" panose="020B0606020202030204" pitchFamily="34" charset="0"/>
                          <a:ea typeface="+mn-ea"/>
                          <a:cs typeface="+mn-cs"/>
                        </a:rPr>
                        <a:t> Management</a:t>
                      </a:r>
                      <a:endParaRPr lang="en-ZA" sz="1600" b="1" kern="1200" dirty="0" smtClean="0">
                        <a:solidFill>
                          <a:schemeClr val="accent6"/>
                        </a:solidFill>
                        <a:latin typeface="Arial Narrow" panose="020B0606020202030204" pitchFamily="34" charset="0"/>
                        <a:ea typeface="+mn-ea"/>
                        <a:cs typeface="+mn-cs"/>
                      </a:endParaRPr>
                    </a:p>
                    <a:p>
                      <a:pPr algn="l"/>
                      <a:endParaRPr lang="en-ZA" sz="160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dirty="0" smtClean="0">
                          <a:solidFill>
                            <a:schemeClr val="accent6"/>
                          </a:solidFill>
                          <a:latin typeface="Arial Narrow" panose="020B0606020202030204" pitchFamily="34" charset="0"/>
                        </a:rPr>
                        <a:t>No PMS</a:t>
                      </a:r>
                      <a:r>
                        <a:rPr lang="en-ZA" sz="1600" baseline="0" dirty="0" smtClean="0">
                          <a:solidFill>
                            <a:schemeClr val="accent6"/>
                          </a:solidFill>
                          <a:latin typeface="Arial Narrow" panose="020B0606020202030204" pitchFamily="34" charset="0"/>
                        </a:rPr>
                        <a:t> Programme offered Specifically  for ADM Municipalities during the Period under Review.</a:t>
                      </a:r>
                      <a:endParaRPr lang="en-ZA" sz="1600" dirty="0" smtClean="0">
                        <a:solidFill>
                          <a:schemeClr val="accent6"/>
                        </a:solidFill>
                        <a:latin typeface="Arial Narrow" panose="020B0606020202030204" pitchFamily="34" charset="0"/>
                      </a:endParaRPr>
                    </a:p>
                    <a:p>
                      <a:pPr marL="285750" indent="-285750" algn="l" defTabSz="457200" rtl="0" eaLnBrk="1" latinLnBrk="0" hangingPunct="1">
                        <a:buFont typeface="Arial" panose="020B0604020202020204" pitchFamily="34" charset="0"/>
                        <a:buChar char="•"/>
                      </a:pP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0003"/>
                  </a:ext>
                </a:extLst>
              </a:tr>
              <a:tr h="1137791">
                <a:tc>
                  <a:txBody>
                    <a:bodyPr/>
                    <a:lstStyle/>
                    <a:p>
                      <a:pPr algn="ctr"/>
                      <a:r>
                        <a:rPr lang="en-ZA" sz="1350" b="0" dirty="0" smtClean="0">
                          <a:solidFill>
                            <a:schemeClr val="accent6"/>
                          </a:solidFill>
                          <a:latin typeface="Arial Narrow" panose="020B0606020202030204" pitchFamily="34" charset="0"/>
                        </a:rPr>
                        <a:t>4</a:t>
                      </a:r>
                      <a:endParaRPr lang="en-ZA" sz="1350" b="0" dirty="0">
                        <a:solidFill>
                          <a:schemeClr val="accent6"/>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accent6"/>
                          </a:solidFill>
                          <a:latin typeface="Arial Narrow" panose="020B0606020202030204" pitchFamily="34" charset="0"/>
                          <a:ea typeface="+mn-ea"/>
                          <a:cs typeface="+mn-cs"/>
                        </a:rPr>
                        <a:t>Human</a:t>
                      </a:r>
                      <a:r>
                        <a:rPr lang="en-ZA" sz="1600" b="1" kern="1200" baseline="0" dirty="0" smtClean="0">
                          <a:solidFill>
                            <a:schemeClr val="accent6"/>
                          </a:solidFill>
                          <a:latin typeface="Arial Narrow" panose="020B0606020202030204" pitchFamily="34" charset="0"/>
                          <a:ea typeface="+mn-ea"/>
                          <a:cs typeface="+mn-cs"/>
                        </a:rPr>
                        <a:t> Resources Management</a:t>
                      </a:r>
                      <a:endParaRPr lang="en-ZA" sz="1600" b="1" kern="1200" dirty="0" smtClean="0">
                        <a:solidFill>
                          <a:schemeClr val="accent6"/>
                        </a:solidFill>
                        <a:latin typeface="Arial Narrow" panose="020B0606020202030204" pitchFamily="34" charset="0"/>
                        <a:ea typeface="+mn-ea"/>
                        <a:cs typeface="+mn-cs"/>
                      </a:endParaRPr>
                    </a:p>
                    <a:p>
                      <a:pPr marL="0" algn="l" defTabSz="457200" rtl="0" eaLnBrk="1" latinLnBrk="0" hangingPunct="1"/>
                      <a:endParaRPr lang="en-ZA" sz="160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smtClean="0">
                          <a:solidFill>
                            <a:schemeClr val="accent6"/>
                          </a:solidFill>
                          <a:latin typeface="Arial Narrow" panose="020B0606020202030204" pitchFamily="34" charset="0"/>
                        </a:rPr>
                        <a:t>Mbhashe Municipality was given support and advice on the Development of their Employee Wellness Strategy &amp; Training and Development Strategy, which was sent to them on the 16 November 2020.</a:t>
                      </a:r>
                    </a:p>
                    <a:p>
                      <a:pPr marL="0" indent="0" algn="l" defTabSz="457200" rtl="0" eaLnBrk="1" latinLnBrk="0" hangingPunct="1">
                        <a:buFont typeface="Arial" panose="020B0604020202020204" pitchFamily="34" charset="0"/>
                        <a:buNone/>
                      </a:pP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91644098"/>
                  </a:ext>
                </a:extLst>
              </a:tr>
              <a:tr h="1137791">
                <a:tc>
                  <a:txBody>
                    <a:bodyPr/>
                    <a:lstStyle/>
                    <a:p>
                      <a:pPr algn="ctr"/>
                      <a:r>
                        <a:rPr lang="en-ZA" sz="1350" dirty="0" smtClean="0">
                          <a:solidFill>
                            <a:schemeClr val="accent6"/>
                          </a:solidFill>
                          <a:latin typeface="Arial Narrow" panose="020B0606020202030204" pitchFamily="34" charset="0"/>
                        </a:rPr>
                        <a:t>5</a:t>
                      </a:r>
                      <a:endParaRPr lang="en-ZA" sz="13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600" b="1" kern="1200" dirty="0" smtClean="0">
                          <a:solidFill>
                            <a:schemeClr val="accent6"/>
                          </a:solidFill>
                          <a:latin typeface="Arial Narrow" panose="020B0606020202030204" pitchFamily="34" charset="0"/>
                          <a:ea typeface="+mn-ea"/>
                          <a:cs typeface="+mn-cs"/>
                        </a:rPr>
                        <a:t>Organogram</a:t>
                      </a:r>
                      <a:endParaRPr lang="en-ZA" sz="1600" b="1"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smtClean="0">
                          <a:solidFill>
                            <a:schemeClr val="accent6"/>
                          </a:solidFill>
                          <a:latin typeface="Arial Narrow" panose="020B0606020202030204" pitchFamily="34" charset="0"/>
                        </a:rPr>
                        <a:t>Participated in Amahlathi Municipality Organogram Bosberaad Meeting held on the 01st  September and Attended Organogram Review Reporting Session  held on the 14 September 2020.</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659354842"/>
                  </a:ext>
                </a:extLst>
              </a:tr>
              <a:tr h="280438">
                <a:tc>
                  <a:txBody>
                    <a:bodyPr/>
                    <a:lstStyle/>
                    <a:p>
                      <a:pPr algn="ctr"/>
                      <a:endParaRPr lang="en-ZA" sz="1100" dirty="0">
                        <a:solidFill>
                          <a:schemeClr val="accent6"/>
                        </a:solidFill>
                      </a:endParaRPr>
                    </a:p>
                  </a:txBody>
                  <a:tcPr/>
                </a:tc>
                <a:tc rowSpan="2" gridSpan="2">
                  <a:txBody>
                    <a:bodyPr/>
                    <a:lstStyle/>
                    <a:p>
                      <a:pPr marL="0" algn="l" defTabSz="457200" rtl="0" eaLnBrk="1" latinLnBrk="0" hangingPunct="1"/>
                      <a:endParaRPr lang="en-ZA" sz="1100" b="0" kern="1200" dirty="0">
                        <a:solidFill>
                          <a:schemeClr val="accent6"/>
                        </a:solidFill>
                        <a:latin typeface="Arial Narrow" panose="020B0606020202030204" pitchFamily="34" charset="0"/>
                        <a:ea typeface="+mn-ea"/>
                        <a:cs typeface="+mn-cs"/>
                      </a:endParaRPr>
                    </a:p>
                  </a:txBody>
                  <a:tcPr/>
                </a:tc>
                <a:tc rowSpan="2"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125319146"/>
                  </a:ext>
                </a:extLst>
              </a:tr>
              <a:tr h="390242">
                <a:tc>
                  <a:txBody>
                    <a:bodyPr/>
                    <a:lstStyle/>
                    <a:p>
                      <a:pPr algn="ctr"/>
                      <a:endParaRPr lang="en-ZA" sz="1100" dirty="0">
                        <a:solidFill>
                          <a:schemeClr val="accent6"/>
                        </a:solidFill>
                      </a:endParaRPr>
                    </a:p>
                  </a:txBody>
                  <a:tcPr/>
                </a:tc>
                <a:tc gridSpan="2" vMerge="1">
                  <a:txBody>
                    <a:bodyPr/>
                    <a:lstStyle/>
                    <a:p>
                      <a:pPr marL="0" algn="l" defTabSz="457200" rtl="0" eaLnBrk="1" latinLnBrk="0" hangingPunct="1"/>
                      <a:endParaRPr lang="en-ZA" sz="1100" kern="1200" dirty="0">
                        <a:solidFill>
                          <a:schemeClr val="accent6"/>
                        </a:solidFill>
                        <a:latin typeface="+mn-lt"/>
                        <a:ea typeface="+mn-ea"/>
                        <a:cs typeface="+mn-cs"/>
                      </a:endParaRPr>
                    </a:p>
                  </a:txBody>
                  <a:tcPr/>
                </a:tc>
                <a:tc hMerge="1" vMerge="1">
                  <a:txBody>
                    <a:bodyPr/>
                    <a:lstStyle/>
                    <a:p>
                      <a:pPr marL="0" algn="l" defTabSz="457200" rtl="0" eaLnBrk="1" latinLnBrk="0" hangingPunct="1"/>
                      <a:endParaRPr lang="en-ZA" sz="11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574471717"/>
                  </a:ext>
                </a:extLst>
              </a:tr>
            </a:tbl>
          </a:graphicData>
        </a:graphic>
      </p:graphicFrame>
    </p:spTree>
    <p:extLst>
      <p:ext uri="{BB962C8B-B14F-4D97-AF65-F5344CB8AC3E}">
        <p14:creationId xmlns:p14="http://schemas.microsoft.com/office/powerpoint/2010/main" val="892336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4313" y="2083242"/>
            <a:ext cx="1679830" cy="3168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086601" y="1372896"/>
            <a:ext cx="1600200" cy="553998"/>
          </a:xfrm>
          <a:prstGeom prst="rect">
            <a:avLst/>
          </a:prstGeom>
          <a:noFill/>
        </p:spPr>
        <p:txBody>
          <a:bodyPr>
            <a:spAutoFit/>
          </a:bodyPr>
          <a:lstStyle/>
          <a:p>
            <a:pPr algn="ctr" defTabSz="342900">
              <a:defRPr/>
            </a:pPr>
            <a:r>
              <a:rPr lang="en-ZA" sz="1500" b="1" dirty="0" smtClean="0">
                <a:solidFill>
                  <a:srgbClr val="F06D19"/>
                </a:solidFill>
                <a:latin typeface="Arial"/>
              </a:rPr>
              <a:t>Institutional </a:t>
            </a:r>
            <a:r>
              <a:rPr lang="en-ZA" sz="1500" b="1" dirty="0">
                <a:solidFill>
                  <a:srgbClr val="F06D19"/>
                </a:solidFill>
                <a:latin typeface="Arial"/>
              </a:rPr>
              <a:t>Capacity </a:t>
            </a:r>
          </a:p>
        </p:txBody>
      </p:sp>
      <p:graphicFrame>
        <p:nvGraphicFramePr>
          <p:cNvPr id="7" name="Table 6"/>
          <p:cNvGraphicFramePr>
            <a:graphicFrameLocks noGrp="1"/>
          </p:cNvGraphicFramePr>
          <p:nvPr>
            <p:extLst>
              <p:ext uri="{D42A27DB-BD31-4B8C-83A1-F6EECF244321}">
                <p14:modId xmlns:p14="http://schemas.microsoft.com/office/powerpoint/2010/main" val="2787562349"/>
              </p:ext>
            </p:extLst>
          </p:nvPr>
        </p:nvGraphicFramePr>
        <p:xfrm>
          <a:off x="180110" y="1260764"/>
          <a:ext cx="6934203" cy="5155412"/>
        </p:xfrm>
        <a:graphic>
          <a:graphicData uri="http://schemas.openxmlformats.org/drawingml/2006/table">
            <a:tbl>
              <a:tblPr firstRow="1" bandRow="1">
                <a:tableStyleId>{5C22544A-7EE6-4342-B048-85BDC9FD1C3A}</a:tableStyleId>
              </a:tblPr>
              <a:tblGrid>
                <a:gridCol w="420254">
                  <a:extLst>
                    <a:ext uri="{9D8B030D-6E8A-4147-A177-3AD203B41FA5}">
                      <a16:colId xmlns:a16="http://schemas.microsoft.com/office/drawing/2014/main" val="60079389"/>
                    </a:ext>
                  </a:extLst>
                </a:gridCol>
                <a:gridCol w="3476427">
                  <a:extLst>
                    <a:ext uri="{9D8B030D-6E8A-4147-A177-3AD203B41FA5}">
                      <a16:colId xmlns:a16="http://schemas.microsoft.com/office/drawing/2014/main" val="649221311"/>
                    </a:ext>
                  </a:extLst>
                </a:gridCol>
                <a:gridCol w="3037522">
                  <a:extLst>
                    <a:ext uri="{9D8B030D-6E8A-4147-A177-3AD203B41FA5}">
                      <a16:colId xmlns:a16="http://schemas.microsoft.com/office/drawing/2014/main" val="3300162121"/>
                    </a:ext>
                  </a:extLst>
                </a:gridCol>
              </a:tblGrid>
              <a:tr h="259790">
                <a:tc>
                  <a:txBody>
                    <a:bodyPr/>
                    <a:lstStyle/>
                    <a:p>
                      <a:r>
                        <a:rPr lang="en-ZA" sz="1100" dirty="0" smtClean="0">
                          <a:solidFill>
                            <a:schemeClr val="accent6"/>
                          </a:solidFill>
                          <a:latin typeface="Arial Narrow" panose="020B0606020202030204" pitchFamily="34" charset="0"/>
                        </a:rPr>
                        <a:t>NO</a:t>
                      </a:r>
                      <a:endParaRPr lang="en-ZA" sz="1100" dirty="0">
                        <a:solidFill>
                          <a:schemeClr val="accent6"/>
                        </a:solidFill>
                        <a:latin typeface="Arial Narrow" panose="020B0606020202030204" pitchFamily="34" charset="0"/>
                      </a:endParaRPr>
                    </a:p>
                  </a:txBody>
                  <a:tcPr/>
                </a:tc>
                <a:tc>
                  <a:txBody>
                    <a:bodyPr/>
                    <a:lstStyle/>
                    <a:p>
                      <a:r>
                        <a:rPr lang="en-ZA" sz="1100" dirty="0" smtClean="0">
                          <a:solidFill>
                            <a:schemeClr val="accent6"/>
                          </a:solidFill>
                          <a:latin typeface="Arial Narrow" panose="020B0606020202030204" pitchFamily="34" charset="0"/>
                        </a:rPr>
                        <a:t>SUPPORT PROGRAMMES</a:t>
                      </a:r>
                      <a:endParaRPr lang="en-ZA" sz="1100" dirty="0">
                        <a:solidFill>
                          <a:schemeClr val="accent6"/>
                        </a:solidFill>
                        <a:latin typeface="Arial Narrow" panose="020B0606020202030204" pitchFamily="34" charset="0"/>
                      </a:endParaRPr>
                    </a:p>
                  </a:txBody>
                  <a:tcPr/>
                </a:tc>
                <a:tc>
                  <a:txBody>
                    <a:bodyPr/>
                    <a:lstStyle/>
                    <a:p>
                      <a:r>
                        <a:rPr lang="en-ZA" sz="1100" dirty="0" smtClean="0">
                          <a:solidFill>
                            <a:schemeClr val="accent6"/>
                          </a:solidFill>
                          <a:latin typeface="Arial Narrow" panose="020B0606020202030204" pitchFamily="34" charset="0"/>
                        </a:rPr>
                        <a:t>DESCRIPTION AND ENVISAGE</a:t>
                      </a:r>
                      <a:r>
                        <a:rPr lang="en-ZA" sz="1100" baseline="0" dirty="0" smtClean="0">
                          <a:solidFill>
                            <a:schemeClr val="accent6"/>
                          </a:solidFill>
                          <a:latin typeface="Arial Narrow" panose="020B0606020202030204" pitchFamily="34" charset="0"/>
                        </a:rPr>
                        <a:t> IMPACT</a:t>
                      </a:r>
                      <a:endParaRPr lang="en-ZA" sz="1100" dirty="0">
                        <a:solidFill>
                          <a:schemeClr val="accent6"/>
                        </a:solidFill>
                        <a:latin typeface="Arial Narrow" panose="020B0606020202030204" pitchFamily="34" charset="0"/>
                      </a:endParaRPr>
                    </a:p>
                  </a:txBody>
                  <a:tcPr/>
                </a:tc>
                <a:extLst>
                  <a:ext uri="{0D108BD9-81ED-4DB2-BD59-A6C34878D82A}">
                    <a16:rowId xmlns:a16="http://schemas.microsoft.com/office/drawing/2014/main" val="746760717"/>
                  </a:ext>
                </a:extLst>
              </a:tr>
              <a:tr h="1134806">
                <a:tc>
                  <a:txBody>
                    <a:bodyPr/>
                    <a:lstStyle/>
                    <a:p>
                      <a:pPr algn="ctr"/>
                      <a:r>
                        <a:rPr lang="en-ZA" sz="1350" dirty="0" smtClean="0">
                          <a:solidFill>
                            <a:schemeClr val="accent6"/>
                          </a:solidFill>
                          <a:latin typeface="Arial Narrow" panose="020B0606020202030204" pitchFamily="34" charset="0"/>
                        </a:rPr>
                        <a:t>6</a:t>
                      </a:r>
                      <a:endParaRPr lang="en-ZA" sz="1350" dirty="0">
                        <a:solidFill>
                          <a:schemeClr val="accent6"/>
                        </a:solidFill>
                        <a:latin typeface="Arial Narrow" panose="020B0606020202030204" pitchFamily="34" charset="0"/>
                      </a:endParaRPr>
                    </a:p>
                  </a:txBody>
                  <a:tcPr/>
                </a:tc>
                <a:tc>
                  <a:txBody>
                    <a:bodyPr/>
                    <a:lstStyle/>
                    <a:p>
                      <a:r>
                        <a:rPr lang="en-ZA" sz="1600" b="1" dirty="0" smtClean="0">
                          <a:solidFill>
                            <a:schemeClr val="accent6"/>
                          </a:solidFill>
                          <a:latin typeface="Arial Narrow" panose="020B0606020202030204" pitchFamily="34" charset="0"/>
                        </a:rPr>
                        <a:t>Capacity building</a:t>
                      </a:r>
                      <a:endParaRPr lang="en-ZA" sz="1600" b="1" dirty="0">
                        <a:solidFill>
                          <a:schemeClr val="accent6"/>
                        </a:solidFill>
                        <a:latin typeface="Arial Narrow" panose="020B0606020202030204" pitchFamily="34" charset="0"/>
                      </a:endParaRPr>
                    </a:p>
                  </a:txBody>
                  <a:tcPr/>
                </a:tc>
                <a:tc>
                  <a:txBody>
                    <a:bodyPr/>
                    <a:lstStyle/>
                    <a:p>
                      <a:pPr marL="0" indent="0" algn="l">
                        <a:buFont typeface="Arial" panose="020B0604020202020204" pitchFamily="34" charset="0"/>
                        <a:buNone/>
                      </a:pPr>
                      <a:r>
                        <a:rPr lang="en-ZA" sz="1600" dirty="0" smtClean="0">
                          <a:solidFill>
                            <a:schemeClr val="accent6"/>
                          </a:solidFill>
                          <a:latin typeface="Arial Narrow" panose="020B0606020202030204" pitchFamily="34" charset="0"/>
                        </a:rPr>
                        <a:t>Integrated</a:t>
                      </a:r>
                      <a:r>
                        <a:rPr lang="en-ZA" sz="1600" baseline="0" dirty="0" smtClean="0">
                          <a:solidFill>
                            <a:schemeClr val="accent6"/>
                          </a:solidFill>
                          <a:latin typeface="Arial Narrow" panose="020B0606020202030204" pitchFamily="34" charset="0"/>
                        </a:rPr>
                        <a:t> Councillor Induction Programme Phase 2 ( Councillor Development Practice ) was conducted for Amahlathi Municipality , Raymond Mhlaba Municipality , Mnquma Municipality and Mbhashe Municipality</a:t>
                      </a:r>
                      <a:endParaRPr lang="en-ZA" sz="1600" dirty="0">
                        <a:solidFill>
                          <a:schemeClr val="accent6"/>
                        </a:solidFill>
                        <a:latin typeface="Arial Narrow" panose="020B0606020202030204" pitchFamily="34" charset="0"/>
                      </a:endParaRPr>
                    </a:p>
                  </a:txBody>
                  <a:tcPr/>
                </a:tc>
                <a:extLst>
                  <a:ext uri="{0D108BD9-81ED-4DB2-BD59-A6C34878D82A}">
                    <a16:rowId xmlns:a16="http://schemas.microsoft.com/office/drawing/2014/main" val="1907453937"/>
                  </a:ext>
                </a:extLst>
              </a:tr>
              <a:tr h="607465">
                <a:tc>
                  <a:txBody>
                    <a:bodyPr/>
                    <a:lstStyle/>
                    <a:p>
                      <a:pPr algn="ctr"/>
                      <a:r>
                        <a:rPr lang="en-ZA" sz="1350" dirty="0" smtClean="0">
                          <a:solidFill>
                            <a:schemeClr val="accent6"/>
                          </a:solidFill>
                          <a:latin typeface="Arial Narrow" panose="020B0606020202030204" pitchFamily="34" charset="0"/>
                        </a:rPr>
                        <a:t>7</a:t>
                      </a:r>
                      <a:endParaRPr lang="en-ZA" sz="1350" dirty="0">
                        <a:solidFill>
                          <a:schemeClr val="accent6"/>
                        </a:solidFill>
                        <a:latin typeface="Arial Narrow" panose="020B0606020202030204" pitchFamily="34" charset="0"/>
                      </a:endParaRPr>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accent6"/>
                          </a:solidFill>
                          <a:latin typeface="Arial Narrow" panose="020B0606020202030204" pitchFamily="34" charset="0"/>
                          <a:ea typeface="+mn-ea"/>
                          <a:cs typeface="+mn-cs"/>
                        </a:rPr>
                        <a:t>Labour Relations</a:t>
                      </a:r>
                    </a:p>
                    <a:p>
                      <a:endParaRPr lang="en-ZA" sz="1600" dirty="0"/>
                    </a:p>
                  </a:txBody>
                  <a:tcPr/>
                </a:tc>
                <a:tc>
                  <a:txBody>
                    <a:bodyPr/>
                    <a:lstStyle/>
                    <a:p>
                      <a:pPr marL="0" marR="0" indent="0" algn="l" defTabSz="3429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smtClean="0">
                          <a:solidFill>
                            <a:schemeClr val="accent6"/>
                          </a:solidFill>
                          <a:latin typeface="Arial Narrow" panose="020B0606020202030204" pitchFamily="34" charset="0"/>
                        </a:rPr>
                        <a:t>Local Labour Forum Workshop was conducted for Mbhashe Municipality on the 18 July 2020.</a:t>
                      </a:r>
                    </a:p>
                    <a:p>
                      <a:endParaRPr lang="en-ZA" sz="1600" dirty="0"/>
                    </a:p>
                  </a:txBody>
                  <a:tcPr/>
                </a:tc>
                <a:extLst>
                  <a:ext uri="{0D108BD9-81ED-4DB2-BD59-A6C34878D82A}">
                    <a16:rowId xmlns:a16="http://schemas.microsoft.com/office/drawing/2014/main" val="3802054514"/>
                  </a:ext>
                </a:extLst>
              </a:tr>
              <a:tr h="440701">
                <a:tc>
                  <a:txBody>
                    <a:bodyPr/>
                    <a:lstStyle/>
                    <a:p>
                      <a:pPr algn="ctr"/>
                      <a:endParaRPr lang="en-ZA" sz="1350" dirty="0">
                        <a:solidFill>
                          <a:schemeClr val="accent6"/>
                        </a:solidFill>
                        <a:latin typeface="Arial Narrow" panose="020B0606020202030204" pitchFamily="34" charset="0"/>
                      </a:endParaRPr>
                    </a:p>
                  </a:txBody>
                  <a:tcPr/>
                </a:tc>
                <a:tc rowSpan="5" gridSpan="2">
                  <a:txBody>
                    <a:bodyPr/>
                    <a:lstStyle/>
                    <a:p>
                      <a:endParaRPr lang="en-ZA" dirty="0"/>
                    </a:p>
                  </a:txBody>
                  <a:tcPr/>
                </a:tc>
                <a:tc rowSpan="5" hMerge="1">
                  <a:txBody>
                    <a:bodyPr/>
                    <a:lstStyle/>
                    <a:p>
                      <a:endParaRPr lang="en-ZA" dirty="0"/>
                    </a:p>
                  </a:txBody>
                  <a:tcPr/>
                </a:tc>
                <a:extLst>
                  <a:ext uri="{0D108BD9-81ED-4DB2-BD59-A6C34878D82A}">
                    <a16:rowId xmlns:a16="http://schemas.microsoft.com/office/drawing/2014/main" val="10003"/>
                  </a:ext>
                </a:extLst>
              </a:tr>
              <a:tr h="639017">
                <a:tc>
                  <a:txBody>
                    <a:bodyPr/>
                    <a:lstStyle/>
                    <a:p>
                      <a:pPr algn="ctr"/>
                      <a:endParaRPr lang="en-ZA" sz="1350" dirty="0">
                        <a:solidFill>
                          <a:schemeClr val="accent6"/>
                        </a:solidFill>
                        <a:latin typeface="Arial Narrow" panose="020B0606020202030204" pitchFamily="34" charset="0"/>
                      </a:endParaRPr>
                    </a:p>
                  </a:txBody>
                  <a:tcPr/>
                </a:tc>
                <a:tc gridSpan="2" vMerge="1">
                  <a:txBody>
                    <a:bodyPr/>
                    <a:lstStyle/>
                    <a:p>
                      <a:endParaRPr lang="en-ZA" dirty="0"/>
                    </a:p>
                  </a:txBody>
                  <a:tcPr/>
                </a:tc>
                <a:tc hMerge="1" vMerge="1">
                  <a:txBody>
                    <a:bodyPr/>
                    <a:lstStyle/>
                    <a:p>
                      <a:endParaRPr lang="en-ZA" dirty="0"/>
                    </a:p>
                  </a:txBody>
                  <a:tcPr/>
                </a:tc>
                <a:extLst>
                  <a:ext uri="{0D108BD9-81ED-4DB2-BD59-A6C34878D82A}">
                    <a16:rowId xmlns:a16="http://schemas.microsoft.com/office/drawing/2014/main" val="391644098"/>
                  </a:ext>
                </a:extLst>
              </a:tr>
              <a:tr h="388758">
                <a:tc>
                  <a:txBody>
                    <a:bodyPr/>
                    <a:lstStyle/>
                    <a:p>
                      <a:pPr algn="ctr"/>
                      <a:endParaRPr lang="en-ZA" sz="1350" dirty="0">
                        <a:solidFill>
                          <a:schemeClr val="accent6"/>
                        </a:solidFill>
                        <a:latin typeface="Arial Narrow" panose="020B0606020202030204" pitchFamily="34" charset="0"/>
                      </a:endParaRPr>
                    </a:p>
                  </a:txBody>
                  <a:tcPr/>
                </a:tc>
                <a:tc gridSpan="2" vMerge="1">
                  <a:txBody>
                    <a:bodyPr/>
                    <a:lstStyle/>
                    <a:p>
                      <a:pPr marL="0" algn="l" defTabSz="457200" rtl="0" eaLnBrk="1" latinLnBrk="0" hangingPunct="1"/>
                      <a:endParaRPr lang="en-ZA" sz="1100" b="0" kern="1200" dirty="0">
                        <a:solidFill>
                          <a:schemeClr val="accent6"/>
                        </a:solidFill>
                        <a:latin typeface="Arial Narrow" panose="020B0606020202030204" pitchFamily="34" charset="0"/>
                        <a:ea typeface="+mn-ea"/>
                        <a:cs typeface="+mn-cs"/>
                      </a:endParaRPr>
                    </a:p>
                  </a:txBody>
                  <a:tcPr/>
                </a:tc>
                <a:tc hMerge="1" vMerge="1">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659354842"/>
                  </a:ext>
                </a:extLst>
              </a:tr>
              <a:tr h="217704">
                <a:tc>
                  <a:txBody>
                    <a:bodyPr/>
                    <a:lstStyle/>
                    <a:p>
                      <a:pPr algn="ctr"/>
                      <a:endParaRPr lang="en-ZA" sz="1100" dirty="0">
                        <a:solidFill>
                          <a:schemeClr val="accent6"/>
                        </a:solidFill>
                      </a:endParaRPr>
                    </a:p>
                  </a:txBody>
                  <a:tcPr/>
                </a:tc>
                <a:tc gridSpan="2" vMerge="1">
                  <a:txBody>
                    <a:bodyPr/>
                    <a:lstStyle/>
                    <a:p>
                      <a:pPr marL="0" algn="l" defTabSz="457200" rtl="0" eaLnBrk="1" latinLnBrk="0" hangingPunct="1"/>
                      <a:endParaRPr lang="en-ZA" sz="1100" b="0" kern="1200" dirty="0">
                        <a:solidFill>
                          <a:schemeClr val="accent6"/>
                        </a:solidFill>
                        <a:latin typeface="Arial Narrow" panose="020B0606020202030204" pitchFamily="34" charset="0"/>
                        <a:ea typeface="+mn-ea"/>
                        <a:cs typeface="+mn-cs"/>
                      </a:endParaRPr>
                    </a:p>
                  </a:txBody>
                  <a:tcPr/>
                </a:tc>
                <a:tc hMerge="1"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1125319146"/>
                  </a:ext>
                </a:extLst>
              </a:tr>
              <a:tr h="302946">
                <a:tc>
                  <a:txBody>
                    <a:bodyPr/>
                    <a:lstStyle/>
                    <a:p>
                      <a:pPr algn="ctr"/>
                      <a:endParaRPr lang="en-ZA" sz="1100" dirty="0">
                        <a:solidFill>
                          <a:schemeClr val="accent6"/>
                        </a:solidFill>
                      </a:endParaRPr>
                    </a:p>
                  </a:txBody>
                  <a:tcPr/>
                </a:tc>
                <a:tc gridSpan="2" vMerge="1">
                  <a:txBody>
                    <a:bodyPr/>
                    <a:lstStyle/>
                    <a:p>
                      <a:pPr marL="0" algn="l" defTabSz="457200" rtl="0" eaLnBrk="1" latinLnBrk="0" hangingPunct="1"/>
                      <a:endParaRPr lang="en-ZA" sz="1100" kern="1200" dirty="0">
                        <a:solidFill>
                          <a:schemeClr val="accent6"/>
                        </a:solidFill>
                        <a:latin typeface="+mn-lt"/>
                        <a:ea typeface="+mn-ea"/>
                        <a:cs typeface="+mn-cs"/>
                      </a:endParaRPr>
                    </a:p>
                  </a:txBody>
                  <a:tcPr/>
                </a:tc>
                <a:tc hMerge="1" vMerge="1">
                  <a:txBody>
                    <a:bodyPr/>
                    <a:lstStyle/>
                    <a:p>
                      <a:pPr marL="0" algn="l" defTabSz="457200" rtl="0" eaLnBrk="1" latinLnBrk="0" hangingPunct="1"/>
                      <a:endParaRPr lang="en-ZA" sz="11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val="3574471717"/>
                  </a:ext>
                </a:extLst>
              </a:tr>
            </a:tbl>
          </a:graphicData>
        </a:graphic>
      </p:graphicFrame>
    </p:spTree>
    <p:extLst>
      <p:ext uri="{BB962C8B-B14F-4D97-AF65-F5344CB8AC3E}">
        <p14:creationId xmlns:p14="http://schemas.microsoft.com/office/powerpoint/2010/main" val="2458094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3930</TotalTime>
  <Words>1366</Words>
  <Application>Microsoft Office PowerPoint</Application>
  <PresentationFormat>On-screen Show (4:3)</PresentationFormat>
  <Paragraphs>249</Paragraphs>
  <Slides>17</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Arial Narrow</vt:lpstr>
      <vt:lpstr>Calibri</vt:lpstr>
      <vt:lpstr>Courier New</vt:lpstr>
      <vt:lpstr>Times New Roman</vt:lpstr>
      <vt:lpstr>Wingdings</vt:lpstr>
      <vt:lpstr>ヒラギノ角ゴ Pro W3</vt:lpstr>
      <vt:lpstr>Office Theme</vt:lpstr>
      <vt:lpstr>1_Default Theme</vt:lpstr>
      <vt:lpstr>AMATHOLE DISTRICT MUNICIPALITY AND ITS LOCALS</vt:lpstr>
      <vt:lpstr>AREAS OF SUPPORT PROVIDED BY SALGA</vt:lpstr>
      <vt:lpstr>HISTORICAL CONTEXT  </vt:lpstr>
      <vt:lpstr>PowerPoint Presentation</vt:lpstr>
      <vt:lpstr>AMATHOLE DISTRICT MUNICIPALITY:  AUDIT OUTCOMES AND KEY FINDINGS</vt:lpstr>
      <vt:lpstr>MUNICIPAL AUDIT SUPPORT PROGRAMME  </vt:lpstr>
      <vt:lpstr>NEWLY ADOPTED SALGA SUPPORT APROACH</vt:lpstr>
      <vt:lpstr> REPORT ON MUNICIPAL AUDIT SUPPORT WORK BY SALGA </vt:lpstr>
      <vt:lpstr> REPORT ON MUNICIPAL AUDIT SUPPORT WORK BY SALGA </vt:lpstr>
      <vt:lpstr>PowerPoint Presentation</vt:lpstr>
      <vt:lpstr> REPORT ON MUNICIPAL AUDIT SUPPORT WORK BY SALGA </vt:lpstr>
      <vt:lpstr> REPORT ON MUNICIPAL AUDIT SUPPORT WORK BY SALGA </vt:lpstr>
      <vt:lpstr> REPORT ON MUNICIPAL AUDIT SUPPORT WORK BY SALGA </vt:lpstr>
      <vt:lpstr> REPORT ON ADDITIONAL SUPPORT PROVIDED BY SALGA – ECONOMIC PLANNING AND DEVELOPMENT</vt:lpstr>
      <vt:lpstr> REPORT ON ADDITIONAL SUPPORT PROVIDED BY SALGA – COMMUNITY DEVELOPMENT</vt:lpstr>
      <vt:lpstr>            RECOMMENDATIONS </vt:lpstr>
      <vt:lpstr>PowerPoint Presentation</vt:lpstr>
    </vt:vector>
  </TitlesOfParts>
  <Company>SALGA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Shereen Cassiem</cp:lastModifiedBy>
  <cp:revision>147</cp:revision>
  <dcterms:created xsi:type="dcterms:W3CDTF">2016-05-17T13:07:50Z</dcterms:created>
  <dcterms:modified xsi:type="dcterms:W3CDTF">2021-03-02T15:02:53Z</dcterms:modified>
</cp:coreProperties>
</file>