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69" r:id="rId2"/>
    <p:sldId id="528" r:id="rId3"/>
    <p:sldId id="613" r:id="rId4"/>
    <p:sldId id="614" r:id="rId5"/>
    <p:sldId id="615" r:id="rId6"/>
    <p:sldId id="616" r:id="rId7"/>
    <p:sldId id="623" r:id="rId8"/>
    <p:sldId id="625" r:id="rId9"/>
    <p:sldId id="626" r:id="rId10"/>
    <p:sldId id="617" r:id="rId11"/>
    <p:sldId id="618" r:id="rId12"/>
    <p:sldId id="619" r:id="rId13"/>
    <p:sldId id="620" r:id="rId14"/>
    <p:sldId id="621" r:id="rId15"/>
    <p:sldId id="622" r:id="rId16"/>
    <p:sldId id="378" r:id="rId1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096" autoAdjust="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82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2" y="0"/>
            <a:ext cx="2946275" cy="49828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2021/03/03</a:t>
            </a:fld>
            <a:endParaRPr lang="en-ZA"/>
          </a:p>
        </p:txBody>
      </p:sp>
      <p:sp>
        <p:nvSpPr>
          <p:cNvPr id="4" name="Footer Placeholder 3"/>
          <p:cNvSpPr>
            <a:spLocks noGrp="1"/>
          </p:cNvSpPr>
          <p:nvPr>
            <p:ph type="ftr" sz="quarter" idx="2"/>
          </p:nvPr>
        </p:nvSpPr>
        <p:spPr>
          <a:xfrm>
            <a:off x="0" y="9429937"/>
            <a:ext cx="2946275" cy="4982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2" y="9429937"/>
            <a:ext cx="2946275" cy="49828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2"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6675"/>
            <a:ext cx="5436909" cy="446753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2"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16</a:t>
            </a:fld>
            <a:endParaRPr lang="en-US"/>
          </a:p>
        </p:txBody>
      </p:sp>
    </p:spTree>
    <p:extLst>
      <p:ext uri="{BB962C8B-B14F-4D97-AF65-F5344CB8AC3E}">
        <p14:creationId xmlns:p14="http://schemas.microsoft.com/office/powerpoint/2010/main" xmlns="" val="225184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2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smtClean="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381000" y="2056376"/>
            <a:ext cx="7696200" cy="4337050"/>
          </a:xfrm>
          <a:prstGeom prst="rect">
            <a:avLst/>
          </a:prstGeom>
          <a:noFill/>
          <a:ln w="9525">
            <a:noFill/>
            <a:miter lim="800000"/>
            <a:headEnd/>
            <a:tailEnd/>
          </a:ln>
        </p:spPr>
        <p:txBody>
          <a:bodyPr/>
          <a:lstStyle/>
          <a:p>
            <a:pPr marL="342900" indent="-342900" algn="ctr">
              <a:defRPr/>
            </a:pPr>
            <a:endParaRPr lang="en-US" sz="2400" b="1" dirty="0">
              <a:solidFill>
                <a:srgbClr val="C00000"/>
              </a:solidFill>
              <a:latin typeface="Arial Black" panose="020B0A04020102020204" pitchFamily="34" charset="0"/>
              <a:cs typeface="+mn-cs"/>
            </a:endParaRPr>
          </a:p>
          <a:p>
            <a:pPr marL="342900" indent="-342900" algn="ctr">
              <a:defRPr/>
            </a:pPr>
            <a:r>
              <a:rPr lang="en-GB" sz="2800" b="1" dirty="0" smtClean="0">
                <a:latin typeface="+mn-lt"/>
              </a:rPr>
              <a:t>Presentation </a:t>
            </a:r>
            <a:r>
              <a:rPr lang="en-GB" sz="2800" b="1" dirty="0">
                <a:latin typeface="+mn-lt"/>
              </a:rPr>
              <a:t>to Portfolio Committee on Higher Education, Science and Technology:</a:t>
            </a:r>
            <a:br>
              <a:rPr lang="en-GB" sz="2800" b="1" dirty="0">
                <a:latin typeface="+mn-lt"/>
              </a:rPr>
            </a:br>
            <a:r>
              <a:rPr lang="en-GB" sz="2800" b="1" dirty="0">
                <a:latin typeface="+mn-lt"/>
              </a:rPr>
              <a:t>UNIVEN Infrastructure </a:t>
            </a:r>
            <a:r>
              <a:rPr lang="en-GB" sz="2800" b="1" dirty="0" smtClean="0">
                <a:latin typeface="+mn-lt"/>
              </a:rPr>
              <a:t>Programme</a:t>
            </a:r>
            <a:endParaRPr lang="en-US" sz="2800" b="1" dirty="0" smtClean="0">
              <a:latin typeface="+mn-lt"/>
            </a:endParaRPr>
          </a:p>
          <a:p>
            <a:pPr marL="342900" indent="-342900" algn="ctr">
              <a:defRPr/>
            </a:pPr>
            <a:endParaRPr lang="en-US" sz="2800" b="1" dirty="0">
              <a:solidFill>
                <a:srgbClr val="C00000"/>
              </a:solidFill>
              <a:latin typeface="+mn-lt"/>
            </a:endParaRPr>
          </a:p>
          <a:p>
            <a:pPr marL="342900" indent="-342900" algn="ctr">
              <a:defRPr/>
            </a:pPr>
            <a:endParaRPr lang="en-ZA" sz="2800" b="1" dirty="0" smtClean="0">
              <a:solidFill>
                <a:srgbClr val="C00000"/>
              </a:solidFill>
              <a:latin typeface="+mn-lt"/>
            </a:endParaRPr>
          </a:p>
          <a:p>
            <a:pPr marL="342900" indent="-342900" algn="ctr">
              <a:defRPr/>
            </a:pPr>
            <a:r>
              <a:rPr lang="en-US" sz="2400" b="1" dirty="0" smtClean="0">
                <a:solidFill>
                  <a:srgbClr val="C00000"/>
                </a:solidFill>
                <a:latin typeface="+mn-lt"/>
              </a:rPr>
              <a:t>03 March 2021</a:t>
            </a:r>
          </a:p>
          <a:p>
            <a:pPr marL="342900" indent="-342900" algn="ctr">
              <a:defRPr/>
            </a:pPr>
            <a:endParaRPr lang="en-US" sz="2400" b="1" dirty="0">
              <a:solidFill>
                <a:srgbClr val="C00000"/>
              </a:solidFill>
              <a:latin typeface="+mn-lt"/>
            </a:endParaRPr>
          </a:p>
        </p:txBody>
      </p:sp>
    </p:spTree>
    <p:extLst>
      <p:ext uri="{BB962C8B-B14F-4D97-AF65-F5344CB8AC3E}">
        <p14:creationId xmlns:p14="http://schemas.microsoft.com/office/powerpoint/2010/main" xmlns="" val="2836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10400" y="6995025"/>
            <a:ext cx="2133600" cy="365125"/>
          </a:xfrm>
        </p:spPr>
        <p:txBody>
          <a:bodyPr/>
          <a:lstStyle/>
          <a:p>
            <a:pPr algn="r">
              <a:defRPr/>
            </a:pPr>
            <a:fld id="{3BABFDD9-386B-4635-A8AB-4BCCAEB4E35F}" type="slidenum">
              <a:rPr lang="en-US" sz="1400" smtClean="0">
                <a:latin typeface="+mn-lt"/>
                <a:cs typeface="Arial" pitchFamily="34" charset="0"/>
              </a:rPr>
              <a:pPr algn="r">
                <a:defRPr/>
              </a:pPr>
              <a:t>10</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Departmental Oversight</a:t>
            </a:r>
            <a:endParaRPr lang="en-ZA" sz="2400" b="1" dirty="0">
              <a:cs typeface="Arial" pitchFamily="34" charset="0"/>
            </a:endParaRPr>
          </a:p>
        </p:txBody>
      </p:sp>
      <p:sp>
        <p:nvSpPr>
          <p:cNvPr id="6" name="TextBox 5"/>
          <p:cNvSpPr txBox="1"/>
          <p:nvPr/>
        </p:nvSpPr>
        <p:spPr>
          <a:xfrm>
            <a:off x="-7962" y="807705"/>
            <a:ext cx="8923362" cy="5516895"/>
          </a:xfrm>
          <a:prstGeom prst="rect">
            <a:avLst/>
          </a:prstGeom>
          <a:noFill/>
        </p:spPr>
        <p:txBody>
          <a:bodyPr wrap="square" rtlCol="0">
            <a:spAutoFit/>
          </a:bodyPr>
          <a:lstStyle/>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On </a:t>
            </a:r>
            <a:r>
              <a:rPr lang="en-GB" dirty="0">
                <a:latin typeface="Calibri" panose="020F0502020204030204" pitchFamily="34" charset="0"/>
                <a:cs typeface="Calibri" panose="020F0502020204030204" pitchFamily="34" charset="0"/>
              </a:rPr>
              <a:t>03 September 2018 the Department conducted its IEG oversight visit at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and found that while the Student Centre had reached practical completion, the recovery programme of the other previously abandoned projects was still not satisfactory. </a:t>
            </a:r>
          </a:p>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Based on the findings of the oversight visit, the Department wrote a letter to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on 20 October 2018 to inform it that: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There were major shortcomings observed in the implementation of the recovery programme for previously abandoned infrastructure projects.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Department had taken a decision to conduct an in-depth analysis into the implementation of the recovery plan.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2018/19 IEG allocation will be withheld pending the analysis.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Further funding for the approved projects would only be made available after an in-depth analysis of the challenges facing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and on the basis of the university implementing remedial measures to ensure that the systemic shortcomings observed in the management of the third and fourth cycle infrastructure projects are decisively dealt with and not repeated in the implementation of the fifth cycle IEG projects. </a:t>
            </a:r>
          </a:p>
          <a:p>
            <a:pPr marL="285737" indent="-285737" algn="just">
              <a:spcBef>
                <a:spcPts val="300"/>
              </a:spcBef>
              <a:spcAft>
                <a:spcPts val="600"/>
              </a:spcAft>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782986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10400" y="7009612"/>
            <a:ext cx="2133600" cy="365125"/>
          </a:xfrm>
        </p:spPr>
        <p:txBody>
          <a:bodyPr/>
          <a:lstStyle/>
          <a:p>
            <a:pPr algn="r">
              <a:defRPr/>
            </a:pPr>
            <a:fld id="{3BABFDD9-386B-4635-A8AB-4BCCAEB4E35F}" type="slidenum">
              <a:rPr lang="en-US" sz="1400" smtClean="0">
                <a:latin typeface="+mn-lt"/>
                <a:cs typeface="Arial" pitchFamily="34" charset="0"/>
              </a:rPr>
              <a:pPr algn="r">
                <a:defRPr/>
              </a:pPr>
              <a:t>11</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Root Cause of Abandoned Projects  </a:t>
            </a:r>
            <a:endParaRPr lang="en-ZA" sz="2400" b="1" dirty="0">
              <a:cs typeface="Arial" pitchFamily="34" charset="0"/>
            </a:endParaRPr>
          </a:p>
        </p:txBody>
      </p:sp>
      <p:sp>
        <p:nvSpPr>
          <p:cNvPr id="6" name="TextBox 5"/>
          <p:cNvSpPr txBox="1"/>
          <p:nvPr/>
        </p:nvSpPr>
        <p:spPr>
          <a:xfrm>
            <a:off x="-76202" y="711576"/>
            <a:ext cx="9048265" cy="6001643"/>
          </a:xfrm>
          <a:prstGeom prst="rect">
            <a:avLst/>
          </a:prstGeom>
          <a:noFill/>
        </p:spPr>
        <p:txBody>
          <a:bodyPr wrap="square" rtlCol="0">
            <a:spAutoFit/>
          </a:bodyPr>
          <a:lstStyle/>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The In-Depth Analysis was completed in July 2019. The analysis found that the root cause leading to the abandoned projects can be traced to deficiencies in procurement procedures and in delivery and client management arrangements. </a:t>
            </a:r>
            <a:endParaRPr lang="en-GB" dirty="0" smtClean="0">
              <a:latin typeface="Calibri" panose="020F0502020204030204" pitchFamily="34" charset="0"/>
              <a:cs typeface="Calibri" panose="020F0502020204030204" pitchFamily="34" charset="0"/>
            </a:endParaRPr>
          </a:p>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In summary the findings were:</a:t>
            </a:r>
            <a:endParaRPr lang="en-GB" dirty="0">
              <a:latin typeface="Calibri" panose="020F0502020204030204" pitchFamily="34" charset="0"/>
              <a:cs typeface="Calibri" panose="020F0502020204030204" pitchFamily="34" charset="0"/>
            </a:endParaRP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Project Management Unit (PMU) and the Infrastructure Project Board failed to exercise leadership and effective oversight over the projects</a:t>
            </a:r>
          </a:p>
          <a:p>
            <a:pPr marL="800060" lvl="1" indent="-342882" algn="just">
              <a:spcBef>
                <a:spcPts val="0"/>
              </a:spcBef>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UNIVEN’s </a:t>
            </a:r>
            <a:r>
              <a:rPr lang="en-GB" dirty="0">
                <a:latin typeface="Calibri" panose="020F0502020204030204" pitchFamily="34" charset="0"/>
                <a:cs typeface="Calibri" panose="020F0502020204030204" pitchFamily="34" charset="0"/>
              </a:rPr>
              <a:t>supply chain management (SCM) policies, procedures, practice and methods were not conducive for ensuring good infrastructure delivery outcomes.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No client delivery manager with single point accountability for project outcomes, capable of exercising Chief Executive Officer (CEO) level leadership was appointed; and</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No independent technical advice at a senior level was available to the Infrastructure Project Board or to the PMU to offer guidance in taking corrective action.</a:t>
            </a:r>
          </a:p>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The Department met with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on 25 July 2019 to discuss the In-Depth Analysis report and to map a way forward. The Department agreed to support the university by undertaking a further visit and to provide a training workshop on procurement, with a view to supporting the institution to rework its procurement policy. It also agreed to assist the university to review its spatial development plan and to undertake a further quality check on the recovery projects that were underway.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856266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10400" y="6858481"/>
            <a:ext cx="2133600" cy="365125"/>
          </a:xfrm>
        </p:spPr>
        <p:txBody>
          <a:bodyPr/>
          <a:lstStyle/>
          <a:p>
            <a:pPr algn="r">
              <a:defRPr/>
            </a:pPr>
            <a:fld id="{3BABFDD9-386B-4635-A8AB-4BCCAEB4E35F}" type="slidenum">
              <a:rPr lang="en-US" sz="1400" smtClean="0">
                <a:latin typeface="+mn-lt"/>
                <a:cs typeface="Arial" pitchFamily="34" charset="0"/>
              </a:rPr>
              <a:pPr algn="r">
                <a:defRPr/>
              </a:pPr>
              <a:t>12</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Infrastructure Support and oversight </a:t>
            </a:r>
            <a:endParaRPr lang="en-ZA" sz="2400" b="1" dirty="0">
              <a:cs typeface="Arial" pitchFamily="34" charset="0"/>
            </a:endParaRPr>
          </a:p>
        </p:txBody>
      </p:sp>
      <p:sp>
        <p:nvSpPr>
          <p:cNvPr id="6" name="TextBox 5"/>
          <p:cNvSpPr txBox="1"/>
          <p:nvPr/>
        </p:nvSpPr>
        <p:spPr>
          <a:xfrm>
            <a:off x="-56867" y="830245"/>
            <a:ext cx="8896067" cy="5693866"/>
          </a:xfrm>
          <a:prstGeom prst="rect">
            <a:avLst/>
          </a:prstGeom>
          <a:noFill/>
        </p:spPr>
        <p:txBody>
          <a:bodyPr wrap="square" rtlCol="0">
            <a:spAutoFit/>
          </a:bodyPr>
          <a:lstStyle/>
          <a:p>
            <a:pPr marL="285737" indent="-285737" algn="just">
              <a:spcBef>
                <a:spcPts val="600"/>
              </a:spcBef>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The Department sent a team to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in August 2019 to conduct the special infrastructure procurement workshop and to undertake a spatial review to assist the institution to reconceptualise its infrastructure plan.</a:t>
            </a:r>
          </a:p>
          <a:p>
            <a:pPr marL="285737" indent="-285737" algn="just">
              <a:spcBef>
                <a:spcPts val="600"/>
              </a:spcBef>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The Department’s team examined the recovery projects during the August 2019 visit. While there was progress on some of the projects, the team identified major problems with the School of Health Sciences Building. As a result, the Department commissioned a safety review by an architect and a structural engineer. The safety review, which was completed in October 2019, found that the building has major design faults that </a:t>
            </a:r>
            <a:r>
              <a:rPr lang="en-GB" dirty="0" smtClean="0">
                <a:latin typeface="Calibri" panose="020F0502020204030204" pitchFamily="34" charset="0"/>
                <a:cs typeface="Calibri" panose="020F0502020204030204" pitchFamily="34" charset="0"/>
              </a:rPr>
              <a:t>would </a:t>
            </a:r>
            <a:r>
              <a:rPr lang="en-GB" dirty="0">
                <a:latin typeface="Calibri" panose="020F0502020204030204" pitchFamily="34" charset="0"/>
                <a:cs typeface="Calibri" panose="020F0502020204030204" pitchFamily="34" charset="0"/>
              </a:rPr>
              <a:t>make it unsafe for occupation. This is a result of poor initial design decisions and questionable implementation of the design by the consultants. Construction is of very poor quality.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was provided with advice on how to proceed, including making a claim from the professional indemnity insurances of the consultants involved.</a:t>
            </a:r>
          </a:p>
          <a:p>
            <a:pPr marL="285737" indent="-285737" algn="just">
              <a:spcBef>
                <a:spcPts val="600"/>
              </a:spcBef>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In addition to the safety issues at the School of Health Sciences, other findings from the August 2019 visit were that construction on the 900-bed DBSA funded male residence had come to a halt and was essentially abandoned. </a:t>
            </a:r>
            <a:endParaRPr lang="en-GB" dirty="0" smtClean="0">
              <a:latin typeface="Calibri" panose="020F0502020204030204" pitchFamily="34" charset="0"/>
              <a:cs typeface="Calibri" panose="020F0502020204030204" pitchFamily="34" charset="0"/>
            </a:endParaRPr>
          </a:p>
          <a:p>
            <a:pPr marL="285737" indent="-285737" algn="just">
              <a:spcBef>
                <a:spcPts val="600"/>
              </a:spcBef>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On 14 November 2019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submitted an application for the reprioritisation of their entire unreleased 5th IEG cycle funding.</a:t>
            </a:r>
          </a:p>
          <a:p>
            <a:pPr marL="285737" indent="-285737" algn="just">
              <a:spcBef>
                <a:spcPts val="600"/>
              </a:spcBef>
              <a:spcAft>
                <a:spcPts val="6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89136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17224" y="6976517"/>
            <a:ext cx="2133600" cy="365125"/>
          </a:xfrm>
        </p:spPr>
        <p:txBody>
          <a:bodyPr/>
          <a:lstStyle/>
          <a:p>
            <a:pPr algn="r">
              <a:defRPr/>
            </a:pPr>
            <a:fld id="{3BABFDD9-386B-4635-A8AB-4BCCAEB4E35F}" type="slidenum">
              <a:rPr lang="en-US" sz="1400" smtClean="0">
                <a:latin typeface="+mn-lt"/>
                <a:cs typeface="Arial" pitchFamily="34" charset="0"/>
              </a:rPr>
              <a:pPr algn="r">
                <a:defRPr/>
              </a:pPr>
              <a:t>13</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Infrastructure Support and oversight </a:t>
            </a:r>
          </a:p>
        </p:txBody>
      </p:sp>
      <p:sp>
        <p:nvSpPr>
          <p:cNvPr id="6" name="TextBox 5"/>
          <p:cNvSpPr txBox="1"/>
          <p:nvPr/>
        </p:nvSpPr>
        <p:spPr>
          <a:xfrm>
            <a:off x="1137" y="791472"/>
            <a:ext cx="8970927" cy="5016758"/>
          </a:xfrm>
          <a:prstGeom prst="rect">
            <a:avLst/>
          </a:prstGeom>
          <a:noFill/>
        </p:spPr>
        <p:txBody>
          <a:bodyPr wrap="square" rtlCol="0">
            <a:spAutoFit/>
          </a:bodyPr>
          <a:lstStyle/>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On </a:t>
            </a:r>
            <a:r>
              <a:rPr lang="en-GB" dirty="0">
                <a:latin typeface="Calibri" panose="020F0502020204030204" pitchFamily="34" charset="0"/>
                <a:cs typeface="Calibri" panose="020F0502020204030204" pitchFamily="34" charset="0"/>
              </a:rPr>
              <a:t>18 November 2019 the Department carried out its 2019 annual oversight visit at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The findings indicated unsatisfactory progress and they were as follows: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University continues to face challenges with its infrastructure delivery programme. </a:t>
            </a:r>
          </a:p>
          <a:p>
            <a:pPr marL="800060" lvl="1" indent="-342882"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Its expenditure levels are </a:t>
            </a:r>
            <a:r>
              <a:rPr lang="en-GB" dirty="0" smtClean="0">
                <a:latin typeface="Calibri" panose="020F0502020204030204" pitchFamily="34" charset="0"/>
                <a:cs typeface="Calibri" panose="020F0502020204030204" pitchFamily="34" charset="0"/>
              </a:rPr>
              <a:t>low</a:t>
            </a:r>
            <a:r>
              <a:rPr lang="en-GB" dirty="0">
                <a:latin typeface="Calibri" panose="020F0502020204030204" pitchFamily="34" charset="0"/>
                <a:cs typeface="Calibri" panose="020F0502020204030204" pitchFamily="34" charset="0"/>
              </a:rPr>
              <a:t>. It has a number of failed, over-budget and incomplete projects.</a:t>
            </a:r>
          </a:p>
          <a:p>
            <a:pPr marL="800060" lvl="1" indent="-342882" algn="just">
              <a:spcBef>
                <a:spcPts val="0"/>
              </a:spcBef>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is attempting to develop its capacity and put measures in place to overcome its infrastructure delivery challenges.</a:t>
            </a:r>
          </a:p>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Based on the findings of the 18 November 2019 oversight visit, in January 2020 the Department withheld </a:t>
            </a:r>
            <a:r>
              <a:rPr lang="en-GB" dirty="0" smtClean="0">
                <a:latin typeface="Calibri" panose="020F0502020204030204" pitchFamily="34" charset="0"/>
                <a:cs typeface="Calibri" panose="020F0502020204030204" pitchFamily="34" charset="0"/>
              </a:rPr>
              <a:t>UNIVEN’s </a:t>
            </a:r>
            <a:r>
              <a:rPr lang="en-GB" dirty="0">
                <a:latin typeface="Calibri" panose="020F0502020204030204" pitchFamily="34" charset="0"/>
                <a:cs typeface="Calibri" panose="020F0502020204030204" pitchFamily="34" charset="0"/>
              </a:rPr>
              <a:t>2019/20 IEG allocation (in addition to the 2018/19 IEG allocation already withheld).</a:t>
            </a:r>
          </a:p>
          <a:p>
            <a:pPr marL="285737" indent="-285737" algn="just">
              <a:spcBef>
                <a:spcPts val="0"/>
              </a:spcBef>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A detailed assessment of </a:t>
            </a:r>
            <a:r>
              <a:rPr lang="en-US" dirty="0" smtClean="0">
                <a:latin typeface="Calibri" panose="020F0502020204030204" pitchFamily="34" charset="0"/>
                <a:cs typeface="Calibri" panose="020F0502020204030204" pitchFamily="34" charset="0"/>
              </a:rPr>
              <a:t>UNIVEN’s </a:t>
            </a:r>
            <a:r>
              <a:rPr lang="en-US" dirty="0" err="1">
                <a:latin typeface="Calibri" panose="020F0502020204030204" pitchFamily="34" charset="0"/>
                <a:cs typeface="Calibri" panose="020F0502020204030204" pitchFamily="34" charset="0"/>
              </a:rPr>
              <a:t>reprioritisation</a:t>
            </a:r>
            <a:r>
              <a:rPr lang="en-US" dirty="0">
                <a:latin typeface="Calibri" panose="020F0502020204030204" pitchFamily="34" charset="0"/>
                <a:cs typeface="Calibri" panose="020F0502020204030204" pitchFamily="34" charset="0"/>
              </a:rPr>
              <a:t> application was carried </a:t>
            </a:r>
            <a:r>
              <a:rPr lang="en-US" dirty="0" smtClean="0">
                <a:latin typeface="Calibri" panose="020F0502020204030204" pitchFamily="34" charset="0"/>
                <a:cs typeface="Calibri" panose="020F0502020204030204" pitchFamily="34" charset="0"/>
              </a:rPr>
              <a:t>out and Minister approved </a:t>
            </a:r>
            <a:r>
              <a:rPr lang="en-US" dirty="0">
                <a:latin typeface="Calibri" panose="020F0502020204030204" pitchFamily="34" charset="0"/>
                <a:cs typeface="Calibri" panose="020F0502020204030204" pitchFamily="34" charset="0"/>
              </a:rPr>
              <a:t>that </a:t>
            </a:r>
            <a:r>
              <a:rPr lang="en-US" dirty="0" smtClean="0">
                <a:latin typeface="Calibri" panose="020F0502020204030204" pitchFamily="34" charset="0"/>
                <a:cs typeface="Calibri" panose="020F0502020204030204" pitchFamily="34" charset="0"/>
              </a:rPr>
              <a:t>all </a:t>
            </a:r>
            <a:r>
              <a:rPr lang="en-US" dirty="0">
                <a:latin typeface="Calibri" panose="020F0502020204030204" pitchFamily="34" charset="0"/>
                <a:cs typeface="Calibri" panose="020F0502020204030204" pitchFamily="34" charset="0"/>
              </a:rPr>
              <a:t>unreleased funding be reprioritized towards the completion of the School of Health Sciences Building and the 1800-bed DBSA-funded student </a:t>
            </a:r>
            <a:r>
              <a:rPr lang="en-US" dirty="0" smtClean="0">
                <a:latin typeface="Calibri" panose="020F0502020204030204" pitchFamily="34" charset="0"/>
                <a:cs typeface="Calibri" panose="020F0502020204030204" pitchFamily="34" charset="0"/>
              </a:rPr>
              <a:t>residence (900-bed male residence which was not complete).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313053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03576" y="6873875"/>
            <a:ext cx="2133600" cy="365125"/>
          </a:xfrm>
        </p:spPr>
        <p:txBody>
          <a:bodyPr/>
          <a:lstStyle/>
          <a:p>
            <a:pPr algn="r">
              <a:defRPr/>
            </a:pPr>
            <a:fld id="{3BABFDD9-386B-4635-A8AB-4BCCAEB4E35F}" type="slidenum">
              <a:rPr lang="en-US" sz="1400" smtClean="0">
                <a:latin typeface="+mn-lt"/>
                <a:cs typeface="Arial" pitchFamily="34" charset="0"/>
              </a:rPr>
              <a:pPr algn="r">
                <a:defRPr/>
              </a:pPr>
              <a:t>14</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a:cs typeface="Arial" pitchFamily="34" charset="0"/>
              </a:rPr>
              <a:t>Infrastructure Support and oversight </a:t>
            </a:r>
            <a:endParaRPr lang="en-ZA" sz="2400" b="1" dirty="0">
              <a:cs typeface="Arial" pitchFamily="34" charset="0"/>
            </a:endParaRPr>
          </a:p>
        </p:txBody>
      </p:sp>
      <p:sp>
        <p:nvSpPr>
          <p:cNvPr id="7" name="TextBox 6"/>
          <p:cNvSpPr txBox="1"/>
          <p:nvPr/>
        </p:nvSpPr>
        <p:spPr>
          <a:xfrm>
            <a:off x="1" y="802950"/>
            <a:ext cx="8972064" cy="4739759"/>
          </a:xfrm>
          <a:prstGeom prst="rect">
            <a:avLst/>
          </a:prstGeom>
          <a:noFill/>
        </p:spPr>
        <p:txBody>
          <a:bodyPr wrap="square" rtlCol="0">
            <a:spAutoFit/>
          </a:bodyPr>
          <a:lstStyle/>
          <a:p>
            <a:pPr marL="342882" indent="-342882" algn="just">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The conditions for the approved reprioritisation are as follows:</a:t>
            </a: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should carry out professional scoping and costing of the work required to complete the two projects in line with amounts allocated.</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University should put in place a suitable contracting strategy that minimises risk pricing. </a:t>
            </a: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should ensure there is a suitably qualified and experienced contract manager to provide full time contract management and supervision on the two projects.</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University should hold </a:t>
            </a:r>
            <a:r>
              <a:rPr lang="en-GB" dirty="0" smtClean="0">
                <a:latin typeface="Calibri" panose="020F0502020204030204" pitchFamily="34" charset="0"/>
                <a:cs typeface="Calibri" panose="020F0502020204030204" pitchFamily="34" charset="0"/>
              </a:rPr>
              <a:t>a monthly </a:t>
            </a:r>
            <a:r>
              <a:rPr lang="en-GB" dirty="0">
                <a:latin typeface="Calibri" panose="020F0502020204030204" pitchFamily="34" charset="0"/>
                <a:cs typeface="Calibri" panose="020F0502020204030204" pitchFamily="34" charset="0"/>
              </a:rPr>
              <a:t>progress </a:t>
            </a:r>
            <a:r>
              <a:rPr lang="en-GB" dirty="0" smtClean="0">
                <a:latin typeface="Calibri" panose="020F0502020204030204" pitchFamily="34" charset="0"/>
                <a:cs typeface="Calibri" panose="020F0502020204030204" pitchFamily="34" charset="0"/>
              </a:rPr>
              <a:t>meeting </a:t>
            </a:r>
            <a:r>
              <a:rPr lang="en-GB" dirty="0">
                <a:latin typeface="Calibri" panose="020F0502020204030204" pitchFamily="34" charset="0"/>
                <a:cs typeface="Calibri" panose="020F0502020204030204" pitchFamily="34" charset="0"/>
              </a:rPr>
              <a:t>for all infrastructure projects under implementation. A representative of the Department </a:t>
            </a:r>
            <a:r>
              <a:rPr lang="en-GB" dirty="0" smtClean="0">
                <a:latin typeface="Calibri" panose="020F0502020204030204" pitchFamily="34" charset="0"/>
                <a:cs typeface="Calibri" panose="020F0502020204030204" pitchFamily="34" charset="0"/>
              </a:rPr>
              <a:t>should be invited to </a:t>
            </a:r>
            <a:r>
              <a:rPr lang="en-GB" dirty="0">
                <a:latin typeface="Calibri" panose="020F0502020204030204" pitchFamily="34" charset="0"/>
                <a:cs typeface="Calibri" panose="020F0502020204030204" pitchFamily="34" charset="0"/>
              </a:rPr>
              <a:t>attend the meetings for oversight and support. </a:t>
            </a:r>
          </a:p>
          <a:p>
            <a:pPr marL="285737" indent="-285737" algn="just">
              <a:buFont typeface="Arial" panose="020B0604020202020204" pitchFamily="34" charset="0"/>
              <a:buChar char="•"/>
            </a:pPr>
            <a:r>
              <a:rPr lang="en-US" dirty="0" smtClean="0">
                <a:solidFill>
                  <a:srgbClr val="FF0000"/>
                </a:solidFill>
                <a:latin typeface="Calibri" panose="020F0502020204030204" pitchFamily="34" charset="0"/>
                <a:cs typeface="Calibri" panose="020F0502020204030204" pitchFamily="34" charset="0"/>
              </a:rPr>
              <a:t>UNIVEN is complying all reprioritization conditions indicated above. Monthly progress meetings are been held and attended by the Department for monitoring and support.</a:t>
            </a:r>
          </a:p>
          <a:p>
            <a:pPr marL="285737" indent="-285737" algn="just">
              <a:buFont typeface="Arial" panose="020B0604020202020204" pitchFamily="34" charset="0"/>
              <a:buChar char="•"/>
            </a:pPr>
            <a:r>
              <a:rPr lang="en-US" dirty="0" smtClean="0">
                <a:solidFill>
                  <a:srgbClr val="FF0000"/>
                </a:solidFill>
                <a:latin typeface="Calibri" panose="020F0502020204030204" pitchFamily="34" charset="0"/>
                <a:cs typeface="Calibri" panose="020F0502020204030204" pitchFamily="34" charset="0"/>
              </a:rPr>
              <a:t>2 meetings have already been held (one in November 2020 and another one in February 2021). The next meeting is scheduled for 10 March 2021. </a:t>
            </a:r>
          </a:p>
        </p:txBody>
      </p:sp>
    </p:spTree>
    <p:extLst>
      <p:ext uri="{BB962C8B-B14F-4D97-AF65-F5344CB8AC3E}">
        <p14:creationId xmlns:p14="http://schemas.microsoft.com/office/powerpoint/2010/main" xmlns="" val="528658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228600"/>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03576" y="6882343"/>
            <a:ext cx="2133600" cy="365125"/>
          </a:xfrm>
        </p:spPr>
        <p:txBody>
          <a:bodyPr/>
          <a:lstStyle/>
          <a:p>
            <a:pPr algn="r">
              <a:defRPr/>
            </a:pPr>
            <a:fld id="{3BABFDD9-386B-4635-A8AB-4BCCAEB4E35F}" type="slidenum">
              <a:rPr lang="en-US" sz="1400" smtClean="0">
                <a:latin typeface="+mn-lt"/>
                <a:cs typeface="Arial" pitchFamily="34" charset="0"/>
              </a:rPr>
              <a:pPr algn="r">
                <a:defRPr/>
              </a:pPr>
              <a:t>15</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a:cs typeface="Arial" pitchFamily="34" charset="0"/>
              </a:rPr>
              <a:t>Infrastructure Support and oversight </a:t>
            </a:r>
            <a:endParaRPr lang="en-ZA" sz="2400" b="1" dirty="0">
              <a:cs typeface="Arial" pitchFamily="34" charset="0"/>
            </a:endParaRPr>
          </a:p>
        </p:txBody>
      </p:sp>
      <p:sp>
        <p:nvSpPr>
          <p:cNvPr id="6" name="TextBox 5"/>
          <p:cNvSpPr txBox="1"/>
          <p:nvPr/>
        </p:nvSpPr>
        <p:spPr>
          <a:xfrm>
            <a:off x="2275" y="942444"/>
            <a:ext cx="8836925" cy="3631763"/>
          </a:xfrm>
          <a:prstGeom prst="rect">
            <a:avLst/>
          </a:prstGeom>
          <a:noFill/>
        </p:spPr>
        <p:txBody>
          <a:bodyPr wrap="square" rtlCol="0">
            <a:spAutoFit/>
          </a:bodyPr>
          <a:lstStyle/>
          <a:p>
            <a:pPr marL="285737" indent="-285737" algn="just">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Department continues to </a:t>
            </a:r>
            <a:r>
              <a:rPr lang="en-GB" dirty="0">
                <a:latin typeface="Calibri" panose="020F0502020204030204" pitchFamily="34" charset="0"/>
                <a:cs typeface="Calibri" panose="020F0502020204030204" pitchFamily="34" charset="0"/>
              </a:rPr>
              <a:t>support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by </a:t>
            </a:r>
            <a:r>
              <a:rPr lang="en-GB" dirty="0" smtClean="0">
                <a:latin typeface="Calibri" panose="020F0502020204030204" pitchFamily="34" charset="0"/>
                <a:cs typeface="Calibri" panose="020F0502020204030204" pitchFamily="34" charset="0"/>
              </a:rPr>
              <a:t>providing the following: </a:t>
            </a:r>
            <a:endParaRPr lang="en-GB" dirty="0">
              <a:latin typeface="Calibri" panose="020F0502020204030204" pitchFamily="34" charset="0"/>
              <a:cs typeface="Calibri" panose="020F0502020204030204" pitchFamily="34" charset="0"/>
            </a:endParaRP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expert advice and oversight to ensure that all </a:t>
            </a:r>
            <a:r>
              <a:rPr lang="en-GB" dirty="0" smtClean="0">
                <a:latin typeface="Calibri" panose="020F0502020204030204" pitchFamily="34" charset="0"/>
                <a:cs typeface="Calibri" panose="020F0502020204030204" pitchFamily="34" charset="0"/>
              </a:rPr>
              <a:t>previously </a:t>
            </a:r>
            <a:r>
              <a:rPr lang="en-GB" dirty="0">
                <a:latin typeface="Calibri" panose="020F0502020204030204" pitchFamily="34" charset="0"/>
                <a:cs typeface="Calibri" panose="020F0502020204030204" pitchFamily="34" charset="0"/>
              </a:rPr>
              <a:t>abandoned projects are delivered at a reasonable cost; </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support to finalise an effective long term spatial development plan and infrastructure improvement implementation strategy; </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support to develop effective infrastructure procurement policies; and </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support to build capacity to manage the infrastructure programme successfully. </a:t>
            </a:r>
          </a:p>
          <a:p>
            <a:pPr marL="285737" indent="-285737" algn="just">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The recently appointed Vice-Chancellor regards infrastructure delivery as a strategic function, and is working closely with the Department to ensure that the University delivers infrastructure more efficiently and effectively.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649215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dirty="0">
                <a:latin typeface="+mn-lt"/>
              </a:rPr>
              <a:t>Thank </a:t>
            </a:r>
            <a:r>
              <a:rPr lang="en-US" sz="6000" b="1" i="1" dirty="0" smtClean="0">
                <a:latin typeface="+mn-lt"/>
              </a:rPr>
              <a:t>you</a:t>
            </a:r>
            <a:endParaRPr lang="en-US" sz="6000" b="1" i="1" dirty="0">
              <a:latin typeface="+mn-lt"/>
            </a:endParaRPr>
          </a:p>
        </p:txBody>
      </p:sp>
      <p:sp>
        <p:nvSpPr>
          <p:cNvPr id="11269" name="Slide Number Placeholder 5"/>
          <p:cNvSpPr>
            <a:spLocks noGrp="1"/>
          </p:cNvSpPr>
          <p:nvPr>
            <p:ph type="sldNum" sz="quarter" idx="12"/>
          </p:nvPr>
        </p:nvSpPr>
        <p:spPr>
          <a:xfrm>
            <a:off x="6588125" y="6168232"/>
            <a:ext cx="2133600" cy="476250"/>
          </a:xfrm>
          <a:noFill/>
        </p:spPr>
        <p:txBody>
          <a:bodyPr/>
          <a:lstStyle/>
          <a:p>
            <a:fld id="{B5BC65C7-0663-470E-9C48-4998BA0C60EC}" type="slidenum">
              <a:rPr lang="en-US" b="1" smtClean="0">
                <a:latin typeface="+mn-lt"/>
              </a:rPr>
              <a:pPr/>
              <a:t>16</a:t>
            </a:fld>
            <a:endParaRPr lang="en-US" b="1" dirty="0" smtClean="0">
              <a:latin typeface="+mn-lt"/>
            </a:endParaRPr>
          </a:p>
        </p:txBody>
      </p:sp>
      <p:pic>
        <p:nvPicPr>
          <p:cNvPr id="6"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24025" y="1606551"/>
            <a:ext cx="5695950" cy="2246312"/>
          </a:xfrm>
          <a:prstGeom prst="rect">
            <a:avLst/>
          </a:prstGeom>
          <a:noFill/>
          <a:ln w="9525">
            <a:noFill/>
            <a:miter lim="800000"/>
            <a:headEnd/>
            <a:tailEnd/>
          </a:ln>
        </p:spPr>
      </p:pic>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0566" y="-228600"/>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6981967" y="6951732"/>
            <a:ext cx="2133600" cy="365125"/>
          </a:xfrm>
        </p:spPr>
        <p:txBody>
          <a:bodyPr/>
          <a:lstStyle/>
          <a:p>
            <a:pPr algn="r">
              <a:defRPr/>
            </a:pPr>
            <a:fld id="{3BABFDD9-386B-4635-A8AB-4BCCAEB4E35F}" type="slidenum">
              <a:rPr lang="en-US" sz="1400" smtClean="0">
                <a:latin typeface="+mn-lt"/>
                <a:cs typeface="Arial" pitchFamily="34" charset="0"/>
              </a:rPr>
              <a:pPr algn="r">
                <a:defRPr/>
              </a:pPr>
              <a:t>2</a:t>
            </a:fld>
            <a:endParaRPr lang="en-US" sz="1400" dirty="0">
              <a:latin typeface="+mn-lt"/>
              <a:cs typeface="Arial" pitchFamily="34" charset="0"/>
            </a:endParaRPr>
          </a:p>
        </p:txBody>
      </p:sp>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86" name="TextBox 85"/>
          <p:cNvSpPr txBox="1"/>
          <p:nvPr/>
        </p:nvSpPr>
        <p:spPr>
          <a:xfrm>
            <a:off x="-36871" y="304800"/>
            <a:ext cx="8963268"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UNIVEN Infrastructure Programme - overview</a:t>
            </a:r>
            <a:endParaRPr lang="en-ZA" sz="2400" b="1" dirty="0">
              <a:cs typeface="Arial" pitchFamily="34" charset="0"/>
            </a:endParaRPr>
          </a:p>
        </p:txBody>
      </p:sp>
      <p:sp>
        <p:nvSpPr>
          <p:cNvPr id="6" name="TextBox 5"/>
          <p:cNvSpPr txBox="1"/>
          <p:nvPr/>
        </p:nvSpPr>
        <p:spPr>
          <a:xfrm>
            <a:off x="0" y="996777"/>
            <a:ext cx="8963269" cy="6001643"/>
          </a:xfrm>
          <a:prstGeom prst="rect">
            <a:avLst/>
          </a:prstGeom>
          <a:noFill/>
        </p:spPr>
        <p:txBody>
          <a:bodyPr wrap="square" rtlCol="0">
            <a:spAutoFit/>
          </a:bodyPr>
          <a:lstStyle/>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Since the introduction of the Infrastructure and Efficiency Programme (IEP) in the Department,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has been supported to develop its physical infrastructure. </a:t>
            </a:r>
          </a:p>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Over five IEG cycles (2007/08 to 2020/21),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has received a total allocation of R1.085 billion While there have been challenges in recent years, the university campus has developed significantly from its humble beginnings. </a:t>
            </a:r>
          </a:p>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As at the end of March 2019, a total amount of R832.728 million (76.76%) of the approved allocation had been transferred to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and by this date </a:t>
            </a:r>
            <a:r>
              <a:rPr lang="en-GB" dirty="0" err="1">
                <a:latin typeface="Calibri" panose="020F0502020204030204" pitchFamily="34" charset="0"/>
                <a:cs typeface="Calibri" panose="020F0502020204030204" pitchFamily="34" charset="0"/>
              </a:rPr>
              <a:t>Univen</a:t>
            </a:r>
            <a:r>
              <a:rPr lang="en-GB" dirty="0">
                <a:latin typeface="Calibri" panose="020F0502020204030204" pitchFamily="34" charset="0"/>
                <a:cs typeface="Calibri" panose="020F0502020204030204" pitchFamily="34" charset="0"/>
              </a:rPr>
              <a:t> had expended R792.840 million (62%) of the total estimated project </a:t>
            </a:r>
            <a:r>
              <a:rPr lang="en-GB" dirty="0" smtClean="0">
                <a:latin typeface="Calibri" panose="020F0502020204030204" pitchFamily="34" charset="0"/>
                <a:cs typeface="Calibri" panose="020F0502020204030204" pitchFamily="34" charset="0"/>
              </a:rPr>
              <a:t>costs, </a:t>
            </a:r>
            <a:r>
              <a:rPr lang="en-GB" dirty="0">
                <a:latin typeface="Calibri" panose="020F0502020204030204" pitchFamily="34" charset="0"/>
                <a:cs typeface="Calibri" panose="020F0502020204030204" pitchFamily="34" charset="0"/>
              </a:rPr>
              <a:t>which </a:t>
            </a:r>
            <a:r>
              <a:rPr lang="en-GB" dirty="0" smtClean="0">
                <a:latin typeface="Calibri" panose="020F0502020204030204" pitchFamily="34" charset="0"/>
                <a:cs typeface="Calibri" panose="020F0502020204030204" pitchFamily="34" charset="0"/>
              </a:rPr>
              <a:t>amount to </a:t>
            </a:r>
            <a:r>
              <a:rPr lang="en-GB" dirty="0">
                <a:latin typeface="Calibri" panose="020F0502020204030204" pitchFamily="34" charset="0"/>
                <a:cs typeface="Calibri" panose="020F0502020204030204" pitchFamily="34" charset="0"/>
              </a:rPr>
              <a:t>R1.277 billion. </a:t>
            </a:r>
          </a:p>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Due to the impact of COVID-19, the deadline for end of March 2020 audited annual progress reports by universities was extended from end of May 2020 to end of July </a:t>
            </a:r>
            <a:r>
              <a:rPr lang="en-GB" dirty="0" smtClean="0">
                <a:latin typeface="Calibri" panose="020F0502020204030204" pitchFamily="34" charset="0"/>
                <a:cs typeface="Calibri" panose="020F0502020204030204" pitchFamily="34" charset="0"/>
              </a:rPr>
              <a:t>2020. The </a:t>
            </a:r>
            <a:r>
              <a:rPr lang="en-GB" dirty="0">
                <a:latin typeface="Calibri" panose="020F0502020204030204" pitchFamily="34" charset="0"/>
                <a:cs typeface="Calibri" panose="020F0502020204030204" pitchFamily="34" charset="0"/>
              </a:rPr>
              <a:t>Department is currently assessing these reports. </a:t>
            </a:r>
          </a:p>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successfully completed all infrastructure projects linked to the first and second IEG cycles</a:t>
            </a:r>
            <a:r>
              <a:rPr lang="en-GB" dirty="0" smtClean="0">
                <a:latin typeface="Calibri" panose="020F0502020204030204" pitchFamily="34" charset="0"/>
                <a:cs typeface="Calibri" panose="020F0502020204030204" pitchFamily="34" charset="0"/>
              </a:rPr>
              <a:t>. Infrastructure projects form later cycles are at various stages of development. </a:t>
            </a:r>
          </a:p>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In addition to the infrastructure projects supported by the IEP, UNIVEN </a:t>
            </a:r>
            <a:r>
              <a:rPr lang="en-GB" dirty="0">
                <a:latin typeface="Calibri" panose="020F0502020204030204" pitchFamily="34" charset="0"/>
                <a:cs typeface="Calibri" panose="020F0502020204030204" pitchFamily="34" charset="0"/>
              </a:rPr>
              <a:t>secured a In 2014 the Minister had granted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approval to obtain a R300 million DBSA loan </a:t>
            </a:r>
            <a:r>
              <a:rPr lang="en-GB" dirty="0" err="1">
                <a:latin typeface="Calibri" panose="020F0502020204030204" pitchFamily="34" charset="0"/>
                <a:cs typeface="Calibri" panose="020F0502020204030204" pitchFamily="34" charset="0"/>
              </a:rPr>
              <a:t>toconstruct</a:t>
            </a:r>
            <a:r>
              <a:rPr lang="en-GB" dirty="0">
                <a:latin typeface="Calibri" panose="020F0502020204030204" pitchFamily="34" charset="0"/>
                <a:cs typeface="Calibri" panose="020F0502020204030204" pitchFamily="34" charset="0"/>
              </a:rPr>
              <a:t> a 1800 bed student residence (900 female beds and 900 male beds). </a:t>
            </a:r>
          </a:p>
          <a:p>
            <a:pPr marL="285737" indent="-285737" algn="just">
              <a:spcBef>
                <a:spcPts val="0"/>
              </a:spcBef>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302169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6873252" y="6989687"/>
            <a:ext cx="2133600" cy="365125"/>
          </a:xfrm>
        </p:spPr>
        <p:txBody>
          <a:bodyPr/>
          <a:lstStyle/>
          <a:p>
            <a:pPr algn="r">
              <a:defRPr/>
            </a:pPr>
            <a:fld id="{3BABFDD9-386B-4635-A8AB-4BCCAEB4E35F}" type="slidenum">
              <a:rPr lang="en-US" sz="1400" smtClean="0">
                <a:latin typeface="+mn-lt"/>
                <a:cs typeface="Arial" pitchFamily="34" charset="0"/>
              </a:rPr>
              <a:pPr algn="r">
                <a:defRPr/>
              </a:pPr>
              <a:t>3</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UNIVEN </a:t>
            </a:r>
            <a:r>
              <a:rPr lang="en-ZA" sz="2400" b="1" dirty="0">
                <a:cs typeface="Arial" pitchFamily="34" charset="0"/>
              </a:rPr>
              <a:t>Infrastructure Programme </a:t>
            </a:r>
            <a:r>
              <a:rPr lang="en-ZA" sz="2400" b="1" dirty="0" smtClean="0">
                <a:cs typeface="Arial" pitchFamily="34" charset="0"/>
              </a:rPr>
              <a:t>– abandoned projects</a:t>
            </a:r>
            <a:endParaRPr lang="en-ZA" sz="2400" b="1" dirty="0">
              <a:cs typeface="Arial" pitchFamily="34" charset="0"/>
            </a:endParaRPr>
          </a:p>
        </p:txBody>
      </p:sp>
      <p:sp>
        <p:nvSpPr>
          <p:cNvPr id="6" name="TextBox 5"/>
          <p:cNvSpPr txBox="1"/>
          <p:nvPr/>
        </p:nvSpPr>
        <p:spPr>
          <a:xfrm>
            <a:off x="31376" y="652487"/>
            <a:ext cx="8968652" cy="5447645"/>
          </a:xfrm>
          <a:prstGeom prst="rect">
            <a:avLst/>
          </a:prstGeom>
          <a:noFill/>
        </p:spPr>
        <p:txBody>
          <a:bodyPr wrap="square" rtlCol="0">
            <a:spAutoFit/>
          </a:bodyPr>
          <a:lstStyle/>
          <a:p>
            <a:pPr marL="285737" indent="-285737" algn="just">
              <a:spcBef>
                <a:spcPts val="300"/>
              </a:spcBef>
              <a:spcAft>
                <a:spcPts val="600"/>
              </a:spcAft>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At </a:t>
            </a:r>
            <a:r>
              <a:rPr lang="en-GB" sz="2000" dirty="0">
                <a:latin typeface="Calibri" panose="020F0502020204030204" pitchFamily="34" charset="0"/>
                <a:cs typeface="Calibri" panose="020F0502020204030204" pitchFamily="34" charset="0"/>
              </a:rPr>
              <a:t>the oversight visit carried out in July 2017, the Department found that while reports submitted by </a:t>
            </a:r>
            <a:r>
              <a:rPr lang="en-GB" sz="2000" dirty="0" smtClean="0">
                <a:latin typeface="Calibri" panose="020F0502020204030204" pitchFamily="34" charset="0"/>
                <a:cs typeface="Calibri" panose="020F0502020204030204" pitchFamily="34" charset="0"/>
              </a:rPr>
              <a:t>UNIVEN </a:t>
            </a:r>
            <a:r>
              <a:rPr lang="en-GB" sz="2000" dirty="0">
                <a:latin typeface="Calibri" panose="020F0502020204030204" pitchFamily="34" charset="0"/>
                <a:cs typeface="Calibri" panose="020F0502020204030204" pitchFamily="34" charset="0"/>
              </a:rPr>
              <a:t>indicated there was progress in terms of expenditure on the third cycle projects, a total of 6 infrastructure projects had been abandoned. These are as follows: </a:t>
            </a:r>
          </a:p>
          <a:p>
            <a:pPr marL="285737" indent="-285737" algn="just">
              <a:spcBef>
                <a:spcPts val="300"/>
              </a:spcBef>
              <a:spcAft>
                <a:spcPts val="600"/>
              </a:spcAft>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a:p>
            <a:pPr marL="285737" indent="-285737" algn="just">
              <a:spcBef>
                <a:spcPts val="300"/>
              </a:spcBef>
              <a:spcAft>
                <a:spcPts val="600"/>
              </a:spcAft>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a:p>
            <a:pPr marL="285737" indent="-285737" algn="just">
              <a:spcBef>
                <a:spcPts val="300"/>
              </a:spcBef>
              <a:spcAft>
                <a:spcPts val="600"/>
              </a:spcAft>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a:p>
            <a:pPr marL="285737" indent="-285737" algn="just">
              <a:spcBef>
                <a:spcPts val="300"/>
              </a:spcBef>
              <a:spcAft>
                <a:spcPts val="600"/>
              </a:spcAft>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a:p>
            <a:pPr algn="just">
              <a:spcBef>
                <a:spcPts val="300"/>
              </a:spcBef>
              <a:spcAft>
                <a:spcPts val="600"/>
              </a:spcAft>
            </a:pPr>
            <a:endParaRPr lang="en-GB" sz="2000" dirty="0">
              <a:latin typeface="Calibri" panose="020F0502020204030204" pitchFamily="34" charset="0"/>
              <a:cs typeface="Calibri" panose="020F0502020204030204" pitchFamily="34" charset="0"/>
            </a:endParaRPr>
          </a:p>
          <a:p>
            <a:pPr algn="just">
              <a:spcBef>
                <a:spcPts val="300"/>
              </a:spcBef>
              <a:spcAft>
                <a:spcPts val="600"/>
              </a:spcAft>
            </a:pPr>
            <a:endParaRPr lang="en-GB" sz="800" dirty="0">
              <a:latin typeface="Calibri" panose="020F0502020204030204" pitchFamily="34" charset="0"/>
              <a:cs typeface="Calibri" panose="020F0502020204030204" pitchFamily="34" charset="0"/>
            </a:endParaRPr>
          </a:p>
          <a:p>
            <a:pPr marL="285737" indent="-285737" algn="just">
              <a:spcBef>
                <a:spcPts val="300"/>
              </a:spcBef>
              <a:spcAft>
                <a:spcPts val="600"/>
              </a:spcAft>
              <a:buFont typeface="Arial" panose="020B0604020202020204" pitchFamily="34" charset="0"/>
              <a:buChar char="•"/>
            </a:pPr>
            <a:endParaRPr lang="en-GB" sz="2000" dirty="0" smtClean="0">
              <a:latin typeface="Calibri" panose="020F0502020204030204" pitchFamily="34" charset="0"/>
              <a:cs typeface="Calibri" panose="020F0502020204030204" pitchFamily="34" charset="0"/>
            </a:endParaRPr>
          </a:p>
          <a:p>
            <a:pPr marL="285737" indent="-285737" algn="just">
              <a:spcBef>
                <a:spcPts val="300"/>
              </a:spcBef>
              <a:spcAft>
                <a:spcPts val="600"/>
              </a:spcAft>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During </a:t>
            </a:r>
            <a:r>
              <a:rPr lang="en-GB" sz="2000" dirty="0">
                <a:latin typeface="Calibri" panose="020F0502020204030204" pitchFamily="34" charset="0"/>
                <a:cs typeface="Calibri" panose="020F0502020204030204" pitchFamily="34" charset="0"/>
              </a:rPr>
              <a:t>the July 2017 site visit the Department was shown progress on the construction of the DBSA-funded residence, which was quite advanced. The Department was informed </a:t>
            </a:r>
            <a:r>
              <a:rPr lang="en-GB" sz="2000" dirty="0" smtClean="0">
                <a:latin typeface="Calibri" panose="020F0502020204030204" pitchFamily="34" charset="0"/>
                <a:cs typeface="Calibri" panose="020F0502020204030204" pitchFamily="34" charset="0"/>
              </a:rPr>
              <a:t>that construction should </a:t>
            </a:r>
            <a:r>
              <a:rPr lang="en-GB" sz="2000" dirty="0">
                <a:latin typeface="Calibri" panose="020F0502020204030204" pitchFamily="34" charset="0"/>
                <a:cs typeface="Calibri" panose="020F0502020204030204" pitchFamily="34" charset="0"/>
              </a:rPr>
              <a:t>be finalised </a:t>
            </a:r>
            <a:r>
              <a:rPr lang="en-GB" sz="2000" dirty="0" smtClean="0">
                <a:latin typeface="Calibri" panose="020F0502020204030204" pitchFamily="34" charset="0"/>
                <a:cs typeface="Calibri" panose="020F0502020204030204" pitchFamily="34" charset="0"/>
              </a:rPr>
              <a:t>and the residences ready for </a:t>
            </a:r>
            <a:r>
              <a:rPr lang="en-GB" sz="2000" dirty="0">
                <a:latin typeface="Calibri" panose="020F0502020204030204" pitchFamily="34" charset="0"/>
                <a:cs typeface="Calibri" panose="020F0502020204030204" pitchFamily="34" charset="0"/>
              </a:rPr>
              <a:t>occupation in early 2018. </a:t>
            </a:r>
          </a:p>
        </p:txBody>
      </p:sp>
      <p:pic>
        <p:nvPicPr>
          <p:cNvPr id="2" name="Picture 1"/>
          <p:cNvPicPr>
            <a:picLocks noChangeAspect="1"/>
          </p:cNvPicPr>
          <p:nvPr/>
        </p:nvPicPr>
        <p:blipFill>
          <a:blip r:embed="rId3" cstate="print"/>
          <a:stretch>
            <a:fillRect/>
          </a:stretch>
        </p:blipFill>
        <p:spPr>
          <a:xfrm>
            <a:off x="388542" y="2099086"/>
            <a:ext cx="8175445" cy="2554445"/>
          </a:xfrm>
          <a:prstGeom prst="rect">
            <a:avLst/>
          </a:prstGeom>
        </p:spPr>
      </p:pic>
    </p:spTree>
    <p:extLst>
      <p:ext uri="{BB962C8B-B14F-4D97-AF65-F5344CB8AC3E}">
        <p14:creationId xmlns:p14="http://schemas.microsoft.com/office/powerpoint/2010/main" xmlns="" val="58411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03576" y="6873875"/>
            <a:ext cx="2133600" cy="365125"/>
          </a:xfrm>
        </p:spPr>
        <p:txBody>
          <a:bodyPr/>
          <a:lstStyle/>
          <a:p>
            <a:pPr algn="r">
              <a:defRPr/>
            </a:pPr>
            <a:fld id="{3BABFDD9-386B-4635-A8AB-4BCCAEB4E35F}" type="slidenum">
              <a:rPr lang="en-US" sz="1400" smtClean="0">
                <a:latin typeface="+mn-lt"/>
                <a:cs typeface="Arial" pitchFamily="34" charset="0"/>
              </a:rPr>
              <a:pPr algn="r">
                <a:defRPr/>
              </a:pPr>
              <a:t>4</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UNIVEN </a:t>
            </a:r>
            <a:r>
              <a:rPr lang="en-ZA" sz="2400" b="1" dirty="0">
                <a:cs typeface="Arial" pitchFamily="34" charset="0"/>
              </a:rPr>
              <a:t>Innovative Growth </a:t>
            </a:r>
            <a:r>
              <a:rPr lang="en-ZA" sz="2400" b="1" dirty="0" smtClean="0">
                <a:cs typeface="Arial" pitchFamily="34" charset="0"/>
              </a:rPr>
              <a:t>Company (UIGC) </a:t>
            </a:r>
            <a:endParaRPr lang="en-ZA" sz="2400" b="1" dirty="0">
              <a:cs typeface="Arial" pitchFamily="34" charset="0"/>
            </a:endParaRPr>
          </a:p>
        </p:txBody>
      </p:sp>
      <p:sp>
        <p:nvSpPr>
          <p:cNvPr id="8" name="TextBox 7"/>
          <p:cNvSpPr txBox="1"/>
          <p:nvPr/>
        </p:nvSpPr>
        <p:spPr>
          <a:xfrm>
            <a:off x="0" y="756821"/>
            <a:ext cx="8810767" cy="5539978"/>
          </a:xfrm>
          <a:prstGeom prst="rect">
            <a:avLst/>
          </a:prstGeom>
          <a:noFill/>
        </p:spPr>
        <p:txBody>
          <a:bodyPr wrap="square" rtlCol="0">
            <a:spAutoFit/>
          </a:bodyPr>
          <a:lstStyle/>
          <a:p>
            <a:pPr marL="285737" indent="-285737" algn="just">
              <a:spcBef>
                <a:spcPts val="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In October 2017 the Department was alerted that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Innovative Growth Company (UIGC), 100% owned by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had issued a letter of intent to enter into an agreement with three </a:t>
            </a:r>
            <a:r>
              <a:rPr lang="en-GB" dirty="0" smtClean="0">
                <a:latin typeface="Calibri" panose="020F0502020204030204" pitchFamily="34" charset="0"/>
                <a:cs typeface="Calibri" panose="020F0502020204030204" pitchFamily="34" charset="0"/>
              </a:rPr>
              <a:t>companies</a:t>
            </a: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(Pure </a:t>
            </a:r>
            <a:r>
              <a:rPr lang="en-GB" dirty="0">
                <a:latin typeface="Calibri" panose="020F0502020204030204" pitchFamily="34" charset="0"/>
                <a:cs typeface="Calibri" panose="020F0502020204030204" pitchFamily="34" charset="0"/>
              </a:rPr>
              <a:t>Capital Assets, Black Capital and </a:t>
            </a:r>
            <a:r>
              <a:rPr lang="en-GB" dirty="0" err="1">
                <a:latin typeface="Calibri" panose="020F0502020204030204" pitchFamily="34" charset="0"/>
                <a:cs typeface="Calibri" panose="020F0502020204030204" pitchFamily="34" charset="0"/>
              </a:rPr>
              <a:t>Kamohelo</a:t>
            </a:r>
            <a:r>
              <a:rPr lang="en-GB" dirty="0">
                <a:latin typeface="Calibri" panose="020F0502020204030204" pitchFamily="34" charset="0"/>
                <a:cs typeface="Calibri" panose="020F0502020204030204" pitchFamily="34" charset="0"/>
              </a:rPr>
              <a:t> Property Development</a:t>
            </a:r>
            <a:r>
              <a:rPr lang="en-GB" dirty="0" smtClean="0">
                <a:latin typeface="Calibri" panose="020F0502020204030204" pitchFamily="34" charset="0"/>
                <a:cs typeface="Calibri" panose="020F0502020204030204" pitchFamily="34" charset="0"/>
              </a:rPr>
              <a:t>). It was later </a:t>
            </a:r>
            <a:r>
              <a:rPr lang="en-GB" dirty="0">
                <a:latin typeface="Calibri" panose="020F0502020204030204" pitchFamily="34" charset="0"/>
                <a:cs typeface="Calibri" panose="020F0502020204030204" pitchFamily="34" charset="0"/>
              </a:rPr>
              <a:t>found that that Professor Mbati was one of the directors of Black Capital. </a:t>
            </a:r>
          </a:p>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On </a:t>
            </a:r>
            <a:r>
              <a:rPr lang="en-GB" dirty="0">
                <a:latin typeface="Calibri" panose="020F0502020204030204" pitchFamily="34" charset="0"/>
                <a:cs typeface="Calibri" panose="020F0502020204030204" pitchFamily="34" charset="0"/>
              </a:rPr>
              <a:t>the basis of this agreement, the UIGC signed </a:t>
            </a:r>
            <a:r>
              <a:rPr lang="en-GB" dirty="0" smtClean="0">
                <a:latin typeface="Calibri" panose="020F0502020204030204" pitchFamily="34" charset="0"/>
                <a:cs typeface="Calibri" panose="020F0502020204030204" pitchFamily="34" charset="0"/>
              </a:rPr>
              <a:t>a </a:t>
            </a:r>
            <a:r>
              <a:rPr lang="en-GB" dirty="0">
                <a:latin typeface="Calibri" panose="020F0502020204030204" pitchFamily="34" charset="0"/>
                <a:cs typeface="Calibri" panose="020F0502020204030204" pitchFamily="34" charset="0"/>
              </a:rPr>
              <a:t>service level agreement with one the three service providers for </a:t>
            </a:r>
            <a:r>
              <a:rPr lang="en-GB" dirty="0" smtClean="0">
                <a:latin typeface="Calibri" panose="020F0502020204030204" pitchFamily="34" charset="0"/>
                <a:cs typeface="Calibri" panose="020F0502020204030204" pitchFamily="34" charset="0"/>
              </a:rPr>
              <a:t>a long term lease of student </a:t>
            </a:r>
            <a:r>
              <a:rPr lang="en-GB" dirty="0">
                <a:latin typeface="Calibri" panose="020F0502020204030204" pitchFamily="34" charset="0"/>
                <a:cs typeface="Calibri" panose="020F0502020204030204" pitchFamily="34" charset="0"/>
              </a:rPr>
              <a:t>accommodation on behalf of the University. </a:t>
            </a:r>
          </a:p>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Department met </a:t>
            </a:r>
            <a:r>
              <a:rPr lang="en-GB" dirty="0" smtClean="0">
                <a:latin typeface="Calibri" panose="020F0502020204030204" pitchFamily="34" charset="0"/>
                <a:cs typeface="Calibri" panose="020F0502020204030204" pitchFamily="34" charset="0"/>
              </a:rPr>
              <a:t>with UNIVEN Management </a:t>
            </a:r>
            <a:r>
              <a:rPr lang="en-GB" dirty="0">
                <a:latin typeface="Calibri" panose="020F0502020204030204" pitchFamily="34" charset="0"/>
                <a:cs typeface="Calibri" panose="020F0502020204030204" pitchFamily="34" charset="0"/>
              </a:rPr>
              <a:t>and informed them that they may not proceed with </a:t>
            </a:r>
            <a:r>
              <a:rPr lang="en-GB" dirty="0" smtClean="0">
                <a:latin typeface="Calibri" panose="020F0502020204030204" pitchFamily="34" charset="0"/>
                <a:cs typeface="Calibri" panose="020F0502020204030204" pitchFamily="34" charset="0"/>
              </a:rPr>
              <a:t>long term lease agreements </a:t>
            </a:r>
            <a:r>
              <a:rPr lang="en-GB" dirty="0">
                <a:latin typeface="Calibri" panose="020F0502020204030204" pitchFamily="34" charset="0"/>
                <a:cs typeface="Calibri" panose="020F0502020204030204" pitchFamily="34" charset="0"/>
              </a:rPr>
              <a:t>without following proper </a:t>
            </a:r>
            <a:r>
              <a:rPr lang="en-GB" dirty="0" smtClean="0">
                <a:latin typeface="Calibri" panose="020F0502020204030204" pitchFamily="34" charset="0"/>
                <a:cs typeface="Calibri" panose="020F0502020204030204" pitchFamily="34" charset="0"/>
              </a:rPr>
              <a:t>approval processes, and specifically Ministerial approval in terms of the Higher Education Act. </a:t>
            </a:r>
          </a:p>
          <a:p>
            <a:pPr marL="285737" indent="-285737" algn="just">
              <a:spcBef>
                <a:spcPts val="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In early 2018 the Department discovered that UIGC had also entered into an </a:t>
            </a:r>
            <a:r>
              <a:rPr lang="en-GB" dirty="0">
                <a:latin typeface="Calibri" panose="020F0502020204030204" pitchFamily="34" charset="0"/>
                <a:cs typeface="Calibri" panose="020F0502020204030204" pitchFamily="34" charset="0"/>
              </a:rPr>
              <a:t>agreement with </a:t>
            </a:r>
            <a:r>
              <a:rPr lang="en-GB" dirty="0" err="1" smtClean="0">
                <a:latin typeface="Calibri" panose="020F0502020204030204" pitchFamily="34" charset="0"/>
                <a:cs typeface="Calibri" panose="020F0502020204030204" pitchFamily="34" charset="0"/>
              </a:rPr>
              <a:t>Andany</a:t>
            </a:r>
            <a:r>
              <a:rPr lang="en-GB" dirty="0" smtClean="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Investments and Glad Africa Investments to form AUG </a:t>
            </a:r>
            <a:r>
              <a:rPr lang="en-GB" dirty="0" smtClean="0">
                <a:latin typeface="Calibri" panose="020F0502020204030204" pitchFamily="34" charset="0"/>
                <a:cs typeface="Calibri" panose="020F0502020204030204" pitchFamily="34" charset="0"/>
              </a:rPr>
              <a:t>Developers, to develop, on UNIVEN land, a 5000-bed </a:t>
            </a:r>
            <a:r>
              <a:rPr lang="en-GB" dirty="0">
                <a:latin typeface="Calibri" panose="020F0502020204030204" pitchFamily="34" charset="0"/>
                <a:cs typeface="Calibri" panose="020F0502020204030204" pitchFamily="34" charset="0"/>
              </a:rPr>
              <a:t>student </a:t>
            </a:r>
            <a:r>
              <a:rPr lang="en-GB" dirty="0" smtClean="0">
                <a:latin typeface="Calibri" panose="020F0502020204030204" pitchFamily="34" charset="0"/>
                <a:cs typeface="Calibri" panose="020F0502020204030204" pitchFamily="34" charset="0"/>
              </a:rPr>
              <a:t>accommodation facility, </a:t>
            </a:r>
            <a:r>
              <a:rPr lang="en-GB" dirty="0">
                <a:latin typeface="Calibri" panose="020F0502020204030204" pitchFamily="34" charset="0"/>
                <a:cs typeface="Calibri" panose="020F0502020204030204" pitchFamily="34" charset="0"/>
              </a:rPr>
              <a:t>staff accommodation for 200 staff members, a hotel as well as roads and related </a:t>
            </a:r>
            <a:r>
              <a:rPr lang="en-GB" dirty="0" smtClean="0">
                <a:latin typeface="Calibri" panose="020F0502020204030204" pitchFamily="34" charset="0"/>
                <a:cs typeface="Calibri" panose="020F0502020204030204" pitchFamily="34" charset="0"/>
              </a:rPr>
              <a:t>infrastructure through a </a:t>
            </a:r>
            <a:r>
              <a:rPr lang="en-GB" dirty="0">
                <a:latin typeface="Calibri" panose="020F0502020204030204" pitchFamily="34" charset="0"/>
                <a:cs typeface="Calibri" panose="020F0502020204030204" pitchFamily="34" charset="0"/>
              </a:rPr>
              <a:t>Public Private Partnership (PPP) </a:t>
            </a:r>
            <a:r>
              <a:rPr lang="en-GB" dirty="0" smtClean="0">
                <a:latin typeface="Calibri" panose="020F0502020204030204" pitchFamily="34" charset="0"/>
                <a:cs typeface="Calibri" panose="020F0502020204030204" pitchFamily="34" charset="0"/>
              </a:rPr>
              <a:t>without </a:t>
            </a:r>
            <a:r>
              <a:rPr lang="en-GB" dirty="0">
                <a:latin typeface="Calibri" panose="020F0502020204030204" pitchFamily="34" charset="0"/>
                <a:cs typeface="Calibri" panose="020F0502020204030204" pitchFamily="34" charset="0"/>
              </a:rPr>
              <a:t>informing the Department </a:t>
            </a:r>
            <a:r>
              <a:rPr lang="en-GB" dirty="0" smtClean="0">
                <a:latin typeface="Calibri" panose="020F0502020204030204" pitchFamily="34" charset="0"/>
                <a:cs typeface="Calibri" panose="020F0502020204030204" pitchFamily="34" charset="0"/>
              </a:rPr>
              <a:t>or </a:t>
            </a:r>
            <a:r>
              <a:rPr lang="en-GB" dirty="0">
                <a:latin typeface="Calibri" panose="020F0502020204030204" pitchFamily="34" charset="0"/>
                <a:cs typeface="Calibri" panose="020F0502020204030204" pitchFamily="34" charset="0"/>
              </a:rPr>
              <a:t>requesting Ministerial </a:t>
            </a:r>
            <a:r>
              <a:rPr lang="en-GB" dirty="0" smtClean="0">
                <a:latin typeface="Calibri" panose="020F0502020204030204" pitchFamily="34" charset="0"/>
                <a:cs typeface="Calibri" panose="020F0502020204030204" pitchFamily="34" charset="0"/>
              </a:rPr>
              <a:t>approval. This agreement also did not follow the university’s procurement processes.</a:t>
            </a:r>
          </a:p>
        </p:txBody>
      </p:sp>
    </p:spTree>
    <p:extLst>
      <p:ext uri="{BB962C8B-B14F-4D97-AF65-F5344CB8AC3E}">
        <p14:creationId xmlns:p14="http://schemas.microsoft.com/office/powerpoint/2010/main" xmlns="" val="401392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03576" y="6933600"/>
            <a:ext cx="2133600" cy="365125"/>
          </a:xfrm>
        </p:spPr>
        <p:txBody>
          <a:bodyPr/>
          <a:lstStyle/>
          <a:p>
            <a:pPr algn="r">
              <a:defRPr/>
            </a:pPr>
            <a:fld id="{3BABFDD9-386B-4635-A8AB-4BCCAEB4E35F}" type="slidenum">
              <a:rPr lang="en-US" sz="1400" smtClean="0">
                <a:latin typeface="+mn-lt"/>
                <a:cs typeface="Arial" pitchFamily="34" charset="0"/>
              </a:rPr>
              <a:pPr algn="r">
                <a:defRPr/>
              </a:pPr>
              <a:t>5</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Ministers Letter </a:t>
            </a:r>
            <a:r>
              <a:rPr lang="en-ZA" sz="2400" b="1" dirty="0">
                <a:cs typeface="Arial" pitchFamily="34" charset="0"/>
              </a:rPr>
              <a:t>and </a:t>
            </a:r>
            <a:r>
              <a:rPr lang="en-ZA" sz="2400" b="1" dirty="0" smtClean="0">
                <a:cs typeface="Arial" pitchFamily="34" charset="0"/>
              </a:rPr>
              <a:t>UNIVEN </a:t>
            </a:r>
            <a:r>
              <a:rPr lang="en-ZA" sz="2400" b="1" dirty="0">
                <a:cs typeface="Arial" pitchFamily="34" charset="0"/>
              </a:rPr>
              <a:t>Council </a:t>
            </a:r>
            <a:r>
              <a:rPr lang="en-ZA" sz="2400" b="1" dirty="0" smtClean="0">
                <a:cs typeface="Arial" pitchFamily="34" charset="0"/>
              </a:rPr>
              <a:t>Response</a:t>
            </a:r>
            <a:endParaRPr lang="en-ZA" sz="2400" b="1" dirty="0">
              <a:cs typeface="Arial" pitchFamily="34" charset="0"/>
            </a:endParaRPr>
          </a:p>
        </p:txBody>
      </p:sp>
      <p:sp>
        <p:nvSpPr>
          <p:cNvPr id="6" name="TextBox 5"/>
          <p:cNvSpPr txBox="1"/>
          <p:nvPr/>
        </p:nvSpPr>
        <p:spPr>
          <a:xfrm>
            <a:off x="-43219" y="714988"/>
            <a:ext cx="9015283" cy="5909310"/>
          </a:xfrm>
          <a:prstGeom prst="rect">
            <a:avLst/>
          </a:prstGeom>
          <a:noFill/>
        </p:spPr>
        <p:txBody>
          <a:bodyPr wrap="square" rtlCol="0">
            <a:spAutoFit/>
          </a:bodyPr>
          <a:lstStyle/>
          <a:p>
            <a:pPr marL="342882" indent="-342882" algn="just">
              <a:spcBef>
                <a:spcPts val="60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In April 2018 the Department held a meeting with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Management to raise concerns about the process followed by </a:t>
            </a:r>
            <a:r>
              <a:rPr lang="en-GB" dirty="0" smtClean="0">
                <a:latin typeface="Calibri" panose="020F0502020204030204" pitchFamily="34" charset="0"/>
                <a:cs typeface="Calibri" panose="020F0502020204030204" pitchFamily="34" charset="0"/>
              </a:rPr>
              <a:t>UNIVEN’s </a:t>
            </a:r>
            <a:r>
              <a:rPr lang="en-GB" dirty="0">
                <a:latin typeface="Calibri" panose="020F0502020204030204" pitchFamily="34" charset="0"/>
                <a:cs typeface="Calibri" panose="020F0502020204030204" pitchFamily="34" charset="0"/>
              </a:rPr>
              <a:t>UIGC in entering into the PPP </a:t>
            </a:r>
            <a:r>
              <a:rPr lang="en-GB" dirty="0" smtClean="0">
                <a:latin typeface="Calibri" panose="020F0502020204030204" pitchFamily="34" charset="0"/>
                <a:cs typeface="Calibri" panose="020F0502020204030204" pitchFamily="34" charset="0"/>
              </a:rPr>
              <a:t>agreement.</a:t>
            </a:r>
            <a:endParaRPr lang="en-GB" dirty="0">
              <a:latin typeface="Calibri" panose="020F0502020204030204" pitchFamily="34" charset="0"/>
              <a:cs typeface="Calibri" panose="020F0502020204030204" pitchFamily="34" charset="0"/>
            </a:endParaRPr>
          </a:p>
          <a:p>
            <a:pPr marL="342882" indent="-342882" algn="just">
              <a:spcBef>
                <a:spcPts val="600"/>
              </a:spcBef>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On 07 June 2018 the former Minister wrote to the Chairperson of Council of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to inform it of </a:t>
            </a:r>
            <a:r>
              <a:rPr lang="en-GB" dirty="0" smtClean="0">
                <a:latin typeface="Calibri" panose="020F0502020204030204" pitchFamily="34" charset="0"/>
                <a:cs typeface="Calibri" panose="020F0502020204030204" pitchFamily="34" charset="0"/>
              </a:rPr>
              <a:t>her </a:t>
            </a:r>
            <a:r>
              <a:rPr lang="en-GB" dirty="0">
                <a:latin typeface="Calibri" panose="020F0502020204030204" pitchFamily="34" charset="0"/>
                <a:cs typeface="Calibri" panose="020F0502020204030204" pitchFamily="34" charset="0"/>
              </a:rPr>
              <a:t>intention to:</a:t>
            </a:r>
          </a:p>
          <a:p>
            <a:pPr marL="800100" lvl="1" indent="-342900"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issue a directive to Council to put all infrastructure procurement process at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on hold pending intervention by the Department; and</a:t>
            </a:r>
          </a:p>
          <a:p>
            <a:pPr marL="800100" lvl="1" indent="-342900" algn="just">
              <a:spcBef>
                <a:spcPts val="0"/>
              </a:spcBef>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appoint an Independent Assessor to investigate the implementation of </a:t>
            </a:r>
            <a:r>
              <a:rPr lang="en-GB" dirty="0" smtClean="0">
                <a:latin typeface="Calibri" panose="020F0502020204030204" pitchFamily="34" charset="0"/>
                <a:cs typeface="Calibri" panose="020F0502020204030204" pitchFamily="34" charset="0"/>
              </a:rPr>
              <a:t>UNIVEN’s </a:t>
            </a:r>
            <a:r>
              <a:rPr lang="en-GB" dirty="0">
                <a:latin typeface="Calibri" panose="020F0502020204030204" pitchFamily="34" charset="0"/>
                <a:cs typeface="Calibri" panose="020F0502020204030204" pitchFamily="34" charset="0"/>
              </a:rPr>
              <a:t>infrastructure projects</a:t>
            </a:r>
            <a:r>
              <a:rPr lang="en-GB" dirty="0" smtClean="0">
                <a:latin typeface="Calibri" panose="020F0502020204030204" pitchFamily="34" charset="0"/>
                <a:cs typeface="Calibri" panose="020F0502020204030204" pitchFamily="34" charset="0"/>
              </a:rPr>
              <a:t>.</a:t>
            </a:r>
          </a:p>
          <a:p>
            <a:pPr marL="342882" indent="-342882" algn="just">
              <a:spcBef>
                <a:spcPts val="600"/>
              </a:spcBef>
              <a:spcAft>
                <a:spcPts val="12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Council responded </a:t>
            </a:r>
            <a:r>
              <a:rPr lang="en-GB" dirty="0" smtClean="0">
                <a:latin typeface="Calibri" panose="020F0502020204030204" pitchFamily="34" charset="0"/>
                <a:cs typeface="Calibri" panose="020F0502020204030204" pitchFamily="34" charset="0"/>
              </a:rPr>
              <a:t>to the Minister informing her that:</a:t>
            </a:r>
            <a:endParaRPr lang="en-GB" dirty="0">
              <a:latin typeface="Calibri" panose="020F0502020204030204" pitchFamily="34" charset="0"/>
              <a:cs typeface="Calibri" panose="020F0502020204030204" pitchFamily="34" charset="0"/>
            </a:endParaRP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In 2016,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conducted a forensic investigation into its infrastructure projects. </a:t>
            </a:r>
            <a:endParaRPr lang="en-GB" dirty="0" smtClean="0">
              <a:latin typeface="Calibri" panose="020F0502020204030204" pitchFamily="34" charset="0"/>
              <a:cs typeface="Calibri" panose="020F0502020204030204" pitchFamily="34" charset="0"/>
            </a:endParaRP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findings indicated that the </a:t>
            </a: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officials did not follow proper internal procedures with regard to the approval of variation orders. </a:t>
            </a:r>
            <a:endParaRPr lang="en-GB" dirty="0" smtClean="0">
              <a:latin typeface="Calibri" panose="020F0502020204030204" pitchFamily="34" charset="0"/>
              <a:cs typeface="Calibri" panose="020F0502020204030204" pitchFamily="34" charset="0"/>
            </a:endParaRP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university could not take any action against the officials implicated as they had already resigned by the time the forensic investigation was </a:t>
            </a:r>
            <a:r>
              <a:rPr lang="en-GB" dirty="0" smtClean="0">
                <a:latin typeface="Calibri" panose="020F0502020204030204" pitchFamily="34" charset="0"/>
                <a:cs typeface="Calibri" panose="020F0502020204030204" pitchFamily="34" charset="0"/>
              </a:rPr>
              <a:t>completed; </a:t>
            </a:r>
            <a:r>
              <a:rPr lang="en-GB" dirty="0">
                <a:latin typeface="Calibri" panose="020F0502020204030204" pitchFamily="34" charset="0"/>
                <a:cs typeface="Calibri" panose="020F0502020204030204" pitchFamily="34" charset="0"/>
              </a:rPr>
              <a:t>and </a:t>
            </a:r>
            <a:endParaRPr lang="en-GB" dirty="0" smtClean="0">
              <a:latin typeface="Calibri" panose="020F0502020204030204" pitchFamily="34" charset="0"/>
              <a:cs typeface="Calibri" panose="020F0502020204030204" pitchFamily="34" charset="0"/>
            </a:endParaRP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that </a:t>
            </a:r>
            <a:r>
              <a:rPr lang="en-GB" dirty="0">
                <a:latin typeface="Calibri" panose="020F0502020204030204" pitchFamily="34" charset="0"/>
                <a:cs typeface="Calibri" panose="020F0502020204030204" pitchFamily="34" charset="0"/>
              </a:rPr>
              <a:t>they could not open any criminal charges as the report found that the officials were not involved in any criminal activities and did not derive any financial benefit</a:t>
            </a:r>
            <a:r>
              <a:rPr lang="en-GB" dirty="0" smtClean="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4228957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10400" y="6991407"/>
            <a:ext cx="2133600" cy="365125"/>
          </a:xfrm>
        </p:spPr>
        <p:txBody>
          <a:bodyPr/>
          <a:lstStyle/>
          <a:p>
            <a:pPr algn="r">
              <a:defRPr/>
            </a:pPr>
            <a:fld id="{3BABFDD9-386B-4635-A8AB-4BCCAEB4E35F}" type="slidenum">
              <a:rPr lang="en-US" sz="1400" smtClean="0">
                <a:latin typeface="+mn-lt"/>
                <a:cs typeface="Arial" pitchFamily="34" charset="0"/>
              </a:rPr>
              <a:pPr algn="r">
                <a:defRPr/>
              </a:pPr>
              <a:t>6</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UNIVEN Council Response</a:t>
            </a:r>
            <a:endParaRPr lang="en-ZA" sz="2400" b="1" dirty="0">
              <a:cs typeface="Arial" pitchFamily="34" charset="0"/>
            </a:endParaRPr>
          </a:p>
        </p:txBody>
      </p:sp>
      <p:sp>
        <p:nvSpPr>
          <p:cNvPr id="6" name="TextBox 5"/>
          <p:cNvSpPr txBox="1"/>
          <p:nvPr/>
        </p:nvSpPr>
        <p:spPr>
          <a:xfrm>
            <a:off x="-76201" y="839344"/>
            <a:ext cx="9048265" cy="5570756"/>
          </a:xfrm>
          <a:prstGeom prst="rect">
            <a:avLst/>
          </a:prstGeom>
          <a:noFill/>
        </p:spPr>
        <p:txBody>
          <a:bodyPr wrap="square" rtlCol="0">
            <a:spAutoFit/>
          </a:bodyPr>
          <a:lstStyle/>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UNIVEN </a:t>
            </a:r>
            <a:r>
              <a:rPr lang="en-GB" dirty="0">
                <a:latin typeface="Calibri" panose="020F0502020204030204" pitchFamily="34" charset="0"/>
                <a:cs typeface="Calibri" panose="020F0502020204030204" pitchFamily="34" charset="0"/>
              </a:rPr>
              <a:t>has restructured its Infrastructure Project Board and appointed an external Chairperson.</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To improve Council oversight on infrastructure projects, the Project Board reports to Council.</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Council had instructed university management to revise the procurement policy to specifically address weaknesses that led to the abandonment of infrastructure projects. As a result, it had subsequently approved an extensively revised procurement policy in November 2017.</a:t>
            </a:r>
          </a:p>
          <a:p>
            <a:pPr marL="800060" lvl="1" indent="-342882"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The African Languages, Humanities and Social Sciences building was not abandoned but redesigned due to additional requirements by the end-user and completion was scheduled for 14 February 2019. </a:t>
            </a:r>
            <a:endParaRPr lang="en-GB" dirty="0" smtClean="0">
              <a:latin typeface="Calibri" panose="020F0502020204030204" pitchFamily="34" charset="0"/>
              <a:cs typeface="Calibri" panose="020F0502020204030204" pitchFamily="34" charset="0"/>
            </a:endParaRP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university had initiated a new procurement process for four abandoned projects and appointed contractors to complete these projects. The contractors commenced work in February 2018 </a:t>
            </a:r>
            <a:r>
              <a:rPr lang="en-GB" dirty="0" smtClean="0">
                <a:latin typeface="Calibri" panose="020F0502020204030204" pitchFamily="34" charset="0"/>
                <a:cs typeface="Calibri" panose="020F0502020204030204" pitchFamily="34" charset="0"/>
              </a:rPr>
              <a:t>and that the last project will be completed in January 2019.</a:t>
            </a:r>
          </a:p>
          <a:p>
            <a:pPr marL="800060" lvl="1" indent="-342882"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Following </a:t>
            </a:r>
            <a:r>
              <a:rPr lang="en-GB" dirty="0">
                <a:latin typeface="Calibri" panose="020F0502020204030204" pitchFamily="34" charset="0"/>
                <a:cs typeface="Calibri" panose="020F0502020204030204" pitchFamily="34" charset="0"/>
              </a:rPr>
              <a:t>the April 2018 meeting with the Department, all Council approvals pertaining to the infrastructure development agreements entered into by </a:t>
            </a:r>
            <a:r>
              <a:rPr lang="en-GB" dirty="0" smtClean="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UIGC were rescinded.</a:t>
            </a:r>
          </a:p>
        </p:txBody>
      </p:sp>
    </p:spTree>
    <p:extLst>
      <p:ext uri="{BB962C8B-B14F-4D97-AF65-F5344CB8AC3E}">
        <p14:creationId xmlns:p14="http://schemas.microsoft.com/office/powerpoint/2010/main" xmlns="" val="2641319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44519" y="6930935"/>
            <a:ext cx="2133600" cy="365125"/>
          </a:xfrm>
        </p:spPr>
        <p:txBody>
          <a:bodyPr/>
          <a:lstStyle/>
          <a:p>
            <a:pPr algn="r">
              <a:defRPr/>
            </a:pPr>
            <a:fld id="{3BABFDD9-386B-4635-A8AB-4BCCAEB4E35F}" type="slidenum">
              <a:rPr lang="en-US" sz="1400" smtClean="0">
                <a:latin typeface="+mn-lt"/>
                <a:cs typeface="Arial" pitchFamily="34" charset="0"/>
              </a:rPr>
              <a:pPr algn="r">
                <a:defRPr/>
              </a:pPr>
              <a:t>7</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2016 Forensic </a:t>
            </a:r>
            <a:r>
              <a:rPr lang="en-ZA" sz="2400" b="1" dirty="0" smtClean="0">
                <a:cs typeface="Arial" pitchFamily="34" charset="0"/>
              </a:rPr>
              <a:t>Report</a:t>
            </a:r>
            <a:endParaRPr lang="en-ZA" sz="2400" b="1" dirty="0">
              <a:cs typeface="Arial" pitchFamily="34" charset="0"/>
            </a:endParaRPr>
          </a:p>
        </p:txBody>
      </p:sp>
      <p:sp>
        <p:nvSpPr>
          <p:cNvPr id="7" name="TextBox 6"/>
          <p:cNvSpPr txBox="1"/>
          <p:nvPr/>
        </p:nvSpPr>
        <p:spPr>
          <a:xfrm>
            <a:off x="1" y="802950"/>
            <a:ext cx="8839199" cy="5755422"/>
          </a:xfrm>
          <a:prstGeom prst="rect">
            <a:avLst/>
          </a:prstGeom>
          <a:noFill/>
        </p:spPr>
        <p:txBody>
          <a:bodyPr wrap="square" rtlCol="0">
            <a:spAutoFit/>
          </a:bodyPr>
          <a:lstStyle/>
          <a:p>
            <a:pPr marL="342882" indent="-342882" algn="just">
              <a:spcAft>
                <a:spcPts val="1200"/>
              </a:spcAft>
              <a:buFont typeface="Arial" panose="020B0604020202020204" pitchFamily="34" charset="0"/>
              <a:buChar char="•"/>
            </a:pPr>
            <a:r>
              <a:rPr lang="en-GB" dirty="0">
                <a:latin typeface="Calibri" panose="020F0502020204030204" pitchFamily="34" charset="0"/>
                <a:cs typeface="Calibri" panose="020F0502020204030204" pitchFamily="34" charset="0"/>
              </a:rPr>
              <a:t>The </a:t>
            </a:r>
            <a:r>
              <a:rPr lang="en-GB" dirty="0" smtClean="0">
                <a:latin typeface="Calibri" panose="020F0502020204030204" pitchFamily="34" charset="0"/>
                <a:cs typeface="Calibri" panose="020F0502020204030204" pitchFamily="34" charset="0"/>
              </a:rPr>
              <a:t>University provided a copy of 2016 forensic investigation. The report indicates the following:</a:t>
            </a:r>
          </a:p>
          <a:p>
            <a:pPr marL="800100" lvl="1" indent="-342900"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objectives of the forensic investigation were to:</a:t>
            </a:r>
          </a:p>
          <a:p>
            <a:pPr marL="1257300" lvl="2" indent="-342900" algn="just">
              <a:spcAft>
                <a:spcPts val="1200"/>
              </a:spcAft>
              <a:buFont typeface="Wingdings" panose="05000000000000000000" pitchFamily="2" charset="2"/>
              <a:buChar char="ü"/>
            </a:pPr>
            <a:r>
              <a:rPr lang="en-GB" dirty="0" smtClean="0">
                <a:latin typeface="Calibri" panose="020F0502020204030204" pitchFamily="34" charset="0"/>
                <a:cs typeface="Calibri" panose="020F0502020204030204" pitchFamily="34" charset="0"/>
              </a:rPr>
              <a:t>Determine </a:t>
            </a:r>
            <a:r>
              <a:rPr lang="en-GB" dirty="0">
                <a:latin typeface="Calibri" panose="020F0502020204030204" pitchFamily="34" charset="0"/>
                <a:cs typeface="Calibri" panose="020F0502020204030204" pitchFamily="34" charset="0"/>
              </a:rPr>
              <a:t>whether the supply chain management policy has been breached at any stage of each </a:t>
            </a:r>
            <a:r>
              <a:rPr lang="en-GB" dirty="0" smtClean="0">
                <a:latin typeface="Calibri" panose="020F0502020204030204" pitchFamily="34" charset="0"/>
                <a:cs typeface="Calibri" panose="020F0502020204030204" pitchFamily="34" charset="0"/>
              </a:rPr>
              <a:t>project.</a:t>
            </a:r>
          </a:p>
          <a:p>
            <a:pPr marL="1257300" lvl="2" indent="-342900" algn="just">
              <a:spcAft>
                <a:spcPts val="1200"/>
              </a:spcAft>
              <a:buFont typeface="Wingdings" panose="05000000000000000000" pitchFamily="2" charset="2"/>
              <a:buChar char="ü"/>
            </a:pPr>
            <a:r>
              <a:rPr lang="en-GB" dirty="0" smtClean="0">
                <a:latin typeface="Calibri" panose="020F0502020204030204" pitchFamily="34" charset="0"/>
                <a:cs typeface="Calibri" panose="020F0502020204030204" pitchFamily="34" charset="0"/>
              </a:rPr>
              <a:t>Quantify </a:t>
            </a:r>
            <a:r>
              <a:rPr lang="en-GB" dirty="0">
                <a:latin typeface="Calibri" panose="020F0502020204030204" pitchFamily="34" charset="0"/>
                <a:cs typeface="Calibri" panose="020F0502020204030204" pitchFamily="34" charset="0"/>
              </a:rPr>
              <a:t>the level of </a:t>
            </a:r>
            <a:r>
              <a:rPr lang="en-GB" dirty="0" smtClean="0">
                <a:latin typeface="Calibri" panose="020F0502020204030204" pitchFamily="34" charset="0"/>
                <a:cs typeface="Calibri" panose="020F0502020204030204" pitchFamily="34" charset="0"/>
              </a:rPr>
              <a:t>non-compliance</a:t>
            </a:r>
          </a:p>
          <a:p>
            <a:pPr marL="1257300" lvl="2" indent="-342900" algn="just">
              <a:spcAft>
                <a:spcPts val="1200"/>
              </a:spcAft>
              <a:buFont typeface="Wingdings" panose="05000000000000000000" pitchFamily="2" charset="2"/>
              <a:buChar char="ü"/>
            </a:pPr>
            <a:r>
              <a:rPr lang="en-GB" dirty="0" smtClean="0">
                <a:latin typeface="Calibri" panose="020F0502020204030204" pitchFamily="34" charset="0"/>
                <a:cs typeface="Calibri" panose="020F0502020204030204" pitchFamily="34" charset="0"/>
              </a:rPr>
              <a:t>Identify individuals responsible for the non-compliance</a:t>
            </a:r>
          </a:p>
          <a:p>
            <a:pPr marL="1257300" lvl="2" indent="-342900" algn="just">
              <a:spcAft>
                <a:spcPts val="1200"/>
              </a:spcAft>
              <a:buFont typeface="Wingdings" panose="05000000000000000000" pitchFamily="2" charset="2"/>
              <a:buChar char="ü"/>
            </a:pPr>
            <a:r>
              <a:rPr lang="en-GB" dirty="0" smtClean="0">
                <a:latin typeface="Calibri" panose="020F0502020204030204" pitchFamily="34" charset="0"/>
                <a:cs typeface="Calibri" panose="020F0502020204030204" pitchFamily="34" charset="0"/>
              </a:rPr>
              <a:t>Recommend </a:t>
            </a:r>
            <a:r>
              <a:rPr lang="en-GB" dirty="0">
                <a:latin typeface="Calibri" panose="020F0502020204030204" pitchFamily="34" charset="0"/>
                <a:cs typeface="Calibri" panose="020F0502020204030204" pitchFamily="34" charset="0"/>
              </a:rPr>
              <a:t>appropriate corrective action</a:t>
            </a:r>
          </a:p>
          <a:p>
            <a:pPr marL="800100" lvl="1" indent="-342900" algn="just">
              <a:spcAft>
                <a:spcPts val="1200"/>
              </a:spcAf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forensic investigation covered 10 projects including the DBSA-funded residences as well as 4 of the previously abandoned projects (Agricultural Renewal Project, School of Education Building: Phase 2, School of Health Sciences Building and Student Centre</a:t>
            </a:r>
            <a:r>
              <a:rPr lang="en-GB" dirty="0" smtClean="0">
                <a:latin typeface="Calibri" panose="020F0502020204030204" pitchFamily="34" charset="0"/>
                <a:cs typeface="Calibri" panose="020F0502020204030204" pitchFamily="34" charset="0"/>
              </a:rPr>
              <a:t>).</a:t>
            </a:r>
          </a:p>
          <a:p>
            <a:pPr marL="800100" lvl="1" indent="-342900" algn="just">
              <a:spcAft>
                <a:spcPts val="1200"/>
              </a:spcAft>
              <a:buFont typeface="Courier New" panose="02070309020205020404" pitchFamily="49" charset="0"/>
              <a:buChar char="o"/>
            </a:pPr>
            <a:r>
              <a:rPr lang="en-GB" dirty="0">
                <a:latin typeface="Calibri" panose="020F0502020204030204" pitchFamily="34" charset="0"/>
                <a:cs typeface="Calibri" panose="020F0502020204030204" pitchFamily="34" charset="0"/>
              </a:rPr>
              <a:t>Conflict searches were conducted by comparing the names of the directors of each winning bidder to the names of committee members for all ten projects and no conflict was found.</a:t>
            </a:r>
          </a:p>
          <a:p>
            <a:pPr marL="800100" lvl="1" indent="-342900" algn="just">
              <a:spcAft>
                <a:spcPts val="1200"/>
              </a:spcAft>
              <a:buFont typeface="Courier New" panose="02070309020205020404" pitchFamily="49" charset="0"/>
              <a:buChar char="o"/>
            </a:pPr>
            <a:endParaRPr lang="en-GB"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647849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99502"/>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03576" y="6911441"/>
            <a:ext cx="2133600" cy="365125"/>
          </a:xfrm>
        </p:spPr>
        <p:txBody>
          <a:bodyPr/>
          <a:lstStyle/>
          <a:p>
            <a:pPr algn="r">
              <a:defRPr/>
            </a:pPr>
            <a:fld id="{3BABFDD9-386B-4635-A8AB-4BCCAEB4E35F}" type="slidenum">
              <a:rPr lang="en-US" sz="1400" smtClean="0">
                <a:latin typeface="+mn-lt"/>
                <a:cs typeface="Arial" pitchFamily="34" charset="0"/>
              </a:rPr>
              <a:pPr algn="r">
                <a:defRPr/>
              </a:pPr>
              <a:t>8</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2016 Forensic Report </a:t>
            </a:r>
            <a:r>
              <a:rPr lang="en-ZA" sz="2400" b="1" dirty="0" smtClean="0">
                <a:cs typeface="Arial" pitchFamily="34" charset="0"/>
              </a:rPr>
              <a:t>- Findings</a:t>
            </a:r>
            <a:endParaRPr lang="en-ZA" sz="2400" b="1" dirty="0">
              <a:cs typeface="Arial" pitchFamily="34" charset="0"/>
            </a:endParaRPr>
          </a:p>
        </p:txBody>
      </p:sp>
      <p:sp>
        <p:nvSpPr>
          <p:cNvPr id="7" name="TextBox 6"/>
          <p:cNvSpPr txBox="1"/>
          <p:nvPr/>
        </p:nvSpPr>
        <p:spPr>
          <a:xfrm>
            <a:off x="-98012" y="568482"/>
            <a:ext cx="8991601" cy="6463308"/>
          </a:xfrm>
          <a:prstGeom prst="rect">
            <a:avLst/>
          </a:prstGeom>
          <a:noFill/>
        </p:spPr>
        <p:txBody>
          <a:bodyPr wrap="square" rtlCol="0">
            <a:spAutoFit/>
          </a:bodyPr>
          <a:lstStyle/>
          <a:p>
            <a:pPr marL="342900" indent="-342900" algn="jus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findings of the forensic investigation are:</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There </a:t>
            </a:r>
            <a:r>
              <a:rPr lang="en-GB" dirty="0">
                <a:latin typeface="Calibri" panose="020F0502020204030204" pitchFamily="34" charset="0"/>
                <a:cs typeface="Calibri" panose="020F0502020204030204" pitchFamily="34" charset="0"/>
              </a:rPr>
              <a:t>is no documented evidence to show that the Bid Specification Committee members were officially appointed by the Vice Chancellor or his delegated official</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There </a:t>
            </a:r>
            <a:r>
              <a:rPr lang="en-GB" dirty="0">
                <a:latin typeface="Calibri" panose="020F0502020204030204" pitchFamily="34" charset="0"/>
                <a:cs typeface="Calibri" panose="020F0502020204030204" pitchFamily="34" charset="0"/>
              </a:rPr>
              <a:t>is no evidence to prove that the University has a functioning and active Bid Specification Committee</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Variation </a:t>
            </a:r>
            <a:r>
              <a:rPr lang="en-GB" dirty="0">
                <a:latin typeface="Calibri" panose="020F0502020204030204" pitchFamily="34" charset="0"/>
                <a:cs typeface="Calibri" panose="020F0502020204030204" pitchFamily="34" charset="0"/>
              </a:rPr>
              <a:t>orders were issued and granted without due authority and they were then ratified and authorised without authority which is in contravention of the basic supply chain </a:t>
            </a:r>
            <a:r>
              <a:rPr lang="en-GB" dirty="0" smtClean="0">
                <a:latin typeface="Calibri" panose="020F0502020204030204" pitchFamily="34" charset="0"/>
                <a:cs typeface="Calibri" panose="020F0502020204030204" pitchFamily="34" charset="0"/>
              </a:rPr>
              <a:t>principles.</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Certain </a:t>
            </a:r>
            <a:r>
              <a:rPr lang="en-GB" dirty="0">
                <a:latin typeface="Calibri" panose="020F0502020204030204" pitchFamily="34" charset="0"/>
                <a:cs typeface="Calibri" panose="020F0502020204030204" pitchFamily="34" charset="0"/>
              </a:rPr>
              <a:t>tenders were not advertised for the minimum required 14 days.</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minimum CIDB requirements for evaluated service providers were amended without due authority.</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Based </a:t>
            </a:r>
            <a:r>
              <a:rPr lang="en-GB" dirty="0">
                <a:latin typeface="Calibri" panose="020F0502020204030204" pitchFamily="34" charset="0"/>
                <a:cs typeface="Calibri" panose="020F0502020204030204" pitchFamily="34" charset="0"/>
              </a:rPr>
              <a:t>on the relevant market prices at the time of contracting, the University was overcharged for some of the projects.</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There </a:t>
            </a:r>
            <a:r>
              <a:rPr lang="en-GB" dirty="0">
                <a:latin typeface="Calibri" panose="020F0502020204030204" pitchFamily="34" charset="0"/>
                <a:cs typeface="Calibri" panose="020F0502020204030204" pitchFamily="34" charset="0"/>
              </a:rPr>
              <a:t>is no evidence to prove that the Supply Chain Management unit is conducting regular and strict supplier assessment procedures</a:t>
            </a:r>
          </a:p>
          <a:p>
            <a:pPr marL="800100" lvl="1" indent="-342900" algn="just">
              <a:buFont typeface="Courier New" panose="02070309020205020404" pitchFamily="49" charset="0"/>
              <a:buChar char="o"/>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University is not enforcing strict measures to ensure that service providers meet their deadlines as per their expected legal </a:t>
            </a:r>
            <a:r>
              <a:rPr lang="en-GB" dirty="0" smtClean="0">
                <a:latin typeface="Calibri" panose="020F0502020204030204" pitchFamily="34" charset="0"/>
                <a:cs typeface="Calibri" panose="020F0502020204030204" pitchFamily="34" charset="0"/>
              </a:rPr>
              <a:t>obligations</a:t>
            </a:r>
          </a:p>
          <a:p>
            <a:pPr marL="800100" lvl="1" indent="-342900" algn="just">
              <a:buFont typeface="Courier New" panose="02070309020205020404" pitchFamily="49" charset="0"/>
              <a:buChar char="o"/>
            </a:pPr>
            <a:r>
              <a:rPr lang="en-GB" dirty="0">
                <a:latin typeface="Calibri" panose="020F0502020204030204" pitchFamily="34" charset="0"/>
                <a:cs typeface="Calibri" panose="020F0502020204030204" pitchFamily="34" charset="0"/>
              </a:rPr>
              <a:t>For certain projects, the professional service providers charged the University percentages that are above the recommended rate.</a:t>
            </a:r>
          </a:p>
          <a:p>
            <a:pPr marL="800100" lvl="1" indent="-342900" algn="just">
              <a:buFont typeface="Courier New" panose="02070309020205020404" pitchFamily="49" charset="0"/>
              <a:buChar char="o"/>
            </a:pPr>
            <a:r>
              <a:rPr lang="en-GB" dirty="0">
                <a:latin typeface="Calibri" panose="020F0502020204030204" pitchFamily="34" charset="0"/>
                <a:cs typeface="Calibri" panose="020F0502020204030204" pitchFamily="34" charset="0"/>
              </a:rPr>
              <a:t>There was no evidence to suggest that there was regular reporting to Council with regards to deviations from the SCM policy, awards of unsolicited bids as well as any abuses found and remedial actions taken.</a:t>
            </a:r>
          </a:p>
          <a:p>
            <a:pPr marL="800100" lvl="1" indent="-342900" algn="just">
              <a:buFont typeface="Courier New" panose="02070309020205020404" pitchFamily="49" charset="0"/>
              <a:buChar char="o"/>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00212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269" y="-237068"/>
            <a:ext cx="9945069" cy="7476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a:xfrm>
            <a:off x="7010400" y="6930935"/>
            <a:ext cx="2133600" cy="365125"/>
          </a:xfrm>
        </p:spPr>
        <p:txBody>
          <a:bodyPr/>
          <a:lstStyle/>
          <a:p>
            <a:pPr algn="r">
              <a:defRPr/>
            </a:pPr>
            <a:fld id="{3BABFDD9-386B-4635-A8AB-4BCCAEB4E35F}" type="slidenum">
              <a:rPr lang="en-US" sz="1400" smtClean="0">
                <a:latin typeface="+mn-lt"/>
                <a:cs typeface="Arial" pitchFamily="34" charset="0"/>
              </a:rPr>
              <a:pPr algn="r">
                <a:defRPr/>
              </a:pPr>
              <a:t>9</a:t>
            </a:fld>
            <a:endParaRPr lang="en-US" sz="1400" dirty="0">
              <a:latin typeface="+mn-lt"/>
              <a:cs typeface="Arial" pitchFamily="34" charset="0"/>
            </a:endParaRPr>
          </a:p>
        </p:txBody>
      </p:sp>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86" name="TextBox 85"/>
          <p:cNvSpPr txBox="1"/>
          <p:nvPr/>
        </p:nvSpPr>
        <p:spPr>
          <a:xfrm>
            <a:off x="-76201" y="227165"/>
            <a:ext cx="9048265"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2016 Forensic Report </a:t>
            </a:r>
            <a:r>
              <a:rPr lang="en-ZA" sz="2400" b="1" dirty="0" smtClean="0">
                <a:cs typeface="Arial" pitchFamily="34" charset="0"/>
              </a:rPr>
              <a:t>– Corrective Action</a:t>
            </a:r>
            <a:endParaRPr lang="en-ZA" sz="2400" b="1" dirty="0">
              <a:cs typeface="Arial" pitchFamily="34" charset="0"/>
            </a:endParaRPr>
          </a:p>
        </p:txBody>
      </p:sp>
      <p:sp>
        <p:nvSpPr>
          <p:cNvPr id="7" name="TextBox 6"/>
          <p:cNvSpPr txBox="1"/>
          <p:nvPr/>
        </p:nvSpPr>
        <p:spPr>
          <a:xfrm>
            <a:off x="1" y="802950"/>
            <a:ext cx="8972064" cy="3170099"/>
          </a:xfrm>
          <a:prstGeom prst="rect">
            <a:avLst/>
          </a:prstGeom>
          <a:noFill/>
        </p:spPr>
        <p:txBody>
          <a:bodyPr wrap="square" rtlCol="0">
            <a:spAutoFit/>
          </a:bodyPr>
          <a:lstStyle/>
          <a:p>
            <a:pPr marL="342900" indent="-342900" algn="just">
              <a:spcAft>
                <a:spcPts val="1200"/>
              </a:spcAft>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The forensic </a:t>
            </a:r>
            <a:r>
              <a:rPr lang="en-GB" sz="2000" dirty="0">
                <a:latin typeface="Calibri" panose="020F0502020204030204" pitchFamily="34" charset="0"/>
                <a:cs typeface="Calibri" panose="020F0502020204030204" pitchFamily="34" charset="0"/>
              </a:rPr>
              <a:t>investigation recommended disciplinary actions </a:t>
            </a:r>
            <a:r>
              <a:rPr lang="en-GB" sz="2000" dirty="0" smtClean="0">
                <a:latin typeface="Calibri" panose="020F0502020204030204" pitchFamily="34" charset="0"/>
                <a:cs typeface="Calibri" panose="020F0502020204030204" pitchFamily="34" charset="0"/>
              </a:rPr>
              <a:t>against:</a:t>
            </a:r>
            <a:endParaRPr lang="en-GB" sz="2000" dirty="0">
              <a:latin typeface="Calibri" panose="020F0502020204030204" pitchFamily="34" charset="0"/>
              <a:cs typeface="Calibri" panose="020F0502020204030204" pitchFamily="34" charset="0"/>
            </a:endParaRPr>
          </a:p>
          <a:p>
            <a:pPr marL="800100" lvl="1" indent="-342900" algn="just">
              <a:spcAft>
                <a:spcPts val="1200"/>
              </a:spcAft>
              <a:buFont typeface="Courier New" panose="02070309020205020404" pitchFamily="49" charset="0"/>
              <a:buChar char="o"/>
            </a:pPr>
            <a:r>
              <a:rPr lang="en-GB" sz="2000" dirty="0" smtClean="0">
                <a:latin typeface="Calibri" panose="020F0502020204030204" pitchFamily="34" charset="0"/>
                <a:cs typeface="Calibri" panose="020F0502020204030204" pitchFamily="34" charset="0"/>
              </a:rPr>
              <a:t>Former </a:t>
            </a:r>
            <a:r>
              <a:rPr lang="en-GB" sz="2000" dirty="0">
                <a:latin typeface="Calibri" panose="020F0502020204030204" pitchFamily="34" charset="0"/>
                <a:cs typeface="Calibri" panose="020F0502020204030204" pitchFamily="34" charset="0"/>
              </a:rPr>
              <a:t>Deputy Vice Chancellor: Operations</a:t>
            </a:r>
          </a:p>
          <a:p>
            <a:pPr marL="800100" lvl="1" indent="-342900" algn="just">
              <a:spcAft>
                <a:spcPts val="1200"/>
              </a:spcAft>
              <a:buFont typeface="Courier New" panose="02070309020205020404" pitchFamily="49" charset="0"/>
              <a:buChar char="o"/>
            </a:pPr>
            <a:r>
              <a:rPr lang="en-GB" sz="2000" dirty="0" smtClean="0">
                <a:latin typeface="Calibri" panose="020F0502020204030204" pitchFamily="34" charset="0"/>
                <a:cs typeface="Calibri" panose="020F0502020204030204" pitchFamily="34" charset="0"/>
              </a:rPr>
              <a:t>Former </a:t>
            </a:r>
            <a:r>
              <a:rPr lang="en-GB" sz="2000" dirty="0">
                <a:latin typeface="Calibri" panose="020F0502020204030204" pitchFamily="34" charset="0"/>
                <a:cs typeface="Calibri" panose="020F0502020204030204" pitchFamily="34" charset="0"/>
              </a:rPr>
              <a:t>Head of Supply </a:t>
            </a:r>
            <a:r>
              <a:rPr lang="en-GB" sz="2000" dirty="0" smtClean="0">
                <a:latin typeface="Calibri" panose="020F0502020204030204" pitchFamily="34" charset="0"/>
                <a:cs typeface="Calibri" panose="020F0502020204030204" pitchFamily="34" charset="0"/>
              </a:rPr>
              <a:t>Chain</a:t>
            </a:r>
          </a:p>
          <a:p>
            <a:pPr marL="800100" lvl="1" indent="-342900" algn="just">
              <a:spcAft>
                <a:spcPts val="1200"/>
              </a:spcAft>
              <a:buFont typeface="Courier New" panose="02070309020205020404" pitchFamily="49" charset="0"/>
              <a:buChar char="o"/>
            </a:pPr>
            <a:r>
              <a:rPr lang="en-GB" sz="2000" dirty="0" smtClean="0">
                <a:latin typeface="Calibri" panose="020F0502020204030204" pitchFamily="34" charset="0"/>
                <a:cs typeface="Calibri" panose="020F0502020204030204" pitchFamily="34" charset="0"/>
              </a:rPr>
              <a:t>Former </a:t>
            </a:r>
            <a:r>
              <a:rPr lang="en-GB" sz="2000" dirty="0">
                <a:latin typeface="Calibri" panose="020F0502020204030204" pitchFamily="34" charset="0"/>
                <a:cs typeface="Calibri" panose="020F0502020204030204" pitchFamily="34" charset="0"/>
              </a:rPr>
              <a:t>Head of Facilities Management</a:t>
            </a:r>
          </a:p>
          <a:p>
            <a:pPr marL="800100" lvl="1" indent="-342900" algn="just">
              <a:spcAft>
                <a:spcPts val="1200"/>
              </a:spcAft>
              <a:buFont typeface="Courier New" panose="02070309020205020404" pitchFamily="49" charset="0"/>
              <a:buChar char="o"/>
            </a:pPr>
            <a:r>
              <a:rPr lang="en-GB" sz="2000" dirty="0" smtClean="0">
                <a:latin typeface="Calibri" panose="020F0502020204030204" pitchFamily="34" charset="0"/>
                <a:cs typeface="Calibri" panose="020F0502020204030204" pitchFamily="34" charset="0"/>
              </a:rPr>
              <a:t>Various </a:t>
            </a:r>
            <a:r>
              <a:rPr lang="en-GB" sz="2000" dirty="0">
                <a:latin typeface="Calibri" panose="020F0502020204030204" pitchFamily="34" charset="0"/>
                <a:cs typeface="Calibri" panose="020F0502020204030204" pitchFamily="34" charset="0"/>
              </a:rPr>
              <a:t>professional service </a:t>
            </a:r>
            <a:r>
              <a:rPr lang="en-GB" sz="2000" dirty="0" smtClean="0">
                <a:latin typeface="Calibri" panose="020F0502020204030204" pitchFamily="34" charset="0"/>
                <a:cs typeface="Calibri" panose="020F0502020204030204" pitchFamily="34" charset="0"/>
              </a:rPr>
              <a:t>providers</a:t>
            </a:r>
            <a:endParaRPr lang="en-ZA" sz="2000" dirty="0" smtClean="0">
              <a:latin typeface="Calibri" panose="020F0502020204030204" pitchFamily="34" charset="0"/>
              <a:cs typeface="Calibri" panose="020F0502020204030204" pitchFamily="34" charset="0"/>
            </a:endParaRPr>
          </a:p>
          <a:p>
            <a:pPr marL="342882" indent="-342882" algn="just">
              <a:spcAft>
                <a:spcPts val="1200"/>
              </a:spcAft>
              <a:buFont typeface="Arial" panose="020B0604020202020204" pitchFamily="34" charset="0"/>
              <a:buChar char="•"/>
            </a:pPr>
            <a:r>
              <a:rPr lang="en-ZA" sz="2000" dirty="0" smtClean="0">
                <a:latin typeface="Calibri" panose="020F0502020204030204" pitchFamily="34" charset="0"/>
                <a:cs typeface="Calibri" panose="020F0502020204030204" pitchFamily="34" charset="0"/>
              </a:rPr>
              <a:t>The Vice Chancellor was not implicated in the report. </a:t>
            </a:r>
          </a:p>
          <a:p>
            <a:pPr algn="just"/>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51752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13114</TotalTime>
  <Words>2412</Words>
  <Application>Microsoft Office PowerPoint</Application>
  <PresentationFormat>On-screen Show (4:3)</PresentationFormat>
  <Paragraphs>133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USER</cp:lastModifiedBy>
  <cp:revision>839</cp:revision>
  <cp:lastPrinted>2017-11-03T09:13:33Z</cp:lastPrinted>
  <dcterms:created xsi:type="dcterms:W3CDTF">2010-10-01T19:49:50Z</dcterms:created>
  <dcterms:modified xsi:type="dcterms:W3CDTF">2021-03-03T16:20:19Z</dcterms:modified>
</cp:coreProperties>
</file>