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8"/>
  </p:notesMasterIdLst>
  <p:handoutMasterIdLst>
    <p:handoutMasterId r:id="rId39"/>
  </p:handoutMasterIdLst>
  <p:sldIdLst>
    <p:sldId id="1733" r:id="rId2"/>
    <p:sldId id="1910" r:id="rId3"/>
    <p:sldId id="1909" r:id="rId4"/>
    <p:sldId id="1822" r:id="rId5"/>
    <p:sldId id="1873" r:id="rId6"/>
    <p:sldId id="1937" r:id="rId7"/>
    <p:sldId id="1797" r:id="rId8"/>
    <p:sldId id="1914" r:id="rId9"/>
    <p:sldId id="1893" r:id="rId10"/>
    <p:sldId id="1938" r:id="rId11"/>
    <p:sldId id="1931" r:id="rId12"/>
    <p:sldId id="1932" r:id="rId13"/>
    <p:sldId id="1916" r:id="rId14"/>
    <p:sldId id="1874" r:id="rId15"/>
    <p:sldId id="1934" r:id="rId16"/>
    <p:sldId id="1933" r:id="rId17"/>
    <p:sldId id="1929" r:id="rId18"/>
    <p:sldId id="1927" r:id="rId19"/>
    <p:sldId id="1928" r:id="rId20"/>
    <p:sldId id="1922" r:id="rId21"/>
    <p:sldId id="1886" r:id="rId22"/>
    <p:sldId id="1936" r:id="rId23"/>
    <p:sldId id="1935" r:id="rId24"/>
    <p:sldId id="1838" r:id="rId25"/>
    <p:sldId id="1939" r:id="rId26"/>
    <p:sldId id="1802" r:id="rId27"/>
    <p:sldId id="1913" r:id="rId28"/>
    <p:sldId id="1940" r:id="rId29"/>
    <p:sldId id="1908" r:id="rId30"/>
    <p:sldId id="1941" r:id="rId31"/>
    <p:sldId id="1915" r:id="rId32"/>
    <p:sldId id="1942" r:id="rId33"/>
    <p:sldId id="1930" r:id="rId34"/>
    <p:sldId id="1805" r:id="rId35"/>
    <p:sldId id="1840" r:id="rId36"/>
    <p:sldId id="1752" r:id="rId3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080"/>
    <a:srgbClr val="102640"/>
    <a:srgbClr val="FFD700"/>
    <a:srgbClr val="FFE253"/>
    <a:srgbClr val="FFFFC1"/>
    <a:srgbClr val="FFF7DD"/>
    <a:srgbClr val="FFCD2D"/>
    <a:srgbClr val="FFC00D"/>
    <a:srgbClr val="CCFF66"/>
    <a:srgbClr val="EAF1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5400" autoAdjust="0"/>
  </p:normalViewPr>
  <p:slideViewPr>
    <p:cSldViewPr>
      <p:cViewPr varScale="1">
        <p:scale>
          <a:sx n="67" d="100"/>
          <a:sy n="67" d="100"/>
        </p:scale>
        <p:origin x="-16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RAPE!$C$17</c:f>
              <c:strCache>
                <c:ptCount val="1"/>
                <c:pt idx="0">
                  <c:v>Alcohol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RAPE!$B$18:$B$21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Murder</c:v>
                </c:pt>
                <c:pt idx="3">
                  <c:v>Attempted murder</c:v>
                </c:pt>
              </c:strCache>
            </c:strRef>
          </c:cat>
          <c:val>
            <c:numRef>
              <c:f>RAPE!$C$18:$C$21</c:f>
              <c:numCache>
                <c:formatCode>#,##0</c:formatCode>
                <c:ptCount val="4"/>
                <c:pt idx="0">
                  <c:v>5722</c:v>
                </c:pt>
                <c:pt idx="1">
                  <c:v>1383</c:v>
                </c:pt>
                <c:pt idx="2">
                  <c:v>516</c:v>
                </c:pt>
                <c:pt idx="3">
                  <c:v>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B2-49B8-ACA7-BDE33B99B883}"/>
            </c:ext>
          </c:extLst>
        </c:ser>
        <c:ser>
          <c:idx val="1"/>
          <c:order val="1"/>
          <c:tx>
            <c:strRef>
              <c:f>RAPE!$D$17</c:f>
              <c:strCache>
                <c:ptCount val="1"/>
                <c:pt idx="0">
                  <c:v>Drugs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RAPE!$B$18:$B$21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Murder</c:v>
                </c:pt>
                <c:pt idx="3">
                  <c:v>Attempted murder</c:v>
                </c:pt>
              </c:strCache>
            </c:strRef>
          </c:cat>
          <c:val>
            <c:numRef>
              <c:f>RAPE!$D$18:$D$21</c:f>
              <c:numCache>
                <c:formatCode>#,##0</c:formatCode>
                <c:ptCount val="4"/>
                <c:pt idx="0">
                  <c:v>307</c:v>
                </c:pt>
                <c:pt idx="1">
                  <c:v>154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B2-49B8-ACA7-BDE33B99B883}"/>
            </c:ext>
          </c:extLst>
        </c:ser>
        <c:dLbls>
          <c:showVal val="1"/>
        </c:dLbls>
        <c:gapWidth val="100"/>
        <c:axId val="134435968"/>
        <c:axId val="134437504"/>
      </c:barChart>
      <c:catAx>
        <c:axId val="1344359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026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437504"/>
        <c:crosses val="autoZero"/>
        <c:auto val="1"/>
        <c:lblAlgn val="ctr"/>
        <c:lblOffset val="100"/>
      </c:catAx>
      <c:valAx>
        <c:axId val="1344375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4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6.1111111111111116E-2"/>
          <c:y val="1.8518518518518521E-2"/>
          <c:w val="0.93888888888888899"/>
          <c:h val="0.73577136191309433"/>
        </c:manualLayout>
      </c:layout>
      <c:lineChart>
        <c:grouping val="standard"/>
        <c:ser>
          <c:idx val="0"/>
          <c:order val="0"/>
          <c:tx>
            <c:strRef>
              <c:f>'3RD Q ANALYSIS'!$I$1</c:f>
              <c:strCache>
                <c:ptCount val="1"/>
                <c:pt idx="0">
                  <c:v>On duty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spPr>
              <a:ln w="22225" cap="rnd" cmpd="sng" algn="ctr">
                <a:solidFill>
                  <a:schemeClr val="accent1"/>
                </a:solidFill>
                <a:round/>
              </a:ln>
              <a:effectLst>
                <a:outerShdw blurRad="50800" dist="50800" dir="5400000" algn="ctr" rotWithShape="0">
                  <a:schemeClr val="tx2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72-42A1-8F24-072FDCF0D40F}"/>
              </c:ext>
            </c:extLst>
          </c:dPt>
          <c:dPt>
            <c:idx val="2"/>
            <c:spPr>
              <a:ln w="22225" cap="rnd" cmpd="sng" algn="ctr">
                <a:solidFill>
                  <a:schemeClr val="accent1"/>
                </a:solidFill>
                <a:round/>
              </a:ln>
              <a:effectLst>
                <a:outerShdw blurRad="50800" dist="50800" dir="5400000" algn="ctr" rotWithShape="0">
                  <a:schemeClr val="tx2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72-42A1-8F24-072FDCF0D40F}"/>
              </c:ext>
            </c:extLst>
          </c:dPt>
          <c:dLbls>
            <c:dLbl>
              <c:idx val="0"/>
              <c:layout>
                <c:manualLayout>
                  <c:x val="-2.971183289588801E-2"/>
                  <c:y val="6.392328630405841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E2-4206-B7EC-3BB67653E932}"/>
                </c:ext>
              </c:extLst>
            </c:dLbl>
            <c:dLbl>
              <c:idx val="1"/>
              <c:layout>
                <c:manualLayout>
                  <c:x val="-1.7211832895888016E-2"/>
                  <c:y val="-5.4791388260621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2-42A1-8F24-072FDCF0D40F}"/>
                </c:ext>
              </c:extLst>
            </c:dLbl>
            <c:dLbl>
              <c:idx val="2"/>
              <c:layout>
                <c:manualLayout>
                  <c:x val="-1.9340551181102369E-3"/>
                  <c:y val="4.5659490217184575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72-42A1-8F24-072FDCF0D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'3RD Q ANALYSIS'!$H$2:$H$4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'3RD Q ANALYSIS'!$I$2:$I$4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2-42A1-8F24-072FDCF0D40F}"/>
            </c:ext>
          </c:extLst>
        </c:ser>
        <c:ser>
          <c:idx val="1"/>
          <c:order val="1"/>
          <c:tx>
            <c:strRef>
              <c:f>'3RD Q ANALYSIS'!$J$1</c:f>
              <c:strCache>
                <c:ptCount val="1"/>
                <c:pt idx="0">
                  <c:v>Off duty</c:v>
                </c:pt>
              </c:strCache>
            </c:strRef>
          </c:tx>
          <c:spPr>
            <a:ln w="53975" cap="rnd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>
              <a:innerShdw blurRad="63500" dist="50800" dir="13500000">
                <a:schemeClr val="tx1">
                  <a:lumMod val="75000"/>
                  <a:lumOff val="25000"/>
                  <a:alpha val="0"/>
                </a:schemeClr>
              </a:innerShdw>
            </a:effectLst>
          </c:spPr>
          <c:marker>
            <c:symbol val="none"/>
          </c:marker>
          <c:dPt>
            <c:idx val="2"/>
            <c:spPr>
              <a:ln w="53975" cap="rnd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>
                <a:innerShdw blurRad="1270000" dist="50800" dir="21540000">
                  <a:schemeClr val="tx1">
                    <a:lumMod val="75000"/>
                    <a:lumOff val="25000"/>
                    <a:alpha val="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72-42A1-8F24-072FDCF0D40F}"/>
              </c:ext>
            </c:extLst>
          </c:dPt>
          <c:dLbls>
            <c:dLbl>
              <c:idx val="0"/>
              <c:layout>
                <c:manualLayout>
                  <c:x val="-5.0395888013998288E-2"/>
                  <c:y val="4.2423440721425605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72-42A1-8F24-072FDCF0D40F}"/>
                </c:ext>
              </c:extLst>
            </c:dLbl>
            <c:dLbl>
              <c:idx val="1"/>
              <c:layout>
                <c:manualLayout>
                  <c:x val="-2.9562554680665015E-2"/>
                  <c:y val="-6.787750515428102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2-42A1-8F24-072FDCF0D40F}"/>
                </c:ext>
              </c:extLst>
            </c:dLbl>
            <c:dLbl>
              <c:idx val="2"/>
              <c:layout>
                <c:manualLayout>
                  <c:x val="3.7707786526684178E-3"/>
                  <c:y val="8.4846881442850897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2-42A1-8F24-072FDCF0D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'3RD Q ANALYSIS'!$H$2:$H$4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'3RD Q ANALYSIS'!$J$2:$J$4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2-42A1-8F24-072FDCF0D40F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41041024"/>
        <c:axId val="141059200"/>
      </c:lineChart>
      <c:catAx>
        <c:axId val="141041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059200"/>
        <c:crosses val="autoZero"/>
        <c:auto val="1"/>
        <c:lblAlgn val="ctr"/>
        <c:lblOffset val="100"/>
      </c:catAx>
      <c:valAx>
        <c:axId val="141059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0410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C9951-51F5-4DDA-ADC0-562ABE4A652B}" type="doc">
      <dgm:prSet loTypeId="urn:microsoft.com/office/officeart/2005/8/layout/hList7#1" loCatId="picture" qsTypeId="urn:microsoft.com/office/officeart/2005/8/quickstyle/3d5" qsCatId="3D" csTypeId="urn:microsoft.com/office/officeart/2005/8/colors/accent1_2" csCatId="accent1" phldr="1"/>
      <dgm:spPr/>
    </dgm:pt>
    <dgm:pt modelId="{464644A0-B580-41C3-8907-C50126193FE4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Assault  GBH = 4 488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E22F1-91E4-4125-84B6-D295DB0FA429}" type="parTrans" cxnId="{3E596850-99B6-4015-9890-E8254924EE11}">
      <dgm:prSet/>
      <dgm:spPr/>
      <dgm:t>
        <a:bodyPr/>
        <a:lstStyle/>
        <a:p>
          <a:endParaRPr lang="en-US" sz="2400" b="1"/>
        </a:p>
      </dgm:t>
    </dgm:pt>
    <dgm:pt modelId="{5E2C9C4A-5B12-4B9D-A4D6-4925BD64A3D1}" type="sibTrans" cxnId="{3E596850-99B6-4015-9890-E8254924EE11}">
      <dgm:prSet/>
      <dgm:spPr/>
      <dgm:t>
        <a:bodyPr/>
        <a:lstStyle/>
        <a:p>
          <a:endParaRPr lang="en-US" sz="2400" b="1"/>
        </a:p>
      </dgm:t>
    </dgm:pt>
    <dgm:pt modelId="{1D8EB841-A84F-41F0-BFB3-CB0C4AA9E756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Rape = 44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A518-840C-4040-9910-F5C52B85363F}" type="parTrans" cxnId="{0C3CAAC9-D8F7-4740-B8DF-8C402D96C46C}">
      <dgm:prSet/>
      <dgm:spPr/>
      <dgm:t>
        <a:bodyPr/>
        <a:lstStyle/>
        <a:p>
          <a:endParaRPr lang="en-US" sz="2400" b="1"/>
        </a:p>
      </dgm:t>
    </dgm:pt>
    <dgm:pt modelId="{8EC5A242-156E-4A5F-9378-67BA758FEA12}" type="sibTrans" cxnId="{0C3CAAC9-D8F7-4740-B8DF-8C402D96C46C}">
      <dgm:prSet/>
      <dgm:spPr/>
      <dgm:t>
        <a:bodyPr/>
        <a:lstStyle/>
        <a:p>
          <a:endParaRPr lang="en-US" sz="2400" b="1"/>
        </a:p>
      </dgm:t>
    </dgm:pt>
    <dgm:pt modelId="{93619127-3469-4E37-95C6-4B06DD2DC1C4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Murder = 399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0B555-7FF7-4268-9F1C-A8CE3757B4D1}" type="parTrans" cxnId="{4F0056DE-B8BE-48F8-B5ED-FB67EE8F6955}">
      <dgm:prSet/>
      <dgm:spPr/>
      <dgm:t>
        <a:bodyPr/>
        <a:lstStyle/>
        <a:p>
          <a:endParaRPr lang="en-US" sz="2400" b="1"/>
        </a:p>
      </dgm:t>
    </dgm:pt>
    <dgm:pt modelId="{4C29C4A8-2624-4D13-9CF3-DEEFF2806C88}" type="sibTrans" cxnId="{4F0056DE-B8BE-48F8-B5ED-FB67EE8F6955}">
      <dgm:prSet/>
      <dgm:spPr/>
      <dgm:t>
        <a:bodyPr/>
        <a:lstStyle/>
        <a:p>
          <a:endParaRPr lang="en-US" sz="2400" b="1"/>
        </a:p>
      </dgm:t>
    </dgm:pt>
    <dgm:pt modelId="{D4FDF1EC-DC02-49C0-939F-984DCBC56A5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Attempted murder = 167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42FBF-E7AE-440C-9C8A-7D8D0CE766C3}" type="parTrans" cxnId="{4C810316-0941-4B66-94D9-FEE21147BA7C}">
      <dgm:prSet/>
      <dgm:spPr/>
      <dgm:t>
        <a:bodyPr/>
        <a:lstStyle/>
        <a:p>
          <a:endParaRPr lang="en-US" sz="2400" b="1"/>
        </a:p>
      </dgm:t>
    </dgm:pt>
    <dgm:pt modelId="{367DE72D-D768-467B-93E5-A440554BACB5}" type="sibTrans" cxnId="{4C810316-0941-4B66-94D9-FEE21147BA7C}">
      <dgm:prSet/>
      <dgm:spPr/>
      <dgm:t>
        <a:bodyPr/>
        <a:lstStyle/>
        <a:p>
          <a:endParaRPr lang="en-US" sz="2400" b="1"/>
        </a:p>
      </dgm:t>
    </dgm:pt>
    <dgm:pt modelId="{FF73E65B-63BD-44A5-BEBE-CD8326B902B6}" type="pres">
      <dgm:prSet presAssocID="{7C6C9951-51F5-4DDA-ADC0-562ABE4A652B}" presName="Name0" presStyleCnt="0">
        <dgm:presLayoutVars>
          <dgm:dir/>
          <dgm:resizeHandles val="exact"/>
        </dgm:presLayoutVars>
      </dgm:prSet>
      <dgm:spPr/>
    </dgm:pt>
    <dgm:pt modelId="{52CFFC82-FCB6-4CF4-97ED-9CC9079C56A2}" type="pres">
      <dgm:prSet presAssocID="{7C6C9951-51F5-4DDA-ADC0-562ABE4A652B}" presName="fgShape" presStyleLbl="fgShp" presStyleIdx="0" presStyleCnt="1"/>
      <dgm:spPr/>
    </dgm:pt>
    <dgm:pt modelId="{20359EB0-4599-4CE5-ADA0-B67FC3CAD4C5}" type="pres">
      <dgm:prSet presAssocID="{7C6C9951-51F5-4DDA-ADC0-562ABE4A652B}" presName="linComp" presStyleCnt="0"/>
      <dgm:spPr/>
    </dgm:pt>
    <dgm:pt modelId="{4B93301F-73D4-49E9-8647-FD8A30062ECF}" type="pres">
      <dgm:prSet presAssocID="{464644A0-B580-41C3-8907-C50126193FE4}" presName="compNode" presStyleCnt="0"/>
      <dgm:spPr/>
    </dgm:pt>
    <dgm:pt modelId="{AB2900D1-0E11-4CAD-A297-A7977739D8A3}" type="pres">
      <dgm:prSet presAssocID="{464644A0-B580-41C3-8907-C50126193FE4}" presName="bkgdShape" presStyleLbl="node1" presStyleIdx="0" presStyleCnt="4"/>
      <dgm:spPr/>
      <dgm:t>
        <a:bodyPr/>
        <a:lstStyle/>
        <a:p>
          <a:endParaRPr lang="en-US"/>
        </a:p>
      </dgm:t>
    </dgm:pt>
    <dgm:pt modelId="{6DA09237-5042-440E-A4F1-E2453102B2E6}" type="pres">
      <dgm:prSet presAssocID="{464644A0-B580-41C3-8907-C50126193F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F7CD8-66D5-4E76-BA47-D8DFAD582205}" type="pres">
      <dgm:prSet presAssocID="{464644A0-B580-41C3-8907-C50126193FE4}" presName="invisiNode" presStyleLbl="node1" presStyleIdx="0" presStyleCnt="4"/>
      <dgm:spPr/>
    </dgm:pt>
    <dgm:pt modelId="{15A3C727-4B91-4F31-8A3D-08AE12C2943D}" type="pres">
      <dgm:prSet presAssocID="{464644A0-B580-41C3-8907-C50126193FE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1C63AA-E762-401E-8F57-83C15A3E952F}" type="pres">
      <dgm:prSet presAssocID="{5E2C9C4A-5B12-4B9D-A4D6-4925BD64A3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B0DDC9-CB1E-4F4C-8B16-E3D07305E486}" type="pres">
      <dgm:prSet presAssocID="{1D8EB841-A84F-41F0-BFB3-CB0C4AA9E756}" presName="compNode" presStyleCnt="0"/>
      <dgm:spPr/>
    </dgm:pt>
    <dgm:pt modelId="{89949CD8-B21D-425C-8910-E44A84C16B49}" type="pres">
      <dgm:prSet presAssocID="{1D8EB841-A84F-41F0-BFB3-CB0C4AA9E756}" presName="bkgdShape" presStyleLbl="node1" presStyleIdx="1" presStyleCnt="4"/>
      <dgm:spPr/>
      <dgm:t>
        <a:bodyPr/>
        <a:lstStyle/>
        <a:p>
          <a:endParaRPr lang="en-US"/>
        </a:p>
      </dgm:t>
    </dgm:pt>
    <dgm:pt modelId="{FF60D577-0D3C-4BF8-A4BC-244ACB24BA95}" type="pres">
      <dgm:prSet presAssocID="{1D8EB841-A84F-41F0-BFB3-CB0C4AA9E75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7E161-09FA-4C32-8E43-067703D47CFD}" type="pres">
      <dgm:prSet presAssocID="{1D8EB841-A84F-41F0-BFB3-CB0C4AA9E756}" presName="invisiNode" presStyleLbl="node1" presStyleIdx="1" presStyleCnt="4"/>
      <dgm:spPr/>
    </dgm:pt>
    <dgm:pt modelId="{FF0FB5C6-0C3B-4CEB-925F-7A8CE59800B9}" type="pres">
      <dgm:prSet presAssocID="{1D8EB841-A84F-41F0-BFB3-CB0C4AA9E75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DFAE4D-D97D-4229-9861-7ADFE16C670E}" type="pres">
      <dgm:prSet presAssocID="{8EC5A242-156E-4A5F-9378-67BA758FEA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1871E7-EF0E-4EE2-9200-BBE05E9E470F}" type="pres">
      <dgm:prSet presAssocID="{D4FDF1EC-DC02-49C0-939F-984DCBC56A5D}" presName="compNode" presStyleCnt="0"/>
      <dgm:spPr/>
    </dgm:pt>
    <dgm:pt modelId="{019E8C1A-30CD-41CC-B78A-C1A7F19DA97E}" type="pres">
      <dgm:prSet presAssocID="{D4FDF1EC-DC02-49C0-939F-984DCBC56A5D}" presName="bkgdShape" presStyleLbl="node1" presStyleIdx="2" presStyleCnt="4"/>
      <dgm:spPr/>
      <dgm:t>
        <a:bodyPr/>
        <a:lstStyle/>
        <a:p>
          <a:endParaRPr lang="en-US"/>
        </a:p>
      </dgm:t>
    </dgm:pt>
    <dgm:pt modelId="{E130B038-E0EA-4DEE-A283-A7390907A731}" type="pres">
      <dgm:prSet presAssocID="{D4FDF1EC-DC02-49C0-939F-984DCBC56A5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61AFD-5AB4-4753-B8F4-3C7E21F1F7B7}" type="pres">
      <dgm:prSet presAssocID="{D4FDF1EC-DC02-49C0-939F-984DCBC56A5D}" presName="invisiNode" presStyleLbl="node1" presStyleIdx="2" presStyleCnt="4"/>
      <dgm:spPr/>
    </dgm:pt>
    <dgm:pt modelId="{BF4A46EE-FCA2-44F9-99B5-B987138F075B}" type="pres">
      <dgm:prSet presAssocID="{D4FDF1EC-DC02-49C0-939F-984DCBC56A5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2B6B3C6-7438-4429-B46E-C0EFD990AD38}" type="pres">
      <dgm:prSet presAssocID="{367DE72D-D768-467B-93E5-A440554BAC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7E633-2E53-48B5-842C-5231194E3480}" type="pres">
      <dgm:prSet presAssocID="{93619127-3469-4E37-95C6-4B06DD2DC1C4}" presName="compNode" presStyleCnt="0"/>
      <dgm:spPr/>
    </dgm:pt>
    <dgm:pt modelId="{2F0B005A-7D79-4893-9C58-1A08451BF408}" type="pres">
      <dgm:prSet presAssocID="{93619127-3469-4E37-95C6-4B06DD2DC1C4}" presName="bkgdShape" presStyleLbl="node1" presStyleIdx="3" presStyleCnt="4"/>
      <dgm:spPr/>
      <dgm:t>
        <a:bodyPr/>
        <a:lstStyle/>
        <a:p>
          <a:endParaRPr lang="en-US"/>
        </a:p>
      </dgm:t>
    </dgm:pt>
    <dgm:pt modelId="{6F05B2EB-651B-4A7C-ACEF-9B712B79C392}" type="pres">
      <dgm:prSet presAssocID="{93619127-3469-4E37-95C6-4B06DD2DC1C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79186-A94D-4E04-8485-CBD6AEDB14E7}" type="pres">
      <dgm:prSet presAssocID="{93619127-3469-4E37-95C6-4B06DD2DC1C4}" presName="invisiNode" presStyleLbl="node1" presStyleIdx="3" presStyleCnt="4"/>
      <dgm:spPr/>
    </dgm:pt>
    <dgm:pt modelId="{F8DFD644-9D62-4C81-9159-CBAA03F673FE}" type="pres">
      <dgm:prSet presAssocID="{93619127-3469-4E37-95C6-4B06DD2DC1C4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A26F34B-6ED8-401C-92B2-789A79080762}" type="presOf" srcId="{464644A0-B580-41C3-8907-C50126193FE4}" destId="{6DA09237-5042-440E-A4F1-E2453102B2E6}" srcOrd="1" destOrd="0" presId="urn:microsoft.com/office/officeart/2005/8/layout/hList7#1"/>
    <dgm:cxn modelId="{672CAA85-5816-46C4-AE7F-DF0482D2D510}" type="presOf" srcId="{93619127-3469-4E37-95C6-4B06DD2DC1C4}" destId="{6F05B2EB-651B-4A7C-ACEF-9B712B79C392}" srcOrd="1" destOrd="0" presId="urn:microsoft.com/office/officeart/2005/8/layout/hList7#1"/>
    <dgm:cxn modelId="{4F0056DE-B8BE-48F8-B5ED-FB67EE8F6955}" srcId="{7C6C9951-51F5-4DDA-ADC0-562ABE4A652B}" destId="{93619127-3469-4E37-95C6-4B06DD2DC1C4}" srcOrd="3" destOrd="0" parTransId="{6D00B555-7FF7-4268-9F1C-A8CE3757B4D1}" sibTransId="{4C29C4A8-2624-4D13-9CF3-DEEFF2806C88}"/>
    <dgm:cxn modelId="{F8D9F65E-A47A-4E5F-A7B6-27F83F3F01AF}" type="presOf" srcId="{7C6C9951-51F5-4DDA-ADC0-562ABE4A652B}" destId="{FF73E65B-63BD-44A5-BEBE-CD8326B902B6}" srcOrd="0" destOrd="0" presId="urn:microsoft.com/office/officeart/2005/8/layout/hList7#1"/>
    <dgm:cxn modelId="{B3C66764-EBA1-4A4F-82CB-D17F6945BB5A}" type="presOf" srcId="{367DE72D-D768-467B-93E5-A440554BACB5}" destId="{92B6B3C6-7438-4429-B46E-C0EFD990AD38}" srcOrd="0" destOrd="0" presId="urn:microsoft.com/office/officeart/2005/8/layout/hList7#1"/>
    <dgm:cxn modelId="{0C3CAAC9-D8F7-4740-B8DF-8C402D96C46C}" srcId="{7C6C9951-51F5-4DDA-ADC0-562ABE4A652B}" destId="{1D8EB841-A84F-41F0-BFB3-CB0C4AA9E756}" srcOrd="1" destOrd="0" parTransId="{A10EA518-840C-4040-9910-F5C52B85363F}" sibTransId="{8EC5A242-156E-4A5F-9378-67BA758FEA12}"/>
    <dgm:cxn modelId="{06E46F77-F7BB-4C2B-929B-A065F6CE4467}" type="presOf" srcId="{D4FDF1EC-DC02-49C0-939F-984DCBC56A5D}" destId="{019E8C1A-30CD-41CC-B78A-C1A7F19DA97E}" srcOrd="0" destOrd="0" presId="urn:microsoft.com/office/officeart/2005/8/layout/hList7#1"/>
    <dgm:cxn modelId="{E2F7A4EE-2E9B-4337-B11F-BB3FCE8E1D6F}" type="presOf" srcId="{464644A0-B580-41C3-8907-C50126193FE4}" destId="{AB2900D1-0E11-4CAD-A297-A7977739D8A3}" srcOrd="0" destOrd="0" presId="urn:microsoft.com/office/officeart/2005/8/layout/hList7#1"/>
    <dgm:cxn modelId="{44B38B64-2E94-4328-ADA6-81880EAFB180}" type="presOf" srcId="{D4FDF1EC-DC02-49C0-939F-984DCBC56A5D}" destId="{E130B038-E0EA-4DEE-A283-A7390907A731}" srcOrd="1" destOrd="0" presId="urn:microsoft.com/office/officeart/2005/8/layout/hList7#1"/>
    <dgm:cxn modelId="{2EF6B325-07E7-42B9-AB64-B26944BA61DD}" type="presOf" srcId="{1D8EB841-A84F-41F0-BFB3-CB0C4AA9E756}" destId="{FF60D577-0D3C-4BF8-A4BC-244ACB24BA95}" srcOrd="1" destOrd="0" presId="urn:microsoft.com/office/officeart/2005/8/layout/hList7#1"/>
    <dgm:cxn modelId="{4C810316-0941-4B66-94D9-FEE21147BA7C}" srcId="{7C6C9951-51F5-4DDA-ADC0-562ABE4A652B}" destId="{D4FDF1EC-DC02-49C0-939F-984DCBC56A5D}" srcOrd="2" destOrd="0" parTransId="{BD942FBF-E7AE-440C-9C8A-7D8D0CE766C3}" sibTransId="{367DE72D-D768-467B-93E5-A440554BACB5}"/>
    <dgm:cxn modelId="{FA67B56C-2AB5-412F-A283-6104B8922D62}" type="presOf" srcId="{93619127-3469-4E37-95C6-4B06DD2DC1C4}" destId="{2F0B005A-7D79-4893-9C58-1A08451BF408}" srcOrd="0" destOrd="0" presId="urn:microsoft.com/office/officeart/2005/8/layout/hList7#1"/>
    <dgm:cxn modelId="{3E596850-99B6-4015-9890-E8254924EE11}" srcId="{7C6C9951-51F5-4DDA-ADC0-562ABE4A652B}" destId="{464644A0-B580-41C3-8907-C50126193FE4}" srcOrd="0" destOrd="0" parTransId="{D59E22F1-91E4-4125-84B6-D295DB0FA429}" sibTransId="{5E2C9C4A-5B12-4B9D-A4D6-4925BD64A3D1}"/>
    <dgm:cxn modelId="{1E3137F8-D6D8-4811-BE40-63DA655B3F4E}" type="presOf" srcId="{1D8EB841-A84F-41F0-BFB3-CB0C4AA9E756}" destId="{89949CD8-B21D-425C-8910-E44A84C16B49}" srcOrd="0" destOrd="0" presId="urn:microsoft.com/office/officeart/2005/8/layout/hList7#1"/>
    <dgm:cxn modelId="{FF122F22-B97A-427D-A4F1-1BD38FE688CA}" type="presOf" srcId="{8EC5A242-156E-4A5F-9378-67BA758FEA12}" destId="{A3DFAE4D-D97D-4229-9861-7ADFE16C670E}" srcOrd="0" destOrd="0" presId="urn:microsoft.com/office/officeart/2005/8/layout/hList7#1"/>
    <dgm:cxn modelId="{50C06A68-EEAE-4DC2-B8DD-B09596D8A7A4}" type="presOf" srcId="{5E2C9C4A-5B12-4B9D-A4D6-4925BD64A3D1}" destId="{651C63AA-E762-401E-8F57-83C15A3E952F}" srcOrd="0" destOrd="0" presId="urn:microsoft.com/office/officeart/2005/8/layout/hList7#1"/>
    <dgm:cxn modelId="{D87C29B6-CBF2-4539-ABE9-5A0180B7A6BF}" type="presParOf" srcId="{FF73E65B-63BD-44A5-BEBE-CD8326B902B6}" destId="{52CFFC82-FCB6-4CF4-97ED-9CC9079C56A2}" srcOrd="0" destOrd="0" presId="urn:microsoft.com/office/officeart/2005/8/layout/hList7#1"/>
    <dgm:cxn modelId="{1B4B5A3A-70F3-49BD-9775-6A970A2F3164}" type="presParOf" srcId="{FF73E65B-63BD-44A5-BEBE-CD8326B902B6}" destId="{20359EB0-4599-4CE5-ADA0-B67FC3CAD4C5}" srcOrd="1" destOrd="0" presId="urn:microsoft.com/office/officeart/2005/8/layout/hList7#1"/>
    <dgm:cxn modelId="{C74A8356-73E3-456B-873E-843C542A1131}" type="presParOf" srcId="{20359EB0-4599-4CE5-ADA0-B67FC3CAD4C5}" destId="{4B93301F-73D4-49E9-8647-FD8A30062ECF}" srcOrd="0" destOrd="0" presId="urn:microsoft.com/office/officeart/2005/8/layout/hList7#1"/>
    <dgm:cxn modelId="{A530F137-6BE2-42E2-AE24-0766860D3FAB}" type="presParOf" srcId="{4B93301F-73D4-49E9-8647-FD8A30062ECF}" destId="{AB2900D1-0E11-4CAD-A297-A7977739D8A3}" srcOrd="0" destOrd="0" presId="urn:microsoft.com/office/officeart/2005/8/layout/hList7#1"/>
    <dgm:cxn modelId="{F9A3702C-C88C-4F7C-902E-89D85A8132A3}" type="presParOf" srcId="{4B93301F-73D4-49E9-8647-FD8A30062ECF}" destId="{6DA09237-5042-440E-A4F1-E2453102B2E6}" srcOrd="1" destOrd="0" presId="urn:microsoft.com/office/officeart/2005/8/layout/hList7#1"/>
    <dgm:cxn modelId="{7CAFB586-E0E3-40AD-8320-06E97230649A}" type="presParOf" srcId="{4B93301F-73D4-49E9-8647-FD8A30062ECF}" destId="{E28F7CD8-66D5-4E76-BA47-D8DFAD582205}" srcOrd="2" destOrd="0" presId="urn:microsoft.com/office/officeart/2005/8/layout/hList7#1"/>
    <dgm:cxn modelId="{B53E8777-606D-43D4-8956-0977A1A2D8D7}" type="presParOf" srcId="{4B93301F-73D4-49E9-8647-FD8A30062ECF}" destId="{15A3C727-4B91-4F31-8A3D-08AE12C2943D}" srcOrd="3" destOrd="0" presId="urn:microsoft.com/office/officeart/2005/8/layout/hList7#1"/>
    <dgm:cxn modelId="{B91F3197-8D9E-4CCD-8022-B2032279D3DB}" type="presParOf" srcId="{20359EB0-4599-4CE5-ADA0-B67FC3CAD4C5}" destId="{651C63AA-E762-401E-8F57-83C15A3E952F}" srcOrd="1" destOrd="0" presId="urn:microsoft.com/office/officeart/2005/8/layout/hList7#1"/>
    <dgm:cxn modelId="{52A79FB0-79A3-48EA-86BF-8BB3AAD089A8}" type="presParOf" srcId="{20359EB0-4599-4CE5-ADA0-B67FC3CAD4C5}" destId="{13B0DDC9-CB1E-4F4C-8B16-E3D07305E486}" srcOrd="2" destOrd="0" presId="urn:microsoft.com/office/officeart/2005/8/layout/hList7#1"/>
    <dgm:cxn modelId="{36C28551-BE7E-4B06-A1EF-FC30267B15D7}" type="presParOf" srcId="{13B0DDC9-CB1E-4F4C-8B16-E3D07305E486}" destId="{89949CD8-B21D-425C-8910-E44A84C16B49}" srcOrd="0" destOrd="0" presId="urn:microsoft.com/office/officeart/2005/8/layout/hList7#1"/>
    <dgm:cxn modelId="{3712A013-E8CA-4DE4-A867-DB74F1B5AF75}" type="presParOf" srcId="{13B0DDC9-CB1E-4F4C-8B16-E3D07305E486}" destId="{FF60D577-0D3C-4BF8-A4BC-244ACB24BA95}" srcOrd="1" destOrd="0" presId="urn:microsoft.com/office/officeart/2005/8/layout/hList7#1"/>
    <dgm:cxn modelId="{77D69A39-C189-4895-85AD-06E09200B405}" type="presParOf" srcId="{13B0DDC9-CB1E-4F4C-8B16-E3D07305E486}" destId="{FE97E161-09FA-4C32-8E43-067703D47CFD}" srcOrd="2" destOrd="0" presId="urn:microsoft.com/office/officeart/2005/8/layout/hList7#1"/>
    <dgm:cxn modelId="{98905E94-A481-4D7F-AB37-D4F8E2C585D4}" type="presParOf" srcId="{13B0DDC9-CB1E-4F4C-8B16-E3D07305E486}" destId="{FF0FB5C6-0C3B-4CEB-925F-7A8CE59800B9}" srcOrd="3" destOrd="0" presId="urn:microsoft.com/office/officeart/2005/8/layout/hList7#1"/>
    <dgm:cxn modelId="{67B8E825-10A7-4DAE-86B5-EF65482F9B98}" type="presParOf" srcId="{20359EB0-4599-4CE5-ADA0-B67FC3CAD4C5}" destId="{A3DFAE4D-D97D-4229-9861-7ADFE16C670E}" srcOrd="3" destOrd="0" presId="urn:microsoft.com/office/officeart/2005/8/layout/hList7#1"/>
    <dgm:cxn modelId="{06040149-9073-45C5-B942-7D61BCD0F52F}" type="presParOf" srcId="{20359EB0-4599-4CE5-ADA0-B67FC3CAD4C5}" destId="{2D1871E7-EF0E-4EE2-9200-BBE05E9E470F}" srcOrd="4" destOrd="0" presId="urn:microsoft.com/office/officeart/2005/8/layout/hList7#1"/>
    <dgm:cxn modelId="{8AE0EB98-5BCE-463C-BF4D-01821CAEE7F3}" type="presParOf" srcId="{2D1871E7-EF0E-4EE2-9200-BBE05E9E470F}" destId="{019E8C1A-30CD-41CC-B78A-C1A7F19DA97E}" srcOrd="0" destOrd="0" presId="urn:microsoft.com/office/officeart/2005/8/layout/hList7#1"/>
    <dgm:cxn modelId="{F7F5AAB5-45CD-41F0-B8D0-C8244D803958}" type="presParOf" srcId="{2D1871E7-EF0E-4EE2-9200-BBE05E9E470F}" destId="{E130B038-E0EA-4DEE-A283-A7390907A731}" srcOrd="1" destOrd="0" presId="urn:microsoft.com/office/officeart/2005/8/layout/hList7#1"/>
    <dgm:cxn modelId="{9943286B-C50D-4047-8FB9-5D1E54657117}" type="presParOf" srcId="{2D1871E7-EF0E-4EE2-9200-BBE05E9E470F}" destId="{73D61AFD-5AB4-4753-B8F4-3C7E21F1F7B7}" srcOrd="2" destOrd="0" presId="urn:microsoft.com/office/officeart/2005/8/layout/hList7#1"/>
    <dgm:cxn modelId="{5D2CE56E-6B00-4E15-93A4-D54AE3A67BA3}" type="presParOf" srcId="{2D1871E7-EF0E-4EE2-9200-BBE05E9E470F}" destId="{BF4A46EE-FCA2-44F9-99B5-B987138F075B}" srcOrd="3" destOrd="0" presId="urn:microsoft.com/office/officeart/2005/8/layout/hList7#1"/>
    <dgm:cxn modelId="{160C429D-59FB-4048-99D7-DA93CBA5CFC7}" type="presParOf" srcId="{20359EB0-4599-4CE5-ADA0-B67FC3CAD4C5}" destId="{92B6B3C6-7438-4429-B46E-C0EFD990AD38}" srcOrd="5" destOrd="0" presId="urn:microsoft.com/office/officeart/2005/8/layout/hList7#1"/>
    <dgm:cxn modelId="{33C54830-FE9E-4037-8C2B-F847966F07E7}" type="presParOf" srcId="{20359EB0-4599-4CE5-ADA0-B67FC3CAD4C5}" destId="{65B7E633-2E53-48B5-842C-5231194E3480}" srcOrd="6" destOrd="0" presId="urn:microsoft.com/office/officeart/2005/8/layout/hList7#1"/>
    <dgm:cxn modelId="{7BF3D25C-7E1B-4A1D-9C56-95C99FFF3E54}" type="presParOf" srcId="{65B7E633-2E53-48B5-842C-5231194E3480}" destId="{2F0B005A-7D79-4893-9C58-1A08451BF408}" srcOrd="0" destOrd="0" presId="urn:microsoft.com/office/officeart/2005/8/layout/hList7#1"/>
    <dgm:cxn modelId="{6A775470-5512-4D2E-B684-EACABC1AC2A3}" type="presParOf" srcId="{65B7E633-2E53-48B5-842C-5231194E3480}" destId="{6F05B2EB-651B-4A7C-ACEF-9B712B79C392}" srcOrd="1" destOrd="0" presId="urn:microsoft.com/office/officeart/2005/8/layout/hList7#1"/>
    <dgm:cxn modelId="{064B975B-71D1-420C-899C-7E5B7C8DF25A}" type="presParOf" srcId="{65B7E633-2E53-48B5-842C-5231194E3480}" destId="{CB679186-A94D-4E04-8485-CBD6AEDB14E7}" srcOrd="2" destOrd="0" presId="urn:microsoft.com/office/officeart/2005/8/layout/hList7#1"/>
    <dgm:cxn modelId="{CB042A11-19C7-4CA3-AF30-DD6EC89B3E47}" type="presParOf" srcId="{65B7E633-2E53-48B5-842C-5231194E3480}" destId="{F8DFD644-9D62-4C81-9159-CBAA03F673F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7CA68-02D1-464E-8C9F-CAFDBF984CFC}" type="doc">
      <dgm:prSet loTypeId="urn:microsoft.com/office/officeart/2005/8/layout/vList3#1" loCatId="picture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en-ZA"/>
        </a:p>
      </dgm:t>
    </dgm:pt>
    <dgm:pt modelId="{88E21908-B69E-4FA9-B0AD-3B2FB20C142A}">
      <dgm:prSet custT="1"/>
      <dgm:spPr>
        <a:xfrm rot="10800000">
          <a:off x="1597584" y="3795749"/>
          <a:ext cx="5109527" cy="730213"/>
        </a:xfrm>
        <a:prstGeom prst="homePlate">
          <a:avLst/>
        </a:prstGeom>
        <a:solidFill>
          <a:srgbClr val="5B9BD5">
            <a:shade val="50000"/>
            <a:hueOff val="222839"/>
            <a:satOff val="5970"/>
            <a:lumOff val="26302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 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Attempted Murder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8C9D1A5-D27B-49E9-86E4-F2EC40BC77D5}" type="parTrans" cxnId="{FCA88E28-CF9C-4656-A036-FC02BA13B4AC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32BED9DC-35BC-4A50-A6D3-91FBA02E66BC}" type="sibTrans" cxnId="{FCA88E28-CF9C-4656-A036-FC02BA13B4AC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B9992551-761F-4F08-BC99-29264FB0A651}">
      <dgm:prSet custT="1"/>
      <dgm:spPr>
        <a:xfrm rot="10800000">
          <a:off x="1429123" y="1084367"/>
          <a:ext cx="5109527" cy="730213"/>
        </a:xfrm>
        <a:prstGeom prst="homePlate">
          <a:avLst/>
        </a:prstGeom>
        <a:solidFill>
          <a:srgbClr val="5B9BD5">
            <a:shade val="50000"/>
            <a:hueOff val="111419"/>
            <a:satOff val="2985"/>
            <a:lumOff val="13151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l"/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17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Assault comonm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E667EB3-C9B0-4D99-B444-16A514BE878D}" type="parTrans" cxnId="{7FEEF115-BA20-4669-B74D-B67C026BC494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0A8FCF62-AF4A-45A2-ADDF-8D3B8541ABAA}" type="sibTrans" cxnId="{7FEEF115-BA20-4669-B74D-B67C026BC494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1BE37BC7-43F0-4992-BE5B-7D44D3AECDD5}">
      <dgm:prSet custT="1"/>
      <dgm:spPr>
        <a:xfrm rot="10800000">
          <a:off x="1469539" y="2929785"/>
          <a:ext cx="5109527" cy="562768"/>
        </a:xfrm>
        <a:prstGeom prst="homePlate">
          <a:avLst/>
        </a:prstGeom>
        <a:solidFill>
          <a:srgbClr val="5B9BD5">
            <a:shade val="50000"/>
            <a:hueOff val="334258"/>
            <a:satOff val="8955"/>
            <a:lumOff val="3945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en-US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sexual assault</a:t>
          </a:r>
          <a:endParaRPr lang="en-US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48D0F36-5E4D-4902-8F47-EE79DFC5FC9F}" type="sibTrans" cxnId="{E11E2A82-5B73-4AAC-BD1B-2834CC410E7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16F6203D-5D8B-4D7C-963B-F7A0566B99FC}" type="parTrans" cxnId="{E11E2A82-5B73-4AAC-BD1B-2834CC410E7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EFB06FC-0A6B-493B-8FC8-C09F77128632}">
      <dgm:prSet custT="1"/>
      <dgm:spPr>
        <a:xfrm rot="10800000">
          <a:off x="1469539" y="1897874"/>
          <a:ext cx="5109527" cy="730213"/>
        </a:xfrm>
        <a:prstGeom prst="homePlate">
          <a:avLst/>
        </a:prstGeom>
        <a:solidFill>
          <a:srgbClr val="5B9BD5">
            <a:shade val="50000"/>
            <a:hueOff val="111419"/>
            <a:satOff val="2985"/>
            <a:lumOff val="13151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l"/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4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Assault GBH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C2CD80C-7084-40C8-9123-6350C07199E9}" type="parTrans" cxnId="{02A1B64D-F849-4CBE-A438-0A8FB84F2D74}">
      <dgm:prSet/>
      <dgm:spPr/>
      <dgm:t>
        <a:bodyPr/>
        <a:lstStyle/>
        <a:p>
          <a:endParaRPr lang="en-US"/>
        </a:p>
      </dgm:t>
    </dgm:pt>
    <dgm:pt modelId="{640A9F4D-0BC4-4A2B-A66C-262EF08C31D1}" type="sibTrans" cxnId="{02A1B64D-F849-4CBE-A438-0A8FB84F2D74}">
      <dgm:prSet/>
      <dgm:spPr/>
      <dgm:t>
        <a:bodyPr/>
        <a:lstStyle/>
        <a:p>
          <a:endParaRPr lang="en-US"/>
        </a:p>
      </dgm:t>
    </dgm:pt>
    <dgm:pt modelId="{E129514F-E1EF-4B42-B522-93C78D028E52}">
      <dgm:prSet custT="1"/>
      <dgm:spPr>
        <a:xfrm rot="10800000">
          <a:off x="1469539" y="1498"/>
          <a:ext cx="5109527" cy="730213"/>
        </a:xfrm>
        <a:prstGeom prst="homePlate">
          <a:avLst/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 </a:t>
          </a:r>
          <a:r>
            <a:rPr lang="en-US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Murder</a:t>
          </a:r>
          <a:endParaRPr lang="en-US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C48BCDD-21DF-4E10-A8D2-D2A00158B9EC}" type="sibTrans" cxnId="{F079F5AC-8EEA-474F-A5E0-5901C193F6F8}">
      <dgm:prSet/>
      <dgm:spPr/>
      <dgm:t>
        <a:bodyPr/>
        <a:lstStyle/>
        <a:p>
          <a:endParaRPr lang="en-US"/>
        </a:p>
      </dgm:t>
    </dgm:pt>
    <dgm:pt modelId="{ABFC3FDC-B8A7-457B-B810-AFA77E5F2B68}" type="parTrans" cxnId="{F079F5AC-8EEA-474F-A5E0-5901C193F6F8}">
      <dgm:prSet/>
      <dgm:spPr/>
      <dgm:t>
        <a:bodyPr/>
        <a:lstStyle/>
        <a:p>
          <a:endParaRPr lang="en-US"/>
        </a:p>
      </dgm:t>
    </dgm:pt>
    <dgm:pt modelId="{0E719983-7C4B-4948-8532-83727B637639}" type="pres">
      <dgm:prSet presAssocID="{E207CA68-02D1-464E-8C9F-CAFDBF984C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DAC8E04-42FE-47FF-AD79-BF7FEFCCC04A}" type="pres">
      <dgm:prSet presAssocID="{E129514F-E1EF-4B42-B522-93C78D028E52}" presName="composite" presStyleCnt="0"/>
      <dgm:spPr/>
    </dgm:pt>
    <dgm:pt modelId="{46840E2F-65CA-4D70-AEAA-8D3D125A62A4}" type="pres">
      <dgm:prSet presAssocID="{E129514F-E1EF-4B42-B522-93C78D028E52}" presName="imgShp" presStyleLbl="fgImgPlace1" presStyleIdx="0" presStyleCnt="5" custLinFactNeighborX="-3713" custLinFactNeighborY="10053"/>
      <dgm:spPr>
        <a:xfrm>
          <a:off x="1104432" y="1498"/>
          <a:ext cx="730213" cy="7302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68503EA7-D616-41AC-8AC1-11F4C3B9E6B3}" type="pres">
      <dgm:prSet presAssocID="{E129514F-E1EF-4B42-B522-93C78D028E52}" presName="txShp" presStyleLbl="node1" presStyleIdx="0" presStyleCnt="5" custLinFactNeighborX="-3883" custLinFactNeighborY="34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55337-F924-4608-882F-1A9458BEA88A}" type="pres">
      <dgm:prSet presAssocID="{3C48BCDD-21DF-4E10-A8D2-D2A00158B9EC}" presName="spacing" presStyleCnt="0"/>
      <dgm:spPr/>
    </dgm:pt>
    <dgm:pt modelId="{7281FB89-F71C-4E69-9B2D-B6ACBD6D2536}" type="pres">
      <dgm:prSet presAssocID="{B9992551-761F-4F08-BC99-29264FB0A651}" presName="composite" presStyleCnt="0"/>
      <dgm:spPr/>
      <dgm:t>
        <a:bodyPr/>
        <a:lstStyle/>
        <a:p>
          <a:endParaRPr lang="en-ZA"/>
        </a:p>
      </dgm:t>
    </dgm:pt>
    <dgm:pt modelId="{E7095ACD-88D9-4E8D-8067-4C0A596A973D}" type="pres">
      <dgm:prSet presAssocID="{B9992551-761F-4F08-BC99-29264FB0A651}" presName="imgShp" presStyleLbl="fgImgPlace1" presStyleIdx="1" presStyleCnt="5"/>
      <dgm:spPr>
        <a:xfrm>
          <a:off x="1104432" y="949686"/>
          <a:ext cx="730213" cy="7302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85D421B7-18FC-4888-8ADA-BE9392189857}" type="pres">
      <dgm:prSet presAssocID="{B9992551-761F-4F08-BC99-29264FB0A651}" presName="txShp" presStyleLbl="node1" presStyleIdx="1" presStyleCnt="5" custLinFactNeighborX="-791" custLinFactNeighborY="1844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  <dgm:pt modelId="{1179D08C-DE5C-4E50-90DF-54726385D9CE}" type="pres">
      <dgm:prSet presAssocID="{0A8FCF62-AF4A-45A2-ADDF-8D3B8541ABAA}" presName="spacing" presStyleCnt="0"/>
      <dgm:spPr/>
      <dgm:t>
        <a:bodyPr/>
        <a:lstStyle/>
        <a:p>
          <a:endParaRPr lang="en-ZA"/>
        </a:p>
      </dgm:t>
    </dgm:pt>
    <dgm:pt modelId="{597EF0AD-5265-4946-852F-F2E10172225A}" type="pres">
      <dgm:prSet presAssocID="{DEFB06FC-0A6B-493B-8FC8-C09F77128632}" presName="composite" presStyleCnt="0"/>
      <dgm:spPr/>
    </dgm:pt>
    <dgm:pt modelId="{75F4E482-212D-4A5F-AD50-A2C03FDDB88A}" type="pres">
      <dgm:prSet presAssocID="{DEFB06FC-0A6B-493B-8FC8-C09F77128632}" presName="imgShp" presStyleLbl="fgImgPlace1" presStyleIdx="2" presStyleCnt="5"/>
      <dgm:spPr>
        <a:xfrm>
          <a:off x="1104432" y="1897874"/>
          <a:ext cx="730213" cy="7302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0B586FFC-82E7-49F9-91A6-3AECC3E0CA22}" type="pres">
      <dgm:prSet presAssocID="{DEFB06FC-0A6B-493B-8FC8-C09F77128632}" presName="txShp" presStyleLbl="node1" presStyleIdx="2" presStyleCnt="5" custLinFactNeighborX="75" custLinFactNeighborY="1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1D3A-8998-4686-BEAC-3228CF5D4527}" type="pres">
      <dgm:prSet presAssocID="{640A9F4D-0BC4-4A2B-A66C-262EF08C31D1}" presName="spacing" presStyleCnt="0"/>
      <dgm:spPr/>
    </dgm:pt>
    <dgm:pt modelId="{0FC5D73B-B7EA-446F-B067-67AE30A68E3B}" type="pres">
      <dgm:prSet presAssocID="{1BE37BC7-43F0-4992-BE5B-7D44D3AECDD5}" presName="composite" presStyleCnt="0"/>
      <dgm:spPr/>
      <dgm:t>
        <a:bodyPr/>
        <a:lstStyle/>
        <a:p>
          <a:endParaRPr lang="en-ZA"/>
        </a:p>
      </dgm:t>
    </dgm:pt>
    <dgm:pt modelId="{E50B26B9-20D3-4013-9129-A8938A5884E1}" type="pres">
      <dgm:prSet presAssocID="{1BE37BC7-43F0-4992-BE5B-7D44D3AECDD5}" presName="imgShp" presStyleLbl="fgImgPlace1" presStyleIdx="3" presStyleCnt="5"/>
      <dgm:spPr>
        <a:xfrm>
          <a:off x="1104432" y="2846062"/>
          <a:ext cx="730213" cy="7302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009D0941-56DA-4220-97F1-B20ADE881214}" type="pres">
      <dgm:prSet presAssocID="{1BE37BC7-43F0-4992-BE5B-7D44D3AECDD5}" presName="txShp" presStyleLbl="node1" presStyleIdx="3" presStyleCnt="5" custScaleY="7706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  <dgm:pt modelId="{57D27A1C-3467-4CEC-B554-BA0AA8188596}" type="pres">
      <dgm:prSet presAssocID="{348D0F36-5E4D-4902-8F47-EE79DFC5FC9F}" presName="spacing" presStyleCnt="0"/>
      <dgm:spPr/>
      <dgm:t>
        <a:bodyPr/>
        <a:lstStyle/>
        <a:p>
          <a:endParaRPr lang="en-ZA"/>
        </a:p>
      </dgm:t>
    </dgm:pt>
    <dgm:pt modelId="{6ED247A2-6F75-4B2A-BD58-BD850CEBE534}" type="pres">
      <dgm:prSet presAssocID="{88E21908-B69E-4FA9-B0AD-3B2FB20C142A}" presName="composite" presStyleCnt="0"/>
      <dgm:spPr/>
      <dgm:t>
        <a:bodyPr/>
        <a:lstStyle/>
        <a:p>
          <a:endParaRPr lang="en-ZA"/>
        </a:p>
      </dgm:t>
    </dgm:pt>
    <dgm:pt modelId="{D1601C1D-886C-439E-B422-81B9A40D360B}" type="pres">
      <dgm:prSet presAssocID="{88E21908-B69E-4FA9-B0AD-3B2FB20C142A}" presName="imgShp" presStyleLbl="fgImgPlace1" presStyleIdx="4" presStyleCnt="5"/>
      <dgm:spPr>
        <a:xfrm>
          <a:off x="1104432" y="3794250"/>
          <a:ext cx="730213" cy="73021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70F4BA03-FF4D-4992-9613-4E59357AD3C2}" type="pres">
      <dgm:prSet presAssocID="{88E21908-B69E-4FA9-B0AD-3B2FB20C142A}" presName="txShp" presStyleLbl="node1" presStyleIdx="4" presStyleCnt="5" custLinFactNeighborX="2506" custLinFactNeighborY="173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</dgm:ptLst>
  <dgm:cxnLst>
    <dgm:cxn modelId="{E72DBA53-768E-4E0C-9275-C12F9CAE43C4}" type="presOf" srcId="{E129514F-E1EF-4B42-B522-93C78D028E52}" destId="{68503EA7-D616-41AC-8AC1-11F4C3B9E6B3}" srcOrd="0" destOrd="0" presId="urn:microsoft.com/office/officeart/2005/8/layout/vList3#1"/>
    <dgm:cxn modelId="{FC163CC0-2015-45C2-B2F1-CDBBB7B0C765}" type="presOf" srcId="{E207CA68-02D1-464E-8C9F-CAFDBF984CFC}" destId="{0E719983-7C4B-4948-8532-83727B637639}" srcOrd="0" destOrd="0" presId="urn:microsoft.com/office/officeart/2005/8/layout/vList3#1"/>
    <dgm:cxn modelId="{7F664010-D94B-4F11-B171-21B877660AFD}" type="presOf" srcId="{B9992551-761F-4F08-BC99-29264FB0A651}" destId="{85D421B7-18FC-4888-8ADA-BE9392189857}" srcOrd="0" destOrd="0" presId="urn:microsoft.com/office/officeart/2005/8/layout/vList3#1"/>
    <dgm:cxn modelId="{7FEEF115-BA20-4669-B74D-B67C026BC494}" srcId="{E207CA68-02D1-464E-8C9F-CAFDBF984CFC}" destId="{B9992551-761F-4F08-BC99-29264FB0A651}" srcOrd="1" destOrd="0" parTransId="{0E667EB3-C9B0-4D99-B444-16A514BE878D}" sibTransId="{0A8FCF62-AF4A-45A2-ADDF-8D3B8541ABAA}"/>
    <dgm:cxn modelId="{E11E2A82-5B73-4AAC-BD1B-2834CC410E7F}" srcId="{E207CA68-02D1-464E-8C9F-CAFDBF984CFC}" destId="{1BE37BC7-43F0-4992-BE5B-7D44D3AECDD5}" srcOrd="3" destOrd="0" parTransId="{16F6203D-5D8B-4D7C-963B-F7A0566B99FC}" sibTransId="{348D0F36-5E4D-4902-8F47-EE79DFC5FC9F}"/>
    <dgm:cxn modelId="{57A459C2-2631-4F6E-A657-CB5D61E68CFB}" type="presOf" srcId="{88E21908-B69E-4FA9-B0AD-3B2FB20C142A}" destId="{70F4BA03-FF4D-4992-9613-4E59357AD3C2}" srcOrd="0" destOrd="0" presId="urn:microsoft.com/office/officeart/2005/8/layout/vList3#1"/>
    <dgm:cxn modelId="{8F5EBC13-5194-4058-8A13-CB8797D94D9F}" type="presOf" srcId="{DEFB06FC-0A6B-493B-8FC8-C09F77128632}" destId="{0B586FFC-82E7-49F9-91A6-3AECC3E0CA22}" srcOrd="0" destOrd="0" presId="urn:microsoft.com/office/officeart/2005/8/layout/vList3#1"/>
    <dgm:cxn modelId="{FCA88E28-CF9C-4656-A036-FC02BA13B4AC}" srcId="{E207CA68-02D1-464E-8C9F-CAFDBF984CFC}" destId="{88E21908-B69E-4FA9-B0AD-3B2FB20C142A}" srcOrd="4" destOrd="0" parTransId="{F8C9D1A5-D27B-49E9-86E4-F2EC40BC77D5}" sibTransId="{32BED9DC-35BC-4A50-A6D3-91FBA02E66BC}"/>
    <dgm:cxn modelId="{F079F5AC-8EEA-474F-A5E0-5901C193F6F8}" srcId="{E207CA68-02D1-464E-8C9F-CAFDBF984CFC}" destId="{E129514F-E1EF-4B42-B522-93C78D028E52}" srcOrd="0" destOrd="0" parTransId="{ABFC3FDC-B8A7-457B-B810-AFA77E5F2B68}" sibTransId="{3C48BCDD-21DF-4E10-A8D2-D2A00158B9EC}"/>
    <dgm:cxn modelId="{02A1B64D-F849-4CBE-A438-0A8FB84F2D74}" srcId="{E207CA68-02D1-464E-8C9F-CAFDBF984CFC}" destId="{DEFB06FC-0A6B-493B-8FC8-C09F77128632}" srcOrd="2" destOrd="0" parTransId="{BC2CD80C-7084-40C8-9123-6350C07199E9}" sibTransId="{640A9F4D-0BC4-4A2B-A66C-262EF08C31D1}"/>
    <dgm:cxn modelId="{90116D6A-ED04-48F3-8519-FBED3EDFA22A}" type="presOf" srcId="{1BE37BC7-43F0-4992-BE5B-7D44D3AECDD5}" destId="{009D0941-56DA-4220-97F1-B20ADE881214}" srcOrd="0" destOrd="0" presId="urn:microsoft.com/office/officeart/2005/8/layout/vList3#1"/>
    <dgm:cxn modelId="{248948F6-FAFD-4597-92E0-C14E75C9C052}" type="presParOf" srcId="{0E719983-7C4B-4948-8532-83727B637639}" destId="{2DAC8E04-42FE-47FF-AD79-BF7FEFCCC04A}" srcOrd="0" destOrd="0" presId="urn:microsoft.com/office/officeart/2005/8/layout/vList3#1"/>
    <dgm:cxn modelId="{80614E58-F443-4980-B694-B4F4A8005E6B}" type="presParOf" srcId="{2DAC8E04-42FE-47FF-AD79-BF7FEFCCC04A}" destId="{46840E2F-65CA-4D70-AEAA-8D3D125A62A4}" srcOrd="0" destOrd="0" presId="urn:microsoft.com/office/officeart/2005/8/layout/vList3#1"/>
    <dgm:cxn modelId="{56DA448D-F668-4CBE-9EC0-BD4E8EF2EFF5}" type="presParOf" srcId="{2DAC8E04-42FE-47FF-AD79-BF7FEFCCC04A}" destId="{68503EA7-D616-41AC-8AC1-11F4C3B9E6B3}" srcOrd="1" destOrd="0" presId="urn:microsoft.com/office/officeart/2005/8/layout/vList3#1"/>
    <dgm:cxn modelId="{A045E6F4-7828-4FFF-ABDE-8031B03C0FAD}" type="presParOf" srcId="{0E719983-7C4B-4948-8532-83727B637639}" destId="{EFE55337-F924-4608-882F-1A9458BEA88A}" srcOrd="1" destOrd="0" presId="urn:microsoft.com/office/officeart/2005/8/layout/vList3#1"/>
    <dgm:cxn modelId="{10325636-389D-4B24-9FE5-2612CE0505C9}" type="presParOf" srcId="{0E719983-7C4B-4948-8532-83727B637639}" destId="{7281FB89-F71C-4E69-9B2D-B6ACBD6D2536}" srcOrd="2" destOrd="0" presId="urn:microsoft.com/office/officeart/2005/8/layout/vList3#1"/>
    <dgm:cxn modelId="{2F67ABB5-1AC9-4A38-9427-F8F34C43223D}" type="presParOf" srcId="{7281FB89-F71C-4E69-9B2D-B6ACBD6D2536}" destId="{E7095ACD-88D9-4E8D-8067-4C0A596A973D}" srcOrd="0" destOrd="0" presId="urn:microsoft.com/office/officeart/2005/8/layout/vList3#1"/>
    <dgm:cxn modelId="{7972486F-D308-4A30-854B-6ECB69A1093F}" type="presParOf" srcId="{7281FB89-F71C-4E69-9B2D-B6ACBD6D2536}" destId="{85D421B7-18FC-4888-8ADA-BE9392189857}" srcOrd="1" destOrd="0" presId="urn:microsoft.com/office/officeart/2005/8/layout/vList3#1"/>
    <dgm:cxn modelId="{B12CB2FC-FBFE-4615-84A2-F67464210E1A}" type="presParOf" srcId="{0E719983-7C4B-4948-8532-83727B637639}" destId="{1179D08C-DE5C-4E50-90DF-54726385D9CE}" srcOrd="3" destOrd="0" presId="urn:microsoft.com/office/officeart/2005/8/layout/vList3#1"/>
    <dgm:cxn modelId="{A3F542CB-EC64-4485-82D5-AE5F1AD5CA89}" type="presParOf" srcId="{0E719983-7C4B-4948-8532-83727B637639}" destId="{597EF0AD-5265-4946-852F-F2E10172225A}" srcOrd="4" destOrd="0" presId="urn:microsoft.com/office/officeart/2005/8/layout/vList3#1"/>
    <dgm:cxn modelId="{7706BAC1-A0DD-4A95-B7C4-36EABF393D3F}" type="presParOf" srcId="{597EF0AD-5265-4946-852F-F2E10172225A}" destId="{75F4E482-212D-4A5F-AD50-A2C03FDDB88A}" srcOrd="0" destOrd="0" presId="urn:microsoft.com/office/officeart/2005/8/layout/vList3#1"/>
    <dgm:cxn modelId="{F97B9A51-3C70-46EF-B8DA-3D3863CE83F1}" type="presParOf" srcId="{597EF0AD-5265-4946-852F-F2E10172225A}" destId="{0B586FFC-82E7-49F9-91A6-3AECC3E0CA22}" srcOrd="1" destOrd="0" presId="urn:microsoft.com/office/officeart/2005/8/layout/vList3#1"/>
    <dgm:cxn modelId="{88CC7AA9-1748-460A-9D19-9930C982FC62}" type="presParOf" srcId="{0E719983-7C4B-4948-8532-83727B637639}" destId="{1D371D3A-8998-4686-BEAC-3228CF5D4527}" srcOrd="5" destOrd="0" presId="urn:microsoft.com/office/officeart/2005/8/layout/vList3#1"/>
    <dgm:cxn modelId="{E7D9C25A-5251-4295-8DE6-7125E0008F56}" type="presParOf" srcId="{0E719983-7C4B-4948-8532-83727B637639}" destId="{0FC5D73B-B7EA-446F-B067-67AE30A68E3B}" srcOrd="6" destOrd="0" presId="urn:microsoft.com/office/officeart/2005/8/layout/vList3#1"/>
    <dgm:cxn modelId="{4F7E5961-40D6-4785-92BF-70220D4727FF}" type="presParOf" srcId="{0FC5D73B-B7EA-446F-B067-67AE30A68E3B}" destId="{E50B26B9-20D3-4013-9129-A8938A5884E1}" srcOrd="0" destOrd="0" presId="urn:microsoft.com/office/officeart/2005/8/layout/vList3#1"/>
    <dgm:cxn modelId="{0FD0AA2D-42AC-44B5-8284-7FBF2F9FE283}" type="presParOf" srcId="{0FC5D73B-B7EA-446F-B067-67AE30A68E3B}" destId="{009D0941-56DA-4220-97F1-B20ADE881214}" srcOrd="1" destOrd="0" presId="urn:microsoft.com/office/officeart/2005/8/layout/vList3#1"/>
    <dgm:cxn modelId="{6E6ECE83-4DAB-4DB7-B48C-C5C5A2190F82}" type="presParOf" srcId="{0E719983-7C4B-4948-8532-83727B637639}" destId="{57D27A1C-3467-4CEC-B554-BA0AA8188596}" srcOrd="7" destOrd="0" presId="urn:microsoft.com/office/officeart/2005/8/layout/vList3#1"/>
    <dgm:cxn modelId="{51705860-FEC9-4C43-826A-DE7963FB9FC7}" type="presParOf" srcId="{0E719983-7C4B-4948-8532-83727B637639}" destId="{6ED247A2-6F75-4B2A-BD58-BD850CEBE534}" srcOrd="8" destOrd="0" presId="urn:microsoft.com/office/officeart/2005/8/layout/vList3#1"/>
    <dgm:cxn modelId="{46EE5319-7C8B-4831-83A2-24D2961A8834}" type="presParOf" srcId="{6ED247A2-6F75-4B2A-BD58-BD850CEBE534}" destId="{D1601C1D-886C-439E-B422-81B9A40D360B}" srcOrd="0" destOrd="0" presId="urn:microsoft.com/office/officeart/2005/8/layout/vList3#1"/>
    <dgm:cxn modelId="{35D52E5D-BE90-4E22-841F-7659F4FA66B7}" type="presParOf" srcId="{6ED247A2-6F75-4B2A-BD58-BD850CEBE534}" destId="{70F4BA03-FF4D-4992-9613-4E59357AD3C2}" srcOrd="1" destOrd="0" presId="urn:microsoft.com/office/officeart/2005/8/layout/vList3#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0.48361</cdr:x>
      <cdr:y>0.11928</cdr:y>
    </cdr:from>
    <cdr:to>
      <cdr:x>0.95082</cdr:x>
      <cdr:y>0.38699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407436"/>
          <a:ext cx="4104456" cy="914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Confirmed counts where liquor and drugs </a:t>
          </a:r>
        </a:p>
        <a:p xmlns:a="http://schemas.openxmlformats.org/drawingml/2006/main"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were involved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BC0F40A1-EB91-4478-8ACD-9DE747A8C5A5}" type="datetimeFigureOut">
              <a:rPr lang="en-ZA" smtClean="0"/>
              <a:pPr/>
              <a:t>2021/03/03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7320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377320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B44BC046-9096-4A10-B35D-C6D06A692E6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965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B35A925D-E2BC-42E4-BC00-5B36CC06E26C}" type="datetimeFigureOut">
              <a:rPr lang="en-ZA" smtClean="0"/>
              <a:pPr/>
              <a:t>2021/03/03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1" tIns="45641" rIns="91281" bIns="4564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281" tIns="45641" rIns="91281" bIns="45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7320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7320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1961B9CF-64EE-473C-B35A-B8D139D5CFD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14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1B9CF-64EE-473C-B35A-B8D139D5CFD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82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CF-64EE-473C-B35A-B8D139D5CFD6}" type="slidenum">
              <a:rPr lang="en-ZA" smtClean="0"/>
              <a:pPr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8364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CF-64EE-473C-B35A-B8D139D5CFD6}" type="slidenum">
              <a:rPr lang="en-ZA" smtClean="0"/>
              <a:pPr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0240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eidreprins/Jobs/2019/Powerpoint%20presentation/Presentation%20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ation 1.jpg" descr="/Users/deidreprins/Jobs/2019/Powerpoint presentation/Presentation 1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0" y="0"/>
            <a:ext cx="91538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962" y="913472"/>
            <a:ext cx="5996032" cy="1381348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706" y="3886200"/>
            <a:ext cx="4436288" cy="10821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400706" y="2484197"/>
            <a:ext cx="4436288" cy="1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1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3834" y="1600200"/>
            <a:ext cx="7672966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A13E-57E9-9B4A-829A-14F89EBB99C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7928"/>
            <a:ext cx="2057400" cy="477823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116" y="1347928"/>
            <a:ext cx="5440884" cy="47782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A4F3-9EE2-DD44-B7F2-2F9400A09AE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1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692" y="1600200"/>
            <a:ext cx="7684107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2D0-873A-FA48-B0D9-3CB4B92AE3D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9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9734-3ED0-B148-B133-81778D6E41B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0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8861"/>
            <a:ext cx="4038600" cy="3987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861"/>
            <a:ext cx="4038600" cy="3987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F6A5-59A7-B649-8766-D8F55CF27D5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8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5803"/>
            <a:ext cx="4040188" cy="668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84455"/>
            <a:ext cx="4040188" cy="3541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15803"/>
            <a:ext cx="4041775" cy="668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4455"/>
            <a:ext cx="4041775" cy="3541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6FC7-631A-E046-BC6C-AF41129E712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9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64CB-8DBF-8049-90B0-CBFBF7ACD96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3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715-BDCC-3549-85CE-9FD666E9CC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27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5100"/>
            <a:ext cx="3008313" cy="103795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2177"/>
            <a:ext cx="3008313" cy="3563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9F00-3AE7-494C-86D2-64772CBC050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2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3367"/>
            <a:ext cx="5486400" cy="3424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EF1-C540-ED44-9AB6-0AC39F44F3E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6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deidreprins/Jobs/2019/Powerpoint%20presentation/Presentation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resentation 1.jp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3FDD7A-97C2-074C-BD29-B773B373E3A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2021/03/03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764704"/>
            <a:ext cx="4985074" cy="2088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POLICE RECORDED </a:t>
            </a:r>
            <a:br>
              <a:rPr lang="en-US" sz="4000" dirty="0" smtClean="0"/>
            </a:br>
            <a:r>
              <a:rPr lang="en-US" sz="4000" dirty="0" smtClean="0"/>
              <a:t>CRIME STATISTICS</a:t>
            </a:r>
            <a:br>
              <a:rPr lang="en-US" sz="4000" dirty="0" smtClean="0"/>
            </a:br>
            <a:r>
              <a:rPr lang="en-ZA" sz="2800" b="1" dirty="0" smtClean="0">
                <a:solidFill>
                  <a:schemeClr val="bg2">
                    <a:lumMod val="50000"/>
                  </a:schemeClr>
                </a:solidFill>
              </a:rPr>
              <a:t>REPUBLIC </a:t>
            </a:r>
            <a:r>
              <a:rPr lang="en-ZA" sz="2800" b="1" dirty="0">
                <a:solidFill>
                  <a:schemeClr val="bg2">
                    <a:lumMod val="50000"/>
                  </a:schemeClr>
                </a:solidFill>
              </a:rPr>
              <a:t>OF SOUTH </a:t>
            </a:r>
            <a:r>
              <a:rPr lang="en-ZA" sz="2800" b="1" dirty="0" smtClean="0">
                <a:solidFill>
                  <a:schemeClr val="bg2">
                    <a:lumMod val="50000"/>
                  </a:schemeClr>
                </a:solidFill>
              </a:rPr>
              <a:t>AFRICA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933056"/>
            <a:ext cx="5275191" cy="9361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ZA" b="1" baseline="30000" dirty="0" smtClean="0">
                <a:solidFill>
                  <a:schemeClr val="bg2">
                    <a:lumMod val="50000"/>
                  </a:schemeClr>
                </a:solidFill>
              </a:rPr>
              <a:t>RD</a:t>
            </a:r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  QUARTER OF 2020/2021 FINANCIAL YEAR</a:t>
            </a:r>
          </a:p>
          <a:p>
            <a:pPr algn="l"/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(OCTOBER TO DECEMBER 2020_21)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Contact Crime</a:t>
            </a:r>
            <a:r>
              <a:rPr lang="en-ZA" sz="2400" dirty="0" smtClean="0"/>
              <a:t>: </a:t>
            </a:r>
            <a:r>
              <a:rPr lang="en-ZA" sz="2400" dirty="0"/>
              <a:t>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707" y="1268760"/>
          <a:ext cx="9006789" cy="5280660"/>
        </p:xfrm>
        <a:graphic>
          <a:graphicData uri="http://schemas.openxmlformats.org/drawingml/2006/table">
            <a:tbl>
              <a:tblPr/>
              <a:tblGrid>
                <a:gridCol w="597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2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6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0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79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15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787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HILLBROW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JHB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MAMELODI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MITCHELLS PLAIN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JEPPE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EMPANGENI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DIEPSLOOT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ELDORADO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KWADUKUZA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RIETGAT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DOBSONVILLE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MADADENI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98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950751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Causative Factors: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urder, Attempted Murder and Assault GBH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 to Dec 2020/2021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04139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4259380"/>
              </p:ext>
            </p:extLst>
          </p:nvPr>
        </p:nvGraphicFramePr>
        <p:xfrm>
          <a:off x="101686" y="1261754"/>
          <a:ext cx="8928992" cy="5206019"/>
        </p:xfrm>
        <a:graphic>
          <a:graphicData uri="http://schemas.openxmlformats.org/drawingml/2006/table">
            <a:tbl>
              <a:tblPr firstRow="1" firstCol="1" bandRow="1"/>
              <a:tblGrid>
                <a:gridCol w="5307997">
                  <a:extLst>
                    <a:ext uri="{9D8B030D-6E8A-4147-A177-3AD203B41FA5}">
                      <a16:colId xmlns:a16="http://schemas.microsoft.com/office/drawing/2014/main" xmlns="" val="3821992643"/>
                    </a:ext>
                  </a:extLst>
                </a:gridCol>
                <a:gridCol w="1034525">
                  <a:extLst>
                    <a:ext uri="{9D8B030D-6E8A-4147-A177-3AD203B41FA5}">
                      <a16:colId xmlns:a16="http://schemas.microsoft.com/office/drawing/2014/main" xmlns="" val="1914073549"/>
                    </a:ext>
                  </a:extLst>
                </a:gridCol>
                <a:gridCol w="1262966">
                  <a:extLst>
                    <a:ext uri="{9D8B030D-6E8A-4147-A177-3AD203B41FA5}">
                      <a16:colId xmlns:a16="http://schemas.microsoft.com/office/drawing/2014/main" xmlns="" val="3580991530"/>
                    </a:ext>
                  </a:extLst>
                </a:gridCol>
                <a:gridCol w="1323504">
                  <a:extLst>
                    <a:ext uri="{9D8B030D-6E8A-4147-A177-3AD203B41FA5}">
                      <a16:colId xmlns:a16="http://schemas.microsoft.com/office/drawing/2014/main" xmlns="" val="747718774"/>
                    </a:ext>
                  </a:extLst>
                </a:gridCol>
              </a:tblGrid>
              <a:tr h="5031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Causative factors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Attempted murder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 </a:t>
                      </a: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GBH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408566"/>
                  </a:ext>
                </a:extLst>
              </a:tr>
              <a:tr h="5306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Arguments/Misunderstanding </a:t>
                      </a: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(not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domestic-related)/Road Rage/Provocation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441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ZA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831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67353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Retaliation/Revenge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3 748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889328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 (house/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business/street</a:t>
                      </a: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686193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Gang-related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0220676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Vigilantism/Mob </a:t>
                      </a: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justice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291913"/>
                  </a:ext>
                </a:extLst>
              </a:tr>
              <a:tr h="5302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enforcement &amp; security guards in line of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(excl.</a:t>
                      </a:r>
                      <a:r>
                        <a:rPr lang="en-ZA" sz="1400" b="1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police murder)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303493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in a fight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783082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Taxi-related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02092"/>
                  </a:ext>
                </a:extLst>
              </a:tr>
              <a:tr h="3475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Rape-related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510613"/>
                  </a:ext>
                </a:extLst>
              </a:tr>
              <a:tr h="5302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During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</a:t>
                      </a: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another offence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(not </a:t>
                      </a: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 or </a:t>
                      </a:r>
                      <a:r>
                        <a:rPr lang="en-ZA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338658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mining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001573"/>
                  </a:ext>
                </a:extLst>
              </a:tr>
              <a:tr h="340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Carjacking/attempted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203038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6563590"/>
            <a:ext cx="5879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>
                <a:latin typeface="Arial" panose="020B0604020202020204" pitchFamily="34" charset="0"/>
                <a:cs typeface="Arial" panose="020B0604020202020204" pitchFamily="34" charset="0"/>
              </a:rPr>
              <a:t>Sample size: </a:t>
            </a:r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 = 5 773 </a:t>
            </a:r>
            <a:r>
              <a:rPr lang="en-ZA" sz="1000" b="1" dirty="0">
                <a:latin typeface="Arial" panose="020B0604020202020204" pitchFamily="34" charset="0"/>
                <a:cs typeface="Arial" panose="020B0604020202020204" pitchFamily="34" charset="0"/>
              </a:rPr>
              <a:t>counts, attempted </a:t>
            </a:r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 = 4 900, assault GBH = 34 132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9783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1036749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 of Occurrence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Categories of  Contact Crime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Oct to Dec 2020/2021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5496" y="1262316"/>
          <a:ext cx="9073007" cy="5339058"/>
        </p:xfrm>
        <a:graphic>
          <a:graphicData uri="http://schemas.openxmlformats.org/drawingml/2006/table">
            <a:tbl>
              <a:tblPr firstRow="1" firstCol="1" bandRow="1"/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33883637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52960353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55221125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1059075947"/>
                    </a:ext>
                  </a:extLst>
                </a:gridCol>
              </a:tblGrid>
              <a:tr h="546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of occurrence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Attempted murder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 </a:t>
                      </a: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GBH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8956147"/>
                  </a:ext>
                </a:extLst>
              </a:tr>
              <a:tr h="515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Residences of perpetrator/victim (including residence known by victims/ perpetrator e.g. family/friends/neighbours)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1 267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11 896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481104"/>
                  </a:ext>
                </a:extLst>
              </a:tr>
              <a:tr h="4846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place e.g. street/open field/recreational centre/park/beach/parking area/abandoned building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2 481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935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8 741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019663"/>
                  </a:ext>
                </a:extLst>
              </a:tr>
              <a:tr h="4846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premises (e.g. mall/restaurants/work place/office park/entertainment centre e.g. movie theatre, gambling facility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142627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 outlets e.g. </a:t>
                      </a: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shebeen /</a:t>
                      </a: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tavern/pub/night club/bottle store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4 488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338692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Agricultural land/farm/plot/small holding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60734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 of transport e.g. bus/car/plane/boat/ship/taxi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592078"/>
                  </a:ext>
                </a:extLst>
              </a:tr>
              <a:tr h="2169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Prison/holding cells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905691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Sea/river/lake/pool/dam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412095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institutions (schools, universities, college, day care facilities)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222742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Petrol station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767297"/>
                  </a:ext>
                </a:extLst>
              </a:tr>
              <a:tr h="4678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Public transport premises (Bus stop/taxi rank, Railway premises e.g. track/station)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11424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Mining area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14236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Leisure premises e.g. Hotel/guest house/</a:t>
                      </a:r>
                      <a:r>
                        <a:rPr lang="en-ZA" sz="1400" b="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BnB</a:t>
                      </a: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/motel/holiday resort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763225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Dumping site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283433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Tuckshop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6431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0026"/>
            <a:ext cx="5879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Murder = 5 773 Counts, Attempted Murder = 4 900, Assault GBH = 34 132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13554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68" y="260648"/>
            <a:ext cx="6902424" cy="950751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Crime: Liquor and Drug-related Offences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Oct to Dec 2020/2021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223071"/>
            <a:ext cx="2376264" cy="14184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incidents 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 at Liquor Outlets (Tavern/</a:t>
            </a:r>
            <a:r>
              <a:rPr lang="en-ZA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shebeen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/pub/bar/night clubs etc</a:t>
            </a:r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086061478"/>
              </p:ext>
            </p:extLst>
          </p:nvPr>
        </p:nvGraphicFramePr>
        <p:xfrm>
          <a:off x="2555776" y="5204952"/>
          <a:ext cx="6096000" cy="13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474108"/>
              </p:ext>
            </p:extLst>
          </p:nvPr>
        </p:nvGraphicFramePr>
        <p:xfrm>
          <a:off x="179512" y="1214434"/>
          <a:ext cx="8784976" cy="358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217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Murder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4198" y="6507909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5389"/>
            <a:ext cx="9076267" cy="53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MURDER: 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39967"/>
              </p:ext>
            </p:extLst>
          </p:nvPr>
        </p:nvGraphicFramePr>
        <p:xfrm>
          <a:off x="-26119" y="1225827"/>
          <a:ext cx="9047614" cy="5280660"/>
        </p:xfrm>
        <a:graphic>
          <a:graphicData uri="http://schemas.openxmlformats.org/drawingml/2006/table">
            <a:tbl>
              <a:tblPr/>
              <a:tblGrid>
                <a:gridCol w="67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5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80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75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145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MTHATHA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GUGULETHU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BETHELSDORP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LUSIKISIKI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MANENBERG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KWAMASHU 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RAVENSMEAD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SAMORA MACHEL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KWAZAKELE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ESIKHALENI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COFIMVABA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ELDORADO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DUTYWA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NGQELENI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ATTERIDGEVILLE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JHB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WILLOWVALE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5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79039" cy="950751"/>
          </a:xfrm>
        </p:spPr>
        <p:txBody>
          <a:bodyPr>
            <a:normAutofit/>
          </a:bodyPr>
          <a:lstStyle/>
          <a:p>
            <a:r>
              <a:rPr lang="en-ZA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Murder: Motive/Causative Factors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Oct to Dec 2020/2021</a:t>
            </a:r>
            <a:endParaRPr lang="en-Z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578" y="6611779"/>
            <a:ext cx="2133600" cy="219237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611779"/>
            <a:ext cx="2544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murder = 5 773</a:t>
            </a: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320654"/>
              </p:ext>
            </p:extLst>
          </p:nvPr>
        </p:nvGraphicFramePr>
        <p:xfrm>
          <a:off x="30957" y="1261892"/>
          <a:ext cx="9036497" cy="5349884"/>
        </p:xfrm>
        <a:graphic>
          <a:graphicData uri="http://schemas.openxmlformats.org/drawingml/2006/table">
            <a:tbl>
              <a:tblPr firstRow="1" firstCol="1" bandRow="1"/>
              <a:tblGrid>
                <a:gridCol w="3460923">
                  <a:extLst>
                    <a:ext uri="{9D8B030D-6E8A-4147-A177-3AD203B41FA5}">
                      <a16:colId xmlns:a16="http://schemas.microsoft.com/office/drawing/2014/main" xmlns="" val="207678037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636869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4397718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14796304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6860346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7585108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9325675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520187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3351501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704515022"/>
                    </a:ext>
                  </a:extLst>
                </a:gridCol>
                <a:gridCol w="607022">
                  <a:extLst>
                    <a:ext uri="{9D8B030D-6E8A-4147-A177-3AD203B41FA5}">
                      <a16:colId xmlns:a16="http://schemas.microsoft.com/office/drawing/2014/main" xmlns="" val="1065962395"/>
                    </a:ext>
                  </a:extLst>
                </a:gridCol>
              </a:tblGrid>
              <a:tr h="284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 causative factors</a:t>
                      </a:r>
                    </a:p>
                  </a:txBody>
                  <a:tcPr marL="43242" marR="43242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KZN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RSA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087986"/>
                  </a:ext>
                </a:extLst>
              </a:tr>
              <a:tr h="8455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Arguments/ Misunderstanding (not related to domestic) / Road Rage / Provocation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4305357"/>
                  </a:ext>
                </a:extLst>
              </a:tr>
              <a:tr h="5623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 (house/ Business/ Street)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6446765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Vigilantism / Mob justice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150837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Gang-related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5551730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Retaliation / Revenge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991892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Taxi-related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50725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Rape-related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816092"/>
                  </a:ext>
                </a:extLst>
              </a:tr>
              <a:tr h="8455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enforcement &amp; security guards in line of </a:t>
                      </a:r>
                      <a:r>
                        <a:rPr lang="en-ZA" sz="16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duty (excluding police</a:t>
                      </a:r>
                      <a:r>
                        <a:rPr lang="en-ZA" sz="1600" b="1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murder)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55330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mining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058462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Carjacking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711363"/>
                  </a:ext>
                </a:extLst>
              </a:tr>
              <a:tr h="5623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During </a:t>
                      </a:r>
                      <a:r>
                        <a:rPr lang="en-ZA" sz="16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 </a:t>
                      </a:r>
                      <a:r>
                        <a:rPr lang="en-ZA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other crime (Not Robbery and Rape)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1398982"/>
                  </a:ext>
                </a:extLst>
              </a:tr>
              <a:tr h="2811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Intervened in argument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76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22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 of Members of the Police :</a:t>
            </a:r>
            <a:b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On/Off Duty: Oct to Dec 2020/2021</a:t>
            </a:r>
            <a:b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Three-year Period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5161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6195498"/>
              </p:ext>
            </p:extLst>
          </p:nvPr>
        </p:nvGraphicFramePr>
        <p:xfrm>
          <a:off x="1" y="1225389"/>
          <a:ext cx="9144000" cy="278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606711"/>
              </p:ext>
            </p:extLst>
          </p:nvPr>
        </p:nvGraphicFramePr>
        <p:xfrm>
          <a:off x="89759" y="4077072"/>
          <a:ext cx="8802721" cy="880528"/>
        </p:xfrm>
        <a:graphic>
          <a:graphicData uri="http://schemas.openxmlformats.org/drawingml/2006/table">
            <a:tbl>
              <a:tblPr firstRow="1" firstCol="1" bandRow="1"/>
              <a:tblGrid>
                <a:gridCol w="912503">
                  <a:extLst>
                    <a:ext uri="{9D8B030D-6E8A-4147-A177-3AD203B41FA5}">
                      <a16:colId xmlns:a16="http://schemas.microsoft.com/office/drawing/2014/main" xmlns="" val="506920304"/>
                    </a:ext>
                  </a:extLst>
                </a:gridCol>
                <a:gridCol w="1081486">
                  <a:extLst>
                    <a:ext uri="{9D8B030D-6E8A-4147-A177-3AD203B41FA5}">
                      <a16:colId xmlns:a16="http://schemas.microsoft.com/office/drawing/2014/main" xmlns="" val="3889972851"/>
                    </a:ext>
                  </a:extLst>
                </a:gridCol>
                <a:gridCol w="972676">
                  <a:extLst>
                    <a:ext uri="{9D8B030D-6E8A-4147-A177-3AD203B41FA5}">
                      <a16:colId xmlns:a16="http://schemas.microsoft.com/office/drawing/2014/main" xmlns="" val="2597615472"/>
                    </a:ext>
                  </a:extLst>
                </a:gridCol>
                <a:gridCol w="972676">
                  <a:extLst>
                    <a:ext uri="{9D8B030D-6E8A-4147-A177-3AD203B41FA5}">
                      <a16:colId xmlns:a16="http://schemas.microsoft.com/office/drawing/2014/main" xmlns="" val="1460186118"/>
                    </a:ext>
                  </a:extLst>
                </a:gridCol>
                <a:gridCol w="972676">
                  <a:extLst>
                    <a:ext uri="{9D8B030D-6E8A-4147-A177-3AD203B41FA5}">
                      <a16:colId xmlns:a16="http://schemas.microsoft.com/office/drawing/2014/main" xmlns="" val="705385757"/>
                    </a:ext>
                  </a:extLst>
                </a:gridCol>
                <a:gridCol w="972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676">
                  <a:extLst>
                    <a:ext uri="{9D8B030D-6E8A-4147-A177-3AD203B41FA5}">
                      <a16:colId xmlns:a16="http://schemas.microsoft.com/office/drawing/2014/main" xmlns="" val="2519873292"/>
                    </a:ext>
                  </a:extLst>
                </a:gridCol>
                <a:gridCol w="1240789">
                  <a:extLst>
                    <a:ext uri="{9D8B030D-6E8A-4147-A177-3AD203B41FA5}">
                      <a16:colId xmlns:a16="http://schemas.microsoft.com/office/drawing/2014/main" xmlns="" val="3508878683"/>
                    </a:ext>
                  </a:extLst>
                </a:gridCol>
                <a:gridCol w="704563">
                  <a:extLst>
                    <a:ext uri="{9D8B030D-6E8A-4147-A177-3AD203B41FA5}">
                      <a16:colId xmlns:a16="http://schemas.microsoft.com/office/drawing/2014/main" xmlns="" val="1936375450"/>
                    </a:ext>
                  </a:extLst>
                </a:gridCol>
              </a:tblGrid>
              <a:tr h="4076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2020/2021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Free State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KwaZulu-Natal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West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Western Cape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RSA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308"/>
                  </a:ext>
                </a:extLst>
              </a:tr>
              <a:tr h="2364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duty</a:t>
                      </a:r>
                      <a:endParaRPr lang="en-ZA" sz="1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618905"/>
                  </a:ext>
                </a:extLst>
              </a:tr>
              <a:tr h="2364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Off duty</a:t>
                      </a:r>
                      <a:endParaRPr lang="en-Z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24947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066590"/>
              </p:ext>
            </p:extLst>
          </p:nvPr>
        </p:nvGraphicFramePr>
        <p:xfrm>
          <a:off x="89753" y="5250404"/>
          <a:ext cx="8802727" cy="1442514"/>
        </p:xfrm>
        <a:graphic>
          <a:graphicData uri="http://schemas.openxmlformats.org/drawingml/2006/table">
            <a:tbl>
              <a:tblPr firstRow="1" firstCol="1" bandRow="1"/>
              <a:tblGrid>
                <a:gridCol w="867652">
                  <a:extLst>
                    <a:ext uri="{9D8B030D-6E8A-4147-A177-3AD203B41FA5}">
                      <a16:colId xmlns:a16="http://schemas.microsoft.com/office/drawing/2014/main" xmlns="" val="1120153642"/>
                    </a:ext>
                  </a:extLst>
                </a:gridCol>
                <a:gridCol w="732844">
                  <a:extLst>
                    <a:ext uri="{9D8B030D-6E8A-4147-A177-3AD203B41FA5}">
                      <a16:colId xmlns:a16="http://schemas.microsoft.com/office/drawing/2014/main" xmlns="" val="3239261476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2258912415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3046348937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3978941526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678089773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694886347"/>
                    </a:ext>
                  </a:extLst>
                </a:gridCol>
                <a:gridCol w="1075527">
                  <a:extLst>
                    <a:ext uri="{9D8B030D-6E8A-4147-A177-3AD203B41FA5}">
                      <a16:colId xmlns:a16="http://schemas.microsoft.com/office/drawing/2014/main" xmlns="" val="2673613008"/>
                    </a:ext>
                  </a:extLst>
                </a:gridCol>
                <a:gridCol w="566791">
                  <a:extLst>
                    <a:ext uri="{9D8B030D-6E8A-4147-A177-3AD203B41FA5}">
                      <a16:colId xmlns:a16="http://schemas.microsoft.com/office/drawing/2014/main" xmlns="" val="2569243756"/>
                    </a:ext>
                  </a:extLst>
                </a:gridCol>
                <a:gridCol w="758425">
                  <a:extLst>
                    <a:ext uri="{9D8B030D-6E8A-4147-A177-3AD203B41FA5}">
                      <a16:colId xmlns:a16="http://schemas.microsoft.com/office/drawing/2014/main" xmlns="" val="2011578302"/>
                    </a:ext>
                  </a:extLst>
                </a:gridCol>
                <a:gridCol w="800248">
                  <a:extLst>
                    <a:ext uri="{9D8B030D-6E8A-4147-A177-3AD203B41FA5}">
                      <a16:colId xmlns:a16="http://schemas.microsoft.com/office/drawing/2014/main" xmlns="" val="2217125741"/>
                    </a:ext>
                  </a:extLst>
                </a:gridCol>
              </a:tblGrid>
              <a:tr h="3704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Stationed at</a:t>
                      </a:r>
                      <a:endParaRPr lang="en-ZA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Eastern Cape</a:t>
                      </a:r>
                      <a:endParaRPr lang="en-ZA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State</a:t>
                      </a:r>
                      <a:endParaRPr lang="en-ZA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Gauteng</a:t>
                      </a:r>
                      <a:endParaRPr lang="en-ZA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Head Office</a:t>
                      </a:r>
                      <a:endParaRPr lang="en-ZA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KwaZulu-Natal</a:t>
                      </a:r>
                      <a:endParaRPr lang="en-ZA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Limpopo</a:t>
                      </a:r>
                      <a:endParaRPr lang="en-ZA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Mpumalanga</a:t>
                      </a:r>
                      <a:endParaRPr lang="en-ZA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 West</a:t>
                      </a:r>
                      <a:endParaRPr lang="en-ZA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Western Cape</a:t>
                      </a:r>
                      <a:endParaRPr lang="en-ZA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RSA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228931"/>
                  </a:ext>
                </a:extLst>
              </a:tr>
              <a:tr h="3135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055507"/>
                  </a:ext>
                </a:extLst>
              </a:tr>
              <a:tr h="3135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385921"/>
                  </a:ext>
                </a:extLst>
              </a:tr>
              <a:tr h="3704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Counts difference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</a:t>
                      </a:r>
                      <a:endParaRPr lang="en-ZA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98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91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696744" cy="950751"/>
          </a:xfrm>
        </p:spPr>
        <p:txBody>
          <a:bodyPr>
            <a:noAutofit/>
          </a:bodyPr>
          <a:lstStyle/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Murders </a:t>
            </a:r>
            <a:r>
              <a:rPr lang="en-ZA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Farming Community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Oct to Dec 2020/2021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Over Three-year Period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7096"/>
            <a:ext cx="9144000" cy="55485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5054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50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9598"/>
            <a:ext cx="6696744" cy="950751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Attacks On Farms And Small Holdings: </a:t>
            </a:r>
            <a:b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Incidents (Including Murder): </a:t>
            </a:r>
            <a:b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Dec 2020/2021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4440"/>
            <a:ext cx="9144000" cy="53629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99992" y="2420888"/>
            <a:ext cx="1584173" cy="7303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109</a:t>
            </a:r>
            <a:r>
              <a:rPr lang="en-ZA" dirty="0" smtClean="0"/>
              <a:t> counts in </a:t>
            </a:r>
            <a:r>
              <a:rPr lang="en-ZA" b="1" dirty="0" smtClean="0">
                <a:solidFill>
                  <a:schemeClr val="tx1"/>
                </a:solidFill>
              </a:rPr>
              <a:t>88</a:t>
            </a:r>
            <a:r>
              <a:rPr lang="en-ZA" dirty="0" smtClean="0"/>
              <a:t> incidents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49888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6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RSA : Crime Situation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280" y="655880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6240758"/>
              </p:ext>
            </p:extLst>
          </p:nvPr>
        </p:nvGraphicFramePr>
        <p:xfrm>
          <a:off x="1994" y="1249676"/>
          <a:ext cx="9034501" cy="5400103"/>
        </p:xfrm>
        <a:graphic>
          <a:graphicData uri="http://schemas.openxmlformats.org/drawingml/2006/table">
            <a:tbl>
              <a:tblPr/>
              <a:tblGrid>
                <a:gridCol w="3575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09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99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42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CRIME CATEGORY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2020_21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53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CRIMES ( CRIMES AGAINST THE  PERSON)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Offences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14 436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15 130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15 595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the intent to inflict grievous bodily harm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50 583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49 428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50 124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43 631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45 660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47 599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47 875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13 859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13 531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-1 709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-12,6%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with aggravating circumstances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36 283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36 243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36 348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37 352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34 599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-2 753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Contact Crimes ( Crimes Against The  Person)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169 349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167 643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172 421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174 157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171 764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-2 393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53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SEXUAL OFFENCES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11 357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11 545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12 068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Sexual Offences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Sexual Offences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Sexual Offences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14 436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15 130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15 595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53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SUBCATEGORIES OF AGGRAVATED ROBBERY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Carjacking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4 314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4 153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at residential premises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5 935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at non-residential premises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5 219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5 368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of cash in transit **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robbery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Cases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053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Truck hijacking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5251" marR="5251" marT="5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5251" marR="5251" marT="5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94" y="6649786"/>
            <a:ext cx="1582484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Percentage change above 50%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8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6612"/>
            <a:ext cx="6767071" cy="950751"/>
          </a:xfrm>
        </p:spPr>
        <p:txBody>
          <a:bodyPr>
            <a:normAutofit fontScale="90000"/>
          </a:bodyPr>
          <a:lstStyle/>
          <a:p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dwellers/workers attacked by farmers/farm management: Selected Contact Crime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Dec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2020/2021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1426170"/>
              </p:ext>
            </p:extLst>
          </p:nvPr>
        </p:nvGraphicFramePr>
        <p:xfrm>
          <a:off x="6156176" y="1340768"/>
          <a:ext cx="2664296" cy="500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1729" y="1340768"/>
            <a:ext cx="189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 of offences (26)</a:t>
            </a:r>
            <a:endParaRPr lang="en-ZA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9" y="1617767"/>
            <a:ext cx="601215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Contact 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rimes incidents recorded: Oct to Dec 2020  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657772"/>
              </p:ext>
            </p:extLst>
          </p:nvPr>
        </p:nvGraphicFramePr>
        <p:xfrm>
          <a:off x="156181" y="2043152"/>
          <a:ext cx="5832648" cy="3600399"/>
        </p:xfrm>
        <a:graphic>
          <a:graphicData uri="http://schemas.openxmlformats.org/drawingml/2006/table">
            <a:tbl>
              <a:tblPr firstRow="1" firstCol="1" bandRow="1"/>
              <a:tblGrid>
                <a:gridCol w="1149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3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3069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Crime committed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GBH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assault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 assault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2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083002" cy="57606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Rape</a:t>
            </a:r>
            <a:endParaRPr lang="en-ZA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6" y="1340768"/>
            <a:ext cx="9108584" cy="54726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1653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9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RAPE: </a:t>
            </a:r>
            <a:r>
              <a:rPr lang="en-ZA" sz="2400" dirty="0"/>
              <a:t>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2688671"/>
              </p:ext>
            </p:extLst>
          </p:nvPr>
        </p:nvGraphicFramePr>
        <p:xfrm>
          <a:off x="107504" y="1241049"/>
          <a:ext cx="8913989" cy="5206365"/>
        </p:xfrm>
        <a:graphic>
          <a:graphicData uri="http://schemas.openxmlformats.org/drawingml/2006/table">
            <a:tbl>
              <a:tblPr/>
              <a:tblGrid>
                <a:gridCol w="667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4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8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8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7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34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75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145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LUSIKISIKI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MANKWENG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MTHATHA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THOHOYANDOU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MAMELODI EAST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EMPANGENI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KHUTSONG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TONGA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HILLBROW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GIYANI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DIEPSLOOT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SESHEGO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DUTYWA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TSAKANE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GUGULETHU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63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912768" cy="950751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Rape: Place of occurrence</a:t>
            </a:r>
            <a:b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Dec 2020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9282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611779"/>
            <a:ext cx="2544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Rape = 7 993</a:t>
            </a: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34844"/>
              </p:ext>
            </p:extLst>
          </p:nvPr>
        </p:nvGraphicFramePr>
        <p:xfrm>
          <a:off x="0" y="1268759"/>
          <a:ext cx="9036495" cy="5343020"/>
        </p:xfrm>
        <a:graphic>
          <a:graphicData uri="http://schemas.openxmlformats.org/drawingml/2006/table">
            <a:tbl>
              <a:tblPr firstRow="1" firstCol="1" bandRow="1"/>
              <a:tblGrid>
                <a:gridCol w="3252154">
                  <a:extLst>
                    <a:ext uri="{9D8B030D-6E8A-4147-A177-3AD203B41FA5}">
                      <a16:colId xmlns:a16="http://schemas.microsoft.com/office/drawing/2014/main" xmlns="" val="3114941320"/>
                    </a:ext>
                  </a:extLst>
                </a:gridCol>
                <a:gridCol w="547481">
                  <a:extLst>
                    <a:ext uri="{9D8B030D-6E8A-4147-A177-3AD203B41FA5}">
                      <a16:colId xmlns:a16="http://schemas.microsoft.com/office/drawing/2014/main" xmlns="" val="4258167421"/>
                    </a:ext>
                  </a:extLst>
                </a:gridCol>
                <a:gridCol w="712431">
                  <a:extLst>
                    <a:ext uri="{9D8B030D-6E8A-4147-A177-3AD203B41FA5}">
                      <a16:colId xmlns:a16="http://schemas.microsoft.com/office/drawing/2014/main" xmlns="" val="3489057876"/>
                    </a:ext>
                  </a:extLst>
                </a:gridCol>
                <a:gridCol w="712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431">
                  <a:extLst>
                    <a:ext uri="{9D8B030D-6E8A-4147-A177-3AD203B41FA5}">
                      <a16:colId xmlns:a16="http://schemas.microsoft.com/office/drawing/2014/main" xmlns="" val="1270459595"/>
                    </a:ext>
                  </a:extLst>
                </a:gridCol>
                <a:gridCol w="497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7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7764">
                  <a:extLst>
                    <a:ext uri="{9D8B030D-6E8A-4147-A177-3AD203B41FA5}">
                      <a16:colId xmlns:a16="http://schemas.microsoft.com/office/drawing/2014/main" xmlns="" val="4237573014"/>
                    </a:ext>
                  </a:extLst>
                </a:gridCol>
                <a:gridCol w="481883">
                  <a:extLst>
                    <a:ext uri="{9D8B030D-6E8A-4147-A177-3AD203B41FA5}">
                      <a16:colId xmlns:a16="http://schemas.microsoft.com/office/drawing/2014/main" xmlns="" val="3981197333"/>
                    </a:ext>
                  </a:extLst>
                </a:gridCol>
                <a:gridCol w="481883">
                  <a:extLst>
                    <a:ext uri="{9D8B030D-6E8A-4147-A177-3AD203B41FA5}">
                      <a16:colId xmlns:a16="http://schemas.microsoft.com/office/drawing/2014/main" xmlns="" val="3660240141"/>
                    </a:ext>
                  </a:extLst>
                </a:gridCol>
                <a:gridCol w="642509">
                  <a:extLst>
                    <a:ext uri="{9D8B030D-6E8A-4147-A177-3AD203B41FA5}">
                      <a16:colId xmlns:a16="http://schemas.microsoft.com/office/drawing/2014/main" xmlns="" val="4137591254"/>
                    </a:ext>
                  </a:extLst>
                </a:gridCol>
              </a:tblGrid>
              <a:tr h="2044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Place</a:t>
                      </a:r>
                      <a:r>
                        <a:rPr lang="en-ZA" sz="1200" b="1" i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occurrence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GP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906183"/>
                  </a:ext>
                </a:extLst>
              </a:tr>
              <a:tr h="745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Residences of perpetrator/ victim (including residence known by victims/ perpetrator e.g. family/friends/ neighbours)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4 904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439029"/>
                  </a:ext>
                </a:extLst>
              </a:tr>
              <a:tr h="6132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place e.g. Street/Open field/ Recreational centre/ Park/ Beach / Parking area / Abandoned building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372862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 of Transport e.g. Bus / Car / Plane / Boat / Ship / Taxi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918655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Agricultural Land / Farm / Plot / Small Holding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164688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 outlets (Shebeen/ Tavern / Pub/ Night club / Bottle Store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2449209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Hotel / Guest house / BnB/ Motel / Holiday resort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145297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Prison/ Holding cells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032826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transport premises (Bus stop/taxi rank, Railway premises e.g. track/station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136096"/>
                  </a:ext>
                </a:extLst>
              </a:tr>
              <a:tr h="8176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premises (e.g. Mall/ restaurants /work place / Office Park / Entertainment Centre e.g. Movie Theatre, Gambling Facility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022030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River / Lake / Pool / Dam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910596"/>
                  </a:ext>
                </a:extLst>
              </a:tr>
              <a:tr h="4088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institutions (Schools, universities, college, Day Care Facilities)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9" marR="508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62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09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TRIO crimes</a:t>
            </a:r>
            <a:endParaRPr lang="en-Z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9" y="1225389"/>
            <a:ext cx="9144000" cy="5443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2076" y="6514266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TRIO Crimes: </a:t>
            </a:r>
            <a:r>
              <a:rPr lang="en-ZA" sz="2400" dirty="0"/>
              <a:t>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249676"/>
          <a:ext cx="9021495" cy="5347682"/>
        </p:xfrm>
        <a:graphic>
          <a:graphicData uri="http://schemas.openxmlformats.org/drawingml/2006/table">
            <a:tbl>
              <a:tblPr/>
              <a:tblGrid>
                <a:gridCol w="675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9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51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55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61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PINETOWN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MIDRAND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BOOYSENS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MARIANNHILL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JEPPE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ROODEPOORT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SOSHANGUVE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GUGULETHU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OLIEVENHOUTBOSCH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KEMPTON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DIEPSLOOT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MOFFATVIEW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WITBANK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52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TRIO crimes and CIT’s</a:t>
            </a:r>
            <a:endParaRPr lang="en-Z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5390"/>
            <a:ext cx="9144000" cy="42918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7890112"/>
              </p:ext>
            </p:extLst>
          </p:nvPr>
        </p:nvGraphicFramePr>
        <p:xfrm>
          <a:off x="0" y="5517232"/>
          <a:ext cx="9144000" cy="49293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857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6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7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6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4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03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0531"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 smtClean="0">
                          <a:effectLst/>
                        </a:rPr>
                        <a:t>Robbery of cash in transit **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45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62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35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39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65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94" y="6649786"/>
            <a:ext cx="1582484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Percentage change above 50%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Carjacking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5781" y="6597352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r="2350"/>
          <a:stretch/>
        </p:blipFill>
        <p:spPr>
          <a:xfrm>
            <a:off x="35497" y="1268760"/>
            <a:ext cx="9073008" cy="53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Carjacking: 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959" y="1225389"/>
          <a:ext cx="8989535" cy="5280660"/>
        </p:xfrm>
        <a:graphic>
          <a:graphicData uri="http://schemas.openxmlformats.org/drawingml/2006/table">
            <a:tbl>
              <a:tblPr/>
              <a:tblGrid>
                <a:gridCol w="673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8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0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96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6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31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24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SAMORA MACHEL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ELDORADO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MAMELODI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FARMS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JEPPE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GUGULETHU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BOOYSENS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LINGELETHU-WEST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MARIANNHILL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 WEST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OLIEVENHOUTBOSCH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TSAKANE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BRAMLEY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ATTERIDGEVILLE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24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Robbery at residential premises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5389"/>
            <a:ext cx="9144000" cy="5443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865" y="6525344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8681"/>
            <a:ext cx="6479039" cy="514132"/>
          </a:xfrm>
        </p:spPr>
        <p:txBody>
          <a:bodyPr>
            <a:noAutofit/>
          </a:bodyPr>
          <a:lstStyle/>
          <a:p>
            <a:r>
              <a:rPr lang="en-ZA" b="1" dirty="0" smtClean="0"/>
              <a:t>RSA : Crime Situation per Ratios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5251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3645803"/>
              </p:ext>
            </p:extLst>
          </p:nvPr>
        </p:nvGraphicFramePr>
        <p:xfrm>
          <a:off x="107505" y="1669453"/>
          <a:ext cx="8913988" cy="2148172"/>
        </p:xfrm>
        <a:graphic>
          <a:graphicData uri="http://schemas.openxmlformats.org/drawingml/2006/table">
            <a:tbl>
              <a:tblPr/>
              <a:tblGrid>
                <a:gridCol w="441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0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576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CRIME CATEGORY</a:t>
                      </a: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2016_17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2017_18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2018_19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2019_20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2020_21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23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CRIMES ( CRIMES AGAINST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PERSON)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the intent to inflict grievous bodily harm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7103524"/>
              </p:ext>
            </p:extLst>
          </p:nvPr>
        </p:nvGraphicFramePr>
        <p:xfrm>
          <a:off x="107504" y="4422574"/>
          <a:ext cx="8913991" cy="1957611"/>
        </p:xfrm>
        <a:graphic>
          <a:graphicData uri="http://schemas.openxmlformats.org/drawingml/2006/table">
            <a:tbl>
              <a:tblPr/>
              <a:tblGrid>
                <a:gridCol w="4192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2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9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20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CRIME CATEGORY</a:t>
                      </a: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2016_17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2017_18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2018_19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2019_20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to Dec 2020_21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3" marR="3163" marT="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8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CRIMES ( CRIMES AGAINST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PERSON)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Rape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the intent to inflict grievous bodily harm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3163" marR="3163" marT="31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2077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figures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6" y="3962601"/>
            <a:ext cx="4711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capita  (*Ratio per 100 000 of the population) </a:t>
            </a:r>
            <a:endParaRPr lang="en-ZA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10" y="6380185"/>
            <a:ext cx="283116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 SA 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Population figures (2017 Series)</a:t>
            </a:r>
            <a:endParaRPr lang="en-ZA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Robbery at residential premises: 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2" y="1249676"/>
          <a:ext cx="9021496" cy="5280660"/>
        </p:xfrm>
        <a:graphic>
          <a:graphicData uri="http://schemas.openxmlformats.org/drawingml/2006/table">
            <a:tbl>
              <a:tblPr/>
              <a:tblGrid>
                <a:gridCol w="675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9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51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5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24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KHAYELITSHA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KWADUKUZA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DIEPSLOOT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ESIKHALENI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THOHOYANDOU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UMLAZI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ROODEPOORT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MULDERSDRIFT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OLIEVENHOUTBOSCH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GUGULETHU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MTUNZINI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WALMER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 KZN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MARIANNHILL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SOSHANGUVE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02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Robbery at </a:t>
            </a:r>
            <a:r>
              <a:rPr lang="en-ZA" b="1" dirty="0" smtClean="0"/>
              <a:t>non-residential </a:t>
            </a:r>
            <a:r>
              <a:rPr lang="en-ZA" b="1" dirty="0"/>
              <a:t>premises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4212"/>
            <a:ext cx="9144000" cy="53851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6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Robbery at </a:t>
            </a:r>
            <a:r>
              <a:rPr lang="en-ZA" sz="2400" dirty="0" smtClean="0"/>
              <a:t>non-residential </a:t>
            </a:r>
            <a:r>
              <a:rPr lang="en-ZA" sz="2400" dirty="0"/>
              <a:t>premises: 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19435" y="1249676"/>
          <a:ext cx="9040930" cy="5280660"/>
        </p:xfrm>
        <a:graphic>
          <a:graphicData uri="http://schemas.openxmlformats.org/drawingml/2006/table">
            <a:tbl>
              <a:tblPr/>
              <a:tblGrid>
                <a:gridCol w="677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3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9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73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70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24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PINETOWN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KEMPTON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WITBANK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JHB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HILLBROW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GERMISTON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MIDRAND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GREENWOOD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VOSLOORUS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BOOYSENS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SOSHANGUVE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SESHEGO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LONDON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ROODEPOORT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MOFFATVIEW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KRUGERSDORP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THOHOYANDOU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JEPPE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BUSHBUCKRIDGE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BRIGHTON BEACH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22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Robbery </a:t>
            </a:r>
            <a:r>
              <a:rPr lang="en-ZA" b="1" dirty="0" smtClean="0"/>
              <a:t>of cash in transit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865" y="6525344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4633" b="2703"/>
          <a:stretch/>
        </p:blipFill>
        <p:spPr>
          <a:xfrm>
            <a:off x="107503" y="1225389"/>
            <a:ext cx="9023961" cy="52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Property-related Crime</a:t>
            </a:r>
            <a:endParaRPr lang="en-Z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356798"/>
              </p:ext>
            </p:extLst>
          </p:nvPr>
        </p:nvGraphicFramePr>
        <p:xfrm>
          <a:off x="107503" y="1268760"/>
          <a:ext cx="8928994" cy="53285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00331">
                  <a:extLst>
                    <a:ext uri="{9D8B030D-6E8A-4147-A177-3AD203B41FA5}">
                      <a16:colId xmlns:a16="http://schemas.microsoft.com/office/drawing/2014/main" xmlns="" val="3809558554"/>
                    </a:ext>
                  </a:extLst>
                </a:gridCol>
                <a:gridCol w="1125037">
                  <a:extLst>
                    <a:ext uri="{9D8B030D-6E8A-4147-A177-3AD203B41FA5}">
                      <a16:colId xmlns:a16="http://schemas.microsoft.com/office/drawing/2014/main" xmlns="" val="2297327148"/>
                    </a:ext>
                  </a:extLst>
                </a:gridCol>
                <a:gridCol w="1195351">
                  <a:extLst>
                    <a:ext uri="{9D8B030D-6E8A-4147-A177-3AD203B41FA5}">
                      <a16:colId xmlns:a16="http://schemas.microsoft.com/office/drawing/2014/main" xmlns="" val="687054974"/>
                    </a:ext>
                  </a:extLst>
                </a:gridCol>
                <a:gridCol w="1125037">
                  <a:extLst>
                    <a:ext uri="{9D8B030D-6E8A-4147-A177-3AD203B41FA5}">
                      <a16:colId xmlns:a16="http://schemas.microsoft.com/office/drawing/2014/main" xmlns="" val="2602800984"/>
                    </a:ext>
                  </a:extLst>
                </a:gridCol>
                <a:gridCol w="1265666">
                  <a:extLst>
                    <a:ext uri="{9D8B030D-6E8A-4147-A177-3AD203B41FA5}">
                      <a16:colId xmlns:a16="http://schemas.microsoft.com/office/drawing/2014/main" xmlns="" val="1860341135"/>
                    </a:ext>
                  </a:extLst>
                </a:gridCol>
                <a:gridCol w="1335981">
                  <a:extLst>
                    <a:ext uri="{9D8B030D-6E8A-4147-A177-3AD203B41FA5}">
                      <a16:colId xmlns:a16="http://schemas.microsoft.com/office/drawing/2014/main" xmlns="" val="3789191877"/>
                    </a:ext>
                  </a:extLst>
                </a:gridCol>
                <a:gridCol w="773463">
                  <a:extLst>
                    <a:ext uri="{9D8B030D-6E8A-4147-A177-3AD203B41FA5}">
                      <a16:colId xmlns:a16="http://schemas.microsoft.com/office/drawing/2014/main" xmlns="" val="3828250517"/>
                    </a:ext>
                  </a:extLst>
                </a:gridCol>
                <a:gridCol w="808128">
                  <a:extLst>
                    <a:ext uri="{9D8B030D-6E8A-4147-A177-3AD203B41FA5}">
                      <a16:colId xmlns:a16="http://schemas.microsoft.com/office/drawing/2014/main" xmlns="" val="470117440"/>
                    </a:ext>
                  </a:extLst>
                </a:gridCol>
              </a:tblGrid>
              <a:tr h="85751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 smtClean="0">
                          <a:effectLst/>
                        </a:rPr>
                        <a:t>CRIME </a:t>
                      </a:r>
                      <a:r>
                        <a:rPr lang="en-ZA" sz="1200" u="none" strike="noStrike" dirty="0">
                          <a:effectLst/>
                        </a:rPr>
                        <a:t>CATEGORY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Oct to Dec 2016_17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Oct to Dec 2017_18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Oct to Dec 2018_19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Oct to Dec 2019_20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Oct to Dec 2020_21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Case Diff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% Change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51613048"/>
                  </a:ext>
                </a:extLst>
              </a:tr>
              <a:tr h="8575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non-residential premises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-1 629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-9,5%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76540771"/>
                  </a:ext>
                </a:extLst>
              </a:tr>
              <a:tr h="8575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residential premises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-8 903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18692417"/>
                  </a:ext>
                </a:extLst>
              </a:tr>
              <a:tr h="8575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of motor vehicle and motorcycle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-1 673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-14,2%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91786630"/>
                  </a:ext>
                </a:extLst>
              </a:tr>
              <a:tr h="8575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out of or from motor vehicle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-5 761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39782882"/>
                  </a:ext>
                </a:extLst>
              </a:tr>
              <a:tr h="4664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Stock-theft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25166406"/>
                  </a:ext>
                </a:extLst>
              </a:tr>
              <a:tr h="57462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Property-Related Crimes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-18 549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-15,8%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1082105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508836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Stock-theft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4150"/>
            <a:ext cx="9108504" cy="53852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481403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5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60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404664"/>
            <a:ext cx="525658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xmlns="" val="31330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RSA : Crime Situation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5251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4447682"/>
              </p:ext>
            </p:extLst>
          </p:nvPr>
        </p:nvGraphicFramePr>
        <p:xfrm>
          <a:off x="107503" y="1258299"/>
          <a:ext cx="8913991" cy="5157445"/>
        </p:xfrm>
        <a:graphic>
          <a:graphicData uri="http://schemas.openxmlformats.org/drawingml/2006/table">
            <a:tbl>
              <a:tblPr/>
              <a:tblGrid>
                <a:gridCol w="3527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9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84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9127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CRIME CATEGORY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2020_21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2519" marR="2519" marT="2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9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CONTACT-RELATED CRIMES</a:t>
                      </a:r>
                    </a:p>
                  </a:txBody>
                  <a:tcPr marL="2519" marR="2519" marT="2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52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Malicious damage to property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Contact-Related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9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PROPERTY-RELATED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non-residential premises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-1 629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residential premises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of motor vehicle and motorcycle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out of or from motor vehicle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Stock-theft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Property-Related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-18 549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89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SERIOUS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theft not mentioned elsewhere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77 833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crime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Shoplifting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Other Serious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116 962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107 767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17 Community Reported Serious Crimes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454 350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399 718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889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DETECTED AS A RESULT OF POLICE ACTION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Illegal possession of firearms and ammunition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Drug-related crime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Driving under the influence of alcohol or drugs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-10 752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Offences detected as a result of police action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889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Crime Detected As A Result Of Police Action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61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5063" cy="950751"/>
          </a:xfrm>
        </p:spPr>
        <p:txBody>
          <a:bodyPr>
            <a:noAutofit/>
          </a:bodyPr>
          <a:lstStyle/>
          <a:p>
            <a:r>
              <a:rPr lang="en-ZA" sz="3200" b="1" dirty="0"/>
              <a:t>17 Community Reported Serious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3053" y="6525344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5388"/>
            <a:ext cx="9144000" cy="5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0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17 Community Reported Serious Crime: TOP 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1249676"/>
          <a:ext cx="8748464" cy="5509260"/>
        </p:xfrm>
        <a:graphic>
          <a:graphicData uri="http://schemas.openxmlformats.org/drawingml/2006/table">
            <a:tbl>
              <a:tblPr/>
              <a:tblGrid>
                <a:gridCol w="59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1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60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3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89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1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24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2016_17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2017_18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2018_19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2019_20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 2020_21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ROAD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JHB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MITCHELLS PLAIN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WITBANK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-1 538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KRAAIFONTEIN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PLESSISLAER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TEMBISA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RUSTENBURG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PINETOWN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MFULENI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BROOKLYN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RANDFONTEIN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HILLBROW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SUNNYSIDE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EMPANGENI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MIDRAND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NELSPRUIT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KWADUKUZA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8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2060"/>
                          </a:solidFill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MAMELODI EAST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60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96744" cy="806735"/>
          </a:xfrm>
        </p:spPr>
        <p:txBody>
          <a:bodyPr>
            <a:noAutofit/>
          </a:bodyPr>
          <a:lstStyle/>
          <a:p>
            <a:r>
              <a:rPr lang="en-ZA" sz="2400" dirty="0" smtClean="0"/>
              <a:t>Selected Domestic Violence-related Crimes : </a:t>
            </a:r>
            <a:br>
              <a:rPr lang="en-ZA" sz="2400" dirty="0" smtClean="0"/>
            </a:br>
            <a:r>
              <a:rPr lang="en-ZA" sz="2400" dirty="0" smtClean="0"/>
              <a:t>Oct to Dec 2020_2021 </a:t>
            </a:r>
            <a:br>
              <a:rPr lang="en-ZA" sz="2400" dirty="0" smtClean="0"/>
            </a:br>
            <a:r>
              <a:rPr lang="en-ZA" sz="2400" dirty="0" smtClean="0"/>
              <a:t>By </a:t>
            </a:r>
            <a:r>
              <a:rPr lang="en-ZA" sz="2400" b="1" i="1" dirty="0" smtClean="0">
                <a:solidFill>
                  <a:srgbClr val="FF0000"/>
                </a:solidFill>
              </a:rPr>
              <a:t>Provincial Breakdown and Sex</a:t>
            </a:r>
            <a:endParaRPr lang="en-ZA" sz="24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9936" y="6597352"/>
            <a:ext cx="1306488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25" y="1219591"/>
            <a:ext cx="9144000" cy="55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91007" cy="950751"/>
          </a:xfrm>
        </p:spPr>
        <p:txBody>
          <a:bodyPr>
            <a:noAutofit/>
          </a:bodyPr>
          <a:lstStyle/>
          <a:p>
            <a:r>
              <a:rPr lang="en-ZA" sz="2800" dirty="0"/>
              <a:t>Domestic Violence-related Murders : </a:t>
            </a:r>
            <a:br>
              <a:rPr lang="en-ZA" sz="2800" dirty="0"/>
            </a:br>
            <a:r>
              <a:rPr lang="en-ZA" sz="2800" dirty="0" smtClean="0"/>
              <a:t>Oct to Dec </a:t>
            </a:r>
            <a:r>
              <a:rPr lang="en-ZA" sz="2800" dirty="0"/>
              <a:t>2020_2021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9936" y="6597352"/>
            <a:ext cx="1306488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0" y="1268761"/>
            <a:ext cx="9114310" cy="410445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1354622"/>
              </p:ext>
            </p:extLst>
          </p:nvPr>
        </p:nvGraphicFramePr>
        <p:xfrm>
          <a:off x="29690" y="5461654"/>
          <a:ext cx="8934591" cy="1318260"/>
        </p:xfrm>
        <a:graphic>
          <a:graphicData uri="http://schemas.openxmlformats.org/drawingml/2006/table">
            <a:tbl>
              <a:tblPr/>
              <a:tblGrid>
                <a:gridCol w="1489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Kwazulu/Natal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Republic of South Africa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to December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828518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Contact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0110" y="6597352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5389"/>
            <a:ext cx="9108504" cy="55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1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46767</TotalTime>
  <Words>5338</Words>
  <Application>Microsoft Office PowerPoint</Application>
  <PresentationFormat>On-screen Show (4:3)</PresentationFormat>
  <Paragraphs>3461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POLICE RECORDED  CRIME STATISTICS REPUBLIC OF SOUTH AFRICA</vt:lpstr>
      <vt:lpstr>RSA : Crime Situation</vt:lpstr>
      <vt:lpstr>RSA : Crime Situation per Ratios</vt:lpstr>
      <vt:lpstr>RSA : Crime Situation</vt:lpstr>
      <vt:lpstr>17 Community Reported Serious Crime</vt:lpstr>
      <vt:lpstr>17 Community Reported Serious Crime: TOP 30 STATIONS</vt:lpstr>
      <vt:lpstr>Selected Domestic Violence-related Crimes :  Oct to Dec 2020_2021  By Provincial Breakdown and Sex</vt:lpstr>
      <vt:lpstr>Domestic Violence-related Murders :  Oct to Dec 2020_2021 </vt:lpstr>
      <vt:lpstr>Contact Crime</vt:lpstr>
      <vt:lpstr>Contact Crime: TOP 30 STATIONS</vt:lpstr>
      <vt:lpstr>Selected Causative Factors: Murder, Attempted Murder and Assault GBH:   Oct to Dec 2020/2021</vt:lpstr>
      <vt:lpstr>Place of Occurrence:   Some Categories of  Contact Crime  Oct to Dec 2020/2021</vt:lpstr>
      <vt:lpstr>Contact Crime: Liquor and Drug-related Offences:  Oct to Dec 2020/2021</vt:lpstr>
      <vt:lpstr>Murder</vt:lpstr>
      <vt:lpstr>MURDER: TOP 30 STATIONS</vt:lpstr>
      <vt:lpstr>Murder: Motive/Causative Factors  Oct to Dec 2020/2021</vt:lpstr>
      <vt:lpstr>Murder of Members of the Police : On/Off Duty: Oct to Dec 2020/2021 Over Three-year Period</vt:lpstr>
      <vt:lpstr>Murders of Farming Community  Oct to Dec 2020/2021 Over Three-year Period</vt:lpstr>
      <vt:lpstr>Attacks On Farms And Small Holdings:  All Incidents (Including Murder):  Oct to Dec 2020/2021</vt:lpstr>
      <vt:lpstr>Farm dwellers/workers attacked by farmers/farm management: Selected Contact Crime:  Oct to Dec 2020/2021</vt:lpstr>
      <vt:lpstr>Rape</vt:lpstr>
      <vt:lpstr>RAPE: TOP 30 STATIONS</vt:lpstr>
      <vt:lpstr>Rape: Place of occurrence Oct to Dec 2020</vt:lpstr>
      <vt:lpstr>TRIO crimes</vt:lpstr>
      <vt:lpstr>TRIO Crimes: TOP 30 STATIONS</vt:lpstr>
      <vt:lpstr>TRIO crimes and CIT’s</vt:lpstr>
      <vt:lpstr>Carjacking</vt:lpstr>
      <vt:lpstr>Carjacking: TOP 30 STATIONS</vt:lpstr>
      <vt:lpstr>Robbery at residential premises</vt:lpstr>
      <vt:lpstr>Robbery at residential premises: TOP 30 STATIONS</vt:lpstr>
      <vt:lpstr>Robbery at non-residential premises</vt:lpstr>
      <vt:lpstr>Robbery at non-residential premises: TOP 30 STATIONS</vt:lpstr>
      <vt:lpstr>Robbery of cash in transit</vt:lpstr>
      <vt:lpstr>Property-related Crime</vt:lpstr>
      <vt:lpstr>Stock-theft</vt:lpstr>
      <vt:lpstr>Slide 36</vt:lpstr>
    </vt:vector>
  </TitlesOfParts>
  <Company>SAPS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05341230</dc:creator>
  <cp:lastModifiedBy>USER</cp:lastModifiedBy>
  <cp:revision>2193</cp:revision>
  <cp:lastPrinted>2021-02-18T05:43:16Z</cp:lastPrinted>
  <dcterms:created xsi:type="dcterms:W3CDTF">2015-10-27T12:18:32Z</dcterms:created>
  <dcterms:modified xsi:type="dcterms:W3CDTF">2021-03-03T07:20:44Z</dcterms:modified>
</cp:coreProperties>
</file>