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2" r:id="rId2"/>
    <p:sldId id="446" r:id="rId3"/>
    <p:sldId id="488" r:id="rId4"/>
    <p:sldId id="499" r:id="rId5"/>
    <p:sldId id="489" r:id="rId6"/>
    <p:sldId id="504" r:id="rId7"/>
    <p:sldId id="505" r:id="rId8"/>
    <p:sldId id="490" r:id="rId9"/>
    <p:sldId id="506" r:id="rId10"/>
    <p:sldId id="507" r:id="rId11"/>
    <p:sldId id="486" r:id="rId12"/>
    <p:sldId id="492" r:id="rId13"/>
    <p:sldId id="508" r:id="rId14"/>
    <p:sldId id="487" r:id="rId15"/>
    <p:sldId id="511" r:id="rId16"/>
    <p:sldId id="465" r:id="rId17"/>
    <p:sldId id="496" r:id="rId18"/>
    <p:sldId id="512" r:id="rId19"/>
    <p:sldId id="2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tumetse Sesana" initials="KS" lastIdx="22" clrIdx="0">
    <p:extLst>
      <p:ext uri="{19B8F6BF-5375-455C-9EA6-DF929625EA0E}">
        <p15:presenceInfo xmlns:p15="http://schemas.microsoft.com/office/powerpoint/2012/main" xmlns="" userId="0a5b530204170843" providerId="Windows Live"/>
      </p:ext>
    </p:extLst>
  </p:cmAuthor>
  <p:cmAuthor id="2" name="Beatrie Gouws" initials="BG" lastIdx="1" clrIdx="1">
    <p:extLst>
      <p:ext uri="{19B8F6BF-5375-455C-9EA6-DF929625EA0E}">
        <p15:presenceInfo xmlns:p15="http://schemas.microsoft.com/office/powerpoint/2012/main" xmlns="" userId="edf1ce195e124cf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BD44"/>
    <a:srgbClr val="0A3B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33183-59F0-4838-9AE8-8A43805307C2}" type="datetimeFigureOut">
              <a:rPr lang="en-ZA" smtClean="0"/>
              <a:pPr/>
              <a:t>2021/03/03</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7851A-AB5F-44AC-83E3-79CB88E935E6}" type="slidenum">
              <a:rPr lang="en-ZA" smtClean="0"/>
              <a:pPr/>
              <a:t>‹#›</a:t>
            </a:fld>
            <a:endParaRPr lang="en-ZA" dirty="0"/>
          </a:p>
        </p:txBody>
      </p:sp>
    </p:spTree>
    <p:extLst>
      <p:ext uri="{BB962C8B-B14F-4D97-AF65-F5344CB8AC3E}">
        <p14:creationId xmlns:p14="http://schemas.microsoft.com/office/powerpoint/2010/main" xmlns="" val="81964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276696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2520018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33151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351750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255022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4326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44790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4192389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92786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239842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AFECC9-5DE1-4040-8D32-6E7B1D6C6E3D}" type="datetimeFigureOut">
              <a:rPr lang="en-ZA" smtClean="0"/>
              <a:pPr/>
              <a:t>2021/03/03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1894330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FECC9-5DE1-4040-8D32-6E7B1D6C6E3D}" type="datetimeFigureOut">
              <a:rPr lang="en-ZA" smtClean="0"/>
              <a:pPr/>
              <a:t>2021/03/03</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E1882-4B8C-43C9-A921-337FA11C8AFE}" type="slidenum">
              <a:rPr lang="en-ZA" smtClean="0"/>
              <a:pPr/>
              <a:t>‹#›</a:t>
            </a:fld>
            <a:endParaRPr lang="en-ZA" dirty="0"/>
          </a:p>
        </p:txBody>
      </p:sp>
    </p:spTree>
    <p:extLst>
      <p:ext uri="{BB962C8B-B14F-4D97-AF65-F5344CB8AC3E}">
        <p14:creationId xmlns:p14="http://schemas.microsoft.com/office/powerpoint/2010/main" xmlns="" val="379371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1718"/>
          <a:stretch/>
        </p:blipFill>
        <p:spPr>
          <a:xfrm>
            <a:off x="0" y="0"/>
            <a:ext cx="12191239" cy="6858000"/>
          </a:xfrm>
        </p:spPr>
      </p:pic>
      <p:sp>
        <p:nvSpPr>
          <p:cNvPr id="4" name="Text Placeholder 3"/>
          <p:cNvSpPr>
            <a:spLocks noGrp="1"/>
          </p:cNvSpPr>
          <p:nvPr>
            <p:ph type="body" sz="half" idx="2"/>
          </p:nvPr>
        </p:nvSpPr>
        <p:spPr>
          <a:xfrm>
            <a:off x="420642" y="462369"/>
            <a:ext cx="11590845" cy="4624536"/>
          </a:xfrm>
        </p:spPr>
        <p:txBody>
          <a:bodyPr>
            <a:noAutofit/>
          </a:bodyPr>
          <a:lstStyle/>
          <a:p>
            <a:r>
              <a:rPr lang="en-ZA" sz="3600" dirty="0">
                <a:solidFill>
                  <a:schemeClr val="bg1"/>
                </a:solidFill>
                <a:latin typeface="Verdana" panose="020B0604030504040204" pitchFamily="34" charset="0"/>
                <a:ea typeface="Verdana" panose="020B0604030504040204" pitchFamily="34" charset="0"/>
                <a:cs typeface="Verdana" panose="020B0604030504040204" pitchFamily="34" charset="0"/>
              </a:rPr>
              <a:t>S</a:t>
            </a:r>
            <a:r>
              <a:rPr lang="en-ZA" sz="3600" dirty="0">
                <a:solidFill>
                  <a:srgbClr val="80BD44"/>
                </a:solidFill>
                <a:latin typeface="Verdana" panose="020B0604030504040204" pitchFamily="34" charset="0"/>
                <a:ea typeface="Verdana" panose="020B0604030504040204" pitchFamily="34" charset="0"/>
              </a:rPr>
              <a:t>A</a:t>
            </a:r>
            <a:r>
              <a:rPr lang="en-ZA" sz="3600" dirty="0">
                <a:solidFill>
                  <a:schemeClr val="bg1"/>
                </a:solidFill>
                <a:latin typeface="Verdana" panose="020B0604030504040204" pitchFamily="34" charset="0"/>
                <a:ea typeface="Verdana" panose="020B0604030504040204" pitchFamily="34" charset="0"/>
                <a:cs typeface="Verdana" panose="020B0604030504040204" pitchFamily="34" charset="0"/>
              </a:rPr>
              <a:t>IT presentation on the </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Budget Review, </a:t>
            </a:r>
            <a:r>
              <a:rPr lang="en-US" sz="3600" dirty="0">
                <a:solidFill>
                  <a:srgbClr val="80BD44"/>
                </a:solidFill>
                <a:latin typeface="Verdana" panose="020B0604030504040204" pitchFamily="34" charset="0"/>
                <a:ea typeface="Verdana" panose="020B0604030504040204" pitchFamily="34" charset="0"/>
              </a:rPr>
              <a:t>2021 </a:t>
            </a:r>
          </a:p>
          <a:p>
            <a:endParaRPr lang="en-US" sz="2400" dirty="0">
              <a:solidFill>
                <a:srgbClr val="80BD44"/>
              </a:solidFill>
              <a:latin typeface="Verdana" panose="020B0604030504040204" pitchFamily="34" charset="0"/>
              <a:ea typeface="Verdana" panose="020B0604030504040204" pitchFamily="34" charset="0"/>
              <a:cs typeface="Verdana" panose="020B0604030504040204" pitchFamily="34" charset="0"/>
            </a:endParaRPr>
          </a:p>
          <a:p>
            <a:endParaRPr lang="en-US" sz="2400" dirty="0">
              <a:solidFill>
                <a:srgbClr val="80BD44"/>
              </a:solidFill>
              <a:latin typeface="Verdana" panose="020B0604030504040204" pitchFamily="34" charset="0"/>
              <a:ea typeface="Verdana" panose="020B0604030504040204" pitchFamily="34" charset="0"/>
              <a:cs typeface="Verdana" panose="020B0604030504040204" pitchFamily="34" charset="0"/>
            </a:endParaRPr>
          </a:p>
          <a:p>
            <a:r>
              <a:rPr lang="en-ZA" sz="2400" dirty="0">
                <a:solidFill>
                  <a:schemeClr val="bg1"/>
                </a:solidFill>
                <a:latin typeface="Verdana" panose="020B0604030504040204" pitchFamily="34" charset="0"/>
                <a:ea typeface="Verdana" panose="020B0604030504040204" pitchFamily="34" charset="0"/>
                <a:cs typeface="Verdana" panose="020B0604030504040204" pitchFamily="34" charset="0"/>
              </a:rPr>
              <a:t>to the</a:t>
            </a:r>
          </a:p>
          <a:p>
            <a:r>
              <a:rPr lang="en-ZA" sz="2400" dirty="0">
                <a:solidFill>
                  <a:schemeClr val="bg1"/>
                </a:solidFill>
                <a:latin typeface="Verdana" panose="020B0604030504040204" pitchFamily="34" charset="0"/>
                <a:ea typeface="Verdana" panose="020B0604030504040204" pitchFamily="34" charset="0"/>
                <a:cs typeface="Verdana" panose="020B0604030504040204" pitchFamily="34" charset="0"/>
              </a:rPr>
              <a:t> </a:t>
            </a:r>
            <a:br>
              <a:rPr lang="en-ZA" sz="2400" dirty="0">
                <a:solidFill>
                  <a:schemeClr val="bg1"/>
                </a:solidFill>
                <a:latin typeface="Verdana" panose="020B0604030504040204" pitchFamily="34" charset="0"/>
                <a:ea typeface="Verdana" panose="020B0604030504040204" pitchFamily="34" charset="0"/>
                <a:cs typeface="Verdana" panose="020B0604030504040204" pitchFamily="34" charset="0"/>
              </a:rPr>
            </a:br>
            <a:endParaRPr lang="en-ZA" sz="2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3600" i="1" dirty="0">
                <a:solidFill>
                  <a:schemeClr val="bg1"/>
                </a:solidFill>
                <a:latin typeface="Verdana" panose="020B0604030504040204" pitchFamily="34" charset="0"/>
                <a:ea typeface="Verdana" panose="020B0604030504040204" pitchFamily="34" charset="0"/>
                <a:cs typeface="Verdana" panose="020B0604030504040204" pitchFamily="34" charset="0"/>
              </a:rPr>
              <a:t>Standing Committee on </a:t>
            </a:r>
            <a:r>
              <a:rPr lang="en-US" sz="3600" i="1" dirty="0">
                <a:solidFill>
                  <a:srgbClr val="80BD44"/>
                </a:solidFill>
                <a:latin typeface="Verdana" panose="020B0604030504040204" pitchFamily="34" charset="0"/>
                <a:ea typeface="Verdana" panose="020B0604030504040204" pitchFamily="34" charset="0"/>
              </a:rPr>
              <a:t>Finance </a:t>
            </a:r>
            <a:r>
              <a:rPr lang="en-US" sz="3600" i="1" dirty="0">
                <a:solidFill>
                  <a:schemeClr val="bg1"/>
                </a:solidFill>
                <a:latin typeface="Verdana" panose="020B0604030504040204" pitchFamily="34" charset="0"/>
                <a:ea typeface="Verdana" panose="020B0604030504040204" pitchFamily="34" charset="0"/>
                <a:cs typeface="Verdana" panose="020B0604030504040204" pitchFamily="34" charset="0"/>
              </a:rPr>
              <a:t/>
            </a:r>
            <a:br>
              <a:rPr lang="en-US" sz="3600" i="1"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i="1" dirty="0">
                <a:solidFill>
                  <a:schemeClr val="bg1"/>
                </a:solidFill>
                <a:latin typeface="Verdana" panose="020B0604030504040204" pitchFamily="34" charset="0"/>
                <a:ea typeface="Verdana" panose="020B0604030504040204" pitchFamily="34" charset="0"/>
                <a:cs typeface="Verdana" panose="020B0604030504040204" pitchFamily="34" charset="0"/>
              </a:rPr>
              <a:t>Select Committee on </a:t>
            </a:r>
            <a:r>
              <a:rPr lang="en-US" sz="3600" i="1" dirty="0">
                <a:solidFill>
                  <a:srgbClr val="80BD44"/>
                </a:solidFill>
                <a:latin typeface="Verdana" panose="020B0604030504040204" pitchFamily="34" charset="0"/>
                <a:ea typeface="Verdana" panose="020B0604030504040204" pitchFamily="34" charset="0"/>
              </a:rPr>
              <a:t>Finance</a:t>
            </a:r>
          </a:p>
          <a:p>
            <a:endParaRPr lang="en-US" sz="24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ZA" sz="2400" dirty="0">
                <a:solidFill>
                  <a:srgbClr val="80BD44"/>
                </a:solidFill>
                <a:latin typeface="Verdana" panose="020B0604030504040204" pitchFamily="34" charset="0"/>
                <a:ea typeface="Verdana" panose="020B0604030504040204" pitchFamily="34" charset="0"/>
              </a:rPr>
              <a:t>Public Hearings: </a:t>
            </a:r>
            <a:r>
              <a:rPr lang="en-ZA" sz="2400" dirty="0">
                <a:solidFill>
                  <a:schemeClr val="bg1"/>
                </a:solidFill>
                <a:latin typeface="Verdana" panose="020B0604030504040204" pitchFamily="34" charset="0"/>
                <a:ea typeface="Verdana" panose="020B0604030504040204" pitchFamily="34" charset="0"/>
                <a:cs typeface="Verdana" panose="020B0604030504040204" pitchFamily="34" charset="0"/>
              </a:rPr>
              <a:t>3 March </a:t>
            </a:r>
            <a:r>
              <a:rPr lang="en-ZA" sz="2400" dirty="0">
                <a:solidFill>
                  <a:srgbClr val="80BD44"/>
                </a:solidFill>
                <a:latin typeface="Verdana" panose="020B0604030504040204" pitchFamily="34" charset="0"/>
                <a:ea typeface="Verdana" panose="020B0604030504040204" pitchFamily="34" charset="0"/>
                <a:cs typeface="Verdana" panose="020B0604030504040204" pitchFamily="34" charset="0"/>
              </a:rPr>
              <a:t>2021</a:t>
            </a:r>
          </a:p>
        </p:txBody>
      </p:sp>
    </p:spTree>
    <p:extLst>
      <p:ext uri="{BB962C8B-B14F-4D97-AF65-F5344CB8AC3E}">
        <p14:creationId xmlns:p14="http://schemas.microsoft.com/office/powerpoint/2010/main" xmlns="" val="96402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105965"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2.	</a:t>
            </a:r>
            <a:r>
              <a:rPr lang="en-US" b="1" dirty="0">
                <a:solidFill>
                  <a:srgbClr val="80BD44"/>
                </a:solidFill>
                <a:latin typeface="Verdana" panose="020B0604030504040204" pitchFamily="34" charset="0"/>
                <a:ea typeface="Verdana" panose="020B0604030504040204" pitchFamily="34" charset="0"/>
              </a:rPr>
              <a:t>GOVERNMENT’S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STANCE ON INCENTIVES</a:t>
            </a:r>
            <a:b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b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124724"/>
            <a:ext cx="11522554" cy="5635999"/>
          </a:xfrm>
        </p:spPr>
        <p:txBody>
          <a:bodyPr>
            <a:noAutofit/>
          </a:bodyPr>
          <a:lstStyle/>
          <a:p>
            <a:pPr marL="342900" indent="-342900" algn="just">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What is the cost of ineffectual design?;</a:t>
            </a:r>
          </a:p>
          <a:p>
            <a:pPr marL="342900" indent="-342900" algn="just">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Hypothetical example to illustrated the cost of design: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Incentive for an individual to keep a chicken for personal use: R10</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Targetting a specific chicken and a specific person add to the administrative costs</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Cost of administering the chicken incentive for the fiscus: R2</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Cost of administering the chicken incentive for the individual: R3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Cost to the fiscus: R12 &amp; benefit value to the individual: R7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Administrative cost: R5 – focused design can lower the cost all round</a:t>
            </a:r>
            <a:endParaRPr lang="en-US" sz="2000" dirty="0">
              <a:solidFill>
                <a:srgbClr val="80BD44"/>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296954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105965"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3.	</a:t>
            </a:r>
            <a:r>
              <a:rPr lang="en-US" b="1" dirty="0">
                <a:solidFill>
                  <a:srgbClr val="80BD44"/>
                </a:solidFill>
                <a:latin typeface="Verdana" panose="020B0604030504040204" pitchFamily="34" charset="0"/>
                <a:ea typeface="Verdana" panose="020B0604030504040204" pitchFamily="34" charset="0"/>
              </a:rPr>
              <a:t>TAX ADMINISTRATION: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COMPLIANCE 	VERSUS NON-COMPLIANCE</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62468"/>
            <a:ext cx="10950522" cy="5000257"/>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Budget rightly recognises the need to target the wholly illegal</a:t>
            </a:r>
          </a:p>
          <a:p>
            <a:pPr marL="800100" lvl="1" indent="-342900">
              <a:lnSpc>
                <a:spcPct val="100000"/>
              </a:lnSpc>
              <a:spcBef>
                <a:spcPts val="1200"/>
              </a:spcBef>
              <a:spcAft>
                <a:spcPts val="1200"/>
              </a:spcAft>
              <a:buFont typeface="Wingdings" panose="05000000000000000000" pitchFamily="2" charset="2"/>
              <a:buChar char="Ø"/>
            </a:pPr>
            <a:r>
              <a:rPr lang="en-ZA" sz="1800" dirty="0">
                <a:solidFill>
                  <a:srgbClr val="0A3B63"/>
                </a:solidFill>
                <a:latin typeface="Arial" panose="020B0604020202020204" pitchFamily="34" charset="0"/>
                <a:ea typeface="Verdana" panose="020B0604030504040204" pitchFamily="34" charset="0"/>
                <a:cs typeface="Arial" panose="020B0604020202020204" pitchFamily="34" charset="0"/>
              </a:rPr>
              <a:t>Tenderpreneurs: Operating with Government funds, without providing any/minimal goods/services to benefit the economy and not paying taxes. </a:t>
            </a:r>
          </a:p>
          <a:p>
            <a:pPr marL="800100" lvl="1" indent="-342900">
              <a:lnSpc>
                <a:spcPct val="100000"/>
              </a:lnSpc>
              <a:spcBef>
                <a:spcPts val="1200"/>
              </a:spcBef>
              <a:spcAft>
                <a:spcPts val="1200"/>
              </a:spcAft>
              <a:buFont typeface="Wingdings" panose="05000000000000000000" pitchFamily="2" charset="2"/>
              <a:buChar char="Ø"/>
            </a:pPr>
            <a:r>
              <a:rPr lang="en-ZA" sz="1800" dirty="0">
                <a:solidFill>
                  <a:srgbClr val="0A3B63"/>
                </a:solidFill>
                <a:latin typeface="Arial" panose="020B0604020202020204" pitchFamily="34" charset="0"/>
                <a:ea typeface="Verdana" panose="020B0604030504040204" pitchFamily="34" charset="0"/>
                <a:cs typeface="Arial" panose="020B0604020202020204" pitchFamily="34" charset="0"/>
              </a:rPr>
              <a:t>Wholescale evaders: Businesses that operate outside the tax system but that are part of the economy – e.g. certain cash and carry businesses. </a:t>
            </a:r>
          </a:p>
          <a:p>
            <a:pPr marL="800100" lvl="1" indent="-342900">
              <a:lnSpc>
                <a:spcPct val="100000"/>
              </a:lnSpc>
              <a:spcBef>
                <a:spcPts val="1200"/>
              </a:spcBef>
              <a:spcAft>
                <a:spcPts val="1200"/>
              </a:spcAft>
              <a:buFont typeface="Wingdings" panose="05000000000000000000" pitchFamily="2" charset="2"/>
              <a:buChar char="Ø"/>
            </a:pPr>
            <a:r>
              <a:rPr lang="en-ZA" sz="1800" dirty="0">
                <a:solidFill>
                  <a:srgbClr val="0A3B63"/>
                </a:solidFill>
                <a:latin typeface="Arial" panose="020B0604020202020204" pitchFamily="34" charset="0"/>
                <a:ea typeface="Verdana" panose="020B0604030504040204" pitchFamily="34" charset="0"/>
                <a:cs typeface="Arial" panose="020B0604020202020204" pitchFamily="34" charset="0"/>
              </a:rPr>
              <a:t>Businesses that keep two sets of books</a:t>
            </a:r>
          </a:p>
          <a:p>
            <a:pPr marL="342900" indent="-342900">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However, the system is geared towards managing and collecting the taxes from those that are compliant or at least semi-compliant (under-reporting of income and over-statement of expenses). </a:t>
            </a:r>
          </a:p>
          <a:p>
            <a:pPr marL="342900" indent="-342900">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A new model is required to tackle non-compliance. </a:t>
            </a:r>
          </a:p>
        </p:txBody>
      </p:sp>
    </p:spTree>
    <p:extLst>
      <p:ext uri="{BB962C8B-B14F-4D97-AF65-F5344CB8AC3E}">
        <p14:creationId xmlns:p14="http://schemas.microsoft.com/office/powerpoint/2010/main" xmlns="" val="2548616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105965"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3.	</a:t>
            </a:r>
            <a:r>
              <a:rPr lang="fr-FR" b="1" dirty="0">
                <a:solidFill>
                  <a:srgbClr val="80BD44"/>
                </a:solidFill>
                <a:latin typeface="Verdana" panose="020B0604030504040204" pitchFamily="34" charset="0"/>
                <a:ea typeface="Verdana" panose="020B0604030504040204" pitchFamily="34" charset="0"/>
              </a:rPr>
              <a:t>TAX ADMINISTRATION: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COMPLIANCE 	VERSUS NON-COMPLIANCE</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62468"/>
            <a:ext cx="11240452" cy="5295532"/>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Although artificial intelligence (computer systems) and increased reporting is the way of the future, certain matters should be born in mind:</a:t>
            </a:r>
          </a:p>
          <a:p>
            <a:pPr marL="800100" lvl="1" indent="-342900" fontAlgn="base">
              <a:lnSpc>
                <a:spcPct val="100000"/>
              </a:lnSpc>
              <a:spcBef>
                <a:spcPts val="1200"/>
              </a:spcBef>
              <a:spcAft>
                <a:spcPts val="1200"/>
              </a:spcAft>
              <a:buFontTx/>
              <a:buChar char="-"/>
            </a:pPr>
            <a:r>
              <a:rPr lang="en-ZA" sz="2200" dirty="0">
                <a:solidFill>
                  <a:srgbClr val="0A3B63"/>
                </a:solidFill>
                <a:latin typeface="Arial" panose="020B0604020202020204" pitchFamily="34" charset="0"/>
                <a:ea typeface="Verdana" panose="020B0604030504040204" pitchFamily="34" charset="0"/>
                <a:cs typeface="Arial" panose="020B0604020202020204" pitchFamily="34" charset="0"/>
              </a:rPr>
              <a:t>Over-reliance on systems allow false tells (high refund = risk) and can create an ‘automaton’ employee, unable to apply the legislation, and outsized risk response.</a:t>
            </a:r>
          </a:p>
          <a:p>
            <a:pPr marL="800100" lvl="1" indent="-342900" fontAlgn="base">
              <a:lnSpc>
                <a:spcPct val="100000"/>
              </a:lnSpc>
              <a:spcBef>
                <a:spcPts val="1200"/>
              </a:spcBef>
              <a:spcAft>
                <a:spcPts val="1200"/>
              </a:spcAft>
              <a:buFontTx/>
              <a:buChar char="-"/>
            </a:pPr>
            <a:r>
              <a:rPr lang="en-ZA" sz="2200" dirty="0">
                <a:solidFill>
                  <a:srgbClr val="0A3B63"/>
                </a:solidFill>
                <a:latin typeface="Arial" panose="020B0604020202020204" pitchFamily="34" charset="0"/>
                <a:ea typeface="Verdana" panose="020B0604030504040204" pitchFamily="34" charset="0"/>
                <a:cs typeface="Arial" panose="020B0604020202020204" pitchFamily="34" charset="0"/>
              </a:rPr>
              <a:t>The matter of systems driving the show is particularly concerning in the case of the ‘p</a:t>
            </a: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ay now and argue later’-rule applied to an account on a computer system. </a:t>
            </a:r>
          </a:p>
          <a:p>
            <a:pPr marL="342900" indent="-342900">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There is a need to ensure that tax administration is fair for the generally compliant: Generally, perceived fairness will strengthen tax compliance.</a:t>
            </a:r>
          </a:p>
          <a:p>
            <a:pPr marL="342900" indent="-342900">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Unfortunately, the perception from interaction with some officials is that the pervasive attitude (directed at the fully or largely compliant), is still that taxpayers are guilty until proven innocent.</a:t>
            </a:r>
          </a:p>
          <a:p>
            <a:pPr marL="342900" indent="-342900">
              <a:lnSpc>
                <a:spcPct val="100000"/>
              </a:lnSpc>
              <a:spcBef>
                <a:spcPts val="1200"/>
              </a:spcBef>
              <a:spcAft>
                <a:spcPts val="1200"/>
              </a:spcAft>
              <a:buFont typeface="Arial" panose="020B0604020202020204" pitchFamily="34" charset="0"/>
              <a:buChar char="•"/>
            </a:pPr>
            <a:endParaRPr lang="en-ZA"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996572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105965"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3.	</a:t>
            </a:r>
            <a:r>
              <a:rPr lang="en-US" b="1" dirty="0">
                <a:solidFill>
                  <a:srgbClr val="80BD44"/>
                </a:solidFill>
                <a:latin typeface="Verdana" panose="020B0604030504040204" pitchFamily="34" charset="0"/>
                <a:ea typeface="Verdana" panose="020B0604030504040204" pitchFamily="34" charset="0"/>
              </a:rPr>
              <a:t>TAX ADMINISTRATION: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COMPLIANCE 	VERSUS NON-COMPLIANCE</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562468"/>
            <a:ext cx="10950522" cy="5000257"/>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Without a focussed link between design of the relevant legislation and the eventual risk management and reporting of the information to SARS, the hope of </a:t>
            </a:r>
            <a:r>
              <a:rPr lang="en-GB" sz="2400" dirty="0">
                <a:solidFill>
                  <a:srgbClr val="0A3B63"/>
                </a:solidFill>
                <a:latin typeface="Arial" panose="020B0604020202020204" pitchFamily="34" charset="0"/>
                <a:ea typeface="Verdana" panose="020B0604030504040204" pitchFamily="34" charset="0"/>
                <a:cs typeface="Arial" panose="020B0604020202020204" pitchFamily="34" charset="0"/>
              </a:rPr>
              <a:t>SARS reaching its </a:t>
            </a: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strategic goals: ensuring tax revenue, fair tax assessment, and positive taxpayer experience, is limited. </a:t>
            </a:r>
          </a:p>
          <a:p>
            <a:pPr marL="342900" indent="-342900" algn="jus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Divorcing SARS systems from the legislation, and building the efficiency, not into the legislative design and the systems, but only the systems, will not allow tax officials to concentrate on cases that require human expertise: These cases will remain unidentified, a needle in a haystack. </a:t>
            </a:r>
          </a:p>
        </p:txBody>
      </p:sp>
    </p:spTree>
    <p:extLst>
      <p:ext uri="{BB962C8B-B14F-4D97-AF65-F5344CB8AC3E}">
        <p14:creationId xmlns:p14="http://schemas.microsoft.com/office/powerpoint/2010/main" xmlns="" val="3958481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30819" y="-428"/>
            <a:ext cx="12192000" cy="6858428"/>
          </a:xfrm>
        </p:spPr>
      </p:pic>
      <p:sp>
        <p:nvSpPr>
          <p:cNvPr id="2" name="Title 1"/>
          <p:cNvSpPr>
            <a:spLocks noGrp="1"/>
          </p:cNvSpPr>
          <p:nvPr>
            <p:ph type="title"/>
          </p:nvPr>
        </p:nvSpPr>
        <p:spPr>
          <a:xfrm>
            <a:off x="763480" y="-1"/>
            <a:ext cx="11105965" cy="797669"/>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4.	</a:t>
            </a:r>
            <a:r>
              <a:rPr lang="en-US" b="1" dirty="0">
                <a:solidFill>
                  <a:srgbClr val="80BD44"/>
                </a:solidFill>
                <a:latin typeface="Verdana" panose="020B0604030504040204" pitchFamily="34" charset="0"/>
                <a:ea typeface="Verdana" panose="020B0604030504040204" pitchFamily="34" charset="0"/>
              </a:rPr>
              <a:t>TAX POLICY </a:t>
            </a:r>
            <a:r>
              <a:rPr lang="en-US" b="1" dirty="0">
                <a:solidFill>
                  <a:srgbClr val="0A3B63"/>
                </a:solidFill>
                <a:latin typeface="Verdana" panose="020B0604030504040204" pitchFamily="34" charset="0"/>
                <a:ea typeface="Verdana" panose="020B0604030504040204" pitchFamily="34" charset="0"/>
              </a:rPr>
              <a:t>ENGAGEMENT</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066358"/>
            <a:ext cx="10831890" cy="5220071"/>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Current engagement too limited with too few engagements with industry. If we accept that effective legislative design works within the structures of existing business and industry, then significantly more engagement opportunities are required. </a:t>
            </a:r>
          </a:p>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Industry is generally only brought onboard once the main decisions have been made, allowing only superficial discussion, or alternatively a ‘back to the drawing board approach’. </a:t>
            </a:r>
          </a:p>
          <a:p>
            <a:pPr marL="342900" indent="-342900">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Engagement is generally results orientated, with the result already firmly in mind. This approach unintentionally fosters an adversarial relationship rather than a collegiate relationship where industry and Government work together for the good of the people. </a:t>
            </a:r>
          </a:p>
        </p:txBody>
      </p:sp>
    </p:spTree>
    <p:extLst>
      <p:ext uri="{BB962C8B-B14F-4D97-AF65-F5344CB8AC3E}">
        <p14:creationId xmlns:p14="http://schemas.microsoft.com/office/powerpoint/2010/main" xmlns="" val="2999603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30819" y="-428"/>
            <a:ext cx="12192000" cy="6858428"/>
          </a:xfrm>
        </p:spPr>
      </p:pic>
      <p:sp>
        <p:nvSpPr>
          <p:cNvPr id="2" name="Title 1"/>
          <p:cNvSpPr>
            <a:spLocks noGrp="1"/>
          </p:cNvSpPr>
          <p:nvPr>
            <p:ph type="title"/>
          </p:nvPr>
        </p:nvSpPr>
        <p:spPr>
          <a:xfrm>
            <a:off x="763480" y="0"/>
            <a:ext cx="11105965" cy="943584"/>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4.	</a:t>
            </a:r>
            <a:r>
              <a:rPr lang="en-US" b="1" dirty="0">
                <a:solidFill>
                  <a:srgbClr val="80BD44"/>
                </a:solidFill>
                <a:latin typeface="Verdana" panose="020B0604030504040204" pitchFamily="34" charset="0"/>
                <a:ea typeface="Verdana" panose="020B0604030504040204" pitchFamily="34" charset="0"/>
              </a:rPr>
              <a:t>TAX POLICY </a:t>
            </a:r>
            <a:r>
              <a:rPr lang="en-US" b="1" dirty="0">
                <a:solidFill>
                  <a:srgbClr val="0A3B63"/>
                </a:solidFill>
                <a:latin typeface="Verdana" panose="020B0604030504040204" pitchFamily="34" charset="0"/>
                <a:ea typeface="Verdana" panose="020B0604030504040204" pitchFamily="34" charset="0"/>
              </a:rPr>
              <a:t>ENGAGEMENT</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831574" y="1153908"/>
            <a:ext cx="10831890" cy="5220071"/>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Since industry have the facts and the actual scenarios, engagement should rather focus on eliciting this information from the industry. </a:t>
            </a:r>
          </a:p>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Specifically, </a:t>
            </a:r>
            <a:r>
              <a:rPr lang="en-GB" sz="2400" dirty="0">
                <a:solidFill>
                  <a:srgbClr val="0A3B63"/>
                </a:solidFill>
                <a:latin typeface="Arial" panose="020B0604020202020204" pitchFamily="34" charset="0"/>
                <a:ea typeface="Verdana" panose="020B0604030504040204" pitchFamily="34" charset="0"/>
                <a:cs typeface="Arial" panose="020B0604020202020204" pitchFamily="34" charset="0"/>
              </a:rPr>
              <a:t>private </a:t>
            </a: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sector dialogue needs to be better crafted to regularly obtain useful information versus creating a scenario where the industry is a supplicant in the relationship, pleading for engagement. </a:t>
            </a:r>
          </a:p>
          <a:p>
            <a:pPr marL="342900" indent="-342900">
              <a:lnSpc>
                <a:spcPct val="100000"/>
              </a:lnSpc>
              <a:spcBef>
                <a:spcPts val="1200"/>
              </a:spcBef>
              <a:spcAft>
                <a:spcPts val="1200"/>
              </a:spcAft>
              <a:buFont typeface="Arial" panose="020B0604020202020204" pitchFamily="34" charset="0"/>
              <a:buChar char="•"/>
            </a:pPr>
            <a:endParaRPr lang="en-US" sz="2400" dirty="0">
              <a:solidFill>
                <a:srgbClr val="80BD44"/>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2481617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0"/>
            <a:ext cx="11363417" cy="1177048"/>
          </a:xfrm>
        </p:spPr>
        <p:txBody>
          <a:bodyPr>
            <a:normAutofit/>
          </a:bodyPr>
          <a:lstStyle/>
          <a:p>
            <a:pPr>
              <a:spcBef>
                <a:spcPts val="600"/>
              </a:spcBef>
            </a:pPr>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5.	</a:t>
            </a:r>
            <a:r>
              <a:rPr lang="en-US" b="1" dirty="0">
                <a:solidFill>
                  <a:srgbClr val="80BD44"/>
                </a:solidFill>
                <a:latin typeface="Verdana" panose="020B0604030504040204" pitchFamily="34" charset="0"/>
                <a:ea typeface="Verdana" panose="020B0604030504040204" pitchFamily="34" charset="0"/>
              </a:rPr>
              <a:t>INDUSTRY SPECIFIC APPROACH FOR </a:t>
            </a:r>
            <a:r>
              <a:rPr lang="en-US" b="1" dirty="0">
                <a:solidFill>
                  <a:srgbClr val="0A3B63"/>
                </a:solidFill>
                <a:latin typeface="Verdana" panose="020B0604030504040204" pitchFamily="34" charset="0"/>
                <a:ea typeface="Verdana" panose="020B0604030504040204" pitchFamily="34" charset="0"/>
              </a:rPr>
              <a:t>MANUFACTURING, MINING AND FARMING</a:t>
            </a:r>
            <a:endParaRPr lang="en-ZA" sz="2000" b="1" i="1" dirty="0">
              <a:solidFill>
                <a:srgbClr val="80BD44"/>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413061"/>
            <a:ext cx="10950522" cy="4971495"/>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Looking at the Budget, it is evident that we have to focus on these industries to drive exports. </a:t>
            </a:r>
          </a:p>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However, the focus cannot be exclusionary but rather holistic with complementary features. </a:t>
            </a:r>
          </a:p>
          <a:p>
            <a:pPr marL="342900" indent="-342900">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As part of the analysis one must discuss barriers before getting into any talks about regulations, ‘incentives’ and tax breaks. </a:t>
            </a:r>
          </a:p>
          <a:p>
            <a:pPr marL="342900" indent="-342900">
              <a:lnSpc>
                <a:spcPct val="100000"/>
              </a:lnSpc>
              <a:spcBef>
                <a:spcPts val="1200"/>
              </a:spcBef>
              <a:spcAft>
                <a:spcPts val="1200"/>
              </a:spcAft>
              <a:buFont typeface="Arial" panose="020B0604020202020204" pitchFamily="34" charset="0"/>
              <a:buChar char="•"/>
            </a:pPr>
            <a:endParaRPr lang="en-ZA"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503368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363417" cy="1196503"/>
          </a:xfrm>
        </p:spPr>
        <p:txBody>
          <a:bodyPr>
            <a:normAutofit/>
          </a:bodyPr>
          <a:lstStyle/>
          <a:p>
            <a:pPr>
              <a:spcBef>
                <a:spcPts val="600"/>
              </a:spcBef>
            </a:pPr>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5.	</a:t>
            </a:r>
            <a:r>
              <a:rPr lang="en-US" b="1" dirty="0">
                <a:solidFill>
                  <a:srgbClr val="80BD44"/>
                </a:solidFill>
                <a:latin typeface="Verdana" panose="020B0604030504040204" pitchFamily="34" charset="0"/>
                <a:ea typeface="Verdana" panose="020B0604030504040204" pitchFamily="34" charset="0"/>
              </a:rPr>
              <a:t>INDUSTRY SPECIFIC APPROACH</a:t>
            </a:r>
            <a:r>
              <a:rPr lang="en-US" b="1" dirty="0">
                <a:solidFill>
                  <a:srgbClr val="0A3B63"/>
                </a:solidFill>
                <a:latin typeface="Verdana" panose="020B0604030504040204" pitchFamily="34" charset="0"/>
                <a:ea typeface="Verdana" panose="020B0604030504040204" pitchFamily="34" charset="0"/>
              </a:rPr>
              <a:t> FOR MANUFACTURING, FARMING, AND MINING</a:t>
            </a:r>
            <a:endParaRPr lang="en-ZA" sz="2000" b="1" i="1" dirty="0">
              <a:solidFill>
                <a:srgbClr val="80BD44"/>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422789"/>
            <a:ext cx="10950522" cy="4971495"/>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b="1" dirty="0">
                <a:solidFill>
                  <a:srgbClr val="0A3B63"/>
                </a:solidFill>
                <a:latin typeface="Arial" panose="020B0604020202020204" pitchFamily="34" charset="0"/>
                <a:ea typeface="Verdana" panose="020B0604030504040204" pitchFamily="34" charset="0"/>
                <a:cs typeface="Arial" panose="020B0604020202020204" pitchFamily="34" charset="0"/>
              </a:rPr>
              <a:t>Manufacturing</a:t>
            </a: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 We recommend a study to determine key factors for manufacturing success (and where tax plays a role in these). Focus should in particular be on </a:t>
            </a: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building interrelationships between the various industries forming the supply chan. </a:t>
            </a:r>
          </a:p>
          <a:p>
            <a:pPr marL="342900" indent="-342900">
              <a:lnSpc>
                <a:spcPct val="100000"/>
              </a:lnSpc>
              <a:spcBef>
                <a:spcPts val="1200"/>
              </a:spcBef>
              <a:spcAft>
                <a:spcPts val="1200"/>
              </a:spcAft>
              <a:buFont typeface="Arial" panose="020B0604020202020204" pitchFamily="34" charset="0"/>
              <a:buChar char="•"/>
            </a:pPr>
            <a:r>
              <a:rPr lang="en-ZA" sz="2400" b="1" dirty="0">
                <a:solidFill>
                  <a:srgbClr val="0A3B63"/>
                </a:solidFill>
                <a:latin typeface="Arial" panose="020B0604020202020204" pitchFamily="34" charset="0"/>
                <a:ea typeface="Verdana" panose="020B0604030504040204" pitchFamily="34" charset="0"/>
                <a:cs typeface="Arial" panose="020B0604020202020204" pitchFamily="34" charset="0"/>
              </a:rPr>
              <a:t>Farming</a:t>
            </a: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 We recommend a </a:t>
            </a:r>
            <a:r>
              <a:rPr lang="en-GB" sz="2400" dirty="0">
                <a:solidFill>
                  <a:srgbClr val="0A3B63"/>
                </a:solidFill>
                <a:latin typeface="Arial" panose="020B0604020202020204" pitchFamily="34" charset="0"/>
                <a:ea typeface="Verdana" panose="020B0604030504040204" pitchFamily="34" charset="0"/>
                <a:cs typeface="Arial" panose="020B0604020202020204" pitchFamily="34" charset="0"/>
              </a:rPr>
              <a:t>study </a:t>
            </a: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to determine key factors for farming (need to compete with foreign subsidies). Although there are small subsidies available, they are not enough to allow SA to compete internationally. </a:t>
            </a:r>
          </a:p>
          <a:p>
            <a:pPr marL="342900" indent="-342900">
              <a:lnSpc>
                <a:spcPct val="100000"/>
              </a:lnSpc>
              <a:spcBef>
                <a:spcPts val="1200"/>
              </a:spcBef>
              <a:spcAft>
                <a:spcPts val="1200"/>
              </a:spcAft>
              <a:buFont typeface="Arial" panose="020B0604020202020204" pitchFamily="34" charset="0"/>
              <a:buChar char="•"/>
            </a:pPr>
            <a:endParaRPr lang="en-ZA"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1200"/>
              </a:spcBef>
              <a:spcAft>
                <a:spcPts val="1200"/>
              </a:spcAft>
              <a:buFont typeface="Arial" panose="020B0604020202020204" pitchFamily="34" charset="0"/>
              <a:buChar char="•"/>
            </a:pPr>
            <a:endParaRPr lang="en-ZA"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1982893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363417" cy="1196503"/>
          </a:xfrm>
        </p:spPr>
        <p:txBody>
          <a:bodyPr>
            <a:normAutofit/>
          </a:bodyPr>
          <a:lstStyle/>
          <a:p>
            <a:pPr>
              <a:spcBef>
                <a:spcPts val="600"/>
              </a:spcBef>
            </a:pPr>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5.	</a:t>
            </a:r>
            <a:r>
              <a:rPr lang="en-US" b="1" dirty="0">
                <a:solidFill>
                  <a:srgbClr val="80BD44"/>
                </a:solidFill>
                <a:latin typeface="Verdana" panose="020B0604030504040204" pitchFamily="34" charset="0"/>
                <a:ea typeface="Verdana" panose="020B0604030504040204" pitchFamily="34" charset="0"/>
              </a:rPr>
              <a:t>INDUSTRY SPECIFIC APPROACH</a:t>
            </a:r>
            <a:r>
              <a:rPr lang="en-US" b="1" dirty="0">
                <a:solidFill>
                  <a:srgbClr val="0A3B63"/>
                </a:solidFill>
                <a:latin typeface="Verdana" panose="020B0604030504040204" pitchFamily="34" charset="0"/>
                <a:ea typeface="Verdana" panose="020B0604030504040204" pitchFamily="34" charset="0"/>
              </a:rPr>
              <a:t> FOR MANUFACTURING, FARMING, AND MINING</a:t>
            </a:r>
            <a:endParaRPr lang="en-ZA" sz="2000" b="1" i="1" dirty="0">
              <a:solidFill>
                <a:srgbClr val="80BD44"/>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296329"/>
            <a:ext cx="10950522" cy="4971495"/>
          </a:xfrm>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ZA" sz="2400" b="1" dirty="0">
                <a:solidFill>
                  <a:srgbClr val="0A3B63"/>
                </a:solidFill>
                <a:latin typeface="Arial" panose="020B0604020202020204" pitchFamily="34" charset="0"/>
                <a:ea typeface="Verdana" panose="020B0604030504040204" pitchFamily="34" charset="0"/>
                <a:cs typeface="Arial" panose="020B0604020202020204" pitchFamily="34" charset="0"/>
              </a:rPr>
              <a:t>Mining: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From our perspective, it seems that there are various burning issues from a industry and administrative and fiscal point of view that require attention. Various matters regarding diesel rebates and capital allowances, etc. are landing in court.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We recommend a study of the mining tax regime (including the diesel rebate scheme, royalties taxes, capital allowances, etc.) to work towards a more cohesive regime that will provide certainty to current occupants and future investors. Considering the current economic strain, we recommend that the process be started within the current year.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The mining industry as a whole is critical to South Africa’s history and future success, and we are confident that the various role players would be willing to come together to advise on a more cohesive regime. </a:t>
            </a:r>
            <a:endParaRPr lang="en-ZA" sz="22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1200"/>
              </a:spcBef>
              <a:spcAft>
                <a:spcPts val="1200"/>
              </a:spcAft>
              <a:buFont typeface="Arial" panose="020B0604020202020204" pitchFamily="34" charset="0"/>
              <a:buChar char="•"/>
            </a:pPr>
            <a:endParaRPr lang="en-ZA"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2900815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xmlns="" id="{7296338F-C5D6-4677-8C6C-944642571BD9}"/>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1718"/>
          <a:stretch/>
        </p:blipFill>
        <p:spPr>
          <a:xfrm>
            <a:off x="0" y="0"/>
            <a:ext cx="12192000" cy="6880941"/>
          </a:xfrm>
          <a:prstGeom prst="rect">
            <a:avLst/>
          </a:prstGeom>
        </p:spPr>
      </p:pic>
      <p:sp>
        <p:nvSpPr>
          <p:cNvPr id="332" name="Path332"/>
          <p:cNvSpPr/>
          <p:nvPr/>
        </p:nvSpPr>
        <p:spPr>
          <a:xfrm>
            <a:off x="1524000" y="0"/>
            <a:ext cx="0" cy="0"/>
          </a:xfrm>
          <a:custGeom>
            <a:avLst/>
            <a:gdLst/>
            <a:ahLst/>
            <a:cxnLst/>
            <a:rect l="l" t="t" r="r" b="b"/>
            <a:pathLst>
              <a:path/>
            </a:pathLst>
          </a:custGeom>
          <a:solidFill/>
          <a:ln>
            <a:solidFill/>
            <a:prstDash/>
          </a:ln>
        </p:spPr>
        <p:txBody>
          <a:bodyPr rtlCol="0" anchor="ctr"/>
          <a:lstStyle/>
          <a:p>
            <a:pPr algn="ctr"/>
            <a:endParaRPr lang="en-US" altLang="zh-CN" dirty="0"/>
          </a:p>
        </p:txBody>
      </p:sp>
      <p:sp>
        <p:nvSpPr>
          <p:cNvPr id="335" name="Text Box335"/>
          <p:cNvSpPr txBox="1"/>
          <p:nvPr/>
        </p:nvSpPr>
        <p:spPr>
          <a:xfrm>
            <a:off x="4550411" y="2839015"/>
            <a:ext cx="3055429" cy="509178"/>
          </a:xfrm>
          <a:prstGeom prst="rect">
            <a:avLst/>
          </a:prstGeom>
        </p:spPr>
        <p:txBody>
          <a:bodyPr wrap="square" lIns="0" tIns="0" rIns="0" rtlCol="0">
            <a:spAutoFit/>
          </a:bodyPr>
          <a:lstStyle/>
          <a:p>
            <a:pPr>
              <a:lnSpc>
                <a:spcPts val="3572"/>
              </a:lnSpc>
            </a:pPr>
            <a:r>
              <a:rPr lang="en-US" altLang="zh-CN" sz="3300" b="1" spc="-4" dirty="0">
                <a:solidFill>
                  <a:schemeClr val="bg1"/>
                </a:solidFill>
                <a:latin typeface="Aller Light"/>
                <a:ea typeface="MS PGothic" panose="020B0600070205080204" pitchFamily="34" charset="-128"/>
              </a:rPr>
              <a:t>THANK YOU</a:t>
            </a:r>
          </a:p>
        </p:txBody>
      </p:sp>
      <p:sp>
        <p:nvSpPr>
          <p:cNvPr id="336" name="Text Box336"/>
          <p:cNvSpPr txBox="1"/>
          <p:nvPr/>
        </p:nvSpPr>
        <p:spPr>
          <a:xfrm>
            <a:off x="10131298" y="6457014"/>
            <a:ext cx="178840" cy="187231"/>
          </a:xfrm>
          <a:prstGeom prst="rect">
            <a:avLst/>
          </a:prstGeom>
        </p:spPr>
        <p:txBody>
          <a:bodyPr wrap="square" lIns="0" tIns="0" rIns="0" rtlCol="0">
            <a:spAutoFit/>
          </a:bodyPr>
          <a:lstStyle/>
          <a:p>
            <a:pPr>
              <a:lnSpc>
                <a:spcPts val="1111"/>
              </a:lnSpc>
            </a:pPr>
            <a:r>
              <a:rPr lang="en-US" altLang="zh-CN" sz="1000" b="1" i="1" dirty="0">
                <a:solidFill>
                  <a:srgbClr val="808080"/>
                </a:solidFill>
                <a:latin typeface="Arial"/>
                <a:ea typeface="Arial"/>
                <a:cs typeface="Arial"/>
              </a:rPr>
              <a:t>32</a:t>
            </a:r>
            <a:endParaRPr lang="en-US" altLang="zh-CN" sz="1000" dirty="0">
              <a:latin typeface="Arial"/>
              <a:ea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1718"/>
          <a:stretch/>
        </p:blipFill>
        <p:spPr>
          <a:xfrm>
            <a:off x="761" y="0"/>
            <a:ext cx="12191239" cy="6858000"/>
          </a:xfrm>
        </p:spPr>
      </p:pic>
      <p:sp>
        <p:nvSpPr>
          <p:cNvPr id="8" name="Title 1">
            <a:extLst>
              <a:ext uri="{FF2B5EF4-FFF2-40B4-BE49-F238E27FC236}">
                <a16:creationId xmlns:a16="http://schemas.microsoft.com/office/drawing/2014/main" xmlns="" id="{31F8B5BC-74E0-4FCE-8C97-3899DD5F1C73}"/>
              </a:ext>
            </a:extLst>
          </p:cNvPr>
          <p:cNvSpPr>
            <a:spLocks noGrp="1"/>
          </p:cNvSpPr>
          <p:nvPr>
            <p:ph type="title"/>
          </p:nvPr>
        </p:nvSpPr>
        <p:spPr>
          <a:xfrm>
            <a:off x="763480" y="195308"/>
            <a:ext cx="10379177" cy="1038688"/>
          </a:xfrm>
        </p:spPr>
        <p:txBody>
          <a:bodyPr/>
          <a:lstStyle/>
          <a:p>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SUMMARY</a:t>
            </a:r>
            <a:endParaRPr lang="en-ZA"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ext Placeholder 3">
            <a:extLst>
              <a:ext uri="{FF2B5EF4-FFF2-40B4-BE49-F238E27FC236}">
                <a16:creationId xmlns:a16="http://schemas.microsoft.com/office/drawing/2014/main" xmlns="" id="{2772C1B1-2F09-464A-9592-0DEDC7912692}"/>
              </a:ext>
            </a:extLst>
          </p:cNvPr>
          <p:cNvSpPr>
            <a:spLocks noGrp="1"/>
          </p:cNvSpPr>
          <p:nvPr>
            <p:ph type="body" sz="half" idx="2"/>
          </p:nvPr>
        </p:nvSpPr>
        <p:spPr>
          <a:xfrm>
            <a:off x="763480" y="1615736"/>
            <a:ext cx="10950522" cy="4802818"/>
          </a:xfrm>
        </p:spPr>
        <p:txBody>
          <a:bodyPr>
            <a:normAutofit/>
          </a:bodyPr>
          <a:lstStyle/>
          <a:p>
            <a:pPr marL="342900" indent="-342900">
              <a:lnSpc>
                <a:spcPct val="100000"/>
              </a:lnSpc>
              <a:spcBef>
                <a:spcPts val="0"/>
              </a:spcBef>
              <a:buFont typeface="Arial" panose="020B0604020202020204" pitchFamily="34" charset="0"/>
              <a:buChar char="•"/>
            </a:pPr>
            <a:r>
              <a:rPr lang="en-US" sz="2800" dirty="0">
                <a:solidFill>
                  <a:schemeClr val="bg1"/>
                </a:solidFill>
                <a:latin typeface="Arial" panose="020B0604020202020204" pitchFamily="34" charset="0"/>
                <a:ea typeface="Verdana" panose="020B0604030504040204" pitchFamily="34" charset="0"/>
                <a:cs typeface="Arial" panose="020B0604020202020204" pitchFamily="34" charset="0"/>
              </a:rPr>
              <a:t>Rates</a:t>
            </a:r>
          </a:p>
          <a:p>
            <a:pPr marL="342900" indent="-342900">
              <a:lnSpc>
                <a:spcPct val="100000"/>
              </a:lnSpc>
              <a:spcBef>
                <a:spcPts val="0"/>
              </a:spcBef>
              <a:buFont typeface="Arial" panose="020B0604020202020204" pitchFamily="34" charset="0"/>
              <a:buChar char="•"/>
            </a:pPr>
            <a:endParaRPr lang="en-US" sz="28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800" dirty="0">
                <a:solidFill>
                  <a:schemeClr val="bg1"/>
                </a:solidFill>
                <a:latin typeface="Arial" panose="020B0604020202020204" pitchFamily="34" charset="0"/>
                <a:ea typeface="Verdana" panose="020B0604030504040204" pitchFamily="34" charset="0"/>
                <a:cs typeface="Arial" panose="020B0604020202020204" pitchFamily="34" charset="0"/>
              </a:rPr>
              <a:t>Government’s stance on incentives</a:t>
            </a:r>
          </a:p>
          <a:p>
            <a:pPr marL="342900" indent="-342900">
              <a:lnSpc>
                <a:spcPct val="100000"/>
              </a:lnSpc>
              <a:spcBef>
                <a:spcPts val="0"/>
              </a:spcBef>
              <a:buFont typeface="Arial" panose="020B0604020202020204" pitchFamily="34" charset="0"/>
              <a:buChar char="•"/>
            </a:pPr>
            <a:endParaRPr lang="en-US" sz="28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800" dirty="0">
                <a:solidFill>
                  <a:schemeClr val="bg1"/>
                </a:solidFill>
                <a:latin typeface="Arial" panose="020B0604020202020204" pitchFamily="34" charset="0"/>
                <a:ea typeface="Verdana" panose="020B0604030504040204" pitchFamily="34" charset="0"/>
                <a:cs typeface="Arial" panose="020B0604020202020204" pitchFamily="34" charset="0"/>
              </a:rPr>
              <a:t>Tax administration: Compliance versus non-compliance</a:t>
            </a:r>
          </a:p>
          <a:p>
            <a:pPr marL="342900" indent="-342900">
              <a:lnSpc>
                <a:spcPct val="100000"/>
              </a:lnSpc>
              <a:spcBef>
                <a:spcPts val="0"/>
              </a:spcBef>
              <a:buFont typeface="Arial" panose="020B0604020202020204" pitchFamily="34" charset="0"/>
              <a:buChar char="•"/>
            </a:pPr>
            <a:endParaRPr lang="en-US" sz="28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800" dirty="0">
                <a:solidFill>
                  <a:schemeClr val="bg1"/>
                </a:solidFill>
                <a:latin typeface="Arial" panose="020B0604020202020204" pitchFamily="34" charset="0"/>
                <a:ea typeface="Verdana" panose="020B0604030504040204" pitchFamily="34" charset="0"/>
                <a:cs typeface="Arial" panose="020B0604020202020204" pitchFamily="34" charset="0"/>
              </a:rPr>
              <a:t>Tax policy engagement</a:t>
            </a:r>
          </a:p>
          <a:p>
            <a:pPr marL="342900" indent="-342900">
              <a:lnSpc>
                <a:spcPct val="100000"/>
              </a:lnSpc>
              <a:spcBef>
                <a:spcPts val="0"/>
              </a:spcBef>
              <a:buFont typeface="Arial" panose="020B0604020202020204" pitchFamily="34" charset="0"/>
              <a:buChar char="•"/>
            </a:pPr>
            <a:endParaRPr lang="en-US" sz="28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342900" indent="-342900">
              <a:lnSpc>
                <a:spcPct val="100000"/>
              </a:lnSpc>
              <a:spcBef>
                <a:spcPts val="0"/>
              </a:spcBef>
              <a:buFont typeface="Arial" panose="020B0604020202020204" pitchFamily="34" charset="0"/>
              <a:buChar char="•"/>
            </a:pPr>
            <a:r>
              <a:rPr lang="en-US" sz="2800" dirty="0">
                <a:solidFill>
                  <a:schemeClr val="bg1"/>
                </a:solidFill>
                <a:latin typeface="Arial" panose="020B0604020202020204" pitchFamily="34" charset="0"/>
                <a:ea typeface="Verdana" panose="020B0604030504040204" pitchFamily="34" charset="0"/>
                <a:cs typeface="Arial" panose="020B0604020202020204" pitchFamily="34" charset="0"/>
              </a:rPr>
              <a:t>Industry specific approach for manufacturing, farming, and mining</a:t>
            </a:r>
          </a:p>
        </p:txBody>
      </p:sp>
    </p:spTree>
    <p:extLst>
      <p:ext uri="{BB962C8B-B14F-4D97-AF65-F5344CB8AC3E}">
        <p14:creationId xmlns:p14="http://schemas.microsoft.com/office/powerpoint/2010/main" xmlns="" val="2140372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0"/>
            <a:ext cx="11428520" cy="875490"/>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1.	</a:t>
            </a:r>
            <a:r>
              <a:rPr lang="en-GB" b="1" dirty="0">
                <a:solidFill>
                  <a:srgbClr val="80BD44"/>
                </a:solidFill>
                <a:latin typeface="Verdana" panose="020B0604030504040204" pitchFamily="34" charset="0"/>
                <a:ea typeface="Verdana" panose="020B0604030504040204" pitchFamily="34" charset="0"/>
                <a:cs typeface="Verdana" panose="020B0604030504040204" pitchFamily="34" charset="0"/>
              </a:rPr>
              <a:t>RATES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835981" y="1149136"/>
            <a:ext cx="11283518" cy="5173842"/>
          </a:xfrm>
        </p:spPr>
        <p:txBody>
          <a:bodyPr>
            <a:noAutofit/>
          </a:bodyPr>
          <a:lstStyle/>
          <a:p>
            <a:pPr>
              <a:lnSpc>
                <a:spcPct val="100000"/>
              </a:lnSpc>
              <a:spcBef>
                <a:spcPts val="1200"/>
              </a:spcBef>
              <a:spcAft>
                <a:spcPts val="1200"/>
              </a:spcAft>
            </a:pPr>
            <a:r>
              <a:rPr lang="en-US" sz="2400" b="1" dirty="0">
                <a:solidFill>
                  <a:srgbClr val="0A3B63"/>
                </a:solidFill>
                <a:latin typeface="Arial" panose="020B0604020202020204" pitchFamily="34" charset="0"/>
                <a:ea typeface="Verdana" panose="020B0604030504040204" pitchFamily="34" charset="0"/>
                <a:cs typeface="Arial" panose="020B0604020202020204" pitchFamily="34" charset="0"/>
              </a:rPr>
              <a:t>INDIVIDUALS</a:t>
            </a:r>
          </a:p>
          <a:p>
            <a:pPr marL="342900" indent="-342900">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For individuals, 50% is the theoretical line that avoids the breaking point (Canadian Carter Commission)</a:t>
            </a:r>
          </a:p>
          <a:p>
            <a:pPr marL="342900" indent="-342900">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Internationally, the breaking point is closer to the low 40% because of the effect of other taxes; SA is past that point: </a:t>
            </a:r>
          </a:p>
          <a:p>
            <a:pPr marL="800100" lvl="1" indent="-342900">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45% top marginal rate + </a:t>
            </a:r>
          </a:p>
          <a:p>
            <a:pPr marL="800100" lvl="1" indent="-342900">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15% VAT +</a:t>
            </a:r>
          </a:p>
          <a:p>
            <a:pPr marL="800100" lvl="1" indent="-342900">
              <a:lnSpc>
                <a:spcPct val="100000"/>
              </a:lnSpc>
              <a:spcBef>
                <a:spcPts val="1200"/>
              </a:spcBef>
              <a:spcAft>
                <a:spcPts val="1200"/>
              </a:spcAft>
              <a:buFontTx/>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 Miscellaneous taxes +</a:t>
            </a:r>
          </a:p>
          <a:p>
            <a:pPr marL="800100" lvl="1" indent="-342900">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Cost due to lack of service delivery (shifting public to private expenditure)</a:t>
            </a:r>
          </a:p>
          <a:p>
            <a:pPr marL="342900" indent="-342900">
              <a:lnSpc>
                <a:spcPct val="100000"/>
              </a:lnSpc>
              <a:spcBef>
                <a:spcPts val="1200"/>
              </a:spcBef>
              <a:spcAft>
                <a:spcPts val="1200"/>
              </a:spcAft>
              <a:buFont typeface="Arial" panose="020B0604020202020204" pitchFamily="34" charset="0"/>
              <a:buChar char="•"/>
            </a:pPr>
            <a:endParaRPr lang="en-US"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6007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pic>
        <p:nvPicPr>
          <p:cNvPr id="2050" name="Picture 2" descr="Corporate Tax Rates Around the World | Tax Foundation">
            <a:extLst>
              <a:ext uri="{FF2B5EF4-FFF2-40B4-BE49-F238E27FC236}">
                <a16:creationId xmlns:a16="http://schemas.microsoft.com/office/drawing/2014/main" xmlns="" id="{13AC0AF3-D72F-4DDE-A99B-9EDE7B772F4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3003" y="496966"/>
            <a:ext cx="9822598" cy="604002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7346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428520" cy="78794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1.	</a:t>
            </a:r>
            <a:r>
              <a:rPr lang="en-GB" b="1" dirty="0">
                <a:solidFill>
                  <a:srgbClr val="80BD44"/>
                </a:solidFill>
                <a:latin typeface="Verdana" panose="020B0604030504040204" pitchFamily="34" charset="0"/>
                <a:ea typeface="Verdana" panose="020B0604030504040204" pitchFamily="34" charset="0"/>
                <a:cs typeface="Verdana" panose="020B0604030504040204" pitchFamily="34" charset="0"/>
              </a:rPr>
              <a:t>RATES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911282"/>
            <a:ext cx="11283518" cy="5271119"/>
          </a:xfrm>
        </p:spPr>
        <p:txBody>
          <a:bodyPr>
            <a:noAutofit/>
          </a:bodyPr>
          <a:lstStyle/>
          <a:p>
            <a:pPr fontAlgn="base">
              <a:lnSpc>
                <a:spcPct val="100000"/>
              </a:lnSpc>
              <a:spcBef>
                <a:spcPts val="1200"/>
              </a:spcBef>
              <a:spcAft>
                <a:spcPts val="1200"/>
              </a:spcAft>
            </a:pPr>
            <a:r>
              <a:rPr lang="en-US" sz="2400" b="1" dirty="0">
                <a:solidFill>
                  <a:srgbClr val="0A3B63"/>
                </a:solidFill>
                <a:latin typeface="Arial" panose="020B0604020202020204" pitchFamily="34" charset="0"/>
                <a:ea typeface="Verdana" panose="020B0604030504040204" pitchFamily="34" charset="0"/>
                <a:cs typeface="Arial" panose="020B0604020202020204" pitchFamily="34" charset="0"/>
              </a:rPr>
              <a:t>MAKING THE SA CORPORATE TAX RATE MORE COMPETITIVE</a:t>
            </a: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The SA corporate income tax rate is currently 28%.</a:t>
            </a: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The worldwide average statutory corporate tax rate has consistently decreased since 1980, with the largest decline occurring in the early 2000s.</a:t>
            </a: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The BRICS have an average statutory rate of 27.40%, and a weighted average statutory corporate income tax rate of 26.49%.</a:t>
            </a:r>
            <a:endParaRPr lang="en-ZA"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Europe has the lowest regional average rate, at 19.99% - 24.61% when GDP weighted. </a:t>
            </a: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Conversely, Africa has the highest regional average statutory rate, at </a:t>
            </a:r>
            <a:b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b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28.50% - 28.16% when GDP weighted.</a:t>
            </a:r>
          </a:p>
        </p:txBody>
      </p:sp>
    </p:spTree>
    <p:extLst>
      <p:ext uri="{BB962C8B-B14F-4D97-AF65-F5344CB8AC3E}">
        <p14:creationId xmlns:p14="http://schemas.microsoft.com/office/powerpoint/2010/main" xmlns="" val="361960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428520" cy="729575"/>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1.	</a:t>
            </a:r>
            <a:r>
              <a:rPr lang="en-GB" b="1" dirty="0">
                <a:solidFill>
                  <a:srgbClr val="80BD44"/>
                </a:solidFill>
                <a:latin typeface="Verdana" panose="020B0604030504040204" pitchFamily="34" charset="0"/>
                <a:ea typeface="Verdana" panose="020B0604030504040204" pitchFamily="34" charset="0"/>
                <a:cs typeface="Verdana" panose="020B0604030504040204" pitchFamily="34" charset="0"/>
              </a:rPr>
              <a:t>RATES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867035"/>
            <a:ext cx="11283518" cy="4317808"/>
          </a:xfrm>
        </p:spPr>
        <p:txBody>
          <a:bodyPr>
            <a:noAutofit/>
          </a:bodyPr>
          <a:lstStyle/>
          <a:p>
            <a:pPr fontAlgn="base">
              <a:lnSpc>
                <a:spcPct val="100000"/>
              </a:lnSpc>
              <a:spcBef>
                <a:spcPts val="1200"/>
              </a:spcBef>
              <a:spcAft>
                <a:spcPts val="1200"/>
              </a:spcAft>
            </a:pPr>
            <a:r>
              <a:rPr lang="en-US" sz="2400" b="1" dirty="0">
                <a:solidFill>
                  <a:srgbClr val="0A3B63"/>
                </a:solidFill>
                <a:latin typeface="Arial" panose="020B0604020202020204" pitchFamily="34" charset="0"/>
                <a:ea typeface="Verdana" panose="020B0604030504040204" pitchFamily="34" charset="0"/>
                <a:cs typeface="Arial" panose="020B0604020202020204" pitchFamily="34" charset="0"/>
              </a:rPr>
              <a:t>MAKING THE SA CORPORATE TAX RATE MORE COMPETITIVE</a:t>
            </a:r>
          </a:p>
          <a:p>
            <a:pPr marL="342900" indent="-342900" fontAlgn="base">
              <a:lnSpc>
                <a:spcPct val="100000"/>
              </a:lnSpc>
              <a:spcBef>
                <a:spcPts val="1200"/>
              </a:spcBef>
              <a:spcAft>
                <a:spcPts val="1200"/>
              </a:spcAft>
              <a:buFont typeface="Arial" panose="020B0604020202020204" pitchFamily="34" charset="0"/>
              <a:buChar char="•"/>
            </a:pPr>
            <a:r>
              <a:rPr lang="en-GB" sz="2400" dirty="0">
                <a:solidFill>
                  <a:srgbClr val="0A3B63"/>
                </a:solidFill>
                <a:latin typeface="Arial" panose="020B0604020202020204" pitchFamily="34" charset="0"/>
                <a:ea typeface="Verdana" panose="020B0604030504040204" pitchFamily="34" charset="0"/>
                <a:cs typeface="Arial" panose="020B0604020202020204" pitchFamily="34" charset="0"/>
              </a:rPr>
              <a:t>The current focus appears to be on limiting tax increases and focusing on pre-planned tax reductions</a:t>
            </a:r>
          </a:p>
          <a:p>
            <a:pPr marL="342900" indent="-342900" fontAlgn="base">
              <a:lnSpc>
                <a:spcPct val="100000"/>
              </a:lnSpc>
              <a:spcBef>
                <a:spcPts val="1200"/>
              </a:spcBef>
              <a:spcAft>
                <a:spcPts val="1200"/>
              </a:spcAft>
              <a:buFont typeface="Arial" panose="020B0604020202020204" pitchFamily="34" charset="0"/>
              <a:buChar char="•"/>
            </a:pPr>
            <a:r>
              <a:rPr lang="en-GB" sz="2400" dirty="0">
                <a:solidFill>
                  <a:srgbClr val="0A3B63"/>
                </a:solidFill>
                <a:latin typeface="Arial" panose="020B0604020202020204" pitchFamily="34" charset="0"/>
                <a:ea typeface="Verdana" panose="020B0604030504040204" pitchFamily="34" charset="0"/>
                <a:cs typeface="Arial" panose="020B0604020202020204" pitchFamily="34" charset="0"/>
              </a:rPr>
              <a:t>By working on ensuring the tax rate drops, Government will work towards efficiencies and better tax management, allowing SA to </a:t>
            </a: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remain competitive, especially during the downturn</a:t>
            </a:r>
            <a:endParaRPr lang="en-GB"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a:p>
            <a:pPr fontAlgn="base">
              <a:lnSpc>
                <a:spcPct val="100000"/>
              </a:lnSpc>
              <a:spcBef>
                <a:spcPts val="1200"/>
              </a:spcBef>
              <a:spcAft>
                <a:spcPts val="1200"/>
              </a:spcAft>
            </a:pPr>
            <a:r>
              <a:rPr lang="en-US" sz="2400" b="1" dirty="0">
                <a:solidFill>
                  <a:srgbClr val="0A3B63"/>
                </a:solidFill>
                <a:latin typeface="Arial" panose="020B0604020202020204" pitchFamily="34" charset="0"/>
                <a:ea typeface="Verdana" panose="020B0604030504040204" pitchFamily="34" charset="0"/>
                <a:cs typeface="Arial" panose="020B0604020202020204" pitchFamily="34" charset="0"/>
              </a:rPr>
              <a:t>BROADENING THE BASE</a:t>
            </a: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The measures to broaden the tax base through limiting assessed losses and interest expense deductions have been postponed until 2020. </a:t>
            </a: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We generally agree with efforts to broaden the base and lower the rate. However, these efforts must be viewed in the context of the possible tradeoffs. </a:t>
            </a:r>
          </a:p>
          <a:p>
            <a:pPr marL="342900" indent="-342900" fontAlgn="base">
              <a:lnSpc>
                <a:spcPct val="100000"/>
              </a:lnSpc>
              <a:spcBef>
                <a:spcPts val="1200"/>
              </a:spcBef>
              <a:spcAft>
                <a:spcPts val="1200"/>
              </a:spcAft>
              <a:buFont typeface="Arial" panose="020B0604020202020204" pitchFamily="34" charset="0"/>
              <a:buChar char="•"/>
            </a:pPr>
            <a:endParaRPr lang="en-US" sz="24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322515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428520" cy="856035"/>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1.	</a:t>
            </a:r>
            <a:r>
              <a:rPr lang="en-GB" b="1" dirty="0">
                <a:solidFill>
                  <a:srgbClr val="80BD44"/>
                </a:solidFill>
                <a:latin typeface="Verdana" panose="020B0604030504040204" pitchFamily="34" charset="0"/>
                <a:ea typeface="Verdana" panose="020B0604030504040204" pitchFamily="34" charset="0"/>
                <a:cs typeface="Verdana" panose="020B0604030504040204" pitchFamily="34" charset="0"/>
              </a:rPr>
              <a:t>RATES</a:t>
            </a: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149136"/>
            <a:ext cx="11220997" cy="5271119"/>
          </a:xfrm>
        </p:spPr>
        <p:txBody>
          <a:bodyPr>
            <a:noAutofit/>
          </a:bodyPr>
          <a:lstStyle/>
          <a:p>
            <a:pPr fontAlgn="base">
              <a:lnSpc>
                <a:spcPct val="100000"/>
              </a:lnSpc>
              <a:spcBef>
                <a:spcPts val="1200"/>
              </a:spcBef>
              <a:spcAft>
                <a:spcPts val="1200"/>
              </a:spcAft>
            </a:pPr>
            <a:r>
              <a:rPr lang="en-US" sz="2400" b="1" dirty="0">
                <a:solidFill>
                  <a:srgbClr val="0A3B63"/>
                </a:solidFill>
                <a:latin typeface="Arial" panose="020B0604020202020204" pitchFamily="34" charset="0"/>
                <a:ea typeface="Verdana" panose="020B0604030504040204" pitchFamily="34" charset="0"/>
                <a:cs typeface="Arial" panose="020B0604020202020204" pitchFamily="34" charset="0"/>
              </a:rPr>
              <a:t>BROADENING THE BASE</a:t>
            </a:r>
          </a:p>
          <a:p>
            <a:pPr marL="342900" indent="-342900" fontAlgn="base">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Possible trade-offs: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Limiting assessed losses: The denial of losses will have a radical effect on business with: Unpredictable income streams; start-ups in SA; and new foreign investment.</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Denial of excessive interest deductions are generally accepted, but have to take into consideration the busines model in certain industries e.g. banking and real estate. </a:t>
            </a:r>
          </a:p>
          <a:p>
            <a:pPr marL="800100" lvl="1" indent="-342900" fontAlgn="base">
              <a:lnSpc>
                <a:spcPct val="100000"/>
              </a:lnSpc>
              <a:spcBef>
                <a:spcPts val="1200"/>
              </a:spcBef>
              <a:spcAft>
                <a:spcPts val="1200"/>
              </a:spcAft>
              <a:buFontTx/>
              <a:buChar char="-"/>
            </a:pPr>
            <a:endParaRPr lang="en-US" sz="2200" dirty="0">
              <a:solidFill>
                <a:srgbClr val="0A3B63"/>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266003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105965"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2.	</a:t>
            </a:r>
            <a:r>
              <a:rPr lang="en-US" b="1" dirty="0">
                <a:solidFill>
                  <a:srgbClr val="80BD44"/>
                </a:solidFill>
                <a:latin typeface="Verdana" panose="020B0604030504040204" pitchFamily="34" charset="0"/>
                <a:ea typeface="Verdana" panose="020B0604030504040204" pitchFamily="34" charset="0"/>
              </a:rPr>
              <a:t>GOVERNMENT’S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STANCE ON INCENTIVES</a:t>
            </a:r>
            <a:b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b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124724"/>
            <a:ext cx="11345662" cy="5470629"/>
          </a:xfrm>
        </p:spPr>
        <p:txBody>
          <a:bodyPr>
            <a:noAutofit/>
          </a:bodyPr>
          <a:lstStyle/>
          <a:p>
            <a:pPr marL="342900" indent="-342900" algn="just">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Agree that ineffective incentives lead to abuse, deadweight loss, administrative cost, skewing of the economy and wrong outcomes. </a:t>
            </a:r>
          </a:p>
          <a:p>
            <a:pPr marL="342900" indent="-342900" algn="just">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Agree further that </a:t>
            </a: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many incentives are not effective. </a:t>
            </a:r>
          </a:p>
          <a:p>
            <a:pPr marL="342900" indent="-342900" algn="just">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Agree that incentives should be reviewed regularly. </a:t>
            </a:r>
          </a:p>
          <a:p>
            <a:pPr marL="342900" indent="-342900" algn="just">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Good incentives are synchronized with good regulations and dovetail with the business models adopted in the relevant industry (East Asia model).</a:t>
            </a:r>
          </a:p>
          <a:p>
            <a:pPr marL="342900" indent="-342900" algn="just">
              <a:lnSpc>
                <a:spcPct val="100000"/>
              </a:lnSpc>
              <a:spcBef>
                <a:spcPts val="1200"/>
              </a:spcBef>
              <a:spcAft>
                <a:spcPts val="1200"/>
              </a:spcAft>
              <a:buFont typeface="Arial" panose="020B0604020202020204" pitchFamily="34" charset="0"/>
              <a:buChar char="•"/>
            </a:pPr>
            <a:r>
              <a:rPr lang="en-ZA" sz="2400" dirty="0">
                <a:solidFill>
                  <a:srgbClr val="0A3B63"/>
                </a:solidFill>
                <a:latin typeface="Arial" panose="020B0604020202020204" pitchFamily="34" charset="0"/>
                <a:ea typeface="Verdana" panose="020B0604030504040204" pitchFamily="34" charset="0"/>
                <a:cs typeface="Arial" panose="020B0604020202020204" pitchFamily="34" charset="0"/>
              </a:rPr>
              <a:t>Ineffective and costly incentives are over-engineered (lab-created) rather than organic. E.g. The VCC (section 12J) incentive </a:t>
            </a: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did not actively develop small businesses and generate economic activity, but rather created a passive investment vehicle for wealthy taxpayers. </a:t>
            </a:r>
          </a:p>
        </p:txBody>
      </p:sp>
    </p:spTree>
    <p:extLst>
      <p:ext uri="{BB962C8B-B14F-4D97-AF65-F5344CB8AC3E}">
        <p14:creationId xmlns:p14="http://schemas.microsoft.com/office/powerpoint/2010/main" xmlns="" val="44824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28"/>
            <a:ext cx="12192000" cy="6858428"/>
          </a:xfrm>
        </p:spPr>
      </p:pic>
      <p:sp>
        <p:nvSpPr>
          <p:cNvPr id="2" name="Title 1"/>
          <p:cNvSpPr>
            <a:spLocks noGrp="1"/>
          </p:cNvSpPr>
          <p:nvPr>
            <p:ph type="title"/>
          </p:nvPr>
        </p:nvSpPr>
        <p:spPr>
          <a:xfrm>
            <a:off x="763480" y="-1"/>
            <a:ext cx="11105965" cy="1251751"/>
          </a:xfrm>
        </p:spPr>
        <p:txBody>
          <a:bodyPr>
            <a:normAutofit/>
          </a:bodyPr>
          <a:lstStyle/>
          <a:p>
            <a:r>
              <a:rPr lang="en-ZA" b="1" dirty="0">
                <a:solidFill>
                  <a:srgbClr val="80BD44"/>
                </a:solidFill>
                <a:latin typeface="Verdana" panose="020B0604030504040204" pitchFamily="34" charset="0"/>
                <a:ea typeface="Verdana" panose="020B0604030504040204" pitchFamily="34" charset="0"/>
                <a:cs typeface="Verdana" panose="020B0604030504040204" pitchFamily="34" charset="0"/>
              </a:rPr>
              <a:t>2.	</a:t>
            </a:r>
            <a:r>
              <a:rPr lang="en-US" b="1" dirty="0">
                <a:solidFill>
                  <a:srgbClr val="80BD44"/>
                </a:solidFill>
                <a:latin typeface="Verdana" panose="020B0604030504040204" pitchFamily="34" charset="0"/>
                <a:ea typeface="Verdana" panose="020B0604030504040204" pitchFamily="34" charset="0"/>
              </a:rPr>
              <a:t>GOVERNMENT’S </a:t>
            </a:r>
            <a: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t>STANCE ON INCENTIVES</a:t>
            </a:r>
            <a:br>
              <a:rPr lang="en-US" b="1" dirty="0">
                <a:solidFill>
                  <a:srgbClr val="0A3B63"/>
                </a:solidFill>
                <a:latin typeface="Verdana" panose="020B0604030504040204" pitchFamily="34" charset="0"/>
                <a:ea typeface="Verdana" panose="020B0604030504040204" pitchFamily="34" charset="0"/>
                <a:cs typeface="Verdana" panose="020B0604030504040204" pitchFamily="34" charset="0"/>
              </a:rPr>
            </a:br>
            <a:endParaRPr lang="en-ZA"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half" idx="2"/>
          </p:nvPr>
        </p:nvSpPr>
        <p:spPr>
          <a:xfrm>
            <a:off x="763480" y="1124724"/>
            <a:ext cx="11345662" cy="5635999"/>
          </a:xfrm>
        </p:spPr>
        <p:txBody>
          <a:bodyPr>
            <a:noAutofit/>
          </a:bodyPr>
          <a:lstStyle/>
          <a:p>
            <a:pPr marL="342900" indent="-342900" algn="just">
              <a:lnSpc>
                <a:spcPct val="100000"/>
              </a:lnSpc>
              <a:spcBef>
                <a:spcPts val="1200"/>
              </a:spcBef>
              <a:spcAft>
                <a:spcPts val="1200"/>
              </a:spcAft>
              <a:buFont typeface="Arial" panose="020B0604020202020204" pitchFamily="34" charset="0"/>
              <a:buChar char="•"/>
            </a:pPr>
            <a:r>
              <a:rPr lang="en-US" sz="2400" dirty="0">
                <a:solidFill>
                  <a:srgbClr val="0A3B63"/>
                </a:solidFill>
                <a:latin typeface="Arial" panose="020B0604020202020204" pitchFamily="34" charset="0"/>
                <a:ea typeface="Verdana" panose="020B0604030504040204" pitchFamily="34" charset="0"/>
                <a:cs typeface="Arial" panose="020B0604020202020204" pitchFamily="34" charset="0"/>
              </a:rPr>
              <a:t>Incentives are supported on the following understanding:</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The design of the incentive should align with the business practices and regulation that are already part of the environment. Deviation from existing and embedded structures allow abuse and deadweight loss.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Any ‘new’ requirement or activity that must be checked or measured is a cost to the industry and/or the administration. </a:t>
            </a:r>
          </a:p>
          <a:p>
            <a:pPr marL="800100" lvl="1" indent="-342900" fontAlgn="base">
              <a:lnSpc>
                <a:spcPct val="100000"/>
              </a:lnSpc>
              <a:spcBef>
                <a:spcPts val="1200"/>
              </a:spcBef>
              <a:spcAft>
                <a:spcPts val="1200"/>
              </a:spcAft>
              <a:buFontTx/>
              <a:buChar char="-"/>
            </a:pPr>
            <a:r>
              <a:rPr lang="en-US" sz="2200" dirty="0">
                <a:solidFill>
                  <a:srgbClr val="0A3B63"/>
                </a:solidFill>
                <a:latin typeface="Arial" panose="020B0604020202020204" pitchFamily="34" charset="0"/>
                <a:ea typeface="Verdana" panose="020B0604030504040204" pitchFamily="34" charset="0"/>
                <a:cs typeface="Arial" panose="020B0604020202020204" pitchFamily="34" charset="0"/>
              </a:rPr>
              <a:t>The benefit of economic tailoring of incentives to ensure targeting must be measured against the additional cost that restrictive measures and anti-abuse provisions brings. </a:t>
            </a:r>
          </a:p>
          <a:p>
            <a:pPr marL="800100" lvl="1" indent="-342900" algn="just">
              <a:spcAft>
                <a:spcPts val="1200"/>
              </a:spcAft>
              <a:buFontTx/>
              <a:buChar char="-"/>
            </a:pPr>
            <a:endParaRPr lang="en-US" sz="2000" dirty="0">
              <a:solidFill>
                <a:srgbClr val="80BD44"/>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60704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5448</TotalTime>
  <Words>1432</Words>
  <Application>Microsoft Office PowerPoint</Application>
  <PresentationFormat>Custom</PresentationFormat>
  <Paragraphs>102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SUMMARY</vt:lpstr>
      <vt:lpstr>1. RATES</vt:lpstr>
      <vt:lpstr>Slide 4</vt:lpstr>
      <vt:lpstr>1. RATES</vt:lpstr>
      <vt:lpstr>1. RATES</vt:lpstr>
      <vt:lpstr>1. RATES</vt:lpstr>
      <vt:lpstr>2. GOVERNMENT’S STANCE ON INCENTIVES </vt:lpstr>
      <vt:lpstr>2. GOVERNMENT’S STANCE ON INCENTIVES </vt:lpstr>
      <vt:lpstr>2. GOVERNMENT’S STANCE ON INCENTIVES </vt:lpstr>
      <vt:lpstr>3. TAX ADMINISTRATION: COMPLIANCE  VERSUS NON-COMPLIANCE</vt:lpstr>
      <vt:lpstr>3. TAX ADMINISTRATION: COMPLIANCE  VERSUS NON-COMPLIANCE</vt:lpstr>
      <vt:lpstr>3. TAX ADMINISTRATION: COMPLIANCE  VERSUS NON-COMPLIANCE</vt:lpstr>
      <vt:lpstr>4. TAX POLICY ENGAGEMENT</vt:lpstr>
      <vt:lpstr>4. TAX POLICY ENGAGEMENT</vt:lpstr>
      <vt:lpstr>5. INDUSTRY SPECIFIC APPROACH FOR MANUFACTURING, MINING AND FARMING</vt:lpstr>
      <vt:lpstr>5. INDUSTRY SPECIFIC APPROACH FOR MANUFACTURING, FARMING, AND MINING</vt:lpstr>
      <vt:lpstr>5. INDUSTRY SPECIFIC APPROACH FOR MANUFACTURING, FARMING, AND MINING</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Tania Wolson</dc:creator>
  <cp:lastModifiedBy>USER</cp:lastModifiedBy>
  <cp:revision>422</cp:revision>
  <dcterms:created xsi:type="dcterms:W3CDTF">2018-10-02T08:00:43Z</dcterms:created>
  <dcterms:modified xsi:type="dcterms:W3CDTF">2021-03-03T08:17:27Z</dcterms:modified>
</cp:coreProperties>
</file>