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68" r:id="rId5"/>
    <p:sldMasterId id="2147483680" r:id="rId6"/>
    <p:sldMasterId id="2147483692" r:id="rId7"/>
    <p:sldMasterId id="2147483704" r:id="rId8"/>
  </p:sldMasterIdLst>
  <p:notesMasterIdLst>
    <p:notesMasterId r:id="rId34"/>
  </p:notesMasterIdLst>
  <p:handoutMasterIdLst>
    <p:handoutMasterId r:id="rId35"/>
  </p:handoutMasterIdLst>
  <p:sldIdLst>
    <p:sldId id="256" r:id="rId9"/>
    <p:sldId id="647" r:id="rId10"/>
    <p:sldId id="565" r:id="rId11"/>
    <p:sldId id="658" r:id="rId12"/>
    <p:sldId id="659" r:id="rId13"/>
    <p:sldId id="673" r:id="rId14"/>
    <p:sldId id="570" r:id="rId15"/>
    <p:sldId id="597" r:id="rId16"/>
    <p:sldId id="631" r:id="rId17"/>
    <p:sldId id="667" r:id="rId18"/>
    <p:sldId id="668" r:id="rId19"/>
    <p:sldId id="669" r:id="rId20"/>
    <p:sldId id="670" r:id="rId21"/>
    <p:sldId id="671" r:id="rId22"/>
    <p:sldId id="672" r:id="rId23"/>
    <p:sldId id="682" r:id="rId24"/>
    <p:sldId id="683" r:id="rId25"/>
    <p:sldId id="681" r:id="rId26"/>
    <p:sldId id="677" r:id="rId27"/>
    <p:sldId id="678" r:id="rId28"/>
    <p:sldId id="679" r:id="rId29"/>
    <p:sldId id="680" r:id="rId30"/>
    <p:sldId id="675" r:id="rId31"/>
    <p:sldId id="674" r:id="rId32"/>
    <p:sldId id="426" r:id="rId33"/>
  </p:sldIdLst>
  <p:sldSz cx="10691813" cy="7559675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5DE32A-41B0-4C9B-8260-AFE1EA65FFD3}">
          <p14:sldIdLst>
            <p14:sldId id="256"/>
            <p14:sldId id="647"/>
            <p14:sldId id="565"/>
            <p14:sldId id="658"/>
            <p14:sldId id="659"/>
            <p14:sldId id="673"/>
            <p14:sldId id="570"/>
            <p14:sldId id="597"/>
            <p14:sldId id="631"/>
            <p14:sldId id="667"/>
            <p14:sldId id="668"/>
            <p14:sldId id="669"/>
            <p14:sldId id="670"/>
            <p14:sldId id="671"/>
            <p14:sldId id="672"/>
            <p14:sldId id="682"/>
            <p14:sldId id="683"/>
            <p14:sldId id="681"/>
            <p14:sldId id="677"/>
            <p14:sldId id="678"/>
            <p14:sldId id="679"/>
            <p14:sldId id="680"/>
            <p14:sldId id="675"/>
            <p14:sldId id="674"/>
            <p14:sldId id="4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6D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 autoAdjust="0"/>
  </p:normalViewPr>
  <p:slideViewPr>
    <p:cSldViewPr snapToGrid="0">
      <p:cViewPr varScale="1">
        <p:scale>
          <a:sx n="53" d="100"/>
          <a:sy n="53" d="100"/>
        </p:scale>
        <p:origin x="96" y="564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0968"/>
    </p:cViewPr>
  </p:sorterViewPr>
  <p:notesViewPr>
    <p:cSldViewPr snapToGrid="0">
      <p:cViewPr varScale="1">
        <p:scale>
          <a:sx n="117" d="100"/>
          <a:sy n="117" d="100"/>
        </p:scale>
        <p:origin x="14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E4D65-AB0A-4D96-BEC1-79816F16B0FE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5B676B-50E9-4FF9-A0F3-2080F1935050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1</a:t>
          </a:r>
          <a:endParaRPr lang="en-US" sz="18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E0267-F922-44D5-A866-AE50F28690BA}" type="parTrans" cxnId="{BF7C85D4-FD70-45CD-B6AD-D919A9B90A55}">
      <dgm:prSet/>
      <dgm:spPr/>
      <dgm:t>
        <a:bodyPr/>
        <a:lstStyle/>
        <a:p>
          <a:endParaRPr lang="en-US" sz="1800" b="1"/>
        </a:p>
      </dgm:t>
    </dgm:pt>
    <dgm:pt modelId="{EAAF13D1-4CD7-44A0-8BB7-B0330805C4A8}" type="sibTrans" cxnId="{BF7C85D4-FD70-45CD-B6AD-D919A9B90A55}">
      <dgm:prSet/>
      <dgm:spPr/>
      <dgm:t>
        <a:bodyPr/>
        <a:lstStyle/>
        <a:p>
          <a:endParaRPr lang="en-US" sz="1800" b="1"/>
        </a:p>
      </dgm:t>
    </dgm:pt>
    <dgm:pt modelId="{4CEFACEE-097E-464C-A19D-AE06C241D259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Z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PURPOSE &amp; LEGISLATIVE MANDATE</a:t>
          </a:r>
          <a:endParaRPr lang="en-US" sz="2400" b="1" dirty="0"/>
        </a:p>
      </dgm:t>
    </dgm:pt>
    <dgm:pt modelId="{1599D175-9C10-410B-8964-F58B83F19337}" type="parTrans" cxnId="{8EED7DB2-8ED7-4CDB-A708-99EA51DF2B33}">
      <dgm:prSet/>
      <dgm:spPr/>
      <dgm:t>
        <a:bodyPr/>
        <a:lstStyle/>
        <a:p>
          <a:endParaRPr lang="en-US" sz="1800" b="1"/>
        </a:p>
      </dgm:t>
    </dgm:pt>
    <dgm:pt modelId="{258E5695-912D-4153-8116-E895E6823C74}" type="sibTrans" cxnId="{8EED7DB2-8ED7-4CDB-A708-99EA51DF2B33}">
      <dgm:prSet/>
      <dgm:spPr/>
      <dgm:t>
        <a:bodyPr/>
        <a:lstStyle/>
        <a:p>
          <a:endParaRPr lang="en-US" sz="1800" b="1"/>
        </a:p>
      </dgm:t>
    </dgm:pt>
    <dgm:pt modelId="{324323D0-CBD6-4C53-9858-16CE01DF89FE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2</a:t>
          </a:r>
          <a:endParaRPr lang="en-US" sz="18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9358F-C67E-4311-8E6D-7D3C83B134B1}" type="parTrans" cxnId="{24D5B854-30B0-440D-82B5-AC8FAAF5154E}">
      <dgm:prSet/>
      <dgm:spPr/>
      <dgm:t>
        <a:bodyPr/>
        <a:lstStyle/>
        <a:p>
          <a:endParaRPr lang="en-US" sz="1800" b="1"/>
        </a:p>
      </dgm:t>
    </dgm:pt>
    <dgm:pt modelId="{88AA13F0-0D0A-4494-86FD-337168C8152B}" type="sibTrans" cxnId="{24D5B854-30B0-440D-82B5-AC8FAAF5154E}">
      <dgm:prSet/>
      <dgm:spPr/>
      <dgm:t>
        <a:bodyPr/>
        <a:lstStyle/>
        <a:p>
          <a:endParaRPr lang="en-US" sz="1800" b="1"/>
        </a:p>
      </dgm:t>
    </dgm:pt>
    <dgm:pt modelId="{B3B0923F-07AE-4332-8AE9-85814055F8F6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Z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PROVINCIAL TREASURY STRUCTURE - MFG</a:t>
          </a:r>
          <a:endParaRPr lang="en-US" sz="2400" b="1" dirty="0"/>
        </a:p>
      </dgm:t>
    </dgm:pt>
    <dgm:pt modelId="{3759378D-A484-4272-8985-C2BF2AADEB43}" type="parTrans" cxnId="{0FBD399B-0A87-49DE-8195-79562A6D96FF}">
      <dgm:prSet/>
      <dgm:spPr/>
      <dgm:t>
        <a:bodyPr/>
        <a:lstStyle/>
        <a:p>
          <a:endParaRPr lang="en-US" sz="1800" b="1"/>
        </a:p>
      </dgm:t>
    </dgm:pt>
    <dgm:pt modelId="{7763B942-736E-4227-9D86-0C058C70726E}" type="sibTrans" cxnId="{0FBD399B-0A87-49DE-8195-79562A6D96FF}">
      <dgm:prSet/>
      <dgm:spPr/>
      <dgm:t>
        <a:bodyPr/>
        <a:lstStyle/>
        <a:p>
          <a:endParaRPr lang="en-US" sz="1800" b="1"/>
        </a:p>
      </dgm:t>
    </dgm:pt>
    <dgm:pt modelId="{0A923E7C-DB88-4EE5-ADD5-4CBDB9F5469A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3</a:t>
          </a:r>
          <a:endParaRPr lang="en-US" sz="18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1EA63-BCD7-49A6-BE58-3E8FE1722DEC}" type="parTrans" cxnId="{2970296A-7DFC-4BE5-A86C-A3B15A048F5D}">
      <dgm:prSet/>
      <dgm:spPr/>
      <dgm:t>
        <a:bodyPr/>
        <a:lstStyle/>
        <a:p>
          <a:endParaRPr lang="en-US" sz="1800" b="1"/>
        </a:p>
      </dgm:t>
    </dgm:pt>
    <dgm:pt modelId="{D319CF11-78CB-42C0-89E4-F6DF868F5410}" type="sibTrans" cxnId="{2970296A-7DFC-4BE5-A86C-A3B15A048F5D}">
      <dgm:prSet/>
      <dgm:spPr/>
      <dgm:t>
        <a:bodyPr/>
        <a:lstStyle/>
        <a:p>
          <a:endParaRPr lang="en-US" sz="1800" b="1"/>
        </a:p>
      </dgm:t>
    </dgm:pt>
    <dgm:pt modelId="{FC2A4C64-BDB2-48FF-8ED3-AAAFE15693A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NON-COMPLIANCE PER MUNICIPALITY &amp; SUPPORT PROVIDED </a:t>
          </a:r>
          <a:endParaRPr lang="en-US" sz="2400" b="1" dirty="0"/>
        </a:p>
      </dgm:t>
    </dgm:pt>
    <dgm:pt modelId="{12E6DC00-0B41-4562-ABED-301740F7EFBE}" type="parTrans" cxnId="{61AE711A-CF98-4FB3-9E62-93C95C32C105}">
      <dgm:prSet/>
      <dgm:spPr/>
      <dgm:t>
        <a:bodyPr/>
        <a:lstStyle/>
        <a:p>
          <a:endParaRPr lang="en-US" sz="1800" b="1"/>
        </a:p>
      </dgm:t>
    </dgm:pt>
    <dgm:pt modelId="{74F1FCBD-2367-4EE9-A0BD-C0B22FBD1529}" type="sibTrans" cxnId="{61AE711A-CF98-4FB3-9E62-93C95C32C105}">
      <dgm:prSet/>
      <dgm:spPr/>
      <dgm:t>
        <a:bodyPr/>
        <a:lstStyle/>
        <a:p>
          <a:endParaRPr lang="en-US" sz="1800" b="1"/>
        </a:p>
      </dgm:t>
    </dgm:pt>
    <dgm:pt modelId="{FD3E7E18-9D65-41EB-BF71-88E1480A92B8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5</a:t>
          </a:r>
          <a:endParaRPr lang="en-US" sz="18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55B1CB-4561-41F4-8329-C941F640432C}" type="parTrans" cxnId="{B8811389-FA34-480E-B8F8-7A17F15F7EBC}">
      <dgm:prSet/>
      <dgm:spPr/>
      <dgm:t>
        <a:bodyPr/>
        <a:lstStyle/>
        <a:p>
          <a:endParaRPr lang="en-US" sz="1800" b="1"/>
        </a:p>
      </dgm:t>
    </dgm:pt>
    <dgm:pt modelId="{FB358200-54BE-4E0C-B70A-765B4941EFC9}" type="sibTrans" cxnId="{B8811389-FA34-480E-B8F8-7A17F15F7EBC}">
      <dgm:prSet/>
      <dgm:spPr/>
      <dgm:t>
        <a:bodyPr/>
        <a:lstStyle/>
        <a:p>
          <a:endParaRPr lang="en-US" sz="1800" b="1"/>
        </a:p>
      </dgm:t>
    </dgm:pt>
    <dgm:pt modelId="{204BA15F-2C07-46D7-93ED-847403E884FE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DISCUSSION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5B5C6C-6535-43F8-9F64-AA70120BC938}" type="parTrans" cxnId="{6E729678-6325-49A4-B492-0E7530C559D2}">
      <dgm:prSet/>
      <dgm:spPr/>
      <dgm:t>
        <a:bodyPr/>
        <a:lstStyle/>
        <a:p>
          <a:endParaRPr lang="en-US" sz="1800" b="1"/>
        </a:p>
      </dgm:t>
    </dgm:pt>
    <dgm:pt modelId="{64668A1F-9B15-413D-8B74-DBA332B4DA06}" type="sibTrans" cxnId="{6E729678-6325-49A4-B492-0E7530C559D2}">
      <dgm:prSet/>
      <dgm:spPr/>
      <dgm:t>
        <a:bodyPr/>
        <a:lstStyle/>
        <a:p>
          <a:endParaRPr lang="en-US" sz="1800" b="1"/>
        </a:p>
      </dgm:t>
    </dgm:pt>
    <dgm:pt modelId="{60D8AB2B-4F0E-4C74-AD01-FA5B740A9FB2}">
      <dgm:prSet phldrT="[Text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Part 4</a:t>
          </a:r>
          <a:endParaRPr lang="en-US" sz="1800" b="1" dirty="0">
            <a:solidFill>
              <a:srgbClr val="C00000"/>
            </a:solidFill>
          </a:endParaRPr>
        </a:p>
      </dgm:t>
    </dgm:pt>
    <dgm:pt modelId="{CE70CA8F-68F1-431A-A628-6BD7F61ABEC4}" type="parTrans" cxnId="{75E807C4-E141-4290-A3C1-685D0CA3B461}">
      <dgm:prSet/>
      <dgm:spPr/>
      <dgm:t>
        <a:bodyPr/>
        <a:lstStyle/>
        <a:p>
          <a:endParaRPr lang="en-US" sz="1800" b="1"/>
        </a:p>
      </dgm:t>
    </dgm:pt>
    <dgm:pt modelId="{D0DE1D5A-FB2D-4C4C-A8A9-D4C2E187F9FD}" type="sibTrans" cxnId="{75E807C4-E141-4290-A3C1-685D0CA3B461}">
      <dgm:prSet/>
      <dgm:spPr/>
      <dgm:t>
        <a:bodyPr/>
        <a:lstStyle/>
        <a:p>
          <a:endParaRPr lang="en-US" sz="1800" b="1"/>
        </a:p>
      </dgm:t>
    </dgm:pt>
    <dgm:pt modelId="{14E7B6AE-9475-425C-A76E-00E3512AF08C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ANNUAL STRUCTURED SUPPORT</a:t>
          </a:r>
          <a:endParaRPr lang="en-US" sz="2400" b="1" dirty="0"/>
        </a:p>
      </dgm:t>
    </dgm:pt>
    <dgm:pt modelId="{9ECAA615-2408-4ED4-8368-A79881A8544D}" type="parTrans" cxnId="{7D5D04A0-5FD7-4B7C-9887-5F9A2B4117EE}">
      <dgm:prSet/>
      <dgm:spPr/>
      <dgm:t>
        <a:bodyPr/>
        <a:lstStyle/>
        <a:p>
          <a:endParaRPr lang="en-US" sz="1800" b="1"/>
        </a:p>
      </dgm:t>
    </dgm:pt>
    <dgm:pt modelId="{DA869DE5-3E22-483A-AA42-D19B2861F92E}" type="sibTrans" cxnId="{7D5D04A0-5FD7-4B7C-9887-5F9A2B4117EE}">
      <dgm:prSet/>
      <dgm:spPr/>
      <dgm:t>
        <a:bodyPr/>
        <a:lstStyle/>
        <a:p>
          <a:endParaRPr lang="en-US" sz="1800" b="1"/>
        </a:p>
      </dgm:t>
    </dgm:pt>
    <dgm:pt modelId="{D4B03A8E-4505-4216-8B41-B82810384DB7}">
      <dgm:prSet phldrT="[Text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C00000"/>
              </a:solidFill>
            </a:rPr>
            <a:t>Part 5 </a:t>
          </a:r>
          <a:endParaRPr lang="en-US" sz="1800" b="1" dirty="0">
            <a:solidFill>
              <a:srgbClr val="C00000"/>
            </a:solidFill>
          </a:endParaRPr>
        </a:p>
      </dgm:t>
    </dgm:pt>
    <dgm:pt modelId="{A516921C-4D7E-4BA8-AECD-D8D9904A871F}" type="parTrans" cxnId="{8978BFF0-2346-4AF0-AF42-0465C3EE0EEF}">
      <dgm:prSet/>
      <dgm:spPr/>
    </dgm:pt>
    <dgm:pt modelId="{BF216EE9-3089-4211-9AD9-8E0C829B740A}" type="sibTrans" cxnId="{8978BFF0-2346-4AF0-AF42-0465C3EE0EEF}">
      <dgm:prSet/>
      <dgm:spPr/>
    </dgm:pt>
    <dgm:pt modelId="{9244907A-E14A-428E-A39C-B9E03E6F038F}">
      <dgm:prSet phldrT="[Text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INFRASTRUCTURE PERFORMANCE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D09ED5EB-7E35-44B8-92CF-D50320F08192}" type="parTrans" cxnId="{0A2C8846-C23E-4098-8442-AFDB310A9FAE}">
      <dgm:prSet/>
      <dgm:spPr/>
    </dgm:pt>
    <dgm:pt modelId="{DA840334-9C97-4BAF-BB8F-776BEC862BC5}" type="sibTrans" cxnId="{0A2C8846-C23E-4098-8442-AFDB310A9FAE}">
      <dgm:prSet/>
      <dgm:spPr/>
    </dgm:pt>
    <dgm:pt modelId="{2012AF76-5490-4D1A-9888-9621C16714A8}" type="pres">
      <dgm:prSet presAssocID="{562E4D65-AB0A-4D96-BEC1-79816F16B0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64E120-20F2-45DD-911E-E8768DE46947}" type="pres">
      <dgm:prSet presAssocID="{055B676B-50E9-4FF9-A0F3-2080F1935050}" presName="composite" presStyleCnt="0"/>
      <dgm:spPr/>
    </dgm:pt>
    <dgm:pt modelId="{BC1BDA08-E114-4BD4-BF1E-3DBF2FFD47BE}" type="pres">
      <dgm:prSet presAssocID="{055B676B-50E9-4FF9-A0F3-2080F193505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7AAB3-006D-4AA6-9F05-875D693CC410}" type="pres">
      <dgm:prSet presAssocID="{055B676B-50E9-4FF9-A0F3-2080F193505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F2A72-C50E-4999-AA29-7DA05161EDFE}" type="pres">
      <dgm:prSet presAssocID="{EAAF13D1-4CD7-44A0-8BB7-B0330805C4A8}" presName="sp" presStyleCnt="0"/>
      <dgm:spPr/>
    </dgm:pt>
    <dgm:pt modelId="{8E8E4A16-62A1-4837-A751-C637F1FA6730}" type="pres">
      <dgm:prSet presAssocID="{324323D0-CBD6-4C53-9858-16CE01DF89FE}" presName="composite" presStyleCnt="0"/>
      <dgm:spPr/>
    </dgm:pt>
    <dgm:pt modelId="{57C555EB-60EA-47E1-8EC4-3042543F3878}" type="pres">
      <dgm:prSet presAssocID="{324323D0-CBD6-4C53-9858-16CE01DF89F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44838-317F-4ECE-A67B-93F6C2DE1F38}" type="pres">
      <dgm:prSet presAssocID="{324323D0-CBD6-4C53-9858-16CE01DF89FE}" presName="descendantText" presStyleLbl="alignAcc1" presStyleIdx="1" presStyleCnt="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55DC0-2BAE-4B3B-B580-8D3820A66037}" type="pres">
      <dgm:prSet presAssocID="{88AA13F0-0D0A-4494-86FD-337168C8152B}" presName="sp" presStyleCnt="0"/>
      <dgm:spPr/>
    </dgm:pt>
    <dgm:pt modelId="{E1D856D5-2ACE-40A8-AE82-1DE14333341B}" type="pres">
      <dgm:prSet presAssocID="{0A923E7C-DB88-4EE5-ADD5-4CBDB9F5469A}" presName="composite" presStyleCnt="0"/>
      <dgm:spPr/>
    </dgm:pt>
    <dgm:pt modelId="{6BECADFB-EA88-4220-A198-A181DE156368}" type="pres">
      <dgm:prSet presAssocID="{0A923E7C-DB88-4EE5-ADD5-4CBDB9F5469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E5BD8-4955-4831-9674-6C4812BB0CBB}" type="pres">
      <dgm:prSet presAssocID="{0A923E7C-DB88-4EE5-ADD5-4CBDB9F5469A}" presName="descendantText" presStyleLbl="alignAcc1" presStyleIdx="2" presStyleCnt="6" custLinFactNeighborX="0" custLinFactNeighborY="-15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63B69-7192-4BD2-919B-E1C52BF32335}" type="pres">
      <dgm:prSet presAssocID="{D319CF11-78CB-42C0-89E4-F6DF868F5410}" presName="sp" presStyleCnt="0"/>
      <dgm:spPr/>
    </dgm:pt>
    <dgm:pt modelId="{C3A96AF5-0FDC-4608-8A3E-13C0CF3D747C}" type="pres">
      <dgm:prSet presAssocID="{60D8AB2B-4F0E-4C74-AD01-FA5B740A9FB2}" presName="composite" presStyleCnt="0"/>
      <dgm:spPr/>
    </dgm:pt>
    <dgm:pt modelId="{3878F0ED-C736-4D0D-94B6-D144BFD89EDE}" type="pres">
      <dgm:prSet presAssocID="{60D8AB2B-4F0E-4C74-AD01-FA5B740A9FB2}" presName="parentText" presStyleLbl="alignNode1" presStyleIdx="3" presStyleCnt="6" custLinFactNeighborX="0" custLinFactNeighborY="-39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480DB-5E4E-41E2-87A5-3BD9108FBC8E}" type="pres">
      <dgm:prSet presAssocID="{60D8AB2B-4F0E-4C74-AD01-FA5B740A9FB2}" presName="descendantText" presStyleLbl="alignAcc1" presStyleIdx="3" presStyleCnt="6" custLinFactNeighborY="-3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A4E3E-93A7-4E8E-B3FD-44D790D29EB1}" type="pres">
      <dgm:prSet presAssocID="{D0DE1D5A-FB2D-4C4C-A8A9-D4C2E187F9FD}" presName="sp" presStyleCnt="0"/>
      <dgm:spPr/>
    </dgm:pt>
    <dgm:pt modelId="{CCD5AFB6-C217-4391-B1F4-D0B9A2758A9F}" type="pres">
      <dgm:prSet presAssocID="{D4B03A8E-4505-4216-8B41-B82810384DB7}" presName="composite" presStyleCnt="0"/>
      <dgm:spPr/>
    </dgm:pt>
    <dgm:pt modelId="{837F4CCD-D2D0-4CB5-935B-8E10EFC3DD04}" type="pres">
      <dgm:prSet presAssocID="{D4B03A8E-4505-4216-8B41-B82810384DB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419B7-9EDC-47A1-88F0-7C914143A31E}" type="pres">
      <dgm:prSet presAssocID="{D4B03A8E-4505-4216-8B41-B82810384DB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EF583-FE4B-49CD-A12C-E3083EEC6A2A}" type="pres">
      <dgm:prSet presAssocID="{BF216EE9-3089-4211-9AD9-8E0C829B740A}" presName="sp" presStyleCnt="0"/>
      <dgm:spPr/>
    </dgm:pt>
    <dgm:pt modelId="{82A7804A-A38D-4172-9186-203A9638DBD3}" type="pres">
      <dgm:prSet presAssocID="{FD3E7E18-9D65-41EB-BF71-88E1480A92B8}" presName="composite" presStyleCnt="0"/>
      <dgm:spPr/>
    </dgm:pt>
    <dgm:pt modelId="{642FE406-C097-490A-B48C-22E4440929D3}" type="pres">
      <dgm:prSet presAssocID="{FD3E7E18-9D65-41EB-BF71-88E1480A92B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2B7F8-BF0F-4BBB-B6E8-5A7F67C82E21}" type="pres">
      <dgm:prSet presAssocID="{FD3E7E18-9D65-41EB-BF71-88E1480A92B8}" presName="descendantText" presStyleLbl="alignAcc1" presStyleIdx="5" presStyleCnt="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59F324-0728-47C3-BFEB-D6CD6243410D}" type="presOf" srcId="{4CEFACEE-097E-464C-A19D-AE06C241D259}" destId="{D5D7AAB3-006D-4AA6-9F05-875D693CC410}" srcOrd="0" destOrd="0" presId="urn:microsoft.com/office/officeart/2005/8/layout/chevron2"/>
    <dgm:cxn modelId="{33337826-2EDF-4A94-8E26-38F1BAEEF123}" type="presOf" srcId="{60D8AB2B-4F0E-4C74-AD01-FA5B740A9FB2}" destId="{3878F0ED-C736-4D0D-94B6-D144BFD89EDE}" srcOrd="0" destOrd="0" presId="urn:microsoft.com/office/officeart/2005/8/layout/chevron2"/>
    <dgm:cxn modelId="{24D5B854-30B0-440D-82B5-AC8FAAF5154E}" srcId="{562E4D65-AB0A-4D96-BEC1-79816F16B0FE}" destId="{324323D0-CBD6-4C53-9858-16CE01DF89FE}" srcOrd="1" destOrd="0" parTransId="{0B19358F-C67E-4311-8E6D-7D3C83B134B1}" sibTransId="{88AA13F0-0D0A-4494-86FD-337168C8152B}"/>
    <dgm:cxn modelId="{50B5A787-C423-464F-BCB5-48B45FB4799F}" type="presOf" srcId="{D4B03A8E-4505-4216-8B41-B82810384DB7}" destId="{837F4CCD-D2D0-4CB5-935B-8E10EFC3DD04}" srcOrd="0" destOrd="0" presId="urn:microsoft.com/office/officeart/2005/8/layout/chevron2"/>
    <dgm:cxn modelId="{8978BFF0-2346-4AF0-AF42-0465C3EE0EEF}" srcId="{562E4D65-AB0A-4D96-BEC1-79816F16B0FE}" destId="{D4B03A8E-4505-4216-8B41-B82810384DB7}" srcOrd="4" destOrd="0" parTransId="{A516921C-4D7E-4BA8-AECD-D8D9904A871F}" sibTransId="{BF216EE9-3089-4211-9AD9-8E0C829B740A}"/>
    <dgm:cxn modelId="{5F15CE80-6DA8-4B0B-9A52-67498B72EC29}" type="presOf" srcId="{B3B0923F-07AE-4332-8AE9-85814055F8F6}" destId="{AE044838-317F-4ECE-A67B-93F6C2DE1F38}" srcOrd="0" destOrd="0" presId="urn:microsoft.com/office/officeart/2005/8/layout/chevron2"/>
    <dgm:cxn modelId="{34015F03-788A-4F84-8426-D061F7AA0E81}" type="presOf" srcId="{562E4D65-AB0A-4D96-BEC1-79816F16B0FE}" destId="{2012AF76-5490-4D1A-9888-9621C16714A8}" srcOrd="0" destOrd="0" presId="urn:microsoft.com/office/officeart/2005/8/layout/chevron2"/>
    <dgm:cxn modelId="{0F036F6E-7CAF-42EC-983E-DB073DC2778B}" type="presOf" srcId="{9244907A-E14A-428E-A39C-B9E03E6F038F}" destId="{B72480DB-5E4E-41E2-87A5-3BD9108FBC8E}" srcOrd="0" destOrd="0" presId="urn:microsoft.com/office/officeart/2005/8/layout/chevron2"/>
    <dgm:cxn modelId="{68EF3B61-A6D3-4125-B189-2D88D9D80C72}" type="presOf" srcId="{FC2A4C64-BDB2-48FF-8ED3-AAAFE15693A4}" destId="{FC0E5BD8-4955-4831-9674-6C4812BB0CBB}" srcOrd="0" destOrd="0" presId="urn:microsoft.com/office/officeart/2005/8/layout/chevron2"/>
    <dgm:cxn modelId="{B8811389-FA34-480E-B8F8-7A17F15F7EBC}" srcId="{562E4D65-AB0A-4D96-BEC1-79816F16B0FE}" destId="{FD3E7E18-9D65-41EB-BF71-88E1480A92B8}" srcOrd="5" destOrd="0" parTransId="{AF55B1CB-4561-41F4-8329-C941F640432C}" sibTransId="{FB358200-54BE-4E0C-B70A-765B4941EFC9}"/>
    <dgm:cxn modelId="{6E729678-6325-49A4-B492-0E7530C559D2}" srcId="{FD3E7E18-9D65-41EB-BF71-88E1480A92B8}" destId="{204BA15F-2C07-46D7-93ED-847403E884FE}" srcOrd="0" destOrd="0" parTransId="{595B5C6C-6535-43F8-9F64-AA70120BC938}" sibTransId="{64668A1F-9B15-413D-8B74-DBA332B4DA06}"/>
    <dgm:cxn modelId="{8EED7DB2-8ED7-4CDB-A708-99EA51DF2B33}" srcId="{055B676B-50E9-4FF9-A0F3-2080F1935050}" destId="{4CEFACEE-097E-464C-A19D-AE06C241D259}" srcOrd="0" destOrd="0" parTransId="{1599D175-9C10-410B-8964-F58B83F19337}" sibTransId="{258E5695-912D-4153-8116-E895E6823C74}"/>
    <dgm:cxn modelId="{8E732288-627A-4FC8-8C69-863553840BFD}" type="presOf" srcId="{0A923E7C-DB88-4EE5-ADD5-4CBDB9F5469A}" destId="{6BECADFB-EA88-4220-A198-A181DE156368}" srcOrd="0" destOrd="0" presId="urn:microsoft.com/office/officeart/2005/8/layout/chevron2"/>
    <dgm:cxn modelId="{75E807C4-E141-4290-A3C1-685D0CA3B461}" srcId="{562E4D65-AB0A-4D96-BEC1-79816F16B0FE}" destId="{60D8AB2B-4F0E-4C74-AD01-FA5B740A9FB2}" srcOrd="3" destOrd="0" parTransId="{CE70CA8F-68F1-431A-A628-6BD7F61ABEC4}" sibTransId="{D0DE1D5A-FB2D-4C4C-A8A9-D4C2E187F9FD}"/>
    <dgm:cxn modelId="{0A2C8846-C23E-4098-8442-AFDB310A9FAE}" srcId="{60D8AB2B-4F0E-4C74-AD01-FA5B740A9FB2}" destId="{9244907A-E14A-428E-A39C-B9E03E6F038F}" srcOrd="0" destOrd="0" parTransId="{D09ED5EB-7E35-44B8-92CF-D50320F08192}" sibTransId="{DA840334-9C97-4BAF-BB8F-776BEC862BC5}"/>
    <dgm:cxn modelId="{61AE711A-CF98-4FB3-9E62-93C95C32C105}" srcId="{0A923E7C-DB88-4EE5-ADD5-4CBDB9F5469A}" destId="{FC2A4C64-BDB2-48FF-8ED3-AAAFE15693A4}" srcOrd="0" destOrd="0" parTransId="{12E6DC00-0B41-4562-ABED-301740F7EFBE}" sibTransId="{74F1FCBD-2367-4EE9-A0BD-C0B22FBD1529}"/>
    <dgm:cxn modelId="{01A9DCED-F4F4-4DDC-9932-BD625AC06F1F}" type="presOf" srcId="{FD3E7E18-9D65-41EB-BF71-88E1480A92B8}" destId="{642FE406-C097-490A-B48C-22E4440929D3}" srcOrd="0" destOrd="0" presId="urn:microsoft.com/office/officeart/2005/8/layout/chevron2"/>
    <dgm:cxn modelId="{2970296A-7DFC-4BE5-A86C-A3B15A048F5D}" srcId="{562E4D65-AB0A-4D96-BEC1-79816F16B0FE}" destId="{0A923E7C-DB88-4EE5-ADD5-4CBDB9F5469A}" srcOrd="2" destOrd="0" parTransId="{E921EA63-BCD7-49A6-BE58-3E8FE1722DEC}" sibTransId="{D319CF11-78CB-42C0-89E4-F6DF868F5410}"/>
    <dgm:cxn modelId="{E6978DCE-B0A6-45F6-B916-0CFE5C91DBB1}" type="presOf" srcId="{14E7B6AE-9475-425C-A76E-00E3512AF08C}" destId="{8DE419B7-9EDC-47A1-88F0-7C914143A31E}" srcOrd="0" destOrd="0" presId="urn:microsoft.com/office/officeart/2005/8/layout/chevron2"/>
    <dgm:cxn modelId="{08D3CC30-5799-4285-9F37-BD71C2994C08}" type="presOf" srcId="{204BA15F-2C07-46D7-93ED-847403E884FE}" destId="{E672B7F8-BF0F-4BBB-B6E8-5A7F67C82E21}" srcOrd="0" destOrd="0" presId="urn:microsoft.com/office/officeart/2005/8/layout/chevron2"/>
    <dgm:cxn modelId="{0AF4E37C-30A9-4F4F-B3A4-BFD079007DA3}" type="presOf" srcId="{055B676B-50E9-4FF9-A0F3-2080F1935050}" destId="{BC1BDA08-E114-4BD4-BF1E-3DBF2FFD47BE}" srcOrd="0" destOrd="0" presId="urn:microsoft.com/office/officeart/2005/8/layout/chevron2"/>
    <dgm:cxn modelId="{7D5D04A0-5FD7-4B7C-9887-5F9A2B4117EE}" srcId="{D4B03A8E-4505-4216-8B41-B82810384DB7}" destId="{14E7B6AE-9475-425C-A76E-00E3512AF08C}" srcOrd="0" destOrd="0" parTransId="{9ECAA615-2408-4ED4-8368-A79881A8544D}" sibTransId="{DA869DE5-3E22-483A-AA42-D19B2861F92E}"/>
    <dgm:cxn modelId="{BF7C85D4-FD70-45CD-B6AD-D919A9B90A55}" srcId="{562E4D65-AB0A-4D96-BEC1-79816F16B0FE}" destId="{055B676B-50E9-4FF9-A0F3-2080F1935050}" srcOrd="0" destOrd="0" parTransId="{84BE0267-F922-44D5-A866-AE50F28690BA}" sibTransId="{EAAF13D1-4CD7-44A0-8BB7-B0330805C4A8}"/>
    <dgm:cxn modelId="{6D9F1D6B-0874-48C0-9F75-4C732D533C1F}" type="presOf" srcId="{324323D0-CBD6-4C53-9858-16CE01DF89FE}" destId="{57C555EB-60EA-47E1-8EC4-3042543F3878}" srcOrd="0" destOrd="0" presId="urn:microsoft.com/office/officeart/2005/8/layout/chevron2"/>
    <dgm:cxn modelId="{0FBD399B-0A87-49DE-8195-79562A6D96FF}" srcId="{324323D0-CBD6-4C53-9858-16CE01DF89FE}" destId="{B3B0923F-07AE-4332-8AE9-85814055F8F6}" srcOrd="0" destOrd="0" parTransId="{3759378D-A484-4272-8985-C2BF2AADEB43}" sibTransId="{7763B942-736E-4227-9D86-0C058C70726E}"/>
    <dgm:cxn modelId="{A45B01B6-A2B9-4033-902C-D0F030117F29}" type="presParOf" srcId="{2012AF76-5490-4D1A-9888-9621C16714A8}" destId="{F964E120-20F2-45DD-911E-E8768DE46947}" srcOrd="0" destOrd="0" presId="urn:microsoft.com/office/officeart/2005/8/layout/chevron2"/>
    <dgm:cxn modelId="{83E14DEF-CF59-4DCC-B468-D543279D0BF5}" type="presParOf" srcId="{F964E120-20F2-45DD-911E-E8768DE46947}" destId="{BC1BDA08-E114-4BD4-BF1E-3DBF2FFD47BE}" srcOrd="0" destOrd="0" presId="urn:microsoft.com/office/officeart/2005/8/layout/chevron2"/>
    <dgm:cxn modelId="{7703AA0A-B1D4-4303-A318-E01EDC80655F}" type="presParOf" srcId="{F964E120-20F2-45DD-911E-E8768DE46947}" destId="{D5D7AAB3-006D-4AA6-9F05-875D693CC410}" srcOrd="1" destOrd="0" presId="urn:microsoft.com/office/officeart/2005/8/layout/chevron2"/>
    <dgm:cxn modelId="{3F611FBF-71B7-44C9-A121-D8F002BBACCC}" type="presParOf" srcId="{2012AF76-5490-4D1A-9888-9621C16714A8}" destId="{740F2A72-C50E-4999-AA29-7DA05161EDFE}" srcOrd="1" destOrd="0" presId="urn:microsoft.com/office/officeart/2005/8/layout/chevron2"/>
    <dgm:cxn modelId="{3C936875-0651-4E7E-A0F6-01F43358FCC4}" type="presParOf" srcId="{2012AF76-5490-4D1A-9888-9621C16714A8}" destId="{8E8E4A16-62A1-4837-A751-C637F1FA6730}" srcOrd="2" destOrd="0" presId="urn:microsoft.com/office/officeart/2005/8/layout/chevron2"/>
    <dgm:cxn modelId="{209B2D56-3F2E-405A-9F59-69D96B165202}" type="presParOf" srcId="{8E8E4A16-62A1-4837-A751-C637F1FA6730}" destId="{57C555EB-60EA-47E1-8EC4-3042543F3878}" srcOrd="0" destOrd="0" presId="urn:microsoft.com/office/officeart/2005/8/layout/chevron2"/>
    <dgm:cxn modelId="{DE838C48-A3D8-4CBF-BD6E-CF3EBA3C3778}" type="presParOf" srcId="{8E8E4A16-62A1-4837-A751-C637F1FA6730}" destId="{AE044838-317F-4ECE-A67B-93F6C2DE1F38}" srcOrd="1" destOrd="0" presId="urn:microsoft.com/office/officeart/2005/8/layout/chevron2"/>
    <dgm:cxn modelId="{CB1D61B7-2FC2-432A-A34E-E58F3C39FA62}" type="presParOf" srcId="{2012AF76-5490-4D1A-9888-9621C16714A8}" destId="{2F955DC0-2BAE-4B3B-B580-8D3820A66037}" srcOrd="3" destOrd="0" presId="urn:microsoft.com/office/officeart/2005/8/layout/chevron2"/>
    <dgm:cxn modelId="{665F987B-09EC-4513-B8F8-2C2906524336}" type="presParOf" srcId="{2012AF76-5490-4D1A-9888-9621C16714A8}" destId="{E1D856D5-2ACE-40A8-AE82-1DE14333341B}" srcOrd="4" destOrd="0" presId="urn:microsoft.com/office/officeart/2005/8/layout/chevron2"/>
    <dgm:cxn modelId="{8EA6E840-96E0-4DD8-9F56-ADA860FA942C}" type="presParOf" srcId="{E1D856D5-2ACE-40A8-AE82-1DE14333341B}" destId="{6BECADFB-EA88-4220-A198-A181DE156368}" srcOrd="0" destOrd="0" presId="urn:microsoft.com/office/officeart/2005/8/layout/chevron2"/>
    <dgm:cxn modelId="{51005FAC-A3F0-4F1E-8471-F38951C63CCE}" type="presParOf" srcId="{E1D856D5-2ACE-40A8-AE82-1DE14333341B}" destId="{FC0E5BD8-4955-4831-9674-6C4812BB0CBB}" srcOrd="1" destOrd="0" presId="urn:microsoft.com/office/officeart/2005/8/layout/chevron2"/>
    <dgm:cxn modelId="{18056E9E-B11A-468D-BA48-806ACBDF2580}" type="presParOf" srcId="{2012AF76-5490-4D1A-9888-9621C16714A8}" destId="{87F63B69-7192-4BD2-919B-E1C52BF32335}" srcOrd="5" destOrd="0" presId="urn:microsoft.com/office/officeart/2005/8/layout/chevron2"/>
    <dgm:cxn modelId="{6A32C4B0-6AB8-4797-BF28-AB9643E3B613}" type="presParOf" srcId="{2012AF76-5490-4D1A-9888-9621C16714A8}" destId="{C3A96AF5-0FDC-4608-8A3E-13C0CF3D747C}" srcOrd="6" destOrd="0" presId="urn:microsoft.com/office/officeart/2005/8/layout/chevron2"/>
    <dgm:cxn modelId="{4ED9D46E-A270-49E9-8CF6-324F359D9022}" type="presParOf" srcId="{C3A96AF5-0FDC-4608-8A3E-13C0CF3D747C}" destId="{3878F0ED-C736-4D0D-94B6-D144BFD89EDE}" srcOrd="0" destOrd="0" presId="urn:microsoft.com/office/officeart/2005/8/layout/chevron2"/>
    <dgm:cxn modelId="{23D30447-280C-4973-B851-9CE9DABF1DB6}" type="presParOf" srcId="{C3A96AF5-0FDC-4608-8A3E-13C0CF3D747C}" destId="{B72480DB-5E4E-41E2-87A5-3BD9108FBC8E}" srcOrd="1" destOrd="0" presId="urn:microsoft.com/office/officeart/2005/8/layout/chevron2"/>
    <dgm:cxn modelId="{B560F2FE-0C40-469E-B8D6-1FEB6B83DB89}" type="presParOf" srcId="{2012AF76-5490-4D1A-9888-9621C16714A8}" destId="{0F4A4E3E-93A7-4E8E-B3FD-44D790D29EB1}" srcOrd="7" destOrd="0" presId="urn:microsoft.com/office/officeart/2005/8/layout/chevron2"/>
    <dgm:cxn modelId="{4609E04E-8F73-4B85-B79D-02AC1514E42E}" type="presParOf" srcId="{2012AF76-5490-4D1A-9888-9621C16714A8}" destId="{CCD5AFB6-C217-4391-B1F4-D0B9A2758A9F}" srcOrd="8" destOrd="0" presId="urn:microsoft.com/office/officeart/2005/8/layout/chevron2"/>
    <dgm:cxn modelId="{EB529465-3916-4877-9EC2-0162D71C9C2A}" type="presParOf" srcId="{CCD5AFB6-C217-4391-B1F4-D0B9A2758A9F}" destId="{837F4CCD-D2D0-4CB5-935B-8E10EFC3DD04}" srcOrd="0" destOrd="0" presId="urn:microsoft.com/office/officeart/2005/8/layout/chevron2"/>
    <dgm:cxn modelId="{2D8878BE-C968-421A-A428-6E3C4BD04497}" type="presParOf" srcId="{CCD5AFB6-C217-4391-B1F4-D0B9A2758A9F}" destId="{8DE419B7-9EDC-47A1-88F0-7C914143A31E}" srcOrd="1" destOrd="0" presId="urn:microsoft.com/office/officeart/2005/8/layout/chevron2"/>
    <dgm:cxn modelId="{7FBEB267-7B7A-42E7-A9B0-E09A15EEF817}" type="presParOf" srcId="{2012AF76-5490-4D1A-9888-9621C16714A8}" destId="{B2FEF583-FE4B-49CD-A12C-E3083EEC6A2A}" srcOrd="9" destOrd="0" presId="urn:microsoft.com/office/officeart/2005/8/layout/chevron2"/>
    <dgm:cxn modelId="{D99871A7-2BFD-4B3D-B184-1E769F9071A6}" type="presParOf" srcId="{2012AF76-5490-4D1A-9888-9621C16714A8}" destId="{82A7804A-A38D-4172-9186-203A9638DBD3}" srcOrd="10" destOrd="0" presId="urn:microsoft.com/office/officeart/2005/8/layout/chevron2"/>
    <dgm:cxn modelId="{1D3DF248-8F38-40CB-8603-36D4A58AA4B5}" type="presParOf" srcId="{82A7804A-A38D-4172-9186-203A9638DBD3}" destId="{642FE406-C097-490A-B48C-22E4440929D3}" srcOrd="0" destOrd="0" presId="urn:microsoft.com/office/officeart/2005/8/layout/chevron2"/>
    <dgm:cxn modelId="{01B0E570-B02A-4190-8FB3-2DFB8D298B41}" type="presParOf" srcId="{82A7804A-A38D-4172-9186-203A9638DBD3}" destId="{E672B7F8-BF0F-4BBB-B6E8-5A7F67C82E2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BDA08-E114-4BD4-BF1E-3DBF2FFD47BE}">
      <dsp:nvSpPr>
        <dsp:cNvPr id="0" name=""/>
        <dsp:cNvSpPr/>
      </dsp:nvSpPr>
      <dsp:spPr>
        <a:xfrm rot="5400000">
          <a:off x="-157834" y="158821"/>
          <a:ext cx="1052228" cy="73655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1</a:t>
          </a:r>
          <a:endParaRPr lang="en-US" sz="18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69267"/>
        <a:ext cx="736559" cy="315669"/>
      </dsp:txXfrm>
    </dsp:sp>
    <dsp:sp modelId="{D5D7AAB3-006D-4AA6-9F05-875D693CC410}">
      <dsp:nvSpPr>
        <dsp:cNvPr id="0" name=""/>
        <dsp:cNvSpPr/>
      </dsp:nvSpPr>
      <dsp:spPr>
        <a:xfrm rot="5400000">
          <a:off x="5372212" y="-4634665"/>
          <a:ext cx="683948" cy="995525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PURPOSE &amp; LEGISLATIVE MANDATE</a:t>
          </a:r>
          <a:endParaRPr lang="en-US" sz="2400" b="1" kern="1200" dirty="0"/>
        </a:p>
      </dsp:txBody>
      <dsp:txXfrm rot="-5400000">
        <a:off x="736560" y="34375"/>
        <a:ext cx="9921865" cy="617172"/>
      </dsp:txXfrm>
    </dsp:sp>
    <dsp:sp modelId="{57C555EB-60EA-47E1-8EC4-3042543F3878}">
      <dsp:nvSpPr>
        <dsp:cNvPr id="0" name=""/>
        <dsp:cNvSpPr/>
      </dsp:nvSpPr>
      <dsp:spPr>
        <a:xfrm rot="5400000">
          <a:off x="-157834" y="1114402"/>
          <a:ext cx="1052228" cy="73655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2</a:t>
          </a:r>
          <a:endParaRPr lang="en-US" sz="18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324848"/>
        <a:ext cx="736559" cy="315669"/>
      </dsp:txXfrm>
    </dsp:sp>
    <dsp:sp modelId="{AE044838-317F-4ECE-A67B-93F6C2DE1F38}">
      <dsp:nvSpPr>
        <dsp:cNvPr id="0" name=""/>
        <dsp:cNvSpPr/>
      </dsp:nvSpPr>
      <dsp:spPr>
        <a:xfrm rot="5400000">
          <a:off x="5372212" y="-3679084"/>
          <a:ext cx="683948" cy="995525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PROVINCIAL TREASURY STRUCTURE - MFG</a:t>
          </a:r>
          <a:endParaRPr lang="en-US" sz="2400" b="1" kern="1200" dirty="0"/>
        </a:p>
      </dsp:txBody>
      <dsp:txXfrm rot="-5400000">
        <a:off x="736560" y="989956"/>
        <a:ext cx="9921865" cy="617172"/>
      </dsp:txXfrm>
    </dsp:sp>
    <dsp:sp modelId="{6BECADFB-EA88-4220-A198-A181DE156368}">
      <dsp:nvSpPr>
        <dsp:cNvPr id="0" name=""/>
        <dsp:cNvSpPr/>
      </dsp:nvSpPr>
      <dsp:spPr>
        <a:xfrm rot="5400000">
          <a:off x="-157834" y="2069983"/>
          <a:ext cx="1052228" cy="73655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3</a:t>
          </a:r>
          <a:endParaRPr lang="en-US" sz="18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280429"/>
        <a:ext cx="736559" cy="315669"/>
      </dsp:txXfrm>
    </dsp:sp>
    <dsp:sp modelId="{FC0E5BD8-4955-4831-9674-6C4812BB0CBB}">
      <dsp:nvSpPr>
        <dsp:cNvPr id="0" name=""/>
        <dsp:cNvSpPr/>
      </dsp:nvSpPr>
      <dsp:spPr>
        <a:xfrm rot="5400000">
          <a:off x="5372212" y="-2826786"/>
          <a:ext cx="683948" cy="995525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NON-COMPLIANCE PER MUNICIPALITY &amp; SUPPORT PROVIDED </a:t>
          </a:r>
          <a:endParaRPr lang="en-US" sz="2400" b="1" kern="1200" dirty="0"/>
        </a:p>
      </dsp:txBody>
      <dsp:txXfrm rot="-5400000">
        <a:off x="736560" y="1842254"/>
        <a:ext cx="9921865" cy="617172"/>
      </dsp:txXfrm>
    </dsp:sp>
    <dsp:sp modelId="{3878F0ED-C736-4D0D-94B6-D144BFD89EDE}">
      <dsp:nvSpPr>
        <dsp:cNvPr id="0" name=""/>
        <dsp:cNvSpPr/>
      </dsp:nvSpPr>
      <dsp:spPr>
        <a:xfrm rot="5400000">
          <a:off x="-157834" y="2984379"/>
          <a:ext cx="1052228" cy="736559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Part 4</a:t>
          </a:r>
          <a:endParaRPr lang="en-US" sz="1800" b="1" kern="1200" dirty="0">
            <a:solidFill>
              <a:srgbClr val="C00000"/>
            </a:solidFill>
          </a:endParaRPr>
        </a:p>
      </dsp:txBody>
      <dsp:txXfrm rot="-5400000">
        <a:off x="1" y="3194825"/>
        <a:ext cx="736559" cy="315669"/>
      </dsp:txXfrm>
    </dsp:sp>
    <dsp:sp modelId="{B72480DB-5E4E-41E2-87A5-3BD9108FBC8E}">
      <dsp:nvSpPr>
        <dsp:cNvPr id="0" name=""/>
        <dsp:cNvSpPr/>
      </dsp:nvSpPr>
      <dsp:spPr>
        <a:xfrm rot="5400000">
          <a:off x="5372212" y="-1794692"/>
          <a:ext cx="683948" cy="9955253"/>
        </a:xfrm>
        <a:prstGeom prst="round2SameRect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INFRASTRUCTURE PERFORMANCE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36560" y="2874348"/>
        <a:ext cx="9921865" cy="617172"/>
      </dsp:txXfrm>
    </dsp:sp>
    <dsp:sp modelId="{837F4CCD-D2D0-4CB5-935B-8E10EFC3DD04}">
      <dsp:nvSpPr>
        <dsp:cNvPr id="0" name=""/>
        <dsp:cNvSpPr/>
      </dsp:nvSpPr>
      <dsp:spPr>
        <a:xfrm rot="5400000">
          <a:off x="-157834" y="3981145"/>
          <a:ext cx="1052228" cy="736559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</a:rPr>
            <a:t>Part 5 </a:t>
          </a:r>
          <a:endParaRPr lang="en-US" sz="1800" b="1" kern="1200" dirty="0">
            <a:solidFill>
              <a:srgbClr val="C00000"/>
            </a:solidFill>
          </a:endParaRPr>
        </a:p>
      </dsp:txBody>
      <dsp:txXfrm rot="-5400000">
        <a:off x="1" y="4191591"/>
        <a:ext cx="736559" cy="315669"/>
      </dsp:txXfrm>
    </dsp:sp>
    <dsp:sp modelId="{8DE419B7-9EDC-47A1-88F0-7C914143A31E}">
      <dsp:nvSpPr>
        <dsp:cNvPr id="0" name=""/>
        <dsp:cNvSpPr/>
      </dsp:nvSpPr>
      <dsp:spPr>
        <a:xfrm rot="5400000">
          <a:off x="5372212" y="-812341"/>
          <a:ext cx="683948" cy="995525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ANNUAL STRUCTURED SUPPORT</a:t>
          </a:r>
          <a:endParaRPr lang="en-US" sz="2400" b="1" kern="1200" dirty="0"/>
        </a:p>
      </dsp:txBody>
      <dsp:txXfrm rot="-5400000">
        <a:off x="736560" y="3856699"/>
        <a:ext cx="9921865" cy="617172"/>
      </dsp:txXfrm>
    </dsp:sp>
    <dsp:sp modelId="{642FE406-C097-490A-B48C-22E4440929D3}">
      <dsp:nvSpPr>
        <dsp:cNvPr id="0" name=""/>
        <dsp:cNvSpPr/>
      </dsp:nvSpPr>
      <dsp:spPr>
        <a:xfrm rot="5400000">
          <a:off x="-157834" y="4936725"/>
          <a:ext cx="1052228" cy="736559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Part 5</a:t>
          </a:r>
          <a:endParaRPr lang="en-US" sz="18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5147171"/>
        <a:ext cx="736559" cy="315669"/>
      </dsp:txXfrm>
    </dsp:sp>
    <dsp:sp modelId="{E672B7F8-BF0F-4BBB-B6E8-5A7F67C82E21}">
      <dsp:nvSpPr>
        <dsp:cNvPr id="0" name=""/>
        <dsp:cNvSpPr/>
      </dsp:nvSpPr>
      <dsp:spPr>
        <a:xfrm rot="5400000">
          <a:off x="5372212" y="143239"/>
          <a:ext cx="683948" cy="995525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DISCUSSION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6560" y="4812279"/>
        <a:ext cx="9921865" cy="617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ADDFC-0FEF-4766-BBED-2C7196F19804}" type="datetimeFigureOut">
              <a:rPr lang="en-ZA" smtClean="0"/>
              <a:t>2021/03/02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0303B-D908-468D-9339-8E1524E794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83014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F466A-3C15-4F29-9ACC-59ACAE0FDFCB}" type="datetimeFigureOut">
              <a:rPr lang="en-ZA" smtClean="0"/>
              <a:t>2021/03/02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52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CF1B5-D60E-4F90-B84A-A5DD105FA43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9239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CF1B5-D60E-4F90-B84A-A5DD105FA43C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2023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CF1B5-D60E-4F90-B84A-A5DD105FA43C}" type="slidenum">
              <a:rPr lang="en-ZA" smtClean="0"/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986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82938" y="515938"/>
            <a:ext cx="3656012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E9E466-1FBD-4BBE-9D0A-BBB528DAAE5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5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99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16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25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455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2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86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A5D7-7DA8-4B9C-A8A4-65650670735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93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C2CDF006-CEFB-49BC-80AC-4D372522953D}" type="datetime1">
              <a:rPr lang="en-ZA" smtClean="0"/>
              <a:t>2021/03/02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4E1FDF6A-A672-4035-AB22-32A7F6481DD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8105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5E307A8-9827-4DB5-9B0C-1EEF0DE4D5C9}" type="datetime1">
              <a:rPr lang="en-ZA" smtClean="0"/>
              <a:t>2021/03/02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643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0A16E092-3827-4833-91EA-3EC1D9160F43}" type="datetime1">
              <a:rPr lang="en-ZA" smtClean="0"/>
              <a:t>2021/03/02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14635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D4E107E-A31C-49FE-85AA-CE20F5D29A57}" type="datetime1">
              <a:rPr lang="en-ZA" smtClean="0"/>
              <a:t>2021/03/02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991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10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70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607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88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8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539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14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F20D9F04-A678-4125-9562-B0076710C55C}" type="datetime1">
              <a:rPr lang="en-ZA" smtClean="0"/>
              <a:t>2021/03/02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36330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13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135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855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964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2021/03/02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18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2021/03/02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504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2021/03/02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649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2021/03/02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027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2021/03/02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714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2021/03/02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19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14C0186F-808B-4620-A580-19F38BFC91A2}" type="datetime1">
              <a:rPr lang="en-ZA" smtClean="0"/>
              <a:t>2021/03/02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0289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2021/03/02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964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2021/03/02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565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2021/03/02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808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2021/03/02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736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362-2F61-4997-98BE-057AF821977E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2021/03/02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78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949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336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624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011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14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F22CEBB8-EF1E-4D05-8276-0A69E429DF0A}" type="datetime1">
              <a:rPr lang="en-ZA" smtClean="0"/>
              <a:t>2021/03/02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60599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910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29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476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710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254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2015/06/04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54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07C8E4A4-9327-4B54-B17D-D6326DCA8AF8}" type="datetime1">
              <a:rPr lang="en-ZA" smtClean="0"/>
              <a:t>2021/03/02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614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CCB8222C-BE7D-4736-B9A3-0555AA30F22A}" type="datetime1">
              <a:rPr lang="en-ZA" smtClean="0"/>
              <a:t>2021/03/02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80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CDAED2D3-AB94-46BE-96F2-E63F2E00F6A9}" type="datetime1">
              <a:rPr lang="en-ZA" smtClean="0"/>
              <a:t>2021/03/02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749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8D5749C7-109E-4A44-A845-16CB1D7E9668}" type="datetime1">
              <a:rPr lang="en-ZA" smtClean="0"/>
              <a:t>2021/03/02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06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0FD04FFF-E173-47D3-8239-1AC2EB090896}" type="datetime1">
              <a:rPr lang="en-ZA" smtClean="0"/>
              <a:t>2021/03/02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A3D4F6-16A1-45B6-9552-77C2E80A16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1367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" y="-1207"/>
            <a:ext cx="10693908" cy="75620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40563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" y="-1207"/>
            <a:ext cx="10693908" cy="7562088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88213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" y="-1207"/>
            <a:ext cx="10693908" cy="7562088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95432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" y="-1207"/>
            <a:ext cx="10693908" cy="7562088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1095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" y="-1207"/>
            <a:ext cx="10693908" cy="7562088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63940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" y="2195119"/>
            <a:ext cx="105241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100" b="1" spc="30" dirty="0" smtClean="0">
                <a:solidFill>
                  <a:srgbClr val="001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BRIEFING TO - PARLIAMENT’S PORTFOLIO </a:t>
            </a:r>
            <a:r>
              <a:rPr lang="en-GB" sz="2100" b="1" spc="30" dirty="0">
                <a:solidFill>
                  <a:srgbClr val="001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COMMMITEE ON COOPERATIVE GOVERNANCE AND TRADITIONAL AFFAIRS</a:t>
            </a:r>
            <a:endParaRPr lang="en-ZA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on: AMATHOLE DISTRICT MUNICIPALITY AND LOCALS</a:t>
            </a:r>
          </a:p>
          <a:p>
            <a:pPr algn="r"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Zoom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Virtual 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Platform</a:t>
            </a:r>
            <a:endParaRPr lang="en-ZA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Z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Date: 03 March 2021</a:t>
            </a:r>
            <a:endParaRPr lang="en-Z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DF6A-A672-4035-AB22-32A7F6481DD5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94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19" y="573609"/>
            <a:ext cx="5119551" cy="610647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ON: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modules 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of Municipal Disciplinary Boards (DC Board)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etter issued to municipality to establish DC Boards; which is not yet established;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Regulations - Irregular expenditure.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sec 18 by adopting unfunded budget since 2017/18  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Municipality was under Sec139 (1) (b) intervention from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June 2018 to December 2018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. From the 2017/18 financial year there was political instability that affects the implementation of the budget process plan and the oversight functions of Council. 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 payment of Creditors within 30 days i.t.o MFMA sec 65(2)(e)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SARS, Auditor General (R3.4 million)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Contravention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Spending on Grants not in alignment with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conditions.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5736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</a:t>
            </a:r>
            <a:r>
              <a:rPr lang="en-ZA" sz="2400" b="1" kern="0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GREAT KEI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63389" y="685800"/>
            <a:ext cx="5167452" cy="599428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flags.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workshop and facilitation with system vendors undertaken with NT MFIP Advisor</a:t>
            </a:r>
          </a:p>
          <a:p>
            <a:pPr marL="9525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Matter discussed with the municipality as well as presentations to the District MM Forum. Training offered on DC Board Establishment.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and MPAC workshops held to assist with addressing Irregular, Fruitless &amp; Wasteful Exp.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Assisted with the development of the Financial Recovery Plan, and report on the progress of the  Implementation Plan. Hands-on support provided two days per week during the intervention.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Arrangement of payment plan with ESKOM and attending the engagement meetings</a:t>
            </a: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DORA workshop conducted to outline the conditions of the grants as well as the requirements of the project plans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6680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900752"/>
            <a:ext cx="5241472" cy="560672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Municipal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Disciplinary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Letter issued to municipality to establish DC Boards; Council resolution passed but no members appointed yet;</a:t>
            </a:r>
          </a:p>
          <a:p>
            <a:pPr marL="449263" indent="-449263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 -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Irregular expenditure;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sec 18 by adopting unfunded budget since 2017/18;  </a:t>
            </a: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 payment of Creditors within 30 days i.t.o MFMA sec 65(2)(e)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Eskom R222.5 million and Auditor General (R10.5 million).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Underspending of Conditional Grant i.t.o DoRA.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784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RAYMOND MHLABA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45907" y="900752"/>
            <a:ext cx="5002054" cy="577933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flags</a:t>
            </a:r>
          </a:p>
          <a:p>
            <a:pPr marL="0" lvl="1" indent="0" algn="just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workshop and facilitation with system vendors undertaken with NT MFIP Advisor</a:t>
            </a:r>
          </a:p>
          <a:p>
            <a:pPr marL="9525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Matter discussed with the municipality as well as presentations to the District MM Forum. Training offered on DC Board Establishment.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and MPAC workshops held to assist with addressing Irregular, Fruitless &amp; Wasteful Exp.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of the Unfunded Budget Plan of the municipality and an assessment report issued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Conducted a workshop on cost containment measures to curb operational expenditure;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Arrangement of Repayment Plan with Eskom and Auditor General.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underspending session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held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Raymond Mhlaba to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present turn-around strategy on MIG projects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0557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" y="900752"/>
            <a:ext cx="4846320" cy="527144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mSCoA modules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Regulations - Irregular expenditure.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lvl="0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Circular 71 with regards to the collection rate below the norm of 95 per cent.</a:t>
            </a:r>
          </a:p>
          <a:p>
            <a:pPr marL="441325" lvl="0" indent="-441325" algn="just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lvl="0" indent="-441325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Contravention of DoRA. Spending on Grants not in alignment with DoRA conditions.</a:t>
            </a:r>
          </a:p>
          <a:p>
            <a:pPr marL="441325" lvl="0" indent="-441325" algn="just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784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MNQUMA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45906" y="900752"/>
            <a:ext cx="5139213" cy="5042848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flags.</a:t>
            </a:r>
          </a:p>
          <a:p>
            <a:pPr marL="0" lvl="1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workshop and facilitation with system vendors undertaken with NT MFIP Advisor</a:t>
            </a:r>
          </a:p>
          <a:p>
            <a:pPr marL="9525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95250" lvl="1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and MPAC workshops held to assist with addressing Irregular, Fruitless &amp; Wasteful Exp.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of the revenue enhancement strategy of the municipality with regards to debtors balances</a:t>
            </a: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workshop was conducted to outline the conditions of the grants as well as the requirements of the project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plans.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3182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900752"/>
            <a:ext cx="5241472" cy="547275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WITH:</a:t>
            </a:r>
          </a:p>
          <a:p>
            <a:pPr marL="441325" indent="-441325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SCM Regulations - Irregular expenditure.</a:t>
            </a:r>
          </a:p>
          <a:p>
            <a:pPr marL="441325" indent="-441325"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Circular 71 with regards to the collection rate below the norm of 95 per cent</a:t>
            </a: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Contravention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DoRA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Spending on Grants not in alignment with DoRA conditions.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784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NGQUSHWA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45907" y="900752"/>
            <a:ext cx="5230654" cy="577933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flags.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workshop and facilitation with system vendors undertaken with NT MFIP Advisor</a:t>
            </a:r>
          </a:p>
          <a:p>
            <a:pPr marL="9525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and MPAC workshops held to assist with addressing Irregular, Fruitless &amp; Wasteful Exp.  </a:t>
            </a:r>
          </a:p>
          <a:p>
            <a:pPr marL="0" lvl="1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Reviewed of Financial Recovery Plan as an initiative of the municipality to improve cash flow.  PT monitored the implementation of the plan.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revenue enhancement strategy of the municipality with regards to debtors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balances.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underspending session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held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Ngqushwa to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present turn-around strategy on MIG projects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1954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00752"/>
            <a:ext cx="4998720" cy="547275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 Irregular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expenditure.</a:t>
            </a: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Circular 71 with regards to the collection rate below the norm of 95 per cent</a:t>
            </a: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Contravention of DoRA. Spending on Grants not in alignment with DoRA conditions.</a:t>
            </a: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784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MBHASHE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64480" y="1051560"/>
            <a:ext cx="5120639" cy="562852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flags</a:t>
            </a:r>
          </a:p>
          <a:p>
            <a:pPr marL="0" lvl="1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workshop and facilitation with system vendors undertaken with NT MFIP Advisor</a:t>
            </a:r>
          </a:p>
          <a:p>
            <a:pPr marL="9525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and MPAC workshops held to assist with addressing Irregular, Fruitless &amp; Wasteful Exp.  No irregular expenditure incurred in the current year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Review of the revenue enhancement strategy of the municipality with regards to debtors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balances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DoRA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workshop was conducted to outline the conditions of the grants as well as the requirements of the project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plans.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41795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01040"/>
            <a:ext cx="5193505" cy="597904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full implementation of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of Municipal Disciplinary Boards (DC Board)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etter issued to municipality to establish DC Boards; which is not yet established.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Regulations -  Irregular expenditure.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sec 18 by adopting unfunded budget since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2017/18, 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The Municipality was under Section 139 (1) (b) and (5) intervention in terms of the Constitution from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March 2019 to December 2019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payment of Creditors within 30 days i.t.o MFMA sec 65(2)(e)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ESKOM (R20.6 million) and Auditor General (R1.9 million).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Underspending of Conditional Grant i.t.o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AMAHLATHI LM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45905" y="701040"/>
            <a:ext cx="5093496" cy="597904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mSCOA workshop and facilitation with system vendors undertaken with NT MFIP Advisor</a:t>
            </a:r>
          </a:p>
          <a:p>
            <a:pPr marL="9525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Matter discussed with the municipality as well as presentations to the District MM Forum. Training offered on DC Board Establishment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and MPAC workshops held to assist with addressing Irregular, Fruitless &amp; Wasteful Exp.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Reviewed the Financial Recovery Plan and monitored weekly the implementation. Participated in the intervention meetings bi-weekly at the municipality.</a:t>
            </a:r>
          </a:p>
          <a:p>
            <a:pPr marL="0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Arrangement of Repayment Plan with ESKOM and Auditor General.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underspending session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held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Amahlathi to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present turn-around strategy on MIG projects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4931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t>16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THREE YEAR –TREND ON AUDIT OUTCOMES (2016/17 to 2018/19 FY)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841565"/>
            <a:ext cx="10165080" cy="536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t>17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59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THREE YEAR –TREND ON AUDIT OUTCOMES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" y="731521"/>
            <a:ext cx="5623560" cy="5536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Top </a:t>
            </a:r>
            <a:r>
              <a:rPr lang="en-ZA" sz="18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 transversal ‘problem’ areas (2018/19 FY)</a:t>
            </a:r>
            <a:r>
              <a:rPr lang="en-ZA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b="1" dirty="0" smtClean="0">
                <a:latin typeface="Arial" pitchFamily="34" charset="0"/>
                <a:cs typeface="Arial" pitchFamily="34" charset="0"/>
              </a:rPr>
              <a:t>Property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, Plant &amp; Equipment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:The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municipalities do not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record all of its assets in the fixed asset register and financial statements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There are 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errors in the calculation of depreciation and work-in-progress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ZA" sz="5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Revenue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from Exchange Transactions: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Municipalities made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errors in the calculation of meter readings for service charges and did not record interest transactions in the correct period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ZA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Unauthorised, Irregular &amp; Fruitless and Wasteful </a:t>
            </a: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Expenditure: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Unauthorized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expenditure as a result of incorrect estimation of non-cash items such as impairments and provisions (reasons for overspending include poorly prepared budgets, inadequate budget control and lack of monitoring and oversight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Lack 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of consequence for transgression; Lack of monitoring and oversight of compliance with SCM regulations;  </a:t>
            </a:r>
          </a:p>
          <a:p>
            <a:pPr marL="0" indent="0">
              <a:buNone/>
            </a:pPr>
            <a:endParaRPr lang="en-ZA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760720" y="731520"/>
            <a:ext cx="4800600" cy="57697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support on monitoring the implementation of Audit Improvement Plan and provides feedback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Roll-out capacity building on preparation of GRAP compliant AFS in partnering with NT &amp; ASB.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tools to assess AFS readiness in the preparation of submission of AFS &amp; Audit File.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Provided Technical Review of the Annual Financial Statements before submission to AG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Participation in the Municipal Audit Steering Committee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Meetings.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Conducted working sessions with members of MPAC on process to deal with UIFWE (investigations, recovery &amp; write off).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 District SCM forum which is held quarterly to discuss issues of non-compliance and conducts review of SCM policies.</a:t>
            </a:r>
            <a:endParaRPr lang="en-ZA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t>18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691813" cy="784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INFRASTRUCTURE PERFORMANCE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" y="2650397"/>
            <a:ext cx="10691812" cy="1525363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endParaRPr lang="en-US" sz="27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PART 4 – </a:t>
            </a:r>
            <a:r>
              <a:rPr lang="en-Z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INFRASTRUCTURE PERFORMANCE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59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691813" cy="53162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r>
              <a:rPr lang="en-ZA" b="1" kern="0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MUNICIPAL INFRASTRUCTURE GRANT (MIG) </a:t>
            </a:r>
            <a:r>
              <a:rPr lang="en-ZA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kumimoji="0" lang="en-Z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(ADM)</a:t>
            </a:r>
            <a:endParaRPr kumimoji="0" lang="en-ZA" sz="18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971866"/>
              </p:ext>
            </p:extLst>
          </p:nvPr>
        </p:nvGraphicFramePr>
        <p:xfrm>
          <a:off x="3" y="531627"/>
          <a:ext cx="10691812" cy="4604252"/>
        </p:xfrm>
        <a:graphic>
          <a:graphicData uri="http://schemas.openxmlformats.org/drawingml/2006/table">
            <a:tbl>
              <a:tblPr/>
              <a:tblGrid>
                <a:gridCol w="1177754">
                  <a:extLst>
                    <a:ext uri="{9D8B030D-6E8A-4147-A177-3AD203B41FA5}">
                      <a16:colId xmlns:a16="http://schemas.microsoft.com/office/drawing/2014/main" val="2736323160"/>
                    </a:ext>
                  </a:extLst>
                </a:gridCol>
                <a:gridCol w="821925">
                  <a:extLst>
                    <a:ext uri="{9D8B030D-6E8A-4147-A177-3AD203B41FA5}">
                      <a16:colId xmlns:a16="http://schemas.microsoft.com/office/drawing/2014/main" val="2809569789"/>
                    </a:ext>
                  </a:extLst>
                </a:gridCol>
                <a:gridCol w="869574">
                  <a:extLst>
                    <a:ext uri="{9D8B030D-6E8A-4147-A177-3AD203B41FA5}">
                      <a16:colId xmlns:a16="http://schemas.microsoft.com/office/drawing/2014/main" val="2103150834"/>
                    </a:ext>
                  </a:extLst>
                </a:gridCol>
                <a:gridCol w="952956">
                  <a:extLst>
                    <a:ext uri="{9D8B030D-6E8A-4147-A177-3AD203B41FA5}">
                      <a16:colId xmlns:a16="http://schemas.microsoft.com/office/drawing/2014/main" val="3701040342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966679570"/>
                    </a:ext>
                  </a:extLst>
                </a:gridCol>
                <a:gridCol w="985297">
                  <a:extLst>
                    <a:ext uri="{9D8B030D-6E8A-4147-A177-3AD203B41FA5}">
                      <a16:colId xmlns:a16="http://schemas.microsoft.com/office/drawing/2014/main" val="56049991"/>
                    </a:ext>
                  </a:extLst>
                </a:gridCol>
                <a:gridCol w="985297">
                  <a:extLst>
                    <a:ext uri="{9D8B030D-6E8A-4147-A177-3AD203B41FA5}">
                      <a16:colId xmlns:a16="http://schemas.microsoft.com/office/drawing/2014/main" val="468161630"/>
                    </a:ext>
                  </a:extLst>
                </a:gridCol>
                <a:gridCol w="985297">
                  <a:extLst>
                    <a:ext uri="{9D8B030D-6E8A-4147-A177-3AD203B41FA5}">
                      <a16:colId xmlns:a16="http://schemas.microsoft.com/office/drawing/2014/main" val="382999308"/>
                    </a:ext>
                  </a:extLst>
                </a:gridCol>
                <a:gridCol w="985297">
                  <a:extLst>
                    <a:ext uri="{9D8B030D-6E8A-4147-A177-3AD203B41FA5}">
                      <a16:colId xmlns:a16="http://schemas.microsoft.com/office/drawing/2014/main" val="212496411"/>
                    </a:ext>
                  </a:extLst>
                </a:gridCol>
                <a:gridCol w="825521">
                  <a:extLst>
                    <a:ext uri="{9D8B030D-6E8A-4147-A177-3AD203B41FA5}">
                      <a16:colId xmlns:a16="http://schemas.microsoft.com/office/drawing/2014/main" val="3662001240"/>
                    </a:ext>
                  </a:extLst>
                </a:gridCol>
                <a:gridCol w="1304854">
                  <a:extLst>
                    <a:ext uri="{9D8B030D-6E8A-4147-A177-3AD203B41FA5}">
                      <a16:colId xmlns:a16="http://schemas.microsoft.com/office/drawing/2014/main" val="374918139"/>
                    </a:ext>
                  </a:extLst>
                </a:gridCol>
              </a:tblGrid>
              <a:tr h="291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 name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2020/21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Expenditure end December 2020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DoRA Section 19</a:t>
                      </a:r>
                    </a:p>
                  </a:txBody>
                  <a:tcPr marL="5112" marR="5112" marT="51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Balance (Allocation)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NT (section 19) proposal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430706"/>
                  </a:ext>
                </a:extLst>
              </a:tr>
              <a:tr h="3709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Percentage spent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Percentage spent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40% or 45% of the total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Balance to reach 40% or 45% threshold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55796"/>
                  </a:ext>
                </a:extLst>
              </a:tr>
              <a:tr h="5131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Allocation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2nd Adjustment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Revised Allocation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Exp. Alloc</a:t>
                      </a:r>
                    </a:p>
                  </a:txBody>
                  <a:tcPr marL="5112" marR="5112" marT="5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Spent as % of total allocation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Spent as % of total transfers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985587"/>
                  </a:ext>
                </a:extLst>
              </a:tr>
              <a:tr h="23282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Mbhashe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59 595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731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58 864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25 034</a:t>
                      </a:r>
                    </a:p>
                  </a:txBody>
                  <a:tcPr marL="5112" marR="5112" marT="5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42,01%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85,09%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23 838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-1 196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34 561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35475"/>
                  </a:ext>
                </a:extLst>
              </a:tr>
              <a:tr h="41738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Mnquma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62 194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763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61 431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38 492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61,89%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276,03%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24 878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-13 614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23 702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43762"/>
                  </a:ext>
                </a:extLst>
              </a:tr>
              <a:tr h="40732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Great Kei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11 208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138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11 070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5 980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53,35%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105,90%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4 483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-1 497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5 228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372192"/>
                  </a:ext>
                </a:extLst>
              </a:tr>
              <a:tr h="39223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Amahlathi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27 972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343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27 629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5 840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20,88%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73,83%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11 189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5 349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22 132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3 000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56949"/>
                  </a:ext>
                </a:extLst>
              </a:tr>
              <a:tr h="37212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Ngqushwa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22 378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275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22 103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11 689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52,23%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369,55%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8 951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-2 738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10 689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534750"/>
                  </a:ext>
                </a:extLst>
              </a:tr>
              <a:tr h="40732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Raymond Mhlaba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38 986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478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38 508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6 432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16,50%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72,74%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15 594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9 162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32 554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8 900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9174"/>
                  </a:ext>
                </a:extLst>
              </a:tr>
              <a:tr h="55388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Amathole District Municipality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425 418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5 221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420 197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155 640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36,59%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77,72%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191 438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35 798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269 778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80 000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592465"/>
                  </a:ext>
                </a:extLst>
              </a:tr>
              <a:tr h="64535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647 751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7 949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639 802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249 107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38,46%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92,54%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50 309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398 644</a:t>
                      </a: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91 900</a:t>
                      </a:r>
                    </a:p>
                    <a:p>
                      <a:pPr algn="ctr" fontAlgn="ctr"/>
                      <a:endParaRPr lang="en-ZA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12" marR="5112" marT="5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69194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0" y="5135879"/>
            <a:ext cx="10691813" cy="24237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municipalities have been affected negatively during 2</a:t>
            </a:r>
            <a:r>
              <a:rPr kumimoji="0" lang="en-US" sz="160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budget adjustment, the ADM district lost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R7.9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million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MIG report as at end December 2020, suggest that Amahlathi, Raymond Mhlaba &amp; 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Amathole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did not achieve 40% &amp; 45% threshold. Therefore, municipalities are subject to stopping in terms of Section 19 of DoRA;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 has sent letters of intention to stop portion of funds, the district might be affected if the response is not to the satisfactory of DCoG &amp; NT;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total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amount of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91.9 million 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subject to stopping, Amathole, Raymond Mhlaba and Amahlathi have already responded to the letter, response from Raymond Mhlaba municipality has not been received by Provincial Treasury and is due before 4</a:t>
            </a:r>
            <a:r>
              <a:rPr kumimoji="0" lang="en-US" sz="160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March 2020.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691813" cy="655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TABLE OF CONTENT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59676185"/>
              </p:ext>
            </p:extLst>
          </p:nvPr>
        </p:nvGraphicFramePr>
        <p:xfrm>
          <a:off x="-1" y="655320"/>
          <a:ext cx="10691813" cy="5832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5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0691813" cy="765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MUNICIPAL INFRASTRUCTURE GRANT (MIG) UNDERSPENDING SESSIONS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(25-26 FEB 21)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16040" y="903767"/>
            <a:ext cx="4038600" cy="54722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Amahlathi and Raymond municipalities were engaged on 25</a:t>
            </a:r>
            <a:r>
              <a:rPr kumimoji="0" lang="en-US" sz="160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February 2021 and Amathole was engaged on 26</a:t>
            </a:r>
            <a:r>
              <a:rPr kumimoji="0" lang="en-US" sz="160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February 2021 by the provincial multi-sectoral task team;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Municipalities presented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expenditure incurred, which was not reported within MIG timelines</a:t>
            </a:r>
            <a:r>
              <a:rPr lang="en-US" sz="1600" noProof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kumimoji="0" lang="en-US" sz="160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such expenditure could be considered by DCoG and NT, Amathole and Amahlathi might not be affected, however Raymond Mhlaba shall be affected;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receiving report for end January 2021, Amathole has reached 45% threshold, while Amahlathi and Raymond Mhlaba still have to spend R4.2 million and R2.9 million respectively in order to reach 40% threshold.</a:t>
            </a:r>
            <a:endParaRPr kumimoji="0" lang="en-US" sz="1600" i="0" u="none" strike="noStrike" kern="1200" cap="none" spc="0" normalizeH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317789"/>
              </p:ext>
            </p:extLst>
          </p:nvPr>
        </p:nvGraphicFramePr>
        <p:xfrm>
          <a:off x="121916" y="862655"/>
          <a:ext cx="6126483" cy="5513337"/>
        </p:xfrm>
        <a:graphic>
          <a:graphicData uri="http://schemas.openxmlformats.org/drawingml/2006/table">
            <a:tbl>
              <a:tblPr/>
              <a:tblGrid>
                <a:gridCol w="2117243">
                  <a:extLst>
                    <a:ext uri="{9D8B030D-6E8A-4147-A177-3AD203B41FA5}">
                      <a16:colId xmlns:a16="http://schemas.microsoft.com/office/drawing/2014/main" val="943208450"/>
                    </a:ext>
                  </a:extLst>
                </a:gridCol>
                <a:gridCol w="1328908">
                  <a:extLst>
                    <a:ext uri="{9D8B030D-6E8A-4147-A177-3AD203B41FA5}">
                      <a16:colId xmlns:a16="http://schemas.microsoft.com/office/drawing/2014/main" val="1844522458"/>
                    </a:ext>
                  </a:extLst>
                </a:gridCol>
                <a:gridCol w="1396476">
                  <a:extLst>
                    <a:ext uri="{9D8B030D-6E8A-4147-A177-3AD203B41FA5}">
                      <a16:colId xmlns:a16="http://schemas.microsoft.com/office/drawing/2014/main" val="4263394046"/>
                    </a:ext>
                  </a:extLst>
                </a:gridCol>
                <a:gridCol w="1283856">
                  <a:extLst>
                    <a:ext uri="{9D8B030D-6E8A-4147-A177-3AD203B41FA5}">
                      <a16:colId xmlns:a16="http://schemas.microsoft.com/office/drawing/2014/main" val="622027661"/>
                    </a:ext>
                  </a:extLst>
                </a:gridCol>
              </a:tblGrid>
              <a:tr h="34020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DISTRICTS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316676"/>
                  </a:ext>
                </a:extLst>
              </a:tr>
              <a:tr h="40230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Municipalities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Amathole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Amahlathi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Raymond Mhlaba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16510"/>
                  </a:ext>
                </a:extLst>
              </a:tr>
              <a:tr h="22096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2020/21 FY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361295"/>
                  </a:ext>
                </a:extLst>
              </a:tr>
              <a:tr h="33886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Allocation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R425 418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R27 900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R38 986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3074"/>
                  </a:ext>
                </a:extLst>
              </a:tr>
              <a:tr h="332073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R155 642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R5 840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R6 432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515695"/>
                  </a:ext>
                </a:extLst>
              </a:tr>
              <a:tr h="22096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Exp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092570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40% or 45% of allocation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R191 438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R11 160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R15 594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272601"/>
                  </a:ext>
                </a:extLst>
              </a:tr>
              <a:tr h="332073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Variance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R35 796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R5 320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R9 162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583834"/>
                  </a:ext>
                </a:extLst>
              </a:tr>
              <a:tr h="43464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2019/20 Rollover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performance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53532"/>
                  </a:ext>
                </a:extLst>
              </a:tr>
              <a:tr h="332073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Allocation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R20 070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25471"/>
                  </a:ext>
                </a:extLst>
              </a:tr>
              <a:tr h="332073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Exp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R5 209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90868"/>
                  </a:ext>
                </a:extLst>
              </a:tr>
              <a:tr h="22096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Exp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71507"/>
                  </a:ext>
                </a:extLst>
              </a:tr>
              <a:tr h="33207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Invoices at hand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R35 000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54727"/>
                  </a:ext>
                </a:extLst>
              </a:tr>
              <a:tr h="343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Invoice paid but not captured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R29 000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R6 359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R2 200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741181"/>
                  </a:ext>
                </a:extLst>
              </a:tr>
              <a:tr h="2209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860068"/>
                  </a:ext>
                </a:extLst>
              </a:tr>
              <a:tr h="33207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R64 000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R6 359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R2 200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024327"/>
                  </a:ext>
                </a:extLst>
              </a:tr>
              <a:tr h="434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Possible fund to be surrendered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-R28 204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-R1 039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R6 962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67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1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691813" cy="68770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INTEGRATED NATIONAL ELECTRIFICATION PROGRAMME GRANT (INEP) (ADM)</a:t>
            </a:r>
            <a:endParaRPr kumimoji="0" lang="en-ZA" sz="18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3260" y="849041"/>
          <a:ext cx="10320443" cy="3435878"/>
        </p:xfrm>
        <a:graphic>
          <a:graphicData uri="http://schemas.openxmlformats.org/drawingml/2006/table">
            <a:tbl>
              <a:tblPr/>
              <a:tblGrid>
                <a:gridCol w="1562151">
                  <a:extLst>
                    <a:ext uri="{9D8B030D-6E8A-4147-A177-3AD203B41FA5}">
                      <a16:colId xmlns:a16="http://schemas.microsoft.com/office/drawing/2014/main" val="1477068959"/>
                    </a:ext>
                  </a:extLst>
                </a:gridCol>
                <a:gridCol w="883511">
                  <a:extLst>
                    <a:ext uri="{9D8B030D-6E8A-4147-A177-3AD203B41FA5}">
                      <a16:colId xmlns:a16="http://schemas.microsoft.com/office/drawing/2014/main" val="1408709443"/>
                    </a:ext>
                  </a:extLst>
                </a:gridCol>
                <a:gridCol w="832295">
                  <a:extLst>
                    <a:ext uri="{9D8B030D-6E8A-4147-A177-3AD203B41FA5}">
                      <a16:colId xmlns:a16="http://schemas.microsoft.com/office/drawing/2014/main" val="2991228240"/>
                    </a:ext>
                  </a:extLst>
                </a:gridCol>
                <a:gridCol w="832295">
                  <a:extLst>
                    <a:ext uri="{9D8B030D-6E8A-4147-A177-3AD203B41FA5}">
                      <a16:colId xmlns:a16="http://schemas.microsoft.com/office/drawing/2014/main" val="1520136700"/>
                    </a:ext>
                  </a:extLst>
                </a:gridCol>
                <a:gridCol w="832295">
                  <a:extLst>
                    <a:ext uri="{9D8B030D-6E8A-4147-A177-3AD203B41FA5}">
                      <a16:colId xmlns:a16="http://schemas.microsoft.com/office/drawing/2014/main" val="2027892370"/>
                    </a:ext>
                  </a:extLst>
                </a:gridCol>
                <a:gridCol w="947535">
                  <a:extLst>
                    <a:ext uri="{9D8B030D-6E8A-4147-A177-3AD203B41FA5}">
                      <a16:colId xmlns:a16="http://schemas.microsoft.com/office/drawing/2014/main" val="4148823154"/>
                    </a:ext>
                  </a:extLst>
                </a:gridCol>
                <a:gridCol w="947535">
                  <a:extLst>
                    <a:ext uri="{9D8B030D-6E8A-4147-A177-3AD203B41FA5}">
                      <a16:colId xmlns:a16="http://schemas.microsoft.com/office/drawing/2014/main" val="2508300292"/>
                    </a:ext>
                  </a:extLst>
                </a:gridCol>
                <a:gridCol w="947535">
                  <a:extLst>
                    <a:ext uri="{9D8B030D-6E8A-4147-A177-3AD203B41FA5}">
                      <a16:colId xmlns:a16="http://schemas.microsoft.com/office/drawing/2014/main" val="3252067200"/>
                    </a:ext>
                  </a:extLst>
                </a:gridCol>
                <a:gridCol w="947535">
                  <a:extLst>
                    <a:ext uri="{9D8B030D-6E8A-4147-A177-3AD203B41FA5}">
                      <a16:colId xmlns:a16="http://schemas.microsoft.com/office/drawing/2014/main" val="1318830663"/>
                    </a:ext>
                  </a:extLst>
                </a:gridCol>
                <a:gridCol w="793878">
                  <a:extLst>
                    <a:ext uri="{9D8B030D-6E8A-4147-A177-3AD203B41FA5}">
                      <a16:colId xmlns:a16="http://schemas.microsoft.com/office/drawing/2014/main" val="4019505453"/>
                    </a:ext>
                  </a:extLst>
                </a:gridCol>
                <a:gridCol w="793878">
                  <a:extLst>
                    <a:ext uri="{9D8B030D-6E8A-4147-A177-3AD203B41FA5}">
                      <a16:colId xmlns:a16="http://schemas.microsoft.com/office/drawing/2014/main" val="2987368732"/>
                    </a:ext>
                  </a:extLst>
                </a:gridCol>
              </a:tblGrid>
              <a:tr h="2563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 name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2020/21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2020/21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Expenditure end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December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DoRA Section 18</a:t>
                      </a:r>
                    </a:p>
                  </a:txBody>
                  <a:tcPr marL="3501" marR="3501" marT="350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Balance (Allocation)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NT (section 19) proposal</a:t>
                      </a:r>
                    </a:p>
                    <a:p>
                      <a:endParaRPr lang="en-ZA" dirty="0"/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075343"/>
                  </a:ext>
                </a:extLst>
              </a:tr>
              <a:tr h="41269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Percentage spent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Percentage spent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60% of the 1st transfer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Balance to reach 60% threshold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050502"/>
                  </a:ext>
                </a:extLst>
              </a:tr>
              <a:tr h="6371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Allocation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Adjustment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Revised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budget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Exp.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Allocation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Spent as % of total allocation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Spent as % of total transfers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118170"/>
                  </a:ext>
                </a:extLst>
              </a:tr>
              <a:tr h="25630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Mbhashe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12 492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6 000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6 492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2 695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6 492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2 000</a:t>
                      </a:r>
                      <a:endParaRPr lang="en-ZA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983375"/>
                  </a:ext>
                </a:extLst>
              </a:tr>
              <a:tr h="21148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Mnquma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9 270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9 270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4 716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50,87%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89,49%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3 162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-1 554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4 554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ZA" sz="1200" b="0" i="0" u="none" strike="noStrike" kern="120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431681"/>
                  </a:ext>
                </a:extLst>
              </a:tr>
              <a:tr h="21148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Great Kei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ZA" sz="1200" b="0" i="0" u="none" strike="noStrike" kern="120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678554"/>
                  </a:ext>
                </a:extLst>
              </a:tr>
              <a:tr h="21148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Amahlathi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ZA" sz="1200" b="0" i="0" u="none" strike="noStrike" kern="120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351015"/>
                  </a:ext>
                </a:extLst>
              </a:tr>
              <a:tr h="25630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Ngqushwa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10 303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3 000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7 303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1 200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1 200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7 303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3 000</a:t>
                      </a:r>
                      <a:endParaRPr lang="en-ZA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60034"/>
                  </a:ext>
                </a:extLst>
              </a:tr>
              <a:tr h="31368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Raymond Mhlaba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24 554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8 000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16 554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6 701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40,48%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58,27%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6 900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9 853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262459"/>
                  </a:ext>
                </a:extLst>
              </a:tr>
              <a:tr h="4126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Amathole District Municipality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431150"/>
                  </a:ext>
                </a:extLst>
              </a:tr>
              <a:tr h="25630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56 619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17 000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39 619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11 417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28,82%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49,08%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28 202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5 000</a:t>
                      </a:r>
                      <a:endParaRPr lang="en-ZA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60038"/>
                  </a:ext>
                </a:extLst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11813" y="4284919"/>
            <a:ext cx="10680000" cy="226828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municipalities have been affected negatively during 2</a:t>
            </a:r>
            <a:r>
              <a:rPr kumimoji="0" lang="en-US" sz="160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budget adjustment, the ADM district lost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R17 million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INEP report as at end December 2020, suggest that Mbhashe, Ngqushwa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Raymond Mhlaba  municipalities didn’t achieve the 60% threshold. Therefore, municipalities were subject withholding in terms of Section 18 of DoRA;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 has sent letters of intention to stop portion of funds, the district might be affected if the response is not to the satisfactory of DMRE &amp; NT;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total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amount of 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R5 million 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subject to stopping, in respect to Mbhashe and Ngqushwa municipalities.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676303" cy="622193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REGIONAL BULK INFRASTRUCTURE GRANT (RBIG) </a:t>
            </a:r>
            <a:r>
              <a:rPr kumimoji="0" lang="en-Z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2020/21 </a:t>
            </a: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GRANT (SCHEDULE </a:t>
            </a:r>
            <a:r>
              <a:rPr kumimoji="0" lang="en-Z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6B</a:t>
            </a: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829361"/>
              </p:ext>
            </p:extLst>
          </p:nvPr>
        </p:nvGraphicFramePr>
        <p:xfrm>
          <a:off x="144305" y="724289"/>
          <a:ext cx="10526086" cy="1861623"/>
        </p:xfrm>
        <a:graphic>
          <a:graphicData uri="http://schemas.openxmlformats.org/drawingml/2006/table">
            <a:tbl>
              <a:tblPr/>
              <a:tblGrid>
                <a:gridCol w="1845090">
                  <a:extLst>
                    <a:ext uri="{9D8B030D-6E8A-4147-A177-3AD203B41FA5}">
                      <a16:colId xmlns:a16="http://schemas.microsoft.com/office/drawing/2014/main" val="1530757112"/>
                    </a:ext>
                  </a:extLst>
                </a:gridCol>
                <a:gridCol w="967915">
                  <a:extLst>
                    <a:ext uri="{9D8B030D-6E8A-4147-A177-3AD203B41FA5}">
                      <a16:colId xmlns:a16="http://schemas.microsoft.com/office/drawing/2014/main" val="511489079"/>
                    </a:ext>
                  </a:extLst>
                </a:gridCol>
                <a:gridCol w="967915">
                  <a:extLst>
                    <a:ext uri="{9D8B030D-6E8A-4147-A177-3AD203B41FA5}">
                      <a16:colId xmlns:a16="http://schemas.microsoft.com/office/drawing/2014/main" val="1504583245"/>
                    </a:ext>
                  </a:extLst>
                </a:gridCol>
                <a:gridCol w="983039">
                  <a:extLst>
                    <a:ext uri="{9D8B030D-6E8A-4147-A177-3AD203B41FA5}">
                      <a16:colId xmlns:a16="http://schemas.microsoft.com/office/drawing/2014/main" val="1944755738"/>
                    </a:ext>
                  </a:extLst>
                </a:gridCol>
                <a:gridCol w="983039">
                  <a:extLst>
                    <a:ext uri="{9D8B030D-6E8A-4147-A177-3AD203B41FA5}">
                      <a16:colId xmlns:a16="http://schemas.microsoft.com/office/drawing/2014/main" val="2370805173"/>
                    </a:ext>
                  </a:extLst>
                </a:gridCol>
                <a:gridCol w="967915">
                  <a:extLst>
                    <a:ext uri="{9D8B030D-6E8A-4147-A177-3AD203B41FA5}">
                      <a16:colId xmlns:a16="http://schemas.microsoft.com/office/drawing/2014/main" val="1967497008"/>
                    </a:ext>
                  </a:extLst>
                </a:gridCol>
                <a:gridCol w="937669">
                  <a:extLst>
                    <a:ext uri="{9D8B030D-6E8A-4147-A177-3AD203B41FA5}">
                      <a16:colId xmlns:a16="http://schemas.microsoft.com/office/drawing/2014/main" val="3503062232"/>
                    </a:ext>
                  </a:extLst>
                </a:gridCol>
                <a:gridCol w="2873504">
                  <a:extLst>
                    <a:ext uri="{9D8B030D-6E8A-4147-A177-3AD203B41FA5}">
                      <a16:colId xmlns:a16="http://schemas.microsoft.com/office/drawing/2014/main" val="3772523795"/>
                    </a:ext>
                  </a:extLst>
                </a:gridCol>
              </a:tblGrid>
              <a:tr h="2665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 name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2020/21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Expenditure end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January 2021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Balance (Allocation)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Comments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855228"/>
                  </a:ext>
                </a:extLst>
              </a:tr>
              <a:tr h="3704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Main 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Budget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Revised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Percentage spent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686676"/>
                  </a:ext>
                </a:extLst>
              </a:tr>
              <a:tr h="3704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Allocation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Adjustment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Allocation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Exp. Alloc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Spent as % of total allocation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28860"/>
                  </a:ext>
                </a:extLst>
              </a:tr>
              <a:tr h="46630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Amathole District Municipality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96 366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96 366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9 438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9,79%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86 928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Municipality might not fully spent funds by end March 2021.</a:t>
                      </a:r>
                    </a:p>
                  </a:txBody>
                  <a:tcPr marL="5774" marR="5774" marT="5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800891"/>
                  </a:ext>
                </a:extLst>
              </a:tr>
              <a:tr h="38570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96 366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96 366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9 438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9,79%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86 928</a:t>
                      </a:r>
                    </a:p>
                  </a:txBody>
                  <a:tcPr marL="5774" marR="5774" marT="5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774" marR="5774" marT="5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5485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954187"/>
              </p:ext>
            </p:extLst>
          </p:nvPr>
        </p:nvGraphicFramePr>
        <p:xfrm>
          <a:off x="144305" y="3387617"/>
          <a:ext cx="10526088" cy="1899829"/>
        </p:xfrm>
        <a:graphic>
          <a:graphicData uri="http://schemas.openxmlformats.org/drawingml/2006/table">
            <a:tbl>
              <a:tblPr/>
              <a:tblGrid>
                <a:gridCol w="1332319">
                  <a:extLst>
                    <a:ext uri="{9D8B030D-6E8A-4147-A177-3AD203B41FA5}">
                      <a16:colId xmlns:a16="http://schemas.microsoft.com/office/drawing/2014/main" val="376247739"/>
                    </a:ext>
                  </a:extLst>
                </a:gridCol>
                <a:gridCol w="753527">
                  <a:extLst>
                    <a:ext uri="{9D8B030D-6E8A-4147-A177-3AD203B41FA5}">
                      <a16:colId xmlns:a16="http://schemas.microsoft.com/office/drawing/2014/main" val="224034086"/>
                    </a:ext>
                  </a:extLst>
                </a:gridCol>
                <a:gridCol w="698922">
                  <a:extLst>
                    <a:ext uri="{9D8B030D-6E8A-4147-A177-3AD203B41FA5}">
                      <a16:colId xmlns:a16="http://schemas.microsoft.com/office/drawing/2014/main" val="1239144055"/>
                    </a:ext>
                  </a:extLst>
                </a:gridCol>
                <a:gridCol w="709844">
                  <a:extLst>
                    <a:ext uri="{9D8B030D-6E8A-4147-A177-3AD203B41FA5}">
                      <a16:colId xmlns:a16="http://schemas.microsoft.com/office/drawing/2014/main" val="3822115353"/>
                    </a:ext>
                  </a:extLst>
                </a:gridCol>
                <a:gridCol w="709844">
                  <a:extLst>
                    <a:ext uri="{9D8B030D-6E8A-4147-A177-3AD203B41FA5}">
                      <a16:colId xmlns:a16="http://schemas.microsoft.com/office/drawing/2014/main" val="2603667221"/>
                    </a:ext>
                  </a:extLst>
                </a:gridCol>
                <a:gridCol w="808129">
                  <a:extLst>
                    <a:ext uri="{9D8B030D-6E8A-4147-A177-3AD203B41FA5}">
                      <a16:colId xmlns:a16="http://schemas.microsoft.com/office/drawing/2014/main" val="924342078"/>
                    </a:ext>
                  </a:extLst>
                </a:gridCol>
                <a:gridCol w="808129">
                  <a:extLst>
                    <a:ext uri="{9D8B030D-6E8A-4147-A177-3AD203B41FA5}">
                      <a16:colId xmlns:a16="http://schemas.microsoft.com/office/drawing/2014/main" val="2477407120"/>
                    </a:ext>
                  </a:extLst>
                </a:gridCol>
                <a:gridCol w="808129">
                  <a:extLst>
                    <a:ext uri="{9D8B030D-6E8A-4147-A177-3AD203B41FA5}">
                      <a16:colId xmlns:a16="http://schemas.microsoft.com/office/drawing/2014/main" val="500169277"/>
                    </a:ext>
                  </a:extLst>
                </a:gridCol>
                <a:gridCol w="808129">
                  <a:extLst>
                    <a:ext uri="{9D8B030D-6E8A-4147-A177-3AD203B41FA5}">
                      <a16:colId xmlns:a16="http://schemas.microsoft.com/office/drawing/2014/main" val="682264687"/>
                    </a:ext>
                  </a:extLst>
                </a:gridCol>
                <a:gridCol w="808129">
                  <a:extLst>
                    <a:ext uri="{9D8B030D-6E8A-4147-A177-3AD203B41FA5}">
                      <a16:colId xmlns:a16="http://schemas.microsoft.com/office/drawing/2014/main" val="1402581421"/>
                    </a:ext>
                  </a:extLst>
                </a:gridCol>
                <a:gridCol w="808129">
                  <a:extLst>
                    <a:ext uri="{9D8B030D-6E8A-4147-A177-3AD203B41FA5}">
                      <a16:colId xmlns:a16="http://schemas.microsoft.com/office/drawing/2014/main" val="1431093370"/>
                    </a:ext>
                  </a:extLst>
                </a:gridCol>
                <a:gridCol w="677082">
                  <a:extLst>
                    <a:ext uri="{9D8B030D-6E8A-4147-A177-3AD203B41FA5}">
                      <a16:colId xmlns:a16="http://schemas.microsoft.com/office/drawing/2014/main" val="410936723"/>
                    </a:ext>
                  </a:extLst>
                </a:gridCol>
                <a:gridCol w="795776">
                  <a:extLst>
                    <a:ext uri="{9D8B030D-6E8A-4147-A177-3AD203B41FA5}">
                      <a16:colId xmlns:a16="http://schemas.microsoft.com/office/drawing/2014/main" val="2310225207"/>
                    </a:ext>
                  </a:extLst>
                </a:gridCol>
              </a:tblGrid>
              <a:tr h="30662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Municipal name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2020/21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4042" marR="4042" marT="40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Expenditure end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January 2021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DoRA Section 18</a:t>
                      </a:r>
                    </a:p>
                  </a:txBody>
                  <a:tcPr marL="4042" marR="4042" marT="40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DoRA Section 19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Balance (Transfer)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Balance (Allocation)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12714"/>
                  </a:ext>
                </a:extLst>
              </a:tr>
              <a:tr h="3446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"000"</a:t>
                      </a:r>
                    </a:p>
                  </a:txBody>
                  <a:tcPr marL="4042" marR="4042" marT="40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Percentage spent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Percentage spent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25% of the 1st transfer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Balance to reach 25% threshold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40% of the transfer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Balance to reach 40% threshold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636881"/>
                  </a:ext>
                </a:extLst>
              </a:tr>
              <a:tr h="5151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Allocation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Transfers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Exp.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Allocation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Spent as % of total allocation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Spent as % of total transfers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884502"/>
                  </a:ext>
                </a:extLst>
              </a:tr>
              <a:tr h="34856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Amathole District Municipality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80 000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58 885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74%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37 934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47,42%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64,42%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14 721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-23 213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23 554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-14 380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20 951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42 066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700482"/>
                  </a:ext>
                </a:extLst>
              </a:tr>
              <a:tr h="30092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80 000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58 885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74%</a:t>
                      </a:r>
                    </a:p>
                  </a:txBody>
                  <a:tcPr marL="4042" marR="4042" marT="40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37 934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47,42%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64,42%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14 721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-23 213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23 554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-14 380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20 951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42 066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1947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688008"/>
            <a:ext cx="10676303" cy="597513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WATER SERVICE INFRASTRUCTURE </a:t>
            </a: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GRANT </a:t>
            </a:r>
            <a:r>
              <a:rPr kumimoji="0" lang="en-Z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(WSIG) 2020/21 </a:t>
            </a: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GRANT (SCHEDULE 5</a:t>
            </a:r>
            <a:r>
              <a:rPr kumimoji="0" lang="en-Z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</a:t>
            </a: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1" y="5351337"/>
            <a:ext cx="10670395" cy="97503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Amathole district municipality was engaged on 12 February 2021 by DWS and PT, in order to present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turnaround strategy;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regards to RBIG, the district was finalizing the appointment of Contractors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" y="2650397"/>
            <a:ext cx="10691812" cy="1586323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endParaRPr lang="en-US" sz="27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PART 5 – ANNUAL STRUCTURED SUPPORT</a:t>
            </a:r>
            <a:endParaRPr lang="en-ZA" sz="28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0691813" cy="11582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23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3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AFFAIRS – AMATHOLE DISTRICT</a:t>
            </a:r>
            <a:endParaRPr lang="en-ZA" sz="23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46760"/>
            <a:ext cx="1057656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STRUCTURED SUPPORT ACTIVITIES TO EC-MUNICIPALITIES: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Mid </a:t>
            </a: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year </a:t>
            </a: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and IDP/Budget engagements to improve performance and funded budgets;</a:t>
            </a:r>
            <a:endParaRPr lang="en-Z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Medium </a:t>
            </a: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Term Budget Policy Statement to inform LG policy making</a:t>
            </a: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DoRA workshops for Councillors and Officials per District, Chaired by Mayors;</a:t>
            </a:r>
            <a:endParaRPr lang="en-Z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Governance MPAC and </a:t>
            </a: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Disciplinary </a:t>
            </a:r>
            <a:r>
              <a:rPr lang="en-Z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Boards; </a:t>
            </a:r>
            <a:endParaRPr lang="en-Z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19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Value for money project </a:t>
            </a:r>
            <a:r>
              <a:rPr lang="en-ZA" sz="1900" kern="0" dirty="0">
                <a:latin typeface="Arial" panose="020B0604020202020204" pitchFamily="34" charset="0"/>
                <a:cs typeface="Arial" panose="020B0604020202020204" pitchFamily="34" charset="0"/>
              </a:rPr>
              <a:t>visit and </a:t>
            </a:r>
            <a:r>
              <a:rPr lang="en-ZA" sz="19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on grant spending and rollover applications sessions;</a:t>
            </a:r>
            <a:endParaRPr lang="en-ZA" sz="19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19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Roll out capacity building on Accounting &amp; Reporting, Supply </a:t>
            </a:r>
            <a:r>
              <a:rPr lang="en-ZA" sz="1900" kern="0" dirty="0">
                <a:latin typeface="Arial" panose="020B0604020202020204" pitchFamily="34" charset="0"/>
                <a:cs typeface="Arial" panose="020B0604020202020204" pitchFamily="34" charset="0"/>
              </a:rPr>
              <a:t>Chain Management, </a:t>
            </a:r>
            <a:r>
              <a:rPr lang="en-ZA" sz="19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LG Infrastructure </a:t>
            </a:r>
            <a:r>
              <a:rPr lang="en-ZA" sz="1900" kern="0" dirty="0">
                <a:latin typeface="Arial" panose="020B0604020202020204" pitchFamily="34" charset="0"/>
                <a:cs typeface="Arial" panose="020B0604020202020204" pitchFamily="34" charset="0"/>
              </a:rPr>
              <a:t>Delivery and Procurement </a:t>
            </a:r>
            <a:r>
              <a:rPr lang="en-ZA" sz="19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19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ZA" sz="19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technical support and mediate between municipalities and system vendors;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Councillor training Guideline on achieving Funded 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9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Annual Financial Statement readiness support sessions with  municipalities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9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the project to reduce Irregular Expenditure </a:t>
            </a:r>
          </a:p>
          <a:p>
            <a:pPr algn="just"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POSITIVES FROM THE MUNICIPALITIES WITHIN AMATHOLE DISTRICT: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Municipal Managers, CFO’s and other Senior Managers complies with the municipal regulations on minimum competency levels issued by National Treasury;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Improvement Plans in place to address Auditor General Findings; and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SCM Procurement Plans in place – attainment of the plans still require improvement.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691813" cy="746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AFFAIRS – AMATHOLE DISTRICT</a:t>
            </a:r>
            <a:endParaRPr lang="en-ZA" sz="22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43" y="523220"/>
            <a:ext cx="10321403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38735" indent="-285750" algn="ju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38735" algn="just">
              <a:lnSpc>
                <a:spcPct val="115000"/>
              </a:lnSpc>
              <a:tabLst>
                <a:tab pos="228600" algn="l"/>
              </a:tabLst>
            </a:pPr>
            <a:endParaRPr lang="en-ZA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D4F6-16A1-45B6-9552-77C2E80A16ED}" type="slidenum">
              <a:rPr lang="en-ZA" smtClean="0"/>
              <a:t>25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0691813" cy="9601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</a:t>
            </a: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AFFAIRS – AMATHOLE DISTRICT</a:t>
            </a:r>
            <a:endParaRPr lang="en-ZA" sz="22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" y="3306442"/>
            <a:ext cx="10668000" cy="1094108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  <a:defRPr/>
            </a:pPr>
            <a:r>
              <a:rPr lang="en-ZA" sz="2600" b="1" i="1" dirty="0" smtClean="0">
                <a:solidFill>
                  <a:schemeClr val="bg1"/>
                </a:solidFill>
                <a:cs typeface="Arial" pitchFamily="34" charset="0"/>
              </a:rPr>
              <a:t>DISCUSSION</a:t>
            </a:r>
            <a:endParaRPr lang="en-ZA" sz="2600" b="1" i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0691813" cy="10508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en-ZA" sz="2200" b="1" dirty="0" smtClean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AFFAIRS – AMATHOLE DISTRICT</a:t>
            </a:r>
            <a:endParaRPr lang="en-ZA" sz="22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ZA" sz="22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" y="2650397"/>
            <a:ext cx="10691812" cy="1648649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Part 1: </a:t>
            </a: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PURPOSE AND LEGISLATIVE MANDATE</a:t>
            </a:r>
            <a:endParaRPr lang="en-US" sz="3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741374"/>
            <a:ext cx="10691812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Z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is to:</a:t>
            </a:r>
          </a:p>
          <a:p>
            <a:pPr marL="627063" lvl="1" indent="-266700" algn="just">
              <a:buFont typeface="Wingdings" panose="05000000000000000000" pitchFamily="2" charset="2"/>
              <a:buChar char="§"/>
            </a:pP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support provided to Amathole District Municipality and the local municipalities within the district area; and</a:t>
            </a:r>
          </a:p>
          <a:p>
            <a:pPr marL="627063" lvl="1" indent="-271463" algn="just">
              <a:buFont typeface="Wingdings" panose="05000000000000000000" pitchFamily="2" charset="2"/>
              <a:buChar char="§"/>
            </a:pP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on municipality’s compliance with the Municipal Finance and Management Act (MFMA) and assistance provided to assist with compliance.</a:t>
            </a:r>
            <a:endParaRPr lang="en-Z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0691813" cy="7413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513"/>
              </a:spcAft>
              <a:defRPr/>
            </a:pPr>
            <a:r>
              <a:rPr lang="en-US" altLang="en-US" sz="24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PURPOSE AND LEGISLATIVE MANDATE</a:t>
            </a:r>
            <a:endParaRPr lang="en-US" altLang="en-US" sz="24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3" y="2929802"/>
            <a:ext cx="3008120" cy="31700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3644" y="2929802"/>
            <a:ext cx="7697337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lvl="0" algn="just"/>
            <a:r>
              <a:rPr lang="en-ZA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</a:t>
            </a: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Mandate: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 of RSA Constitution, Section 216 – to support National Treasury in enforcing compliance with set measures of treasury norms and standards;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 of the Constitution of RSA – to support and 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capacity of municipalities to manage their own affairs and perform their duties; and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MFMA sec 5(3) – to fulfil and promote object of MFMA Act; and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National Treasury in enforcing compliance with the MFMA Act and sec 216 of Constitution.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2959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0691813" cy="10508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2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</a:t>
            </a:r>
            <a:r>
              <a:rPr lang="en-GB" sz="22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AFFAIRS – AMATHOLE DISTRICT</a:t>
            </a:r>
            <a:endParaRPr lang="en-ZA" sz="22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" y="2650397"/>
            <a:ext cx="10691812" cy="1648649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Part 2: </a:t>
            </a: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PROVINCIAL TREASURY STRUCTURE - MFG</a:t>
            </a:r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AA65-39BC-45B5-B04A-B19E93B8840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21135" y="2045719"/>
            <a:ext cx="2748279" cy="53631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Chief Directorate - Accounting, SCM and </a:t>
            </a:r>
            <a:r>
              <a:rPr lang="en-US" sz="1800" b="1" dirty="0" smtClean="0"/>
              <a:t>Asset </a:t>
            </a:r>
            <a:r>
              <a:rPr lang="en-US" sz="1800" b="1" dirty="0"/>
              <a:t>Management</a:t>
            </a:r>
          </a:p>
          <a:p>
            <a:pPr marL="0" indent="0">
              <a:buNone/>
            </a:pPr>
            <a:r>
              <a:rPr lang="en-ZA" altLang="en-US" sz="16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Functions:</a:t>
            </a:r>
            <a:endParaRPr lang="en-ZA" altLang="en-US" sz="1600" b="1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Accounting and Reporting 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Regulations;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implementation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Asset Management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Management  Capability Maturity Model (FMCMM); 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Norms and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Z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892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, Assets &amp; Liabilities Management</a:t>
            </a:r>
            <a:endParaRPr lang="en-Z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892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ZA" sz="1600" b="1" u="sng" dirty="0"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92283" y="2322719"/>
            <a:ext cx="2672983" cy="58520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Chief </a:t>
            </a:r>
            <a:r>
              <a:rPr lang="en-US" sz="1800" b="1" dirty="0" smtClean="0"/>
              <a:t>Directorate - Budget and Institutional Arrangements</a:t>
            </a:r>
            <a:endParaRPr lang="en-ZA" sz="18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altLang="en-US" sz="16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Functions:</a:t>
            </a:r>
            <a:endParaRPr lang="en-ZA" altLang="en-US" sz="1600" b="1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Budget preparation and Implementation;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Risk management;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Internal Audit support 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Governance </a:t>
            </a: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 and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Conditional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Grants management;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892" indent="-16289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Municipal Financial Recovery Services;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94117" y="2045719"/>
            <a:ext cx="2515444" cy="53631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700" b="1" dirty="0" smtClean="0"/>
              <a:t>Prog 5 Internal Support Structure</a:t>
            </a:r>
            <a:endParaRPr lang="en-US" sz="1700" b="1" dirty="0"/>
          </a:p>
          <a:p>
            <a:pPr marL="0" indent="0">
              <a:buNone/>
            </a:pPr>
            <a:r>
              <a:rPr lang="en-ZA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Prog 3: Assets and Liability Management</a:t>
            </a:r>
            <a:r>
              <a:rPr lang="en-ZA" sz="1400" b="1" u="sng" dirty="0" smtClean="0">
                <a:cs typeface="Arial" panose="020B0604020202020204" pitchFamily="34" charset="0"/>
              </a:rPr>
              <a:t>:</a:t>
            </a:r>
            <a:endParaRPr lang="en-ZA" sz="1400" b="1" u="sng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 Prog 5 on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Employees doing business with state</a:t>
            </a:r>
          </a:p>
          <a:p>
            <a:pPr marL="0" indent="0">
              <a:buNone/>
            </a:pPr>
            <a:r>
              <a:rPr lang="en-ZA" sz="14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Prog 4 – Financial Governance: </a:t>
            </a:r>
            <a:endParaRPr lang="en-ZA" altLang="en-US" sz="1400" b="1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Assist Prog 5 on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62892" lvl="1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Norms and Standards;</a:t>
            </a:r>
          </a:p>
          <a:p>
            <a:pPr marL="162892" lvl="1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Audit Quality Assurance Reviews</a:t>
            </a:r>
          </a:p>
          <a:p>
            <a:pPr marL="162892" lvl="1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Risk Management. </a:t>
            </a:r>
          </a:p>
          <a:p>
            <a:pPr marL="162892" lvl="1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ZA" sz="1400" dirty="0"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ZA" sz="1400" b="1" i="1" dirty="0">
                <a:cs typeface="Arial" panose="020B0604020202020204" pitchFamily="34" charset="0"/>
              </a:rPr>
              <a:t>A</a:t>
            </a:r>
            <a:r>
              <a:rPr lang="en-ZA" sz="1400" b="1" i="1" dirty="0" smtClean="0">
                <a:cs typeface="Arial" panose="020B0604020202020204" pitchFamily="34" charset="0"/>
              </a:rPr>
              <a:t>bove Programmes provides additional support listed to Prog 5. this assist in ensuring support to LG is continuous</a:t>
            </a:r>
            <a:r>
              <a:rPr lang="en-ZA" sz="1400" dirty="0" smtClean="0">
                <a:cs typeface="Arial" panose="020B0604020202020204" pitchFamily="34" charset="0"/>
              </a:rPr>
              <a:t>.</a:t>
            </a:r>
            <a:endParaRPr lang="en-ZA" sz="1400" dirty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0691813" cy="890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513"/>
              </a:spcAft>
              <a:defRPr/>
            </a:pPr>
            <a:r>
              <a:rPr lang="en-ZA" sz="26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PROVINCIAL TREASURY STRUCTURE and  MFG – Prog 5 (Municipal Financial Governance)</a:t>
            </a:r>
            <a:endParaRPr lang="en-ZA" sz="26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67" y="845391"/>
            <a:ext cx="10691812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Provincial Treasury has a stand alone Prog 5 Structure responsible solely for LG.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Prog 5 has two Chief Directorates and six District Offices closer to municipalities;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Treasury Support Programme  where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Advisors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are deployed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to both municipalities </a:t>
            </a:r>
            <a:r>
              <a:rPr lang="en-ZA" smtClean="0">
                <a:latin typeface="Arial" panose="020B0604020202020204" pitchFamily="34" charset="0"/>
                <a:cs typeface="Arial" panose="020B0604020202020204" pitchFamily="34" charset="0"/>
              </a:rPr>
              <a:t>and ECPT and 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Prog 5 structure is internally supported by Prog 3 and 4 on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issue as outlined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below:</a:t>
            </a:r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12523" y="42492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ZA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800290" y="2322719"/>
            <a:ext cx="2891523" cy="58520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700" b="1" dirty="0" smtClean="0"/>
              <a:t>NT MFIPIIIX  - </a:t>
            </a:r>
            <a:r>
              <a:rPr lang="en-US" sz="1700" b="1" dirty="0" smtClean="0"/>
              <a:t>Technical Advisors </a:t>
            </a:r>
            <a:r>
              <a:rPr lang="en-US" sz="1700" b="1" dirty="0" smtClean="0"/>
              <a:t>to support Programme 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 5 on:</a:t>
            </a: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Supply Chain 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Asset Management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Accounting &amp; Audit Support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Implementation</a:t>
            </a:r>
          </a:p>
          <a:p>
            <a:pPr marL="0" lvl="0" indent="0" algn="just">
              <a:buNone/>
            </a:pPr>
            <a:endParaRPr lang="en-ZA" sz="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Advisors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Deployed in the 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Districts: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Chris </a:t>
            </a: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Hani District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Z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(Chris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Hani, Enoch Mgijima &amp; </a:t>
            </a:r>
            <a:r>
              <a:rPr lang="en-Z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Sakhisizwe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en-ZA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Amathole</a:t>
            </a:r>
            <a:r>
              <a:rPr lang="en-ZA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District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Z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Amathole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Amahlathi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&amp; Great Kei) </a:t>
            </a:r>
            <a:endParaRPr lang="en-ZA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ZA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Tambo District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Z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(KSD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, PSJ &amp; </a:t>
            </a:r>
            <a:r>
              <a:rPr lang="en-Z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Ingquza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Hill).</a:t>
            </a:r>
          </a:p>
          <a:p>
            <a:pPr lvl="0" algn="just"/>
            <a:endParaRPr lang="en-ZA" sz="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GIZ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– support two selected </a:t>
            </a: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Districts: </a:t>
            </a:r>
            <a:r>
              <a:rPr lang="en-ZA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Amathole</a:t>
            </a: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 &amp; Chris Hani</a:t>
            </a:r>
            <a:r>
              <a:rPr lang="en-ZA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ZA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EU FMISD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Z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PT &amp; 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Z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municipalities in SARA </a:t>
            </a:r>
            <a:r>
              <a:rPr lang="en-ZA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Baartman</a:t>
            </a:r>
            <a:r>
              <a:rPr lang="en-ZA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District.</a:t>
            </a:r>
            <a:endParaRPr lang="en-ZA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892" lvl="1" indent="-162892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ZA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" y="2650397"/>
            <a:ext cx="10691812" cy="1798774"/>
          </a:xfrm>
          <a:prstGeom prst="rect">
            <a:avLst/>
          </a:prstGeom>
          <a:solidFill>
            <a:srgbClr val="9A00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endParaRPr lang="en-US" sz="27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PART 3 </a:t>
            </a:r>
            <a:r>
              <a:rPr 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en-US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Z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SUPPORT TO AMATHOLE DISTRICT MUNICIPALITY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691813" cy="12282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23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BRIEFING </a:t>
            </a:r>
            <a:r>
              <a:rPr lang="en-GB" sz="23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- PARLIAMENT’S PORTFOLIO COMMMITEE ON COOPERATIVE GOVERNANCE AND TRADITIONAL AFFAIRS – AMATHOLE DISTRICT</a:t>
            </a:r>
            <a:endParaRPr lang="en-ZA" sz="23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0691813" cy="8181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513"/>
              </a:spcAft>
              <a:defRPr/>
            </a:pPr>
            <a:r>
              <a:rPr lang="en-US" sz="24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PILLARS OF LOCAL GOVERNMENT SUSTAINABILITY AND GOVERNANCE</a:t>
            </a:r>
            <a:endParaRPr lang="en-ZA" sz="2400" b="1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41"/>
          <p:cNvSpPr txBox="1">
            <a:spLocks/>
          </p:cNvSpPr>
          <p:nvPr/>
        </p:nvSpPr>
        <p:spPr>
          <a:xfrm>
            <a:off x="6449826" y="860258"/>
            <a:ext cx="4121624" cy="422534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15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BASICS PREMISED AROUND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People First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Basic Services;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Governance;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Financial Management; and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ZA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Treasury institutionalised</a:t>
            </a:r>
            <a:r>
              <a:rPr lang="en-ZA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5125" lvl="1" indent="-182563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Z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 Government Accountability Cycle; and </a:t>
            </a:r>
          </a:p>
          <a:p>
            <a:pPr marL="365125" lvl="1" indent="-182563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Z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Pillars of Local Government Sustainability</a:t>
            </a:r>
            <a:r>
              <a:rPr lang="en-Z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ZA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ZA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bove are at the core of strengthening Local Government Back to Basics primarily on:</a:t>
            </a:r>
          </a:p>
          <a:p>
            <a:pPr marL="365125" lvl="1" indent="-182563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Z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Governance;</a:t>
            </a:r>
          </a:p>
          <a:p>
            <a:pPr marL="365125" lvl="1" indent="-182563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Z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Financial Management; and </a:t>
            </a:r>
          </a:p>
          <a:p>
            <a:pPr marL="365125" lvl="1" indent="-182563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Z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to deliver Services.</a:t>
            </a:r>
            <a:endParaRPr lang="en-Z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27714"/>
            <a:ext cx="10577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Pillars of sustainability is crucial for overall ideal municipality’s functional machinery;</a:t>
            </a:r>
          </a:p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Political and Administrative protocols in line with separation of responsibilities is centre to municipal good corporate image; and</a:t>
            </a:r>
          </a:p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local government is central to satisfactory Service Delivery and stakeholder good relations.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146"/>
            <a:ext cx="6449826" cy="43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68760"/>
            <a:ext cx="5516879" cy="614352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ON: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sec 71 MFMA submission of data strings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 with MFMA sec 64(2)(c) as there challenges partially on the billing for services monthly due to functionality of the financial system;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of Municipal Disciplinary Boards (DC Board)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etter issued to municipality to establish DC Boards; Council resolution passed but no members appointed yet;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Regulations -  Irregular expenditure.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MFMA sec 18 by adopting unfunded budget since 2017/18  </a:t>
            </a: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</a:rPr>
              <a:t>ADM has been recently placed under Section 139 (5)(a) of the Constitution of the Republic of South Africa </a:t>
            </a:r>
            <a:r>
              <a:rPr lang="en-ZA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(approval of mandatory intervention </a:t>
            </a:r>
            <a:r>
              <a:rPr lang="en-ZA" sz="1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20 </a:t>
            </a:r>
            <a:r>
              <a:rPr lang="en-ZA" sz="1600" b="1" dirty="0">
                <a:latin typeface="Arial" panose="020B0604020202020204" pitchFamily="34" charset="0"/>
                <a:ea typeface="Calibri" panose="020F0502020204030204" pitchFamily="34" charset="0"/>
              </a:rPr>
              <a:t>Jan 2021)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ayment of Creditors within 30 days i.t.o MFMA sec 65(2)(e)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Amatola Water Board (R227.6 million) and Auditor General (R2.1 million).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Underspending of Conditional Grant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i.t.o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3D4F6-16A1-45B6-9552-77C2E80A16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66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en-ZA" sz="2400" b="1" kern="0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NON - COMPLIANCE WITH MFMA PRESCRIPTS – AMATHOLE DISTRICT</a:t>
            </a:r>
            <a:endParaRPr lang="sv-SE" sz="2400" b="1" kern="0" dirty="0">
              <a:solidFill>
                <a:srgbClr val="F7964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623560" y="784756"/>
            <a:ext cx="4846320" cy="5895326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– PROVIDED ON: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monthly feedback reports on the analysis of Sec 71 reports on the performance and quality of reports to identify red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flags. </a:t>
            </a:r>
          </a:p>
          <a:p>
            <a:pPr marL="0" lvl="1" indent="0" algn="just">
              <a:buNone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-261938" algn="just"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mSCOA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workshop and facilitation with ADM team undertaken with NT MFIP Advisor. </a:t>
            </a:r>
          </a:p>
          <a:p>
            <a:pPr marL="0" lvl="1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lvl="1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Matter discussed with the municipality as well as presentations to the District MM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Forum</a:t>
            </a:r>
          </a:p>
          <a:p>
            <a:pPr marL="38100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Training offered on DC Board Establishment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SCM and MPAC workshops held to assist with addressing Irregular, Fruitless &amp; Wasteful Exp.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intervention by Province working with National  (Treasury &amp;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CoGTA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 to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intervene in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ADM is 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Arrangement of Repayment Plan with Amatola Water Board.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underspending session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held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ADM to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present turn-around strategy on MIG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5091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4CAD3DF3AB8341A6F4EBF85230DBF8" ma:contentTypeVersion="0" ma:contentTypeDescription="Create a new document." ma:contentTypeScope="" ma:versionID="e19ebbe7b3df8a982bdfae4ba73a3f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44A521-A540-41A6-B7D9-C891BCE360AE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315158D-9AAE-498A-8AB1-6023581CC4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EC5776-4F04-499C-8880-B09655962D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56754</TotalTime>
  <Words>3873</Words>
  <Application>Microsoft Office PowerPoint</Application>
  <PresentationFormat>Custom</PresentationFormat>
  <Paragraphs>755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Osaka</vt:lpstr>
      <vt:lpstr>Times New Roman</vt:lpstr>
      <vt:lpstr>Wingdings</vt:lpstr>
      <vt:lpstr>Office Theme</vt:lpstr>
      <vt:lpstr>Custom Design</vt:lpstr>
      <vt:lpstr>1_Custom Design</vt:lpstr>
      <vt:lpstr>3_Custom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van Zyl</dc:creator>
  <cp:lastModifiedBy>Bulelwa Nqadolo</cp:lastModifiedBy>
  <cp:revision>1680</cp:revision>
  <cp:lastPrinted>2021-01-28T14:18:30Z</cp:lastPrinted>
  <dcterms:created xsi:type="dcterms:W3CDTF">2015-05-27T11:09:16Z</dcterms:created>
  <dcterms:modified xsi:type="dcterms:W3CDTF">2021-03-02T20:23:32Z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0x010100404CAD3DF3AB8341A6F4EBF85230DBF8</vt:lpwstr>
  </property>
</Properties>
</file>