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60" r:id="rId2"/>
  </p:sldMasterIdLst>
  <p:notesMasterIdLst>
    <p:notesMasterId r:id="rId19"/>
  </p:notesMasterIdLst>
  <p:handoutMasterIdLst>
    <p:handoutMasterId r:id="rId20"/>
  </p:handoutMasterIdLst>
  <p:sldIdLst>
    <p:sldId id="256" r:id="rId3"/>
    <p:sldId id="260" r:id="rId4"/>
    <p:sldId id="274" r:id="rId5"/>
    <p:sldId id="275" r:id="rId6"/>
    <p:sldId id="286" r:id="rId7"/>
    <p:sldId id="287" r:id="rId8"/>
    <p:sldId id="288" r:id="rId9"/>
    <p:sldId id="277" r:id="rId10"/>
    <p:sldId id="289" r:id="rId11"/>
    <p:sldId id="279" r:id="rId12"/>
    <p:sldId id="278" r:id="rId13"/>
    <p:sldId id="283" r:id="rId14"/>
    <p:sldId id="285" r:id="rId15"/>
    <p:sldId id="284" r:id="rId16"/>
    <p:sldId id="290" r:id="rId17"/>
    <p:sldId id="273" r:id="rId18"/>
  </p:sldIdLst>
  <p:sldSz cx="18288000" cy="10287000"/>
  <p:notesSz cx="6858000" cy="9144000"/>
  <p:defaultText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240">
          <p15:clr>
            <a:srgbClr val="A4A3A4"/>
          </p15:clr>
        </p15:guide>
        <p15:guide id="2" pos="576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6600"/>
    <a:srgbClr val="0099FF"/>
    <a:srgbClr val="6666FF"/>
    <a:srgbClr val="6600CC"/>
    <a:srgbClr val="9999FF"/>
    <a:srgbClr val="6699FF"/>
    <a:srgbClr val="0066FF"/>
    <a:srgbClr val="003399"/>
    <a:srgbClr val="3333FF"/>
    <a:srgbClr val="0066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49" d="100"/>
          <a:sy n="49" d="100"/>
        </p:scale>
        <p:origin x="-558" y="-90"/>
      </p:cViewPr>
      <p:guideLst>
        <p:guide orient="horz" pos="3240"/>
        <p:guide pos="5760"/>
      </p:guideLst>
    </p:cSldViewPr>
  </p:slideViewPr>
  <p:notesTextViewPr>
    <p:cViewPr>
      <p:scale>
        <a:sx n="1" d="1"/>
        <a:sy n="1" d="1"/>
      </p:scale>
      <p:origin x="0" y="0"/>
    </p:cViewPr>
  </p:notesTextViewPr>
  <p:notesViewPr>
    <p:cSldViewPr snapToGrid="0">
      <p:cViewPr varScale="1">
        <p:scale>
          <a:sx n="89" d="100"/>
          <a:sy n="89" d="100"/>
        </p:scale>
        <p:origin x="2982" y="108"/>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DB6074-3ABC-45E1-B916-FEC97060DD13}" type="datetimeFigureOut">
              <a:rPr lang="en-US" smtClean="0"/>
              <a:pPr/>
              <a:t>3/3/2021</a:t>
            </a:fld>
            <a:endParaRPr 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01DD687-6233-47B9-B4B4-25AECA70699E}" type="slidenum">
              <a:rPr lang="en-US" smtClean="0"/>
              <a:pPr/>
              <a:t>‹#›</a:t>
            </a:fld>
            <a:endParaRPr lang="en-US"/>
          </a:p>
        </p:txBody>
      </p:sp>
    </p:spTree>
    <p:extLst>
      <p:ext uri="{BB962C8B-B14F-4D97-AF65-F5344CB8AC3E}">
        <p14:creationId xmlns:p14="http://schemas.microsoft.com/office/powerpoint/2010/main" xmlns="" val="41508695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D09915-3BD3-4C61-BDA5-20689B9856F8}" type="datetimeFigureOut">
              <a:rPr lang="en-US" smtClean="0"/>
              <a:pPr/>
              <a:t>3/3/2021</a:t>
            </a:fld>
            <a:endParaRPr 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129B96-90C9-4C4A-9463-7040911BA0B2}" type="slidenum">
              <a:rPr lang="en-US" smtClean="0"/>
              <a:pPr/>
              <a:t>‹#›</a:t>
            </a:fld>
            <a:endParaRPr lang="en-US"/>
          </a:p>
        </p:txBody>
      </p:sp>
    </p:spTree>
    <p:extLst>
      <p:ext uri="{BB962C8B-B14F-4D97-AF65-F5344CB8AC3E}">
        <p14:creationId xmlns:p14="http://schemas.microsoft.com/office/powerpoint/2010/main" xmlns="" val="3614989699"/>
      </p:ext>
    </p:extLst>
  </p:cSld>
  <p:clrMap bg1="lt1" tx1="dk1" bg2="lt2" tx2="dk2" accent1="accent1" accent2="accent2" accent3="accent3" accent4="accent4" accent5="accent5" accent6="accent6" hlink="hlink" folHlink="folHlink"/>
  <p:notesStyle>
    <a:lvl1pPr marL="0" algn="l" defTabSz="1371600" rtl="0" eaLnBrk="1" latinLnBrk="0" hangingPunct="1">
      <a:defRPr sz="1800" kern="1200">
        <a:solidFill>
          <a:schemeClr val="tx1"/>
        </a:solidFill>
        <a:latin typeface="+mn-lt"/>
        <a:ea typeface="+mn-ea"/>
        <a:cs typeface="+mn-cs"/>
      </a:defRPr>
    </a:lvl1pPr>
    <a:lvl2pPr marL="685800" algn="l" defTabSz="1371600" rtl="0" eaLnBrk="1" latinLnBrk="0" hangingPunct="1">
      <a:defRPr sz="1800" kern="1200">
        <a:solidFill>
          <a:schemeClr val="tx1"/>
        </a:solidFill>
        <a:latin typeface="+mn-lt"/>
        <a:ea typeface="+mn-ea"/>
        <a:cs typeface="+mn-cs"/>
      </a:defRPr>
    </a:lvl2pPr>
    <a:lvl3pPr marL="1371600" algn="l" defTabSz="1371600" rtl="0" eaLnBrk="1" latinLnBrk="0" hangingPunct="1">
      <a:defRPr sz="1800" kern="1200">
        <a:solidFill>
          <a:schemeClr val="tx1"/>
        </a:solidFill>
        <a:latin typeface="+mn-lt"/>
        <a:ea typeface="+mn-ea"/>
        <a:cs typeface="+mn-cs"/>
      </a:defRPr>
    </a:lvl3pPr>
    <a:lvl4pPr marL="2057400" algn="l" defTabSz="1371600" rtl="0" eaLnBrk="1" latinLnBrk="0" hangingPunct="1">
      <a:defRPr sz="1800" kern="1200">
        <a:solidFill>
          <a:schemeClr val="tx1"/>
        </a:solidFill>
        <a:latin typeface="+mn-lt"/>
        <a:ea typeface="+mn-ea"/>
        <a:cs typeface="+mn-cs"/>
      </a:defRPr>
    </a:lvl4pPr>
    <a:lvl5pPr marL="2743200" algn="l" defTabSz="1371600" rtl="0" eaLnBrk="1" latinLnBrk="0" hangingPunct="1">
      <a:defRPr sz="1800" kern="1200">
        <a:solidFill>
          <a:schemeClr val="tx1"/>
        </a:solidFill>
        <a:latin typeface="+mn-lt"/>
        <a:ea typeface="+mn-ea"/>
        <a:cs typeface="+mn-cs"/>
      </a:defRPr>
    </a:lvl5pPr>
    <a:lvl6pPr marL="3429000" algn="l" defTabSz="1371600" rtl="0" eaLnBrk="1" latinLnBrk="0" hangingPunct="1">
      <a:defRPr sz="1800" kern="1200">
        <a:solidFill>
          <a:schemeClr val="tx1"/>
        </a:solidFill>
        <a:latin typeface="+mn-lt"/>
        <a:ea typeface="+mn-ea"/>
        <a:cs typeface="+mn-cs"/>
      </a:defRPr>
    </a:lvl6pPr>
    <a:lvl7pPr marL="4114800" algn="l" defTabSz="1371600" rtl="0" eaLnBrk="1" latinLnBrk="0" hangingPunct="1">
      <a:defRPr sz="1800" kern="1200">
        <a:solidFill>
          <a:schemeClr val="tx1"/>
        </a:solidFill>
        <a:latin typeface="+mn-lt"/>
        <a:ea typeface="+mn-ea"/>
        <a:cs typeface="+mn-cs"/>
      </a:defRPr>
    </a:lvl7pPr>
    <a:lvl8pPr marL="4800600" algn="l" defTabSz="1371600" rtl="0" eaLnBrk="1" latinLnBrk="0" hangingPunct="1">
      <a:defRPr sz="1800" kern="1200">
        <a:solidFill>
          <a:schemeClr val="tx1"/>
        </a:solidFill>
        <a:latin typeface="+mn-lt"/>
        <a:ea typeface="+mn-ea"/>
        <a:cs typeface="+mn-cs"/>
      </a:defRPr>
    </a:lvl8pPr>
    <a:lvl9pPr marL="5486400" algn="l" defTabSz="13716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dirty="0"/>
          </a:p>
        </p:txBody>
      </p:sp>
      <p:sp>
        <p:nvSpPr>
          <p:cNvPr id="4" name="スライド番号プレースホルダー 3"/>
          <p:cNvSpPr>
            <a:spLocks noGrp="1"/>
          </p:cNvSpPr>
          <p:nvPr>
            <p:ph type="sldNum" sz="quarter" idx="10"/>
          </p:nvPr>
        </p:nvSpPr>
        <p:spPr/>
        <p:txBody>
          <a:bodyPr/>
          <a:lstStyle/>
          <a:p>
            <a:fld id="{D8129B96-90C9-4C4A-9463-7040911BA0B2}" type="slidenum">
              <a:rPr lang="en-US" smtClean="0"/>
              <a:pPr/>
              <a:t>1</a:t>
            </a:fld>
            <a:endParaRPr lang="en-US" dirty="0"/>
          </a:p>
        </p:txBody>
      </p:sp>
    </p:spTree>
    <p:extLst>
      <p:ext uri="{BB962C8B-B14F-4D97-AF65-F5344CB8AC3E}">
        <p14:creationId xmlns:p14="http://schemas.microsoft.com/office/powerpoint/2010/main" xmlns="" val="42451467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2273300" y="3302000"/>
            <a:ext cx="13728700" cy="3586192"/>
          </a:xfrm>
          <a:prstGeom prst="rect">
            <a:avLst/>
          </a:prstGeom>
        </p:spPr>
        <p:txBody>
          <a:bodyPr anchor="b">
            <a:noAutofit/>
          </a:bodyPr>
          <a:lstStyle>
            <a:lvl1pPr algn="l">
              <a:lnSpc>
                <a:spcPts val="12000"/>
              </a:lnSpc>
              <a:defRPr sz="15000" baseline="0">
                <a:solidFill>
                  <a:schemeClr val="tx1">
                    <a:lumMod val="75000"/>
                    <a:lumOff val="25000"/>
                  </a:schemeClr>
                </a:solidFill>
                <a:latin typeface="+mj-lt"/>
                <a:ea typeface="A-OTF Gothic BBB Pro Medium" panose="020B0400000000000000" pitchFamily="34" charset="-128"/>
                <a:cs typeface="A-OTF Gothic BBB Pro Medium" panose="020B0400000000000000" pitchFamily="34" charset="-128"/>
              </a:defRPr>
            </a:lvl1pPr>
          </a:lstStyle>
          <a:p>
            <a:r>
              <a:rPr lang="en-US" dirty="0"/>
              <a:t>Presentation</a:t>
            </a:r>
            <a:br>
              <a:rPr lang="en-US" dirty="0"/>
            </a:br>
            <a:r>
              <a:rPr lang="en-US" dirty="0"/>
              <a:t>Title</a:t>
            </a:r>
          </a:p>
        </p:txBody>
      </p:sp>
      <p:sp>
        <p:nvSpPr>
          <p:cNvPr id="3" name="サブタイトル 2"/>
          <p:cNvSpPr>
            <a:spLocks noGrp="1"/>
          </p:cNvSpPr>
          <p:nvPr>
            <p:ph type="subTitle" idx="1" hasCustomPrompt="1"/>
          </p:nvPr>
        </p:nvSpPr>
        <p:spPr>
          <a:xfrm>
            <a:off x="2286000" y="7019632"/>
            <a:ext cx="13716000" cy="613067"/>
          </a:xfrm>
          <a:prstGeom prst="rect">
            <a:avLst/>
          </a:prstGeom>
        </p:spPr>
        <p:txBody>
          <a:bodyPr>
            <a:noAutofit/>
          </a:bodyPr>
          <a:lstStyle>
            <a:lvl1pPr marL="0" indent="0" algn="l">
              <a:buNone/>
              <a:defRPr sz="4400" baseline="0">
                <a:solidFill>
                  <a:schemeClr val="bg2">
                    <a:lumMod val="25000"/>
                  </a:schemeClr>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Author or subtitle here</a:t>
            </a:r>
            <a:endParaRPr lang="en-US" dirty="0"/>
          </a:p>
        </p:txBody>
      </p:sp>
      <p:sp>
        <p:nvSpPr>
          <p:cNvPr id="4" name="日付プレースホルダー 3"/>
          <p:cNvSpPr>
            <a:spLocks noGrp="1"/>
          </p:cNvSpPr>
          <p:nvPr>
            <p:ph type="dt" sz="half" idx="10"/>
          </p:nvPr>
        </p:nvSpPr>
        <p:spPr>
          <a:xfrm>
            <a:off x="2260600" y="7511113"/>
            <a:ext cx="13716000" cy="379919"/>
          </a:xfrm>
          <a:prstGeom prst="rect">
            <a:avLst/>
          </a:prstGeom>
        </p:spPr>
        <p:txBody>
          <a:bodyPr/>
          <a:lstStyle>
            <a:lvl1pPr algn="l">
              <a:defRPr sz="3200">
                <a:solidFill>
                  <a:schemeClr val="tx1">
                    <a:lumMod val="50000"/>
                    <a:lumOff val="50000"/>
                  </a:schemeClr>
                </a:solidFill>
                <a:latin typeface="+mj-lt"/>
                <a:ea typeface="A-OTF Gothic BBB Pro Medium" panose="020B0400000000000000" pitchFamily="34" charset="-128"/>
                <a:cs typeface="Clear Sans Light" panose="020B0303030202020304" pitchFamily="34" charset="0"/>
              </a:defRPr>
            </a:lvl1pPr>
          </a:lstStyle>
          <a:p>
            <a:fld id="{29F2D848-C3D3-4665-BE9E-E1E3738A9657}" type="datetime3">
              <a:rPr lang="en-US" smtClean="0"/>
              <a:pPr/>
              <a:t>3 March 2021</a:t>
            </a:fld>
            <a:endParaRPr lang="en-US" dirty="0"/>
          </a:p>
        </p:txBody>
      </p:sp>
      <p:cxnSp>
        <p:nvCxnSpPr>
          <p:cNvPr id="6" name="直線コネクタ 5"/>
          <p:cNvCxnSpPr/>
          <p:nvPr userDrawn="1"/>
        </p:nvCxnSpPr>
        <p:spPr>
          <a:xfrm>
            <a:off x="2286000" y="6856652"/>
            <a:ext cx="13716000"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xmlns="" id="{2760BE3A-E57C-4770-8241-A825BBB2F49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4228618" y="8777221"/>
            <a:ext cx="3906982" cy="1385084"/>
          </a:xfrm>
          <a:prstGeom prst="rect">
            <a:avLst/>
          </a:prstGeom>
        </p:spPr>
      </p:pic>
    </p:spTree>
    <p:extLst>
      <p:ext uri="{BB962C8B-B14F-4D97-AF65-F5344CB8AC3E}">
        <p14:creationId xmlns:p14="http://schemas.microsoft.com/office/powerpoint/2010/main" xmlns="" val="4178798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 Columns -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a:t>Presentation Title Here</a:t>
            </a:r>
            <a:endParaRPr lang="en-US" dirty="0"/>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9" name="図プレースホルダー 8"/>
          <p:cNvSpPr>
            <a:spLocks noGrp="1"/>
          </p:cNvSpPr>
          <p:nvPr>
            <p:ph type="pic" sz="quarter" idx="12" hasCustomPrompt="1"/>
          </p:nvPr>
        </p:nvSpPr>
        <p:spPr>
          <a:xfrm>
            <a:off x="986224"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11" name="正方形/長方形 10"/>
          <p:cNvSpPr/>
          <p:nvPr userDrawn="1"/>
        </p:nvSpPr>
        <p:spPr>
          <a:xfrm>
            <a:off x="839052"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latin typeface="+mj-lt"/>
            </a:endParaRPr>
          </a:p>
        </p:txBody>
      </p:sp>
      <p:sp>
        <p:nvSpPr>
          <p:cNvPr id="12" name="テキスト プレースホルダー 8"/>
          <p:cNvSpPr>
            <a:spLocks noGrp="1"/>
          </p:cNvSpPr>
          <p:nvPr>
            <p:ph type="body" sz="quarter" idx="13" hasCustomPrompt="1"/>
          </p:nvPr>
        </p:nvSpPr>
        <p:spPr>
          <a:xfrm>
            <a:off x="839053"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13" name="テキスト プレースホルダー 8"/>
          <p:cNvSpPr>
            <a:spLocks noGrp="1"/>
          </p:cNvSpPr>
          <p:nvPr>
            <p:ph type="body" sz="quarter" idx="14" hasCustomPrompt="1"/>
          </p:nvPr>
        </p:nvSpPr>
        <p:spPr>
          <a:xfrm>
            <a:off x="831956"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839053"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8" name="図プレースホルダー 8"/>
          <p:cNvSpPr>
            <a:spLocks noGrp="1"/>
          </p:cNvSpPr>
          <p:nvPr>
            <p:ph type="pic" sz="quarter" idx="15" hasCustomPrompt="1"/>
          </p:nvPr>
        </p:nvSpPr>
        <p:spPr>
          <a:xfrm>
            <a:off x="5239977"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19" name="正方形/長方形 18"/>
          <p:cNvSpPr/>
          <p:nvPr userDrawn="1"/>
        </p:nvSpPr>
        <p:spPr>
          <a:xfrm>
            <a:off x="5092805"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latin typeface="+mj-lt"/>
            </a:endParaRPr>
          </a:p>
        </p:txBody>
      </p:sp>
      <p:sp>
        <p:nvSpPr>
          <p:cNvPr id="20" name="テキスト プレースホルダー 8"/>
          <p:cNvSpPr>
            <a:spLocks noGrp="1"/>
          </p:cNvSpPr>
          <p:nvPr>
            <p:ph type="body" sz="quarter" idx="16" hasCustomPrompt="1"/>
          </p:nvPr>
        </p:nvSpPr>
        <p:spPr>
          <a:xfrm>
            <a:off x="5092806"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1" name="テキスト プレースホルダー 8"/>
          <p:cNvSpPr>
            <a:spLocks noGrp="1"/>
          </p:cNvSpPr>
          <p:nvPr>
            <p:ph type="body" sz="quarter" idx="17" hasCustomPrompt="1"/>
          </p:nvPr>
        </p:nvSpPr>
        <p:spPr>
          <a:xfrm>
            <a:off x="5085709"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2" name="直線コネクタ 21"/>
          <p:cNvCxnSpPr/>
          <p:nvPr userDrawn="1"/>
        </p:nvCxnSpPr>
        <p:spPr>
          <a:xfrm>
            <a:off x="5092806"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3" name="図プレースホルダー 8"/>
          <p:cNvSpPr>
            <a:spLocks noGrp="1"/>
          </p:cNvSpPr>
          <p:nvPr>
            <p:ph type="pic" sz="quarter" idx="18" hasCustomPrompt="1"/>
          </p:nvPr>
        </p:nvSpPr>
        <p:spPr>
          <a:xfrm>
            <a:off x="9500079"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24" name="正方形/長方形 23"/>
          <p:cNvSpPr/>
          <p:nvPr userDrawn="1"/>
        </p:nvSpPr>
        <p:spPr>
          <a:xfrm>
            <a:off x="9352907"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latin typeface="+mj-lt"/>
            </a:endParaRPr>
          </a:p>
        </p:txBody>
      </p:sp>
      <p:sp>
        <p:nvSpPr>
          <p:cNvPr id="25" name="テキスト プレースホルダー 8"/>
          <p:cNvSpPr>
            <a:spLocks noGrp="1"/>
          </p:cNvSpPr>
          <p:nvPr>
            <p:ph type="body" sz="quarter" idx="19" hasCustomPrompt="1"/>
          </p:nvPr>
        </p:nvSpPr>
        <p:spPr>
          <a:xfrm>
            <a:off x="9352908"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6" name="テキスト プレースホルダー 8"/>
          <p:cNvSpPr>
            <a:spLocks noGrp="1"/>
          </p:cNvSpPr>
          <p:nvPr>
            <p:ph type="body" sz="quarter" idx="20" hasCustomPrompt="1"/>
          </p:nvPr>
        </p:nvSpPr>
        <p:spPr>
          <a:xfrm>
            <a:off x="9345811"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7" name="直線コネクタ 26"/>
          <p:cNvCxnSpPr/>
          <p:nvPr userDrawn="1"/>
        </p:nvCxnSpPr>
        <p:spPr>
          <a:xfrm>
            <a:off x="9352908"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8" name="図プレースホルダー 8"/>
          <p:cNvSpPr>
            <a:spLocks noGrp="1"/>
          </p:cNvSpPr>
          <p:nvPr>
            <p:ph type="pic" sz="quarter" idx="21" hasCustomPrompt="1"/>
          </p:nvPr>
        </p:nvSpPr>
        <p:spPr>
          <a:xfrm>
            <a:off x="13753832"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29" name="正方形/長方形 28"/>
          <p:cNvSpPr/>
          <p:nvPr userDrawn="1"/>
        </p:nvSpPr>
        <p:spPr>
          <a:xfrm>
            <a:off x="13606660"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latin typeface="+mj-lt"/>
            </a:endParaRPr>
          </a:p>
        </p:txBody>
      </p:sp>
      <p:sp>
        <p:nvSpPr>
          <p:cNvPr id="30" name="テキスト プレースホルダー 8"/>
          <p:cNvSpPr>
            <a:spLocks noGrp="1"/>
          </p:cNvSpPr>
          <p:nvPr>
            <p:ph type="body" sz="quarter" idx="22" hasCustomPrompt="1"/>
          </p:nvPr>
        </p:nvSpPr>
        <p:spPr>
          <a:xfrm>
            <a:off x="13606661"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31" name="テキスト プレースホルダー 8"/>
          <p:cNvSpPr>
            <a:spLocks noGrp="1"/>
          </p:cNvSpPr>
          <p:nvPr>
            <p:ph type="body" sz="quarter" idx="23" hasCustomPrompt="1"/>
          </p:nvPr>
        </p:nvSpPr>
        <p:spPr>
          <a:xfrm>
            <a:off x="13599564"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32" name="直線コネクタ 31"/>
          <p:cNvCxnSpPr/>
          <p:nvPr userDrawn="1"/>
        </p:nvCxnSpPr>
        <p:spPr>
          <a:xfrm>
            <a:off x="13606661"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38985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umns -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a:t>Presentation Title Here</a:t>
            </a:r>
            <a:endParaRPr lang="en-US" dirty="0"/>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9" name="図プレースホルダー 8"/>
          <p:cNvSpPr>
            <a:spLocks noGrp="1"/>
          </p:cNvSpPr>
          <p:nvPr>
            <p:ph type="pic" sz="quarter" idx="12" hasCustomPrompt="1"/>
          </p:nvPr>
        </p:nvSpPr>
        <p:spPr>
          <a:xfrm>
            <a:off x="1610338"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11" name="正方形/長方形 10"/>
          <p:cNvSpPr/>
          <p:nvPr userDrawn="1"/>
        </p:nvSpPr>
        <p:spPr>
          <a:xfrm>
            <a:off x="1463166"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latin typeface="+mj-lt"/>
            </a:endParaRPr>
          </a:p>
        </p:txBody>
      </p:sp>
      <p:sp>
        <p:nvSpPr>
          <p:cNvPr id="12" name="テキスト プレースホルダー 8"/>
          <p:cNvSpPr>
            <a:spLocks noGrp="1"/>
          </p:cNvSpPr>
          <p:nvPr>
            <p:ph type="body" sz="quarter" idx="13" hasCustomPrompt="1"/>
          </p:nvPr>
        </p:nvSpPr>
        <p:spPr>
          <a:xfrm>
            <a:off x="1463167"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13" name="テキスト プレースホルダー 8"/>
          <p:cNvSpPr>
            <a:spLocks noGrp="1"/>
          </p:cNvSpPr>
          <p:nvPr>
            <p:ph type="body" sz="quarter" idx="14" hasCustomPrompt="1"/>
          </p:nvPr>
        </p:nvSpPr>
        <p:spPr>
          <a:xfrm>
            <a:off x="1456070"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1463167"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8" name="図プレースホルダー 8"/>
          <p:cNvSpPr>
            <a:spLocks noGrp="1"/>
          </p:cNvSpPr>
          <p:nvPr>
            <p:ph type="pic" sz="quarter" idx="15" hasCustomPrompt="1"/>
          </p:nvPr>
        </p:nvSpPr>
        <p:spPr>
          <a:xfrm>
            <a:off x="7286491"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19" name="正方形/長方形 18"/>
          <p:cNvSpPr/>
          <p:nvPr userDrawn="1"/>
        </p:nvSpPr>
        <p:spPr>
          <a:xfrm>
            <a:off x="7139319"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latin typeface="+mj-lt"/>
            </a:endParaRPr>
          </a:p>
        </p:txBody>
      </p:sp>
      <p:sp>
        <p:nvSpPr>
          <p:cNvPr id="20" name="テキスト プレースホルダー 8"/>
          <p:cNvSpPr>
            <a:spLocks noGrp="1"/>
          </p:cNvSpPr>
          <p:nvPr>
            <p:ph type="body" sz="quarter" idx="16" hasCustomPrompt="1"/>
          </p:nvPr>
        </p:nvSpPr>
        <p:spPr>
          <a:xfrm>
            <a:off x="7139320"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1" name="テキスト プレースホルダー 8"/>
          <p:cNvSpPr>
            <a:spLocks noGrp="1"/>
          </p:cNvSpPr>
          <p:nvPr>
            <p:ph type="body" sz="quarter" idx="17" hasCustomPrompt="1"/>
          </p:nvPr>
        </p:nvSpPr>
        <p:spPr>
          <a:xfrm>
            <a:off x="7132223"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2" name="直線コネクタ 21"/>
          <p:cNvCxnSpPr/>
          <p:nvPr userDrawn="1"/>
        </p:nvCxnSpPr>
        <p:spPr>
          <a:xfrm>
            <a:off x="7139320"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3" name="図プレースホルダー 8"/>
          <p:cNvSpPr>
            <a:spLocks noGrp="1"/>
          </p:cNvSpPr>
          <p:nvPr>
            <p:ph type="pic" sz="quarter" idx="18" hasCustomPrompt="1"/>
          </p:nvPr>
        </p:nvSpPr>
        <p:spPr>
          <a:xfrm>
            <a:off x="12969740"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24" name="正方形/長方形 23"/>
          <p:cNvSpPr/>
          <p:nvPr userDrawn="1"/>
        </p:nvSpPr>
        <p:spPr>
          <a:xfrm>
            <a:off x="12822568"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latin typeface="+mj-lt"/>
            </a:endParaRPr>
          </a:p>
        </p:txBody>
      </p:sp>
      <p:sp>
        <p:nvSpPr>
          <p:cNvPr id="25" name="テキスト プレースホルダー 8"/>
          <p:cNvSpPr>
            <a:spLocks noGrp="1"/>
          </p:cNvSpPr>
          <p:nvPr>
            <p:ph type="body" sz="quarter" idx="19" hasCustomPrompt="1"/>
          </p:nvPr>
        </p:nvSpPr>
        <p:spPr>
          <a:xfrm>
            <a:off x="12822569"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6" name="テキスト プレースホルダー 8"/>
          <p:cNvSpPr>
            <a:spLocks noGrp="1"/>
          </p:cNvSpPr>
          <p:nvPr>
            <p:ph type="body" sz="quarter" idx="20" hasCustomPrompt="1"/>
          </p:nvPr>
        </p:nvSpPr>
        <p:spPr>
          <a:xfrm>
            <a:off x="12815472"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7" name="直線コネクタ 26"/>
          <p:cNvCxnSpPr/>
          <p:nvPr userDrawn="1"/>
        </p:nvCxnSpPr>
        <p:spPr>
          <a:xfrm>
            <a:off x="12822569"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5281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a:t>Presentation Title Here</a:t>
            </a:r>
            <a:endParaRPr lang="en-US" dirty="0"/>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12" name="テキスト プレースホルダー 8"/>
          <p:cNvSpPr>
            <a:spLocks noGrp="1"/>
          </p:cNvSpPr>
          <p:nvPr>
            <p:ph type="body" sz="quarter" idx="13" hasCustomPrompt="1"/>
          </p:nvPr>
        </p:nvSpPr>
        <p:spPr>
          <a:xfrm>
            <a:off x="911624" y="2105047"/>
            <a:ext cx="5037261"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13" name="テキスト プレースホルダー 8"/>
          <p:cNvSpPr>
            <a:spLocks noGrp="1"/>
          </p:cNvSpPr>
          <p:nvPr>
            <p:ph type="body" sz="quarter" idx="14" hasCustomPrompt="1"/>
          </p:nvPr>
        </p:nvSpPr>
        <p:spPr>
          <a:xfrm>
            <a:off x="904527" y="2791870"/>
            <a:ext cx="5046330" cy="6323101"/>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911624" y="2693323"/>
            <a:ext cx="5037261"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プレースホルダー 8"/>
          <p:cNvSpPr>
            <a:spLocks noGrp="1"/>
          </p:cNvSpPr>
          <p:nvPr>
            <p:ph type="body" sz="quarter" idx="16" hasCustomPrompt="1"/>
          </p:nvPr>
        </p:nvSpPr>
        <p:spPr>
          <a:xfrm>
            <a:off x="6587777" y="2105047"/>
            <a:ext cx="5037261"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21" name="テキスト プレースホルダー 8"/>
          <p:cNvSpPr>
            <a:spLocks noGrp="1"/>
          </p:cNvSpPr>
          <p:nvPr>
            <p:ph type="body" sz="quarter" idx="17" hasCustomPrompt="1"/>
          </p:nvPr>
        </p:nvSpPr>
        <p:spPr>
          <a:xfrm>
            <a:off x="6580680" y="2791870"/>
            <a:ext cx="5046330" cy="6323101"/>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2" name="直線コネクタ 21"/>
          <p:cNvCxnSpPr/>
          <p:nvPr userDrawn="1"/>
        </p:nvCxnSpPr>
        <p:spPr>
          <a:xfrm>
            <a:off x="6587777" y="2693323"/>
            <a:ext cx="5037261"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5" name="テキスト プレースホルダー 8"/>
          <p:cNvSpPr>
            <a:spLocks noGrp="1"/>
          </p:cNvSpPr>
          <p:nvPr>
            <p:ph type="body" sz="quarter" idx="19" hasCustomPrompt="1"/>
          </p:nvPr>
        </p:nvSpPr>
        <p:spPr>
          <a:xfrm>
            <a:off x="12271026" y="2105047"/>
            <a:ext cx="5037261"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26" name="テキスト プレースホルダー 8"/>
          <p:cNvSpPr>
            <a:spLocks noGrp="1"/>
          </p:cNvSpPr>
          <p:nvPr>
            <p:ph type="body" sz="quarter" idx="20" hasCustomPrompt="1"/>
          </p:nvPr>
        </p:nvSpPr>
        <p:spPr>
          <a:xfrm>
            <a:off x="12263929" y="2791870"/>
            <a:ext cx="5046330" cy="6323101"/>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7" name="直線コネクタ 26"/>
          <p:cNvCxnSpPr/>
          <p:nvPr userDrawn="1"/>
        </p:nvCxnSpPr>
        <p:spPr>
          <a:xfrm>
            <a:off x="12271026" y="2693323"/>
            <a:ext cx="5037261"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206461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a:t>Presentation Title Here</a:t>
            </a:r>
            <a:endParaRPr lang="en-US" dirty="0"/>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12" name="テキスト プレースホルダー 8"/>
          <p:cNvSpPr>
            <a:spLocks noGrp="1"/>
          </p:cNvSpPr>
          <p:nvPr>
            <p:ph type="body" sz="quarter" idx="13" hasCustomPrompt="1"/>
          </p:nvPr>
        </p:nvSpPr>
        <p:spPr>
          <a:xfrm>
            <a:off x="911624" y="2105047"/>
            <a:ext cx="7427242"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13" name="テキスト プレースホルダー 8"/>
          <p:cNvSpPr>
            <a:spLocks noGrp="1"/>
          </p:cNvSpPr>
          <p:nvPr>
            <p:ph type="body" sz="quarter" idx="14" hasCustomPrompt="1"/>
          </p:nvPr>
        </p:nvSpPr>
        <p:spPr>
          <a:xfrm>
            <a:off x="904527" y="2791870"/>
            <a:ext cx="7440614" cy="6323101"/>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911624" y="2693323"/>
            <a:ext cx="7427242"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プレースホルダー 8"/>
          <p:cNvSpPr>
            <a:spLocks noGrp="1"/>
          </p:cNvSpPr>
          <p:nvPr>
            <p:ph type="body" sz="quarter" idx="16" hasCustomPrompt="1"/>
          </p:nvPr>
        </p:nvSpPr>
        <p:spPr>
          <a:xfrm>
            <a:off x="9133967" y="2105047"/>
            <a:ext cx="7427242" cy="635549"/>
          </a:xfrm>
          <a:prstGeom prst="rect">
            <a:avLst/>
          </a:prstGeom>
        </p:spPr>
        <p:txBody>
          <a:bodyPr anchor="b"/>
          <a:lstStyle>
            <a:lvl1pPr marL="0" marR="0" indent="0" algn="l" defTabSz="1371600" rtl="0" eaLnBrk="1" fontAlgn="auto" latinLnBrk="0" hangingPunct="1">
              <a:lnSpc>
                <a:spcPct val="90000"/>
              </a:lnSpc>
              <a:spcBef>
                <a:spcPts val="1500"/>
              </a:spcBef>
              <a:spcAft>
                <a:spcPts val="0"/>
              </a:spcAft>
              <a:buClrTx/>
              <a:buSzTx/>
              <a:buFont typeface="Wingdings" panose="05000000000000000000" pitchFamily="2" charset="2"/>
              <a:buNone/>
              <a:tabLst/>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marL="0" marR="0" lvl="0" indent="0" algn="l" defTabSz="1371600" rtl="0" eaLnBrk="1" fontAlgn="auto" latinLnBrk="0" hangingPunct="1">
              <a:lnSpc>
                <a:spcPct val="90000"/>
              </a:lnSpc>
              <a:spcBef>
                <a:spcPts val="1500"/>
              </a:spcBef>
              <a:spcAft>
                <a:spcPts val="0"/>
              </a:spcAft>
              <a:buClrTx/>
              <a:buSzTx/>
              <a:buFont typeface="Wingdings" panose="05000000000000000000" pitchFamily="2" charset="2"/>
              <a:buNone/>
              <a:tabLst/>
              <a:defRPr/>
            </a:pPr>
            <a:r>
              <a:rPr lang="en-US" altLang="ja-JP" dirty="0"/>
              <a:t>Text here</a:t>
            </a:r>
            <a:endParaRPr lang="ja-JP" altLang="en-US" dirty="0"/>
          </a:p>
        </p:txBody>
      </p:sp>
      <p:sp>
        <p:nvSpPr>
          <p:cNvPr id="21" name="テキスト プレースホルダー 8"/>
          <p:cNvSpPr>
            <a:spLocks noGrp="1"/>
          </p:cNvSpPr>
          <p:nvPr>
            <p:ph type="body" sz="quarter" idx="17" hasCustomPrompt="1"/>
          </p:nvPr>
        </p:nvSpPr>
        <p:spPr>
          <a:xfrm>
            <a:off x="9126870" y="2791870"/>
            <a:ext cx="7440614" cy="6323101"/>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2" name="直線コネクタ 21"/>
          <p:cNvCxnSpPr/>
          <p:nvPr userDrawn="1"/>
        </p:nvCxnSpPr>
        <p:spPr>
          <a:xfrm>
            <a:off x="9133967" y="2693323"/>
            <a:ext cx="7427242"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63881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2 Colum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a:t>Presentation Title Here</a:t>
            </a:r>
            <a:endParaRPr lang="en-US" dirty="0"/>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12" name="テキスト プレースホルダー 8"/>
          <p:cNvSpPr>
            <a:spLocks noGrp="1"/>
          </p:cNvSpPr>
          <p:nvPr>
            <p:ph type="body" sz="quarter" idx="13" hasCustomPrompt="1"/>
          </p:nvPr>
        </p:nvSpPr>
        <p:spPr>
          <a:xfrm>
            <a:off x="1463166" y="5994876"/>
            <a:ext cx="6893572"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13" name="テキスト プレースホルダー 8"/>
          <p:cNvSpPr>
            <a:spLocks noGrp="1"/>
          </p:cNvSpPr>
          <p:nvPr>
            <p:ph type="body" sz="quarter" idx="14" hasCustomPrompt="1"/>
          </p:nvPr>
        </p:nvSpPr>
        <p:spPr>
          <a:xfrm>
            <a:off x="1456069" y="6681699"/>
            <a:ext cx="6905983" cy="2534490"/>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1463166" y="6583152"/>
            <a:ext cx="6893572"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プレースホルダー 8"/>
          <p:cNvSpPr>
            <a:spLocks noGrp="1"/>
          </p:cNvSpPr>
          <p:nvPr>
            <p:ph type="body" sz="quarter" idx="16" hasCustomPrompt="1"/>
          </p:nvPr>
        </p:nvSpPr>
        <p:spPr>
          <a:xfrm>
            <a:off x="9685509" y="5994876"/>
            <a:ext cx="6893572"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1" name="テキスト プレースホルダー 8"/>
          <p:cNvSpPr>
            <a:spLocks noGrp="1"/>
          </p:cNvSpPr>
          <p:nvPr>
            <p:ph type="body" sz="quarter" idx="17" hasCustomPrompt="1"/>
          </p:nvPr>
        </p:nvSpPr>
        <p:spPr>
          <a:xfrm>
            <a:off x="9678412" y="6681699"/>
            <a:ext cx="6905983" cy="2534490"/>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2" name="直線コネクタ 21"/>
          <p:cNvCxnSpPr/>
          <p:nvPr userDrawn="1"/>
        </p:nvCxnSpPr>
        <p:spPr>
          <a:xfrm>
            <a:off x="9685509" y="6583152"/>
            <a:ext cx="6893572"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5" name="図プレースホルダー 8"/>
          <p:cNvSpPr>
            <a:spLocks noGrp="1"/>
          </p:cNvSpPr>
          <p:nvPr>
            <p:ph type="pic" sz="quarter" idx="12" hasCustomPrompt="1"/>
          </p:nvPr>
        </p:nvSpPr>
        <p:spPr>
          <a:xfrm>
            <a:off x="1610338" y="2094204"/>
            <a:ext cx="6746400"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16:9</a:t>
            </a:r>
          </a:p>
        </p:txBody>
      </p:sp>
      <p:sp>
        <p:nvSpPr>
          <p:cNvPr id="16" name="正方形/長方形 15"/>
          <p:cNvSpPr/>
          <p:nvPr userDrawn="1"/>
        </p:nvSpPr>
        <p:spPr>
          <a:xfrm>
            <a:off x="1463166"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latin typeface="+mj-lt"/>
            </a:endParaRPr>
          </a:p>
        </p:txBody>
      </p:sp>
      <p:sp>
        <p:nvSpPr>
          <p:cNvPr id="17" name="図プレースホルダー 8"/>
          <p:cNvSpPr>
            <a:spLocks noGrp="1"/>
          </p:cNvSpPr>
          <p:nvPr>
            <p:ph type="pic" sz="quarter" idx="18" hasCustomPrompt="1"/>
          </p:nvPr>
        </p:nvSpPr>
        <p:spPr>
          <a:xfrm>
            <a:off x="9825584" y="2095656"/>
            <a:ext cx="6746400"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16:9</a:t>
            </a:r>
          </a:p>
        </p:txBody>
      </p:sp>
      <p:sp>
        <p:nvSpPr>
          <p:cNvPr id="18" name="正方形/長方形 17"/>
          <p:cNvSpPr/>
          <p:nvPr userDrawn="1"/>
        </p:nvSpPr>
        <p:spPr>
          <a:xfrm>
            <a:off x="9678412" y="2095656"/>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latin typeface="+mj-lt"/>
            </a:endParaRPr>
          </a:p>
        </p:txBody>
      </p:sp>
    </p:spTree>
    <p:extLst>
      <p:ext uri="{BB962C8B-B14F-4D97-AF65-F5344CB8AC3E}">
        <p14:creationId xmlns:p14="http://schemas.microsoft.com/office/powerpoint/2010/main" xmlns="" val="11992719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g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a:t>Presentation Title Here</a:t>
            </a:r>
            <a:endParaRPr lang="en-US" dirty="0"/>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9" name="図プレースホルダー 8"/>
          <p:cNvSpPr>
            <a:spLocks noGrp="1"/>
          </p:cNvSpPr>
          <p:nvPr>
            <p:ph type="pic" sz="quarter" idx="12" hasCustomPrompt="1"/>
          </p:nvPr>
        </p:nvSpPr>
        <p:spPr>
          <a:xfrm>
            <a:off x="0" y="1461675"/>
            <a:ext cx="18289652" cy="4572413"/>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12" name="テキスト プレースホルダー 8"/>
          <p:cNvSpPr>
            <a:spLocks noGrp="1"/>
          </p:cNvSpPr>
          <p:nvPr>
            <p:ph type="body" sz="quarter" idx="13" hasCustomPrompt="1"/>
          </p:nvPr>
        </p:nvSpPr>
        <p:spPr>
          <a:xfrm>
            <a:off x="0" y="6322834"/>
            <a:ext cx="6481482" cy="635549"/>
          </a:xfrm>
          <a:prstGeom prst="rect">
            <a:avLst/>
          </a:prstGeom>
        </p:spPr>
        <p:txBody>
          <a:bodyPr anchor="b"/>
          <a:lstStyle>
            <a:lvl1pPr algn="r">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13" name="テキスト プレースホルダー 8"/>
          <p:cNvSpPr>
            <a:spLocks noGrp="1"/>
          </p:cNvSpPr>
          <p:nvPr>
            <p:ph type="body" sz="quarter" idx="14" hasCustomPrompt="1"/>
          </p:nvPr>
        </p:nvSpPr>
        <p:spPr>
          <a:xfrm>
            <a:off x="6618515" y="6322834"/>
            <a:ext cx="11088914" cy="3067909"/>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28" name="正方形/長方形 27"/>
          <p:cNvSpPr/>
          <p:nvPr userDrawn="1"/>
        </p:nvSpPr>
        <p:spPr>
          <a:xfrm>
            <a:off x="-2" y="6958383"/>
            <a:ext cx="6481483" cy="14735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4050" dirty="0">
              <a:latin typeface="+mj-lt"/>
            </a:endParaRPr>
          </a:p>
        </p:txBody>
      </p:sp>
    </p:spTree>
    <p:extLst>
      <p:ext uri="{BB962C8B-B14F-4D97-AF65-F5344CB8AC3E}">
        <p14:creationId xmlns:p14="http://schemas.microsoft.com/office/powerpoint/2010/main" xmlns="" val="1328022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Columns - Graph">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a:t>Presentation Title Here</a:t>
            </a:r>
            <a:endParaRPr lang="en-US" dirty="0"/>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12" name="テキスト プレースホルダー 8"/>
          <p:cNvSpPr>
            <a:spLocks noGrp="1"/>
          </p:cNvSpPr>
          <p:nvPr>
            <p:ph type="body" sz="quarter" idx="13" hasCustomPrompt="1"/>
          </p:nvPr>
        </p:nvSpPr>
        <p:spPr>
          <a:xfrm>
            <a:off x="1463167"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13" name="テキスト プレースホルダー 8"/>
          <p:cNvSpPr>
            <a:spLocks noGrp="1"/>
          </p:cNvSpPr>
          <p:nvPr>
            <p:ph type="body" sz="quarter" idx="14" hasCustomPrompt="1"/>
          </p:nvPr>
        </p:nvSpPr>
        <p:spPr>
          <a:xfrm>
            <a:off x="1456070"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1463167"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プレースホルダー 8"/>
          <p:cNvSpPr>
            <a:spLocks noGrp="1"/>
          </p:cNvSpPr>
          <p:nvPr>
            <p:ph type="body" sz="quarter" idx="16" hasCustomPrompt="1"/>
          </p:nvPr>
        </p:nvSpPr>
        <p:spPr>
          <a:xfrm>
            <a:off x="7139320"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1" name="テキスト プレースホルダー 8"/>
          <p:cNvSpPr>
            <a:spLocks noGrp="1"/>
          </p:cNvSpPr>
          <p:nvPr>
            <p:ph type="body" sz="quarter" idx="17" hasCustomPrompt="1"/>
          </p:nvPr>
        </p:nvSpPr>
        <p:spPr>
          <a:xfrm>
            <a:off x="7132223"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2" name="直線コネクタ 21"/>
          <p:cNvCxnSpPr/>
          <p:nvPr userDrawn="1"/>
        </p:nvCxnSpPr>
        <p:spPr>
          <a:xfrm>
            <a:off x="7139320"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5" name="テキスト プレースホルダー 8"/>
          <p:cNvSpPr>
            <a:spLocks noGrp="1"/>
          </p:cNvSpPr>
          <p:nvPr>
            <p:ph type="body" sz="quarter" idx="19" hasCustomPrompt="1"/>
          </p:nvPr>
        </p:nvSpPr>
        <p:spPr>
          <a:xfrm>
            <a:off x="12822569"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6" name="テキスト プレースホルダー 8"/>
          <p:cNvSpPr>
            <a:spLocks noGrp="1"/>
          </p:cNvSpPr>
          <p:nvPr>
            <p:ph type="body" sz="quarter" idx="20" hasCustomPrompt="1"/>
          </p:nvPr>
        </p:nvSpPr>
        <p:spPr>
          <a:xfrm>
            <a:off x="12815472"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7" name="直線コネクタ 26"/>
          <p:cNvCxnSpPr/>
          <p:nvPr userDrawn="1"/>
        </p:nvCxnSpPr>
        <p:spPr>
          <a:xfrm>
            <a:off x="12822569"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グラフ プレースホルダー 6"/>
          <p:cNvSpPr>
            <a:spLocks noGrp="1"/>
          </p:cNvSpPr>
          <p:nvPr>
            <p:ph type="chart" sz="quarter" idx="21" hasCustomPrompt="1"/>
          </p:nvPr>
        </p:nvSpPr>
        <p:spPr>
          <a:xfrm>
            <a:off x="1463675" y="1927449"/>
            <a:ext cx="3965349" cy="3965348"/>
          </a:xfrm>
          <a:prstGeom prst="rect">
            <a:avLst/>
          </a:prstGeom>
        </p:spPr>
        <p:txBody>
          <a:bodyPr/>
          <a:lstStyle>
            <a:lvl1pPr>
              <a:defRPr>
                <a:solidFill>
                  <a:schemeClr val="bg2">
                    <a:lumMod val="50000"/>
                  </a:schemeClr>
                </a:solidFill>
                <a:latin typeface="+mn-lt"/>
                <a:ea typeface="Roboto" panose="02000000000000000000" pitchFamily="2" charset="0"/>
              </a:defRPr>
            </a:lvl1pPr>
          </a:lstStyle>
          <a:p>
            <a:r>
              <a:rPr lang="en-US" dirty="0"/>
              <a:t>Add Graph Here</a:t>
            </a:r>
          </a:p>
        </p:txBody>
      </p:sp>
      <p:sp>
        <p:nvSpPr>
          <p:cNvPr id="28" name="グラフ プレースホルダー 6"/>
          <p:cNvSpPr>
            <a:spLocks noGrp="1"/>
          </p:cNvSpPr>
          <p:nvPr>
            <p:ph type="chart" sz="quarter" idx="22" hasCustomPrompt="1"/>
          </p:nvPr>
        </p:nvSpPr>
        <p:spPr>
          <a:xfrm>
            <a:off x="7115786" y="1927449"/>
            <a:ext cx="3965349" cy="3965348"/>
          </a:xfrm>
          <a:prstGeom prst="rect">
            <a:avLst/>
          </a:prstGeom>
        </p:spPr>
        <p:txBody>
          <a:bodyPr/>
          <a:lstStyle>
            <a:lvl1pPr marL="0" marR="0" indent="0" algn="l" defTabSz="1371600" rtl="0" eaLnBrk="1" fontAlgn="auto" latinLnBrk="0" hangingPunct="1">
              <a:lnSpc>
                <a:spcPct val="90000"/>
              </a:lnSpc>
              <a:spcBef>
                <a:spcPts val="1500"/>
              </a:spcBef>
              <a:spcAft>
                <a:spcPts val="0"/>
              </a:spcAft>
              <a:buClrTx/>
              <a:buSzTx/>
              <a:buFont typeface="Wingdings" panose="05000000000000000000" pitchFamily="2" charset="2"/>
              <a:buNone/>
              <a:tabLst/>
              <a:defRPr>
                <a:solidFill>
                  <a:schemeClr val="bg2">
                    <a:lumMod val="50000"/>
                  </a:schemeClr>
                </a:solidFill>
                <a:latin typeface="+mn-lt"/>
                <a:ea typeface="Roboto" panose="02000000000000000000" pitchFamily="2" charset="0"/>
              </a:defRPr>
            </a:lvl1pPr>
          </a:lstStyle>
          <a:p>
            <a:r>
              <a:rPr lang="en-US" dirty="0"/>
              <a:t>Add Graph Here</a:t>
            </a:r>
          </a:p>
          <a:p>
            <a:endParaRPr lang="en-US" dirty="0"/>
          </a:p>
        </p:txBody>
      </p:sp>
      <p:sp>
        <p:nvSpPr>
          <p:cNvPr id="29" name="グラフ プレースホルダー 6"/>
          <p:cNvSpPr>
            <a:spLocks noGrp="1"/>
          </p:cNvSpPr>
          <p:nvPr>
            <p:ph type="chart" sz="quarter" idx="23" hasCustomPrompt="1"/>
          </p:nvPr>
        </p:nvSpPr>
        <p:spPr>
          <a:xfrm>
            <a:off x="12822569" y="1924689"/>
            <a:ext cx="3965349" cy="3965348"/>
          </a:xfrm>
          <a:prstGeom prst="rect">
            <a:avLst/>
          </a:prstGeom>
        </p:spPr>
        <p:txBody>
          <a:bodyPr/>
          <a:lstStyle>
            <a:lvl1pPr marL="0" marR="0" indent="0" algn="l" defTabSz="1371600" rtl="0" eaLnBrk="1" fontAlgn="auto" latinLnBrk="0" hangingPunct="1">
              <a:lnSpc>
                <a:spcPct val="90000"/>
              </a:lnSpc>
              <a:spcBef>
                <a:spcPts val="1500"/>
              </a:spcBef>
              <a:spcAft>
                <a:spcPts val="0"/>
              </a:spcAft>
              <a:buClrTx/>
              <a:buSzTx/>
              <a:buFont typeface="Wingdings" panose="05000000000000000000" pitchFamily="2" charset="2"/>
              <a:buNone/>
              <a:tabLst/>
              <a:defRPr>
                <a:solidFill>
                  <a:schemeClr val="bg2">
                    <a:lumMod val="50000"/>
                  </a:schemeClr>
                </a:solidFill>
                <a:latin typeface="+mn-lt"/>
                <a:ea typeface="Roboto" panose="02000000000000000000" pitchFamily="2" charset="0"/>
              </a:defRPr>
            </a:lvl1pPr>
          </a:lstStyle>
          <a:p>
            <a:r>
              <a:rPr lang="en-US" dirty="0"/>
              <a:t>Add Graph Here</a:t>
            </a:r>
          </a:p>
          <a:p>
            <a:endParaRPr lang="en-US" dirty="0"/>
          </a:p>
        </p:txBody>
      </p:sp>
    </p:spTree>
    <p:extLst>
      <p:ext uri="{BB962C8B-B14F-4D97-AF65-F5344CB8AC3E}">
        <p14:creationId xmlns:p14="http://schemas.microsoft.com/office/powerpoint/2010/main" xmlns="" val="394506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3 Columns - Graph">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a:t>Presentation Title Here</a:t>
            </a:r>
            <a:endParaRPr lang="en-US" dirty="0"/>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12" name="テキスト プレースホルダー 8"/>
          <p:cNvSpPr>
            <a:spLocks noGrp="1"/>
          </p:cNvSpPr>
          <p:nvPr>
            <p:ph type="body" sz="quarter" idx="13" hasCustomPrompt="1"/>
          </p:nvPr>
        </p:nvSpPr>
        <p:spPr>
          <a:xfrm>
            <a:off x="9067502" y="2862602"/>
            <a:ext cx="8318843"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13" name="テキスト プレースホルダー 8"/>
          <p:cNvSpPr>
            <a:spLocks noGrp="1"/>
          </p:cNvSpPr>
          <p:nvPr>
            <p:ph type="body" sz="quarter" idx="14" hasCustomPrompt="1"/>
          </p:nvPr>
        </p:nvSpPr>
        <p:spPr>
          <a:xfrm>
            <a:off x="9060404" y="3549425"/>
            <a:ext cx="8333821" cy="454184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9067502" y="3450878"/>
            <a:ext cx="8318843"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グラフ プレースホルダー 6"/>
          <p:cNvSpPr>
            <a:spLocks noGrp="1"/>
          </p:cNvSpPr>
          <p:nvPr>
            <p:ph type="chart" sz="quarter" idx="21" hasCustomPrompt="1"/>
          </p:nvPr>
        </p:nvSpPr>
        <p:spPr>
          <a:xfrm>
            <a:off x="796950" y="2862602"/>
            <a:ext cx="8127999" cy="5228668"/>
          </a:xfrm>
          <a:prstGeom prst="rect">
            <a:avLst/>
          </a:prstGeom>
        </p:spPr>
        <p:txBody>
          <a:bodyPr/>
          <a:lstStyle>
            <a:lvl1pPr>
              <a:defRPr>
                <a:solidFill>
                  <a:schemeClr val="bg2">
                    <a:lumMod val="50000"/>
                  </a:schemeClr>
                </a:solidFill>
                <a:latin typeface="+mn-lt"/>
                <a:ea typeface="Roboto" panose="02000000000000000000" pitchFamily="2" charset="0"/>
              </a:defRPr>
            </a:lvl1pPr>
          </a:lstStyle>
          <a:p>
            <a:r>
              <a:rPr lang="en-US" dirty="0"/>
              <a:t>Add Graph Here</a:t>
            </a:r>
          </a:p>
        </p:txBody>
      </p:sp>
    </p:spTree>
    <p:extLst>
      <p:ext uri="{BB962C8B-B14F-4D97-AF65-F5344CB8AC3E}">
        <p14:creationId xmlns:p14="http://schemas.microsoft.com/office/powerpoint/2010/main" xmlns="" val="417696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4572000" y="6203398"/>
            <a:ext cx="13703862" cy="1745964"/>
          </a:xfrm>
          <a:prstGeom prst="rect">
            <a:avLst/>
          </a:prstGeom>
        </p:spPr>
        <p:txBody>
          <a:bodyPr anchor="b">
            <a:noAutofit/>
          </a:bodyPr>
          <a:lstStyle>
            <a:lvl1pPr algn="l">
              <a:defRPr sz="6600" baseline="0">
                <a:solidFill>
                  <a:schemeClr val="tx1">
                    <a:lumMod val="75000"/>
                    <a:lumOff val="25000"/>
                  </a:schemeClr>
                </a:solidFill>
                <a:latin typeface="+mj-lt"/>
                <a:ea typeface="A-OTF Gothic BBB Pro Medium" panose="020B0400000000000000" pitchFamily="34" charset="-128"/>
                <a:cs typeface="A-OTF Gothic BBB Pro Medium" panose="020B0400000000000000" pitchFamily="34" charset="-128"/>
              </a:defRPr>
            </a:lvl1pPr>
          </a:lstStyle>
          <a:p>
            <a:r>
              <a:rPr lang="en-US" dirty="0"/>
              <a:t>Subtitle Here</a:t>
            </a:r>
          </a:p>
        </p:txBody>
      </p:sp>
      <p:sp>
        <p:nvSpPr>
          <p:cNvPr id="3" name="サブタイトル 2"/>
          <p:cNvSpPr>
            <a:spLocks noGrp="1"/>
          </p:cNvSpPr>
          <p:nvPr>
            <p:ph type="subTitle" idx="1" hasCustomPrompt="1"/>
          </p:nvPr>
        </p:nvSpPr>
        <p:spPr>
          <a:xfrm>
            <a:off x="4559862" y="7911791"/>
            <a:ext cx="13716000" cy="445226"/>
          </a:xfrm>
          <a:prstGeom prst="rect">
            <a:avLst/>
          </a:prstGeom>
        </p:spPr>
        <p:txBody>
          <a:bodyPr>
            <a:normAutofit/>
          </a:bodyPr>
          <a:lstStyle>
            <a:lvl1pPr marL="0" indent="0" algn="l">
              <a:buNone/>
              <a:defRPr sz="3000" baseline="0">
                <a:solidFill>
                  <a:schemeClr val="bg2">
                    <a:lumMod val="25000"/>
                  </a:schemeClr>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cxnSp>
        <p:nvCxnSpPr>
          <p:cNvPr id="6" name="直線コネクタ 5"/>
          <p:cNvCxnSpPr/>
          <p:nvPr userDrawn="1"/>
        </p:nvCxnSpPr>
        <p:spPr>
          <a:xfrm>
            <a:off x="4572000" y="7829045"/>
            <a:ext cx="13716000"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xmlns="" id="{8D9238E5-B50A-4119-B52C-AEE381E7C3EE}"/>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4228618" y="8777221"/>
            <a:ext cx="3906982" cy="1385084"/>
          </a:xfrm>
          <a:prstGeom prst="rect">
            <a:avLst/>
          </a:prstGeom>
        </p:spPr>
      </p:pic>
    </p:spTree>
    <p:extLst>
      <p:ext uri="{BB962C8B-B14F-4D97-AF65-F5344CB8AC3E}">
        <p14:creationId xmlns:p14="http://schemas.microsoft.com/office/powerpoint/2010/main" xmlns="" val="2926829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mpact - Single Line">
    <p:spTree>
      <p:nvGrpSpPr>
        <p:cNvPr id="1" name=""/>
        <p:cNvGrpSpPr/>
        <p:nvPr/>
      </p:nvGrpSpPr>
      <p:grpSpPr>
        <a:xfrm>
          <a:off x="0" y="0"/>
          <a:ext cx="0" cy="0"/>
          <a:chOff x="0" y="0"/>
          <a:chExt cx="0" cy="0"/>
        </a:xfrm>
      </p:grpSpPr>
      <p:sp>
        <p:nvSpPr>
          <p:cNvPr id="3" name="タイトル 1"/>
          <p:cNvSpPr>
            <a:spLocks noGrp="1"/>
          </p:cNvSpPr>
          <p:nvPr>
            <p:ph type="ctrTitle" hasCustomPrompt="1"/>
          </p:nvPr>
        </p:nvSpPr>
        <p:spPr>
          <a:xfrm>
            <a:off x="1132115" y="3614057"/>
            <a:ext cx="15748000" cy="2786740"/>
          </a:xfrm>
          <a:prstGeom prst="rect">
            <a:avLst/>
          </a:prstGeom>
        </p:spPr>
        <p:txBody>
          <a:bodyPr anchor="b">
            <a:noAutofit/>
          </a:bodyPr>
          <a:lstStyle>
            <a:lvl1pPr algn="l">
              <a:defRPr sz="18000" baseline="0">
                <a:solidFill>
                  <a:schemeClr val="tx1">
                    <a:lumMod val="75000"/>
                    <a:lumOff val="25000"/>
                  </a:schemeClr>
                </a:solidFill>
                <a:latin typeface="+mj-lt"/>
                <a:ea typeface="A-OTF Gothic BBB Pro Medium" panose="020B0400000000000000" pitchFamily="34" charset="-128"/>
                <a:cs typeface="A-OTF Gothic BBB Pro Medium" panose="020B0400000000000000" pitchFamily="34" charset="-128"/>
              </a:defRPr>
            </a:lvl1pPr>
          </a:lstStyle>
          <a:p>
            <a:r>
              <a:rPr lang="en-US" dirty="0"/>
              <a:t>Text here</a:t>
            </a:r>
          </a:p>
        </p:txBody>
      </p:sp>
      <p:sp>
        <p:nvSpPr>
          <p:cNvPr id="4" name="サブタイトル 2"/>
          <p:cNvSpPr>
            <a:spLocks noGrp="1"/>
          </p:cNvSpPr>
          <p:nvPr>
            <p:ph type="subTitle" idx="1" hasCustomPrompt="1"/>
          </p:nvPr>
        </p:nvSpPr>
        <p:spPr>
          <a:xfrm>
            <a:off x="1132115" y="6110512"/>
            <a:ext cx="13716000" cy="1016000"/>
          </a:xfrm>
          <a:prstGeom prst="rect">
            <a:avLst/>
          </a:prstGeom>
        </p:spPr>
        <p:txBody>
          <a:bodyPr>
            <a:noAutofit/>
          </a:bodyPr>
          <a:lstStyle>
            <a:lvl1pPr marL="0" indent="0" algn="l">
              <a:buNone/>
              <a:defRPr sz="6000" baseline="0">
                <a:solidFill>
                  <a:schemeClr val="bg2">
                    <a:lumMod val="25000"/>
                  </a:schemeClr>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Text here</a:t>
            </a:r>
            <a:endParaRPr lang="en-US" dirty="0"/>
          </a:p>
        </p:txBody>
      </p:sp>
      <p:pic>
        <p:nvPicPr>
          <p:cNvPr id="5" name="Picture 4">
            <a:extLst>
              <a:ext uri="{FF2B5EF4-FFF2-40B4-BE49-F238E27FC236}">
                <a16:creationId xmlns:a16="http://schemas.microsoft.com/office/drawing/2014/main" xmlns="" id="{73005E62-339A-4656-AFBB-0755A3393FE5}"/>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4228618" y="8777221"/>
            <a:ext cx="3906982" cy="1385084"/>
          </a:xfrm>
          <a:prstGeom prst="rect">
            <a:avLst/>
          </a:prstGeom>
        </p:spPr>
      </p:pic>
    </p:spTree>
    <p:extLst>
      <p:ext uri="{BB962C8B-B14F-4D97-AF65-F5344CB8AC3E}">
        <p14:creationId xmlns:p14="http://schemas.microsoft.com/office/powerpoint/2010/main" xmlns="" val="3048233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pact - Double Lines">
    <p:spTree>
      <p:nvGrpSpPr>
        <p:cNvPr id="1" name=""/>
        <p:cNvGrpSpPr/>
        <p:nvPr/>
      </p:nvGrpSpPr>
      <p:grpSpPr>
        <a:xfrm>
          <a:off x="0" y="0"/>
          <a:ext cx="0" cy="0"/>
          <a:chOff x="0" y="0"/>
          <a:chExt cx="0" cy="0"/>
        </a:xfrm>
      </p:grpSpPr>
      <p:sp>
        <p:nvSpPr>
          <p:cNvPr id="3" name="タイトル 1"/>
          <p:cNvSpPr>
            <a:spLocks noGrp="1"/>
          </p:cNvSpPr>
          <p:nvPr>
            <p:ph type="ctrTitle" hasCustomPrompt="1"/>
          </p:nvPr>
        </p:nvSpPr>
        <p:spPr>
          <a:xfrm>
            <a:off x="1132115" y="2148114"/>
            <a:ext cx="15748000" cy="4934854"/>
          </a:xfrm>
          <a:prstGeom prst="rect">
            <a:avLst/>
          </a:prstGeom>
        </p:spPr>
        <p:txBody>
          <a:bodyPr anchor="b">
            <a:noAutofit/>
          </a:bodyPr>
          <a:lstStyle>
            <a:lvl1pPr algn="l">
              <a:lnSpc>
                <a:spcPts val="15000"/>
              </a:lnSpc>
              <a:defRPr sz="18000" baseline="0">
                <a:solidFill>
                  <a:schemeClr val="tx1">
                    <a:lumMod val="75000"/>
                    <a:lumOff val="25000"/>
                  </a:schemeClr>
                </a:solidFill>
                <a:latin typeface="+mj-lt"/>
                <a:ea typeface="A-OTF Gothic BBB Pro Medium" panose="020B0400000000000000" pitchFamily="34" charset="-128"/>
                <a:cs typeface="A-OTF Gothic BBB Pro Medium" panose="020B0400000000000000" pitchFamily="34" charset="-128"/>
              </a:defRPr>
            </a:lvl1pPr>
          </a:lstStyle>
          <a:p>
            <a:r>
              <a:rPr lang="en-US" dirty="0"/>
              <a:t>Text </a:t>
            </a:r>
            <a:br>
              <a:rPr lang="en-US" dirty="0"/>
            </a:br>
            <a:r>
              <a:rPr lang="en-US" dirty="0"/>
              <a:t>here</a:t>
            </a:r>
          </a:p>
        </p:txBody>
      </p:sp>
      <p:sp>
        <p:nvSpPr>
          <p:cNvPr id="4" name="サブタイトル 2"/>
          <p:cNvSpPr>
            <a:spLocks noGrp="1"/>
          </p:cNvSpPr>
          <p:nvPr>
            <p:ph type="subTitle" idx="1" hasCustomPrompt="1"/>
          </p:nvPr>
        </p:nvSpPr>
        <p:spPr>
          <a:xfrm>
            <a:off x="1132115" y="6792683"/>
            <a:ext cx="13716000" cy="1016000"/>
          </a:xfrm>
          <a:prstGeom prst="rect">
            <a:avLst/>
          </a:prstGeom>
        </p:spPr>
        <p:txBody>
          <a:bodyPr>
            <a:noAutofit/>
          </a:bodyPr>
          <a:lstStyle>
            <a:lvl1pPr marL="0" indent="0" algn="l">
              <a:buNone/>
              <a:defRPr sz="6000" baseline="0">
                <a:solidFill>
                  <a:schemeClr val="bg2">
                    <a:lumMod val="25000"/>
                  </a:schemeClr>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Text here</a:t>
            </a:r>
            <a:endParaRPr lang="en-US" dirty="0"/>
          </a:p>
        </p:txBody>
      </p:sp>
      <p:pic>
        <p:nvPicPr>
          <p:cNvPr id="5" name="Picture 4">
            <a:extLst>
              <a:ext uri="{FF2B5EF4-FFF2-40B4-BE49-F238E27FC236}">
                <a16:creationId xmlns:a16="http://schemas.microsoft.com/office/drawing/2014/main" xmlns="" id="{6F55B0A2-14DB-42EF-83C3-26F5189E0CA9}"/>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4228618" y="8777221"/>
            <a:ext cx="3906982" cy="1385084"/>
          </a:xfrm>
          <a:prstGeom prst="rect">
            <a:avLst/>
          </a:prstGeom>
        </p:spPr>
      </p:pic>
    </p:spTree>
    <p:extLst>
      <p:ext uri="{BB962C8B-B14F-4D97-AF65-F5344CB8AC3E}">
        <p14:creationId xmlns:p14="http://schemas.microsoft.com/office/powerpoint/2010/main" xmlns="" val="551240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pact - Separated">
    <p:spTree>
      <p:nvGrpSpPr>
        <p:cNvPr id="1" name=""/>
        <p:cNvGrpSpPr/>
        <p:nvPr/>
      </p:nvGrpSpPr>
      <p:grpSpPr>
        <a:xfrm>
          <a:off x="0" y="0"/>
          <a:ext cx="0" cy="0"/>
          <a:chOff x="0" y="0"/>
          <a:chExt cx="0" cy="0"/>
        </a:xfrm>
      </p:grpSpPr>
      <p:sp>
        <p:nvSpPr>
          <p:cNvPr id="5" name="正方形/長方形 4"/>
          <p:cNvSpPr/>
          <p:nvPr userDrawn="1"/>
        </p:nvSpPr>
        <p:spPr>
          <a:xfrm>
            <a:off x="10508342" y="0"/>
            <a:ext cx="7779657" cy="10287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sp>
        <p:nvSpPr>
          <p:cNvPr id="3" name="タイトル 1"/>
          <p:cNvSpPr>
            <a:spLocks noGrp="1"/>
          </p:cNvSpPr>
          <p:nvPr>
            <p:ph type="ctrTitle" hasCustomPrompt="1"/>
          </p:nvPr>
        </p:nvSpPr>
        <p:spPr>
          <a:xfrm>
            <a:off x="290286" y="580571"/>
            <a:ext cx="9898743" cy="9231086"/>
          </a:xfrm>
          <a:prstGeom prst="rect">
            <a:avLst/>
          </a:prstGeom>
        </p:spPr>
        <p:txBody>
          <a:bodyPr anchor="ctr">
            <a:noAutofit/>
          </a:bodyPr>
          <a:lstStyle>
            <a:lvl1pPr algn="r">
              <a:lnSpc>
                <a:spcPts val="13000"/>
              </a:lnSpc>
              <a:defRPr sz="16000" baseline="0">
                <a:solidFill>
                  <a:schemeClr val="tx1">
                    <a:lumMod val="75000"/>
                    <a:lumOff val="25000"/>
                  </a:schemeClr>
                </a:solidFill>
                <a:latin typeface="+mj-lt"/>
                <a:ea typeface="A-OTF Gothic BBB Pro Medium" panose="020B0400000000000000" pitchFamily="34" charset="-128"/>
                <a:cs typeface="A-OTF Gothic BBB Pro Medium" panose="020B0400000000000000" pitchFamily="34" charset="-128"/>
              </a:defRPr>
            </a:lvl1pPr>
          </a:lstStyle>
          <a:p>
            <a:r>
              <a:rPr lang="en-US" dirty="0"/>
              <a:t>TEXt </a:t>
            </a:r>
            <a:br>
              <a:rPr lang="en-US" dirty="0"/>
            </a:br>
            <a:r>
              <a:rPr lang="en-US" dirty="0"/>
              <a:t>here</a:t>
            </a:r>
          </a:p>
        </p:txBody>
      </p:sp>
      <p:sp>
        <p:nvSpPr>
          <p:cNvPr id="4" name="サブタイトル 2"/>
          <p:cNvSpPr>
            <a:spLocks noGrp="1"/>
          </p:cNvSpPr>
          <p:nvPr>
            <p:ph type="subTitle" idx="1" hasCustomPrompt="1"/>
          </p:nvPr>
        </p:nvSpPr>
        <p:spPr>
          <a:xfrm>
            <a:off x="10769598" y="580571"/>
            <a:ext cx="7024915" cy="9231086"/>
          </a:xfrm>
          <a:prstGeom prst="rect">
            <a:avLst/>
          </a:prstGeom>
        </p:spPr>
        <p:txBody>
          <a:bodyPr anchor="ctr">
            <a:noAutofit/>
          </a:bodyPr>
          <a:lstStyle>
            <a:lvl1pPr marL="0" indent="0" algn="l">
              <a:lnSpc>
                <a:spcPts val="4000"/>
              </a:lnSpc>
              <a:buNone/>
              <a:defRPr sz="6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Text here</a:t>
            </a:r>
          </a:p>
          <a:p>
            <a:r>
              <a:rPr lang="en-US" dirty="0"/>
              <a:t>Text Here</a:t>
            </a:r>
          </a:p>
        </p:txBody>
      </p:sp>
      <p:pic>
        <p:nvPicPr>
          <p:cNvPr id="6" name="Picture 5">
            <a:extLst>
              <a:ext uri="{FF2B5EF4-FFF2-40B4-BE49-F238E27FC236}">
                <a16:creationId xmlns:a16="http://schemas.microsoft.com/office/drawing/2014/main" xmlns="" id="{4171AF74-0E7C-4E81-9EFB-1F3C8FB9CB2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4410354" y="8798538"/>
            <a:ext cx="3645415" cy="1292355"/>
          </a:xfrm>
          <a:prstGeom prst="rect">
            <a:avLst/>
          </a:prstGeom>
        </p:spPr>
      </p:pic>
    </p:spTree>
    <p:extLst>
      <p:ext uri="{BB962C8B-B14F-4D97-AF65-F5344CB8AC3E}">
        <p14:creationId xmlns:p14="http://schemas.microsoft.com/office/powerpoint/2010/main" xmlns="" val="3372001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ormal">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a:t>Presentation Title Here</a:t>
            </a:r>
            <a:endParaRPr lang="en-US" dirty="0"/>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Tree>
    <p:extLst>
      <p:ext uri="{BB962C8B-B14F-4D97-AF65-F5344CB8AC3E}">
        <p14:creationId xmlns:p14="http://schemas.microsoft.com/office/powerpoint/2010/main" xmlns="" val="2672130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ngle Column">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a:t>Presentation Title Here</a:t>
            </a:r>
            <a:endParaRPr lang="en-US" dirty="0"/>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9" name="テキスト プレースホルダー 8"/>
          <p:cNvSpPr>
            <a:spLocks noGrp="1"/>
          </p:cNvSpPr>
          <p:nvPr>
            <p:ph type="body" sz="quarter" idx="12" hasCustomPrompt="1"/>
          </p:nvPr>
        </p:nvSpPr>
        <p:spPr>
          <a:xfrm>
            <a:off x="-309282" y="4894169"/>
            <a:ext cx="6790764" cy="928687"/>
          </a:xfrm>
          <a:prstGeom prst="rect">
            <a:avLst/>
          </a:prstGeom>
        </p:spPr>
        <p:txBody>
          <a:bodyPr/>
          <a:lstStyle>
            <a:lvl1pPr algn="r">
              <a:defRPr sz="8000" baseline="0">
                <a:solidFill>
                  <a:schemeClr val="tx1">
                    <a:lumMod val="75000"/>
                    <a:lumOff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12" name="正方形/長方形 11"/>
          <p:cNvSpPr/>
          <p:nvPr userDrawn="1"/>
        </p:nvSpPr>
        <p:spPr>
          <a:xfrm>
            <a:off x="-1" y="5876924"/>
            <a:ext cx="6481483" cy="14735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latin typeface="+mj-lt"/>
            </a:endParaRPr>
          </a:p>
        </p:txBody>
      </p:sp>
      <p:sp>
        <p:nvSpPr>
          <p:cNvPr id="13" name="テキスト プレースホルダー 8"/>
          <p:cNvSpPr>
            <a:spLocks noGrp="1"/>
          </p:cNvSpPr>
          <p:nvPr>
            <p:ph type="body" sz="quarter" idx="14" hasCustomPrompt="1"/>
          </p:nvPr>
        </p:nvSpPr>
        <p:spPr>
          <a:xfrm>
            <a:off x="7107085" y="2635625"/>
            <a:ext cx="11024504" cy="5775302"/>
          </a:xfrm>
          <a:prstGeom prst="rect">
            <a:avLst/>
          </a:prstGeom>
        </p:spPr>
        <p:txBody>
          <a:bodyPr anchor="ctr"/>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Tree>
    <p:extLst>
      <p:ext uri="{BB962C8B-B14F-4D97-AF65-F5344CB8AC3E}">
        <p14:creationId xmlns:p14="http://schemas.microsoft.com/office/powerpoint/2010/main" xmlns="" val="350750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ngle Column -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a:t>Presentation Title Here</a:t>
            </a:r>
            <a:endParaRPr lang="en-US" dirty="0"/>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9" name="図プレースホルダー 8"/>
          <p:cNvSpPr>
            <a:spLocks noGrp="1"/>
          </p:cNvSpPr>
          <p:nvPr>
            <p:ph type="pic" sz="quarter" idx="12" hasCustomPrompt="1"/>
          </p:nvPr>
        </p:nvSpPr>
        <p:spPr>
          <a:xfrm>
            <a:off x="927100" y="2430380"/>
            <a:ext cx="5979026" cy="5980546"/>
          </a:xfrm>
          <a:prstGeom prst="rect">
            <a:avLst/>
          </a:prstGeom>
        </p:spPr>
        <p:txBody>
          <a:bodyPr/>
          <a:lstStyle>
            <a:lvl1pPr>
              <a:defRPr baseline="0">
                <a:latin typeface="+mn-lt"/>
                <a:ea typeface="Roboto Light" panose="02000000000000000000" pitchFamily="2" charset="0"/>
              </a:defRPr>
            </a:lvl1pPr>
          </a:lstStyle>
          <a:p>
            <a:r>
              <a:rPr lang="en-US" dirty="0"/>
              <a:t>Add picture here – 1:1</a:t>
            </a:r>
          </a:p>
        </p:txBody>
      </p:sp>
      <p:sp>
        <p:nvSpPr>
          <p:cNvPr id="11" name="正方形/長方形 10"/>
          <p:cNvSpPr/>
          <p:nvPr userDrawn="1"/>
        </p:nvSpPr>
        <p:spPr>
          <a:xfrm>
            <a:off x="726141" y="2430380"/>
            <a:ext cx="236007" cy="5980546"/>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latin typeface="+mj-lt"/>
            </a:endParaRPr>
          </a:p>
        </p:txBody>
      </p:sp>
      <p:sp>
        <p:nvSpPr>
          <p:cNvPr id="12" name="テキスト プレースホルダー 8"/>
          <p:cNvSpPr>
            <a:spLocks noGrp="1"/>
          </p:cNvSpPr>
          <p:nvPr>
            <p:ph type="body" sz="quarter" idx="13" hasCustomPrompt="1"/>
          </p:nvPr>
        </p:nvSpPr>
        <p:spPr>
          <a:xfrm>
            <a:off x="7107085" y="2430380"/>
            <a:ext cx="11024504"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13" name="テキスト プレースホルダー 8"/>
          <p:cNvSpPr>
            <a:spLocks noGrp="1"/>
          </p:cNvSpPr>
          <p:nvPr>
            <p:ph type="body" sz="quarter" idx="14" hasCustomPrompt="1"/>
          </p:nvPr>
        </p:nvSpPr>
        <p:spPr>
          <a:xfrm>
            <a:off x="7107085" y="3119717"/>
            <a:ext cx="11024504" cy="5291209"/>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7131895" y="3012141"/>
            <a:ext cx="10999694"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58386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orizontal 2 Columns -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a:t>Presentation Title Here</a:t>
            </a:r>
            <a:endParaRPr lang="en-US" dirty="0"/>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9" name="図プレースホルダー 8"/>
          <p:cNvSpPr>
            <a:spLocks noGrp="1"/>
          </p:cNvSpPr>
          <p:nvPr>
            <p:ph type="pic" sz="quarter" idx="12" hasCustomPrompt="1"/>
          </p:nvPr>
        </p:nvSpPr>
        <p:spPr>
          <a:xfrm>
            <a:off x="927100" y="2430380"/>
            <a:ext cx="5979026" cy="5980546"/>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11" name="正方形/長方形 10"/>
          <p:cNvSpPr/>
          <p:nvPr userDrawn="1"/>
        </p:nvSpPr>
        <p:spPr>
          <a:xfrm>
            <a:off x="726141" y="2430380"/>
            <a:ext cx="236007" cy="5980546"/>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latin typeface="+mj-lt"/>
            </a:endParaRPr>
          </a:p>
        </p:txBody>
      </p:sp>
      <p:sp>
        <p:nvSpPr>
          <p:cNvPr id="12" name="テキスト プレースホルダー 8"/>
          <p:cNvSpPr>
            <a:spLocks noGrp="1"/>
          </p:cNvSpPr>
          <p:nvPr>
            <p:ph type="body" sz="quarter" idx="13" hasCustomPrompt="1"/>
          </p:nvPr>
        </p:nvSpPr>
        <p:spPr>
          <a:xfrm>
            <a:off x="7107085" y="2430380"/>
            <a:ext cx="11024504"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Caption1 Here</a:t>
            </a:r>
            <a:endParaRPr lang="ja-JP" altLang="en-US" dirty="0"/>
          </a:p>
        </p:txBody>
      </p:sp>
      <p:sp>
        <p:nvSpPr>
          <p:cNvPr id="13" name="テキスト プレースホルダー 8"/>
          <p:cNvSpPr>
            <a:spLocks noGrp="1"/>
          </p:cNvSpPr>
          <p:nvPr>
            <p:ph type="body" sz="quarter" idx="14" hasCustomPrompt="1"/>
          </p:nvPr>
        </p:nvSpPr>
        <p:spPr>
          <a:xfrm>
            <a:off x="7107085" y="3119717"/>
            <a:ext cx="11024504" cy="2101166"/>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7131895" y="3012141"/>
            <a:ext cx="10999694"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5" name="テキスト プレースホルダー 8"/>
          <p:cNvSpPr>
            <a:spLocks noGrp="1"/>
          </p:cNvSpPr>
          <p:nvPr>
            <p:ph type="body" sz="quarter" idx="15" hasCustomPrompt="1"/>
          </p:nvPr>
        </p:nvSpPr>
        <p:spPr>
          <a:xfrm>
            <a:off x="7107085" y="5478616"/>
            <a:ext cx="11024504"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Caption2 Here</a:t>
            </a:r>
            <a:endParaRPr lang="ja-JP" altLang="en-US" dirty="0"/>
          </a:p>
        </p:txBody>
      </p:sp>
      <p:sp>
        <p:nvSpPr>
          <p:cNvPr id="16" name="テキスト プレースホルダー 8"/>
          <p:cNvSpPr>
            <a:spLocks noGrp="1"/>
          </p:cNvSpPr>
          <p:nvPr>
            <p:ph type="body" sz="quarter" idx="16" hasCustomPrompt="1"/>
          </p:nvPr>
        </p:nvSpPr>
        <p:spPr>
          <a:xfrm>
            <a:off x="7107085" y="6167953"/>
            <a:ext cx="11024504" cy="2101166"/>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7" name="直線コネクタ 16"/>
          <p:cNvCxnSpPr/>
          <p:nvPr userDrawn="1"/>
        </p:nvCxnSpPr>
        <p:spPr>
          <a:xfrm>
            <a:off x="7131895" y="6060377"/>
            <a:ext cx="10999694"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045470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2.pn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FD174353-53ED-4D08-AEBB-CFD381311BC5}"/>
              </a:ext>
            </a:extLst>
          </p:cNvPr>
          <p:cNvPicPr>
            <a:picLocks noChangeAspect="1"/>
          </p:cNvPicPr>
          <p:nvPr userDrawn="1"/>
        </p:nvPicPr>
        <p:blipFill>
          <a:blip r:embed="rId7" cstate="print">
            <a:extLst>
              <a:ext uri="{28A0092B-C50C-407E-A947-70E740481C1C}">
                <a14:useLocalDpi xmlns:a14="http://schemas.microsoft.com/office/drawing/2010/main" xmlns="" val="0"/>
              </a:ext>
            </a:extLst>
          </a:blip>
          <a:stretch>
            <a:fillRect/>
          </a:stretch>
        </p:blipFill>
        <p:spPr>
          <a:xfrm>
            <a:off x="14228618" y="8777221"/>
            <a:ext cx="3906982" cy="1385084"/>
          </a:xfrm>
          <a:prstGeom prst="rect">
            <a:avLst/>
          </a:prstGeom>
          <a:solidFill>
            <a:schemeClr val="bg1">
              <a:alpha val="0"/>
            </a:schemeClr>
          </a:solidFill>
        </p:spPr>
      </p:pic>
    </p:spTree>
    <p:extLst>
      <p:ext uri="{BB962C8B-B14F-4D97-AF65-F5344CB8AC3E}">
        <p14:creationId xmlns:p14="http://schemas.microsoft.com/office/powerpoint/2010/main" xmlns="" val="1235637300"/>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67" r:id="rId3"/>
    <p:sldLayoutId id="2147483668" r:id="rId4"/>
    <p:sldLayoutId id="2147483669" r:id="rId5"/>
  </p:sldLayoutIdLst>
  <p:hf hdr="0"/>
  <p:txStyles>
    <p:titleStyle>
      <a:lvl1pPr algn="l" defTabSz="1371600" rtl="0" eaLnBrk="1" latinLnBrk="0" hangingPunct="1">
        <a:lnSpc>
          <a:spcPct val="90000"/>
        </a:lnSpc>
        <a:spcBef>
          <a:spcPct val="0"/>
        </a:spcBef>
        <a:buNone/>
        <a:defRPr sz="4200" kern="1200">
          <a:solidFill>
            <a:schemeClr val="tx1"/>
          </a:solidFill>
          <a:latin typeface="Aller Light" panose="02000503000000020004" pitchFamily="2" charset="0"/>
          <a:ea typeface="A-OTF Shin Go Pro L" panose="020B0300000000000000" pitchFamily="34" charset="-128"/>
          <a:cs typeface="+mj-cs"/>
        </a:defRPr>
      </a:lvl1pPr>
    </p:titleStyle>
    <p:bodyStyle>
      <a:lvl1pPr marL="342900" indent="-342900" algn="l" defTabSz="1371600" rtl="0" eaLnBrk="1" latinLnBrk="0" hangingPunct="1">
        <a:lnSpc>
          <a:spcPct val="90000"/>
        </a:lnSpc>
        <a:spcBef>
          <a:spcPts val="1500"/>
        </a:spcBef>
        <a:buFont typeface="Wingdings" panose="05000000000000000000" pitchFamily="2" charset="2"/>
        <a:buChar char=""/>
        <a:defRPr sz="2700" kern="1200">
          <a:solidFill>
            <a:schemeClr val="tx1"/>
          </a:solidFill>
          <a:latin typeface="Aller Light" panose="02000503000000020004" pitchFamily="2" charset="0"/>
          <a:ea typeface="A-OTF Shin Go Pro L" panose="020B0300000000000000" pitchFamily="34" charset="-128"/>
          <a:cs typeface="+mn-cs"/>
        </a:defRPr>
      </a:lvl1pPr>
      <a:lvl2pPr marL="685800" indent="-342900" algn="l" defTabSz="1371600" rtl="0" eaLnBrk="1" latinLnBrk="0" hangingPunct="1">
        <a:lnSpc>
          <a:spcPct val="90000"/>
        </a:lnSpc>
        <a:spcBef>
          <a:spcPts val="750"/>
        </a:spcBef>
        <a:buFont typeface="Wingdings" panose="05000000000000000000" pitchFamily="2" charset="2"/>
        <a:buChar char=""/>
        <a:defRPr sz="2400" kern="1200">
          <a:solidFill>
            <a:schemeClr val="tx1"/>
          </a:solidFill>
          <a:latin typeface="Aller Light" panose="02000503000000020004" pitchFamily="2" charset="0"/>
          <a:ea typeface="A-OTF Shin Go Pro L" panose="020B0300000000000000" pitchFamily="34" charset="-128"/>
          <a:cs typeface="+mn-cs"/>
        </a:defRPr>
      </a:lvl2pPr>
      <a:lvl3pPr marL="1097280" indent="-342900" algn="l" defTabSz="1371600" rtl="0" eaLnBrk="1" latinLnBrk="0" hangingPunct="1">
        <a:lnSpc>
          <a:spcPct val="90000"/>
        </a:lnSpc>
        <a:spcBef>
          <a:spcPts val="900"/>
        </a:spcBef>
        <a:buFont typeface="Wingdings" panose="05000000000000000000" pitchFamily="2" charset="2"/>
        <a:buChar char=""/>
        <a:defRPr sz="2400" kern="1200">
          <a:solidFill>
            <a:schemeClr val="tx1"/>
          </a:solidFill>
          <a:latin typeface="Aller Light" panose="02000503000000020004" pitchFamily="2" charset="0"/>
          <a:ea typeface="A-OTF Shin Go Pro L" panose="020B0300000000000000" pitchFamily="34" charset="-128"/>
          <a:cs typeface="+mn-cs"/>
        </a:defRPr>
      </a:lvl3pPr>
      <a:lvl4pPr marL="1508760" indent="-342900" algn="l" defTabSz="1371600" rtl="0" eaLnBrk="1" latinLnBrk="0" hangingPunct="1">
        <a:lnSpc>
          <a:spcPct val="90000"/>
        </a:lnSpc>
        <a:spcBef>
          <a:spcPts val="900"/>
        </a:spcBef>
        <a:buFont typeface="Wingdings" panose="05000000000000000000" pitchFamily="2" charset="2"/>
        <a:buChar char=""/>
        <a:defRPr sz="2100" kern="1200">
          <a:solidFill>
            <a:schemeClr val="tx1"/>
          </a:solidFill>
          <a:latin typeface="Aller Light" panose="02000503000000020004" pitchFamily="2" charset="0"/>
          <a:ea typeface="A-OTF Shin Go Pro L" panose="020B0300000000000000" pitchFamily="34" charset="-128"/>
          <a:cs typeface="+mn-cs"/>
        </a:defRPr>
      </a:lvl4pPr>
      <a:lvl5pPr marL="1920240" indent="-342900" algn="l" defTabSz="1371600" rtl="0" eaLnBrk="1" latinLnBrk="0" hangingPunct="1">
        <a:lnSpc>
          <a:spcPct val="90000"/>
        </a:lnSpc>
        <a:spcBef>
          <a:spcPts val="900"/>
        </a:spcBef>
        <a:buFont typeface="Wingdings" panose="05000000000000000000" pitchFamily="2" charset="2"/>
        <a:buChar char=""/>
        <a:defRPr sz="2100" kern="1200">
          <a:solidFill>
            <a:schemeClr val="tx1"/>
          </a:solidFill>
          <a:latin typeface="Aller Light" panose="02000503000000020004" pitchFamily="2" charset="0"/>
          <a:ea typeface="A-OTF Shin Go Pro L" panose="020B0300000000000000" pitchFamily="34" charset="-128"/>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正方形/長方形 14"/>
          <p:cNvSpPr/>
          <p:nvPr userDrawn="1"/>
        </p:nvSpPr>
        <p:spPr>
          <a:xfrm>
            <a:off x="0" y="9721516"/>
            <a:ext cx="18288000" cy="565484"/>
          </a:xfrm>
          <a:prstGeom prst="rect">
            <a:avLst/>
          </a:prstGeom>
          <a:blipFill dpi="0" rotWithShape="1">
            <a:blip r:embed="rId14" cstate="print">
              <a:extLst>
                <a:ext uri="{28A0092B-C50C-407E-A947-70E740481C1C}">
                  <a14:useLocalDpi xmlns:a14="http://schemas.microsoft.com/office/drawing/2010/main" xmlns=""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sp>
        <p:nvSpPr>
          <p:cNvPr id="16" name="正方形/長方形 15"/>
          <p:cNvSpPr/>
          <p:nvPr userDrawn="1"/>
        </p:nvSpPr>
        <p:spPr>
          <a:xfrm>
            <a:off x="13018168" y="9721516"/>
            <a:ext cx="5269832" cy="5654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sp>
        <p:nvSpPr>
          <p:cNvPr id="2" name="正方形/長方形 1"/>
          <p:cNvSpPr/>
          <p:nvPr userDrawn="1"/>
        </p:nvSpPr>
        <p:spPr>
          <a:xfrm>
            <a:off x="0" y="0"/>
            <a:ext cx="18288000" cy="1462638"/>
          </a:xfrm>
          <a:prstGeom prst="rect">
            <a:avLst/>
          </a:prstGeom>
          <a:blipFill dpi="0" rotWithShape="1">
            <a:blip r:embed="rId14" cstate="print">
              <a:extLst>
                <a:ext uri="{28A0092B-C50C-407E-A947-70E740481C1C}">
                  <a14:useLocalDpi xmlns:a14="http://schemas.microsoft.com/office/drawing/2010/main" xmlns=""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p>
        </p:txBody>
      </p:sp>
      <p:sp>
        <p:nvSpPr>
          <p:cNvPr id="3" name="正方形/長方形 2"/>
          <p:cNvSpPr/>
          <p:nvPr userDrawn="1"/>
        </p:nvSpPr>
        <p:spPr>
          <a:xfrm>
            <a:off x="1" y="0"/>
            <a:ext cx="388418" cy="146263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sp>
        <p:nvSpPr>
          <p:cNvPr id="10" name="フッター プレースホルダー 9"/>
          <p:cNvSpPr>
            <a:spLocks noGrp="1"/>
          </p:cNvSpPr>
          <p:nvPr>
            <p:ph type="ftr" sz="quarter" idx="3"/>
          </p:nvPr>
        </p:nvSpPr>
        <p:spPr>
          <a:xfrm>
            <a:off x="12115800" y="9721516"/>
            <a:ext cx="6172200" cy="547688"/>
          </a:xfrm>
          <a:prstGeom prst="rect">
            <a:avLst/>
          </a:prstGeom>
        </p:spPr>
        <p:txBody>
          <a:bodyPr vert="horz" lIns="91440" tIns="45720" rIns="91440" bIns="45720" rtlCol="0" anchor="ctr"/>
          <a:lstStyle>
            <a:lvl1pPr algn="r">
              <a:defRPr sz="2800">
                <a:solidFill>
                  <a:schemeClr val="bg1">
                    <a:lumMod val="95000"/>
                  </a:schemeClr>
                </a:solidFill>
                <a:latin typeface="Bebas Neue Bold" panose="020B0606020202050201" pitchFamily="34" charset="0"/>
              </a:defRPr>
            </a:lvl1pPr>
          </a:lstStyle>
          <a:p>
            <a:r>
              <a:rPr lang="en-US" dirty="0"/>
              <a:t>Presentation Title Here</a:t>
            </a:r>
          </a:p>
        </p:txBody>
      </p:sp>
      <p:pic>
        <p:nvPicPr>
          <p:cNvPr id="5" name="Picture 4">
            <a:extLst>
              <a:ext uri="{FF2B5EF4-FFF2-40B4-BE49-F238E27FC236}">
                <a16:creationId xmlns:a16="http://schemas.microsoft.com/office/drawing/2014/main" xmlns="" id="{38DAB8AF-9594-4667-8C77-FA5CED41CD8B}"/>
              </a:ext>
            </a:extLst>
          </p:cNvPr>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14400965" y="85141"/>
            <a:ext cx="3645415" cy="1292355"/>
          </a:xfrm>
          <a:prstGeom prst="rect">
            <a:avLst/>
          </a:prstGeom>
        </p:spPr>
      </p:pic>
    </p:spTree>
    <p:extLst>
      <p:ext uri="{BB962C8B-B14F-4D97-AF65-F5344CB8AC3E}">
        <p14:creationId xmlns:p14="http://schemas.microsoft.com/office/powerpoint/2010/main" xmlns="" val="14122521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1" r:id="rId7"/>
    <p:sldLayoutId id="2147483676" r:id="rId8"/>
    <p:sldLayoutId id="2147483677" r:id="rId9"/>
    <p:sldLayoutId id="2147483670" r:id="rId10"/>
    <p:sldLayoutId id="2147483674" r:id="rId11"/>
    <p:sldLayoutId id="2147483675" r:id="rId12"/>
  </p:sldLayoutIdLst>
  <p:hf hdr="0"/>
  <p:txStyles>
    <p:titleStyle>
      <a:lvl1pPr algn="l" defTabSz="1371600" rtl="0" eaLnBrk="1" latinLnBrk="0" hangingPunct="1">
        <a:lnSpc>
          <a:spcPct val="90000"/>
        </a:lnSpc>
        <a:spcBef>
          <a:spcPct val="0"/>
        </a:spcBef>
        <a:buNone/>
        <a:defRPr sz="6000" kern="1200" baseline="0">
          <a:solidFill>
            <a:schemeClr val="bg1">
              <a:lumMod val="95000"/>
            </a:schemeClr>
          </a:solidFill>
          <a:latin typeface="Bebas Neue Bold" panose="020B0606020202050201" pitchFamily="34" charset="0"/>
          <a:ea typeface="A-OTF Shin Go Pro L" panose="020B0300000000000000" pitchFamily="34" charset="-128"/>
          <a:cs typeface="+mj-cs"/>
        </a:defRPr>
      </a:lvl1pPr>
    </p:titleStyle>
    <p:bodyStyle>
      <a:lvl1pPr marL="0" indent="0" algn="l" defTabSz="1371600" rtl="0" eaLnBrk="1" latinLnBrk="0" hangingPunct="1">
        <a:lnSpc>
          <a:spcPct val="90000"/>
        </a:lnSpc>
        <a:spcBef>
          <a:spcPts val="1500"/>
        </a:spcBef>
        <a:buFont typeface="Wingdings" panose="05000000000000000000" pitchFamily="2" charset="2"/>
        <a:buNone/>
        <a:defRPr sz="2700" kern="1200">
          <a:solidFill>
            <a:schemeClr val="tx1"/>
          </a:solidFill>
          <a:latin typeface="Aller Light" panose="02000503000000020004" pitchFamily="2" charset="0"/>
          <a:ea typeface="A-OTF Shin Go Pro L" panose="020B0300000000000000" pitchFamily="34" charset="-128"/>
          <a:cs typeface="+mn-cs"/>
        </a:defRPr>
      </a:lvl1pPr>
      <a:lvl2pPr marL="685800" indent="-342900" algn="l" defTabSz="1371600" rtl="0" eaLnBrk="1" latinLnBrk="0" hangingPunct="1">
        <a:lnSpc>
          <a:spcPct val="90000"/>
        </a:lnSpc>
        <a:spcBef>
          <a:spcPts val="750"/>
        </a:spcBef>
        <a:buFont typeface="Wingdings" panose="05000000000000000000" pitchFamily="2" charset="2"/>
        <a:buChar char=""/>
        <a:defRPr sz="2400" kern="1200">
          <a:solidFill>
            <a:schemeClr val="tx1"/>
          </a:solidFill>
          <a:latin typeface="Aller Light" panose="02000503000000020004" pitchFamily="2" charset="0"/>
          <a:ea typeface="A-OTF Shin Go Pro L" panose="020B0300000000000000" pitchFamily="34" charset="-128"/>
          <a:cs typeface="+mn-cs"/>
        </a:defRPr>
      </a:lvl2pPr>
      <a:lvl3pPr marL="1097280" indent="-342900" algn="l" defTabSz="1371600" rtl="0" eaLnBrk="1" latinLnBrk="0" hangingPunct="1">
        <a:lnSpc>
          <a:spcPct val="90000"/>
        </a:lnSpc>
        <a:spcBef>
          <a:spcPts val="900"/>
        </a:spcBef>
        <a:buFont typeface="Wingdings" panose="05000000000000000000" pitchFamily="2" charset="2"/>
        <a:buChar char=""/>
        <a:defRPr sz="2400" kern="1200">
          <a:solidFill>
            <a:schemeClr val="tx1"/>
          </a:solidFill>
          <a:latin typeface="Aller Light" panose="02000503000000020004" pitchFamily="2" charset="0"/>
          <a:ea typeface="A-OTF Shin Go Pro L" panose="020B0300000000000000" pitchFamily="34" charset="-128"/>
          <a:cs typeface="+mn-cs"/>
        </a:defRPr>
      </a:lvl3pPr>
      <a:lvl4pPr marL="1508760" indent="-342900" algn="l" defTabSz="1371600" rtl="0" eaLnBrk="1" latinLnBrk="0" hangingPunct="1">
        <a:lnSpc>
          <a:spcPct val="90000"/>
        </a:lnSpc>
        <a:spcBef>
          <a:spcPts val="900"/>
        </a:spcBef>
        <a:buFont typeface="Wingdings" panose="05000000000000000000" pitchFamily="2" charset="2"/>
        <a:buChar char=""/>
        <a:defRPr sz="2100" kern="1200">
          <a:solidFill>
            <a:schemeClr val="tx1"/>
          </a:solidFill>
          <a:latin typeface="Aller Light" panose="02000503000000020004" pitchFamily="2" charset="0"/>
          <a:ea typeface="A-OTF Shin Go Pro L" panose="020B0300000000000000" pitchFamily="34" charset="-128"/>
          <a:cs typeface="+mn-cs"/>
        </a:defRPr>
      </a:lvl4pPr>
      <a:lvl5pPr marL="1920240" indent="-342900" algn="l" defTabSz="1371600" rtl="0" eaLnBrk="1" latinLnBrk="0" hangingPunct="1">
        <a:lnSpc>
          <a:spcPct val="90000"/>
        </a:lnSpc>
        <a:spcBef>
          <a:spcPts val="900"/>
        </a:spcBef>
        <a:buFont typeface="Wingdings" panose="05000000000000000000" pitchFamily="2" charset="2"/>
        <a:buChar char=""/>
        <a:defRPr sz="2100" kern="1200">
          <a:solidFill>
            <a:schemeClr val="tx1"/>
          </a:solidFill>
          <a:latin typeface="Aller Light" panose="02000503000000020004" pitchFamily="2" charset="0"/>
          <a:ea typeface="A-OTF Shin Go Pro L" panose="020B0300000000000000" pitchFamily="34" charset="-128"/>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2286000" y="2408980"/>
            <a:ext cx="6368432" cy="1322743"/>
          </a:xfrm>
          <a:prstGeom prst="rect">
            <a:avLst/>
          </a:prstGeom>
        </p:spPr>
        <p:txBody>
          <a:bodyPr anchor="b">
            <a:noAutofit/>
          </a:bodyPr>
          <a:lstStyle>
            <a:lvl1pPr algn="ctr" defTabSz="914400" rtl="0" eaLnBrk="1" latinLnBrk="0" hangingPunct="1">
              <a:lnSpc>
                <a:spcPct val="90000"/>
              </a:lnSpc>
              <a:spcBef>
                <a:spcPct val="0"/>
              </a:spcBef>
              <a:buNone/>
              <a:defRPr sz="6000" kern="1200" baseline="0">
                <a:solidFill>
                  <a:schemeClr val="tx1">
                    <a:lumMod val="75000"/>
                    <a:lumOff val="25000"/>
                  </a:schemeClr>
                </a:solidFill>
                <a:latin typeface="Bebas Neue Bold" panose="020B0606020202050201" pitchFamily="34" charset="0"/>
                <a:ea typeface="A-OTF Gothic BBB Pro Medium" panose="020B0400000000000000" pitchFamily="34" charset="-128"/>
                <a:cs typeface="A-OTF Gothic BBB Pro Medium" panose="020B0400000000000000" pitchFamily="34" charset="-128"/>
              </a:defRPr>
            </a:lvl1pPr>
          </a:lstStyle>
          <a:p>
            <a:pPr algn="l"/>
            <a:endParaRPr lang="en-US" sz="8100" dirty="0">
              <a:solidFill>
                <a:srgbClr val="FF6600"/>
              </a:solidFill>
              <a:latin typeface="+mj-lt"/>
            </a:endParaRPr>
          </a:p>
        </p:txBody>
      </p:sp>
      <p:sp>
        <p:nvSpPr>
          <p:cNvPr id="7" name="タイトル 6"/>
          <p:cNvSpPr>
            <a:spLocks noGrp="1"/>
          </p:cNvSpPr>
          <p:nvPr>
            <p:ph type="ctrTitle"/>
          </p:nvPr>
        </p:nvSpPr>
        <p:spPr>
          <a:xfrm>
            <a:off x="2273300" y="3302000"/>
            <a:ext cx="14871700" cy="3586192"/>
          </a:xfrm>
        </p:spPr>
        <p:txBody>
          <a:bodyPr/>
          <a:lstStyle/>
          <a:p>
            <a:r>
              <a:rPr lang="en-US" sz="12000" dirty="0"/>
              <a:t>Between a rock and a hard place</a:t>
            </a:r>
            <a:br>
              <a:rPr lang="en-US" sz="12000" dirty="0"/>
            </a:br>
            <a:r>
              <a:rPr lang="en-US" sz="4100" dirty="0">
                <a:solidFill>
                  <a:schemeClr val="bg2">
                    <a:lumMod val="25000"/>
                  </a:schemeClr>
                </a:solidFill>
              </a:rPr>
              <a:t>OUTA comments on the 2021 budget</a:t>
            </a:r>
            <a:br>
              <a:rPr lang="en-US" sz="4100" dirty="0">
                <a:solidFill>
                  <a:schemeClr val="bg2">
                    <a:lumMod val="25000"/>
                  </a:schemeClr>
                </a:solidFill>
              </a:rPr>
            </a:br>
            <a:endParaRPr lang="en-US" sz="4100" dirty="0">
              <a:solidFill>
                <a:schemeClr val="bg2">
                  <a:lumMod val="25000"/>
                </a:schemeClr>
              </a:solidFill>
            </a:endParaRPr>
          </a:p>
        </p:txBody>
      </p:sp>
      <p:sp>
        <p:nvSpPr>
          <p:cNvPr id="3" name="サブタイトル 2"/>
          <p:cNvSpPr>
            <a:spLocks noGrp="1"/>
          </p:cNvSpPr>
          <p:nvPr>
            <p:ph type="subTitle" idx="1"/>
          </p:nvPr>
        </p:nvSpPr>
        <p:spPr/>
        <p:txBody>
          <a:bodyPr>
            <a:normAutofit fontScale="92500" lnSpcReduction="10000"/>
          </a:bodyPr>
          <a:lstStyle/>
          <a:p>
            <a:r>
              <a:rPr lang="en-US" dirty="0"/>
              <a:t>Matt Johnston</a:t>
            </a:r>
          </a:p>
        </p:txBody>
      </p:sp>
      <p:sp>
        <p:nvSpPr>
          <p:cNvPr id="4" name="日付プレースホルダー 3"/>
          <p:cNvSpPr>
            <a:spLocks noGrp="1"/>
          </p:cNvSpPr>
          <p:nvPr>
            <p:ph type="dt" sz="half" idx="10"/>
          </p:nvPr>
        </p:nvSpPr>
        <p:spPr/>
        <p:txBody>
          <a:bodyPr/>
          <a:lstStyle/>
          <a:p>
            <a:r>
              <a:rPr lang="en-US" dirty="0"/>
              <a:t>3 March 2020</a:t>
            </a:r>
          </a:p>
        </p:txBody>
      </p:sp>
    </p:spTree>
    <p:extLst>
      <p:ext uri="{BB962C8B-B14F-4D97-AF65-F5344CB8AC3E}">
        <p14:creationId xmlns:p14="http://schemas.microsoft.com/office/powerpoint/2010/main" xmlns="" val="177826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ED2C3B-47F0-4FDE-AFE0-E8E5768648DC}"/>
              </a:ext>
            </a:extLst>
          </p:cNvPr>
          <p:cNvSpPr>
            <a:spLocks noGrp="1"/>
          </p:cNvSpPr>
          <p:nvPr>
            <p:ph type="title"/>
          </p:nvPr>
        </p:nvSpPr>
        <p:spPr/>
        <p:txBody>
          <a:bodyPr/>
          <a:lstStyle/>
          <a:p>
            <a:r>
              <a:rPr lang="en-ZA" dirty="0"/>
              <a:t>Borrowing levels</a:t>
            </a:r>
          </a:p>
        </p:txBody>
      </p:sp>
      <p:sp>
        <p:nvSpPr>
          <p:cNvPr id="3" name="Footer Placeholder 2">
            <a:extLst>
              <a:ext uri="{FF2B5EF4-FFF2-40B4-BE49-F238E27FC236}">
                <a16:creationId xmlns:a16="http://schemas.microsoft.com/office/drawing/2014/main" xmlns="" id="{A6A6D148-189E-4FF8-BAB5-8233A5E90023}"/>
              </a:ext>
            </a:extLst>
          </p:cNvPr>
          <p:cNvSpPr>
            <a:spLocks noGrp="1"/>
          </p:cNvSpPr>
          <p:nvPr>
            <p:ph type="ftr" sz="quarter" idx="10"/>
          </p:nvPr>
        </p:nvSpPr>
        <p:spPr/>
        <p:txBody>
          <a:bodyPr/>
          <a:lstStyle/>
          <a:p>
            <a:r>
              <a:rPr lang="en-US" dirty="0"/>
              <a:t>Between a rock and a hard place</a:t>
            </a:r>
          </a:p>
        </p:txBody>
      </p:sp>
      <p:sp>
        <p:nvSpPr>
          <p:cNvPr id="4" name="Slide Number Placeholder 3">
            <a:extLst>
              <a:ext uri="{FF2B5EF4-FFF2-40B4-BE49-F238E27FC236}">
                <a16:creationId xmlns:a16="http://schemas.microsoft.com/office/drawing/2014/main" xmlns="" id="{AFFEBA0A-841B-41D0-A9C0-9A635F32C288}"/>
              </a:ext>
            </a:extLst>
          </p:cNvPr>
          <p:cNvSpPr>
            <a:spLocks noGrp="1"/>
          </p:cNvSpPr>
          <p:nvPr>
            <p:ph type="sldNum" sz="quarter" idx="11"/>
          </p:nvPr>
        </p:nvSpPr>
        <p:spPr/>
        <p:txBody>
          <a:bodyPr/>
          <a:lstStyle/>
          <a:p>
            <a:fld id="{DAEF4D36-AE85-49C9-90DE-66D02B257272}" type="slidenum">
              <a:rPr lang="en-US" smtClean="0"/>
              <a:pPr/>
              <a:t>10</a:t>
            </a:fld>
            <a:endParaRPr lang="en-US"/>
          </a:p>
        </p:txBody>
      </p:sp>
      <p:sp>
        <p:nvSpPr>
          <p:cNvPr id="6" name="TextBox 5">
            <a:extLst>
              <a:ext uri="{FF2B5EF4-FFF2-40B4-BE49-F238E27FC236}">
                <a16:creationId xmlns:a16="http://schemas.microsoft.com/office/drawing/2014/main" xmlns="" id="{B87D7786-BAA9-4690-92B4-0CC4D437DB42}"/>
              </a:ext>
            </a:extLst>
          </p:cNvPr>
          <p:cNvSpPr txBox="1"/>
          <p:nvPr/>
        </p:nvSpPr>
        <p:spPr>
          <a:xfrm>
            <a:off x="484675" y="1745885"/>
            <a:ext cx="16939725" cy="7602081"/>
          </a:xfrm>
          <a:prstGeom prst="rect">
            <a:avLst/>
          </a:prstGeom>
          <a:noFill/>
        </p:spPr>
        <p:txBody>
          <a:bodyPr wrap="square" rtlCol="0">
            <a:spAutoFit/>
          </a:bodyPr>
          <a:lstStyle/>
          <a:p>
            <a:pPr marL="285750" indent="-285750">
              <a:spcBef>
                <a:spcPts val="1200"/>
              </a:spcBef>
              <a:spcAft>
                <a:spcPts val="1200"/>
              </a:spcAft>
              <a:buFont typeface="Arial" panose="020B0604020202020204" pitchFamily="34" charset="0"/>
              <a:buChar char="•"/>
            </a:pPr>
            <a:r>
              <a:rPr lang="en-US" sz="2400" b="1" dirty="0">
                <a:solidFill>
                  <a:srgbClr val="FF0000"/>
                </a:solidFill>
                <a:latin typeface="Arial" panose="020B0604020202020204" pitchFamily="34" charset="0"/>
              </a:rPr>
              <a:t>Public finances remain overstretched despite the unexpected improvement in tax collection</a:t>
            </a:r>
            <a:r>
              <a:rPr lang="en-US" sz="2400" dirty="0">
                <a:solidFill>
                  <a:srgbClr val="000000"/>
                </a:solidFill>
                <a:latin typeface="Arial" panose="020B0604020202020204" pitchFamily="34" charset="0"/>
              </a:rPr>
              <a:t>. </a:t>
            </a:r>
          </a:p>
          <a:p>
            <a:pPr marL="285750" indent="-285750">
              <a:spcBef>
                <a:spcPts val="1200"/>
              </a:spcBef>
              <a:spcAft>
                <a:spcPts val="1200"/>
              </a:spcAft>
              <a:buFont typeface="Arial" panose="020B0604020202020204" pitchFamily="34" charset="0"/>
              <a:buChar char="•"/>
            </a:pPr>
            <a:r>
              <a:rPr lang="en-US" sz="2400" dirty="0">
                <a:solidFill>
                  <a:srgbClr val="000000"/>
                </a:solidFill>
                <a:latin typeface="Arial" panose="020B0604020202020204" pitchFamily="34" charset="0"/>
              </a:rPr>
              <a:t>Despite being better than predicted, this was the </a:t>
            </a:r>
            <a:r>
              <a:rPr lang="en-US" sz="2400" b="1" dirty="0">
                <a:solidFill>
                  <a:srgbClr val="FF0000"/>
                </a:solidFill>
                <a:latin typeface="Arial" panose="020B0604020202020204" pitchFamily="34" charset="0"/>
              </a:rPr>
              <a:t>largest tax shortfall on record</a:t>
            </a:r>
            <a:r>
              <a:rPr lang="en-US" sz="2400" dirty="0">
                <a:solidFill>
                  <a:srgbClr val="000000"/>
                </a:solidFill>
                <a:latin typeface="Arial" panose="020B0604020202020204" pitchFamily="34" charset="0"/>
              </a:rPr>
              <a:t>. </a:t>
            </a:r>
          </a:p>
          <a:p>
            <a:pPr marL="285750" indent="-285750">
              <a:spcBef>
                <a:spcPts val="1200"/>
              </a:spcBef>
              <a:spcAft>
                <a:spcPts val="1200"/>
              </a:spcAft>
              <a:buFont typeface="Arial" panose="020B0604020202020204" pitchFamily="34" charset="0"/>
              <a:buChar char="•"/>
            </a:pPr>
            <a:r>
              <a:rPr lang="en-US" sz="2400" dirty="0">
                <a:solidFill>
                  <a:srgbClr val="000000"/>
                </a:solidFill>
                <a:latin typeface="Arial" panose="020B0604020202020204" pitchFamily="34" charset="0"/>
              </a:rPr>
              <a:t>We remain deeply indebted. We plan to pass the </a:t>
            </a:r>
            <a:r>
              <a:rPr lang="en-US" sz="2400" b="1" dirty="0">
                <a:solidFill>
                  <a:srgbClr val="FF0000"/>
                </a:solidFill>
                <a:latin typeface="Arial" panose="020B0604020202020204" pitchFamily="34" charset="0"/>
              </a:rPr>
              <a:t>R5 trillion </a:t>
            </a:r>
            <a:r>
              <a:rPr lang="en-US" sz="2400" dirty="0">
                <a:solidFill>
                  <a:srgbClr val="000000"/>
                </a:solidFill>
                <a:latin typeface="Arial" panose="020B0604020202020204" pitchFamily="34" charset="0"/>
              </a:rPr>
              <a:t>mark for sovereign debt by 2023/24.</a:t>
            </a:r>
          </a:p>
          <a:p>
            <a:pPr marL="285750" indent="-285750">
              <a:spcBef>
                <a:spcPts val="1200"/>
              </a:spcBef>
              <a:spcAft>
                <a:spcPts val="1200"/>
              </a:spcAft>
              <a:buFont typeface="Arial" panose="020B0604020202020204" pitchFamily="34" charset="0"/>
              <a:buChar char="•"/>
            </a:pPr>
            <a:endParaRPr lang="en-US" sz="2400" dirty="0">
              <a:solidFill>
                <a:srgbClr val="000000"/>
              </a:solidFill>
              <a:latin typeface="Arial" panose="020B0604020202020204" pitchFamily="34" charset="0"/>
            </a:endParaRPr>
          </a:p>
          <a:p>
            <a:pPr marL="285750" indent="-285750">
              <a:spcBef>
                <a:spcPts val="1200"/>
              </a:spcBef>
              <a:spcAft>
                <a:spcPts val="1200"/>
              </a:spcAft>
              <a:buFont typeface="Arial" panose="020B0604020202020204" pitchFamily="34" charset="0"/>
              <a:buChar char="•"/>
            </a:pPr>
            <a:endParaRPr lang="en-US" sz="2400" dirty="0">
              <a:solidFill>
                <a:srgbClr val="000000"/>
              </a:solidFill>
              <a:latin typeface="Arial" panose="020B0604020202020204" pitchFamily="34" charset="0"/>
            </a:endParaRPr>
          </a:p>
          <a:p>
            <a:pPr marL="285750" indent="-285750">
              <a:spcBef>
                <a:spcPts val="1200"/>
              </a:spcBef>
              <a:spcAft>
                <a:spcPts val="1200"/>
              </a:spcAft>
              <a:buFont typeface="Arial" panose="020B0604020202020204" pitchFamily="34" charset="0"/>
              <a:buChar char="•"/>
            </a:pPr>
            <a:endParaRPr lang="en-US" sz="2400" dirty="0">
              <a:solidFill>
                <a:srgbClr val="000000"/>
              </a:solidFill>
              <a:latin typeface="Arial" panose="020B0604020202020204" pitchFamily="34" charset="0"/>
            </a:endParaRPr>
          </a:p>
          <a:p>
            <a:pPr marL="285750" indent="-285750">
              <a:spcBef>
                <a:spcPts val="1200"/>
              </a:spcBef>
              <a:spcAft>
                <a:spcPts val="1200"/>
              </a:spcAft>
              <a:buFont typeface="Arial" panose="020B0604020202020204" pitchFamily="34" charset="0"/>
              <a:buChar char="•"/>
            </a:pPr>
            <a:endParaRPr lang="en-US" sz="2400" dirty="0">
              <a:solidFill>
                <a:srgbClr val="000000"/>
              </a:solidFill>
              <a:latin typeface="Arial" panose="020B0604020202020204" pitchFamily="34" charset="0"/>
            </a:endParaRPr>
          </a:p>
          <a:p>
            <a:pPr>
              <a:spcBef>
                <a:spcPts val="1200"/>
              </a:spcBef>
              <a:spcAft>
                <a:spcPts val="1200"/>
              </a:spcAft>
            </a:pPr>
            <a:endParaRPr lang="en-US" sz="2400" dirty="0">
              <a:solidFill>
                <a:srgbClr val="000000"/>
              </a:solidFill>
              <a:latin typeface="Arial" panose="020B0604020202020204" pitchFamily="34" charset="0"/>
            </a:endParaRPr>
          </a:p>
          <a:p>
            <a:pPr marL="285750" indent="-285750">
              <a:spcBef>
                <a:spcPts val="1200"/>
              </a:spcBef>
              <a:spcAft>
                <a:spcPts val="1200"/>
              </a:spcAft>
              <a:buFont typeface="Arial" panose="020B0604020202020204" pitchFamily="34" charset="0"/>
              <a:buChar char="•"/>
            </a:pPr>
            <a:r>
              <a:rPr lang="en-US" sz="2400" dirty="0">
                <a:solidFill>
                  <a:srgbClr val="000000"/>
                </a:solidFill>
                <a:latin typeface="Arial" panose="020B0604020202020204" pitchFamily="34" charset="0"/>
              </a:rPr>
              <a:t>Debt-service costs are increasing as a percentage of the budget. Those </a:t>
            </a:r>
            <a:r>
              <a:rPr lang="en-US" sz="2400" b="1" dirty="0">
                <a:solidFill>
                  <a:srgbClr val="FF0000"/>
                </a:solidFill>
                <a:latin typeface="Arial" panose="020B0604020202020204" pitchFamily="34" charset="0"/>
              </a:rPr>
              <a:t>debt costs are crowding out social spending</a:t>
            </a:r>
            <a:r>
              <a:rPr lang="en-US" sz="2400" dirty="0">
                <a:solidFill>
                  <a:srgbClr val="000000"/>
                </a:solidFill>
                <a:latin typeface="Arial" panose="020B0604020202020204" pitchFamily="34" charset="0"/>
              </a:rPr>
              <a:t>.</a:t>
            </a:r>
          </a:p>
          <a:p>
            <a:pPr marL="285750" indent="-285750">
              <a:spcBef>
                <a:spcPts val="1200"/>
              </a:spcBef>
              <a:spcAft>
                <a:spcPts val="1200"/>
              </a:spcAft>
              <a:buFont typeface="Arial" panose="020B0604020202020204" pitchFamily="34" charset="0"/>
              <a:buChar char="•"/>
            </a:pPr>
            <a:r>
              <a:rPr lang="en-US" sz="2400" dirty="0">
                <a:solidFill>
                  <a:srgbClr val="000000"/>
                </a:solidFill>
                <a:latin typeface="Arial" panose="020B0604020202020204" pitchFamily="34" charset="0"/>
              </a:rPr>
              <a:t>We support </a:t>
            </a:r>
            <a:r>
              <a:rPr lang="en-US" sz="2400" b="1" u="sng" dirty="0">
                <a:solidFill>
                  <a:srgbClr val="000000"/>
                </a:solidFill>
                <a:latin typeface="Arial" panose="020B0604020202020204" pitchFamily="34" charset="0"/>
              </a:rPr>
              <a:t>the introduction </a:t>
            </a:r>
            <a:r>
              <a:rPr lang="en-US" sz="2400" b="1" i="0" u="sng" strike="noStrike" dirty="0">
                <a:solidFill>
                  <a:srgbClr val="000000"/>
                </a:solidFill>
                <a:latin typeface="Arial" panose="020B0604020202020204" pitchFamily="34" charset="0"/>
              </a:rPr>
              <a:t>of a Fiscal Rule</a:t>
            </a:r>
            <a:r>
              <a:rPr lang="en-US" sz="2400" b="1" u="sng"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t</a:t>
            </a:r>
            <a:r>
              <a:rPr lang="en-US" sz="2400" b="0" i="0" u="none" strike="noStrike" dirty="0">
                <a:solidFill>
                  <a:srgbClr val="000000"/>
                </a:solidFill>
                <a:effectLst/>
                <a:latin typeface="Arial" panose="020B0604020202020204" pitchFamily="34" charset="0"/>
              </a:rPr>
              <a:t>o address burgeoning public debt, primarily by introducing a fiscal rule </a:t>
            </a:r>
            <a:r>
              <a:rPr lang="en-US" sz="2400" b="1" i="0" u="sng" strike="noStrike" dirty="0">
                <a:solidFill>
                  <a:srgbClr val="000000"/>
                </a:solidFill>
                <a:effectLst/>
                <a:latin typeface="Arial" panose="020B0604020202020204" pitchFamily="34" charset="0"/>
              </a:rPr>
              <a:t>which constrains spending levels (over and above our expenditure ceiling)</a:t>
            </a:r>
            <a:r>
              <a:rPr lang="en-US" sz="2400" i="0" strike="noStrike" dirty="0">
                <a:solidFill>
                  <a:srgbClr val="000000"/>
                </a:solidFill>
                <a:effectLst/>
                <a:latin typeface="Arial" panose="020B0604020202020204" pitchFamily="34" charset="0"/>
              </a:rPr>
              <a:t>.</a:t>
            </a:r>
          </a:p>
          <a:p>
            <a:pPr>
              <a:spcBef>
                <a:spcPts val="1200"/>
              </a:spcBef>
              <a:spcAft>
                <a:spcPts val="1200"/>
              </a:spcAft>
            </a:pPr>
            <a:endParaRPr lang="en-US" sz="2400" dirty="0">
              <a:solidFill>
                <a:srgbClr val="000000"/>
              </a:solidFill>
              <a:latin typeface="Arial" panose="020B0604020202020204" pitchFamily="34" charset="0"/>
            </a:endParaRPr>
          </a:p>
        </p:txBody>
      </p:sp>
      <p:pic>
        <p:nvPicPr>
          <p:cNvPr id="2050" name="Picture 2">
            <a:extLst>
              <a:ext uri="{FF2B5EF4-FFF2-40B4-BE49-F238E27FC236}">
                <a16:creationId xmlns:a16="http://schemas.microsoft.com/office/drawing/2014/main" xmlns="" id="{C0BCECEB-03C5-458F-8E3B-7D635840776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910" y="3941339"/>
            <a:ext cx="10411716" cy="296019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69247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ED2C3B-47F0-4FDE-AFE0-E8E5768648DC}"/>
              </a:ext>
            </a:extLst>
          </p:cNvPr>
          <p:cNvSpPr>
            <a:spLocks noGrp="1"/>
          </p:cNvSpPr>
          <p:nvPr>
            <p:ph type="title"/>
          </p:nvPr>
        </p:nvSpPr>
        <p:spPr/>
        <p:txBody>
          <a:bodyPr/>
          <a:lstStyle/>
          <a:p>
            <a:r>
              <a:rPr lang="en-ZA" dirty="0"/>
              <a:t>Contingency Reserve</a:t>
            </a:r>
          </a:p>
        </p:txBody>
      </p:sp>
      <p:sp>
        <p:nvSpPr>
          <p:cNvPr id="3" name="Footer Placeholder 2">
            <a:extLst>
              <a:ext uri="{FF2B5EF4-FFF2-40B4-BE49-F238E27FC236}">
                <a16:creationId xmlns:a16="http://schemas.microsoft.com/office/drawing/2014/main" xmlns="" id="{A6A6D148-189E-4FF8-BAB5-8233A5E90023}"/>
              </a:ext>
            </a:extLst>
          </p:cNvPr>
          <p:cNvSpPr>
            <a:spLocks noGrp="1"/>
          </p:cNvSpPr>
          <p:nvPr>
            <p:ph type="ftr" sz="quarter" idx="10"/>
          </p:nvPr>
        </p:nvSpPr>
        <p:spPr/>
        <p:txBody>
          <a:bodyPr/>
          <a:lstStyle/>
          <a:p>
            <a:r>
              <a:rPr lang="en-US" dirty="0"/>
              <a:t>Between a rock and a hard place</a:t>
            </a:r>
          </a:p>
        </p:txBody>
      </p:sp>
      <p:sp>
        <p:nvSpPr>
          <p:cNvPr id="4" name="Slide Number Placeholder 3">
            <a:extLst>
              <a:ext uri="{FF2B5EF4-FFF2-40B4-BE49-F238E27FC236}">
                <a16:creationId xmlns:a16="http://schemas.microsoft.com/office/drawing/2014/main" xmlns="" id="{AFFEBA0A-841B-41D0-A9C0-9A635F32C288}"/>
              </a:ext>
            </a:extLst>
          </p:cNvPr>
          <p:cNvSpPr>
            <a:spLocks noGrp="1"/>
          </p:cNvSpPr>
          <p:nvPr>
            <p:ph type="sldNum" sz="quarter" idx="11"/>
          </p:nvPr>
        </p:nvSpPr>
        <p:spPr/>
        <p:txBody>
          <a:bodyPr/>
          <a:lstStyle/>
          <a:p>
            <a:fld id="{DAEF4D36-AE85-49C9-90DE-66D02B257272}" type="slidenum">
              <a:rPr lang="en-US" smtClean="0"/>
              <a:pPr/>
              <a:t>11</a:t>
            </a:fld>
            <a:endParaRPr lang="en-US"/>
          </a:p>
        </p:txBody>
      </p:sp>
      <p:sp>
        <p:nvSpPr>
          <p:cNvPr id="6" name="TextBox 5">
            <a:extLst>
              <a:ext uri="{FF2B5EF4-FFF2-40B4-BE49-F238E27FC236}">
                <a16:creationId xmlns:a16="http://schemas.microsoft.com/office/drawing/2014/main" xmlns="" id="{B87D7786-BAA9-4690-92B4-0CC4D437DB42}"/>
              </a:ext>
            </a:extLst>
          </p:cNvPr>
          <p:cNvSpPr txBox="1"/>
          <p:nvPr/>
        </p:nvSpPr>
        <p:spPr>
          <a:xfrm>
            <a:off x="484675" y="1745885"/>
            <a:ext cx="16939725" cy="5847755"/>
          </a:xfrm>
          <a:prstGeom prst="rect">
            <a:avLst/>
          </a:prstGeom>
          <a:noFill/>
        </p:spPr>
        <p:txBody>
          <a:bodyPr wrap="square" rtlCol="0">
            <a:spAutoFit/>
          </a:bodyPr>
          <a:lstStyle/>
          <a:p>
            <a:pPr marL="342900" indent="-342900" algn="just" rtl="0">
              <a:spcBef>
                <a:spcPts val="2400"/>
              </a:spcBef>
              <a:spcAft>
                <a:spcPts val="0"/>
              </a:spcAft>
              <a:buFont typeface="Arial" panose="020B0604020202020204" pitchFamily="34" charset="0"/>
              <a:buChar char="•"/>
            </a:pPr>
            <a:r>
              <a:rPr lang="en-US" sz="2400" dirty="0">
                <a:solidFill>
                  <a:srgbClr val="000000"/>
                </a:solidFill>
                <a:latin typeface="Arial" panose="020B0604020202020204" pitchFamily="34" charset="0"/>
              </a:rPr>
              <a:t>Government allocated R1.3 billion in the current year for vaccine purchases. Given uncertainty around final costs, an estimated R9 billion could be drawn on from the contingency reserve and emergency allocations, bringing total potential funding for the </a:t>
            </a:r>
            <a:r>
              <a:rPr lang="en-US" sz="2400" b="1" dirty="0">
                <a:solidFill>
                  <a:srgbClr val="FF0000"/>
                </a:solidFill>
                <a:latin typeface="Arial" panose="020B0604020202020204" pitchFamily="34" charset="0"/>
              </a:rPr>
              <a:t>vaccination </a:t>
            </a:r>
            <a:r>
              <a:rPr lang="en-US" sz="2400" b="1" dirty="0" err="1">
                <a:solidFill>
                  <a:srgbClr val="FF0000"/>
                </a:solidFill>
                <a:latin typeface="Arial" panose="020B0604020202020204" pitchFamily="34" charset="0"/>
              </a:rPr>
              <a:t>programme</a:t>
            </a:r>
            <a:r>
              <a:rPr lang="en-US" sz="2400" b="1" dirty="0">
                <a:solidFill>
                  <a:srgbClr val="FF0000"/>
                </a:solidFill>
                <a:latin typeface="Arial" panose="020B0604020202020204" pitchFamily="34" charset="0"/>
              </a:rPr>
              <a:t> to about R19.3 billion</a:t>
            </a:r>
            <a:r>
              <a:rPr lang="en-US" sz="2400" dirty="0">
                <a:solidFill>
                  <a:srgbClr val="000000"/>
                </a:solidFill>
                <a:latin typeface="Arial" panose="020B0604020202020204" pitchFamily="34" charset="0"/>
              </a:rPr>
              <a:t>.</a:t>
            </a:r>
          </a:p>
          <a:p>
            <a:pPr marL="342900" indent="-342900" algn="just" rtl="0">
              <a:spcBef>
                <a:spcPts val="2400"/>
              </a:spcBef>
              <a:spcAft>
                <a:spcPts val="0"/>
              </a:spcAft>
              <a:buFont typeface="Arial" panose="020B0604020202020204" pitchFamily="34" charset="0"/>
              <a:buChar char="•"/>
            </a:pPr>
            <a:r>
              <a:rPr lang="en-US" sz="2400" dirty="0">
                <a:solidFill>
                  <a:srgbClr val="000000"/>
                </a:solidFill>
                <a:latin typeface="Arial" panose="020B0604020202020204" pitchFamily="34" charset="0"/>
              </a:rPr>
              <a:t>Given the importance of the vaccine roll out, we recommend that </a:t>
            </a:r>
            <a:r>
              <a:rPr lang="en-US" sz="2400" b="1" u="sng" dirty="0">
                <a:solidFill>
                  <a:srgbClr val="000000"/>
                </a:solidFill>
                <a:latin typeface="Arial" panose="020B0604020202020204" pitchFamily="34" charset="0"/>
              </a:rPr>
              <a:t>civil society, business, academia and professional health bodies are drawn</a:t>
            </a:r>
            <a:r>
              <a:rPr lang="en-US" sz="2400" b="1"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in to establish a concrete, detailed and practical plan to roll out the Covid-19 vaccine strategy with timelines and anti-corruption measures.</a:t>
            </a:r>
          </a:p>
          <a:p>
            <a:pPr marL="342900" indent="-342900" algn="just" rtl="0">
              <a:spcBef>
                <a:spcPts val="2400"/>
              </a:spcBef>
              <a:spcAft>
                <a:spcPts val="0"/>
              </a:spcAft>
              <a:buFont typeface="Arial" panose="020B0604020202020204" pitchFamily="34" charset="0"/>
              <a:buChar char="•"/>
            </a:pPr>
            <a:r>
              <a:rPr lang="en-US" sz="2400" dirty="0">
                <a:solidFill>
                  <a:srgbClr val="000000"/>
                </a:solidFill>
                <a:latin typeface="Arial" panose="020B0604020202020204" pitchFamily="34" charset="0"/>
              </a:rPr>
              <a:t>When the contingency reserve gets extra funds, it is usually to fund a bail out. </a:t>
            </a:r>
            <a:r>
              <a:rPr lang="en-US" sz="2400" b="1" dirty="0">
                <a:solidFill>
                  <a:srgbClr val="FF0000"/>
                </a:solidFill>
                <a:latin typeface="Arial" panose="020B0604020202020204" pitchFamily="34" charset="0"/>
              </a:rPr>
              <a:t>Crisis control cannot be a mode of everyday operations at SOEs</a:t>
            </a:r>
            <a:r>
              <a:rPr lang="en-US" sz="2400" dirty="0">
                <a:solidFill>
                  <a:srgbClr val="000000"/>
                </a:solidFill>
                <a:latin typeface="Arial" panose="020B0604020202020204" pitchFamily="34" charset="0"/>
              </a:rPr>
              <a:t>. The vaccine roll out presents a tolerable exception.</a:t>
            </a:r>
          </a:p>
          <a:p>
            <a:pPr marL="342900" indent="-342900" algn="just" rtl="0">
              <a:spcBef>
                <a:spcPts val="2400"/>
              </a:spcBef>
              <a:spcAft>
                <a:spcPts val="0"/>
              </a:spcAft>
              <a:buFont typeface="Arial" panose="020B0604020202020204" pitchFamily="34" charset="0"/>
              <a:buChar char="•"/>
            </a:pPr>
            <a:r>
              <a:rPr lang="en-US" sz="2400" dirty="0">
                <a:solidFill>
                  <a:srgbClr val="000000"/>
                </a:solidFill>
                <a:latin typeface="Arial" panose="020B0604020202020204" pitchFamily="34" charset="0"/>
              </a:rPr>
              <a:t>We are cooperating with AGSA to ensure </a:t>
            </a:r>
            <a:r>
              <a:rPr lang="en-US" sz="2400" b="1" u="sng" dirty="0">
                <a:solidFill>
                  <a:srgbClr val="000000"/>
                </a:solidFill>
                <a:latin typeface="Arial" panose="020B0604020202020204" pitchFamily="34" charset="0"/>
              </a:rPr>
              <a:t>corruption prevention </a:t>
            </a:r>
            <a:r>
              <a:rPr lang="en-US" sz="2400" dirty="0">
                <a:solidFill>
                  <a:srgbClr val="000000"/>
                </a:solidFill>
                <a:latin typeface="Arial" panose="020B0604020202020204" pitchFamily="34" charset="0"/>
              </a:rPr>
              <a:t>measures are implemented with the vaccine roll out. </a:t>
            </a:r>
          </a:p>
          <a:p>
            <a:pPr marL="285750" indent="-285750">
              <a:spcBef>
                <a:spcPts val="1200"/>
              </a:spcBef>
              <a:spcAft>
                <a:spcPts val="1200"/>
              </a:spcAft>
              <a:buFont typeface="Arial" panose="020B0604020202020204" pitchFamily="34" charset="0"/>
              <a:buChar char="•"/>
            </a:pPr>
            <a:endParaRPr lang="en-ZA" sz="2400" dirty="0">
              <a:cs typeface="Times New Roman" panose="02020603050405020304" pitchFamily="18" charset="0"/>
            </a:endParaRPr>
          </a:p>
          <a:p>
            <a:pPr marL="457200" indent="-457200">
              <a:buFont typeface="Arial" panose="020B0604020202020204" pitchFamily="34" charset="0"/>
              <a:buChar char="•"/>
            </a:pPr>
            <a:endParaRPr kumimoji="1" lang="en-ZA" dirty="0">
              <a:solidFill>
                <a:schemeClr val="tx1">
                  <a:lumMod val="85000"/>
                  <a:lumOff val="15000"/>
                </a:schemeClr>
              </a:solidFill>
              <a:latin typeface="+mj-lt"/>
              <a:ea typeface="A-OTF Shin Go Pro L" panose="020B0300000000000000" pitchFamily="34" charset="-128"/>
            </a:endParaRPr>
          </a:p>
          <a:p>
            <a:pPr marL="457200" indent="-457200">
              <a:buFont typeface="Arial" panose="020B0604020202020204" pitchFamily="34" charset="0"/>
              <a:buChar char="•"/>
            </a:pPr>
            <a:endParaRPr kumimoji="1" lang="en-ZA" dirty="0">
              <a:solidFill>
                <a:schemeClr val="tx1">
                  <a:lumMod val="85000"/>
                  <a:lumOff val="15000"/>
                </a:schemeClr>
              </a:solidFill>
              <a:latin typeface="+mj-lt"/>
              <a:ea typeface="A-OTF Shin Go Pro L" panose="020B0300000000000000" pitchFamily="34" charset="-128"/>
            </a:endParaRPr>
          </a:p>
        </p:txBody>
      </p:sp>
    </p:spTree>
    <p:extLst>
      <p:ext uri="{BB962C8B-B14F-4D97-AF65-F5344CB8AC3E}">
        <p14:creationId xmlns:p14="http://schemas.microsoft.com/office/powerpoint/2010/main" xmlns="" val="243679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ED2C3B-47F0-4FDE-AFE0-E8E5768648DC}"/>
              </a:ext>
            </a:extLst>
          </p:cNvPr>
          <p:cNvSpPr>
            <a:spLocks noGrp="1"/>
          </p:cNvSpPr>
          <p:nvPr>
            <p:ph type="title"/>
          </p:nvPr>
        </p:nvSpPr>
        <p:spPr/>
        <p:txBody>
          <a:bodyPr/>
          <a:lstStyle/>
          <a:p>
            <a:r>
              <a:rPr lang="en-ZA" dirty="0"/>
              <a:t>Zero-based budgeting</a:t>
            </a:r>
          </a:p>
        </p:txBody>
      </p:sp>
      <p:sp>
        <p:nvSpPr>
          <p:cNvPr id="3" name="Footer Placeholder 2">
            <a:extLst>
              <a:ext uri="{FF2B5EF4-FFF2-40B4-BE49-F238E27FC236}">
                <a16:creationId xmlns:a16="http://schemas.microsoft.com/office/drawing/2014/main" xmlns="" id="{A6A6D148-189E-4FF8-BAB5-8233A5E90023}"/>
              </a:ext>
            </a:extLst>
          </p:cNvPr>
          <p:cNvSpPr>
            <a:spLocks noGrp="1"/>
          </p:cNvSpPr>
          <p:nvPr>
            <p:ph type="ftr" sz="quarter" idx="10"/>
          </p:nvPr>
        </p:nvSpPr>
        <p:spPr/>
        <p:txBody>
          <a:bodyPr/>
          <a:lstStyle/>
          <a:p>
            <a:r>
              <a:rPr lang="en-US" dirty="0"/>
              <a:t>Between a rock and a hard place</a:t>
            </a:r>
          </a:p>
        </p:txBody>
      </p:sp>
      <p:sp>
        <p:nvSpPr>
          <p:cNvPr id="4" name="Slide Number Placeholder 3">
            <a:extLst>
              <a:ext uri="{FF2B5EF4-FFF2-40B4-BE49-F238E27FC236}">
                <a16:creationId xmlns:a16="http://schemas.microsoft.com/office/drawing/2014/main" xmlns="" id="{AFFEBA0A-841B-41D0-A9C0-9A635F32C288}"/>
              </a:ext>
            </a:extLst>
          </p:cNvPr>
          <p:cNvSpPr>
            <a:spLocks noGrp="1"/>
          </p:cNvSpPr>
          <p:nvPr>
            <p:ph type="sldNum" sz="quarter" idx="11"/>
          </p:nvPr>
        </p:nvSpPr>
        <p:spPr/>
        <p:txBody>
          <a:bodyPr/>
          <a:lstStyle/>
          <a:p>
            <a:fld id="{DAEF4D36-AE85-49C9-90DE-66D02B257272}" type="slidenum">
              <a:rPr lang="en-US" smtClean="0"/>
              <a:pPr/>
              <a:t>12</a:t>
            </a:fld>
            <a:endParaRPr lang="en-US"/>
          </a:p>
        </p:txBody>
      </p:sp>
      <p:sp>
        <p:nvSpPr>
          <p:cNvPr id="6" name="TextBox 5">
            <a:extLst>
              <a:ext uri="{FF2B5EF4-FFF2-40B4-BE49-F238E27FC236}">
                <a16:creationId xmlns:a16="http://schemas.microsoft.com/office/drawing/2014/main" xmlns="" id="{B87D7786-BAA9-4690-92B4-0CC4D437DB42}"/>
              </a:ext>
            </a:extLst>
          </p:cNvPr>
          <p:cNvSpPr txBox="1"/>
          <p:nvPr/>
        </p:nvSpPr>
        <p:spPr>
          <a:xfrm>
            <a:off x="484675" y="1745885"/>
            <a:ext cx="16939725" cy="8710077"/>
          </a:xfrm>
          <a:prstGeom prst="rect">
            <a:avLst/>
          </a:prstGeom>
          <a:noFill/>
        </p:spPr>
        <p:txBody>
          <a:bodyPr wrap="square" rtlCol="0">
            <a:spAutoFit/>
          </a:bodyPr>
          <a:lstStyle/>
          <a:p>
            <a:pPr marL="285750" indent="-285750">
              <a:spcBef>
                <a:spcPts val="1200"/>
              </a:spcBef>
              <a:spcAft>
                <a:spcPts val="1200"/>
              </a:spcAft>
              <a:buFont typeface="Arial" panose="020B0604020202020204" pitchFamily="34" charset="0"/>
              <a:buChar char="•"/>
            </a:pPr>
            <a:r>
              <a:rPr lang="en-US" sz="2400" dirty="0">
                <a:solidFill>
                  <a:srgbClr val="000000"/>
                </a:solidFill>
                <a:latin typeface="Arial" panose="020B0604020202020204" pitchFamily="34" charset="0"/>
              </a:rPr>
              <a:t>The purpose of ZBB is to create focused operations, lower costs, and enforce a disciplined execution of the budget. </a:t>
            </a:r>
          </a:p>
          <a:p>
            <a:pPr marL="285750" indent="-285750">
              <a:spcBef>
                <a:spcPts val="1200"/>
              </a:spcBef>
              <a:spcAft>
                <a:spcPts val="1200"/>
              </a:spcAft>
              <a:buFont typeface="Arial" panose="020B0604020202020204" pitchFamily="34" charset="0"/>
              <a:buChar char="•"/>
            </a:pPr>
            <a:r>
              <a:rPr lang="en-US" sz="2400" dirty="0">
                <a:cs typeface="Times New Roman" panose="02020603050405020304" pitchFamily="18" charset="0"/>
              </a:rPr>
              <a:t>We support the zero-based budgeting approach and want to see it implemented at all spheres of government including in municipalities. </a:t>
            </a:r>
          </a:p>
          <a:p>
            <a:pPr marL="285750" indent="-285750">
              <a:spcBef>
                <a:spcPts val="1200"/>
              </a:spcBef>
              <a:spcAft>
                <a:spcPts val="1200"/>
              </a:spcAft>
              <a:buFont typeface="Arial" panose="020B0604020202020204" pitchFamily="34" charset="0"/>
              <a:buChar char="•"/>
            </a:pPr>
            <a:r>
              <a:rPr lang="en-US" sz="2400" dirty="0">
                <a:cs typeface="Times New Roman" panose="02020603050405020304" pitchFamily="18" charset="0"/>
              </a:rPr>
              <a:t>In November 2020, OUTA conducted extensive research exploring the practicalities of implementing ZBB at municipal level using metros as case studies. </a:t>
            </a:r>
            <a:r>
              <a:rPr lang="en-US" sz="2400" b="1" dirty="0">
                <a:solidFill>
                  <a:srgbClr val="FF0000"/>
                </a:solidFill>
                <a:cs typeface="Times New Roman" panose="02020603050405020304" pitchFamily="18" charset="0"/>
              </a:rPr>
              <a:t>A key issue we found is a lack of clarity on who will be accountable for implementation</a:t>
            </a:r>
            <a:r>
              <a:rPr lang="en-US" sz="2400" dirty="0">
                <a:cs typeface="Times New Roman" panose="02020603050405020304" pitchFamily="18" charset="0"/>
              </a:rPr>
              <a:t>. </a:t>
            </a:r>
            <a:r>
              <a:rPr lang="en-US" sz="2400" b="1" u="sng" dirty="0">
                <a:cs typeface="Times New Roman" panose="02020603050405020304" pitchFamily="18" charset="0"/>
              </a:rPr>
              <a:t>The same executive and accounting authorities responsible for financial collapses cannot be the custodians of solutions.</a:t>
            </a:r>
          </a:p>
          <a:p>
            <a:pPr marL="285750" indent="-285750">
              <a:spcBef>
                <a:spcPts val="1200"/>
              </a:spcBef>
              <a:spcAft>
                <a:spcPts val="1200"/>
              </a:spcAft>
              <a:buFont typeface="Arial" panose="020B0604020202020204" pitchFamily="34" charset="0"/>
              <a:buChar char="•"/>
            </a:pPr>
            <a:r>
              <a:rPr lang="en-US" sz="2400" dirty="0">
                <a:cs typeface="Times New Roman" panose="02020603050405020304" pitchFamily="18" charset="0"/>
              </a:rPr>
              <a:t>Our findings suggest that, to effectively implement ZBB at a municipal level, it is important to:</a:t>
            </a:r>
          </a:p>
          <a:p>
            <a:pPr marL="971550" lvl="1" indent="-285750">
              <a:spcBef>
                <a:spcPts val="1200"/>
              </a:spcBef>
              <a:spcAft>
                <a:spcPts val="1200"/>
              </a:spcAft>
              <a:buFont typeface="Arial" panose="020B0604020202020204" pitchFamily="34" charset="0"/>
              <a:buChar char="•"/>
            </a:pPr>
            <a:r>
              <a:rPr lang="en-ZA" sz="2400" dirty="0">
                <a:cs typeface="Times New Roman" panose="02020603050405020304" pitchFamily="18" charset="0"/>
              </a:rPr>
              <a:t>Professionalise Local Government</a:t>
            </a:r>
            <a:endParaRPr lang="en-US" sz="2400" dirty="0">
              <a:cs typeface="Times New Roman" panose="02020603050405020304" pitchFamily="18" charset="0"/>
            </a:endParaRPr>
          </a:p>
          <a:p>
            <a:pPr marL="971550" lvl="1" indent="-285750">
              <a:spcBef>
                <a:spcPts val="1200"/>
              </a:spcBef>
              <a:spcAft>
                <a:spcPts val="1200"/>
              </a:spcAft>
              <a:buFont typeface="Arial" panose="020B0604020202020204" pitchFamily="34" charset="0"/>
              <a:buChar char="•"/>
            </a:pPr>
            <a:r>
              <a:rPr lang="en-US" sz="2400" dirty="0">
                <a:cs typeface="Times New Roman" panose="02020603050405020304" pitchFamily="18" charset="0"/>
              </a:rPr>
              <a:t>Plan, prioritize and </a:t>
            </a:r>
            <a:r>
              <a:rPr lang="en-US" sz="2400" b="1" dirty="0">
                <a:solidFill>
                  <a:srgbClr val="FF0000"/>
                </a:solidFill>
                <a:cs typeface="Times New Roman" panose="02020603050405020304" pitchFamily="18" charset="0"/>
              </a:rPr>
              <a:t>engage effectively with the community</a:t>
            </a:r>
          </a:p>
          <a:p>
            <a:pPr marL="971550" lvl="1" indent="-285750">
              <a:spcBef>
                <a:spcPts val="1200"/>
              </a:spcBef>
              <a:spcAft>
                <a:spcPts val="1200"/>
              </a:spcAft>
              <a:buFont typeface="Arial" panose="020B0604020202020204" pitchFamily="34" charset="0"/>
              <a:buChar char="•"/>
            </a:pPr>
            <a:r>
              <a:rPr lang="en-ZA" sz="2400" dirty="0">
                <a:cs typeface="Times New Roman" panose="02020603050405020304" pitchFamily="18" charset="0"/>
              </a:rPr>
              <a:t>Standardize Zero-Based Budgeting</a:t>
            </a:r>
          </a:p>
          <a:p>
            <a:pPr marL="971550" lvl="1" indent="-285750">
              <a:spcBef>
                <a:spcPts val="1200"/>
              </a:spcBef>
              <a:spcAft>
                <a:spcPts val="1200"/>
              </a:spcAft>
              <a:buFont typeface="Arial" panose="020B0604020202020204" pitchFamily="34" charset="0"/>
              <a:buChar char="•"/>
            </a:pPr>
            <a:r>
              <a:rPr lang="en-US" sz="2400" dirty="0">
                <a:cs typeface="Times New Roman" panose="02020603050405020304" pitchFamily="18" charset="0"/>
              </a:rPr>
              <a:t>Ensure that ZBB is </a:t>
            </a:r>
            <a:r>
              <a:rPr lang="en-US" sz="2400" b="1" dirty="0">
                <a:solidFill>
                  <a:srgbClr val="FF0000"/>
                </a:solidFill>
                <a:cs typeface="Times New Roman" panose="02020603050405020304" pitchFamily="18" charset="0"/>
              </a:rPr>
              <a:t>regulated by National Treasury </a:t>
            </a:r>
            <a:r>
              <a:rPr lang="en-US" sz="2400" dirty="0">
                <a:cs typeface="Times New Roman" panose="02020603050405020304" pitchFamily="18" charset="0"/>
              </a:rPr>
              <a:t>and approached in a uniform manner across all municipalities</a:t>
            </a:r>
          </a:p>
          <a:p>
            <a:pPr marL="971550" lvl="1" indent="-285750">
              <a:spcBef>
                <a:spcPts val="1200"/>
              </a:spcBef>
              <a:spcAft>
                <a:spcPts val="1200"/>
              </a:spcAft>
              <a:buFont typeface="Arial" panose="020B0604020202020204" pitchFamily="34" charset="0"/>
              <a:buChar char="•"/>
            </a:pPr>
            <a:r>
              <a:rPr lang="en-ZA" sz="2400" dirty="0">
                <a:cs typeface="Times New Roman" panose="02020603050405020304" pitchFamily="18" charset="0"/>
              </a:rPr>
              <a:t>Consistently share knowledge</a:t>
            </a:r>
            <a:r>
              <a:rPr lang="en-US" sz="2400" dirty="0">
                <a:cs typeface="Times New Roman" panose="02020603050405020304" pitchFamily="18" charset="0"/>
              </a:rPr>
              <a:t> and best practices</a:t>
            </a:r>
          </a:p>
          <a:p>
            <a:pPr marL="971550" lvl="1" indent="-285750">
              <a:spcBef>
                <a:spcPts val="1200"/>
              </a:spcBef>
              <a:spcAft>
                <a:spcPts val="1200"/>
              </a:spcAft>
              <a:buFont typeface="Arial" panose="020B0604020202020204" pitchFamily="34" charset="0"/>
              <a:buChar char="•"/>
            </a:pPr>
            <a:r>
              <a:rPr lang="en-US" sz="2400" dirty="0" err="1">
                <a:cs typeface="Times New Roman" panose="02020603050405020304" pitchFamily="18" charset="0"/>
              </a:rPr>
              <a:t>Harmonise</a:t>
            </a:r>
            <a:r>
              <a:rPr lang="en-US" sz="2400" dirty="0">
                <a:cs typeface="Times New Roman" panose="02020603050405020304" pitchFamily="18" charset="0"/>
              </a:rPr>
              <a:t> ZBB with existing municipal policies</a:t>
            </a:r>
          </a:p>
          <a:p>
            <a:pPr marL="971550" lvl="1" indent="-285750">
              <a:spcBef>
                <a:spcPts val="1200"/>
              </a:spcBef>
              <a:spcAft>
                <a:spcPts val="1200"/>
              </a:spcAft>
              <a:buFont typeface="Arial" panose="020B0604020202020204" pitchFamily="34" charset="0"/>
              <a:buChar char="•"/>
            </a:pPr>
            <a:endParaRPr lang="en-US" sz="2400" dirty="0">
              <a:cs typeface="Times New Roman" panose="02020603050405020304" pitchFamily="18" charset="0"/>
            </a:endParaRPr>
          </a:p>
        </p:txBody>
      </p:sp>
    </p:spTree>
    <p:extLst>
      <p:ext uri="{BB962C8B-B14F-4D97-AF65-F5344CB8AC3E}">
        <p14:creationId xmlns:p14="http://schemas.microsoft.com/office/powerpoint/2010/main" xmlns="" val="2758878681"/>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ED2C3B-47F0-4FDE-AFE0-E8E5768648DC}"/>
              </a:ext>
            </a:extLst>
          </p:cNvPr>
          <p:cNvSpPr>
            <a:spLocks noGrp="1"/>
          </p:cNvSpPr>
          <p:nvPr>
            <p:ph type="title"/>
          </p:nvPr>
        </p:nvSpPr>
        <p:spPr/>
        <p:txBody>
          <a:bodyPr/>
          <a:lstStyle/>
          <a:p>
            <a:r>
              <a:rPr lang="en-ZA" dirty="0"/>
              <a:t>Governance improvements</a:t>
            </a:r>
          </a:p>
        </p:txBody>
      </p:sp>
      <p:sp>
        <p:nvSpPr>
          <p:cNvPr id="3" name="Footer Placeholder 2">
            <a:extLst>
              <a:ext uri="{FF2B5EF4-FFF2-40B4-BE49-F238E27FC236}">
                <a16:creationId xmlns:a16="http://schemas.microsoft.com/office/drawing/2014/main" xmlns="" id="{A6A6D148-189E-4FF8-BAB5-8233A5E90023}"/>
              </a:ext>
            </a:extLst>
          </p:cNvPr>
          <p:cNvSpPr>
            <a:spLocks noGrp="1"/>
          </p:cNvSpPr>
          <p:nvPr>
            <p:ph type="ftr" sz="quarter" idx="10"/>
          </p:nvPr>
        </p:nvSpPr>
        <p:spPr/>
        <p:txBody>
          <a:bodyPr/>
          <a:lstStyle/>
          <a:p>
            <a:r>
              <a:rPr lang="en-US" dirty="0"/>
              <a:t>Between a rock and a hard place</a:t>
            </a:r>
          </a:p>
        </p:txBody>
      </p:sp>
      <p:sp>
        <p:nvSpPr>
          <p:cNvPr id="4" name="Slide Number Placeholder 3">
            <a:extLst>
              <a:ext uri="{FF2B5EF4-FFF2-40B4-BE49-F238E27FC236}">
                <a16:creationId xmlns:a16="http://schemas.microsoft.com/office/drawing/2014/main" xmlns="" id="{AFFEBA0A-841B-41D0-A9C0-9A635F32C288}"/>
              </a:ext>
            </a:extLst>
          </p:cNvPr>
          <p:cNvSpPr>
            <a:spLocks noGrp="1"/>
          </p:cNvSpPr>
          <p:nvPr>
            <p:ph type="sldNum" sz="quarter" idx="11"/>
          </p:nvPr>
        </p:nvSpPr>
        <p:spPr/>
        <p:txBody>
          <a:bodyPr/>
          <a:lstStyle/>
          <a:p>
            <a:fld id="{DAEF4D36-AE85-49C9-90DE-66D02B257272}" type="slidenum">
              <a:rPr lang="en-US" smtClean="0"/>
              <a:pPr/>
              <a:t>13</a:t>
            </a:fld>
            <a:endParaRPr lang="en-US"/>
          </a:p>
        </p:txBody>
      </p:sp>
      <p:sp>
        <p:nvSpPr>
          <p:cNvPr id="6" name="TextBox 5">
            <a:extLst>
              <a:ext uri="{FF2B5EF4-FFF2-40B4-BE49-F238E27FC236}">
                <a16:creationId xmlns:a16="http://schemas.microsoft.com/office/drawing/2014/main" xmlns="" id="{B87D7786-BAA9-4690-92B4-0CC4D437DB42}"/>
              </a:ext>
            </a:extLst>
          </p:cNvPr>
          <p:cNvSpPr txBox="1"/>
          <p:nvPr/>
        </p:nvSpPr>
        <p:spPr>
          <a:xfrm>
            <a:off x="484675" y="1745885"/>
            <a:ext cx="16939725" cy="8525411"/>
          </a:xfrm>
          <a:prstGeom prst="rect">
            <a:avLst/>
          </a:prstGeom>
          <a:noFill/>
        </p:spPr>
        <p:txBody>
          <a:bodyPr wrap="square" rtlCol="0">
            <a:spAutoFit/>
          </a:bodyPr>
          <a:lstStyle/>
          <a:p>
            <a:pPr marL="342900" indent="-342900" algn="just">
              <a:spcBef>
                <a:spcPts val="2400"/>
              </a:spcBef>
              <a:buFont typeface="Arial" panose="020B0604020202020204" pitchFamily="34" charset="0"/>
              <a:buChar char="•"/>
            </a:pPr>
            <a:r>
              <a:rPr lang="en-US" sz="2400" dirty="0">
                <a:solidFill>
                  <a:srgbClr val="000000"/>
                </a:solidFill>
                <a:latin typeface="Arial" panose="020B0604020202020204" pitchFamily="34" charset="0"/>
              </a:rPr>
              <a:t>Ensuring legitimate </a:t>
            </a:r>
            <a:r>
              <a:rPr lang="en-US" sz="2400" b="1" dirty="0">
                <a:solidFill>
                  <a:srgbClr val="FF0000"/>
                </a:solidFill>
                <a:latin typeface="Arial" panose="020B0604020202020204" pitchFamily="34" charset="0"/>
              </a:rPr>
              <a:t>tax compliance</a:t>
            </a:r>
            <a:r>
              <a:rPr lang="en-US" sz="2400" dirty="0">
                <a:solidFill>
                  <a:srgbClr val="000000"/>
                </a:solidFill>
                <a:latin typeface="Arial" panose="020B0604020202020204" pitchFamily="34" charset="0"/>
              </a:rPr>
              <a:t> will support improved tax revenue collections. SARS gets an extra R3bn over three years for a new unit to ensure tax compliance of those with wealth and complex financial arrangements. </a:t>
            </a:r>
          </a:p>
          <a:p>
            <a:pPr marL="342900" indent="-342900" algn="just">
              <a:spcBef>
                <a:spcPts val="2400"/>
              </a:spcBef>
              <a:buFont typeface="Arial" panose="020B0604020202020204" pitchFamily="34" charset="0"/>
              <a:buChar char="•"/>
            </a:pPr>
            <a:r>
              <a:rPr lang="en-US" sz="2400" dirty="0">
                <a:solidFill>
                  <a:srgbClr val="000000"/>
                </a:solidFill>
                <a:latin typeface="Arial" panose="020B0604020202020204" pitchFamily="34" charset="0"/>
              </a:rPr>
              <a:t>The Department of Justice gets R1.8bn to combat crime and corruption, but that doesn’t necessarily mean the money will be applied where it’s needed most. We need to see</a:t>
            </a:r>
            <a:r>
              <a:rPr lang="en-US" sz="2400" b="1" dirty="0">
                <a:solidFill>
                  <a:srgbClr val="FF0000"/>
                </a:solidFill>
                <a:latin typeface="Arial" panose="020B0604020202020204" pitchFamily="34" charset="0"/>
              </a:rPr>
              <a:t> improved performance from the criminal justice system</a:t>
            </a:r>
            <a:r>
              <a:rPr lang="en-US" sz="2400" dirty="0">
                <a:solidFill>
                  <a:srgbClr val="000000"/>
                </a:solidFill>
                <a:latin typeface="Arial" panose="020B0604020202020204" pitchFamily="34" charset="0"/>
              </a:rPr>
              <a:t>.</a:t>
            </a:r>
          </a:p>
          <a:p>
            <a:pPr marL="342900" indent="-342900" algn="just">
              <a:spcBef>
                <a:spcPts val="2400"/>
              </a:spcBef>
              <a:buFont typeface="Arial" panose="020B0604020202020204" pitchFamily="34" charset="0"/>
              <a:buChar char="•"/>
            </a:pPr>
            <a:r>
              <a:rPr lang="en-US" sz="2400" dirty="0">
                <a:solidFill>
                  <a:srgbClr val="000000"/>
                </a:solidFill>
                <a:latin typeface="Arial" panose="020B0604020202020204" pitchFamily="34" charset="0"/>
              </a:rPr>
              <a:t>We hope the new National Implementation Framework towards the </a:t>
            </a:r>
            <a:r>
              <a:rPr lang="en-US" sz="2400" dirty="0" err="1">
                <a:solidFill>
                  <a:srgbClr val="000000"/>
                </a:solidFill>
                <a:latin typeface="Arial" panose="020B0604020202020204" pitchFamily="34" charset="0"/>
              </a:rPr>
              <a:t>Professionalisation</a:t>
            </a:r>
            <a:r>
              <a:rPr lang="en-US" sz="2400" dirty="0">
                <a:solidFill>
                  <a:srgbClr val="000000"/>
                </a:solidFill>
                <a:latin typeface="Arial" panose="020B0604020202020204" pitchFamily="34" charset="0"/>
              </a:rPr>
              <a:t> of the Public Service, which is still in process, will help move the public service further towards delivering value for money. </a:t>
            </a:r>
            <a:r>
              <a:rPr lang="en-US" sz="2400" b="1" dirty="0">
                <a:solidFill>
                  <a:srgbClr val="FF0000"/>
                </a:solidFill>
                <a:latin typeface="Arial" panose="020B0604020202020204" pitchFamily="34" charset="0"/>
              </a:rPr>
              <a:t>We have seen similar frameworks come and go without any impact</a:t>
            </a:r>
            <a:r>
              <a:rPr lang="en-US" sz="2400" dirty="0">
                <a:solidFill>
                  <a:srgbClr val="000000"/>
                </a:solidFill>
                <a:latin typeface="Arial" panose="020B0604020202020204" pitchFamily="34" charset="0"/>
              </a:rPr>
              <a:t>. We urgently call for </a:t>
            </a:r>
            <a:r>
              <a:rPr lang="en-US" sz="2400" b="1" u="sng" dirty="0">
                <a:solidFill>
                  <a:srgbClr val="000000"/>
                </a:solidFill>
                <a:latin typeface="Arial" panose="020B0604020202020204" pitchFamily="34" charset="0"/>
              </a:rPr>
              <a:t>predictable, mandatory and enforceable consequences for those who fail to comply </a:t>
            </a:r>
            <a:r>
              <a:rPr lang="en-US" sz="2400" dirty="0">
                <a:solidFill>
                  <a:srgbClr val="000000"/>
                </a:solidFill>
                <a:latin typeface="Arial" panose="020B0604020202020204" pitchFamily="34" charset="0"/>
              </a:rPr>
              <a:t>with the standards of professionalism that flow from this framework.</a:t>
            </a:r>
          </a:p>
          <a:p>
            <a:pPr marL="342900" indent="-342900" algn="just">
              <a:spcBef>
                <a:spcPts val="2400"/>
              </a:spcBef>
              <a:buFont typeface="Arial" panose="020B0604020202020204" pitchFamily="34" charset="0"/>
              <a:buChar char="•"/>
            </a:pPr>
            <a:r>
              <a:rPr lang="en-US" sz="2400" dirty="0">
                <a:solidFill>
                  <a:srgbClr val="000000"/>
                </a:solidFill>
                <a:latin typeface="Arial" panose="020B0604020202020204" pitchFamily="34" charset="0"/>
              </a:rPr>
              <a:t>The finalisation of the </a:t>
            </a:r>
            <a:r>
              <a:rPr lang="en-US" sz="2400" b="1" dirty="0">
                <a:solidFill>
                  <a:srgbClr val="FF0000"/>
                </a:solidFill>
                <a:latin typeface="Arial" panose="020B0604020202020204" pitchFamily="34" charset="0"/>
              </a:rPr>
              <a:t>Public Procurement Bill </a:t>
            </a:r>
            <a:r>
              <a:rPr lang="en-US" sz="2400" dirty="0">
                <a:solidFill>
                  <a:srgbClr val="000000"/>
                </a:solidFill>
                <a:latin typeface="Arial" panose="020B0604020202020204" pitchFamily="34" charset="0"/>
              </a:rPr>
              <a:t>is urgent. Civil society has raised concerns about its limited provision for </a:t>
            </a:r>
            <a:r>
              <a:rPr lang="en-US" sz="2400" b="1" dirty="0">
                <a:solidFill>
                  <a:srgbClr val="FF0000"/>
                </a:solidFill>
                <a:latin typeface="Arial" panose="020B0604020202020204" pitchFamily="34" charset="0"/>
              </a:rPr>
              <a:t>public transparency</a:t>
            </a:r>
            <a:r>
              <a:rPr lang="en-US" sz="2400" dirty="0">
                <a:solidFill>
                  <a:srgbClr val="000000"/>
                </a:solidFill>
                <a:latin typeface="Arial" panose="020B0604020202020204" pitchFamily="34" charset="0"/>
              </a:rPr>
              <a:t>. At the same time, fast-tracking the draft Bill cannot mean that weaknesses identified in it are not addressed.</a:t>
            </a:r>
          </a:p>
          <a:p>
            <a:pPr marL="342900" indent="-342900" algn="just">
              <a:spcBef>
                <a:spcPts val="2400"/>
              </a:spcBef>
              <a:buFont typeface="Arial" panose="020B0604020202020204" pitchFamily="34" charset="0"/>
              <a:buChar char="•"/>
            </a:pPr>
            <a:r>
              <a:rPr lang="en-US" sz="2400" b="1" dirty="0">
                <a:solidFill>
                  <a:srgbClr val="FF0000"/>
                </a:solidFill>
                <a:latin typeface="Arial" panose="020B0604020202020204" pitchFamily="34" charset="0"/>
              </a:rPr>
              <a:t>Local government finances remain a major concern</a:t>
            </a:r>
            <a:r>
              <a:rPr lang="en-US" sz="2400" dirty="0">
                <a:solidFill>
                  <a:srgbClr val="000000"/>
                </a:solidFill>
                <a:latin typeface="Arial" panose="020B0604020202020204" pitchFamily="34" charset="0"/>
              </a:rPr>
              <a:t>. As part of the fiscal consolidation policies over the medium term, transfers to local government are reduced by R19.4bn. </a:t>
            </a:r>
            <a:r>
              <a:rPr lang="en-US" sz="2400" b="1" u="sng" dirty="0">
                <a:solidFill>
                  <a:srgbClr val="000000"/>
                </a:solidFill>
                <a:latin typeface="Arial" panose="020B0604020202020204" pitchFamily="34" charset="0"/>
              </a:rPr>
              <a:t>The solution is not for municipalities to find new sources of revenue but to improve the management of revenue they already have and to stop abusing our rates and taxes</a:t>
            </a:r>
            <a:r>
              <a:rPr lang="en-US" sz="2400" dirty="0">
                <a:solidFill>
                  <a:srgbClr val="000000"/>
                </a:solidFill>
                <a:latin typeface="Arial" panose="020B0604020202020204" pitchFamily="34" charset="0"/>
              </a:rPr>
              <a:t>.</a:t>
            </a:r>
          </a:p>
          <a:p>
            <a:pPr marL="342900" indent="-342900" algn="just">
              <a:spcBef>
                <a:spcPts val="2400"/>
              </a:spcBef>
              <a:buFont typeface="Arial" panose="020B0604020202020204" pitchFamily="34" charset="0"/>
              <a:buChar char="•"/>
            </a:pPr>
            <a:r>
              <a:rPr lang="en-US" sz="2400" dirty="0">
                <a:solidFill>
                  <a:srgbClr val="000000"/>
                </a:solidFill>
                <a:latin typeface="Arial" panose="020B0604020202020204" pitchFamily="34" charset="0"/>
              </a:rPr>
              <a:t>South African citizens need a </a:t>
            </a:r>
            <a:r>
              <a:rPr lang="en-US" sz="2400" b="1" dirty="0">
                <a:solidFill>
                  <a:srgbClr val="FF0000"/>
                </a:solidFill>
                <a:latin typeface="Arial" panose="020B0604020202020204" pitchFamily="34" charset="0"/>
              </a:rPr>
              <a:t>culture of accountability and responsiveness in Parliament</a:t>
            </a:r>
            <a:r>
              <a:rPr lang="en-US" sz="2400" dirty="0">
                <a:solidFill>
                  <a:srgbClr val="000000"/>
                </a:solidFill>
                <a:latin typeface="Arial" panose="020B0604020202020204" pitchFamily="34" charset="0"/>
              </a:rPr>
              <a:t>.</a:t>
            </a:r>
          </a:p>
          <a:p>
            <a:pPr marL="342900" indent="-342900" algn="just">
              <a:spcBef>
                <a:spcPts val="2400"/>
              </a:spcBef>
              <a:buFont typeface="Arial" panose="020B0604020202020204" pitchFamily="34" charset="0"/>
              <a:buChar char="•"/>
            </a:pPr>
            <a:r>
              <a:rPr lang="en-US" sz="2400" b="1" dirty="0">
                <a:solidFill>
                  <a:srgbClr val="FF0000"/>
                </a:solidFill>
                <a:latin typeface="Arial" panose="020B0604020202020204" pitchFamily="34" charset="0"/>
              </a:rPr>
              <a:t>Auditor General recommendations must be implemented </a:t>
            </a:r>
            <a:r>
              <a:rPr lang="en-US" sz="2400" dirty="0">
                <a:solidFill>
                  <a:srgbClr val="000000"/>
                </a:solidFill>
                <a:latin typeface="Arial" panose="020B0604020202020204" pitchFamily="34" charset="0"/>
              </a:rPr>
              <a:t>and a clean governance culture needs to be inculcated. </a:t>
            </a:r>
          </a:p>
          <a:p>
            <a:pPr marL="342900" indent="-342900" algn="just">
              <a:spcBef>
                <a:spcPts val="2400"/>
              </a:spcBef>
              <a:buFont typeface="Arial" panose="020B0604020202020204" pitchFamily="34" charset="0"/>
              <a:buChar char="•"/>
            </a:pPr>
            <a:endParaRPr lang="en-US" sz="2400" dirty="0">
              <a:solidFill>
                <a:srgbClr val="000000"/>
              </a:solidFill>
              <a:latin typeface="Arial" panose="020B0604020202020204" pitchFamily="34" charset="0"/>
            </a:endParaRPr>
          </a:p>
        </p:txBody>
      </p:sp>
    </p:spTree>
    <p:extLst>
      <p:ext uri="{BB962C8B-B14F-4D97-AF65-F5344CB8AC3E}">
        <p14:creationId xmlns:p14="http://schemas.microsoft.com/office/powerpoint/2010/main" xmlns="" val="1971310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ED2C3B-47F0-4FDE-AFE0-E8E5768648DC}"/>
              </a:ext>
            </a:extLst>
          </p:cNvPr>
          <p:cNvSpPr>
            <a:spLocks noGrp="1"/>
          </p:cNvSpPr>
          <p:nvPr>
            <p:ph type="title"/>
          </p:nvPr>
        </p:nvSpPr>
        <p:spPr/>
        <p:txBody>
          <a:bodyPr/>
          <a:lstStyle/>
          <a:p>
            <a:r>
              <a:rPr lang="en-ZA" dirty="0"/>
              <a:t>Key recommendations</a:t>
            </a:r>
          </a:p>
        </p:txBody>
      </p:sp>
      <p:sp>
        <p:nvSpPr>
          <p:cNvPr id="3" name="Footer Placeholder 2">
            <a:extLst>
              <a:ext uri="{FF2B5EF4-FFF2-40B4-BE49-F238E27FC236}">
                <a16:creationId xmlns:a16="http://schemas.microsoft.com/office/drawing/2014/main" xmlns="" id="{A6A6D148-189E-4FF8-BAB5-8233A5E90023}"/>
              </a:ext>
            </a:extLst>
          </p:cNvPr>
          <p:cNvSpPr>
            <a:spLocks noGrp="1"/>
          </p:cNvSpPr>
          <p:nvPr>
            <p:ph type="ftr" sz="quarter" idx="10"/>
          </p:nvPr>
        </p:nvSpPr>
        <p:spPr/>
        <p:txBody>
          <a:bodyPr/>
          <a:lstStyle/>
          <a:p>
            <a:r>
              <a:rPr lang="en-US" dirty="0"/>
              <a:t>Between a rock and a hard place</a:t>
            </a:r>
          </a:p>
        </p:txBody>
      </p:sp>
      <p:sp>
        <p:nvSpPr>
          <p:cNvPr id="4" name="Slide Number Placeholder 3">
            <a:extLst>
              <a:ext uri="{FF2B5EF4-FFF2-40B4-BE49-F238E27FC236}">
                <a16:creationId xmlns:a16="http://schemas.microsoft.com/office/drawing/2014/main" xmlns="" id="{AFFEBA0A-841B-41D0-A9C0-9A635F32C288}"/>
              </a:ext>
            </a:extLst>
          </p:cNvPr>
          <p:cNvSpPr>
            <a:spLocks noGrp="1"/>
          </p:cNvSpPr>
          <p:nvPr>
            <p:ph type="sldNum" sz="quarter" idx="11"/>
          </p:nvPr>
        </p:nvSpPr>
        <p:spPr/>
        <p:txBody>
          <a:bodyPr/>
          <a:lstStyle/>
          <a:p>
            <a:fld id="{DAEF4D36-AE85-49C9-90DE-66D02B257272}" type="slidenum">
              <a:rPr lang="en-US" smtClean="0"/>
              <a:pPr/>
              <a:t>14</a:t>
            </a:fld>
            <a:endParaRPr lang="en-US"/>
          </a:p>
        </p:txBody>
      </p:sp>
      <p:sp>
        <p:nvSpPr>
          <p:cNvPr id="6" name="TextBox 5">
            <a:extLst>
              <a:ext uri="{FF2B5EF4-FFF2-40B4-BE49-F238E27FC236}">
                <a16:creationId xmlns:a16="http://schemas.microsoft.com/office/drawing/2014/main" xmlns="" id="{B87D7786-BAA9-4690-92B4-0CC4D437DB42}"/>
              </a:ext>
            </a:extLst>
          </p:cNvPr>
          <p:cNvSpPr txBox="1"/>
          <p:nvPr/>
        </p:nvSpPr>
        <p:spPr>
          <a:xfrm>
            <a:off x="484675" y="1745885"/>
            <a:ext cx="16939725" cy="7971413"/>
          </a:xfrm>
          <a:prstGeom prst="rect">
            <a:avLst/>
          </a:prstGeom>
          <a:noFill/>
        </p:spPr>
        <p:txBody>
          <a:bodyPr wrap="square" rtlCol="0">
            <a:spAutoFit/>
          </a:bodyPr>
          <a:lstStyle/>
          <a:p>
            <a:pPr>
              <a:spcBef>
                <a:spcPts val="1200"/>
              </a:spcBef>
              <a:spcAft>
                <a:spcPts val="1200"/>
              </a:spcAft>
            </a:pPr>
            <a:r>
              <a:rPr lang="en-US" sz="2400" dirty="0">
                <a:cs typeface="Times New Roman" panose="02020603050405020304" pitchFamily="18" charset="0"/>
              </a:rPr>
              <a:t>OUTA’s key recommendations are as follows: </a:t>
            </a:r>
          </a:p>
          <a:p>
            <a:pPr algn="just" rtl="0" fontAlgn="base">
              <a:spcBef>
                <a:spcPts val="0"/>
              </a:spcBef>
              <a:spcAft>
                <a:spcPts val="0"/>
              </a:spcAft>
            </a:pPr>
            <a:r>
              <a:rPr lang="en-US" sz="2000" b="1" i="0" u="none" strike="noStrike" dirty="0">
                <a:solidFill>
                  <a:srgbClr val="000000"/>
                </a:solidFill>
                <a:effectLst/>
                <a:latin typeface="Arial" panose="020B0604020202020204" pitchFamily="34" charset="0"/>
              </a:rPr>
              <a:t>Vaccine strategy</a:t>
            </a:r>
            <a:r>
              <a:rPr lang="en-US" sz="2000" b="0" i="0" u="none" strike="noStrike" dirty="0">
                <a:solidFill>
                  <a:srgbClr val="000000"/>
                </a:solidFill>
                <a:effectLst/>
                <a:latin typeface="Arial" panose="020B0604020202020204" pitchFamily="34" charset="0"/>
              </a:rPr>
              <a:t>: That civil society, business, academia and professional health bodies are pulled together to establish a concrete, detailed and practical plan to roll out the Covid-19 vaccine strategy with timelines and anti-corruption measures.</a:t>
            </a:r>
          </a:p>
          <a:p>
            <a:pPr algn="just" rtl="0" fontAlgn="base">
              <a:spcBef>
                <a:spcPts val="0"/>
              </a:spcBef>
              <a:spcAft>
                <a:spcPts val="0"/>
              </a:spcAft>
            </a:pPr>
            <a:endParaRPr lang="en-US" sz="2000" dirty="0">
              <a:solidFill>
                <a:srgbClr val="000000"/>
              </a:solidFill>
              <a:latin typeface="Arial" panose="020B0604020202020204" pitchFamily="34" charset="0"/>
            </a:endParaRPr>
          </a:p>
          <a:p>
            <a:pPr algn="just" rtl="0" fontAlgn="base">
              <a:spcBef>
                <a:spcPts val="0"/>
              </a:spcBef>
              <a:spcAft>
                <a:spcPts val="0"/>
              </a:spcAft>
            </a:pPr>
            <a:r>
              <a:rPr lang="en-US" sz="2000" b="1" i="0" u="none" strike="noStrike" dirty="0">
                <a:solidFill>
                  <a:srgbClr val="000000"/>
                </a:solidFill>
                <a:effectLst/>
                <a:latin typeface="Arial" panose="020B0604020202020204" pitchFamily="34" charset="0"/>
              </a:rPr>
              <a:t>Introduce a Fiscal Rule</a:t>
            </a:r>
            <a:r>
              <a:rPr lang="en-US" sz="2000" b="0" i="0" u="none" strike="noStrike" dirty="0">
                <a:solidFill>
                  <a:srgbClr val="000000"/>
                </a:solidFill>
                <a:effectLst/>
                <a:latin typeface="Arial" panose="020B0604020202020204" pitchFamily="34" charset="0"/>
              </a:rPr>
              <a:t>: To address burgeoning public debt, primarily by introducing a fiscal rule which constrains spending levels (over and above our expenditure ceiling).</a:t>
            </a:r>
          </a:p>
          <a:p>
            <a:pPr algn="just" rtl="0" fontAlgn="base">
              <a:spcBef>
                <a:spcPts val="0"/>
              </a:spcBef>
              <a:spcAft>
                <a:spcPts val="0"/>
              </a:spcAft>
            </a:pPr>
            <a:endParaRPr lang="en-US" sz="2000" b="1" dirty="0">
              <a:solidFill>
                <a:srgbClr val="000000"/>
              </a:solidFill>
              <a:latin typeface="Arial" panose="020B0604020202020204" pitchFamily="34" charset="0"/>
            </a:endParaRPr>
          </a:p>
          <a:p>
            <a:pPr algn="just" rtl="0" fontAlgn="base">
              <a:spcBef>
                <a:spcPts val="0"/>
              </a:spcBef>
              <a:spcAft>
                <a:spcPts val="0"/>
              </a:spcAft>
            </a:pPr>
            <a:r>
              <a:rPr lang="en-US" sz="2000" b="1" i="0" u="none" strike="noStrike" dirty="0">
                <a:solidFill>
                  <a:srgbClr val="000000"/>
                </a:solidFill>
                <a:effectLst/>
                <a:latin typeface="Arial" panose="020B0604020202020204" pitchFamily="34" charset="0"/>
              </a:rPr>
              <a:t>Improved efficiency of spending</a:t>
            </a:r>
            <a:r>
              <a:rPr lang="en-US" sz="2000" b="0" i="0" u="none" strike="noStrike" dirty="0">
                <a:solidFill>
                  <a:srgbClr val="000000"/>
                </a:solidFill>
                <a:effectLst/>
                <a:latin typeface="Arial" panose="020B0604020202020204" pitchFamily="34" charset="0"/>
              </a:rPr>
              <a:t>: That government focuses on reducing its size to find the needed funds whilst enhancing the quality of service delivery and its performance. </a:t>
            </a:r>
          </a:p>
          <a:p>
            <a:pPr algn="just" rtl="0" fontAlgn="base">
              <a:spcBef>
                <a:spcPts val="0"/>
              </a:spcBef>
              <a:spcAft>
                <a:spcPts val="0"/>
              </a:spcAft>
            </a:pPr>
            <a:endParaRPr lang="en-US" sz="2000" b="1" dirty="0">
              <a:solidFill>
                <a:srgbClr val="000000"/>
              </a:solidFill>
              <a:latin typeface="Arial" panose="020B0604020202020204" pitchFamily="34" charset="0"/>
            </a:endParaRPr>
          </a:p>
          <a:p>
            <a:pPr algn="just" rtl="0" fontAlgn="base">
              <a:spcBef>
                <a:spcPts val="0"/>
              </a:spcBef>
              <a:spcAft>
                <a:spcPts val="0"/>
              </a:spcAft>
            </a:pPr>
            <a:r>
              <a:rPr lang="en-US" sz="2000" b="1" i="0" u="none" strike="noStrike" dirty="0">
                <a:solidFill>
                  <a:srgbClr val="000000"/>
                </a:solidFill>
                <a:effectLst/>
                <a:latin typeface="Arial" panose="020B0604020202020204" pitchFamily="34" charset="0"/>
              </a:rPr>
              <a:t>Reforms</a:t>
            </a:r>
            <a:r>
              <a:rPr lang="en-US" sz="2000" b="0" i="0" u="none" strike="noStrike" dirty="0">
                <a:solidFill>
                  <a:srgbClr val="000000"/>
                </a:solidFill>
                <a:effectLst/>
                <a:latin typeface="Arial" panose="020B0604020202020204" pitchFamily="34" charset="0"/>
              </a:rPr>
              <a:t>: The outcomes of the spending reviews should be made public and a clear process for restructuring or reforming the budget should  include the public shareholder.</a:t>
            </a:r>
          </a:p>
          <a:p>
            <a:pPr algn="just" rtl="0" fontAlgn="base">
              <a:spcBef>
                <a:spcPts val="0"/>
              </a:spcBef>
              <a:spcAft>
                <a:spcPts val="0"/>
              </a:spcAft>
            </a:pPr>
            <a:endParaRPr lang="en-US" sz="2000" dirty="0">
              <a:solidFill>
                <a:srgbClr val="000000"/>
              </a:solidFill>
              <a:latin typeface="Arial" panose="020B0604020202020204" pitchFamily="34" charset="0"/>
            </a:endParaRPr>
          </a:p>
          <a:p>
            <a:pPr algn="just" rtl="0" fontAlgn="base">
              <a:spcBef>
                <a:spcPts val="0"/>
              </a:spcBef>
              <a:spcAft>
                <a:spcPts val="0"/>
              </a:spcAft>
            </a:pPr>
            <a:r>
              <a:rPr lang="en-US" sz="2000" b="1" i="0" u="none" strike="noStrike" dirty="0">
                <a:solidFill>
                  <a:srgbClr val="000000"/>
                </a:solidFill>
                <a:effectLst/>
                <a:latin typeface="Arial" panose="020B0604020202020204" pitchFamily="34" charset="0"/>
              </a:rPr>
              <a:t>Zero-based Budgeting</a:t>
            </a:r>
            <a:r>
              <a:rPr lang="en-US" sz="2000" b="0" i="0" u="none" strike="noStrike" dirty="0">
                <a:solidFill>
                  <a:srgbClr val="000000"/>
                </a:solidFill>
                <a:effectLst/>
                <a:latin typeface="Arial" panose="020B0604020202020204" pitchFamily="34" charset="0"/>
              </a:rPr>
              <a:t>:  Improvements to allocative efficiency. Zero-Based Budgeting is an approach that we welcome. It must be implemented at ALL levels of government. </a:t>
            </a:r>
          </a:p>
          <a:p>
            <a:pPr algn="just" rtl="0" fontAlgn="base">
              <a:spcBef>
                <a:spcPts val="0"/>
              </a:spcBef>
              <a:spcAft>
                <a:spcPts val="0"/>
              </a:spcAft>
            </a:pPr>
            <a:endParaRPr lang="en-US" sz="2000" dirty="0">
              <a:solidFill>
                <a:srgbClr val="000000"/>
              </a:solidFill>
              <a:latin typeface="Arial" panose="020B0604020202020204" pitchFamily="34" charset="0"/>
            </a:endParaRPr>
          </a:p>
          <a:p>
            <a:pPr algn="just" rtl="0" fontAlgn="base">
              <a:spcBef>
                <a:spcPts val="0"/>
              </a:spcBef>
              <a:spcAft>
                <a:spcPts val="0"/>
              </a:spcAft>
            </a:pPr>
            <a:r>
              <a:rPr lang="en-US" sz="2000" b="1" i="0" u="none" strike="noStrike" dirty="0">
                <a:solidFill>
                  <a:srgbClr val="000000"/>
                </a:solidFill>
                <a:effectLst/>
                <a:latin typeface="Arial" panose="020B0604020202020204" pitchFamily="34" charset="0"/>
              </a:rPr>
              <a:t>Public sector wage bill</a:t>
            </a:r>
            <a:r>
              <a:rPr lang="en-US" sz="2000" b="0" i="0" u="none" strike="noStrike" dirty="0">
                <a:solidFill>
                  <a:srgbClr val="000000"/>
                </a:solidFill>
                <a:effectLst/>
                <a:latin typeface="Arial" panose="020B0604020202020204" pitchFamily="34" charset="0"/>
              </a:rPr>
              <a:t>: That no salary increases will apply to any positions within the state for the next two years, especially those in higher income brackets.</a:t>
            </a:r>
            <a:endParaRPr lang="en-US" sz="2000" dirty="0">
              <a:solidFill>
                <a:srgbClr val="000000"/>
              </a:solidFill>
              <a:latin typeface="Arial" panose="020B0604020202020204" pitchFamily="34" charset="0"/>
              <a:cs typeface="Times New Roman" panose="02020603050405020304" pitchFamily="18" charset="0"/>
            </a:endParaRPr>
          </a:p>
          <a:p>
            <a:pPr algn="just" rtl="0" fontAlgn="base">
              <a:spcBef>
                <a:spcPts val="0"/>
              </a:spcBef>
              <a:spcAft>
                <a:spcPts val="0"/>
              </a:spcAft>
            </a:pPr>
            <a:endParaRPr lang="en-US" sz="2000" b="1" i="0" u="none" strike="noStrike" dirty="0">
              <a:solidFill>
                <a:srgbClr val="000000"/>
              </a:solidFill>
              <a:effectLst/>
              <a:latin typeface="Arial" panose="020B0604020202020204" pitchFamily="34" charset="0"/>
              <a:cs typeface="Times New Roman" panose="02020603050405020304" pitchFamily="18" charset="0"/>
            </a:endParaRPr>
          </a:p>
          <a:p>
            <a:pPr algn="just" rtl="0" fontAlgn="base">
              <a:spcBef>
                <a:spcPts val="0"/>
              </a:spcBef>
              <a:spcAft>
                <a:spcPts val="0"/>
              </a:spcAft>
            </a:pPr>
            <a:r>
              <a:rPr lang="en-US" sz="2000" b="1" i="0" u="none" strike="noStrike" dirty="0">
                <a:solidFill>
                  <a:srgbClr val="000000"/>
                </a:solidFill>
                <a:effectLst/>
                <a:latin typeface="Arial" panose="020B0604020202020204" pitchFamily="34" charset="0"/>
              </a:rPr>
              <a:t>Economic enablers</a:t>
            </a:r>
            <a:r>
              <a:rPr lang="en-US" sz="2000" b="0" i="0" u="none" strike="noStrike" dirty="0">
                <a:solidFill>
                  <a:srgbClr val="000000"/>
                </a:solidFill>
                <a:effectLst/>
                <a:latin typeface="Arial" panose="020B0604020202020204" pitchFamily="34" charset="0"/>
              </a:rPr>
              <a:t>: That Ministries of Energy and Communications will be given clear, hard deadlines on deliverables for renewable energy and embedded generation on the grid, high demand spectrum to be opened up and digital migration to finally take place. </a:t>
            </a:r>
          </a:p>
          <a:p>
            <a:pPr algn="just" rtl="0" fontAlgn="base">
              <a:spcBef>
                <a:spcPts val="0"/>
              </a:spcBef>
              <a:spcAft>
                <a:spcPts val="0"/>
              </a:spcAft>
            </a:pPr>
            <a:endParaRPr lang="en-US" sz="2000" dirty="0">
              <a:solidFill>
                <a:srgbClr val="000000"/>
              </a:solidFill>
              <a:latin typeface="Arial" panose="020B0604020202020204" pitchFamily="34" charset="0"/>
            </a:endParaRPr>
          </a:p>
          <a:p>
            <a:pPr algn="just" rtl="0" fontAlgn="base">
              <a:spcBef>
                <a:spcPts val="0"/>
              </a:spcBef>
              <a:spcAft>
                <a:spcPts val="0"/>
              </a:spcAft>
            </a:pPr>
            <a:r>
              <a:rPr lang="en-US" sz="2000" b="1" i="0" u="none" strike="noStrike" dirty="0">
                <a:solidFill>
                  <a:srgbClr val="000000"/>
                </a:solidFill>
                <a:effectLst/>
                <a:latin typeface="Arial" panose="020B0604020202020204" pitchFamily="34" charset="0"/>
              </a:rPr>
              <a:t>Infrastructure</a:t>
            </a:r>
            <a:r>
              <a:rPr lang="en-US" sz="2000" b="0" i="0" u="none" strike="noStrike" dirty="0">
                <a:solidFill>
                  <a:srgbClr val="000000"/>
                </a:solidFill>
                <a:effectLst/>
                <a:latin typeface="Arial" panose="020B0604020202020204" pitchFamily="34" charset="0"/>
              </a:rPr>
              <a:t>: That Government will focus on rolling out infrastructure and </a:t>
            </a:r>
            <a:r>
              <a:rPr lang="en-US" sz="2000" b="0" i="0" u="none" strike="noStrike" dirty="0" err="1">
                <a:solidFill>
                  <a:srgbClr val="000000"/>
                </a:solidFill>
                <a:effectLst/>
                <a:latin typeface="Arial" panose="020B0604020202020204" pitchFamily="34" charset="0"/>
              </a:rPr>
              <a:t>programmes</a:t>
            </a:r>
            <a:r>
              <a:rPr lang="en-US" sz="2000" b="0" i="0" u="none" strike="noStrike" dirty="0">
                <a:solidFill>
                  <a:srgbClr val="000000"/>
                </a:solidFill>
                <a:effectLst/>
                <a:latin typeface="Arial" panose="020B0604020202020204" pitchFamily="34" charset="0"/>
              </a:rPr>
              <a:t> to provide communities with access to free and reliable internet access.</a:t>
            </a:r>
          </a:p>
          <a:p>
            <a:pPr algn="just" rtl="0" fontAlgn="base">
              <a:spcBef>
                <a:spcPts val="0"/>
              </a:spcBef>
              <a:spcAft>
                <a:spcPts val="0"/>
              </a:spcAft>
              <a:buFont typeface="+mj-lt"/>
              <a:buAutoNum type="arabicPeriod"/>
            </a:pPr>
            <a:endParaRPr lang="en-US" sz="1800" b="0"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xmlns="" val="1321854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ED2C3B-47F0-4FDE-AFE0-E8E5768648DC}"/>
              </a:ext>
            </a:extLst>
          </p:cNvPr>
          <p:cNvSpPr>
            <a:spLocks noGrp="1"/>
          </p:cNvSpPr>
          <p:nvPr>
            <p:ph type="title"/>
          </p:nvPr>
        </p:nvSpPr>
        <p:spPr/>
        <p:txBody>
          <a:bodyPr/>
          <a:lstStyle/>
          <a:p>
            <a:r>
              <a:rPr lang="en-ZA" dirty="0"/>
              <a:t>Key recommendations</a:t>
            </a:r>
          </a:p>
        </p:txBody>
      </p:sp>
      <p:sp>
        <p:nvSpPr>
          <p:cNvPr id="3" name="Footer Placeholder 2">
            <a:extLst>
              <a:ext uri="{FF2B5EF4-FFF2-40B4-BE49-F238E27FC236}">
                <a16:creationId xmlns:a16="http://schemas.microsoft.com/office/drawing/2014/main" xmlns="" id="{A6A6D148-189E-4FF8-BAB5-8233A5E90023}"/>
              </a:ext>
            </a:extLst>
          </p:cNvPr>
          <p:cNvSpPr>
            <a:spLocks noGrp="1"/>
          </p:cNvSpPr>
          <p:nvPr>
            <p:ph type="ftr" sz="quarter" idx="10"/>
          </p:nvPr>
        </p:nvSpPr>
        <p:spPr/>
        <p:txBody>
          <a:bodyPr/>
          <a:lstStyle/>
          <a:p>
            <a:r>
              <a:rPr lang="en-US" dirty="0"/>
              <a:t>Between a rock and a hard place</a:t>
            </a:r>
          </a:p>
        </p:txBody>
      </p:sp>
      <p:sp>
        <p:nvSpPr>
          <p:cNvPr id="4" name="Slide Number Placeholder 3">
            <a:extLst>
              <a:ext uri="{FF2B5EF4-FFF2-40B4-BE49-F238E27FC236}">
                <a16:creationId xmlns:a16="http://schemas.microsoft.com/office/drawing/2014/main" xmlns="" id="{AFFEBA0A-841B-41D0-A9C0-9A635F32C288}"/>
              </a:ext>
            </a:extLst>
          </p:cNvPr>
          <p:cNvSpPr>
            <a:spLocks noGrp="1"/>
          </p:cNvSpPr>
          <p:nvPr>
            <p:ph type="sldNum" sz="quarter" idx="11"/>
          </p:nvPr>
        </p:nvSpPr>
        <p:spPr/>
        <p:txBody>
          <a:bodyPr/>
          <a:lstStyle/>
          <a:p>
            <a:fld id="{DAEF4D36-AE85-49C9-90DE-66D02B257272}" type="slidenum">
              <a:rPr lang="en-US" smtClean="0"/>
              <a:pPr/>
              <a:t>15</a:t>
            </a:fld>
            <a:endParaRPr lang="en-US"/>
          </a:p>
        </p:txBody>
      </p:sp>
      <p:sp>
        <p:nvSpPr>
          <p:cNvPr id="6" name="TextBox 5">
            <a:extLst>
              <a:ext uri="{FF2B5EF4-FFF2-40B4-BE49-F238E27FC236}">
                <a16:creationId xmlns:a16="http://schemas.microsoft.com/office/drawing/2014/main" xmlns="" id="{B87D7786-BAA9-4690-92B4-0CC4D437DB42}"/>
              </a:ext>
            </a:extLst>
          </p:cNvPr>
          <p:cNvSpPr txBox="1"/>
          <p:nvPr/>
        </p:nvSpPr>
        <p:spPr>
          <a:xfrm>
            <a:off x="484675" y="1745885"/>
            <a:ext cx="16939725" cy="7940635"/>
          </a:xfrm>
          <a:prstGeom prst="rect">
            <a:avLst/>
          </a:prstGeom>
          <a:noFill/>
        </p:spPr>
        <p:txBody>
          <a:bodyPr wrap="square" rtlCol="0">
            <a:spAutoFit/>
          </a:bodyPr>
          <a:lstStyle/>
          <a:p>
            <a:pPr>
              <a:spcBef>
                <a:spcPts val="1200"/>
              </a:spcBef>
              <a:spcAft>
                <a:spcPts val="1200"/>
              </a:spcAft>
            </a:pPr>
            <a:r>
              <a:rPr lang="en-US" sz="2000" dirty="0">
                <a:cs typeface="Times New Roman" panose="02020603050405020304" pitchFamily="18" charset="0"/>
              </a:rPr>
              <a:t>OUTA’s key recommendations are as follows: </a:t>
            </a:r>
          </a:p>
          <a:p>
            <a:pPr>
              <a:spcBef>
                <a:spcPts val="1200"/>
              </a:spcBef>
              <a:spcAft>
                <a:spcPts val="1200"/>
              </a:spcAft>
            </a:pPr>
            <a:r>
              <a:rPr lang="en-US" sz="2000" b="1" i="0" u="none" strike="noStrike" dirty="0">
                <a:solidFill>
                  <a:srgbClr val="000000"/>
                </a:solidFill>
                <a:effectLst/>
                <a:latin typeface="Arial" panose="020B0604020202020204" pitchFamily="34" charset="0"/>
              </a:rPr>
              <a:t>Public Procurement Bill</a:t>
            </a:r>
            <a:r>
              <a:rPr lang="en-US" sz="2000" b="0" i="0" u="none" strike="noStrike" dirty="0">
                <a:solidFill>
                  <a:srgbClr val="000000"/>
                </a:solidFill>
                <a:effectLst/>
                <a:latin typeface="Arial" panose="020B0604020202020204" pitchFamily="34" charset="0"/>
              </a:rPr>
              <a:t>: That the draft Bill will reach Parliament this year to ensure better transparency and advance the fight against maladministration and corruption.</a:t>
            </a:r>
          </a:p>
          <a:p>
            <a:pPr>
              <a:spcBef>
                <a:spcPts val="1200"/>
              </a:spcBef>
              <a:spcAft>
                <a:spcPts val="1200"/>
              </a:spcAft>
            </a:pPr>
            <a:r>
              <a:rPr lang="en-US" sz="2000" b="1" i="0" u="none" strike="noStrike" dirty="0">
                <a:solidFill>
                  <a:srgbClr val="000000"/>
                </a:solidFill>
                <a:effectLst/>
                <a:latin typeface="Arial" panose="020B0604020202020204" pitchFamily="34" charset="0"/>
              </a:rPr>
              <a:t>Procurement practices</a:t>
            </a:r>
            <a:r>
              <a:rPr lang="en-US" sz="2000" b="0" i="0" u="none" strike="noStrike" dirty="0">
                <a:solidFill>
                  <a:srgbClr val="000000"/>
                </a:solidFill>
                <a:effectLst/>
                <a:latin typeface="Arial" panose="020B0604020202020204" pitchFamily="34" charset="0"/>
              </a:rPr>
              <a:t>: That all procurement processes will be absolutely transparent at every stage of the tender and purchase cycle, to improve civil society’s oversight role on all infrastructure development, to reduce the cost of infrastructure build and service delivery, which is often costs double to triple that which the rest of the world pays. One of the approaches we strongly advocate to achieve this is the use of IT systems that </a:t>
            </a:r>
            <a:r>
              <a:rPr lang="en-US" sz="2000" b="0" i="0" u="none" strike="noStrike" dirty="0" err="1">
                <a:solidFill>
                  <a:srgbClr val="000000"/>
                </a:solidFill>
                <a:effectLst/>
                <a:latin typeface="Arial" panose="020B0604020202020204" pitchFamily="34" charset="0"/>
              </a:rPr>
              <a:t>utilise</a:t>
            </a:r>
            <a:r>
              <a:rPr lang="en-US" sz="2000" b="0" i="0" u="none" strike="noStrike" dirty="0">
                <a:solidFill>
                  <a:srgbClr val="000000"/>
                </a:solidFill>
                <a:effectLst/>
                <a:latin typeface="Arial" panose="020B0604020202020204" pitchFamily="34" charset="0"/>
              </a:rPr>
              <a:t> artificial intelligence and machine learning to make improved contract award decisions.</a:t>
            </a:r>
          </a:p>
          <a:p>
            <a:pPr>
              <a:spcBef>
                <a:spcPts val="1200"/>
              </a:spcBef>
              <a:spcAft>
                <a:spcPts val="1200"/>
              </a:spcAft>
            </a:pPr>
            <a:r>
              <a:rPr lang="en-US" sz="2000" b="1" i="0" u="none" strike="noStrike" dirty="0">
                <a:solidFill>
                  <a:srgbClr val="000000"/>
                </a:solidFill>
                <a:effectLst/>
                <a:latin typeface="Arial" panose="020B0604020202020204" pitchFamily="34" charset="0"/>
              </a:rPr>
              <a:t>State Owned Entities</a:t>
            </a:r>
            <a:r>
              <a:rPr lang="en-US" sz="2000" b="0" i="0" u="none" strike="noStrike" dirty="0">
                <a:solidFill>
                  <a:srgbClr val="000000"/>
                </a:solidFill>
                <a:effectLst/>
                <a:latin typeface="Arial" panose="020B0604020202020204" pitchFamily="34" charset="0"/>
              </a:rPr>
              <a:t>: That the value of every SOE will be assessed with a clear plan presented for some to be closed, sold or amalgamated, within six months. And that this includes an SIU list of those facing prosecution for corruption and maladministration. </a:t>
            </a:r>
          </a:p>
          <a:p>
            <a:pPr>
              <a:spcBef>
                <a:spcPts val="1200"/>
              </a:spcBef>
              <a:spcAft>
                <a:spcPts val="1200"/>
              </a:spcAft>
            </a:pPr>
            <a:r>
              <a:rPr lang="en-US" sz="2000" b="1" i="0" u="none" strike="noStrike" dirty="0">
                <a:solidFill>
                  <a:srgbClr val="000000"/>
                </a:solidFill>
                <a:effectLst/>
                <a:latin typeface="Arial" panose="020B0604020202020204" pitchFamily="34" charset="0"/>
              </a:rPr>
              <a:t>Local government</a:t>
            </a:r>
            <a:r>
              <a:rPr lang="en-US" sz="2000" b="0" i="0" u="none" strike="noStrike" dirty="0">
                <a:solidFill>
                  <a:srgbClr val="000000"/>
                </a:solidFill>
                <a:effectLst/>
                <a:latin typeface="Arial" panose="020B0604020202020204" pitchFamily="34" charset="0"/>
              </a:rPr>
              <a:t>: That the collapse of local government is regarded by Government as a most serious threat to the future of this country and that a civil society led intervention will be instituted to provide input and participation in the delivery of a raft of practical and implementable solutions.</a:t>
            </a:r>
          </a:p>
          <a:p>
            <a:pPr>
              <a:spcBef>
                <a:spcPts val="1200"/>
              </a:spcBef>
              <a:spcAft>
                <a:spcPts val="1200"/>
              </a:spcAft>
            </a:pPr>
            <a:r>
              <a:rPr lang="en-US" sz="2000" b="1" i="0" u="none" strike="noStrike" dirty="0" err="1">
                <a:solidFill>
                  <a:srgbClr val="000000"/>
                </a:solidFill>
                <a:effectLst/>
                <a:latin typeface="Arial" panose="020B0604020202020204" pitchFamily="34" charset="0"/>
              </a:rPr>
              <a:t>Professionalisation</a:t>
            </a:r>
            <a:r>
              <a:rPr lang="en-US" sz="2000" b="0" i="0" u="none" strike="noStrike" dirty="0">
                <a:solidFill>
                  <a:srgbClr val="000000"/>
                </a:solidFill>
                <a:effectLst/>
                <a:latin typeface="Arial" panose="020B0604020202020204" pitchFamily="34" charset="0"/>
              </a:rPr>
              <a:t>: That cadre-deployment will no longer be tolerated and all state employees who don’t have the necessary qualifications for their respective roles will be phased out of office.</a:t>
            </a:r>
          </a:p>
          <a:p>
            <a:pPr>
              <a:spcBef>
                <a:spcPts val="1200"/>
              </a:spcBef>
              <a:spcAft>
                <a:spcPts val="1200"/>
              </a:spcAft>
            </a:pPr>
            <a:r>
              <a:rPr lang="en-US" sz="2000" b="1" i="0" u="none" strike="noStrike" dirty="0">
                <a:solidFill>
                  <a:srgbClr val="000000"/>
                </a:solidFill>
                <a:effectLst/>
                <a:latin typeface="Arial" panose="020B0604020202020204" pitchFamily="34" charset="0"/>
              </a:rPr>
              <a:t>Anti-corruption</a:t>
            </a:r>
            <a:r>
              <a:rPr lang="en-US" sz="2000" b="0" i="0" u="none" strike="noStrike" dirty="0">
                <a:solidFill>
                  <a:srgbClr val="000000"/>
                </a:solidFill>
                <a:effectLst/>
                <a:latin typeface="Arial" panose="020B0604020202020204" pitchFamily="34" charset="0"/>
              </a:rPr>
              <a:t>: That the National Anti-Corruption Strategy (now six years in the making) will be rolled out within months, by a credible team who will implement recommendations from the Auditor-General’s reports and commissions of inquiry reports, with an emphasis on best practice methodologies to tackle corruption.</a:t>
            </a:r>
          </a:p>
          <a:p>
            <a:r>
              <a:rPr lang="en-US" sz="2000" b="1" i="0" u="none" strike="noStrike" dirty="0">
                <a:solidFill>
                  <a:srgbClr val="000000"/>
                </a:solidFill>
                <a:effectLst/>
                <a:latin typeface="Arial" panose="020B0604020202020204" pitchFamily="34" charset="0"/>
              </a:rPr>
              <a:t>Consequence management</a:t>
            </a:r>
            <a:r>
              <a:rPr lang="en-US" sz="2000" b="0" i="0" u="none" strike="noStrike" dirty="0">
                <a:solidFill>
                  <a:srgbClr val="000000"/>
                </a:solidFill>
                <a:effectLst/>
                <a:latin typeface="Arial" panose="020B0604020202020204" pitchFamily="34" charset="0"/>
              </a:rPr>
              <a:t>: That the Presidency, Treasury and Department of Public Service and Administration identify all in the public service who have dishonestly done business with government, claimed </a:t>
            </a:r>
            <a:r>
              <a:rPr lang="en-US" sz="2000" b="0" i="0" u="none" strike="noStrike" dirty="0" err="1">
                <a:solidFill>
                  <a:srgbClr val="000000"/>
                </a:solidFill>
                <a:effectLst/>
                <a:latin typeface="Arial" panose="020B0604020202020204" pitchFamily="34" charset="0"/>
              </a:rPr>
              <a:t>Covid</a:t>
            </a:r>
            <a:r>
              <a:rPr lang="en-US" sz="2000" b="0" i="0" u="none" strike="noStrike" dirty="0">
                <a:solidFill>
                  <a:srgbClr val="000000"/>
                </a:solidFill>
                <a:effectLst/>
                <a:latin typeface="Arial" panose="020B0604020202020204" pitchFamily="34" charset="0"/>
              </a:rPr>
              <a:t>-relief or other grants, or in any way benefitted illegally, and a clear plan rolled out within months to hold all perpetrators to account. </a:t>
            </a:r>
          </a:p>
        </p:txBody>
      </p:sp>
    </p:spTree>
    <p:extLst>
      <p:ext uri="{BB962C8B-B14F-4D97-AF65-F5344CB8AC3E}">
        <p14:creationId xmlns:p14="http://schemas.microsoft.com/office/powerpoint/2010/main" xmlns="" val="3725695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dirty="0"/>
              <a:t>Thank You!</a:t>
            </a:r>
          </a:p>
        </p:txBody>
      </p:sp>
      <p:sp>
        <p:nvSpPr>
          <p:cNvPr id="3" name="サブタイトル 2"/>
          <p:cNvSpPr>
            <a:spLocks noGrp="1"/>
          </p:cNvSpPr>
          <p:nvPr>
            <p:ph type="subTitle" idx="1"/>
          </p:nvPr>
        </p:nvSpPr>
        <p:spPr/>
        <p:txBody>
          <a:bodyPr>
            <a:normAutofit/>
          </a:bodyPr>
          <a:lstStyle/>
          <a:p>
            <a:r>
              <a:rPr lang="en-US" dirty="0"/>
              <a:t>Any Questions?</a:t>
            </a:r>
          </a:p>
          <a:p>
            <a:endParaRPr lang="en-US" dirty="0"/>
          </a:p>
        </p:txBody>
      </p:sp>
    </p:spTree>
    <p:extLst>
      <p:ext uri="{BB962C8B-B14F-4D97-AF65-F5344CB8AC3E}">
        <p14:creationId xmlns:p14="http://schemas.microsoft.com/office/powerpoint/2010/main" xmlns="" val="3553266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dirty="0"/>
              <a:t>Contents</a:t>
            </a:r>
          </a:p>
        </p:txBody>
      </p:sp>
      <p:sp>
        <p:nvSpPr>
          <p:cNvPr id="3" name="フッター プレースホルダー 2"/>
          <p:cNvSpPr>
            <a:spLocks noGrp="1"/>
          </p:cNvSpPr>
          <p:nvPr>
            <p:ph type="ftr" sz="quarter" idx="10"/>
          </p:nvPr>
        </p:nvSpPr>
        <p:spPr/>
        <p:txBody>
          <a:bodyPr/>
          <a:lstStyle/>
          <a:p>
            <a:r>
              <a:rPr lang="en-US" dirty="0"/>
              <a:t>Between a rock and a hard place</a:t>
            </a:r>
          </a:p>
        </p:txBody>
      </p:sp>
      <p:sp>
        <p:nvSpPr>
          <p:cNvPr id="4" name="スライド番号プレースホルダー 3"/>
          <p:cNvSpPr>
            <a:spLocks noGrp="1"/>
          </p:cNvSpPr>
          <p:nvPr>
            <p:ph type="sldNum" sz="quarter" idx="11"/>
          </p:nvPr>
        </p:nvSpPr>
        <p:spPr/>
        <p:txBody>
          <a:bodyPr/>
          <a:lstStyle/>
          <a:p>
            <a:fld id="{DAEF4D36-AE85-49C9-90DE-66D02B257272}" type="slidenum">
              <a:rPr lang="en-US" smtClean="0"/>
              <a:pPr/>
              <a:t>2</a:t>
            </a:fld>
            <a:endParaRPr lang="en-US" dirty="0"/>
          </a:p>
        </p:txBody>
      </p:sp>
      <p:sp>
        <p:nvSpPr>
          <p:cNvPr id="5" name="サブタイトル 4"/>
          <p:cNvSpPr>
            <a:spLocks noGrp="1"/>
          </p:cNvSpPr>
          <p:nvPr>
            <p:ph type="subTitle" idx="1"/>
          </p:nvPr>
        </p:nvSpPr>
        <p:spPr/>
        <p:txBody>
          <a:bodyPr>
            <a:normAutofit fontScale="92500" lnSpcReduction="10000"/>
          </a:bodyPr>
          <a:lstStyle/>
          <a:p>
            <a:r>
              <a:rPr lang="en-ZA" dirty="0"/>
              <a:t>Overview of presentation</a:t>
            </a:r>
            <a:endParaRPr lang="en-US" dirty="0"/>
          </a:p>
          <a:p>
            <a:endParaRPr lang="en-US" dirty="0"/>
          </a:p>
        </p:txBody>
      </p:sp>
      <p:sp>
        <p:nvSpPr>
          <p:cNvPr id="6" name="テキスト プレースホルダー 5"/>
          <p:cNvSpPr>
            <a:spLocks noGrp="1"/>
          </p:cNvSpPr>
          <p:nvPr>
            <p:ph type="body" sz="quarter" idx="12"/>
          </p:nvPr>
        </p:nvSpPr>
        <p:spPr/>
        <p:txBody>
          <a:bodyPr/>
          <a:lstStyle/>
          <a:p>
            <a:r>
              <a:rPr lang="en-US" dirty="0"/>
              <a:t>Contents</a:t>
            </a:r>
          </a:p>
          <a:p>
            <a:endParaRPr lang="en-US" dirty="0"/>
          </a:p>
        </p:txBody>
      </p:sp>
      <p:sp>
        <p:nvSpPr>
          <p:cNvPr id="7" name="テキスト プレースホルダー 6"/>
          <p:cNvSpPr>
            <a:spLocks noGrp="1"/>
          </p:cNvSpPr>
          <p:nvPr>
            <p:ph type="body" sz="quarter" idx="14"/>
          </p:nvPr>
        </p:nvSpPr>
        <p:spPr>
          <a:xfrm>
            <a:off x="8378672" y="2649902"/>
            <a:ext cx="11024504" cy="5775302"/>
          </a:xfrm>
        </p:spPr>
        <p:txBody>
          <a:bodyPr/>
          <a:lstStyle/>
          <a:p>
            <a:pPr marL="457200" indent="-457200">
              <a:buFont typeface="+mj-lt"/>
              <a:buAutoNum type="arabicPeriod"/>
            </a:pPr>
            <a:r>
              <a:rPr lang="en-US" sz="2400" dirty="0"/>
              <a:t>A long road to recovery lies ahead</a:t>
            </a:r>
          </a:p>
          <a:p>
            <a:pPr marL="457200" indent="-457200">
              <a:buFont typeface="+mj-lt"/>
              <a:buAutoNum type="arabicPeriod"/>
            </a:pPr>
            <a:r>
              <a:rPr lang="en-US" sz="2400" dirty="0"/>
              <a:t>Fiscal framework</a:t>
            </a:r>
          </a:p>
          <a:p>
            <a:pPr marL="457200" indent="-457200">
              <a:buFont typeface="+mj-lt"/>
              <a:buAutoNum type="arabicPeriod"/>
            </a:pPr>
            <a:r>
              <a:rPr lang="en-US" sz="2400" dirty="0"/>
              <a:t>Tax policy proposals</a:t>
            </a:r>
          </a:p>
          <a:p>
            <a:pPr marL="457200" indent="-457200">
              <a:buFont typeface="+mj-lt"/>
              <a:buAutoNum type="arabicPeriod"/>
            </a:pPr>
            <a:r>
              <a:rPr lang="en-US" sz="2400" dirty="0"/>
              <a:t>Borrowing levels</a:t>
            </a:r>
          </a:p>
          <a:p>
            <a:pPr marL="457200" indent="-457200">
              <a:buFont typeface="+mj-lt"/>
              <a:buAutoNum type="arabicPeriod"/>
            </a:pPr>
            <a:r>
              <a:rPr lang="en-US" sz="2400" dirty="0"/>
              <a:t>Contingency reserve</a:t>
            </a:r>
          </a:p>
          <a:p>
            <a:pPr marL="457200" indent="-457200">
              <a:buFont typeface="+mj-lt"/>
              <a:buAutoNum type="arabicPeriod"/>
            </a:pPr>
            <a:r>
              <a:rPr lang="en-US" sz="2400" dirty="0"/>
              <a:t>Zero-based budgeting</a:t>
            </a:r>
          </a:p>
          <a:p>
            <a:pPr marL="457200" indent="-457200">
              <a:buFont typeface="+mj-lt"/>
              <a:buAutoNum type="arabicPeriod"/>
            </a:pPr>
            <a:r>
              <a:rPr lang="en-US" sz="2400" dirty="0"/>
              <a:t>Governance improvements</a:t>
            </a:r>
          </a:p>
          <a:p>
            <a:pPr marL="457200" indent="-457200">
              <a:buFont typeface="+mj-lt"/>
              <a:buAutoNum type="arabicPeriod"/>
            </a:pPr>
            <a:r>
              <a:rPr lang="en-US" sz="2400" dirty="0"/>
              <a:t>Recommendations</a:t>
            </a:r>
            <a:endParaRPr lang="en-US" dirty="0"/>
          </a:p>
        </p:txBody>
      </p:sp>
    </p:spTree>
    <p:extLst>
      <p:ext uri="{BB962C8B-B14F-4D97-AF65-F5344CB8AC3E}">
        <p14:creationId xmlns:p14="http://schemas.microsoft.com/office/powerpoint/2010/main" xmlns="" val="1623627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ED2C3B-47F0-4FDE-AFE0-E8E5768648DC}"/>
              </a:ext>
            </a:extLst>
          </p:cNvPr>
          <p:cNvSpPr>
            <a:spLocks noGrp="1"/>
          </p:cNvSpPr>
          <p:nvPr>
            <p:ph type="title"/>
          </p:nvPr>
        </p:nvSpPr>
        <p:spPr/>
        <p:txBody>
          <a:bodyPr/>
          <a:lstStyle/>
          <a:p>
            <a:r>
              <a:rPr lang="en-ZA" dirty="0"/>
              <a:t>Introduction</a:t>
            </a:r>
          </a:p>
        </p:txBody>
      </p:sp>
      <p:sp>
        <p:nvSpPr>
          <p:cNvPr id="3" name="Footer Placeholder 2">
            <a:extLst>
              <a:ext uri="{FF2B5EF4-FFF2-40B4-BE49-F238E27FC236}">
                <a16:creationId xmlns:a16="http://schemas.microsoft.com/office/drawing/2014/main" xmlns="" id="{A6A6D148-189E-4FF8-BAB5-8233A5E90023}"/>
              </a:ext>
            </a:extLst>
          </p:cNvPr>
          <p:cNvSpPr>
            <a:spLocks noGrp="1"/>
          </p:cNvSpPr>
          <p:nvPr>
            <p:ph type="ftr" sz="quarter" idx="10"/>
          </p:nvPr>
        </p:nvSpPr>
        <p:spPr/>
        <p:txBody>
          <a:bodyPr/>
          <a:lstStyle/>
          <a:p>
            <a:r>
              <a:rPr lang="en-US" dirty="0"/>
              <a:t>Between a rock and a hard place</a:t>
            </a:r>
          </a:p>
        </p:txBody>
      </p:sp>
      <p:sp>
        <p:nvSpPr>
          <p:cNvPr id="4" name="Slide Number Placeholder 3">
            <a:extLst>
              <a:ext uri="{FF2B5EF4-FFF2-40B4-BE49-F238E27FC236}">
                <a16:creationId xmlns:a16="http://schemas.microsoft.com/office/drawing/2014/main" xmlns="" id="{AFFEBA0A-841B-41D0-A9C0-9A635F32C288}"/>
              </a:ext>
            </a:extLst>
          </p:cNvPr>
          <p:cNvSpPr>
            <a:spLocks noGrp="1"/>
          </p:cNvSpPr>
          <p:nvPr>
            <p:ph type="sldNum" sz="quarter" idx="11"/>
          </p:nvPr>
        </p:nvSpPr>
        <p:spPr/>
        <p:txBody>
          <a:bodyPr/>
          <a:lstStyle/>
          <a:p>
            <a:fld id="{DAEF4D36-AE85-49C9-90DE-66D02B257272}" type="slidenum">
              <a:rPr lang="en-US" smtClean="0"/>
              <a:pPr/>
              <a:t>3</a:t>
            </a:fld>
            <a:endParaRPr lang="en-US" dirty="0"/>
          </a:p>
        </p:txBody>
      </p:sp>
      <p:sp>
        <p:nvSpPr>
          <p:cNvPr id="6" name="TextBox 5">
            <a:extLst>
              <a:ext uri="{FF2B5EF4-FFF2-40B4-BE49-F238E27FC236}">
                <a16:creationId xmlns:a16="http://schemas.microsoft.com/office/drawing/2014/main" xmlns="" id="{B87D7786-BAA9-4690-92B4-0CC4D437DB42}"/>
              </a:ext>
            </a:extLst>
          </p:cNvPr>
          <p:cNvSpPr txBox="1"/>
          <p:nvPr/>
        </p:nvSpPr>
        <p:spPr>
          <a:xfrm>
            <a:off x="484675" y="1745885"/>
            <a:ext cx="16939725" cy="9941183"/>
          </a:xfrm>
          <a:prstGeom prst="rect">
            <a:avLst/>
          </a:prstGeom>
          <a:noFill/>
        </p:spPr>
        <p:txBody>
          <a:bodyPr wrap="square" rtlCol="0">
            <a:spAutoFit/>
          </a:bodyPr>
          <a:lstStyle/>
          <a:p>
            <a:pPr marL="285750" indent="-285750">
              <a:spcBef>
                <a:spcPts val="1200"/>
              </a:spcBef>
              <a:spcAft>
                <a:spcPts val="1200"/>
              </a:spcAft>
              <a:buFont typeface="Arial" panose="020B0604020202020204" pitchFamily="34" charset="0"/>
              <a:buChar char="•"/>
            </a:pPr>
            <a:r>
              <a:rPr lang="en-US" sz="2400" dirty="0">
                <a:solidFill>
                  <a:srgbClr val="000000"/>
                </a:solidFill>
              </a:rPr>
              <a:t>Budget 2021 holds the much-needed line on fiscal consolidation in the face of public service wage demands</a:t>
            </a:r>
          </a:p>
          <a:p>
            <a:pPr marL="285750" indent="-285750">
              <a:spcBef>
                <a:spcPts val="1200"/>
              </a:spcBef>
              <a:spcAft>
                <a:spcPts val="1200"/>
              </a:spcAft>
              <a:buFont typeface="Arial" panose="020B0604020202020204" pitchFamily="34" charset="0"/>
              <a:buChar char="•"/>
            </a:pPr>
            <a:r>
              <a:rPr lang="en-US" sz="2400" dirty="0">
                <a:solidFill>
                  <a:srgbClr val="000000"/>
                </a:solidFill>
              </a:rPr>
              <a:t>But continues to avoid addressing South Africa’s fundamental problems. </a:t>
            </a:r>
          </a:p>
          <a:p>
            <a:pPr marL="285750" indent="-285750">
              <a:spcBef>
                <a:spcPts val="1200"/>
              </a:spcBef>
              <a:spcAft>
                <a:spcPts val="1200"/>
              </a:spcAft>
              <a:buFont typeface="Arial" panose="020B0604020202020204" pitchFamily="34" charset="0"/>
              <a:buChar char="•"/>
            </a:pPr>
            <a:r>
              <a:rPr lang="en-US" sz="2400" dirty="0">
                <a:solidFill>
                  <a:srgbClr val="000000"/>
                </a:solidFill>
              </a:rPr>
              <a:t>Taxpayers are fed up, ratings agencies bring consistent downgrades, and yet fragile political alliances refuse to allow the radical change we need. </a:t>
            </a:r>
          </a:p>
          <a:p>
            <a:pPr marL="285750" indent="-285750">
              <a:spcBef>
                <a:spcPts val="1200"/>
              </a:spcBef>
              <a:spcAft>
                <a:spcPts val="1200"/>
              </a:spcAft>
              <a:buFont typeface="Arial" panose="020B0604020202020204" pitchFamily="34" charset="0"/>
              <a:buChar char="•"/>
            </a:pPr>
            <a:r>
              <a:rPr lang="en-US" sz="2400" dirty="0">
                <a:solidFill>
                  <a:srgbClr val="000000"/>
                </a:solidFill>
              </a:rPr>
              <a:t>The result is a risk-averse strategy that fails to address </a:t>
            </a:r>
            <a:r>
              <a:rPr lang="en-US" sz="2400" b="1" dirty="0">
                <a:solidFill>
                  <a:srgbClr val="FF0000"/>
                </a:solidFill>
              </a:rPr>
              <a:t>root causes </a:t>
            </a:r>
            <a:r>
              <a:rPr lang="en-US" sz="2400" dirty="0">
                <a:solidFill>
                  <a:srgbClr val="000000"/>
                </a:solidFill>
              </a:rPr>
              <a:t>of our problems.</a:t>
            </a:r>
          </a:p>
          <a:p>
            <a:pPr marL="285750" indent="-285750">
              <a:spcBef>
                <a:spcPts val="1200"/>
              </a:spcBef>
              <a:spcAft>
                <a:spcPts val="1200"/>
              </a:spcAft>
              <a:buFont typeface="Arial" panose="020B0604020202020204" pitchFamily="34" charset="0"/>
              <a:buChar char="•"/>
            </a:pPr>
            <a:r>
              <a:rPr lang="en-US" sz="2400" dirty="0">
                <a:solidFill>
                  <a:srgbClr val="000000"/>
                </a:solidFill>
              </a:rPr>
              <a:t>The recession we found ourselves in a year ago, along with the Covid-19 pandemic and strict lockdown regulations, has taken its toll. </a:t>
            </a:r>
          </a:p>
          <a:p>
            <a:pPr marL="285750" indent="-285750">
              <a:spcBef>
                <a:spcPts val="1200"/>
              </a:spcBef>
              <a:spcAft>
                <a:spcPts val="1200"/>
              </a:spcAft>
              <a:buFont typeface="Arial" panose="020B0604020202020204" pitchFamily="34" charset="0"/>
              <a:buChar char="•"/>
            </a:pPr>
            <a:r>
              <a:rPr lang="en-US" sz="2400" b="1" dirty="0">
                <a:solidFill>
                  <a:srgbClr val="FF0000"/>
                </a:solidFill>
              </a:rPr>
              <a:t>Reviving the economy requires structural changes and old policy impasses to be confronted and actioned</a:t>
            </a:r>
            <a:r>
              <a:rPr lang="en-US" sz="2400" dirty="0">
                <a:solidFill>
                  <a:srgbClr val="000000"/>
                </a:solidFill>
              </a:rPr>
              <a:t>. </a:t>
            </a:r>
          </a:p>
          <a:p>
            <a:pPr marL="285750" indent="-285750">
              <a:spcBef>
                <a:spcPts val="1200"/>
              </a:spcBef>
              <a:spcAft>
                <a:spcPts val="1200"/>
              </a:spcAft>
              <a:buFont typeface="Arial" panose="020B0604020202020204" pitchFamily="34" charset="0"/>
              <a:buChar char="•"/>
            </a:pPr>
            <a:r>
              <a:rPr lang="en-US" sz="2400" dirty="0">
                <a:solidFill>
                  <a:srgbClr val="000000"/>
                </a:solidFill>
              </a:rPr>
              <a:t>Allocations for the vaccine program are important to save lives and in order to revive economic activity.</a:t>
            </a:r>
          </a:p>
          <a:p>
            <a:pPr marL="285750" indent="-285750">
              <a:spcBef>
                <a:spcPts val="1200"/>
              </a:spcBef>
              <a:spcAft>
                <a:spcPts val="1200"/>
              </a:spcAft>
              <a:buFont typeface="Arial" panose="020B0604020202020204" pitchFamily="34" charset="0"/>
              <a:buChar char="•"/>
            </a:pPr>
            <a:r>
              <a:rPr lang="en-US" sz="2400" dirty="0">
                <a:solidFill>
                  <a:srgbClr val="000000"/>
                </a:solidFill>
              </a:rPr>
              <a:t>The size of the deficit is less than previously expected, but it is still vast and must be paid with increased debt, which South Africa borrows at premium rates. This </a:t>
            </a:r>
            <a:r>
              <a:rPr lang="en-US" sz="2400" dirty="0"/>
              <a:t>compounds</a:t>
            </a:r>
            <a:r>
              <a:rPr lang="en-US" sz="2400" b="1" dirty="0">
                <a:solidFill>
                  <a:srgbClr val="FF0000"/>
                </a:solidFill>
              </a:rPr>
              <a:t> our debt and risks an irreversible debt spiral over the medium to long term</a:t>
            </a:r>
            <a:r>
              <a:rPr lang="en-US" sz="2400" dirty="0">
                <a:solidFill>
                  <a:srgbClr val="000000"/>
                </a:solidFill>
              </a:rPr>
              <a:t>.</a:t>
            </a:r>
          </a:p>
          <a:p>
            <a:pPr marL="285750" indent="-285750">
              <a:spcBef>
                <a:spcPts val="1200"/>
              </a:spcBef>
              <a:spcAft>
                <a:spcPts val="1200"/>
              </a:spcAft>
              <a:buFont typeface="Arial" panose="020B0604020202020204" pitchFamily="34" charset="0"/>
              <a:buChar char="•"/>
            </a:pPr>
            <a:r>
              <a:rPr lang="en-US" sz="2400" dirty="0">
                <a:solidFill>
                  <a:srgbClr val="000000"/>
                </a:solidFill>
              </a:rPr>
              <a:t>There is a long and difficult road ahead. </a:t>
            </a:r>
          </a:p>
          <a:p>
            <a:pPr marL="285750" indent="-285750">
              <a:spcBef>
                <a:spcPts val="1200"/>
              </a:spcBef>
              <a:spcAft>
                <a:spcPts val="1200"/>
              </a:spcAft>
              <a:buFont typeface="Arial" panose="020B0604020202020204" pitchFamily="34" charset="0"/>
              <a:buChar char="•"/>
            </a:pPr>
            <a:endParaRPr lang="en-US" sz="2400" dirty="0">
              <a:solidFill>
                <a:srgbClr val="000000"/>
              </a:solidFill>
            </a:endParaRPr>
          </a:p>
          <a:p>
            <a:pPr marL="1257300" lvl="1" indent="-571500">
              <a:buFont typeface="Courier New" panose="02070309020205020404" pitchFamily="49" charset="0"/>
              <a:buChar char="o"/>
            </a:pPr>
            <a:endParaRPr kumimoji="1" lang="en-ZA" sz="3600" dirty="0">
              <a:solidFill>
                <a:schemeClr val="tx1">
                  <a:lumMod val="85000"/>
                  <a:lumOff val="15000"/>
                </a:schemeClr>
              </a:solidFill>
              <a:latin typeface="+mj-lt"/>
              <a:ea typeface="A-OTF Shin Go Pro L" panose="020B0300000000000000" pitchFamily="34" charset="-128"/>
            </a:endParaRPr>
          </a:p>
          <a:p>
            <a:pPr marL="457200" indent="-457200">
              <a:buFont typeface="Arial" panose="020B0604020202020204" pitchFamily="34" charset="0"/>
              <a:buChar char="•"/>
            </a:pPr>
            <a:endParaRPr kumimoji="1" lang="en-ZA" dirty="0">
              <a:solidFill>
                <a:schemeClr val="tx1">
                  <a:lumMod val="85000"/>
                  <a:lumOff val="15000"/>
                </a:schemeClr>
              </a:solidFill>
              <a:latin typeface="+mj-lt"/>
              <a:ea typeface="A-OTF Shin Go Pro L" panose="020B0300000000000000" pitchFamily="34" charset="-128"/>
            </a:endParaRPr>
          </a:p>
          <a:p>
            <a:pPr marL="457200" indent="-457200">
              <a:buFont typeface="Arial" panose="020B0604020202020204" pitchFamily="34" charset="0"/>
              <a:buChar char="•"/>
            </a:pPr>
            <a:endParaRPr kumimoji="1" lang="en-ZA" dirty="0">
              <a:solidFill>
                <a:schemeClr val="tx1">
                  <a:lumMod val="85000"/>
                  <a:lumOff val="15000"/>
                </a:schemeClr>
              </a:solidFill>
              <a:latin typeface="+mj-lt"/>
              <a:ea typeface="A-OTF Shin Go Pro L" panose="020B0300000000000000" pitchFamily="34" charset="-128"/>
            </a:endParaRPr>
          </a:p>
        </p:txBody>
      </p:sp>
    </p:spTree>
    <p:extLst>
      <p:ext uri="{BB962C8B-B14F-4D97-AF65-F5344CB8AC3E}">
        <p14:creationId xmlns:p14="http://schemas.microsoft.com/office/powerpoint/2010/main" xmlns="" val="3451657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ED2C3B-47F0-4FDE-AFE0-E8E5768648DC}"/>
              </a:ext>
            </a:extLst>
          </p:cNvPr>
          <p:cNvSpPr>
            <a:spLocks noGrp="1"/>
          </p:cNvSpPr>
          <p:nvPr>
            <p:ph type="title"/>
          </p:nvPr>
        </p:nvSpPr>
        <p:spPr/>
        <p:txBody>
          <a:bodyPr/>
          <a:lstStyle/>
          <a:p>
            <a:r>
              <a:rPr lang="en-ZA" dirty="0"/>
              <a:t>Fiscal Framework</a:t>
            </a:r>
          </a:p>
        </p:txBody>
      </p:sp>
      <p:sp>
        <p:nvSpPr>
          <p:cNvPr id="3" name="Footer Placeholder 2">
            <a:extLst>
              <a:ext uri="{FF2B5EF4-FFF2-40B4-BE49-F238E27FC236}">
                <a16:creationId xmlns:a16="http://schemas.microsoft.com/office/drawing/2014/main" xmlns="" id="{A6A6D148-189E-4FF8-BAB5-8233A5E90023}"/>
              </a:ext>
            </a:extLst>
          </p:cNvPr>
          <p:cNvSpPr>
            <a:spLocks noGrp="1"/>
          </p:cNvSpPr>
          <p:nvPr>
            <p:ph type="ftr" sz="quarter" idx="10"/>
          </p:nvPr>
        </p:nvSpPr>
        <p:spPr/>
        <p:txBody>
          <a:bodyPr/>
          <a:lstStyle/>
          <a:p>
            <a:r>
              <a:rPr lang="en-US" dirty="0"/>
              <a:t>Between a rock and a hard place</a:t>
            </a:r>
          </a:p>
        </p:txBody>
      </p:sp>
      <p:sp>
        <p:nvSpPr>
          <p:cNvPr id="4" name="Slide Number Placeholder 3">
            <a:extLst>
              <a:ext uri="{FF2B5EF4-FFF2-40B4-BE49-F238E27FC236}">
                <a16:creationId xmlns:a16="http://schemas.microsoft.com/office/drawing/2014/main" xmlns="" id="{AFFEBA0A-841B-41D0-A9C0-9A635F32C288}"/>
              </a:ext>
            </a:extLst>
          </p:cNvPr>
          <p:cNvSpPr>
            <a:spLocks noGrp="1"/>
          </p:cNvSpPr>
          <p:nvPr>
            <p:ph type="sldNum" sz="quarter" idx="11"/>
          </p:nvPr>
        </p:nvSpPr>
        <p:spPr/>
        <p:txBody>
          <a:bodyPr/>
          <a:lstStyle/>
          <a:p>
            <a:fld id="{DAEF4D36-AE85-49C9-90DE-66D02B257272}" type="slidenum">
              <a:rPr lang="en-US" smtClean="0"/>
              <a:pPr/>
              <a:t>4</a:t>
            </a:fld>
            <a:endParaRPr lang="en-US" dirty="0"/>
          </a:p>
        </p:txBody>
      </p:sp>
      <p:sp>
        <p:nvSpPr>
          <p:cNvPr id="5" name="Subtitle 4">
            <a:extLst>
              <a:ext uri="{FF2B5EF4-FFF2-40B4-BE49-F238E27FC236}">
                <a16:creationId xmlns:a16="http://schemas.microsoft.com/office/drawing/2014/main" xmlns="" id="{3C868432-3230-4838-B60F-378D3AF881A5}"/>
              </a:ext>
            </a:extLst>
          </p:cNvPr>
          <p:cNvSpPr>
            <a:spLocks noGrp="1"/>
          </p:cNvSpPr>
          <p:nvPr>
            <p:ph type="subTitle" idx="1"/>
          </p:nvPr>
        </p:nvSpPr>
        <p:spPr/>
        <p:txBody>
          <a:bodyPr>
            <a:normAutofit fontScale="92500" lnSpcReduction="10000"/>
          </a:bodyPr>
          <a:lstStyle/>
          <a:p>
            <a:r>
              <a:rPr lang="en-ZA" dirty="0"/>
              <a:t>Restoring the balance</a:t>
            </a:r>
          </a:p>
        </p:txBody>
      </p:sp>
      <p:sp>
        <p:nvSpPr>
          <p:cNvPr id="6" name="TextBox 5">
            <a:extLst>
              <a:ext uri="{FF2B5EF4-FFF2-40B4-BE49-F238E27FC236}">
                <a16:creationId xmlns:a16="http://schemas.microsoft.com/office/drawing/2014/main" xmlns="" id="{B87D7786-BAA9-4690-92B4-0CC4D437DB42}"/>
              </a:ext>
            </a:extLst>
          </p:cNvPr>
          <p:cNvSpPr txBox="1"/>
          <p:nvPr/>
        </p:nvSpPr>
        <p:spPr>
          <a:xfrm>
            <a:off x="484675" y="1745885"/>
            <a:ext cx="16939725" cy="7663636"/>
          </a:xfrm>
          <a:prstGeom prst="rect">
            <a:avLst/>
          </a:prstGeom>
          <a:noFill/>
        </p:spPr>
        <p:txBody>
          <a:bodyPr wrap="square" rtlCol="0">
            <a:spAutoFit/>
          </a:bodyPr>
          <a:lstStyle/>
          <a:p>
            <a:pPr marL="285750" indent="-285750">
              <a:spcBef>
                <a:spcPts val="1200"/>
              </a:spcBef>
              <a:spcAft>
                <a:spcPts val="1200"/>
              </a:spcAft>
              <a:buFont typeface="Arial" panose="020B0604020202020204" pitchFamily="34" charset="0"/>
              <a:buChar char="•"/>
            </a:pPr>
            <a:r>
              <a:rPr lang="en-US" sz="2400" dirty="0">
                <a:solidFill>
                  <a:srgbClr val="000000"/>
                </a:solidFill>
              </a:rPr>
              <a:t>Budget 2021 was always going to be a tough budget given the limited resources and the impact of the pandemic on the economy. </a:t>
            </a:r>
          </a:p>
          <a:p>
            <a:pPr marL="285750" indent="-285750">
              <a:spcBef>
                <a:spcPts val="1200"/>
              </a:spcBef>
              <a:spcAft>
                <a:spcPts val="1200"/>
              </a:spcAft>
              <a:buFont typeface="Arial" panose="020B0604020202020204" pitchFamily="34" charset="0"/>
              <a:buChar char="•"/>
            </a:pPr>
            <a:r>
              <a:rPr lang="en-US" sz="2400" dirty="0">
                <a:solidFill>
                  <a:srgbClr val="000000"/>
                </a:solidFill>
              </a:rPr>
              <a:t>The pandemic has led to a faster-than-expected economic output decline of around -8% in 2020 (see figure below). </a:t>
            </a:r>
          </a:p>
          <a:p>
            <a:pPr marL="285750" indent="-285750">
              <a:spcBef>
                <a:spcPts val="1200"/>
              </a:spcBef>
              <a:spcAft>
                <a:spcPts val="1200"/>
              </a:spcAft>
              <a:buFont typeface="Arial" panose="020B0604020202020204" pitchFamily="34" charset="0"/>
              <a:buChar char="•"/>
            </a:pPr>
            <a:r>
              <a:rPr lang="en-US" sz="2400" dirty="0">
                <a:solidFill>
                  <a:srgbClr val="000000"/>
                </a:solidFill>
              </a:rPr>
              <a:t>Economic growth was on a downwards trajectory prior to the pandemic and </a:t>
            </a:r>
            <a:r>
              <a:rPr lang="en-US" sz="2400" b="1" dirty="0">
                <a:solidFill>
                  <a:srgbClr val="FF0000"/>
                </a:solidFill>
              </a:rPr>
              <a:t>despite various economic plans and increased government spending</a:t>
            </a:r>
            <a:r>
              <a:rPr lang="en-US" sz="2400" dirty="0">
                <a:solidFill>
                  <a:srgbClr val="FF0000"/>
                </a:solidFill>
              </a:rPr>
              <a:t> </a:t>
            </a:r>
            <a:r>
              <a:rPr lang="en-US" sz="2400" dirty="0">
                <a:solidFill>
                  <a:srgbClr val="000000"/>
                </a:solidFill>
              </a:rPr>
              <a:t>over the years to help resuscitate the economy, </a:t>
            </a:r>
            <a:r>
              <a:rPr lang="en-US" sz="2400" b="1" dirty="0">
                <a:solidFill>
                  <a:srgbClr val="FF0000"/>
                </a:solidFill>
              </a:rPr>
              <a:t>the decline continued</a:t>
            </a:r>
            <a:r>
              <a:rPr lang="en-US" sz="2400" dirty="0">
                <a:solidFill>
                  <a:srgbClr val="000000"/>
                </a:solidFill>
              </a:rPr>
              <a:t>. </a:t>
            </a:r>
          </a:p>
          <a:p>
            <a:pPr marL="285750" indent="-285750">
              <a:spcBef>
                <a:spcPts val="1200"/>
              </a:spcBef>
              <a:spcAft>
                <a:spcPts val="1200"/>
              </a:spcAft>
              <a:buFont typeface="Arial" panose="020B0604020202020204" pitchFamily="34" charset="0"/>
              <a:buChar char="•"/>
            </a:pPr>
            <a:r>
              <a:rPr lang="en-US" sz="2400" dirty="0">
                <a:solidFill>
                  <a:srgbClr val="000000"/>
                </a:solidFill>
              </a:rPr>
              <a:t>Since 2008, government spending growth increased on average by 4.1% and during the same period annual GDP averaged 1.5%. </a:t>
            </a:r>
          </a:p>
          <a:p>
            <a:pPr marL="285750" indent="-285750">
              <a:spcBef>
                <a:spcPts val="1200"/>
              </a:spcBef>
              <a:spcAft>
                <a:spcPts val="1200"/>
              </a:spcAft>
              <a:buFont typeface="Arial" panose="020B0604020202020204" pitchFamily="34" charset="0"/>
              <a:buChar char="•"/>
            </a:pPr>
            <a:r>
              <a:rPr lang="en-US" sz="2400" b="1" dirty="0">
                <a:solidFill>
                  <a:srgbClr val="C00000"/>
                </a:solidFill>
              </a:rPr>
              <a:t>This means that South Africa does not have a funding problem;</a:t>
            </a:r>
          </a:p>
          <a:p>
            <a:pPr marL="285750" indent="-285750">
              <a:spcBef>
                <a:spcPts val="1200"/>
              </a:spcBef>
              <a:spcAft>
                <a:spcPts val="1200"/>
              </a:spcAft>
              <a:buFont typeface="Arial" panose="020B0604020202020204" pitchFamily="34" charset="0"/>
              <a:buChar char="•"/>
            </a:pPr>
            <a:r>
              <a:rPr lang="en-US" sz="2400" b="1" u="sng" dirty="0">
                <a:solidFill>
                  <a:srgbClr val="000000"/>
                </a:solidFill>
              </a:rPr>
              <a:t>It has a spending problem</a:t>
            </a:r>
            <a:r>
              <a:rPr lang="en-US" sz="2400" b="1" dirty="0">
                <a:solidFill>
                  <a:srgbClr val="000000"/>
                </a:solidFill>
              </a:rPr>
              <a:t>.</a:t>
            </a:r>
          </a:p>
          <a:p>
            <a:pPr marL="285750" indent="-285750">
              <a:spcBef>
                <a:spcPts val="1200"/>
              </a:spcBef>
              <a:spcAft>
                <a:spcPts val="1200"/>
              </a:spcAft>
              <a:buFont typeface="Arial" panose="020B0604020202020204" pitchFamily="34" charset="0"/>
              <a:buChar char="•"/>
            </a:pPr>
            <a:r>
              <a:rPr lang="en-US" sz="2400" dirty="0">
                <a:solidFill>
                  <a:srgbClr val="000000"/>
                </a:solidFill>
              </a:rPr>
              <a:t>Spending has gone to areas which have not generated                                                                                                                   economic growth.</a:t>
            </a:r>
          </a:p>
          <a:p>
            <a:pPr>
              <a:spcBef>
                <a:spcPts val="1200"/>
              </a:spcBef>
              <a:spcAft>
                <a:spcPts val="1200"/>
              </a:spcAft>
            </a:pPr>
            <a:endParaRPr lang="en-ZA" sz="2400" dirty="0">
              <a:solidFill>
                <a:srgbClr val="000000"/>
              </a:solidFill>
            </a:endParaRPr>
          </a:p>
          <a:p>
            <a:pPr marL="457200" indent="-457200">
              <a:buFont typeface="Arial" panose="020B0604020202020204" pitchFamily="34" charset="0"/>
              <a:buChar char="•"/>
            </a:pPr>
            <a:endParaRPr kumimoji="1" lang="en-ZA" dirty="0">
              <a:solidFill>
                <a:schemeClr val="tx1">
                  <a:lumMod val="85000"/>
                  <a:lumOff val="15000"/>
                </a:schemeClr>
              </a:solidFill>
              <a:latin typeface="+mj-lt"/>
              <a:ea typeface="A-OTF Shin Go Pro L" panose="020B0300000000000000" pitchFamily="34" charset="-128"/>
            </a:endParaRPr>
          </a:p>
          <a:p>
            <a:pPr marL="457200" indent="-457200">
              <a:buFont typeface="Arial" panose="020B0604020202020204" pitchFamily="34" charset="0"/>
              <a:buChar char="•"/>
            </a:pPr>
            <a:endParaRPr kumimoji="1" lang="en-ZA" dirty="0">
              <a:solidFill>
                <a:schemeClr val="tx1">
                  <a:lumMod val="85000"/>
                  <a:lumOff val="15000"/>
                </a:schemeClr>
              </a:solidFill>
              <a:latin typeface="+mj-lt"/>
              <a:ea typeface="A-OTF Shin Go Pro L" panose="020B0300000000000000" pitchFamily="34" charset="-128"/>
            </a:endParaRPr>
          </a:p>
        </p:txBody>
      </p:sp>
      <p:pic>
        <p:nvPicPr>
          <p:cNvPr id="1026" name="Picture 2">
            <a:extLst>
              <a:ext uri="{FF2B5EF4-FFF2-40B4-BE49-F238E27FC236}">
                <a16:creationId xmlns:a16="http://schemas.microsoft.com/office/drawing/2014/main" xmlns="" id="{966399AA-94A7-4635-83BE-70153D8ACA04}"/>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718580" y="6103295"/>
            <a:ext cx="8298378" cy="344617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94601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ED2C3B-47F0-4FDE-AFE0-E8E5768648DC}"/>
              </a:ext>
            </a:extLst>
          </p:cNvPr>
          <p:cNvSpPr>
            <a:spLocks noGrp="1"/>
          </p:cNvSpPr>
          <p:nvPr>
            <p:ph type="title"/>
          </p:nvPr>
        </p:nvSpPr>
        <p:spPr/>
        <p:txBody>
          <a:bodyPr/>
          <a:lstStyle/>
          <a:p>
            <a:r>
              <a:rPr lang="en-ZA" dirty="0"/>
              <a:t>Fiscal Framework</a:t>
            </a:r>
          </a:p>
        </p:txBody>
      </p:sp>
      <p:sp>
        <p:nvSpPr>
          <p:cNvPr id="3" name="Footer Placeholder 2">
            <a:extLst>
              <a:ext uri="{FF2B5EF4-FFF2-40B4-BE49-F238E27FC236}">
                <a16:creationId xmlns:a16="http://schemas.microsoft.com/office/drawing/2014/main" xmlns="" id="{A6A6D148-189E-4FF8-BAB5-8233A5E90023}"/>
              </a:ext>
            </a:extLst>
          </p:cNvPr>
          <p:cNvSpPr>
            <a:spLocks noGrp="1"/>
          </p:cNvSpPr>
          <p:nvPr>
            <p:ph type="ftr" sz="quarter" idx="10"/>
          </p:nvPr>
        </p:nvSpPr>
        <p:spPr/>
        <p:txBody>
          <a:bodyPr/>
          <a:lstStyle/>
          <a:p>
            <a:r>
              <a:rPr lang="en-US" dirty="0"/>
              <a:t>Between a rock and a hard place</a:t>
            </a:r>
          </a:p>
        </p:txBody>
      </p:sp>
      <p:sp>
        <p:nvSpPr>
          <p:cNvPr id="4" name="Slide Number Placeholder 3">
            <a:extLst>
              <a:ext uri="{FF2B5EF4-FFF2-40B4-BE49-F238E27FC236}">
                <a16:creationId xmlns:a16="http://schemas.microsoft.com/office/drawing/2014/main" xmlns="" id="{AFFEBA0A-841B-41D0-A9C0-9A635F32C288}"/>
              </a:ext>
            </a:extLst>
          </p:cNvPr>
          <p:cNvSpPr>
            <a:spLocks noGrp="1"/>
          </p:cNvSpPr>
          <p:nvPr>
            <p:ph type="sldNum" sz="quarter" idx="11"/>
          </p:nvPr>
        </p:nvSpPr>
        <p:spPr/>
        <p:txBody>
          <a:bodyPr/>
          <a:lstStyle/>
          <a:p>
            <a:fld id="{DAEF4D36-AE85-49C9-90DE-66D02B257272}" type="slidenum">
              <a:rPr lang="en-US" smtClean="0"/>
              <a:pPr/>
              <a:t>5</a:t>
            </a:fld>
            <a:endParaRPr lang="en-US" dirty="0"/>
          </a:p>
        </p:txBody>
      </p:sp>
      <p:sp>
        <p:nvSpPr>
          <p:cNvPr id="5" name="Subtitle 4">
            <a:extLst>
              <a:ext uri="{FF2B5EF4-FFF2-40B4-BE49-F238E27FC236}">
                <a16:creationId xmlns:a16="http://schemas.microsoft.com/office/drawing/2014/main" xmlns="" id="{3C868432-3230-4838-B60F-378D3AF881A5}"/>
              </a:ext>
            </a:extLst>
          </p:cNvPr>
          <p:cNvSpPr>
            <a:spLocks noGrp="1"/>
          </p:cNvSpPr>
          <p:nvPr>
            <p:ph type="subTitle" idx="1"/>
          </p:nvPr>
        </p:nvSpPr>
        <p:spPr/>
        <p:txBody>
          <a:bodyPr>
            <a:normAutofit fontScale="92500" lnSpcReduction="10000"/>
          </a:bodyPr>
          <a:lstStyle/>
          <a:p>
            <a:r>
              <a:rPr lang="en-ZA" dirty="0"/>
              <a:t>Rein in public debt</a:t>
            </a:r>
          </a:p>
        </p:txBody>
      </p:sp>
      <p:sp>
        <p:nvSpPr>
          <p:cNvPr id="6" name="TextBox 5">
            <a:extLst>
              <a:ext uri="{FF2B5EF4-FFF2-40B4-BE49-F238E27FC236}">
                <a16:creationId xmlns:a16="http://schemas.microsoft.com/office/drawing/2014/main" xmlns="" id="{B87D7786-BAA9-4690-92B4-0CC4D437DB42}"/>
              </a:ext>
            </a:extLst>
          </p:cNvPr>
          <p:cNvSpPr txBox="1"/>
          <p:nvPr/>
        </p:nvSpPr>
        <p:spPr>
          <a:xfrm>
            <a:off x="484675" y="1745885"/>
            <a:ext cx="16939725" cy="11480066"/>
          </a:xfrm>
          <a:prstGeom prst="rect">
            <a:avLst/>
          </a:prstGeom>
          <a:noFill/>
        </p:spPr>
        <p:txBody>
          <a:bodyPr wrap="square" rtlCol="0">
            <a:spAutoFit/>
          </a:bodyPr>
          <a:lstStyle/>
          <a:p>
            <a:pPr marL="285750" indent="-285750">
              <a:spcBef>
                <a:spcPts val="1200"/>
              </a:spcBef>
              <a:spcAft>
                <a:spcPts val="1200"/>
              </a:spcAft>
              <a:buFont typeface="Arial" panose="020B0604020202020204" pitchFamily="34" charset="0"/>
              <a:buChar char="•"/>
            </a:pPr>
            <a:r>
              <a:rPr lang="en-US" sz="2400" b="0" i="0" u="none" strike="noStrike" dirty="0">
                <a:solidFill>
                  <a:srgbClr val="000000"/>
                </a:solidFill>
                <a:effectLst/>
                <a:latin typeface="Arial" panose="020B0604020202020204" pitchFamily="34" charset="0"/>
              </a:rPr>
              <a:t>There are two important aspects of South Africa’s debt position that distinguish it from other countries.</a:t>
            </a:r>
          </a:p>
          <a:p>
            <a:pPr marL="285750" indent="-285750">
              <a:spcBef>
                <a:spcPts val="1200"/>
              </a:spcBef>
              <a:spcAft>
                <a:spcPts val="1200"/>
              </a:spcAft>
              <a:buFont typeface="Arial" panose="020B0604020202020204" pitchFamily="34" charset="0"/>
              <a:buChar char="•"/>
            </a:pPr>
            <a:r>
              <a:rPr lang="en-US" sz="2400" b="0" i="0" u="none" strike="noStrike" dirty="0">
                <a:solidFill>
                  <a:srgbClr val="000000"/>
                </a:solidFill>
                <a:effectLst/>
                <a:latin typeface="Arial" panose="020B0604020202020204" pitchFamily="34" charset="0"/>
              </a:rPr>
              <a:t>South Africa faces </a:t>
            </a:r>
            <a:r>
              <a:rPr lang="en-US" sz="2400" b="1" i="0" u="none" strike="noStrike" dirty="0">
                <a:solidFill>
                  <a:srgbClr val="FF0000"/>
                </a:solidFill>
                <a:effectLst/>
                <a:latin typeface="Arial" panose="020B0604020202020204" pitchFamily="34" charset="0"/>
              </a:rPr>
              <a:t>high interest rates </a:t>
            </a:r>
            <a:r>
              <a:rPr lang="en-US" sz="2400" b="0" i="0" u="none" strike="noStrike" dirty="0">
                <a:solidFill>
                  <a:srgbClr val="000000"/>
                </a:solidFill>
                <a:effectLst/>
                <a:latin typeface="Arial" panose="020B0604020202020204" pitchFamily="34" charset="0"/>
              </a:rPr>
              <a:t>on government debt that are far above the rate of economic growth. </a:t>
            </a:r>
          </a:p>
          <a:p>
            <a:pPr marL="285750" indent="-285750">
              <a:spcBef>
                <a:spcPts val="1200"/>
              </a:spcBef>
              <a:spcAft>
                <a:spcPts val="1200"/>
              </a:spcAft>
              <a:buFont typeface="Arial" panose="020B0604020202020204" pitchFamily="34" charset="0"/>
              <a:buChar char="•"/>
            </a:pPr>
            <a:r>
              <a:rPr lang="en-US" sz="2400" b="0" i="0" u="none" strike="noStrike" dirty="0">
                <a:solidFill>
                  <a:srgbClr val="000000"/>
                </a:solidFill>
                <a:effectLst/>
                <a:latin typeface="Arial" panose="020B0604020202020204" pitchFamily="34" charset="0"/>
              </a:rPr>
              <a:t>The 10-year bond yield, the benchmark interest rate on government debt, has been rising for years, while </a:t>
            </a:r>
            <a:r>
              <a:rPr lang="en-US" sz="2400" b="1" i="0" u="none" strike="noStrike" dirty="0">
                <a:solidFill>
                  <a:srgbClr val="FF0000"/>
                </a:solidFill>
                <a:effectLst/>
                <a:latin typeface="Arial" panose="020B0604020202020204" pitchFamily="34" charset="0"/>
              </a:rPr>
              <a:t>economic growth has fallen</a:t>
            </a:r>
            <a:r>
              <a:rPr lang="en-US" sz="2400" b="0" i="0" u="none" strike="noStrike" dirty="0">
                <a:solidFill>
                  <a:srgbClr val="000000"/>
                </a:solidFill>
                <a:effectLst/>
                <a:latin typeface="Arial" panose="020B0604020202020204" pitchFamily="34" charset="0"/>
              </a:rPr>
              <a:t>. </a:t>
            </a:r>
          </a:p>
          <a:p>
            <a:pPr marL="285750" indent="-285750">
              <a:spcBef>
                <a:spcPts val="1200"/>
              </a:spcBef>
              <a:spcAft>
                <a:spcPts val="1200"/>
              </a:spcAft>
              <a:buFont typeface="Arial" panose="020B0604020202020204" pitchFamily="34" charset="0"/>
              <a:buChar char="•"/>
            </a:pPr>
            <a:r>
              <a:rPr lang="en-US" sz="2400" b="0" i="0" u="none" strike="noStrike" dirty="0">
                <a:solidFill>
                  <a:srgbClr val="000000"/>
                </a:solidFill>
                <a:effectLst/>
                <a:latin typeface="Arial" panose="020B0604020202020204" pitchFamily="34" charset="0"/>
              </a:rPr>
              <a:t>The second is that the debt level is not stable. There is no particular threshold of debt-to-GDP ratio that should be a concern, but </a:t>
            </a:r>
            <a:r>
              <a:rPr lang="en-US" sz="2400" b="1" i="0" u="none" strike="noStrike" dirty="0">
                <a:solidFill>
                  <a:srgbClr val="FF0000"/>
                </a:solidFill>
                <a:effectLst/>
                <a:latin typeface="Arial" panose="020B0604020202020204" pitchFamily="34" charset="0"/>
              </a:rPr>
              <a:t>if debt is rising without limit, it is unsustainable</a:t>
            </a:r>
            <a:r>
              <a:rPr lang="en-US" sz="2400" b="0" i="0" u="none" strike="noStrike" dirty="0">
                <a:solidFill>
                  <a:srgbClr val="000000"/>
                </a:solidFill>
                <a:effectLst/>
                <a:latin typeface="Arial" panose="020B0604020202020204" pitchFamily="34" charset="0"/>
              </a:rPr>
              <a:t>. </a:t>
            </a:r>
          </a:p>
          <a:p>
            <a:pPr marL="285750" indent="-285750">
              <a:spcBef>
                <a:spcPts val="1200"/>
              </a:spcBef>
              <a:spcAft>
                <a:spcPts val="1200"/>
              </a:spcAft>
              <a:buFont typeface="Arial" panose="020B0604020202020204" pitchFamily="34" charset="0"/>
              <a:buChar char="•"/>
            </a:pPr>
            <a:r>
              <a:rPr lang="en-US" sz="2400" b="0" i="0" u="none" strike="noStrike" dirty="0">
                <a:solidFill>
                  <a:srgbClr val="000000"/>
                </a:solidFill>
                <a:effectLst/>
                <a:latin typeface="Arial" panose="020B0604020202020204" pitchFamily="34" charset="0"/>
              </a:rPr>
              <a:t>This makes South Africa different from other countries who, during the pandemic, can take on more debt to buffer the economy from collapse. </a:t>
            </a:r>
          </a:p>
          <a:p>
            <a:pPr marL="285750" indent="-285750">
              <a:spcBef>
                <a:spcPts val="1200"/>
              </a:spcBef>
              <a:spcAft>
                <a:spcPts val="1200"/>
              </a:spcAft>
              <a:buFont typeface="Arial" panose="020B0604020202020204" pitchFamily="34" charset="0"/>
              <a:buChar char="•"/>
            </a:pPr>
            <a:r>
              <a:rPr lang="en-US" sz="2400" b="0" i="0" u="none" strike="noStrike" dirty="0">
                <a:solidFill>
                  <a:srgbClr val="000000"/>
                </a:solidFill>
                <a:effectLst/>
                <a:latin typeface="Arial" panose="020B0604020202020204" pitchFamily="34" charset="0"/>
              </a:rPr>
              <a:t>In South Africa’s case, our inability to rein-in debt makes it exceedingly difficult to support any suggestion of increasing debt during this time.</a:t>
            </a:r>
          </a:p>
          <a:p>
            <a:pPr marL="285750" indent="-285750">
              <a:spcBef>
                <a:spcPts val="1200"/>
              </a:spcBef>
              <a:spcAft>
                <a:spcPts val="1200"/>
              </a:spcAft>
              <a:buFont typeface="Arial" panose="020B0604020202020204" pitchFamily="34" charset="0"/>
              <a:buChar char="•"/>
            </a:pPr>
            <a:r>
              <a:rPr lang="en-US" sz="2400" dirty="0">
                <a:solidFill>
                  <a:srgbClr val="000000"/>
                </a:solidFill>
                <a:latin typeface="Arial" panose="020B0604020202020204" pitchFamily="34" charset="0"/>
              </a:rPr>
              <a:t>Treasury has already overshot its active scenario, a scenario which seemed unattainable when the Supplementary Budget was tabled in June.</a:t>
            </a:r>
            <a:endParaRPr lang="en-US" sz="2400" dirty="0"/>
          </a:p>
          <a:p>
            <a:pPr marL="285750" indent="-285750">
              <a:spcBef>
                <a:spcPts val="1200"/>
              </a:spcBef>
              <a:spcAft>
                <a:spcPts val="1200"/>
              </a:spcAft>
              <a:buFont typeface="Arial" panose="020B0604020202020204" pitchFamily="34" charset="0"/>
              <a:buChar char="•"/>
            </a:pPr>
            <a:r>
              <a:rPr lang="en-US" sz="2400" dirty="0">
                <a:solidFill>
                  <a:srgbClr val="000000"/>
                </a:solidFill>
              </a:rPr>
              <a:t>What is missing are </a:t>
            </a:r>
            <a:r>
              <a:rPr lang="en-US" sz="2400" b="1" u="sng" dirty="0">
                <a:solidFill>
                  <a:srgbClr val="000000"/>
                </a:solidFill>
              </a:rPr>
              <a:t>details on how Treasury plans on stabilising debt and how they hope to reduce it beyond their forecast period</a:t>
            </a:r>
            <a:r>
              <a:rPr lang="en-US" sz="2400" dirty="0">
                <a:solidFill>
                  <a:srgbClr val="000000"/>
                </a:solidFill>
              </a:rPr>
              <a:t>. </a:t>
            </a:r>
          </a:p>
          <a:p>
            <a:pPr>
              <a:spcBef>
                <a:spcPts val="1200"/>
              </a:spcBef>
              <a:spcAft>
                <a:spcPts val="1200"/>
              </a:spcAft>
            </a:pPr>
            <a:endParaRPr lang="en-US" sz="1800" b="0" i="0" u="none" strike="noStrike" dirty="0">
              <a:solidFill>
                <a:srgbClr val="000000"/>
              </a:solidFill>
              <a:effectLst/>
              <a:latin typeface="Arial" panose="020B0604020202020204" pitchFamily="34" charset="0"/>
            </a:endParaRPr>
          </a:p>
          <a:p>
            <a:pPr>
              <a:spcBef>
                <a:spcPts val="1200"/>
              </a:spcBef>
              <a:spcAft>
                <a:spcPts val="1200"/>
              </a:spcAft>
            </a:pPr>
            <a:endParaRPr lang="en-US" sz="1800" b="0" i="0" u="none" strike="noStrike" dirty="0">
              <a:solidFill>
                <a:srgbClr val="000000"/>
              </a:solidFill>
              <a:effectLst/>
              <a:latin typeface="Arial" panose="020B0604020202020204" pitchFamily="34" charset="0"/>
            </a:endParaRPr>
          </a:p>
          <a:p>
            <a:pPr marL="285750" indent="-285750">
              <a:spcBef>
                <a:spcPts val="1200"/>
              </a:spcBef>
              <a:spcAft>
                <a:spcPts val="1200"/>
              </a:spcAft>
              <a:buFont typeface="Arial" panose="020B0604020202020204" pitchFamily="34" charset="0"/>
              <a:buChar char="•"/>
            </a:pPr>
            <a:endParaRPr lang="en-US" sz="1600" dirty="0">
              <a:effectLst/>
            </a:endParaRPr>
          </a:p>
          <a:p>
            <a:pPr marL="285750" indent="-285750">
              <a:spcBef>
                <a:spcPts val="1200"/>
              </a:spcBef>
              <a:spcAft>
                <a:spcPts val="1200"/>
              </a:spcAft>
              <a:buFont typeface="Arial" panose="020B0604020202020204" pitchFamily="34" charset="0"/>
              <a:buChar char="•"/>
            </a:pPr>
            <a:endParaRPr lang="en-US" sz="2400" dirty="0">
              <a:solidFill>
                <a:srgbClr val="000000"/>
              </a:solidFill>
            </a:endParaRPr>
          </a:p>
          <a:p>
            <a:pPr marL="285750" indent="-285750">
              <a:spcBef>
                <a:spcPts val="1200"/>
              </a:spcBef>
              <a:spcAft>
                <a:spcPts val="1200"/>
              </a:spcAft>
              <a:buFont typeface="Arial" panose="020B0604020202020204" pitchFamily="34" charset="0"/>
              <a:buChar char="•"/>
            </a:pPr>
            <a:endParaRPr lang="en-ZA" sz="2400" dirty="0">
              <a:solidFill>
                <a:srgbClr val="000000"/>
              </a:solidFill>
            </a:endParaRPr>
          </a:p>
          <a:p>
            <a:pPr marL="457200" indent="-457200">
              <a:buFont typeface="Arial" panose="020B0604020202020204" pitchFamily="34" charset="0"/>
              <a:buChar char="•"/>
            </a:pPr>
            <a:endParaRPr kumimoji="1" lang="en-ZA" dirty="0">
              <a:solidFill>
                <a:schemeClr val="tx1">
                  <a:lumMod val="85000"/>
                  <a:lumOff val="15000"/>
                </a:schemeClr>
              </a:solidFill>
              <a:latin typeface="+mj-lt"/>
              <a:ea typeface="A-OTF Shin Go Pro L" panose="020B0300000000000000" pitchFamily="34" charset="-128"/>
            </a:endParaRPr>
          </a:p>
          <a:p>
            <a:pPr marL="457200" indent="-457200">
              <a:buFont typeface="Arial" panose="020B0604020202020204" pitchFamily="34" charset="0"/>
              <a:buChar char="•"/>
            </a:pPr>
            <a:endParaRPr kumimoji="1" lang="en-ZA" dirty="0">
              <a:solidFill>
                <a:schemeClr val="tx1">
                  <a:lumMod val="85000"/>
                  <a:lumOff val="15000"/>
                </a:schemeClr>
              </a:solidFill>
              <a:latin typeface="+mj-lt"/>
              <a:ea typeface="A-OTF Shin Go Pro L" panose="020B0300000000000000" pitchFamily="34" charset="-128"/>
            </a:endParaRPr>
          </a:p>
        </p:txBody>
      </p:sp>
    </p:spTree>
    <p:extLst>
      <p:ext uri="{BB962C8B-B14F-4D97-AF65-F5344CB8AC3E}">
        <p14:creationId xmlns:p14="http://schemas.microsoft.com/office/powerpoint/2010/main" xmlns="" val="2786368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ED2C3B-47F0-4FDE-AFE0-E8E5768648DC}"/>
              </a:ext>
            </a:extLst>
          </p:cNvPr>
          <p:cNvSpPr>
            <a:spLocks noGrp="1"/>
          </p:cNvSpPr>
          <p:nvPr>
            <p:ph type="title"/>
          </p:nvPr>
        </p:nvSpPr>
        <p:spPr/>
        <p:txBody>
          <a:bodyPr/>
          <a:lstStyle/>
          <a:p>
            <a:r>
              <a:rPr lang="en-ZA" dirty="0"/>
              <a:t>Fiscal Framework</a:t>
            </a:r>
          </a:p>
        </p:txBody>
      </p:sp>
      <p:sp>
        <p:nvSpPr>
          <p:cNvPr id="3" name="Footer Placeholder 2">
            <a:extLst>
              <a:ext uri="{FF2B5EF4-FFF2-40B4-BE49-F238E27FC236}">
                <a16:creationId xmlns:a16="http://schemas.microsoft.com/office/drawing/2014/main" xmlns="" id="{A6A6D148-189E-4FF8-BAB5-8233A5E90023}"/>
              </a:ext>
            </a:extLst>
          </p:cNvPr>
          <p:cNvSpPr>
            <a:spLocks noGrp="1"/>
          </p:cNvSpPr>
          <p:nvPr>
            <p:ph type="ftr" sz="quarter" idx="10"/>
          </p:nvPr>
        </p:nvSpPr>
        <p:spPr/>
        <p:txBody>
          <a:bodyPr/>
          <a:lstStyle/>
          <a:p>
            <a:r>
              <a:rPr lang="en-US" dirty="0"/>
              <a:t>Between a rock and a hard place</a:t>
            </a:r>
          </a:p>
        </p:txBody>
      </p:sp>
      <p:sp>
        <p:nvSpPr>
          <p:cNvPr id="4" name="Slide Number Placeholder 3">
            <a:extLst>
              <a:ext uri="{FF2B5EF4-FFF2-40B4-BE49-F238E27FC236}">
                <a16:creationId xmlns:a16="http://schemas.microsoft.com/office/drawing/2014/main" xmlns="" id="{AFFEBA0A-841B-41D0-A9C0-9A635F32C288}"/>
              </a:ext>
            </a:extLst>
          </p:cNvPr>
          <p:cNvSpPr>
            <a:spLocks noGrp="1"/>
          </p:cNvSpPr>
          <p:nvPr>
            <p:ph type="sldNum" sz="quarter" idx="11"/>
          </p:nvPr>
        </p:nvSpPr>
        <p:spPr/>
        <p:txBody>
          <a:bodyPr/>
          <a:lstStyle/>
          <a:p>
            <a:fld id="{DAEF4D36-AE85-49C9-90DE-66D02B257272}" type="slidenum">
              <a:rPr lang="en-US" smtClean="0"/>
              <a:pPr/>
              <a:t>6</a:t>
            </a:fld>
            <a:endParaRPr lang="en-US" dirty="0"/>
          </a:p>
        </p:txBody>
      </p:sp>
      <p:sp>
        <p:nvSpPr>
          <p:cNvPr id="5" name="Subtitle 4">
            <a:extLst>
              <a:ext uri="{FF2B5EF4-FFF2-40B4-BE49-F238E27FC236}">
                <a16:creationId xmlns:a16="http://schemas.microsoft.com/office/drawing/2014/main" xmlns="" id="{3C868432-3230-4838-B60F-378D3AF881A5}"/>
              </a:ext>
            </a:extLst>
          </p:cNvPr>
          <p:cNvSpPr>
            <a:spLocks noGrp="1"/>
          </p:cNvSpPr>
          <p:nvPr>
            <p:ph type="subTitle" idx="1"/>
          </p:nvPr>
        </p:nvSpPr>
        <p:spPr/>
        <p:txBody>
          <a:bodyPr>
            <a:normAutofit fontScale="92500" lnSpcReduction="10000"/>
          </a:bodyPr>
          <a:lstStyle/>
          <a:p>
            <a:r>
              <a:rPr lang="en-ZA" dirty="0"/>
              <a:t>Address the spending problem</a:t>
            </a:r>
          </a:p>
        </p:txBody>
      </p:sp>
      <p:sp>
        <p:nvSpPr>
          <p:cNvPr id="6" name="TextBox 5">
            <a:extLst>
              <a:ext uri="{FF2B5EF4-FFF2-40B4-BE49-F238E27FC236}">
                <a16:creationId xmlns:a16="http://schemas.microsoft.com/office/drawing/2014/main" xmlns="" id="{B87D7786-BAA9-4690-92B4-0CC4D437DB42}"/>
              </a:ext>
            </a:extLst>
          </p:cNvPr>
          <p:cNvSpPr txBox="1"/>
          <p:nvPr/>
        </p:nvSpPr>
        <p:spPr>
          <a:xfrm>
            <a:off x="484675" y="1745885"/>
            <a:ext cx="16939725" cy="10125849"/>
          </a:xfrm>
          <a:prstGeom prst="rect">
            <a:avLst/>
          </a:prstGeom>
          <a:noFill/>
        </p:spPr>
        <p:txBody>
          <a:bodyPr wrap="square" rtlCol="0">
            <a:spAutoFit/>
          </a:bodyPr>
          <a:lstStyle/>
          <a:p>
            <a:pPr marL="285750" indent="-285750">
              <a:spcBef>
                <a:spcPts val="1200"/>
              </a:spcBef>
              <a:spcAft>
                <a:spcPts val="1200"/>
              </a:spcAft>
              <a:buFont typeface="Arial" panose="020B0604020202020204" pitchFamily="34" charset="0"/>
              <a:buChar char="•"/>
            </a:pPr>
            <a:r>
              <a:rPr lang="en-US" sz="2400" dirty="0">
                <a:solidFill>
                  <a:srgbClr val="000000"/>
                </a:solidFill>
              </a:rPr>
              <a:t>Government launched a series of </a:t>
            </a:r>
            <a:r>
              <a:rPr lang="en-US" sz="2400" b="1" dirty="0">
                <a:solidFill>
                  <a:srgbClr val="FF0000"/>
                </a:solidFill>
              </a:rPr>
              <a:t>spending reviews </a:t>
            </a:r>
            <a:r>
              <a:rPr lang="en-US" sz="2400" dirty="0">
                <a:solidFill>
                  <a:srgbClr val="000000"/>
                </a:solidFill>
              </a:rPr>
              <a:t>in 2020.</a:t>
            </a:r>
          </a:p>
          <a:p>
            <a:pPr marL="285750" indent="-285750">
              <a:spcBef>
                <a:spcPts val="1200"/>
              </a:spcBef>
              <a:spcAft>
                <a:spcPts val="1200"/>
              </a:spcAft>
              <a:buFont typeface="Arial" panose="020B0604020202020204" pitchFamily="34" charset="0"/>
              <a:buChar char="•"/>
            </a:pPr>
            <a:r>
              <a:rPr lang="en-US" sz="2400" dirty="0">
                <a:solidFill>
                  <a:srgbClr val="000000"/>
                </a:solidFill>
              </a:rPr>
              <a:t>The outcomes of these reviews should be made public and a clear process for restructuring or reforming the budget needs to be made public. </a:t>
            </a:r>
          </a:p>
          <a:p>
            <a:pPr marL="285750" indent="-285750">
              <a:spcBef>
                <a:spcPts val="1200"/>
              </a:spcBef>
              <a:spcAft>
                <a:spcPts val="1200"/>
              </a:spcAft>
              <a:buFont typeface="Arial" panose="020B0604020202020204" pitchFamily="34" charset="0"/>
              <a:buChar char="•"/>
            </a:pPr>
            <a:r>
              <a:rPr lang="en-US" sz="2400" dirty="0">
                <a:solidFill>
                  <a:srgbClr val="000000"/>
                </a:solidFill>
              </a:rPr>
              <a:t>This process must include </a:t>
            </a:r>
            <a:r>
              <a:rPr lang="en-US" sz="2400" b="1" dirty="0">
                <a:solidFill>
                  <a:srgbClr val="FF0000"/>
                </a:solidFill>
              </a:rPr>
              <a:t>new forms of public participation</a:t>
            </a:r>
            <a:r>
              <a:rPr lang="en-US" sz="2400" dirty="0">
                <a:solidFill>
                  <a:srgbClr val="000000"/>
                </a:solidFill>
              </a:rPr>
              <a:t>.</a:t>
            </a:r>
          </a:p>
          <a:p>
            <a:pPr marL="285750" indent="-285750">
              <a:spcBef>
                <a:spcPts val="1200"/>
              </a:spcBef>
              <a:spcAft>
                <a:spcPts val="1200"/>
              </a:spcAft>
              <a:buFont typeface="Arial" panose="020B0604020202020204" pitchFamily="34" charset="0"/>
              <a:buChar char="•"/>
            </a:pPr>
            <a:r>
              <a:rPr lang="en-US" sz="2400" dirty="0">
                <a:solidFill>
                  <a:srgbClr val="000000"/>
                </a:solidFill>
              </a:rPr>
              <a:t>We recommend that these committees request this clarity from National Treasury in its report.</a:t>
            </a:r>
          </a:p>
          <a:p>
            <a:pPr marL="285750" indent="-285750">
              <a:spcBef>
                <a:spcPts val="1200"/>
              </a:spcBef>
              <a:spcAft>
                <a:spcPts val="1200"/>
              </a:spcAft>
              <a:buFont typeface="Arial" panose="020B0604020202020204" pitchFamily="34" charset="0"/>
              <a:buChar char="•"/>
            </a:pPr>
            <a:r>
              <a:rPr lang="en-US" sz="2400" dirty="0">
                <a:solidFill>
                  <a:srgbClr val="000000"/>
                </a:solidFill>
                <a:latin typeface="Arial" panose="020B0604020202020204" pitchFamily="34" charset="0"/>
              </a:rPr>
              <a:t>To address its spending problem, g</a:t>
            </a:r>
            <a:r>
              <a:rPr lang="en-US" sz="2400" b="0" i="0" u="none" strike="noStrike" dirty="0">
                <a:solidFill>
                  <a:srgbClr val="000000"/>
                </a:solidFill>
                <a:effectLst/>
                <a:latin typeface="Arial" panose="020B0604020202020204" pitchFamily="34" charset="0"/>
              </a:rPr>
              <a:t>overnment must focus on reducing its size to find the needed funds whilst </a:t>
            </a:r>
            <a:r>
              <a:rPr lang="en-US" sz="2400" b="1" i="0" u="sng" strike="noStrike" dirty="0">
                <a:solidFill>
                  <a:srgbClr val="000000"/>
                </a:solidFill>
                <a:effectLst/>
                <a:latin typeface="Arial" panose="020B0604020202020204" pitchFamily="34" charset="0"/>
              </a:rPr>
              <a:t>enhancing the quality of public service delivery and labour productivity</a:t>
            </a:r>
            <a:r>
              <a:rPr lang="en-US" sz="2400" b="0" i="0" u="none" strike="noStrike" dirty="0">
                <a:solidFill>
                  <a:srgbClr val="000000"/>
                </a:solidFill>
                <a:effectLst/>
                <a:latin typeface="Arial" panose="020B0604020202020204" pitchFamily="34" charset="0"/>
              </a:rPr>
              <a:t>. </a:t>
            </a:r>
            <a:endParaRPr lang="en-US" sz="2400" dirty="0">
              <a:solidFill>
                <a:srgbClr val="000000"/>
              </a:solidFill>
            </a:endParaRPr>
          </a:p>
          <a:p>
            <a:pPr marL="285750" indent="-285750">
              <a:spcBef>
                <a:spcPts val="1200"/>
              </a:spcBef>
              <a:spcAft>
                <a:spcPts val="1200"/>
              </a:spcAft>
              <a:buFont typeface="Arial" panose="020B0604020202020204" pitchFamily="34" charset="0"/>
              <a:buChar char="•"/>
            </a:pPr>
            <a:r>
              <a:rPr lang="en-US" sz="2400" dirty="0">
                <a:solidFill>
                  <a:srgbClr val="000000"/>
                </a:solidFill>
              </a:rPr>
              <a:t>The </a:t>
            </a:r>
            <a:r>
              <a:rPr lang="en-US" sz="2400" b="1" dirty="0">
                <a:solidFill>
                  <a:srgbClr val="FF0000"/>
                </a:solidFill>
              </a:rPr>
              <a:t>collapse of local government </a:t>
            </a:r>
            <a:r>
              <a:rPr lang="en-US" sz="2400" dirty="0">
                <a:solidFill>
                  <a:srgbClr val="000000"/>
                </a:solidFill>
              </a:rPr>
              <a:t>needs to be regarded by Government as a serious threat to the future of this country. A </a:t>
            </a:r>
            <a:r>
              <a:rPr lang="en-US" sz="2400" b="1" dirty="0">
                <a:solidFill>
                  <a:srgbClr val="FF0000"/>
                </a:solidFill>
              </a:rPr>
              <a:t>civil society led intervention needs to be instituted </a:t>
            </a:r>
            <a:r>
              <a:rPr lang="en-US" sz="2400" dirty="0">
                <a:solidFill>
                  <a:srgbClr val="000000"/>
                </a:solidFill>
              </a:rPr>
              <a:t>to provide input and participation in the delivery of a raft of practical and implementable solutions.</a:t>
            </a:r>
          </a:p>
          <a:p>
            <a:pPr marL="285750" indent="-285750">
              <a:spcBef>
                <a:spcPts val="1200"/>
              </a:spcBef>
              <a:spcAft>
                <a:spcPts val="1200"/>
              </a:spcAft>
              <a:buFont typeface="Arial" panose="020B0604020202020204" pitchFamily="34" charset="0"/>
              <a:buChar char="•"/>
            </a:pPr>
            <a:r>
              <a:rPr lang="en-US" sz="2400" dirty="0">
                <a:solidFill>
                  <a:srgbClr val="000000"/>
                </a:solidFill>
              </a:rPr>
              <a:t>The Budget did not contain details on the funding of SOEs such as Denel, SABC and SAA. Since there is yet to be a decision on the fate of the SOEs that are a burden to the country’s balance sheet, we are likely to see haphazard funding. </a:t>
            </a:r>
          </a:p>
          <a:p>
            <a:pPr marL="285750" indent="-285750">
              <a:spcBef>
                <a:spcPts val="1200"/>
              </a:spcBef>
              <a:spcAft>
                <a:spcPts val="1200"/>
              </a:spcAft>
              <a:buFont typeface="Arial" panose="020B0604020202020204" pitchFamily="34" charset="0"/>
              <a:buChar char="•"/>
            </a:pPr>
            <a:r>
              <a:rPr lang="en-US" sz="2400" dirty="0">
                <a:solidFill>
                  <a:srgbClr val="000000"/>
                </a:solidFill>
              </a:rPr>
              <a:t>The value of </a:t>
            </a:r>
            <a:r>
              <a:rPr lang="en-US" sz="2400" b="1" u="sng" dirty="0">
                <a:solidFill>
                  <a:srgbClr val="000000"/>
                </a:solidFill>
              </a:rPr>
              <a:t>every SOE needs to be assessed with a clear plan presented for some to be closed, sold or amalgamated, within six months</a:t>
            </a:r>
            <a:r>
              <a:rPr lang="en-US" sz="2400" dirty="0">
                <a:solidFill>
                  <a:srgbClr val="000000"/>
                </a:solidFill>
              </a:rPr>
              <a:t>. This needs to include an SIU list of those facing prosecution for corruption and maladministration. </a:t>
            </a:r>
          </a:p>
          <a:p>
            <a:pPr marL="285750" indent="-285750">
              <a:spcBef>
                <a:spcPts val="1200"/>
              </a:spcBef>
              <a:spcAft>
                <a:spcPts val="1200"/>
              </a:spcAft>
              <a:buFont typeface="Arial" panose="020B0604020202020204" pitchFamily="34" charset="0"/>
              <a:buChar char="•"/>
            </a:pPr>
            <a:endParaRPr lang="en-US" sz="2400" dirty="0">
              <a:solidFill>
                <a:srgbClr val="000000"/>
              </a:solidFill>
            </a:endParaRPr>
          </a:p>
          <a:p>
            <a:pPr marL="285750" indent="-285750">
              <a:spcBef>
                <a:spcPts val="1200"/>
              </a:spcBef>
              <a:spcAft>
                <a:spcPts val="1200"/>
              </a:spcAft>
              <a:buFont typeface="Arial" panose="020B0604020202020204" pitchFamily="34" charset="0"/>
              <a:buChar char="•"/>
            </a:pPr>
            <a:endParaRPr lang="en-ZA" sz="2400" dirty="0">
              <a:solidFill>
                <a:srgbClr val="000000"/>
              </a:solidFill>
            </a:endParaRPr>
          </a:p>
          <a:p>
            <a:pPr marL="457200" indent="-457200">
              <a:buFont typeface="Arial" panose="020B0604020202020204" pitchFamily="34" charset="0"/>
              <a:buChar char="•"/>
            </a:pPr>
            <a:endParaRPr kumimoji="1" lang="en-ZA" dirty="0">
              <a:solidFill>
                <a:schemeClr val="tx1">
                  <a:lumMod val="85000"/>
                  <a:lumOff val="15000"/>
                </a:schemeClr>
              </a:solidFill>
              <a:latin typeface="+mj-lt"/>
              <a:ea typeface="A-OTF Shin Go Pro L" panose="020B0300000000000000" pitchFamily="34" charset="-128"/>
            </a:endParaRPr>
          </a:p>
          <a:p>
            <a:pPr marL="457200" indent="-457200">
              <a:buFont typeface="Arial" panose="020B0604020202020204" pitchFamily="34" charset="0"/>
              <a:buChar char="•"/>
            </a:pPr>
            <a:endParaRPr kumimoji="1" lang="en-ZA" dirty="0">
              <a:solidFill>
                <a:schemeClr val="tx1">
                  <a:lumMod val="85000"/>
                  <a:lumOff val="15000"/>
                </a:schemeClr>
              </a:solidFill>
              <a:latin typeface="+mj-lt"/>
              <a:ea typeface="A-OTF Shin Go Pro L" panose="020B0300000000000000" pitchFamily="34" charset="-128"/>
            </a:endParaRPr>
          </a:p>
        </p:txBody>
      </p:sp>
    </p:spTree>
    <p:extLst>
      <p:ext uri="{BB962C8B-B14F-4D97-AF65-F5344CB8AC3E}">
        <p14:creationId xmlns:p14="http://schemas.microsoft.com/office/powerpoint/2010/main" xmlns="" val="3381764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ED2C3B-47F0-4FDE-AFE0-E8E5768648DC}"/>
              </a:ext>
            </a:extLst>
          </p:cNvPr>
          <p:cNvSpPr>
            <a:spLocks noGrp="1"/>
          </p:cNvSpPr>
          <p:nvPr>
            <p:ph type="title"/>
          </p:nvPr>
        </p:nvSpPr>
        <p:spPr/>
        <p:txBody>
          <a:bodyPr/>
          <a:lstStyle/>
          <a:p>
            <a:r>
              <a:rPr lang="en-ZA" dirty="0"/>
              <a:t>Fiscal Framework</a:t>
            </a:r>
          </a:p>
        </p:txBody>
      </p:sp>
      <p:sp>
        <p:nvSpPr>
          <p:cNvPr id="3" name="Footer Placeholder 2">
            <a:extLst>
              <a:ext uri="{FF2B5EF4-FFF2-40B4-BE49-F238E27FC236}">
                <a16:creationId xmlns:a16="http://schemas.microsoft.com/office/drawing/2014/main" xmlns="" id="{A6A6D148-189E-4FF8-BAB5-8233A5E90023}"/>
              </a:ext>
            </a:extLst>
          </p:cNvPr>
          <p:cNvSpPr>
            <a:spLocks noGrp="1"/>
          </p:cNvSpPr>
          <p:nvPr>
            <p:ph type="ftr" sz="quarter" idx="10"/>
          </p:nvPr>
        </p:nvSpPr>
        <p:spPr/>
        <p:txBody>
          <a:bodyPr/>
          <a:lstStyle/>
          <a:p>
            <a:r>
              <a:rPr lang="en-US" dirty="0"/>
              <a:t>Between a rock and a hard place</a:t>
            </a:r>
          </a:p>
        </p:txBody>
      </p:sp>
      <p:sp>
        <p:nvSpPr>
          <p:cNvPr id="4" name="Slide Number Placeholder 3">
            <a:extLst>
              <a:ext uri="{FF2B5EF4-FFF2-40B4-BE49-F238E27FC236}">
                <a16:creationId xmlns:a16="http://schemas.microsoft.com/office/drawing/2014/main" xmlns="" id="{AFFEBA0A-841B-41D0-A9C0-9A635F32C288}"/>
              </a:ext>
            </a:extLst>
          </p:cNvPr>
          <p:cNvSpPr>
            <a:spLocks noGrp="1"/>
          </p:cNvSpPr>
          <p:nvPr>
            <p:ph type="sldNum" sz="quarter" idx="11"/>
          </p:nvPr>
        </p:nvSpPr>
        <p:spPr/>
        <p:txBody>
          <a:bodyPr/>
          <a:lstStyle/>
          <a:p>
            <a:fld id="{DAEF4D36-AE85-49C9-90DE-66D02B257272}" type="slidenum">
              <a:rPr lang="en-US" smtClean="0"/>
              <a:pPr/>
              <a:t>7</a:t>
            </a:fld>
            <a:endParaRPr lang="en-US" dirty="0"/>
          </a:p>
        </p:txBody>
      </p:sp>
      <p:sp>
        <p:nvSpPr>
          <p:cNvPr id="5" name="Subtitle 4">
            <a:extLst>
              <a:ext uri="{FF2B5EF4-FFF2-40B4-BE49-F238E27FC236}">
                <a16:creationId xmlns:a16="http://schemas.microsoft.com/office/drawing/2014/main" xmlns="" id="{3C868432-3230-4838-B60F-378D3AF881A5}"/>
              </a:ext>
            </a:extLst>
          </p:cNvPr>
          <p:cNvSpPr>
            <a:spLocks noGrp="1"/>
          </p:cNvSpPr>
          <p:nvPr>
            <p:ph type="subTitle" idx="1"/>
          </p:nvPr>
        </p:nvSpPr>
        <p:spPr/>
        <p:txBody>
          <a:bodyPr>
            <a:normAutofit fontScale="92500" lnSpcReduction="10000"/>
          </a:bodyPr>
          <a:lstStyle/>
          <a:p>
            <a:r>
              <a:rPr lang="en-ZA" dirty="0"/>
              <a:t>Address the Wage Bill</a:t>
            </a:r>
          </a:p>
        </p:txBody>
      </p:sp>
      <p:sp>
        <p:nvSpPr>
          <p:cNvPr id="6" name="TextBox 5">
            <a:extLst>
              <a:ext uri="{FF2B5EF4-FFF2-40B4-BE49-F238E27FC236}">
                <a16:creationId xmlns:a16="http://schemas.microsoft.com/office/drawing/2014/main" xmlns="" id="{B87D7786-BAA9-4690-92B4-0CC4D437DB42}"/>
              </a:ext>
            </a:extLst>
          </p:cNvPr>
          <p:cNvSpPr txBox="1"/>
          <p:nvPr/>
        </p:nvSpPr>
        <p:spPr>
          <a:xfrm>
            <a:off x="484675" y="1745885"/>
            <a:ext cx="16939725" cy="8771632"/>
          </a:xfrm>
          <a:prstGeom prst="rect">
            <a:avLst/>
          </a:prstGeom>
          <a:noFill/>
        </p:spPr>
        <p:txBody>
          <a:bodyPr wrap="square" rtlCol="0">
            <a:spAutoFit/>
          </a:bodyPr>
          <a:lstStyle/>
          <a:p>
            <a:pPr marL="285750" indent="-285750">
              <a:spcBef>
                <a:spcPts val="1200"/>
              </a:spcBef>
              <a:spcAft>
                <a:spcPts val="1200"/>
              </a:spcAft>
              <a:buFont typeface="Arial" panose="020B0604020202020204" pitchFamily="34" charset="0"/>
              <a:buChar char="•"/>
            </a:pPr>
            <a:r>
              <a:rPr lang="en-US" sz="2400" dirty="0">
                <a:solidFill>
                  <a:srgbClr val="000000"/>
                </a:solidFill>
              </a:rPr>
              <a:t>Government’s Wage Bill remains high at </a:t>
            </a:r>
            <a:r>
              <a:rPr lang="en-US" sz="2400" b="1" dirty="0">
                <a:solidFill>
                  <a:srgbClr val="FF0000"/>
                </a:solidFill>
              </a:rPr>
              <a:t>34% of spending</a:t>
            </a:r>
            <a:r>
              <a:rPr lang="en-US" sz="2400" dirty="0">
                <a:solidFill>
                  <a:srgbClr val="000000"/>
                </a:solidFill>
              </a:rPr>
              <a:t>. We need to qualify the issue by looking at composition and </a:t>
            </a:r>
            <a:r>
              <a:rPr lang="en-US" sz="2400" b="1" dirty="0">
                <a:solidFill>
                  <a:srgbClr val="FF0000"/>
                </a:solidFill>
              </a:rPr>
              <a:t>wage inequality in the public service</a:t>
            </a:r>
            <a:r>
              <a:rPr lang="en-US" sz="2400" dirty="0">
                <a:solidFill>
                  <a:srgbClr val="000000"/>
                </a:solidFill>
              </a:rPr>
              <a:t>.</a:t>
            </a:r>
          </a:p>
          <a:p>
            <a:pPr marL="285750" indent="-285750">
              <a:spcBef>
                <a:spcPts val="1200"/>
              </a:spcBef>
              <a:spcAft>
                <a:spcPts val="1200"/>
              </a:spcAft>
              <a:buFont typeface="Arial" panose="020B0604020202020204" pitchFamily="34" charset="0"/>
              <a:buChar char="•"/>
            </a:pPr>
            <a:r>
              <a:rPr lang="en-US" sz="2400" dirty="0">
                <a:solidFill>
                  <a:srgbClr val="000000"/>
                </a:solidFill>
              </a:rPr>
              <a:t>In February 2020, the Treasury announced that it will reduce the wage bill by R160 billion over three years. </a:t>
            </a:r>
          </a:p>
          <a:p>
            <a:pPr marL="285750" indent="-285750">
              <a:spcBef>
                <a:spcPts val="1200"/>
              </a:spcBef>
              <a:spcAft>
                <a:spcPts val="1200"/>
              </a:spcAft>
              <a:buFont typeface="Arial" panose="020B0604020202020204" pitchFamily="34" charset="0"/>
              <a:buChar char="•"/>
            </a:pPr>
            <a:r>
              <a:rPr lang="en-US" sz="2400" dirty="0">
                <a:solidFill>
                  <a:srgbClr val="000000"/>
                </a:solidFill>
              </a:rPr>
              <a:t>The 2021 Budget Review shows that the fiscal framework relies heavily on savings in the wage bill of about R303 billion over four years. Government is already falling behind this target.  </a:t>
            </a:r>
          </a:p>
          <a:p>
            <a:pPr marL="285750" indent="-285750">
              <a:spcBef>
                <a:spcPts val="1200"/>
              </a:spcBef>
              <a:spcAft>
                <a:spcPts val="1200"/>
              </a:spcAft>
              <a:buFont typeface="Arial" panose="020B0604020202020204" pitchFamily="34" charset="0"/>
              <a:buChar char="•"/>
            </a:pPr>
            <a:r>
              <a:rPr lang="en-US" sz="2400" dirty="0">
                <a:solidFill>
                  <a:srgbClr val="000000"/>
                </a:solidFill>
              </a:rPr>
              <a:t>Most government workers are not paper-pushers but nurses, doctors, teachers, refuse collectors </a:t>
            </a:r>
            <a:r>
              <a:rPr lang="en-US" sz="2400" dirty="0" err="1">
                <a:solidFill>
                  <a:srgbClr val="000000"/>
                </a:solidFill>
              </a:rPr>
              <a:t>etc</a:t>
            </a:r>
            <a:r>
              <a:rPr lang="en-US" sz="2400" dirty="0">
                <a:solidFill>
                  <a:srgbClr val="000000"/>
                </a:solidFill>
              </a:rPr>
              <a:t>, who make up 70 percent of the government Wage Bill, therefore government needs to ensure </a:t>
            </a:r>
            <a:r>
              <a:rPr lang="en-US" sz="2400" b="1" dirty="0">
                <a:solidFill>
                  <a:srgbClr val="FF0000"/>
                </a:solidFill>
              </a:rPr>
              <a:t>that in its efforts to trim wages, does not affect the wages of those who have worked hard over the years, especially frontline workers</a:t>
            </a:r>
            <a:r>
              <a:rPr lang="en-US" sz="2400" dirty="0">
                <a:solidFill>
                  <a:srgbClr val="000000"/>
                </a:solidFill>
              </a:rPr>
              <a:t>, who are dedicated public servants. </a:t>
            </a:r>
          </a:p>
          <a:p>
            <a:pPr marL="285750" indent="-285750">
              <a:spcBef>
                <a:spcPts val="1200"/>
              </a:spcBef>
              <a:spcAft>
                <a:spcPts val="1200"/>
              </a:spcAft>
              <a:buFont typeface="Arial" panose="020B0604020202020204" pitchFamily="34" charset="0"/>
              <a:buChar char="•"/>
            </a:pPr>
            <a:r>
              <a:rPr lang="en-US" sz="2400" b="1" u="sng" dirty="0">
                <a:solidFill>
                  <a:srgbClr val="000000"/>
                </a:solidFill>
              </a:rPr>
              <a:t>Those earning huge sums of money with unresolved allegations of enabling corruption and rent-seeking behaviour against them should get immediate wage reductions or be suspended without pay.</a:t>
            </a:r>
            <a:endParaRPr lang="en-US" sz="2400" dirty="0">
              <a:solidFill>
                <a:srgbClr val="000000"/>
              </a:solidFill>
            </a:endParaRPr>
          </a:p>
          <a:p>
            <a:pPr marL="285750" indent="-285750">
              <a:spcBef>
                <a:spcPts val="1200"/>
              </a:spcBef>
              <a:spcAft>
                <a:spcPts val="1200"/>
              </a:spcAft>
              <a:buFont typeface="Arial" panose="020B0604020202020204" pitchFamily="34" charset="0"/>
              <a:buChar char="•"/>
            </a:pPr>
            <a:r>
              <a:rPr lang="en-US" sz="2400" dirty="0">
                <a:solidFill>
                  <a:srgbClr val="000000"/>
                </a:solidFill>
              </a:rPr>
              <a:t>We recommend that future revenue plans should be moderated by </a:t>
            </a:r>
            <a:r>
              <a:rPr lang="en-US" sz="2400" b="1" dirty="0">
                <a:solidFill>
                  <a:srgbClr val="FF0000"/>
                </a:solidFill>
              </a:rPr>
              <a:t>targeted caps to salary growth with an emphasis on high earning, underperforming public servants </a:t>
            </a:r>
            <a:r>
              <a:rPr lang="en-US" sz="2400" dirty="0">
                <a:solidFill>
                  <a:srgbClr val="000000"/>
                </a:solidFill>
              </a:rPr>
              <a:t>in Departments, SOEs, provincial and local governments.</a:t>
            </a:r>
          </a:p>
          <a:p>
            <a:pPr marL="285750" indent="-285750">
              <a:spcBef>
                <a:spcPts val="1200"/>
              </a:spcBef>
              <a:spcAft>
                <a:spcPts val="1200"/>
              </a:spcAft>
              <a:buFont typeface="Arial" panose="020B0604020202020204" pitchFamily="34" charset="0"/>
              <a:buChar char="•"/>
            </a:pPr>
            <a:endParaRPr lang="en-US" sz="2400" dirty="0">
              <a:solidFill>
                <a:srgbClr val="000000"/>
              </a:solidFill>
            </a:endParaRPr>
          </a:p>
          <a:p>
            <a:pPr marL="285750" indent="-285750">
              <a:spcBef>
                <a:spcPts val="1200"/>
              </a:spcBef>
              <a:spcAft>
                <a:spcPts val="1200"/>
              </a:spcAft>
              <a:buFont typeface="Arial" panose="020B0604020202020204" pitchFamily="34" charset="0"/>
              <a:buChar char="•"/>
            </a:pPr>
            <a:endParaRPr lang="en-ZA" sz="2400" dirty="0">
              <a:solidFill>
                <a:srgbClr val="000000"/>
              </a:solidFill>
            </a:endParaRPr>
          </a:p>
          <a:p>
            <a:pPr marL="457200" indent="-457200">
              <a:buFont typeface="Arial" panose="020B0604020202020204" pitchFamily="34" charset="0"/>
              <a:buChar char="•"/>
            </a:pPr>
            <a:endParaRPr kumimoji="1" lang="en-ZA" dirty="0">
              <a:solidFill>
                <a:schemeClr val="tx1">
                  <a:lumMod val="85000"/>
                  <a:lumOff val="15000"/>
                </a:schemeClr>
              </a:solidFill>
              <a:latin typeface="+mj-lt"/>
              <a:ea typeface="A-OTF Shin Go Pro L" panose="020B0300000000000000" pitchFamily="34" charset="-128"/>
            </a:endParaRPr>
          </a:p>
          <a:p>
            <a:pPr marL="457200" indent="-457200">
              <a:buFont typeface="Arial" panose="020B0604020202020204" pitchFamily="34" charset="0"/>
              <a:buChar char="•"/>
            </a:pPr>
            <a:endParaRPr kumimoji="1" lang="en-ZA" dirty="0">
              <a:solidFill>
                <a:schemeClr val="tx1">
                  <a:lumMod val="85000"/>
                  <a:lumOff val="15000"/>
                </a:schemeClr>
              </a:solidFill>
              <a:latin typeface="+mj-lt"/>
              <a:ea typeface="A-OTF Shin Go Pro L" panose="020B0300000000000000" pitchFamily="34" charset="-128"/>
            </a:endParaRPr>
          </a:p>
        </p:txBody>
      </p:sp>
    </p:spTree>
    <p:extLst>
      <p:ext uri="{BB962C8B-B14F-4D97-AF65-F5344CB8AC3E}">
        <p14:creationId xmlns:p14="http://schemas.microsoft.com/office/powerpoint/2010/main" xmlns="" val="2886694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ED2C3B-47F0-4FDE-AFE0-E8E5768648DC}"/>
              </a:ext>
            </a:extLst>
          </p:cNvPr>
          <p:cNvSpPr>
            <a:spLocks noGrp="1"/>
          </p:cNvSpPr>
          <p:nvPr>
            <p:ph type="title"/>
          </p:nvPr>
        </p:nvSpPr>
        <p:spPr/>
        <p:txBody>
          <a:bodyPr/>
          <a:lstStyle/>
          <a:p>
            <a:r>
              <a:rPr lang="en-ZA" dirty="0"/>
              <a:t>Tax policy proposals</a:t>
            </a:r>
          </a:p>
        </p:txBody>
      </p:sp>
      <p:sp>
        <p:nvSpPr>
          <p:cNvPr id="3" name="Footer Placeholder 2">
            <a:extLst>
              <a:ext uri="{FF2B5EF4-FFF2-40B4-BE49-F238E27FC236}">
                <a16:creationId xmlns:a16="http://schemas.microsoft.com/office/drawing/2014/main" xmlns="" id="{A6A6D148-189E-4FF8-BAB5-8233A5E90023}"/>
              </a:ext>
            </a:extLst>
          </p:cNvPr>
          <p:cNvSpPr>
            <a:spLocks noGrp="1"/>
          </p:cNvSpPr>
          <p:nvPr>
            <p:ph type="ftr" sz="quarter" idx="10"/>
          </p:nvPr>
        </p:nvSpPr>
        <p:spPr/>
        <p:txBody>
          <a:bodyPr/>
          <a:lstStyle/>
          <a:p>
            <a:r>
              <a:rPr lang="en-US" dirty="0"/>
              <a:t>Between a rock and a hard place</a:t>
            </a:r>
          </a:p>
        </p:txBody>
      </p:sp>
      <p:sp>
        <p:nvSpPr>
          <p:cNvPr id="4" name="Slide Number Placeholder 3">
            <a:extLst>
              <a:ext uri="{FF2B5EF4-FFF2-40B4-BE49-F238E27FC236}">
                <a16:creationId xmlns:a16="http://schemas.microsoft.com/office/drawing/2014/main" xmlns="" id="{AFFEBA0A-841B-41D0-A9C0-9A635F32C288}"/>
              </a:ext>
            </a:extLst>
          </p:cNvPr>
          <p:cNvSpPr>
            <a:spLocks noGrp="1"/>
          </p:cNvSpPr>
          <p:nvPr>
            <p:ph type="sldNum" sz="quarter" idx="11"/>
          </p:nvPr>
        </p:nvSpPr>
        <p:spPr/>
        <p:txBody>
          <a:bodyPr/>
          <a:lstStyle/>
          <a:p>
            <a:fld id="{DAEF4D36-AE85-49C9-90DE-66D02B257272}" type="slidenum">
              <a:rPr lang="en-US" smtClean="0"/>
              <a:pPr/>
              <a:t>8</a:t>
            </a:fld>
            <a:endParaRPr lang="en-US" dirty="0"/>
          </a:p>
        </p:txBody>
      </p:sp>
      <p:sp>
        <p:nvSpPr>
          <p:cNvPr id="6" name="TextBox 5">
            <a:extLst>
              <a:ext uri="{FF2B5EF4-FFF2-40B4-BE49-F238E27FC236}">
                <a16:creationId xmlns:a16="http://schemas.microsoft.com/office/drawing/2014/main" xmlns="" id="{B87D7786-BAA9-4690-92B4-0CC4D437DB42}"/>
              </a:ext>
            </a:extLst>
          </p:cNvPr>
          <p:cNvSpPr txBox="1"/>
          <p:nvPr/>
        </p:nvSpPr>
        <p:spPr>
          <a:xfrm>
            <a:off x="484675" y="1613532"/>
            <a:ext cx="16939725" cy="10679847"/>
          </a:xfrm>
          <a:prstGeom prst="rect">
            <a:avLst/>
          </a:prstGeom>
          <a:noFill/>
        </p:spPr>
        <p:txBody>
          <a:bodyPr wrap="square" rtlCol="0">
            <a:spAutoFit/>
          </a:bodyPr>
          <a:lstStyle/>
          <a:p>
            <a:pPr marL="285750" indent="-285750">
              <a:spcBef>
                <a:spcPts val="1200"/>
              </a:spcBef>
              <a:spcAft>
                <a:spcPts val="1200"/>
              </a:spcAft>
              <a:buFont typeface="Arial" panose="020B0604020202020204" pitchFamily="34" charset="0"/>
              <a:buChar char="•"/>
            </a:pPr>
            <a:r>
              <a:rPr lang="en-US" sz="2400" b="0" i="0" u="none" strike="noStrike" dirty="0">
                <a:solidFill>
                  <a:srgbClr val="000000"/>
                </a:solidFill>
                <a:effectLst/>
                <a:latin typeface="Arial" panose="020B0604020202020204" pitchFamily="34" charset="0"/>
              </a:rPr>
              <a:t>On the revenue side, Treasury abandoned its plan to hike taxes that was mooted at the MTBPS in October 2020. </a:t>
            </a:r>
          </a:p>
          <a:p>
            <a:pPr marL="285750" indent="-285750">
              <a:spcBef>
                <a:spcPts val="1200"/>
              </a:spcBef>
              <a:spcAft>
                <a:spcPts val="1200"/>
              </a:spcAft>
              <a:buFont typeface="Arial" panose="020B0604020202020204" pitchFamily="34" charset="0"/>
              <a:buChar char="•"/>
            </a:pPr>
            <a:r>
              <a:rPr lang="en-US" sz="2400" b="0" i="0" u="none" strike="noStrike" dirty="0">
                <a:solidFill>
                  <a:srgbClr val="000000"/>
                </a:solidFill>
                <a:effectLst/>
                <a:latin typeface="Arial" panose="020B0604020202020204" pitchFamily="34" charset="0"/>
              </a:rPr>
              <a:t>Instead, Treasury offered tax relief firstly by </a:t>
            </a:r>
            <a:r>
              <a:rPr lang="en-US" sz="2400" b="1" i="0" u="none" strike="noStrike" dirty="0">
                <a:solidFill>
                  <a:srgbClr val="FF0000"/>
                </a:solidFill>
                <a:effectLst/>
                <a:latin typeface="Arial" panose="020B0604020202020204" pitchFamily="34" charset="0"/>
              </a:rPr>
              <a:t>reducing corporate income tax by 1 percentage point to 27% </a:t>
            </a:r>
            <a:r>
              <a:rPr lang="en-US" sz="2400" b="0" i="0" u="none" strike="noStrike" dirty="0">
                <a:solidFill>
                  <a:srgbClr val="000000"/>
                </a:solidFill>
                <a:effectLst/>
                <a:latin typeface="Arial" panose="020B0604020202020204" pitchFamily="34" charset="0"/>
              </a:rPr>
              <a:t>effective 1 April 2022. </a:t>
            </a:r>
          </a:p>
          <a:p>
            <a:pPr marL="285750" indent="-285750">
              <a:spcBef>
                <a:spcPts val="1200"/>
              </a:spcBef>
              <a:spcAft>
                <a:spcPts val="1200"/>
              </a:spcAft>
              <a:buFont typeface="Arial" panose="020B0604020202020204" pitchFamily="34" charset="0"/>
              <a:buChar char="•"/>
            </a:pPr>
            <a:r>
              <a:rPr lang="en-US" sz="2400" b="0" i="0" u="none" strike="noStrike" dirty="0">
                <a:solidFill>
                  <a:srgbClr val="000000"/>
                </a:solidFill>
                <a:effectLst/>
                <a:latin typeface="Arial" panose="020B0604020202020204" pitchFamily="34" charset="0"/>
              </a:rPr>
              <a:t>This move provides some breathing room for companies that have been struggling over the months due to slow economic activity. </a:t>
            </a:r>
          </a:p>
          <a:p>
            <a:pPr marL="285750" indent="-285750">
              <a:spcBef>
                <a:spcPts val="1200"/>
              </a:spcBef>
              <a:spcAft>
                <a:spcPts val="1200"/>
              </a:spcAft>
              <a:buFont typeface="Arial" panose="020B0604020202020204" pitchFamily="34" charset="0"/>
              <a:buChar char="•"/>
            </a:pPr>
            <a:r>
              <a:rPr lang="en-US" sz="2400" b="0" i="0" u="none" strike="noStrike" dirty="0">
                <a:solidFill>
                  <a:srgbClr val="000000"/>
                </a:solidFill>
                <a:effectLst/>
                <a:latin typeface="Arial" panose="020B0604020202020204" pitchFamily="34" charset="0"/>
              </a:rPr>
              <a:t>The </a:t>
            </a:r>
            <a:r>
              <a:rPr lang="en-US" sz="2400" b="1" i="0" u="none" strike="noStrike" dirty="0">
                <a:solidFill>
                  <a:srgbClr val="FF0000"/>
                </a:solidFill>
                <a:effectLst/>
                <a:latin typeface="Arial" panose="020B0604020202020204" pitchFamily="34" charset="0"/>
              </a:rPr>
              <a:t>desired outcomes are fewer retrenchments and more investments</a:t>
            </a:r>
            <a:r>
              <a:rPr lang="en-US" sz="2400" b="0" i="0" u="none" strike="noStrike" dirty="0">
                <a:solidFill>
                  <a:srgbClr val="000000"/>
                </a:solidFill>
                <a:effectLst/>
                <a:latin typeface="Arial" panose="020B0604020202020204" pitchFamily="34" charset="0"/>
              </a:rPr>
              <a:t> by companies. </a:t>
            </a:r>
          </a:p>
          <a:p>
            <a:pPr marL="285750" indent="-285750">
              <a:spcBef>
                <a:spcPts val="1200"/>
              </a:spcBef>
              <a:spcAft>
                <a:spcPts val="1200"/>
              </a:spcAft>
              <a:buFont typeface="Arial" panose="020B0604020202020204" pitchFamily="34" charset="0"/>
              <a:buChar char="•"/>
            </a:pPr>
            <a:r>
              <a:rPr lang="en-US" sz="2400" b="0" i="0" u="none" strike="noStrike" dirty="0">
                <a:solidFill>
                  <a:srgbClr val="000000"/>
                </a:solidFill>
                <a:effectLst/>
                <a:latin typeface="Arial" panose="020B0604020202020204" pitchFamily="34" charset="0"/>
              </a:rPr>
              <a:t>The second adjustment is an </a:t>
            </a:r>
            <a:r>
              <a:rPr lang="en-US" sz="2400" b="1" i="0" u="none" strike="noStrike" dirty="0">
                <a:solidFill>
                  <a:srgbClr val="FF0000"/>
                </a:solidFill>
                <a:effectLst/>
                <a:latin typeface="Arial" panose="020B0604020202020204" pitchFamily="34" charset="0"/>
              </a:rPr>
              <a:t>increase in the personal income tax brackets by 5%. </a:t>
            </a:r>
            <a:r>
              <a:rPr lang="en-US" sz="2400" b="0" i="0" u="none" strike="noStrike" dirty="0">
                <a:solidFill>
                  <a:srgbClr val="000000"/>
                </a:solidFill>
                <a:effectLst/>
                <a:latin typeface="Arial" panose="020B0604020202020204" pitchFamily="34" charset="0"/>
              </a:rPr>
              <a:t>The 5 percent adjustment is above inflation, which will leave the average </a:t>
            </a:r>
            <a:r>
              <a:rPr lang="en-US" sz="2400" b="1" i="0" u="none" strike="noStrike" dirty="0">
                <a:solidFill>
                  <a:srgbClr val="FF0000"/>
                </a:solidFill>
                <a:effectLst/>
                <a:latin typeface="Arial" panose="020B0604020202020204" pitchFamily="34" charset="0"/>
              </a:rPr>
              <a:t>taxpayer slightly better off</a:t>
            </a:r>
            <a:r>
              <a:rPr lang="en-US" sz="2400" b="0" i="0" u="none" strike="noStrike" dirty="0">
                <a:solidFill>
                  <a:srgbClr val="000000"/>
                </a:solidFill>
                <a:effectLst/>
                <a:latin typeface="Arial" panose="020B0604020202020204" pitchFamily="34" charset="0"/>
              </a:rPr>
              <a:t>.</a:t>
            </a:r>
          </a:p>
          <a:p>
            <a:pPr marL="285750" indent="-285750">
              <a:spcBef>
                <a:spcPts val="1200"/>
              </a:spcBef>
              <a:spcAft>
                <a:spcPts val="1200"/>
              </a:spcAft>
              <a:buFont typeface="Arial" panose="020B0604020202020204" pitchFamily="34" charset="0"/>
              <a:buChar char="•"/>
            </a:pPr>
            <a:r>
              <a:rPr lang="en-US" sz="2400" dirty="0">
                <a:solidFill>
                  <a:srgbClr val="000000"/>
                </a:solidFill>
                <a:latin typeface="Arial" panose="020B0604020202020204" pitchFamily="34" charset="0"/>
              </a:rPr>
              <a:t>We welcome this acknowledgement that, </a:t>
            </a:r>
            <a:r>
              <a:rPr lang="en-US" sz="2400" b="1" u="sng" dirty="0">
                <a:solidFill>
                  <a:srgbClr val="000000"/>
                </a:solidFill>
                <a:latin typeface="Arial" panose="020B0604020202020204" pitchFamily="34" charset="0"/>
              </a:rPr>
              <a:t>because of a chronic failure to use fiscal resources in a manner that promotes economic growth and attracts private investment, increased rates of taxation will worsen our situation</a:t>
            </a:r>
            <a:r>
              <a:rPr lang="en-US" sz="2400" dirty="0">
                <a:solidFill>
                  <a:srgbClr val="000000"/>
                </a:solidFill>
                <a:latin typeface="Arial" panose="020B0604020202020204" pitchFamily="34" charset="0"/>
              </a:rPr>
              <a:t>.</a:t>
            </a:r>
          </a:p>
          <a:p>
            <a:pPr marL="285750" indent="-285750">
              <a:spcBef>
                <a:spcPts val="1200"/>
              </a:spcBef>
              <a:spcAft>
                <a:spcPts val="1200"/>
              </a:spcAft>
              <a:buFont typeface="Arial" panose="020B0604020202020204" pitchFamily="34" charset="0"/>
              <a:buChar char="•"/>
            </a:pPr>
            <a:r>
              <a:rPr lang="en-US" sz="2400" dirty="0">
                <a:solidFill>
                  <a:srgbClr val="000000"/>
                </a:solidFill>
                <a:latin typeface="Arial" panose="020B0604020202020204" pitchFamily="34" charset="0"/>
              </a:rPr>
              <a:t>Inflation-related </a:t>
            </a:r>
            <a:r>
              <a:rPr lang="en-US" sz="2400" b="1" dirty="0">
                <a:solidFill>
                  <a:srgbClr val="FF0000"/>
                </a:solidFill>
                <a:latin typeface="Arial" panose="020B0604020202020204" pitchFamily="34" charset="0"/>
              </a:rPr>
              <a:t>increases of 15c/</a:t>
            </a:r>
            <a:r>
              <a:rPr lang="en-US" sz="2400" b="1" dirty="0" err="1">
                <a:solidFill>
                  <a:srgbClr val="FF0000"/>
                </a:solidFill>
                <a:latin typeface="Arial" panose="020B0604020202020204" pitchFamily="34" charset="0"/>
              </a:rPr>
              <a:t>litre</a:t>
            </a:r>
            <a:r>
              <a:rPr lang="en-US" sz="2400" b="1" dirty="0">
                <a:solidFill>
                  <a:srgbClr val="FF0000"/>
                </a:solidFill>
                <a:latin typeface="Arial" panose="020B0604020202020204" pitchFamily="34" charset="0"/>
              </a:rPr>
              <a:t> and 11c/</a:t>
            </a:r>
            <a:r>
              <a:rPr lang="en-US" sz="2400" b="1" dirty="0" err="1">
                <a:solidFill>
                  <a:srgbClr val="FF0000"/>
                </a:solidFill>
                <a:latin typeface="Arial" panose="020B0604020202020204" pitchFamily="34" charset="0"/>
              </a:rPr>
              <a:t>litre</a:t>
            </a:r>
            <a:r>
              <a:rPr lang="en-US" sz="2400" b="1" dirty="0">
                <a:solidFill>
                  <a:srgbClr val="FF0000"/>
                </a:solidFill>
                <a:latin typeface="Arial" panose="020B0604020202020204" pitchFamily="34" charset="0"/>
              </a:rPr>
              <a:t> </a:t>
            </a:r>
            <a:r>
              <a:rPr lang="en-US" sz="2400" dirty="0">
                <a:solidFill>
                  <a:srgbClr val="000000"/>
                </a:solidFill>
                <a:latin typeface="Arial" panose="020B0604020202020204" pitchFamily="34" charset="0"/>
              </a:rPr>
              <a:t>will be implemented for the general fuel levy and the RAF levy, respectively, with effect from 7 April 2021. We have been asking for the ringfencing of particular revenue streams for many years, specifically for capital expenditure on infrastructure that would benefit large portions of the public. </a:t>
            </a:r>
          </a:p>
          <a:p>
            <a:pPr marL="285750" indent="-285750">
              <a:spcBef>
                <a:spcPts val="1200"/>
              </a:spcBef>
              <a:spcAft>
                <a:spcPts val="1200"/>
              </a:spcAft>
              <a:buFont typeface="Arial" panose="020B0604020202020204" pitchFamily="34" charset="0"/>
              <a:buChar char="•"/>
            </a:pPr>
            <a:r>
              <a:rPr lang="en-US" sz="2400" dirty="0">
                <a:solidFill>
                  <a:srgbClr val="000000"/>
                </a:solidFill>
                <a:latin typeface="Arial" panose="020B0604020202020204" pitchFamily="34" charset="0"/>
              </a:rPr>
              <a:t>Instead, we see the fuel levy consistently increased to compensate for the near bankruptcy of the Road Accident Fund. </a:t>
            </a:r>
            <a:r>
              <a:rPr lang="en-US" sz="2400" b="1" dirty="0">
                <a:solidFill>
                  <a:srgbClr val="FF0000"/>
                </a:solidFill>
                <a:latin typeface="Arial" panose="020B0604020202020204" pitchFamily="34" charset="0"/>
              </a:rPr>
              <a:t>We recommend that this proposal be rejected </a:t>
            </a:r>
            <a:r>
              <a:rPr lang="en-US" sz="2400" dirty="0">
                <a:solidFill>
                  <a:srgbClr val="000000"/>
                </a:solidFill>
                <a:latin typeface="Arial" panose="020B0604020202020204" pitchFamily="34" charset="0"/>
              </a:rPr>
              <a:t>as it reflects the flawed notion that consumers must subsidise poor public financial management and maladministration. </a:t>
            </a:r>
          </a:p>
          <a:p>
            <a:pPr marL="285750" indent="-285750">
              <a:spcBef>
                <a:spcPts val="1200"/>
              </a:spcBef>
              <a:spcAft>
                <a:spcPts val="1200"/>
              </a:spcAft>
              <a:buFont typeface="Arial" panose="020B0604020202020204" pitchFamily="34" charset="0"/>
              <a:buChar char="•"/>
            </a:pPr>
            <a:endParaRPr lang="en-US" sz="2400" dirty="0">
              <a:effectLst/>
            </a:endParaRPr>
          </a:p>
          <a:p>
            <a:pPr marL="285750" indent="-285750" rtl="0">
              <a:spcBef>
                <a:spcPts val="1200"/>
              </a:spcBef>
              <a:spcAft>
                <a:spcPts val="1200"/>
              </a:spcAft>
              <a:buFont typeface="Arial" panose="020B0604020202020204" pitchFamily="34" charset="0"/>
              <a:buChar char="•"/>
            </a:pPr>
            <a:endParaRPr kumimoji="1" lang="en-ZA" sz="3600" dirty="0">
              <a:solidFill>
                <a:schemeClr val="tx1">
                  <a:lumMod val="85000"/>
                  <a:lumOff val="15000"/>
                </a:schemeClr>
              </a:solidFill>
              <a:latin typeface="+mj-lt"/>
              <a:ea typeface="A-OTF Shin Go Pro L" panose="020B0300000000000000" pitchFamily="34" charset="-128"/>
            </a:endParaRPr>
          </a:p>
          <a:p>
            <a:pPr marL="457200" indent="-457200">
              <a:buFont typeface="Arial" panose="020B0604020202020204" pitchFamily="34" charset="0"/>
              <a:buChar char="•"/>
            </a:pPr>
            <a:endParaRPr kumimoji="1" lang="en-ZA" dirty="0">
              <a:solidFill>
                <a:schemeClr val="tx1">
                  <a:lumMod val="85000"/>
                  <a:lumOff val="15000"/>
                </a:schemeClr>
              </a:solidFill>
              <a:latin typeface="+mj-lt"/>
              <a:ea typeface="A-OTF Shin Go Pro L" panose="020B0300000000000000" pitchFamily="34" charset="-128"/>
            </a:endParaRPr>
          </a:p>
          <a:p>
            <a:pPr marL="457200" indent="-457200">
              <a:buFont typeface="Arial" panose="020B0604020202020204" pitchFamily="34" charset="0"/>
              <a:buChar char="•"/>
            </a:pPr>
            <a:endParaRPr kumimoji="1" lang="en-ZA" dirty="0">
              <a:solidFill>
                <a:schemeClr val="tx1">
                  <a:lumMod val="85000"/>
                  <a:lumOff val="15000"/>
                </a:schemeClr>
              </a:solidFill>
              <a:latin typeface="+mj-lt"/>
              <a:ea typeface="A-OTF Shin Go Pro L" panose="020B0300000000000000" pitchFamily="34" charset="-128"/>
            </a:endParaRPr>
          </a:p>
        </p:txBody>
      </p:sp>
    </p:spTree>
    <p:extLst>
      <p:ext uri="{BB962C8B-B14F-4D97-AF65-F5344CB8AC3E}">
        <p14:creationId xmlns:p14="http://schemas.microsoft.com/office/powerpoint/2010/main" xmlns="" val="2119157867"/>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ED2C3B-47F0-4FDE-AFE0-E8E5768648DC}"/>
              </a:ext>
            </a:extLst>
          </p:cNvPr>
          <p:cNvSpPr>
            <a:spLocks noGrp="1"/>
          </p:cNvSpPr>
          <p:nvPr>
            <p:ph type="title"/>
          </p:nvPr>
        </p:nvSpPr>
        <p:spPr/>
        <p:txBody>
          <a:bodyPr/>
          <a:lstStyle/>
          <a:p>
            <a:r>
              <a:rPr lang="en-ZA" dirty="0"/>
              <a:t>Tax policy proposals</a:t>
            </a:r>
          </a:p>
        </p:txBody>
      </p:sp>
      <p:sp>
        <p:nvSpPr>
          <p:cNvPr id="3" name="Footer Placeholder 2">
            <a:extLst>
              <a:ext uri="{FF2B5EF4-FFF2-40B4-BE49-F238E27FC236}">
                <a16:creationId xmlns:a16="http://schemas.microsoft.com/office/drawing/2014/main" xmlns="" id="{A6A6D148-189E-4FF8-BAB5-8233A5E90023}"/>
              </a:ext>
            </a:extLst>
          </p:cNvPr>
          <p:cNvSpPr>
            <a:spLocks noGrp="1"/>
          </p:cNvSpPr>
          <p:nvPr>
            <p:ph type="ftr" sz="quarter" idx="10"/>
          </p:nvPr>
        </p:nvSpPr>
        <p:spPr/>
        <p:txBody>
          <a:bodyPr/>
          <a:lstStyle/>
          <a:p>
            <a:r>
              <a:rPr lang="en-US" dirty="0"/>
              <a:t>Between a rock and a hard place</a:t>
            </a:r>
          </a:p>
        </p:txBody>
      </p:sp>
      <p:sp>
        <p:nvSpPr>
          <p:cNvPr id="4" name="Slide Number Placeholder 3">
            <a:extLst>
              <a:ext uri="{FF2B5EF4-FFF2-40B4-BE49-F238E27FC236}">
                <a16:creationId xmlns:a16="http://schemas.microsoft.com/office/drawing/2014/main" xmlns="" id="{AFFEBA0A-841B-41D0-A9C0-9A635F32C288}"/>
              </a:ext>
            </a:extLst>
          </p:cNvPr>
          <p:cNvSpPr>
            <a:spLocks noGrp="1"/>
          </p:cNvSpPr>
          <p:nvPr>
            <p:ph type="sldNum" sz="quarter" idx="11"/>
          </p:nvPr>
        </p:nvSpPr>
        <p:spPr/>
        <p:txBody>
          <a:bodyPr/>
          <a:lstStyle/>
          <a:p>
            <a:fld id="{DAEF4D36-AE85-49C9-90DE-66D02B257272}" type="slidenum">
              <a:rPr lang="en-US" smtClean="0"/>
              <a:pPr/>
              <a:t>9</a:t>
            </a:fld>
            <a:endParaRPr lang="en-US" dirty="0"/>
          </a:p>
        </p:txBody>
      </p:sp>
      <p:sp>
        <p:nvSpPr>
          <p:cNvPr id="6" name="TextBox 5">
            <a:extLst>
              <a:ext uri="{FF2B5EF4-FFF2-40B4-BE49-F238E27FC236}">
                <a16:creationId xmlns:a16="http://schemas.microsoft.com/office/drawing/2014/main" xmlns="" id="{B87D7786-BAA9-4690-92B4-0CC4D437DB42}"/>
              </a:ext>
            </a:extLst>
          </p:cNvPr>
          <p:cNvSpPr txBox="1"/>
          <p:nvPr/>
        </p:nvSpPr>
        <p:spPr>
          <a:xfrm>
            <a:off x="484675" y="1745885"/>
            <a:ext cx="16939725" cy="10556736"/>
          </a:xfrm>
          <a:prstGeom prst="rect">
            <a:avLst/>
          </a:prstGeom>
          <a:noFill/>
        </p:spPr>
        <p:txBody>
          <a:bodyPr wrap="square" rtlCol="0">
            <a:spAutoFit/>
          </a:bodyPr>
          <a:lstStyle/>
          <a:p>
            <a:pPr marL="285750" indent="-285750">
              <a:spcBef>
                <a:spcPts val="1200"/>
              </a:spcBef>
              <a:spcAft>
                <a:spcPts val="1200"/>
              </a:spcAft>
              <a:buFont typeface="Arial" panose="020B0604020202020204" pitchFamily="34" charset="0"/>
              <a:buChar char="•"/>
            </a:pPr>
            <a:r>
              <a:rPr lang="en-US" sz="2400" dirty="0">
                <a:solidFill>
                  <a:srgbClr val="000000"/>
                </a:solidFill>
                <a:latin typeface="Arial" panose="020B0604020202020204" pitchFamily="34" charset="0"/>
              </a:rPr>
              <a:t>Government has given </a:t>
            </a:r>
            <a:r>
              <a:rPr lang="en-US" sz="2400" b="1" dirty="0">
                <a:solidFill>
                  <a:srgbClr val="FF0000"/>
                </a:solidFill>
                <a:latin typeface="Arial" panose="020B0604020202020204" pitchFamily="34" charset="0"/>
              </a:rPr>
              <a:t>R3 billion to SARS </a:t>
            </a:r>
            <a:r>
              <a:rPr lang="en-US" sz="2400" dirty="0">
                <a:solidFill>
                  <a:srgbClr val="000000"/>
                </a:solidFill>
                <a:latin typeface="Arial" panose="020B0604020202020204" pitchFamily="34" charset="0"/>
              </a:rPr>
              <a:t>to strengthen its digital systems. While this is a good decision, more funds could be given to support SARS. The fiscal framework depends heavily on SARS’ capability to bolster revenue collection. Capacitating SARS will contribute to SARS’ objective of </a:t>
            </a:r>
            <a:r>
              <a:rPr lang="en-US" sz="2400" b="1" dirty="0" err="1">
                <a:solidFill>
                  <a:srgbClr val="FF0000"/>
                </a:solidFill>
                <a:latin typeface="Arial" panose="020B0604020202020204" pitchFamily="34" charset="0"/>
              </a:rPr>
              <a:t>maximising</a:t>
            </a:r>
            <a:r>
              <a:rPr lang="en-US" sz="2400" b="1" dirty="0">
                <a:solidFill>
                  <a:srgbClr val="FF0000"/>
                </a:solidFill>
                <a:latin typeface="Arial" panose="020B0604020202020204" pitchFamily="34" charset="0"/>
              </a:rPr>
              <a:t> revenues and </a:t>
            </a:r>
            <a:r>
              <a:rPr lang="en-US" sz="2400" b="1" dirty="0" err="1">
                <a:solidFill>
                  <a:srgbClr val="FF0000"/>
                </a:solidFill>
                <a:latin typeface="Arial" panose="020B0604020202020204" pitchFamily="34" charset="0"/>
              </a:rPr>
              <a:t>minimising</a:t>
            </a:r>
            <a:r>
              <a:rPr lang="en-US" sz="2400" b="1" dirty="0">
                <a:solidFill>
                  <a:srgbClr val="FF0000"/>
                </a:solidFill>
                <a:latin typeface="Arial" panose="020B0604020202020204" pitchFamily="34" charset="0"/>
              </a:rPr>
              <a:t> illicit financial flows</a:t>
            </a:r>
            <a:r>
              <a:rPr lang="en-US" sz="2400" dirty="0">
                <a:solidFill>
                  <a:srgbClr val="000000"/>
                </a:solidFill>
                <a:latin typeface="Arial" panose="020B0604020202020204" pitchFamily="34" charset="0"/>
              </a:rPr>
              <a:t>.</a:t>
            </a:r>
          </a:p>
          <a:p>
            <a:pPr marL="285750" indent="-285750">
              <a:spcBef>
                <a:spcPts val="1200"/>
              </a:spcBef>
              <a:spcAft>
                <a:spcPts val="1200"/>
              </a:spcAft>
              <a:buFont typeface="Arial" panose="020B0604020202020204" pitchFamily="34" charset="0"/>
              <a:buChar char="•"/>
            </a:pPr>
            <a:r>
              <a:rPr lang="en-US" sz="2400" dirty="0">
                <a:solidFill>
                  <a:srgbClr val="000000"/>
                </a:solidFill>
                <a:latin typeface="Arial" panose="020B0604020202020204" pitchFamily="34" charset="0"/>
              </a:rPr>
              <a:t>While tweaking tax rates and doubling down on tax evaders can play somewhat of a role in changing the extent of revenue collections, </a:t>
            </a:r>
            <a:r>
              <a:rPr lang="en-US" sz="2400" b="1" dirty="0">
                <a:solidFill>
                  <a:srgbClr val="FF0000"/>
                </a:solidFill>
                <a:latin typeface="Arial" panose="020B0604020202020204" pitchFamily="34" charset="0"/>
              </a:rPr>
              <a:t>taxpayers of most tax types have reached the limits of their limits</a:t>
            </a:r>
            <a:r>
              <a:rPr lang="en-US" sz="2400" dirty="0">
                <a:solidFill>
                  <a:srgbClr val="000000"/>
                </a:solidFill>
                <a:latin typeface="Arial" panose="020B0604020202020204" pitchFamily="34" charset="0"/>
              </a:rPr>
              <a:t>. </a:t>
            </a:r>
          </a:p>
          <a:p>
            <a:pPr marL="285750" indent="-285750">
              <a:spcBef>
                <a:spcPts val="1200"/>
              </a:spcBef>
              <a:spcAft>
                <a:spcPts val="1200"/>
              </a:spcAft>
              <a:buFont typeface="Arial" panose="020B0604020202020204" pitchFamily="34" charset="0"/>
              <a:buChar char="•"/>
            </a:pPr>
            <a:r>
              <a:rPr lang="en-US" sz="2400" dirty="0">
                <a:solidFill>
                  <a:srgbClr val="000000"/>
                </a:solidFill>
                <a:latin typeface="Arial" panose="020B0604020202020204" pitchFamily="34" charset="0"/>
              </a:rPr>
              <a:t>We have a small tax base that is pressured under the strain of the Covid-19 pandemic.</a:t>
            </a:r>
          </a:p>
          <a:p>
            <a:pPr marL="285750" indent="-285750">
              <a:spcBef>
                <a:spcPts val="1200"/>
              </a:spcBef>
              <a:spcAft>
                <a:spcPts val="1200"/>
              </a:spcAft>
              <a:buFont typeface="Arial" panose="020B0604020202020204" pitchFamily="34" charset="0"/>
              <a:buChar char="•"/>
            </a:pPr>
            <a:r>
              <a:rPr lang="en-US" sz="2400" dirty="0">
                <a:solidFill>
                  <a:srgbClr val="000000"/>
                </a:solidFill>
                <a:latin typeface="Arial" panose="020B0604020202020204" pitchFamily="34" charset="0"/>
              </a:rPr>
              <a:t>The way to address the fiscal crisis is by enabling </a:t>
            </a:r>
            <a:r>
              <a:rPr lang="en-US" sz="2400" b="1" u="sng" dirty="0">
                <a:solidFill>
                  <a:srgbClr val="000000"/>
                </a:solidFill>
                <a:latin typeface="Arial" panose="020B0604020202020204" pitchFamily="34" charset="0"/>
              </a:rPr>
              <a:t>inclusive economic growth </a:t>
            </a:r>
            <a:r>
              <a:rPr lang="en-US" sz="2400" dirty="0">
                <a:solidFill>
                  <a:srgbClr val="000000"/>
                </a:solidFill>
                <a:latin typeface="Arial" panose="020B0604020202020204" pitchFamily="34" charset="0"/>
              </a:rPr>
              <a:t>and to fix the fiscal framework. </a:t>
            </a:r>
            <a:r>
              <a:rPr lang="en-US" sz="2400" b="1" dirty="0">
                <a:solidFill>
                  <a:srgbClr val="FF0000"/>
                </a:solidFill>
                <a:latin typeface="Arial" panose="020B0604020202020204" pitchFamily="34" charset="0"/>
              </a:rPr>
              <a:t>Chronic misspending has significantly eroded the social compact</a:t>
            </a:r>
            <a:r>
              <a:rPr lang="en-US" sz="2400" dirty="0">
                <a:solidFill>
                  <a:srgbClr val="000000"/>
                </a:solidFill>
                <a:latin typeface="Arial" panose="020B0604020202020204" pitchFamily="34" charset="0"/>
              </a:rPr>
              <a:t>.</a:t>
            </a:r>
          </a:p>
          <a:p>
            <a:pPr marL="285750" indent="-285750">
              <a:spcBef>
                <a:spcPts val="1200"/>
              </a:spcBef>
              <a:spcAft>
                <a:spcPts val="1200"/>
              </a:spcAft>
              <a:buFont typeface="Arial" panose="020B0604020202020204" pitchFamily="34" charset="0"/>
              <a:buChar char="•"/>
            </a:pPr>
            <a:r>
              <a:rPr lang="en-US" sz="2400" dirty="0">
                <a:solidFill>
                  <a:srgbClr val="000000"/>
                </a:solidFill>
                <a:latin typeface="Arial" panose="020B0604020202020204" pitchFamily="34" charset="0"/>
              </a:rPr>
              <a:t>Government must ensure that it confronts policy impasses that are hampering the economy from anything more than sluggish performance. </a:t>
            </a:r>
          </a:p>
          <a:p>
            <a:pPr marL="285750" indent="-285750">
              <a:spcBef>
                <a:spcPts val="1200"/>
              </a:spcBef>
              <a:spcAft>
                <a:spcPts val="1200"/>
              </a:spcAft>
              <a:buFont typeface="Arial" panose="020B0604020202020204" pitchFamily="34" charset="0"/>
              <a:buChar char="•"/>
            </a:pPr>
            <a:r>
              <a:rPr lang="en-US" sz="2400" dirty="0">
                <a:solidFill>
                  <a:srgbClr val="000000"/>
                </a:solidFill>
                <a:latin typeface="Arial" panose="020B0604020202020204" pitchFamily="34" charset="0"/>
              </a:rPr>
              <a:t>It needs to </a:t>
            </a:r>
            <a:r>
              <a:rPr lang="en-US" sz="2400" b="1" dirty="0">
                <a:solidFill>
                  <a:srgbClr val="FF0000"/>
                </a:solidFill>
                <a:latin typeface="Arial" panose="020B0604020202020204" pitchFamily="34" charset="0"/>
              </a:rPr>
              <a:t>stop avoiding frustrating challenges </a:t>
            </a:r>
            <a:r>
              <a:rPr lang="en-US" sz="2400" dirty="0">
                <a:solidFill>
                  <a:srgbClr val="000000"/>
                </a:solidFill>
                <a:latin typeface="Arial" panose="020B0604020202020204" pitchFamily="34" charset="0"/>
              </a:rPr>
              <a:t>such as a lack of electricity supply, poor internet connectivity, raw sewage in our potholed streets and unnecessary red tape for businesses.</a:t>
            </a:r>
          </a:p>
          <a:p>
            <a:pPr marL="285750" indent="-285750">
              <a:spcBef>
                <a:spcPts val="1200"/>
              </a:spcBef>
              <a:spcAft>
                <a:spcPts val="1200"/>
              </a:spcAft>
              <a:buFont typeface="Arial" panose="020B0604020202020204" pitchFamily="34" charset="0"/>
              <a:buChar char="•"/>
            </a:pPr>
            <a:endParaRPr lang="en-US" sz="2400" dirty="0">
              <a:solidFill>
                <a:srgbClr val="000000"/>
              </a:solidFill>
              <a:latin typeface="Arial" panose="020B0604020202020204" pitchFamily="34" charset="0"/>
            </a:endParaRPr>
          </a:p>
          <a:p>
            <a:r>
              <a:rPr lang="en-US" sz="1600" dirty="0"/>
              <a:t/>
            </a:r>
            <a:br>
              <a:rPr lang="en-US" sz="1600" dirty="0"/>
            </a:br>
            <a:endParaRPr lang="en-US" sz="2400" dirty="0">
              <a:solidFill>
                <a:srgbClr val="000000"/>
              </a:solidFill>
              <a:latin typeface="Arial" panose="020B0604020202020204" pitchFamily="34" charset="0"/>
            </a:endParaRPr>
          </a:p>
          <a:p>
            <a:pPr>
              <a:spcBef>
                <a:spcPts val="1200"/>
              </a:spcBef>
              <a:spcAft>
                <a:spcPts val="1200"/>
              </a:spcAft>
            </a:pPr>
            <a:endParaRPr lang="en-US" sz="2400" dirty="0">
              <a:solidFill>
                <a:srgbClr val="000000"/>
              </a:solidFill>
              <a:latin typeface="Arial" panose="020B0604020202020204" pitchFamily="34" charset="0"/>
            </a:endParaRPr>
          </a:p>
          <a:p>
            <a:pPr marL="285750" indent="-285750">
              <a:spcBef>
                <a:spcPts val="1200"/>
              </a:spcBef>
              <a:spcAft>
                <a:spcPts val="1200"/>
              </a:spcAft>
              <a:buFont typeface="Arial" panose="020B0604020202020204" pitchFamily="34" charset="0"/>
              <a:buChar char="•"/>
            </a:pPr>
            <a:endParaRPr lang="en-US" sz="2400" dirty="0">
              <a:effectLst/>
            </a:endParaRPr>
          </a:p>
          <a:p>
            <a:pPr marL="285750" indent="-285750" rtl="0">
              <a:spcBef>
                <a:spcPts val="1200"/>
              </a:spcBef>
              <a:spcAft>
                <a:spcPts val="1200"/>
              </a:spcAft>
              <a:buFont typeface="Arial" panose="020B0604020202020204" pitchFamily="34" charset="0"/>
              <a:buChar char="•"/>
            </a:pPr>
            <a:endParaRPr kumimoji="1" lang="en-ZA" sz="3600" dirty="0">
              <a:solidFill>
                <a:schemeClr val="tx1">
                  <a:lumMod val="85000"/>
                  <a:lumOff val="15000"/>
                </a:schemeClr>
              </a:solidFill>
              <a:latin typeface="+mj-lt"/>
              <a:ea typeface="A-OTF Shin Go Pro L" panose="020B0300000000000000" pitchFamily="34" charset="-128"/>
            </a:endParaRPr>
          </a:p>
          <a:p>
            <a:pPr marL="457200" indent="-457200">
              <a:buFont typeface="Arial" panose="020B0604020202020204" pitchFamily="34" charset="0"/>
              <a:buChar char="•"/>
            </a:pPr>
            <a:endParaRPr kumimoji="1" lang="en-ZA" dirty="0">
              <a:solidFill>
                <a:schemeClr val="tx1">
                  <a:lumMod val="85000"/>
                  <a:lumOff val="15000"/>
                </a:schemeClr>
              </a:solidFill>
              <a:latin typeface="+mj-lt"/>
              <a:ea typeface="A-OTF Shin Go Pro L" panose="020B0300000000000000" pitchFamily="34" charset="-128"/>
            </a:endParaRPr>
          </a:p>
          <a:p>
            <a:pPr marL="457200" indent="-457200">
              <a:buFont typeface="Arial" panose="020B0604020202020204" pitchFamily="34" charset="0"/>
              <a:buChar char="•"/>
            </a:pPr>
            <a:endParaRPr kumimoji="1" lang="en-ZA" dirty="0">
              <a:solidFill>
                <a:schemeClr val="tx1">
                  <a:lumMod val="85000"/>
                  <a:lumOff val="15000"/>
                </a:schemeClr>
              </a:solidFill>
              <a:latin typeface="+mj-lt"/>
              <a:ea typeface="A-OTF Shin Go Pro L" panose="020B0300000000000000" pitchFamily="34" charset="-128"/>
            </a:endParaRPr>
          </a:p>
        </p:txBody>
      </p:sp>
    </p:spTree>
    <p:extLst>
      <p:ext uri="{BB962C8B-B14F-4D97-AF65-F5344CB8AC3E}">
        <p14:creationId xmlns:p14="http://schemas.microsoft.com/office/powerpoint/2010/main" xmlns="" val="3186772956"/>
      </p:ext>
    </p:extLst>
  </p:cSld>
  <p:clrMapOvr>
    <a:masterClrMapping/>
  </p:clrMapOvr>
</p:sld>
</file>

<file path=ppt/theme/theme1.xml><?xml version="1.0" encoding="utf-8"?>
<a:theme xmlns:a="http://schemas.openxmlformats.org/drawingml/2006/main" name="No Head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lnair">
      <a:majorFont>
        <a:latin typeface="Bebas Neue Regular"/>
        <a:ea typeface="Capella Light"/>
        <a:cs typeface=""/>
      </a:majorFont>
      <a:minorFont>
        <a:latin typeface="Roboto"/>
        <a:ea typeface="Capell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0066"/>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dirty="0" err="1" smtClean="0">
            <a:solidFill>
              <a:schemeClr val="tx1">
                <a:lumMod val="85000"/>
                <a:lumOff val="15000"/>
              </a:schemeClr>
            </a:solidFill>
            <a:latin typeface="Aller Light" panose="02000503000000020004" pitchFamily="2" charset="0"/>
            <a:ea typeface="A-OTF Shin Go Pro L" panose="020B0300000000000000" pitchFamily="34" charset="-128"/>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Head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lnair">
      <a:majorFont>
        <a:latin typeface="Bebas Neue Regular"/>
        <a:ea typeface="Capella Light"/>
        <a:cs typeface=""/>
      </a:majorFont>
      <a:minorFont>
        <a:latin typeface="Roboto"/>
        <a:ea typeface="Capell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6600"/>
        </a:solidFill>
        <a:ln>
          <a:noFill/>
        </a:ln>
      </a:spPr>
      <a:bodyPr rtlCol="0" anchor="ctr"/>
      <a:lstStyle>
        <a:defPPr algn="ctr">
          <a:defRPr sz="405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kumimoji="1" dirty="0" smtClean="0">
            <a:solidFill>
              <a:schemeClr val="tx1">
                <a:lumMod val="85000"/>
                <a:lumOff val="15000"/>
              </a:schemeClr>
            </a:solidFill>
            <a:latin typeface="+mj-lt"/>
            <a:ea typeface="A-OTF Shin Go Pro L" panose="020B0300000000000000" pitchFamily="34" charset="-128"/>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4213</TotalTime>
  <Words>1980</Words>
  <Application>Microsoft Office PowerPoint</Application>
  <PresentationFormat>Custom</PresentationFormat>
  <Paragraphs>189</Paragraphs>
  <Slides>16</Slides>
  <Notes>1</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No Header</vt:lpstr>
      <vt:lpstr>Header</vt:lpstr>
      <vt:lpstr>Between a rock and a hard place OUTA comments on the 2021 budget </vt:lpstr>
      <vt:lpstr>Contents</vt:lpstr>
      <vt:lpstr>Introduction</vt:lpstr>
      <vt:lpstr>Fiscal Framework</vt:lpstr>
      <vt:lpstr>Fiscal Framework</vt:lpstr>
      <vt:lpstr>Fiscal Framework</vt:lpstr>
      <vt:lpstr>Fiscal Framework</vt:lpstr>
      <vt:lpstr>Tax policy proposals</vt:lpstr>
      <vt:lpstr>Tax policy proposals</vt:lpstr>
      <vt:lpstr>Borrowing levels</vt:lpstr>
      <vt:lpstr>Contingency Reserve</vt:lpstr>
      <vt:lpstr>Zero-based budgeting</vt:lpstr>
      <vt:lpstr>Governance improvements</vt:lpstr>
      <vt:lpstr>Key recommendations</vt:lpstr>
      <vt:lpstr>Key recommendations</vt:lpstr>
      <vt:lpstr>Thank You!</vt:lpstr>
    </vt:vector>
  </TitlesOfParts>
  <Company>OUTA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OUTA - Presentation Template</dc:title>
  <dc:creator>Werner Koegelenberg</dc:creator>
  <cp:lastModifiedBy>USER</cp:lastModifiedBy>
  <cp:revision>116</cp:revision>
  <dcterms:created xsi:type="dcterms:W3CDTF">2014-05-07T13:22:54Z</dcterms:created>
  <dcterms:modified xsi:type="dcterms:W3CDTF">2021-03-03T08:09:30Z</dcterms:modified>
</cp:coreProperties>
</file>