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4"/>
  </p:sldMasterIdLst>
  <p:sldIdLst>
    <p:sldId id="256" r:id="rId5"/>
    <p:sldId id="275" r:id="rId6"/>
    <p:sldId id="261" r:id="rId7"/>
    <p:sldId id="266" r:id="rId8"/>
    <p:sldId id="276" r:id="rId9"/>
    <p:sldId id="278" r:id="rId10"/>
    <p:sldId id="277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Egbe" initials="CE" lastIdx="7" clrIdx="0">
    <p:extLst>
      <p:ext uri="{19B8F6BF-5375-455C-9EA6-DF929625EA0E}">
        <p15:presenceInfo xmlns:p15="http://schemas.microsoft.com/office/powerpoint/2012/main" xmlns="" userId="S::cegbe@mrc.ac.za::9ac211da-30b0-4348-b19b-d24788f1d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6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5400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9902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2469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3797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025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0392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1543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125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9312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1290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02ED4E-BC42-456E-AFEF-D57C00EB4312}" type="datetimeFigureOut">
              <a:rPr lang="en-ZA" smtClean="0"/>
              <a:pPr/>
              <a:t>2021/03/03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038990D-6072-497D-8218-0939E8A99DC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095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sz="3600" b="1" dirty="0"/>
              <a:t>Public hearings on the 2021 Fiscal Framework and Revenue Proposals.  </a:t>
            </a:r>
            <a:r>
              <a:rPr lang="en-ZA" sz="3600" dirty="0"/>
              <a:t/>
            </a:r>
            <a:br>
              <a:rPr lang="en-ZA" sz="3600" dirty="0"/>
            </a:br>
            <a:r>
              <a:rPr lang="en-ZA" sz="2700" b="1" dirty="0"/>
              <a:t> </a:t>
            </a:r>
            <a:r>
              <a:rPr lang="en-ZA" b="1" dirty="0"/>
              <a:t/>
            </a:r>
            <a:br>
              <a:rPr lang="en-ZA" b="1" dirty="0"/>
            </a:b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922327" cy="785235"/>
          </a:xfrm>
        </p:spPr>
        <p:txBody>
          <a:bodyPr/>
          <a:lstStyle/>
          <a:p>
            <a:r>
              <a:rPr lang="en-ZA" dirty="0"/>
              <a:t>The National Council Against Smoking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494FDA-2483-864F-A006-DCE507C10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3932" y="4917425"/>
            <a:ext cx="2680009" cy="11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98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8842D-122F-B34F-B938-D750FF080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Every tobacco tax decision is a health decision</a:t>
            </a:r>
            <a:br>
              <a:rPr lang="en-ZA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6B315-4B06-864E-9211-7805A4EA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Increase cessation among current users</a:t>
            </a:r>
          </a:p>
          <a:p>
            <a:r>
              <a:rPr lang="en-US" dirty="0">
                <a:solidFill>
                  <a:schemeClr val="tx1"/>
                </a:solidFill>
              </a:rPr>
              <a:t>Prevent relapse among former users</a:t>
            </a:r>
            <a:endParaRPr lang="en-ZA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Prevent initiation of regular tobacco use (especially by children) </a:t>
            </a:r>
            <a:endParaRPr lang="en-ZA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Reduce consumption among those who continue to use.</a:t>
            </a:r>
            <a:endParaRPr lang="en-ZA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976D15-0AB8-104C-9D73-EC7F2EE1A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240" y="5508268"/>
            <a:ext cx="2680009" cy="11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34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A04A4872-8E88-D940-BCED-94D1216FAA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6B315-4B06-864E-9211-7805A4EAF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>
                <a:solidFill>
                  <a:schemeClr val="tx1"/>
                </a:solidFill>
              </a:rPr>
              <a:t>The success of the National Health Insurance is dependent upon reducing the disease burden in South Africa </a:t>
            </a:r>
            <a:endParaRPr lang="en-Z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Billions will be spend tomorrow for not helping smokers quit today or preventing children from starting</a:t>
            </a:r>
            <a:endParaRPr lang="en-ZA" dirty="0">
              <a:solidFill>
                <a:schemeClr val="tx1"/>
              </a:solidFill>
            </a:endParaRPr>
          </a:p>
          <a:p>
            <a:endParaRPr lang="en-ZA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AA3320-A893-F94B-82F7-070A2896FF6A}"/>
              </a:ext>
            </a:extLst>
          </p:cNvPr>
          <p:cNvSpPr txBox="1"/>
          <p:nvPr/>
        </p:nvSpPr>
        <p:spPr>
          <a:xfrm>
            <a:off x="3995225" y="5036233"/>
            <a:ext cx="585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chemeClr val="tx2"/>
                </a:solidFill>
              </a:rPr>
              <a:t>Thank  You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DF80BE-7F85-9044-AE70-CD1E5E6BD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919" y="2751000"/>
            <a:ext cx="2947482" cy="13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54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1E87C-92E0-9A49-B04E-222EDB9A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latin typeface="Bangla MN" pitchFamily="2" charset="0"/>
                <a:cs typeface="Bangla MN" pitchFamily="2" charset="0"/>
              </a:rPr>
              <a:t>2021 </a:t>
            </a:r>
            <a:br>
              <a:rPr lang="en-GB" sz="2800" dirty="0">
                <a:latin typeface="Bangla MN" pitchFamily="2" charset="0"/>
                <a:cs typeface="Bangla MN" pitchFamily="2" charset="0"/>
              </a:rPr>
            </a:br>
            <a:r>
              <a:rPr lang="en-GB" sz="2800" dirty="0">
                <a:latin typeface="Bangla MN" pitchFamily="2" charset="0"/>
                <a:cs typeface="Bangla MN" pitchFamily="2" charset="0"/>
              </a:rPr>
              <a:t>Budget </a:t>
            </a:r>
            <a:br>
              <a:rPr lang="en-GB" sz="2800" dirty="0">
                <a:latin typeface="Bangla MN" pitchFamily="2" charset="0"/>
                <a:cs typeface="Bangla MN" pitchFamily="2" charset="0"/>
              </a:rPr>
            </a:br>
            <a:endParaRPr lang="en-GB" sz="2800" dirty="0"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8946A-C444-8841-B483-9C4F79CB2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302516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ZA" dirty="0">
                <a:solidFill>
                  <a:schemeClr val="tx1"/>
                </a:solidFill>
              </a:rPr>
              <a:t>An increase of R1.39 cents per pack of 20 cigarettes</a:t>
            </a:r>
          </a:p>
          <a:p>
            <a:pPr lvl="1">
              <a:buFont typeface="Wingdings" pitchFamily="2" charset="2"/>
              <a:buChar char="Ø"/>
            </a:pPr>
            <a:endParaRPr lang="en-ZA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ZA" dirty="0">
                <a:solidFill>
                  <a:schemeClr val="tx1"/>
                </a:solidFill>
              </a:rPr>
              <a:t>Cigarettes tax of 18.79 per pack of 20 cigarettes</a:t>
            </a:r>
          </a:p>
          <a:p>
            <a:pPr lvl="1">
              <a:buFont typeface="Wingdings" pitchFamily="2" charset="2"/>
              <a:buChar char="Ø"/>
            </a:pPr>
            <a:endParaRPr lang="en-ZA" dirty="0">
              <a:solidFill>
                <a:schemeClr val="tx1"/>
              </a:solidFill>
            </a:endParaRPr>
          </a:p>
          <a:p>
            <a:pPr marL="502920" lvl="1" indent="0" algn="just">
              <a:buNone/>
            </a:pPr>
            <a:r>
              <a:rPr lang="en-ZA" sz="1600" dirty="0">
                <a:solidFill>
                  <a:schemeClr val="tx1"/>
                </a:solidFill>
              </a:rPr>
              <a:t>The increase of R1.39 per pack of 20 translates to an additional R288.00 per year / 9 cigarettes a day </a:t>
            </a:r>
          </a:p>
          <a:p>
            <a:pPr marL="502920" lvl="1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ZA" b="1" dirty="0">
                <a:solidFill>
                  <a:schemeClr val="tx1"/>
                </a:solidFill>
              </a:rPr>
              <a:t>Outline</a:t>
            </a:r>
            <a:endParaRPr lang="en-ZA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ZA" dirty="0">
                <a:solidFill>
                  <a:schemeClr val="tx1"/>
                </a:solidFill>
              </a:rPr>
              <a:t>What is the right level of tax</a:t>
            </a:r>
          </a:p>
          <a:p>
            <a:pPr lvl="1">
              <a:buFont typeface="Wingdings" pitchFamily="2" charset="2"/>
              <a:buChar char="Ø"/>
            </a:pPr>
            <a:endParaRPr lang="en-ZA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ZA" dirty="0">
                <a:solidFill>
                  <a:schemeClr val="tx1"/>
                </a:solidFill>
              </a:rPr>
              <a:t>Combatting illicit trade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529809-8FA1-3646-885C-84EDAF5EE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0036" y="5600250"/>
            <a:ext cx="2680009" cy="11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47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Raise Revenue</a:t>
            </a:r>
            <a:endParaRPr lang="en-ZA" sz="2800" b="1" dirty="0">
              <a:latin typeface="Bangla MN" pitchFamily="2" charset="0"/>
              <a:cs typeface="Bangla M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9D4B99-1F95-E94A-B303-554088C6423D}"/>
              </a:ext>
            </a:extLst>
          </p:cNvPr>
          <p:cNvSpPr txBox="1"/>
          <p:nvPr/>
        </p:nvSpPr>
        <p:spPr>
          <a:xfrm>
            <a:off x="4216191" y="2184782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Demand elasticity </a:t>
            </a:r>
          </a:p>
          <a:p>
            <a:pPr marL="285750" indent="-285750">
              <a:buFontTx/>
              <a:buChar char="-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for tax avoidance and illicit trade</a:t>
            </a:r>
            <a:endParaRPr lang="en-ZA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58137F-7FB6-5B4C-8752-F1A49836C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0375" y="5725020"/>
            <a:ext cx="2680009" cy="11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78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>
                <a:latin typeface="Bangla MN" pitchFamily="2" charset="0"/>
                <a:cs typeface="Bangla MN" pitchFamily="2" charset="0"/>
              </a:rPr>
              <a:t>Cover externalities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2498" y="1123837"/>
            <a:ext cx="5148146" cy="4638095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Increased health care costs due to tobacco-related diseases </a:t>
            </a:r>
            <a:endParaRPr lang="en-ZA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Lost productivity from diseases/death caused by tobacco                                </a:t>
            </a:r>
            <a:endParaRPr lang="en-ZA" dirty="0">
              <a:solidFill>
                <a:schemeClr val="tx1"/>
              </a:solidFill>
            </a:endParaRPr>
          </a:p>
          <a:p>
            <a:endParaRPr lang="en-ZA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886F2E-818D-BD4A-ADDE-773133A8F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240" y="5508268"/>
            <a:ext cx="2680009" cy="11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690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5FE45-F83D-DF42-9288-9715EFC9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Bangla MN" pitchFamily="2" charset="0"/>
                <a:cs typeface="Bangla MN" pitchFamily="2" charset="0"/>
              </a:rPr>
              <a:t>Improve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B9905D-3C02-844D-B91B-E6AFA13AD0B4}"/>
              </a:ext>
            </a:extLst>
          </p:cNvPr>
          <p:cNvSpPr txBox="1"/>
          <p:nvPr/>
        </p:nvSpPr>
        <p:spPr>
          <a:xfrm>
            <a:off x="3836020" y="1772529"/>
            <a:ext cx="6043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Price sensitivity - Younger and poorer people are more price  sensitive</a:t>
            </a:r>
          </a:p>
          <a:p>
            <a:pPr marL="285750" indent="-285750">
              <a:buFontTx/>
              <a:buChar char="-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 consciousness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Addiction. Those less addicted are more able to quit </a:t>
            </a:r>
            <a:endParaRPr lang="en-ZA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6F6BA3-3660-BC44-8B86-201276A1B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240" y="5508268"/>
            <a:ext cx="2680009" cy="11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714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5FE45-F83D-DF42-9288-9715EFC9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Bangla MN" pitchFamily="2" charset="0"/>
                <a:cs typeface="Bangla MN" pitchFamily="2" charset="0"/>
              </a:rPr>
              <a:t>Room for larger tax increases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B9905D-3C02-844D-B91B-E6AFA13AD0B4}"/>
              </a:ext>
            </a:extLst>
          </p:cNvPr>
          <p:cNvSpPr txBox="1"/>
          <p:nvPr/>
        </p:nvSpPr>
        <p:spPr>
          <a:xfrm>
            <a:off x="3836020" y="1772529"/>
            <a:ext cx="6043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World Health Organization recommends that taxes should comprise 75% of the retail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 Africa is at the lower end of this scale which implies there is much room for increases in excise tax to promote health</a:t>
            </a:r>
            <a:endParaRPr lang="en-ZA" dirty="0"/>
          </a:p>
          <a:p>
            <a:endParaRPr lang="en-ZA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AE6E28-55BB-1C4B-8BD2-6685F3E27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240" y="5508268"/>
            <a:ext cx="2680009" cy="11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61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5B59292-4CF8-444C-9DE0-90D80D651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4081505"/>
              </p:ext>
            </p:extLst>
          </p:nvPr>
        </p:nvGraphicFramePr>
        <p:xfrm>
          <a:off x="579863" y="1750741"/>
          <a:ext cx="10018995" cy="2107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565">
                  <a:extLst>
                    <a:ext uri="{9D8B030D-6E8A-4147-A177-3AD203B41FA5}">
                      <a16:colId xmlns:a16="http://schemas.microsoft.com/office/drawing/2014/main" xmlns="" val="3397395315"/>
                    </a:ext>
                  </a:extLst>
                </a:gridCol>
                <a:gridCol w="4328207">
                  <a:extLst>
                    <a:ext uri="{9D8B030D-6E8A-4147-A177-3AD203B41FA5}">
                      <a16:colId xmlns:a16="http://schemas.microsoft.com/office/drawing/2014/main" xmlns="" val="744356448"/>
                    </a:ext>
                  </a:extLst>
                </a:gridCol>
                <a:gridCol w="1166210">
                  <a:extLst>
                    <a:ext uri="{9D8B030D-6E8A-4147-A177-3AD203B41FA5}">
                      <a16:colId xmlns:a16="http://schemas.microsoft.com/office/drawing/2014/main" xmlns="" val="4225433497"/>
                    </a:ext>
                  </a:extLst>
                </a:gridCol>
                <a:gridCol w="1312487">
                  <a:extLst>
                    <a:ext uri="{9D8B030D-6E8A-4147-A177-3AD203B41FA5}">
                      <a16:colId xmlns:a16="http://schemas.microsoft.com/office/drawing/2014/main" xmlns="" val="1109219162"/>
                    </a:ext>
                  </a:extLst>
                </a:gridCol>
                <a:gridCol w="1456763">
                  <a:extLst>
                    <a:ext uri="{9D8B030D-6E8A-4147-A177-3AD203B41FA5}">
                      <a16:colId xmlns:a16="http://schemas.microsoft.com/office/drawing/2014/main" xmlns="" val="616376355"/>
                    </a:ext>
                  </a:extLst>
                </a:gridCol>
                <a:gridCol w="1456763">
                  <a:extLst>
                    <a:ext uri="{9D8B030D-6E8A-4147-A177-3AD203B41FA5}">
                      <a16:colId xmlns:a16="http://schemas.microsoft.com/office/drawing/2014/main" xmlns="" val="2075504406"/>
                    </a:ext>
                  </a:extLst>
                </a:gridCol>
              </a:tblGrid>
              <a:tr h="512937">
                <a:tc>
                  <a:txBody>
                    <a:bodyPr/>
                    <a:lstStyle/>
                    <a:p>
                      <a:endParaRPr lang="en-Z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Size of excise tax increase (R)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0,5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1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1,5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24503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endParaRPr lang="en-Z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Percentage change in price*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1,582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3,164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4,746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6,327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30295103"/>
                  </a:ext>
                </a:extLst>
              </a:tr>
              <a:tr h="52161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­­­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Percentage change in number of smokers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-0,475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-0,949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-1,424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-1,898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6143592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endParaRPr lang="en-Z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No of fewer smokers**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33 219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66 437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99 656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132 875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69282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endParaRPr lang="en-Z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Lives saved ***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8 305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16 609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24 914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33 219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72652386"/>
                  </a:ext>
                </a:extLst>
              </a:tr>
              <a:tr h="268258">
                <a:tc>
                  <a:txBody>
                    <a:bodyPr/>
                    <a:lstStyle/>
                    <a:p>
                      <a:endParaRPr lang="en-ZA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Extra Revenue    (R x 1000/year)****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348 000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697 000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1 045 000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1 393 000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7818649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38837A72-1D49-1B4A-9308-A32702B77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83" y="917590"/>
            <a:ext cx="115415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impact of a R1 increase in tax rates on revenue collection, smoking prevalence, and deaths in the population can be modelled. ­­­­­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822BE6-D1FE-5542-B7A5-864EE4D07939}"/>
              </a:ext>
            </a:extLst>
          </p:cNvPr>
          <p:cNvSpPr txBox="1"/>
          <p:nvPr/>
        </p:nvSpPr>
        <p:spPr>
          <a:xfrm>
            <a:off x="579863" y="4445391"/>
            <a:ext cx="106461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Assumptions: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All of the tax increase is added to the current price.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</a:t>
            </a: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 elasticity for participation = -0.3. Estimated no. of smokers in 2020 = 7m. Initial cost of pack of 20 cigarettes = R36,35 </a:t>
            </a:r>
            <a:endParaRPr lang="en-GB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*** 1 in 4 smokers will die of a disease caused by smoking.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**** Based on Budget Review 2021/22.  R1.0 in excise taxes generates R696 638 000</a:t>
            </a: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5B80D17-4DDB-4F42-AEAB-6A2C5F54D54F}"/>
              </a:ext>
            </a:extLst>
          </p:cNvPr>
          <p:cNvSpPr txBox="1"/>
          <p:nvPr/>
        </p:nvSpPr>
        <p:spPr>
          <a:xfrm>
            <a:off x="579863" y="5602289"/>
            <a:ext cx="10018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R1 increase in excise tax will result in about 66 000 people stopping smoking, 16 000 fewer deaths, and will generate R697 000 in additional revenue.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2305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30357-D785-F74E-9523-6A62D84E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Drivers of Illicit</a:t>
            </a:r>
            <a:br>
              <a:rPr lang="en-GB" dirty="0"/>
            </a:br>
            <a:r>
              <a:rPr lang="en-GB" dirty="0"/>
              <a:t>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23AE8B-0E7B-EE4D-8D0E-127D5D20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Corruption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Profits</a:t>
            </a:r>
            <a:endParaRPr lang="en-ZA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Supply</a:t>
            </a:r>
            <a:endParaRPr lang="en-ZA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Limited deterrence</a:t>
            </a:r>
            <a:endParaRPr lang="en-ZA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Weak tax administration</a:t>
            </a:r>
            <a:endParaRPr lang="en-ZA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2E3F8D-E733-D949-855D-DE51666D2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2240" y="5508268"/>
            <a:ext cx="2680009" cy="11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64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330357-D785-F74E-9523-6A62D84E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for Illicit</a:t>
            </a:r>
            <a:br>
              <a:rPr lang="en-GB" dirty="0"/>
            </a:br>
            <a:r>
              <a:rPr lang="en-GB" dirty="0"/>
              <a:t>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23AE8B-0E7B-EE4D-8D0E-127D5D20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Strong tax administration</a:t>
            </a:r>
            <a:endParaRPr lang="en-ZA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Prominent, high-tech tax stamps and other pack markings</a:t>
            </a:r>
            <a:endParaRPr lang="en-ZA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Unique identification codes on packages</a:t>
            </a:r>
            <a:endParaRPr lang="en-ZA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Export bonds</a:t>
            </a:r>
            <a:endParaRPr lang="en-ZA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Tracking and tracing</a:t>
            </a:r>
            <a:endParaRPr lang="en-ZA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endParaRPr lang="en-Z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Better enforcement</a:t>
            </a:r>
            <a:endParaRPr lang="en-ZA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Increase resources, with a focus on large scale smuggling</a:t>
            </a:r>
            <a:endParaRPr lang="en-ZA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Stronger penalties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Lowering tax increases will not reduce illicit trade </a:t>
            </a:r>
            <a:endParaRPr lang="en-ZA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01F588-E236-4642-8BD3-2926A792CE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3151" y="5635452"/>
            <a:ext cx="2379098" cy="10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885867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D27F567737C4CA1369F49A39E2C6C" ma:contentTypeVersion="13" ma:contentTypeDescription="Create a new document." ma:contentTypeScope="" ma:versionID="e1a13a28864837926358e3e91b8c7ba2">
  <xsd:schema xmlns:xsd="http://www.w3.org/2001/XMLSchema" xmlns:xs="http://www.w3.org/2001/XMLSchema" xmlns:p="http://schemas.microsoft.com/office/2006/metadata/properties" xmlns:ns3="8296082f-fe82-4397-9d57-d6c5e3296e58" xmlns:ns4="7d5aa8a2-6a8d-4411-9e54-60f060d9c69e" targetNamespace="http://schemas.microsoft.com/office/2006/metadata/properties" ma:root="true" ma:fieldsID="3ec4fd1a258954b080cf3f200ed052a0" ns3:_="" ns4:_="">
    <xsd:import namespace="8296082f-fe82-4397-9d57-d6c5e3296e58"/>
    <xsd:import namespace="7d5aa8a2-6a8d-4411-9e54-60f060d9c6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6082f-fe82-4397-9d57-d6c5e3296e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aa8a2-6a8d-4411-9e54-60f060d9c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E9CAF9-F0E3-40CC-8085-2ACDD54A66E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DC221F-D7B0-4B8E-BCDB-34A10542E0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5222D7-3494-452C-AE95-CA829C878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6082f-fe82-4397-9d57-d6c5e3296e58"/>
    <ds:schemaRef ds:uri="7d5aa8a2-6a8d-4411-9e54-60f060d9c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{4876B3ED-A400-A84D-BDBD-8CBB77E396DD}tf10001124</Template>
  <TotalTime>1633</TotalTime>
  <Words>480</Words>
  <Application>Microsoft Office PowerPoint</Application>
  <PresentationFormat>Custom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Frame</vt:lpstr>
      <vt:lpstr>Public hearings on the 2021 Fiscal Framework and Revenue Proposals.     </vt:lpstr>
      <vt:lpstr>2021  Budget  </vt:lpstr>
      <vt:lpstr>Raise Revenue</vt:lpstr>
      <vt:lpstr>Cover externalities</vt:lpstr>
      <vt:lpstr>Improve health</vt:lpstr>
      <vt:lpstr>Room for larger tax increases</vt:lpstr>
      <vt:lpstr>Slide 7</vt:lpstr>
      <vt:lpstr>Drivers of Illicit Trade</vt:lpstr>
      <vt:lpstr>Solution for Illicit Trade</vt:lpstr>
      <vt:lpstr>Every tobacco tax decision is a health decision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saverakalideen</dc:creator>
  <cp:lastModifiedBy>USER</cp:lastModifiedBy>
  <cp:revision>42</cp:revision>
  <cp:lastPrinted>2020-11-20T12:01:29Z</cp:lastPrinted>
  <dcterms:created xsi:type="dcterms:W3CDTF">2020-03-03T08:16:10Z</dcterms:created>
  <dcterms:modified xsi:type="dcterms:W3CDTF">2021-03-03T08:11:14Z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0x0101002C5D27F567737C4CA1369F49A39E2C6C</vt:lpwstr>
  </property>
</Properties>
</file>