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71"/>
  </p:notesMasterIdLst>
  <p:handoutMasterIdLst>
    <p:handoutMasterId r:id="rId72"/>
  </p:handoutMasterIdLst>
  <p:sldIdLst>
    <p:sldId id="291" r:id="rId4"/>
    <p:sldId id="260" r:id="rId5"/>
    <p:sldId id="393" r:id="rId6"/>
    <p:sldId id="261" r:id="rId7"/>
    <p:sldId id="268" r:id="rId8"/>
    <p:sldId id="302" r:id="rId9"/>
    <p:sldId id="303" r:id="rId10"/>
    <p:sldId id="435" r:id="rId11"/>
    <p:sldId id="308" r:id="rId12"/>
    <p:sldId id="306" r:id="rId13"/>
    <p:sldId id="405" r:id="rId14"/>
    <p:sldId id="304" r:id="rId15"/>
    <p:sldId id="305" r:id="rId16"/>
    <p:sldId id="264" r:id="rId17"/>
    <p:sldId id="267" r:id="rId18"/>
    <p:sldId id="284" r:id="rId19"/>
    <p:sldId id="452" r:id="rId20"/>
    <p:sldId id="467" r:id="rId21"/>
    <p:sldId id="461" r:id="rId22"/>
    <p:sldId id="462" r:id="rId23"/>
    <p:sldId id="463" r:id="rId24"/>
    <p:sldId id="468" r:id="rId25"/>
    <p:sldId id="454" r:id="rId26"/>
    <p:sldId id="469" r:id="rId27"/>
    <p:sldId id="455" r:id="rId28"/>
    <p:sldId id="470" r:id="rId29"/>
    <p:sldId id="471" r:id="rId30"/>
    <p:sldId id="472" r:id="rId31"/>
    <p:sldId id="473" r:id="rId32"/>
    <p:sldId id="474" r:id="rId33"/>
    <p:sldId id="476" r:id="rId34"/>
    <p:sldId id="477" r:id="rId35"/>
    <p:sldId id="456" r:id="rId36"/>
    <p:sldId id="457" r:id="rId37"/>
    <p:sldId id="464" r:id="rId38"/>
    <p:sldId id="465" r:id="rId39"/>
    <p:sldId id="466" r:id="rId40"/>
    <p:sldId id="374" r:id="rId41"/>
    <p:sldId id="373" r:id="rId42"/>
    <p:sldId id="459" r:id="rId43"/>
    <p:sldId id="377" r:id="rId44"/>
    <p:sldId id="438" r:id="rId45"/>
    <p:sldId id="430" r:id="rId46"/>
    <p:sldId id="376" r:id="rId47"/>
    <p:sldId id="379" r:id="rId48"/>
    <p:sldId id="460" r:id="rId49"/>
    <p:sldId id="431" r:id="rId50"/>
    <p:sldId id="349" r:id="rId51"/>
    <p:sldId id="364" r:id="rId52"/>
    <p:sldId id="386" r:id="rId53"/>
    <p:sldId id="365" r:id="rId54"/>
    <p:sldId id="366" r:id="rId55"/>
    <p:sldId id="355" r:id="rId56"/>
    <p:sldId id="442" r:id="rId57"/>
    <p:sldId id="281" r:id="rId58"/>
    <p:sldId id="318" r:id="rId59"/>
    <p:sldId id="396" r:id="rId60"/>
    <p:sldId id="344" r:id="rId61"/>
    <p:sldId id="446" r:id="rId62"/>
    <p:sldId id="447" r:id="rId63"/>
    <p:sldId id="448" r:id="rId64"/>
    <p:sldId id="449" r:id="rId65"/>
    <p:sldId id="478" r:id="rId66"/>
    <p:sldId id="480" r:id="rId67"/>
    <p:sldId id="479" r:id="rId68"/>
    <p:sldId id="481" r:id="rId69"/>
    <p:sldId id="296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29"/>
    <a:srgbClr val="006600"/>
    <a:srgbClr val="056F05"/>
    <a:srgbClr val="DCE2DC"/>
    <a:srgbClr val="7B9486"/>
    <a:srgbClr val="355DA2"/>
    <a:srgbClr val="3939FF"/>
    <a:srgbClr val="3333FF"/>
    <a:srgbClr val="7937AA"/>
    <a:srgbClr val="3D6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253883009066397"/>
          <c:y val="4.97849256133557E-2"/>
          <c:w val="0.48934987764942961"/>
          <c:h val="0.827825447096441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3D-4160-A1F0-A233328316A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3D-4160-A1F0-A233328316AB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948175E-CF21-4FB2-9C55-D3ADB94F05E1}" type="CATEGORYNAME">
                      <a:rPr lang="en-US" sz="14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– </a:t>
                    </a:r>
                    <a:fld id="{C33FC9EB-19BE-4D88-B798-08A7BC5BBB79}" type="VALUE">
                      <a:rPr lang="en-US" sz="14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3D-4160-A1F0-A233328316A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3230661028407979E-3"/>
                  <c:y val="2.66340677370879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12332CA-7527-4B9B-B325-B96F21866F3E}" type="CATEGORYNAME">
                      <a:rPr lang="en-US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–</a:t>
                    </a:r>
                    <a:r>
                      <a:rPr lang="en-US" sz="14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B93F395-A779-4083-9667-B85289A4DC9A}" type="VALUE">
                      <a:rPr lang="en-US" sz="140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 baseline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3D-4160-A1F0-A233328316AB}"/>
                </c:ext>
                <c:ext xmlns:c15="http://schemas.microsoft.com/office/drawing/2012/chart" uri="{CE6537A1-D6FC-4f65-9D91-7224C49458BB}">
                  <c15:layout>
                    <c:manualLayout>
                      <c:w val="0.11430613833349471"/>
                      <c:h val="8.522901675868160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Secretariat</c:v>
                </c:pt>
                <c:pt idx="1">
                  <c:v>SANDF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F3D-4160-A1F0-A233328316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774642466036812"/>
          <c:y val="5.7048836278465256E-2"/>
          <c:w val="0.48934987764942961"/>
          <c:h val="0.827825447096441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</c:v>
                </c:pt>
              </c:strCache>
            </c:strRef>
          </c:tx>
          <c:spPr>
            <a:ln w="41275">
              <a:noFill/>
            </a:ln>
            <a:effectLst>
              <a:outerShdw blurRad="50800" dist="50800" dir="5400000" algn="ctr" rotWithShape="0">
                <a:sysClr val="window" lastClr="FFFFFF"/>
              </a:outerShdw>
            </a:effectLst>
          </c:spPr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3D-4160-A1F0-A233328316AB}"/>
              </c:ext>
            </c:extLst>
          </c:dPt>
          <c:dPt>
            <c:idx val="1"/>
            <c:bubble3D val="0"/>
            <c:spPr>
              <a:solidFill>
                <a:srgbClr val="056F05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3D-4160-A1F0-A233328316AB}"/>
              </c:ext>
            </c:extLst>
          </c:dPt>
          <c:dLbls>
            <c:dLbl>
              <c:idx val="0"/>
              <c:layout>
                <c:manualLayout>
                  <c:x val="0.19593000629910573"/>
                  <c:y val="-7.0447836428650185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b="1"/>
                    </a:pPr>
                    <a:fld id="{3BDE48FA-D3CA-42E4-A652-A81228141684}" type="CATEGORYNAME">
                      <a:rPr lang="en-ZA"/>
                      <a:pPr algn="ctr">
                        <a:defRPr b="1"/>
                      </a:pPr>
                      <a:t>[CATEGORY NAME]</a:t>
                    </a:fld>
                    <a:r>
                      <a:rPr lang="en-ZA" baseline="0" dirty="0"/>
                      <a:t>
</a:t>
                    </a:r>
                    <a:fld id="{EB85CD31-F0E5-44E4-8E93-3C3612FEDC8F}" type="VALUE">
                      <a:rPr lang="en-ZA" b="0" baseline="0" smtClean="0"/>
                      <a:pPr algn="ctr">
                        <a:defRPr b="1"/>
                      </a:pPr>
                      <a:t>[VALUE]</a:t>
                    </a:fld>
                    <a:r>
                      <a:rPr lang="en-ZA" b="0" baseline="0" dirty="0" smtClean="0"/>
                      <a:t> (</a:t>
                    </a:r>
                    <a:fld id="{E2D843FC-A857-420F-AF51-F798BE052E65}" type="PERCENTAGE">
                      <a:rPr lang="en-ZA" b="0" baseline="0" smtClean="0"/>
                      <a:pPr algn="ctr">
                        <a:defRPr b="1"/>
                      </a:pPr>
                      <a:t>[PERCENTAGE]</a:t>
                    </a:fld>
                    <a:r>
                      <a:rPr lang="en-ZA" b="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53474032841833"/>
                      <c:h val="0.172339471459550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950933588258186"/>
                  <c:y val="0.146706047288250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5B5E6EC8-059A-4D5E-98A7-B86ED7591102}" type="CATEGORYNAME">
                      <a:rPr lang="en-ZA"/>
                      <a:pPr>
                        <a:defRPr b="1"/>
                      </a:pPr>
                      <a:t>[CATEGORY NAME]</a:t>
                    </a:fld>
                    <a:r>
                      <a:rPr lang="en-ZA" baseline="0" dirty="0"/>
                      <a:t>
</a:t>
                    </a:r>
                    <a:fld id="{6CC137FF-6606-4DB3-A478-C996B949E0F2}" type="VALUE">
                      <a:rPr lang="en-ZA" b="0" baseline="0" smtClean="0"/>
                      <a:pPr>
                        <a:defRPr b="1"/>
                      </a:pPr>
                      <a:t>[VALUE]</a:t>
                    </a:fld>
                    <a:r>
                      <a:rPr lang="en-ZA" b="0" baseline="0" dirty="0" smtClean="0"/>
                      <a:t> (</a:t>
                    </a:r>
                    <a:fld id="{F6319EEB-3ED5-4440-A743-532E0DF44817}" type="PERCENTAGE">
                      <a:rPr lang="en-ZA" b="0" baseline="0" smtClean="0"/>
                      <a:pPr>
                        <a:defRPr b="1"/>
                      </a:pPr>
                      <a:t>[PERCENTAGE]</a:t>
                    </a:fld>
                    <a:r>
                      <a:rPr lang="en-ZA" b="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10217997362187"/>
                      <c:h val="0.188343756071179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5205391390774873E-2"/>
                  <c:y val="0.1652223954969571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0D275EE5-988E-4339-A556-99B77CD68F69}" type="CATEGORYNAME">
                      <a:rPr lang="en-ZA"/>
                      <a:pPr>
                        <a:defRPr b="1"/>
                      </a:pPr>
                      <a:t>[CATEGORY NAME]</a:t>
                    </a:fld>
                    <a:r>
                      <a:rPr lang="en-ZA" baseline="0" dirty="0"/>
                      <a:t>
</a:t>
                    </a:r>
                    <a:fld id="{BF8E4716-3AD8-4709-8E98-56AEF50C6790}" type="VALUE">
                      <a:rPr lang="en-ZA" b="0" baseline="0" smtClean="0"/>
                      <a:pPr>
                        <a:defRPr b="1"/>
                      </a:pPr>
                      <a:t>[VALUE]</a:t>
                    </a:fld>
                    <a:r>
                      <a:rPr lang="en-ZA" b="0" baseline="0" dirty="0" smtClean="0"/>
                      <a:t> (</a:t>
                    </a:r>
                    <a:fld id="{F5FD7541-D71D-45AC-B45D-04808DB3B641}" type="PERCENTAGE">
                      <a:rPr lang="en-ZA" b="0" baseline="0" smtClean="0"/>
                      <a:pPr>
                        <a:defRPr b="1"/>
                      </a:pPr>
                      <a:t>[PERCENTAGE]</a:t>
                    </a:fld>
                    <a:r>
                      <a:rPr lang="en-ZA" b="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434186030476455"/>
                      <c:h val="0.109949435281886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47235537965506"/>
                  <c:y val="2.93411884546519E-2"/>
                </c:manualLayout>
              </c:layout>
              <c:tx>
                <c:rich>
                  <a:bodyPr/>
                  <a:lstStyle/>
                  <a:p>
                    <a:fld id="{A8AF031E-888F-4A3F-96A6-E1B7AE79C9FD}" type="CATEGORYNAME">
                      <a:rPr lang="en-ZA"/>
                      <a:pPr/>
                      <a:t>[CATEGORY NAME]</a:t>
                    </a:fld>
                    <a:r>
                      <a:rPr lang="en-ZA" baseline="0" dirty="0"/>
                      <a:t>
</a:t>
                    </a:r>
                    <a:fld id="{6FCF7425-8455-445D-B608-AA890FC05064}" type="VALUE">
                      <a:rPr lang="en-ZA" b="0" baseline="0" smtClean="0"/>
                      <a:pPr/>
                      <a:t>[VALUE]</a:t>
                    </a:fld>
                    <a:r>
                      <a:rPr lang="en-ZA" b="0" baseline="0" dirty="0" smtClean="0"/>
                      <a:t> (</a:t>
                    </a:r>
                    <a:fld id="{52805523-CEA4-49B0-9C09-F4553D586CDC}" type="PERCENTAGE">
                      <a:rPr lang="en-ZA" b="0" baseline="0" smtClean="0"/>
                      <a:pPr/>
                      <a:t>[PERCENTAGE]</a:t>
                    </a:fld>
                    <a:r>
                      <a:rPr lang="en-ZA" b="0" baseline="0" dirty="0" smtClean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01520932727538"/>
                      <c:h val="0.15529490834816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971370915004805"/>
                  <c:y val="-1.6004284611628311E-2"/>
                </c:manualLayout>
              </c:layout>
              <c:tx>
                <c:rich>
                  <a:bodyPr/>
                  <a:lstStyle/>
                  <a:p>
                    <a:fld id="{45EE5D00-89BE-42CD-84BF-1BB3701C5724}" type="CATEGORYNAME">
                      <a:rPr lang="en-ZA"/>
                      <a:pPr/>
                      <a:t>[CATEGORY NAME]</a:t>
                    </a:fld>
                    <a:r>
                      <a:rPr lang="en-ZA" baseline="0" dirty="0"/>
                      <a:t>
</a:t>
                    </a:r>
                    <a:fld id="{AEDF3F2D-794D-451D-A016-237EBCDF0974}" type="VALUE">
                      <a:rPr lang="en-ZA" b="0" baseline="0" smtClean="0"/>
                      <a:pPr/>
                      <a:t>[VALUE]</a:t>
                    </a:fld>
                    <a:r>
                      <a:rPr lang="en-ZA" b="0" baseline="0" dirty="0" smtClean="0"/>
                      <a:t> (</a:t>
                    </a:r>
                    <a:fld id="{754D8112-ACE7-45A3-AF27-55C7088A3180}" type="PERCENTAGE">
                      <a:rPr lang="en-ZA" b="0" baseline="0" smtClean="0"/>
                      <a:pPr/>
                      <a:t>[PERCENTAGE]</a:t>
                    </a:fld>
                    <a:r>
                      <a:rPr lang="en-ZA" b="0" baseline="0" dirty="0" smtClean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41086223465655"/>
                      <c:h val="0.155294908348166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DOD Output 1: Defence Strategic Direction provided</c:v>
                </c:pt>
                <c:pt idx="1">
                  <c:v>DOD Output 2: Defence capabilities prepared</c:v>
                </c:pt>
                <c:pt idx="2">
                  <c:v>DOD Output 3: Defence capabilities provided</c:v>
                </c:pt>
                <c:pt idx="3">
                  <c:v>DOD Output 4: Defence capabilities employed</c:v>
                </c:pt>
                <c:pt idx="4">
                  <c:v>DOD Output 5: Defence capabilities supported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F3D-4160-A1F0-A233328316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774642466036812"/>
          <c:y val="5.7048836278465256E-2"/>
          <c:w val="0.48934987764942961"/>
          <c:h val="0.827825447096441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</c:v>
                </c:pt>
              </c:strCache>
            </c:strRef>
          </c:tx>
          <c:spPr>
            <a:ln w="41275">
              <a:noFill/>
            </a:ln>
            <a:effectLst>
              <a:outerShdw blurRad="50800" dist="50800" dir="5400000" algn="ctr" rotWithShape="0">
                <a:sysClr val="window" lastClr="FFFFFF"/>
              </a:outerShdw>
            </a:effectLst>
          </c:spPr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3D-4160-A1F0-A233328316AB}"/>
              </c:ext>
            </c:extLst>
          </c:dPt>
          <c:dPt>
            <c:idx val="1"/>
            <c:bubble3D val="0"/>
            <c:spPr>
              <a:solidFill>
                <a:srgbClr val="7937AA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3D-4160-A1F0-A233328316AB}"/>
              </c:ext>
            </c:extLst>
          </c:dPt>
          <c:dPt>
            <c:idx val="2"/>
            <c:bubble3D val="0"/>
            <c:spPr>
              <a:solidFill>
                <a:srgbClr val="056F05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3D-4160-A1F0-A233328316AB}"/>
              </c:ext>
            </c:extLst>
          </c:dPt>
          <c:dPt>
            <c:idx val="3"/>
            <c:bubble3D val="0"/>
            <c:spPr>
              <a:solidFill>
                <a:srgbClr val="355DA2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3D-4160-A1F0-A233328316A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3D-4160-A1F0-A233328316AB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3D-4160-A1F0-A233328316AB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3D-4160-A1F0-A233328316AB}"/>
              </c:ext>
            </c:extLst>
          </c:dPt>
          <c:dPt>
            <c:idx val="7"/>
            <c:bubble3D val="0"/>
            <c:spPr>
              <a:solidFill>
                <a:srgbClr val="ED7D31">
                  <a:lumMod val="75000"/>
                </a:srgbClr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F3D-4160-A1F0-A233328316AB}"/>
              </c:ext>
            </c:extLst>
          </c:dPt>
          <c:dLbls>
            <c:dLbl>
              <c:idx val="0"/>
              <c:layout>
                <c:manualLayout>
                  <c:x val="0.12738903874816571"/>
                  <c:y val="-0.11045854795772096"/>
                </c:manualLayout>
              </c:layout>
              <c:tx>
                <c:rich>
                  <a:bodyPr/>
                  <a:lstStyle/>
                  <a:p>
                    <a:fld id="{5948175E-CF21-4FB2-9C55-D3ADB94F05E1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,</a:t>
                    </a:r>
                    <a:r>
                      <a:rPr lang="en-US" baseline="0" dirty="0" smtClean="0"/>
                      <a:t> </a:t>
                    </a:r>
                    <a:fld id="{C33FC9EB-19BE-4D88-B798-08A7BC5BBB79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3D-4160-A1F0-A233328316A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285445966825362"/>
                  <c:y val="6.5350828830815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3D-4160-A1F0-A233328316AB}"/>
                </c:ext>
                <c:ext xmlns:c15="http://schemas.microsoft.com/office/drawing/2012/chart" uri="{CE6537A1-D6FC-4f65-9D91-7224C49458BB}">
                  <c15:layout>
                    <c:manualLayout>
                      <c:w val="0.23217200434522114"/>
                      <c:h val="4.697257533512908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887383236880167"/>
                  <c:y val="0.12536689612442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3D-4160-A1F0-A233328316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72872679449279E-2"/>
                  <c:y val="0.133369038430235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3D-4160-A1F0-A233328316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304406882227358"/>
                  <c:y val="7.7354042289536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3D-4160-A1F0-A233328316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979110059820521"/>
                  <c:y val="2.0005355764535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3D-4160-A1F0-A233328316AB}"/>
                </c:ext>
                <c:ext xmlns:c15="http://schemas.microsoft.com/office/drawing/2012/chart" uri="{CE6537A1-D6FC-4f65-9D91-7224C49458BB}">
                  <c15:layout>
                    <c:manualLayout>
                      <c:w val="0.23579182043247948"/>
                      <c:h val="5.230733687233852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7039176352297161"/>
                  <c:y val="-1.8671665380233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F3D-4160-A1F0-A233328316AB}"/>
                </c:ext>
                <c:ext xmlns:c15="http://schemas.microsoft.com/office/drawing/2012/chart" uri="{CE6537A1-D6FC-4f65-9D91-7224C49458BB}">
                  <c15:layout>
                    <c:manualLayout>
                      <c:w val="0.24149621531926138"/>
                      <c:h val="3.897043302931493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6042091189567104"/>
                  <c:y val="-8.5356184595350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F3D-4160-A1F0-A233328316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Administration</c:v>
                </c:pt>
                <c:pt idx="1">
                  <c:v>Force Employment</c:v>
                </c:pt>
                <c:pt idx="2">
                  <c:v>Landward Defence</c:v>
                </c:pt>
                <c:pt idx="3">
                  <c:v>Air Defence</c:v>
                </c:pt>
                <c:pt idx="4">
                  <c:v>Maritime Defence</c:v>
                </c:pt>
                <c:pt idx="5">
                  <c:v>Military Health Support</c:v>
                </c:pt>
                <c:pt idx="6">
                  <c:v>Defence Intelligence</c:v>
                </c:pt>
                <c:pt idx="7">
                  <c:v>General Support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F3D-4160-A1F0-A233328316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927979964842955E-2"/>
          <c:y val="0.11637881896944824"/>
          <c:w val="0.88983493007526671"/>
          <c:h val="0.797481027294638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  <a:ln w="41275">
              <a:noFill/>
            </a:ln>
            <a:effectLst>
              <a:outerShdw blurRad="50800" dist="50800" dir="5400000" algn="ctr" rotWithShape="0">
                <a:sysClr val="window" lastClr="FFFFFF"/>
              </a:outerShdw>
            </a:effectLst>
          </c:spPr>
          <c:dPt>
            <c:idx val="0"/>
            <c:bubble3D val="0"/>
            <c:spPr>
              <a:solidFill>
                <a:srgbClr val="C0000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73-4D86-BB37-3E7CC8A2176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73-4D86-BB37-3E7CC8A21766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41275">
                <a:noFill/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73-4D86-BB37-3E7CC8A21766}"/>
              </c:ext>
            </c:extLst>
          </c:dPt>
          <c:dLbls>
            <c:dLbl>
              <c:idx val="0"/>
              <c:layout>
                <c:manualLayout>
                  <c:x val="0.15010097540814168"/>
                  <c:y val="-0.1020736885159861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8898035B-804A-4FDC-AB59-942361DC6B7C}" type="CATEGORYNAME">
                      <a:rPr lang="en-US" sz="180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rPr>
                      <a:pPr>
                        <a:defRPr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rPr>
                      <a:t> - </a:t>
                    </a:r>
                    <a:fld id="{CD1D1580-FB80-45B0-B17D-70D08AE4E39B}" type="VALUE">
                      <a:rPr lang="en-US" sz="1800" b="0" strike="sngStrike" baseline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rPr>
                      <a:pPr>
                        <a:defRPr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r>
                      <a:rPr lang="en-US" sz="1800" b="0" strike="sngStrike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rPr>
                      <a:t> targets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73-4D86-BB37-3E7CC8A21766}"/>
                </c:ext>
                <c:ext xmlns:c15="http://schemas.microsoft.com/office/drawing/2012/chart" uri="{CE6537A1-D6FC-4f65-9D91-7224C49458BB}">
                  <c15:layout>
                    <c:manualLayout>
                      <c:w val="0.23272411641642549"/>
                      <c:h val="8.571932886869179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019863441205517"/>
                  <c:y val="-2.491798866713877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9B5D06E9-378D-44C3-913C-4E81631C0C66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800" dirty="0">
                        <a:solidFill>
                          <a:schemeClr val="tx1"/>
                        </a:solidFill>
                      </a:rPr>
                      <a:t> -</a:t>
                    </a:r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FF36D219-B0D1-4F85-81AA-9BDA73686C3C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targets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73-4D86-BB37-3E7CC8A2176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130407845624337"/>
                  <c:y val="0.1477317561379949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21A94E79-EE0D-430E-A56C-22FDB196822F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- </a:t>
                    </a:r>
                    <a:fld id="{34C701D5-AB24-47D2-AB47-431717F17ED7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targets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73-4D86-BB37-3E7CC8A2176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5010097540814168"/>
                  <c:y val="-0.1406121483019550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FCB949E2-105B-4A56-B615-050BD0380D25}" type="CATEGORYNAM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- </a:t>
                    </a:r>
                    <a:fld id="{61E1F55D-B9E0-4FF1-BDE5-98D56A647584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targets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B73-4D86-BB37-3E7CC8A2176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B73-4D86-BB37-3E7CC8A217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25-415D-8EF4-77B844D403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 Achieved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25-415D-8EF4-77B844D403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per Q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25-415D-8EF4-77B844D40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5843040"/>
        <c:axId val="245843600"/>
        <c:axId val="0"/>
      </c:bar3DChart>
      <c:catAx>
        <c:axId val="2458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843600"/>
        <c:crosses val="autoZero"/>
        <c:auto val="1"/>
        <c:lblAlgn val="ctr"/>
        <c:lblOffset val="100"/>
        <c:noMultiLvlLbl val="0"/>
      </c:catAx>
      <c:valAx>
        <c:axId val="2458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4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30323361542797"/>
          <c:y val="5.5690350949996949E-2"/>
          <c:w val="0.39199141142238858"/>
          <c:h val="8.1396721794102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0.44166</cdr:x>
      <cdr:y>0.26219</cdr:y>
    </cdr:from>
    <cdr:to>
      <cdr:x>0.68019</cdr:x>
      <cdr:y>0.67778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="" xmlns:a16="http://schemas.microsoft.com/office/drawing/2014/main" id="{A2C91754-8839-4308-AAC5-FB2CB3105022}"/>
            </a:ext>
          </a:extLst>
        </cdr:cNvPr>
        <cdr:cNvSpPr/>
      </cdr:nvSpPr>
      <cdr:spPr>
        <a:xfrm xmlns:a="http://schemas.openxmlformats.org/drawingml/2006/main">
          <a:off x="3664446" y="1248346"/>
          <a:ext cx="1979112" cy="197870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TOTAL:  </a:t>
          </a:r>
          <a:r>
            <a:rPr lang="en-GB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38</a:t>
          </a:r>
          <a:endParaRPr lang="en-GB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0.45401</cdr:x>
      <cdr:y>0.26219</cdr:y>
    </cdr:from>
    <cdr:to>
      <cdr:x>0.66758</cdr:x>
      <cdr:y>0.67898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xmlns="" id="{A2C91754-8839-4308-AAC5-FB2CB3105022}"/>
            </a:ext>
          </a:extLst>
        </cdr:cNvPr>
        <cdr:cNvSpPr/>
      </cdr:nvSpPr>
      <cdr:spPr>
        <a:xfrm xmlns:a="http://schemas.openxmlformats.org/drawingml/2006/main">
          <a:off x="4156384" y="1248335"/>
          <a:ext cx="1955260" cy="19844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TOTAL:  </a:t>
          </a:r>
          <a:r>
            <a:rPr lang="en-GB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38</a:t>
          </a:r>
          <a:endParaRPr lang="en-GB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0.42182</cdr:x>
      <cdr:y>0.32086</cdr:y>
    </cdr:from>
    <cdr:to>
      <cdr:x>0.64277</cdr:x>
      <cdr:y>0.71335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="" xmlns:a16="http://schemas.microsoft.com/office/drawing/2014/main" id="{A2C91754-8839-4308-AAC5-FB2CB3105022}"/>
            </a:ext>
          </a:extLst>
        </cdr:cNvPr>
        <cdr:cNvSpPr/>
      </cdr:nvSpPr>
      <cdr:spPr>
        <a:xfrm xmlns:a="http://schemas.openxmlformats.org/drawingml/2006/main">
          <a:off x="3568990" y="1506976"/>
          <a:ext cx="1869452" cy="184333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TOTAL: </a:t>
          </a:r>
          <a:r>
            <a:rPr lang="en-GB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77</a:t>
          </a:r>
          <a:endParaRPr lang="en-GB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0.73211</cdr:x>
      <cdr:y>0.18719</cdr:y>
    </cdr:from>
    <cdr:to>
      <cdr:x>1</cdr:x>
      <cdr:y>0.2919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94382" y="879179"/>
          <a:ext cx="2266589" cy="491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200" dirty="0" smtClean="0">
              <a:latin typeface="Arial" panose="020B0604020202020204" pitchFamily="34" charset="0"/>
              <a:cs typeface="Arial" panose="020B0604020202020204" pitchFamily="34" charset="0"/>
            </a:rPr>
            <a:t>(13 targets as per Adjusted DOD APP for 2020)</a:t>
          </a:r>
          <a:endParaRPr lang="en-ZA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5F12B5-37C5-4E14-9293-F6949D308B9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682DD-DAA9-4A1C-9A9D-6687605C8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1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C6C4-89A1-4272-8843-CD4700DF5F54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8D7C5-73F5-4D9B-A4C8-3E226CD1AF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74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209AB-54BA-4DE2-A4CD-3A1DB9EDCF74}" type="slidenum">
              <a:rPr lang="en-ZA" smtClean="0"/>
              <a:t>67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58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17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6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075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54" b="1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/>
              </a:defRPr>
            </a:lvl1pPr>
            <a:lvl2pPr>
              <a:defRPr>
                <a:solidFill>
                  <a:schemeClr val="bg2"/>
                </a:solidFill>
                <a:effectLst/>
              </a:defRPr>
            </a:lvl2pPr>
            <a:lvl3pP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RESTRICTED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5E877-8877-4687-8C36-80F9BEB75C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:\COA-Photosho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/>
          <p:nvPr userDrawn="1"/>
        </p:nvSpPr>
        <p:spPr>
          <a:xfrm>
            <a:off x="0" y="7"/>
            <a:ext cx="9144000" cy="5084763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844083">
              <a:defRPr/>
            </a:pPr>
            <a:endParaRPr lang="en-US" sz="1662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8"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fld id="{55C916AF-1DF0-4DE0-AFEC-5E20B4260D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64778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/>
          </p:cNvSpPr>
          <p:nvPr>
            <p:ph type="sldNum" sz="quarter" idx="10"/>
          </p:nvPr>
        </p:nvSpPr>
        <p:spPr>
          <a:xfrm>
            <a:off x="8027378" y="6477000"/>
            <a:ext cx="1021374" cy="304800"/>
          </a:xfrm>
        </p:spPr>
        <p:txBody>
          <a:bodyPr/>
          <a:lstStyle>
            <a:lvl1pPr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7967F4-BC60-47BA-B9E8-40AABF95C7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6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RESTRICTED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4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/>
          </p:cNvSpPr>
          <p:nvPr>
            <p:ph type="sldNum" sz="quarter" idx="10"/>
          </p:nvPr>
        </p:nvSpPr>
        <p:spPr>
          <a:xfrm>
            <a:off x="8027378" y="6477000"/>
            <a:ext cx="1021374" cy="304800"/>
          </a:xfrm>
        </p:spPr>
        <p:txBody>
          <a:bodyPr/>
          <a:lstStyle>
            <a:lvl1pPr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7967F4-BC60-47BA-B9E8-40AABF95C7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6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 sz="1108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RESTRICTED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7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0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981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1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0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14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78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93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171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39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451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57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6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DA3F-58B1-453C-866A-2C31CB231A63}" type="datetimeFigureOut">
              <a:rPr lang="en-ZA" smtClean="0"/>
              <a:t>2021/02/10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0D2B-0835-49A3-ACEE-56E9604391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64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:\COA-Photosh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8">
                <a:solidFill>
                  <a:srgbClr val="006600"/>
                </a:solidFill>
                <a:cs typeface="Arial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RESTRICTED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8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23D7853-DBEF-4228-89DD-C265517686E6}" type="slidenum">
              <a:rPr lang="en-US" smtClean="0">
                <a:solidFill>
                  <a:prstClr val="black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74"/>
            <a:ext cx="8229600" cy="4726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386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95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5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1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8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4210-0073-47A0-B8E2-8EE608C340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F72D-02C7-41FA-87D3-E79E37AA2B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DE43F4-AC2F-2540-B1D3-A3B21170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CFFA60-DB26-4B46-8C73-E7771D560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-524513"/>
            <a:ext cx="7362826" cy="5364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60634B-D1B3-4971-B56B-3344BA73CED8}"/>
              </a:ext>
            </a:extLst>
          </p:cNvPr>
          <p:cNvSpPr txBox="1"/>
          <p:nvPr/>
        </p:nvSpPr>
        <p:spPr>
          <a:xfrm>
            <a:off x="2274474" y="5840199"/>
            <a:ext cx="66071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GB" sz="2800" b="1" spc="-150" dirty="0">
                <a:solidFill>
                  <a:srgbClr val="014929"/>
                </a:solidFill>
                <a:latin typeface="Arial Black" panose="020B0A04020102020204" pitchFamily="34" charset="0"/>
              </a:rPr>
              <a:t>Q2 &amp; Q3 Performance Reports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98FD61-33EF-4761-8036-8B7B7F634A42}"/>
              </a:ext>
            </a:extLst>
          </p:cNvPr>
          <p:cNvSpPr txBox="1"/>
          <p:nvPr/>
        </p:nvSpPr>
        <p:spPr>
          <a:xfrm>
            <a:off x="3663857" y="6343387"/>
            <a:ext cx="531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004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PCD&amp;MV of 24 February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172BBE-DA9D-4AB5-A498-978AA188EE0F}"/>
              </a:ext>
            </a:extLst>
          </p:cNvPr>
          <p:cNvSpPr txBox="1"/>
          <p:nvPr/>
        </p:nvSpPr>
        <p:spPr>
          <a:xfrm>
            <a:off x="4843666" y="5289777"/>
            <a:ext cx="427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200" dirty="0">
                <a:solidFill>
                  <a:srgbClr val="3D6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DEFENCE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002" y="4483100"/>
            <a:ext cx="2653661" cy="675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sz="4000" b="1" dirty="0">
                <a:gradFill flip="none" rotWithShape="1">
                  <a:gsLst>
                    <a:gs pos="59000">
                      <a:srgbClr val="7B9486">
                        <a:tint val="66000"/>
                        <a:satMod val="160000"/>
                      </a:srgbClr>
                    </a:gs>
                    <a:gs pos="88000">
                      <a:srgbClr val="7B9486">
                        <a:tint val="44500"/>
                        <a:satMod val="160000"/>
                      </a:srgbClr>
                    </a:gs>
                    <a:gs pos="100000">
                      <a:srgbClr val="7B9486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2020/21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CCC7CF6-F59B-45F8-B781-D742A998BDD3}"/>
              </a:ext>
            </a:extLst>
          </p:cNvPr>
          <p:cNvCxnSpPr/>
          <p:nvPr/>
        </p:nvCxnSpPr>
        <p:spPr>
          <a:xfrm>
            <a:off x="4594674" y="5749292"/>
            <a:ext cx="4279306" cy="0"/>
          </a:xfrm>
          <a:prstGeom prst="line">
            <a:avLst/>
          </a:prstGeom>
          <a:ln w="19050">
            <a:solidFill>
              <a:srgbClr val="5A8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Results-Based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10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D3498-BC89-45DF-9CB5-59049BFE95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073" y="625475"/>
            <a:ext cx="8009314" cy="5181938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B9FCEC65-39AB-449B-BD6F-E9FAA1E9DADF}"/>
              </a:ext>
            </a:extLst>
          </p:cNvPr>
          <p:cNvSpPr/>
          <p:nvPr/>
        </p:nvSpPr>
        <p:spPr>
          <a:xfrm>
            <a:off x="499462" y="2008028"/>
            <a:ext cx="8166367" cy="7044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92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ZA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DOD </a:t>
            </a:r>
            <a:r>
              <a:rPr lang="en-ZA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Output </a:t>
            </a: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Indicator Analysis </a:t>
            </a: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Analysis of DOD Output Indicators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3" y="728791"/>
            <a:ext cx="8580953" cy="400110"/>
          </a:xfrm>
          <a:prstGeom prst="rect">
            <a:avLst/>
          </a:prstGeom>
          <a:solidFill>
            <a:srgbClr val="01492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dirty="0"/>
              <a:t>DOD Output Indicators (</a:t>
            </a:r>
            <a:r>
              <a:rPr lang="en-ZA" dirty="0" smtClean="0">
                <a:solidFill>
                  <a:srgbClr val="FFFF00"/>
                </a:solidFill>
              </a:rPr>
              <a:t>38</a:t>
            </a:r>
            <a:r>
              <a:rPr lang="en-ZA" dirty="0" smtClean="0"/>
              <a:t>) </a:t>
            </a:r>
            <a:r>
              <a:rPr lang="en-ZA" dirty="0"/>
              <a:t>per Entity: FY2020/21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3607321"/>
              </p:ext>
            </p:extLst>
          </p:nvPr>
        </p:nvGraphicFramePr>
        <p:xfrm>
          <a:off x="-538" y="1128902"/>
          <a:ext cx="9543372" cy="524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5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Analysis of DOD Output Indicators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13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3" y="728791"/>
            <a:ext cx="8580953" cy="400110"/>
          </a:xfrm>
          <a:prstGeom prst="rect">
            <a:avLst/>
          </a:prstGeom>
          <a:solidFill>
            <a:srgbClr val="01492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dirty="0"/>
              <a:t>DOD Output Indicators (</a:t>
            </a:r>
            <a:r>
              <a:rPr lang="en-ZA" dirty="0" smtClean="0">
                <a:solidFill>
                  <a:srgbClr val="FFFF00"/>
                </a:solidFill>
              </a:rPr>
              <a:t>38</a:t>
            </a:r>
            <a:r>
              <a:rPr lang="en-ZA" dirty="0" smtClean="0"/>
              <a:t>) </a:t>
            </a:r>
            <a:r>
              <a:rPr lang="en-ZA" dirty="0"/>
              <a:t>per Output: </a:t>
            </a:r>
            <a:r>
              <a:rPr lang="en-ZA" dirty="0" smtClean="0"/>
              <a:t>FY2020/21 </a:t>
            </a:r>
            <a:endParaRPr lang="en-ZA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80382490"/>
              </p:ext>
            </p:extLst>
          </p:nvPr>
        </p:nvGraphicFramePr>
        <p:xfrm>
          <a:off x="-142613" y="1128901"/>
          <a:ext cx="8556770" cy="47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Analysis of DOD Output Indicators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3" y="728791"/>
            <a:ext cx="8580953" cy="400110"/>
          </a:xfrm>
          <a:prstGeom prst="rect">
            <a:avLst/>
          </a:prstGeom>
          <a:solidFill>
            <a:srgbClr val="01492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dirty="0"/>
              <a:t>DOD Output Indicators (</a:t>
            </a:r>
            <a:r>
              <a:rPr lang="en-ZA" dirty="0" smtClean="0"/>
              <a:t>38) </a:t>
            </a:r>
            <a:r>
              <a:rPr lang="en-ZA" dirty="0"/>
              <a:t>per Programme: </a:t>
            </a:r>
            <a:r>
              <a:rPr lang="en-ZA" dirty="0" smtClean="0"/>
              <a:t>FY2020/21 </a:t>
            </a:r>
            <a:endParaRPr lang="en-ZA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14360067"/>
              </p:ext>
            </p:extLst>
          </p:nvPr>
        </p:nvGraphicFramePr>
        <p:xfrm>
          <a:off x="-489056" y="1422338"/>
          <a:ext cx="9154885" cy="47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Analysis of Def Sec Output Indicators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90547" y="6477000"/>
            <a:ext cx="52179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53" y="728791"/>
            <a:ext cx="8580953" cy="400110"/>
          </a:xfrm>
          <a:prstGeom prst="rect">
            <a:avLst/>
          </a:prstGeom>
          <a:solidFill>
            <a:srgbClr val="01492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dirty="0"/>
              <a:t>DOD Targets per Quarter: </a:t>
            </a:r>
            <a:r>
              <a:rPr lang="en-ZA" dirty="0" smtClean="0"/>
              <a:t>FY2020/21</a:t>
            </a:r>
            <a:endParaRPr lang="en-ZA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64478469"/>
              </p:ext>
            </p:extLst>
          </p:nvPr>
        </p:nvGraphicFramePr>
        <p:xfrm>
          <a:off x="129576" y="1141721"/>
          <a:ext cx="8460971" cy="469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Analysis of DOD Targets per </a:t>
            </a:r>
            <a:r>
              <a:rPr lang="en-US" altLang="en-US" sz="2800" b="1" dirty="0" err="1">
                <a:solidFill>
                  <a:prstClr val="white"/>
                </a:solidFill>
                <a:latin typeface="Arial" panose="020B0604020202020204" pitchFamily="34" charset="0"/>
              </a:rPr>
              <a:t>Programme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90547" y="6477000"/>
            <a:ext cx="52179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16450"/>
              </p:ext>
            </p:extLst>
          </p:nvPr>
        </p:nvGraphicFramePr>
        <p:xfrm>
          <a:off x="223419" y="818034"/>
          <a:ext cx="8691985" cy="4375455"/>
        </p:xfrm>
        <a:graphic>
          <a:graphicData uri="http://schemas.openxmlformats.org/drawingml/2006/table">
            <a:tbl>
              <a:tblPr firstRow="1" bandRow="1"/>
              <a:tblGrid>
                <a:gridCol w="3516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663"/>
                <a:gridCol w="862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3835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DOD APP</a:t>
                      </a:r>
                      <a:r>
                        <a:rPr lang="en-ZA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2020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</a:tr>
              <a:tr h="4212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ZA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 Employment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Landward Defence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119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Defence</a:t>
                      </a:r>
                      <a:endParaRPr lang="en-ZA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155378"/>
                  </a:ext>
                </a:extLst>
              </a:tr>
              <a:tr h="395119">
                <a:tc>
                  <a:txBody>
                    <a:bodyPr/>
                    <a:lstStyle/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Maritime Defence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8331348"/>
                  </a:ext>
                </a:extLst>
              </a:tr>
              <a:tr h="395119">
                <a:tc>
                  <a:txBody>
                    <a:bodyPr/>
                    <a:lstStyle/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Health Support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089354"/>
                  </a:ext>
                </a:extLst>
              </a:tr>
              <a:tr h="395119">
                <a:tc>
                  <a:txBody>
                    <a:bodyPr/>
                    <a:lstStyle/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Defence Intelligence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190134"/>
                  </a:ext>
                </a:extLst>
              </a:tr>
              <a:tr h="395119">
                <a:tc>
                  <a:txBody>
                    <a:bodyPr/>
                    <a:lstStyle/>
                    <a:p>
                      <a:r>
                        <a:rPr lang="en-ZA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Support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2999960"/>
                  </a:ext>
                </a:extLst>
              </a:tr>
              <a:tr h="4649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en-ZA" sz="1500" b="1" dirty="0">
                          <a:solidFill>
                            <a:srgbClr val="0149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100" b="1" i="1" dirty="0">
                        <a:solidFill>
                          <a:srgbClr val="01492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7573138D-5CFC-4CC5-8D78-33E09C2F33EB}"/>
              </a:ext>
            </a:extLst>
          </p:cNvPr>
          <p:cNvSpPr/>
          <p:nvPr/>
        </p:nvSpPr>
        <p:spPr>
          <a:xfrm>
            <a:off x="6425559" y="1208367"/>
            <a:ext cx="693549" cy="3916883"/>
          </a:xfrm>
          <a:prstGeom prst="roundRect">
            <a:avLst/>
          </a:prstGeom>
          <a:noFill/>
          <a:ln w="28575"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1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DOD Response to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COVID-19</a:t>
            </a: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>
                <a:solidFill>
                  <a:prstClr val="white"/>
                </a:solidFill>
                <a:latin typeface="Arial" panose="020B0604020202020204" pitchFamily="34" charset="0"/>
              </a:rPr>
              <a:t>DOD Response to COVID-19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Secretary for Defence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co-chaired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JCPS Cluster meetings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at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level and subsequently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also chaired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NATJOINTS DG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meetings in response to the COVID-19 pandemic. </a:t>
            </a: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weekly fora, the Secretary for Defence reported to the National Coronavirus Command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Council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and provided strategic direction and guidance to various work-streams. </a:t>
            </a: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Over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reporting period,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through continuous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monitoring of the nation-wide situation, 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NATJOINTS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supported the President in engaging 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nation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and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with stakeholders to move SA from Alert Level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2 back to Adjusted Alert Level 3 status.</a:t>
            </a: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18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854439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Response to COVID-19 Expenditure </a:t>
            </a:r>
            <a:b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per Programme: 31 Dec 2020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19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8630D18-B542-4ACB-A1FE-0F9D17799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73478"/>
              </p:ext>
            </p:extLst>
          </p:nvPr>
        </p:nvGraphicFramePr>
        <p:xfrm>
          <a:off x="138312" y="1681343"/>
          <a:ext cx="8867374" cy="4035029"/>
        </p:xfrm>
        <a:graphic>
          <a:graphicData uri="http://schemas.openxmlformats.org/drawingml/2006/table">
            <a:tbl>
              <a:tblPr/>
              <a:tblGrid>
                <a:gridCol w="2279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7519"/>
                <a:gridCol w="1317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7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7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73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Programme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End of Q2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YTD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57848">
                <a:tc vMerge="1"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Oct 2020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Nov 2020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Dec 2020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2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464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6 974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7 537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Force Employment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802 974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257 344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111 202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37 579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1 209 099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Landward Defence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58 092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2 700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48 448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730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109 970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 Defence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2 359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ZA" sz="16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705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14 145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ZA" sz="16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320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33 529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Maritime Defence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9 294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1 522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382 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12 006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Military Health Support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65 004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26 569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10 242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5 327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107 142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Defence Intelligence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General Support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1 118 093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19 548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7 370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23 705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1 168 716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2 056 280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314 460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192 242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85 017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2 647 999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7573138D-5CFC-4CC5-8D78-33E09C2F33EB}"/>
              </a:ext>
            </a:extLst>
          </p:cNvPr>
          <p:cNvSpPr/>
          <p:nvPr/>
        </p:nvSpPr>
        <p:spPr>
          <a:xfrm>
            <a:off x="3726757" y="1613645"/>
            <a:ext cx="3964962" cy="4187798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138312" y="945136"/>
            <a:ext cx="88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table reflects the YTD DOD COVID-19 related expenditure, per Programme as at 31 Dec 2020.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1798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Aim</a:t>
            </a:r>
            <a:endParaRPr lang="en-US" altLang="en-US" sz="20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1015728"/>
            <a:ext cx="85655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3200" dirty="0">
                <a:solidFill>
                  <a:prstClr val="black"/>
                </a:solidFill>
                <a:latin typeface="Arial" charset="0"/>
                <a:cs typeface="Arial" charset="0"/>
              </a:rPr>
              <a:t>Information brief to the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Portfolio Committee on </a:t>
            </a:r>
            <a:r>
              <a:rPr lang="en-US" sz="4000" b="1" dirty="0" err="1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Defence</a:t>
            </a:r>
            <a:r>
              <a:rPr lang="en-US" sz="40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and Military Veterans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on the</a:t>
            </a:r>
            <a:b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DOD Q2 &amp; Q3 Performance Reports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for FY2020/21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733451" y="6477000"/>
            <a:ext cx="37889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t>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854439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Response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to COVID-19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Expenditure </a:t>
            </a:r>
            <a:b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per Economic Classification: 31 Dec 2020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20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8630D18-B542-4ACB-A1FE-0F9D17799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46491"/>
              </p:ext>
            </p:extLst>
          </p:nvPr>
        </p:nvGraphicFramePr>
        <p:xfrm>
          <a:off x="138312" y="1950283"/>
          <a:ext cx="8867372" cy="3004575"/>
        </p:xfrm>
        <a:graphic>
          <a:graphicData uri="http://schemas.openxmlformats.org/drawingml/2006/table">
            <a:tbl>
              <a:tblPr/>
              <a:tblGrid>
                <a:gridCol w="2489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5549"/>
                <a:gridCol w="1275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5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5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5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Economic Classification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End of Q2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YTD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330559">
                <a:tc vMerge="1"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Oct 2020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Nov 2020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Dec 2020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5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55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Current Payments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1 882 128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297 778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188 303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84 753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2 452 962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55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Compensation of Employees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700 583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157 207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86 150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37 187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981 127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55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Goods and Services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1 181 545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140 571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102 153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47 566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1 471 835</a:t>
                      </a:r>
                      <a:endParaRPr lang="en-ZA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5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Transfers </a:t>
                      </a:r>
                      <a:r>
                        <a:rPr lang="en-GB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and Subsidies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3 000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effectLst/>
                          <a:latin typeface="Arial Narrow" panose="020B0606020202030204" pitchFamily="34" charset="0"/>
                        </a:rPr>
                        <a:t>3 000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5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Payments </a:t>
                      </a:r>
                      <a:r>
                        <a:rPr lang="en-GB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for Capital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171 152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16 682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3 939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264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192 037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75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2 056 280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314 460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192 242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85 017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2 647 999</a:t>
                      </a:r>
                      <a:endParaRPr lang="en-ZA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7573138D-5CFC-4CC5-8D78-33E09C2F33EB}"/>
              </a:ext>
            </a:extLst>
          </p:cNvPr>
          <p:cNvSpPr/>
          <p:nvPr/>
        </p:nvSpPr>
        <p:spPr>
          <a:xfrm>
            <a:off x="3903489" y="1882585"/>
            <a:ext cx="3826650" cy="3150453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38312" y="1021976"/>
            <a:ext cx="88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table reflects the YTD DOD COVID-19 related expenditure, per Economic Classification as at 31 Dec 2020.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Response to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COVID-19: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739760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SANDF supported to the national effort to </a:t>
            </a:r>
            <a:r>
              <a:rPr lang="en-ZA" sz="2200" dirty="0" smtClean="0">
                <a:latin typeface="Arial" charset="0"/>
                <a:cs typeface="Arial" charset="0"/>
              </a:rPr>
              <a:t>mitigate the spread of COVID-19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</a:t>
            </a:r>
            <a:r>
              <a:rPr lang="en-ZA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NOTLELA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 from 24 Mar 2020 to 30 Sep 2020 and all forces demobilised by 18 Oct 2020. 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National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efforts in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mitigating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and combating the spread of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COVID-19 included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deployment of forces, health and humanitarian support, operational activities, own force protection interventions, use of military vehicles and provision of assets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 Op NOTLELA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operational activities were conducted </a:t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during Q3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21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Force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Levels: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739760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Q2, deployment 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Force levels (Regulars, Reserves and Auxiliary Services) were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follows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Jul 2020:   8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150 personnel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deployed.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Aug 2020: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8 429 personnel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Sep 2020: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7 693 personnel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Average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Number of Deployed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Personnel: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8 091.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following table indicates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breakdown of Force levels deployed per organisation for Op NOTLELA, 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Q2.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1050587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Levels per Organisation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as on 30 Sep 2020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23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CC31971-94FE-4535-B30C-46753C715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50879"/>
              </p:ext>
            </p:extLst>
          </p:nvPr>
        </p:nvGraphicFramePr>
        <p:xfrm>
          <a:off x="157719" y="1203476"/>
          <a:ext cx="8830637" cy="4341617"/>
        </p:xfrm>
        <a:graphic>
          <a:graphicData uri="http://schemas.openxmlformats.org/drawingml/2006/table">
            <a:tbl>
              <a:tblPr firstRow="1" firstCol="1" bandRow="1"/>
              <a:tblGrid>
                <a:gridCol w="2877311">
                  <a:extLst>
                    <a:ext uri="{9D8B030D-6E8A-4147-A177-3AD203B41FA5}">
                      <a16:colId xmlns="" xmlns:a16="http://schemas.microsoft.com/office/drawing/2014/main" val="1351158912"/>
                    </a:ext>
                  </a:extLst>
                </a:gridCol>
                <a:gridCol w="1663430">
                  <a:extLst>
                    <a:ext uri="{9D8B030D-6E8A-4147-A177-3AD203B41FA5}">
                      <a16:colId xmlns="" xmlns:a16="http://schemas.microsoft.com/office/drawing/2014/main" val="3214250545"/>
                    </a:ext>
                  </a:extLst>
                </a:gridCol>
                <a:gridCol w="1614791">
                  <a:extLst>
                    <a:ext uri="{9D8B030D-6E8A-4147-A177-3AD203B41FA5}">
                      <a16:colId xmlns="" xmlns:a16="http://schemas.microsoft.com/office/drawing/2014/main" val="1751915925"/>
                    </a:ext>
                  </a:extLst>
                </a:gridCol>
                <a:gridCol w="1395340">
                  <a:extLst>
                    <a:ext uri="{9D8B030D-6E8A-4147-A177-3AD203B41FA5}">
                      <a16:colId xmlns="" xmlns:a16="http://schemas.microsoft.com/office/drawing/2014/main" val="839533047"/>
                    </a:ext>
                  </a:extLst>
                </a:gridCol>
                <a:gridCol w="1279765">
                  <a:extLst>
                    <a:ext uri="{9D8B030D-6E8A-4147-A177-3AD203B41FA5}">
                      <a16:colId xmlns="" xmlns:a16="http://schemas.microsoft.com/office/drawing/2014/main" val="754108782"/>
                    </a:ext>
                  </a:extLst>
                </a:gridCol>
              </a:tblGrid>
              <a:tr h="294911"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Organisation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2020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2020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 2020</a:t>
                      </a:r>
                      <a:endParaRPr lang="en-ZA" dirty="0"/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</a:t>
                      </a:r>
                      <a:endParaRPr lang="en-ZA" dirty="0"/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56805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5 937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6 381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5 702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6 007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88855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Air Force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55055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Navy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19861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Military Health Service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1 049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1 019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877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982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48611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Defence Legal Service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23784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Defence Corporate Communication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03935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Defence Foreign Relations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6955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DOD HQ Unit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20948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Chaplain General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816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Finance Management Division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89941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Logistic Division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30802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CMIS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00733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Police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524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527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507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519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84108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Defence Intelligence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81465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Joint Operations 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299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0107834"/>
                  </a:ext>
                </a:extLst>
              </a:tr>
              <a:tr h="266706"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Total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8 150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8 429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7 693</a:t>
                      </a:r>
                      <a:endParaRPr lang="en-ZA" sz="2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8 091</a:t>
                      </a:r>
                      <a:endParaRPr lang="en-ZA" sz="2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7" marR="50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757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Reserve Force Utilisation: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739760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planned number of Reserve Force man-days for FY2020/21 was 2 695 963 while the utilisation until the end of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 was </a:t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440 978.  The man-days utilised until the end of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 was </a:t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352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486 man-days more than expected.  This difference was due to Services and Divisions that provided additional support to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Op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NOTLELA.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Reserve Force members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were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 as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follows: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Jul 2020:   2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835 members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Aug 2020: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2 704 members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Sep 2020: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2 834 members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Average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Number of Reserves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Deployed: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2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791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1050587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DOD COVID-19 Reserve Force Members deployment per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Organisation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as on 30 Sep 2020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C659A14-B301-4D8D-ADB0-6EB587FAF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16906"/>
              </p:ext>
            </p:extLst>
          </p:nvPr>
        </p:nvGraphicFramePr>
        <p:xfrm>
          <a:off x="154629" y="2012334"/>
          <a:ext cx="8825556" cy="1869348"/>
        </p:xfrm>
        <a:graphic>
          <a:graphicData uri="http://schemas.openxmlformats.org/drawingml/2006/table">
            <a:tbl>
              <a:tblPr firstRow="1" firstCol="1" bandRow="1"/>
              <a:tblGrid>
                <a:gridCol w="2463664">
                  <a:extLst>
                    <a:ext uri="{9D8B030D-6E8A-4147-A177-3AD203B41FA5}">
                      <a16:colId xmlns="" xmlns:a16="http://schemas.microsoft.com/office/drawing/2014/main" val="3940779731"/>
                    </a:ext>
                  </a:extLst>
                </a:gridCol>
                <a:gridCol w="1590473">
                  <a:extLst>
                    <a:ext uri="{9D8B030D-6E8A-4147-A177-3AD203B41FA5}">
                      <a16:colId xmlns="" xmlns:a16="http://schemas.microsoft.com/office/drawing/2014/main" val="2272504774"/>
                    </a:ext>
                  </a:extLst>
                </a:gridCol>
                <a:gridCol w="1590473">
                  <a:extLst>
                    <a:ext uri="{9D8B030D-6E8A-4147-A177-3AD203B41FA5}">
                      <a16:colId xmlns="" xmlns:a16="http://schemas.microsoft.com/office/drawing/2014/main" val="703960289"/>
                    </a:ext>
                  </a:extLst>
                </a:gridCol>
                <a:gridCol w="1590473">
                  <a:extLst>
                    <a:ext uri="{9D8B030D-6E8A-4147-A177-3AD203B41FA5}">
                      <a16:colId xmlns="" xmlns:a16="http://schemas.microsoft.com/office/drawing/2014/main" val="4203356699"/>
                    </a:ext>
                  </a:extLst>
                </a:gridCol>
                <a:gridCol w="1590473">
                  <a:extLst>
                    <a:ext uri="{9D8B030D-6E8A-4147-A177-3AD203B41FA5}">
                      <a16:colId xmlns="" xmlns:a16="http://schemas.microsoft.com/office/drawing/2014/main" val="3452067412"/>
                    </a:ext>
                  </a:extLst>
                </a:gridCol>
              </a:tblGrid>
              <a:tr h="285189"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Organisation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 2020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2020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 2020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733386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2 452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2 331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2 475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2 419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9793192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Air Force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2085928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Military Health Service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308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301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290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39799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Police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1315751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algn="l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Joint Operations 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28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4853168"/>
                  </a:ext>
                </a:extLst>
              </a:tr>
              <a:tr h="284089">
                <a:tc>
                  <a:txBody>
                    <a:bodyPr/>
                    <a:lstStyle/>
                    <a:p>
                      <a:pPr algn="l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Total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2 835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2 704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2 834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2 791</a:t>
                      </a:r>
                      <a:endParaRPr lang="en-ZA" sz="28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1328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3893" y="1119743"/>
            <a:ext cx="8825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table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indicates deployment of Reserve Force Members per organisation.</a:t>
            </a:r>
          </a:p>
        </p:txBody>
      </p:sp>
    </p:spTree>
    <p:extLst>
      <p:ext uri="{BB962C8B-B14F-4D97-AF65-F5344CB8AC3E}">
        <p14:creationId xmlns:p14="http://schemas.microsoft.com/office/powerpoint/2010/main" val="40896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Health and Humanitarian Support: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739760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Q2,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health and humanitarian support was conducted as follows: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1" indent="-34290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737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144 nationals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scanned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855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028 nationals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screened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Health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Care - Deployment in Hospitals (Total Number Scanned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): 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76 752.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Water Purification: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739760" cy="8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table provides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detail for water purification support and distribution to areas in need of drinking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water,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Q2.</a:t>
            </a: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51847"/>
              </p:ext>
            </p:extLst>
          </p:nvPr>
        </p:nvGraphicFramePr>
        <p:xfrm>
          <a:off x="234278" y="1796619"/>
          <a:ext cx="8709936" cy="340830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87268"/>
                <a:gridCol w="4125972"/>
                <a:gridCol w="1698348"/>
                <a:gridCol w="1698348"/>
              </a:tblGrid>
              <a:tr h="29343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Water Purification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2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 Tac HQ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Position (Site)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Progressive Total Purified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Progressive Total Distributed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Thabazimbi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4 684 000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4 422 000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MP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Dludluma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2 590 000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3 535 000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KZN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1183640" algn="l"/>
                        </a:tabLst>
                      </a:pPr>
                      <a:r>
                        <a:rPr lang="en-GB" sz="1600" kern="14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Jozini</a:t>
                      </a: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(Kwa-</a:t>
                      </a:r>
                      <a:r>
                        <a:rPr lang="en-GB" sz="1600" kern="14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Jobe</a:t>
                      </a: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(</a:t>
                      </a:r>
                      <a:r>
                        <a:rPr lang="en-GB" sz="1600" kern="14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Mozi</a:t>
                      </a: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Dam)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1 400 000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1 370 000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Vrede (Estina Dairy Farm Dam)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5 163 000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4 910 000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Lady Frere (Xonxa Village Dam)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1 464 000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1 296 000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Clanwilliam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Dam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1 201 000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1 176 000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Warrenton Water Treatment Plant (Vaal River)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3 770 000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3 530 000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Zeerust Groot Marico (Riekerts Dam) WP 1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2 138 000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1 790 000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Rustenburg (</a:t>
                      </a:r>
                      <a:r>
                        <a:rPr lang="en-GB" sz="1600" kern="14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Bospoort</a:t>
                      </a: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Dam) WP 2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1 292 000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1 224 000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17 773 000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17 246 000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Operational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Activities: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9"/>
            <a:ext cx="8739760" cy="149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PROVJOINTS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(with the approval of CJ Ops),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coordinated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daily and weekly deployment of SANDF forces deployed in cooperation with 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SAPS and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other law enforcement role players.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table provides detail on Operational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Activities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up to Q2.</a:t>
            </a: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28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7458"/>
              </p:ext>
            </p:extLst>
          </p:nvPr>
        </p:nvGraphicFramePr>
        <p:xfrm>
          <a:off x="288979" y="2458891"/>
          <a:ext cx="8647552" cy="162901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72238"/>
                <a:gridCol w="1134872"/>
                <a:gridCol w="1165415"/>
                <a:gridCol w="1104329"/>
                <a:gridCol w="1134872"/>
                <a:gridCol w="1135826"/>
              </a:tblGrid>
              <a:tr h="322729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Operational Activities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1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Activity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YTD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Roadblocks (Deliberate)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3 948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2 064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6 012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 Control Points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3 508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4 097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7 605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Patrols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9 590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17 490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27 080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Enforcement 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Outcomes: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9"/>
            <a:ext cx="8739760" cy="4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Q2,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detail enforcement outcomes were as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follows:</a:t>
            </a: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29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4347"/>
              </p:ext>
            </p:extLst>
          </p:nvPr>
        </p:nvGraphicFramePr>
        <p:xfrm>
          <a:off x="288978" y="1421551"/>
          <a:ext cx="8555345" cy="32956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92461"/>
                <a:gridCol w="1249411"/>
                <a:gridCol w="1472162"/>
                <a:gridCol w="1204925"/>
                <a:gridCol w="1204925"/>
                <a:gridCol w="1331461"/>
              </a:tblGrid>
              <a:tr h="347650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Enforcement Outcomes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3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Outcomes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YTD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Weapons and Ammunition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Illegal immigrants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Lockdown Regulations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6 855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7 830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Traffic Fines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6 560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7 185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Possession of Liquor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Drugs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127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164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Contraband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884 522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4 552 079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5 436 601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Vehicles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Presentation Structure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71685" y="774243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Arial" charset="0"/>
                <a:cs typeface="Arial" charset="0"/>
              </a:rPr>
              <a:t>Legislative Requirements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prstClr val="black"/>
                </a:solidFill>
                <a:latin typeface="Arial" charset="0"/>
                <a:cs typeface="Arial" charset="0"/>
              </a:rPr>
              <a:t>DOD QPR Instruction for FY2020/21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prstClr val="black"/>
                </a:solidFill>
                <a:latin typeface="Arial" charset="0"/>
                <a:cs typeface="Arial" charset="0"/>
              </a:rPr>
              <a:t>Amended Reporting Requirements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400" dirty="0">
                <a:solidFill>
                  <a:prstClr val="black"/>
                </a:solidFill>
                <a:latin typeface="Arial" charset="0"/>
                <a:cs typeface="Arial" charset="0"/>
              </a:rPr>
              <a:t>Additional COVID-19 Reporting Requirements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Arial" charset="0"/>
                <a:cs typeface="Arial" charset="0"/>
              </a:rPr>
              <a:t>Background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DOD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Results-Based Model</a:t>
            </a:r>
          </a:p>
          <a:p>
            <a:pPr marL="450850" indent="-4508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charset="0"/>
                <a:cs typeface="Arial" charset="0"/>
              </a:rPr>
              <a:t>DOD Output Indicator Analysis</a:t>
            </a:r>
          </a:p>
          <a:p>
            <a:pPr marL="450850" indent="-4508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  <a:latin typeface="Arial" charset="0"/>
                <a:cs typeface="Arial" charset="0"/>
              </a:rPr>
              <a:t>DOD Response to COVID-19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733451" y="6477000"/>
            <a:ext cx="37889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Own Force Protection: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9"/>
            <a:ext cx="8739760" cy="149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Q2,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detail protection of own forces was as follows: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889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929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Scans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137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858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Screenings 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323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Members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Quarantined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3 508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Samples Tested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30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Own Force Protection: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9"/>
            <a:ext cx="8739760" cy="8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SANDF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COVID-19 summary as reflected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on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Health Information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System: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31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97378"/>
              </p:ext>
            </p:extLst>
          </p:nvPr>
        </p:nvGraphicFramePr>
        <p:xfrm>
          <a:off x="145728" y="1683739"/>
          <a:ext cx="8852003" cy="1093124"/>
        </p:xfrm>
        <a:graphic>
          <a:graphicData uri="http://schemas.openxmlformats.org/drawingml/2006/table">
            <a:tbl>
              <a:tblPr firstRow="1" firstCol="1" bandRow="1"/>
              <a:tblGrid>
                <a:gridCol w="683374"/>
                <a:gridCol w="683374"/>
                <a:gridCol w="681605"/>
                <a:gridCol w="681605"/>
                <a:gridCol w="683374"/>
                <a:gridCol w="683374"/>
                <a:gridCol w="681605"/>
                <a:gridCol w="681605"/>
                <a:gridCol w="683374"/>
                <a:gridCol w="683374"/>
                <a:gridCol w="681605"/>
                <a:gridCol w="679834"/>
                <a:gridCol w="663900"/>
              </a:tblGrid>
              <a:tr h="2732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Positive - Active Cases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Recovered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Deaths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32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 err="1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PSAP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 err="1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PSAP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 err="1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</a:t>
                      </a: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 F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MSD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PSAP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8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2 196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2 626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88979" y="3109714"/>
            <a:ext cx="8739760" cy="8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363" indent="-360363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Other Cases recorded: </a:t>
            </a:r>
          </a:p>
          <a:p>
            <a:pPr marL="360363" indent="-360363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05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7563" lvl="1" indent="-360363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Positive - Active cases: 253</a:t>
            </a:r>
          </a:p>
          <a:p>
            <a:pPr marL="817563" lvl="1" indent="-360363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Recovered: 1 679</a:t>
            </a:r>
          </a:p>
          <a:p>
            <a:pPr marL="817563" lvl="1" indent="-360363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Deaths: 96</a:t>
            </a:r>
          </a:p>
          <a:p>
            <a:pPr marL="817563" lvl="1" indent="-360363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“Other” cases include dependants, pensioners (VP members), Military Veterans and civilians (non-DOD).</a:t>
            </a:r>
            <a:endParaRPr lang="en-ZA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Support to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Op NOTLELA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9"/>
            <a:ext cx="8739760" cy="4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Q2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SA Air Force provided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following assets: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29550"/>
              </p:ext>
            </p:extLst>
          </p:nvPr>
        </p:nvGraphicFramePr>
        <p:xfrm>
          <a:off x="288979" y="1453341"/>
          <a:ext cx="8555343" cy="234515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51781"/>
                <a:gridCol w="2851781"/>
                <a:gridCol w="2851781"/>
              </a:tblGrid>
              <a:tr h="33012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Air Force Air Assets Provided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9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Aircraft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Pledged</a:t>
                      </a:r>
                      <a:endParaRPr lang="en-ZA" sz="1600" kern="14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solidFill>
                            <a:srgbClr val="00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ZA" sz="1600" kern="14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130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212 Casa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208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32 Oryx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109 Agusta 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Lynx</a:t>
                      </a:r>
                      <a:endParaRPr lang="en-ZA" sz="16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88979" y="4226232"/>
            <a:ext cx="8739760" cy="4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Navy vessels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utilised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included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an Offshore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Patrol Vessel,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ie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SAS MAKHANDA.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Corporate Human Resource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Status</a:t>
            </a: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Corporate Human Resource Status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72920"/>
            <a:ext cx="8565502" cy="32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Background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dirty="0" smtClean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The SANDF executed </a:t>
            </a:r>
            <a:r>
              <a:rPr lang="en-ZA" sz="2000" u="sng" dirty="0">
                <a:latin typeface="Arial" charset="0"/>
                <a:cs typeface="Arial" charset="0"/>
              </a:rPr>
              <a:t>three operations</a:t>
            </a:r>
            <a:r>
              <a:rPr lang="en-ZA" sz="2000" dirty="0">
                <a:latin typeface="Arial" charset="0"/>
                <a:cs typeface="Arial" charset="0"/>
              </a:rPr>
              <a:t> </a:t>
            </a:r>
            <a:r>
              <a:rPr lang="en-ZA" sz="2000" dirty="0" smtClean="0">
                <a:latin typeface="Arial" charset="0"/>
                <a:cs typeface="Arial" charset="0"/>
              </a:rPr>
              <a:t> in </a:t>
            </a:r>
            <a:r>
              <a:rPr lang="en-ZA" sz="2000" dirty="0">
                <a:latin typeface="Arial" charset="0"/>
                <a:cs typeface="Arial" charset="0"/>
              </a:rPr>
              <a:t>support of COVID-19 </a:t>
            </a:r>
            <a:r>
              <a:rPr lang="en-ZA" sz="2000" dirty="0" smtClean="0">
                <a:latin typeface="Arial" charset="0"/>
                <a:cs typeface="Arial" charset="0"/>
              </a:rPr>
              <a:t>which affected the </a:t>
            </a:r>
            <a:r>
              <a:rPr lang="en-ZA" sz="2000" dirty="0">
                <a:latin typeface="Arial" charset="0"/>
                <a:cs typeface="Arial" charset="0"/>
              </a:rPr>
              <a:t>HR Expenditure in terms of </a:t>
            </a:r>
            <a:r>
              <a:rPr lang="en-ZA" sz="2000" b="1" dirty="0">
                <a:latin typeface="Arial" charset="0"/>
                <a:cs typeface="Arial" charset="0"/>
              </a:rPr>
              <a:t>allowances </a:t>
            </a:r>
            <a:r>
              <a:rPr lang="en-ZA" sz="2000" dirty="0">
                <a:latin typeface="Arial" charset="0"/>
                <a:cs typeface="Arial" charset="0"/>
              </a:rPr>
              <a:t>and</a:t>
            </a:r>
            <a:r>
              <a:rPr lang="en-ZA" sz="2000" b="1" dirty="0">
                <a:latin typeface="Arial" charset="0"/>
                <a:cs typeface="Arial" charset="0"/>
              </a:rPr>
              <a:t> additional wages</a:t>
            </a:r>
            <a:r>
              <a:rPr lang="en-ZA" sz="2000" dirty="0">
                <a:latin typeface="Arial" charset="0"/>
                <a:cs typeface="Arial" charset="0"/>
              </a:rPr>
              <a:t> paid. The current projected HR </a:t>
            </a:r>
            <a:r>
              <a:rPr lang="en-ZA" sz="2000" dirty="0" smtClean="0">
                <a:latin typeface="Arial" charset="0"/>
                <a:cs typeface="Arial" charset="0"/>
              </a:rPr>
              <a:t>over expenditure </a:t>
            </a:r>
            <a:r>
              <a:rPr lang="en-ZA" sz="2000" dirty="0">
                <a:latin typeface="Arial" charset="0"/>
                <a:cs typeface="Arial" charset="0"/>
              </a:rPr>
              <a:t>of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Rb3,130</a:t>
            </a:r>
            <a:r>
              <a:rPr lang="en-ZA" sz="2000" dirty="0">
                <a:latin typeface="Arial" charset="0"/>
                <a:cs typeface="Arial" charset="0"/>
              </a:rPr>
              <a:t>, includes the projected expenditure for </a:t>
            </a:r>
            <a:r>
              <a:rPr lang="en-ZA" sz="2000" b="1" dirty="0" smtClean="0">
                <a:latin typeface="Arial" charset="0"/>
                <a:cs typeface="Arial" charset="0"/>
              </a:rPr>
              <a:t>Ops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DITABA</a:t>
            </a:r>
            <a:r>
              <a:rPr lang="en-ZA" sz="2000" b="1" dirty="0" smtClean="0">
                <a:latin typeface="Arial" charset="0"/>
                <a:cs typeface="Arial" charset="0"/>
              </a:rPr>
              <a:t>,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NOTLELA</a:t>
            </a:r>
            <a:r>
              <a:rPr lang="en-ZA" sz="2000" b="1" dirty="0" smtClean="0">
                <a:latin typeface="Arial" charset="0"/>
                <a:cs typeface="Arial" charset="0"/>
              </a:rPr>
              <a:t> </a:t>
            </a:r>
            <a:r>
              <a:rPr lang="en-ZA" sz="2000" dirty="0" smtClean="0">
                <a:latin typeface="Arial" charset="0"/>
                <a:cs typeface="Arial" charset="0"/>
              </a:rPr>
              <a:t>and</a:t>
            </a:r>
            <a:r>
              <a:rPr lang="en-ZA" sz="2000" b="1" dirty="0" smtClean="0">
                <a:latin typeface="Arial" charset="0"/>
                <a:cs typeface="Arial" charset="0"/>
              </a:rPr>
              <a:t>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LIGCOLO</a:t>
            </a:r>
            <a:r>
              <a:rPr lang="en-ZA" sz="2000" dirty="0" smtClean="0">
                <a:latin typeface="Arial" charset="0"/>
                <a:cs typeface="Arial" charset="0"/>
              </a:rPr>
              <a:t>.</a:t>
            </a:r>
            <a:r>
              <a:rPr lang="en-ZA" sz="2200" dirty="0" smtClean="0">
                <a:latin typeface="Arial" charset="0"/>
                <a:cs typeface="Arial" charset="0"/>
              </a:rPr>
              <a:t> </a:t>
            </a:r>
            <a:endParaRPr lang="en-ZA" sz="2200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charset="0"/>
                <a:cs typeface="Arial" charset="0"/>
              </a:rPr>
              <a:t>The DOD received an </a:t>
            </a:r>
            <a:r>
              <a:rPr lang="en-ZA" sz="2000" b="1" dirty="0">
                <a:latin typeface="Arial" charset="0"/>
                <a:cs typeface="Arial" charset="0"/>
              </a:rPr>
              <a:t>additional allocation of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Rb3,0</a:t>
            </a:r>
            <a:r>
              <a:rPr lang="en-ZA" sz="2000" b="1" dirty="0">
                <a:latin typeface="Arial" charset="0"/>
                <a:cs typeface="Arial" charset="0"/>
              </a:rPr>
              <a:t> </a:t>
            </a:r>
            <a:r>
              <a:rPr lang="en-ZA" sz="2000" dirty="0">
                <a:latin typeface="Arial" charset="0"/>
                <a:cs typeface="Arial" charset="0"/>
              </a:rPr>
              <a:t>for the FY2020/21 in support of its </a:t>
            </a:r>
            <a:r>
              <a:rPr lang="en-ZA" sz="2000" dirty="0" smtClean="0">
                <a:latin typeface="Arial" charset="0"/>
                <a:cs typeface="Arial" charset="0"/>
              </a:rPr>
              <a:t>COVID-19 </a:t>
            </a:r>
            <a:r>
              <a:rPr lang="en-ZA" sz="2000" dirty="0">
                <a:latin typeface="Arial" charset="0"/>
                <a:cs typeface="Arial" charset="0"/>
              </a:rPr>
              <a:t>response of which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Rm763,4</a:t>
            </a:r>
            <a:r>
              <a:rPr lang="en-ZA" sz="2000" b="1" dirty="0">
                <a:latin typeface="Arial" charset="0"/>
                <a:cs typeface="Arial" charset="0"/>
              </a:rPr>
              <a:t> </a:t>
            </a:r>
            <a:r>
              <a:rPr lang="en-ZA" sz="2000" dirty="0">
                <a:latin typeface="Arial" charset="0"/>
                <a:cs typeface="Arial" charset="0"/>
              </a:rPr>
              <a:t>was</a:t>
            </a:r>
            <a:r>
              <a:rPr lang="en-ZA" sz="2000" b="1" dirty="0">
                <a:latin typeface="Arial" charset="0"/>
                <a:cs typeface="Arial" charset="0"/>
              </a:rPr>
              <a:t> specifically and exclusively appropriated for </a:t>
            </a:r>
            <a:r>
              <a:rPr lang="en-ZA" sz="2000" b="1" dirty="0" err="1">
                <a:latin typeface="Arial" charset="0"/>
                <a:cs typeface="Arial" charset="0"/>
              </a:rPr>
              <a:t>CoE</a:t>
            </a:r>
            <a:r>
              <a:rPr lang="en-ZA" sz="2000" dirty="0" smtClean="0">
                <a:latin typeface="Arial" charset="0"/>
                <a:cs typeface="Arial" charset="0"/>
              </a:rPr>
              <a:t>.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dirty="0" smtClean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A </a:t>
            </a:r>
            <a:r>
              <a:rPr lang="en-ZA" sz="2000" dirty="0">
                <a:latin typeface="Arial" charset="0"/>
                <a:cs typeface="Arial" charset="0"/>
              </a:rPr>
              <a:t>further request </a:t>
            </a:r>
            <a:r>
              <a:rPr lang="en-ZA" sz="2000" dirty="0" smtClean="0">
                <a:latin typeface="Arial" charset="0"/>
                <a:cs typeface="Arial" charset="0"/>
              </a:rPr>
              <a:t>to NT for </a:t>
            </a:r>
            <a:r>
              <a:rPr lang="en-ZA" sz="2000" dirty="0">
                <a:latin typeface="Arial" charset="0"/>
                <a:cs typeface="Arial" charset="0"/>
              </a:rPr>
              <a:t>an </a:t>
            </a:r>
            <a:r>
              <a:rPr lang="en-ZA" sz="2000" b="1" dirty="0">
                <a:latin typeface="Arial" charset="0"/>
                <a:cs typeface="Arial" charset="0"/>
              </a:rPr>
              <a:t>additional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Rm930</a:t>
            </a:r>
            <a:r>
              <a:rPr lang="en-ZA" sz="2000" b="1" dirty="0">
                <a:latin typeface="Arial" charset="0"/>
                <a:cs typeface="Arial" charset="0"/>
              </a:rPr>
              <a:t> </a:t>
            </a:r>
            <a:r>
              <a:rPr lang="en-ZA" sz="2000" dirty="0" err="1">
                <a:latin typeface="Arial" charset="0"/>
                <a:cs typeface="Arial" charset="0"/>
              </a:rPr>
              <a:t>ito</a:t>
            </a:r>
            <a:r>
              <a:rPr lang="en-ZA" sz="2000" dirty="0">
                <a:latin typeface="Arial" charset="0"/>
                <a:cs typeface="Arial" charset="0"/>
              </a:rPr>
              <a:t> </a:t>
            </a:r>
            <a:r>
              <a:rPr lang="en-ZA" sz="2000" dirty="0" err="1">
                <a:latin typeface="Arial" charset="0"/>
                <a:cs typeface="Arial" charset="0"/>
              </a:rPr>
              <a:t>CoE</a:t>
            </a:r>
            <a:r>
              <a:rPr lang="en-ZA" sz="2000" dirty="0">
                <a:latin typeface="Arial" charset="0"/>
                <a:cs typeface="Arial" charset="0"/>
              </a:rPr>
              <a:t>, </a:t>
            </a:r>
            <a:r>
              <a:rPr lang="en-ZA" sz="2000" dirty="0" smtClean="0">
                <a:latin typeface="Arial" charset="0"/>
                <a:cs typeface="Arial" charset="0"/>
              </a:rPr>
              <a:t>to be obtained </a:t>
            </a:r>
            <a:r>
              <a:rPr lang="en-ZA" sz="2000" dirty="0">
                <a:latin typeface="Arial" charset="0"/>
                <a:cs typeface="Arial" charset="0"/>
              </a:rPr>
              <a:t>from savings within </a:t>
            </a:r>
            <a:r>
              <a:rPr lang="en-ZA" sz="2000" dirty="0" smtClean="0">
                <a:latin typeface="Arial" charset="0"/>
                <a:cs typeface="Arial" charset="0"/>
              </a:rPr>
              <a:t>the Department’s </a:t>
            </a:r>
            <a:r>
              <a:rPr lang="en-ZA" sz="2000" dirty="0">
                <a:latin typeface="Arial" charset="0"/>
                <a:cs typeface="Arial" charset="0"/>
              </a:rPr>
              <a:t>Goods and Services and </a:t>
            </a:r>
            <a:r>
              <a:rPr lang="en-ZA" sz="2000" dirty="0" smtClean="0">
                <a:latin typeface="Arial" charset="0"/>
                <a:cs typeface="Arial" charset="0"/>
              </a:rPr>
              <a:t>SDA budgets, was approved.</a:t>
            </a:r>
            <a:endParaRPr lang="en-ZA" sz="2000" dirty="0">
              <a:latin typeface="Arial" charset="0"/>
              <a:cs typeface="Arial" charset="0"/>
            </a:endParaRPr>
          </a:p>
          <a:p>
            <a:pPr marL="357188" lvl="1" indent="-357188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Corporate Human Resource Status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72920"/>
            <a:ext cx="8565502" cy="32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Projected HR Strength and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Expenditure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The </a:t>
            </a:r>
            <a:r>
              <a:rPr lang="en-ZA" sz="2000" dirty="0">
                <a:latin typeface="Arial" charset="0"/>
                <a:cs typeface="Arial" charset="0"/>
              </a:rPr>
              <a:t>planned average HR strength for FY2020/21 of 75 000 </a:t>
            </a:r>
            <a:r>
              <a:rPr lang="en-ZA" sz="2000" dirty="0" smtClean="0">
                <a:latin typeface="Arial" charset="0"/>
                <a:cs typeface="Arial" charset="0"/>
              </a:rPr>
              <a:t>was amended to </a:t>
            </a:r>
            <a:r>
              <a:rPr lang="en-ZA" sz="2000" dirty="0">
                <a:latin typeface="Arial" charset="0"/>
                <a:cs typeface="Arial" charset="0"/>
              </a:rPr>
              <a:t>73 293 due </a:t>
            </a:r>
            <a:r>
              <a:rPr lang="en-ZA" sz="2000" dirty="0" smtClean="0">
                <a:latin typeface="Arial" charset="0"/>
                <a:cs typeface="Arial" charset="0"/>
              </a:rPr>
              <a:t>to: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000" dirty="0" smtClean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 smtClean="0">
                <a:latin typeface="Arial" charset="0"/>
                <a:cs typeface="Arial" charset="0"/>
              </a:rPr>
              <a:t>PSAP </a:t>
            </a:r>
            <a:r>
              <a:rPr lang="en-ZA" sz="2000" dirty="0">
                <a:latin typeface="Arial" charset="0"/>
                <a:cs typeface="Arial" charset="0"/>
              </a:rPr>
              <a:t>attritions not being filled within three months of becoming </a:t>
            </a:r>
            <a:r>
              <a:rPr lang="en-ZA" sz="2000" dirty="0" smtClean="0">
                <a:latin typeface="Arial" charset="0"/>
                <a:cs typeface="Arial" charset="0"/>
              </a:rPr>
              <a:t>vacant.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800" dirty="0" smtClean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 smtClean="0">
                <a:latin typeface="Arial" charset="0"/>
                <a:cs typeface="Arial" charset="0"/>
              </a:rPr>
              <a:t>The </a:t>
            </a:r>
            <a:r>
              <a:rPr lang="en-ZA" sz="2000" dirty="0">
                <a:latin typeface="Arial" charset="0"/>
                <a:cs typeface="Arial" charset="0"/>
              </a:rPr>
              <a:t>cancellation of the Jan 2021 MSDS </a:t>
            </a:r>
            <a:r>
              <a:rPr lang="en-ZA" sz="2000" dirty="0" smtClean="0">
                <a:latin typeface="Arial" charset="0"/>
                <a:cs typeface="Arial" charset="0"/>
              </a:rPr>
              <a:t>Intake.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charset="0"/>
              <a:cs typeface="Arial" charset="0"/>
            </a:endParaRP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The </a:t>
            </a:r>
            <a:r>
              <a:rPr lang="en-ZA" sz="2000" dirty="0">
                <a:latin typeface="Arial" charset="0"/>
                <a:cs typeface="Arial" charset="0"/>
              </a:rPr>
              <a:t>DOD’s </a:t>
            </a:r>
            <a:r>
              <a:rPr lang="en-ZA" sz="2000" b="1" dirty="0">
                <a:latin typeface="Arial" charset="0"/>
                <a:cs typeface="Arial" charset="0"/>
              </a:rPr>
              <a:t>actual strength as at </a:t>
            </a:r>
            <a:r>
              <a:rPr lang="en-ZA" sz="2000" b="1" dirty="0" smtClean="0">
                <a:latin typeface="Arial" charset="0"/>
                <a:cs typeface="Arial" charset="0"/>
              </a:rPr>
              <a:t>31 Dec 2020 </a:t>
            </a:r>
            <a:r>
              <a:rPr lang="en-ZA" sz="2000" b="1" dirty="0">
                <a:latin typeface="Arial" charset="0"/>
                <a:cs typeface="Arial" charset="0"/>
              </a:rPr>
              <a:t>was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72 950</a:t>
            </a:r>
            <a:r>
              <a:rPr lang="en-ZA" sz="2000" dirty="0">
                <a:latin typeface="Arial" charset="0"/>
                <a:cs typeface="Arial" charset="0"/>
              </a:rPr>
              <a:t>, which was lower than the planned average strength of 74 383 for </a:t>
            </a:r>
            <a:r>
              <a:rPr lang="en-ZA" sz="2000" dirty="0" smtClean="0">
                <a:latin typeface="Arial" charset="0"/>
                <a:cs typeface="Arial" charset="0"/>
              </a:rPr>
              <a:t>Dec </a:t>
            </a:r>
            <a:r>
              <a:rPr lang="en-ZA" sz="2000" dirty="0">
                <a:latin typeface="Arial" charset="0"/>
                <a:cs typeface="Arial" charset="0"/>
              </a:rPr>
              <a:t>2020.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Corporate Human Resource Status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72920"/>
            <a:ext cx="8565502" cy="32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Projected HR Strength and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Expenditure (2)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The </a:t>
            </a:r>
            <a:r>
              <a:rPr lang="en-ZA" sz="2000" dirty="0">
                <a:latin typeface="Arial" charset="0"/>
                <a:cs typeface="Arial" charset="0"/>
              </a:rPr>
              <a:t>following factors </a:t>
            </a:r>
            <a:r>
              <a:rPr lang="en-ZA" sz="2000" dirty="0" smtClean="0">
                <a:latin typeface="Arial" charset="0"/>
                <a:cs typeface="Arial" charset="0"/>
              </a:rPr>
              <a:t>will influence the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projected shortfall </a:t>
            </a:r>
            <a:r>
              <a:rPr lang="en-ZA" sz="2000" dirty="0" smtClean="0">
                <a:latin typeface="Arial" charset="0"/>
                <a:cs typeface="Arial" charset="0"/>
              </a:rPr>
              <a:t>for</a:t>
            </a:r>
            <a:r>
              <a:rPr lang="en-ZA" sz="2000" b="1" dirty="0" smtClean="0">
                <a:latin typeface="Arial" charset="0"/>
                <a:cs typeface="Arial" charset="0"/>
              </a:rPr>
              <a:t> </a:t>
            </a:r>
            <a:r>
              <a:rPr lang="en-ZA" sz="2000" dirty="0" smtClean="0">
                <a:latin typeface="Arial" charset="0"/>
                <a:cs typeface="Arial" charset="0"/>
              </a:rPr>
              <a:t>FY2020/21: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200" dirty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dirty="0">
                <a:latin typeface="Arial" charset="0"/>
                <a:cs typeface="Arial" charset="0"/>
              </a:rPr>
              <a:t>The Labour Court found </a:t>
            </a:r>
            <a:r>
              <a:rPr lang="en-ZA" dirty="0" smtClean="0">
                <a:latin typeface="Arial" charset="0"/>
                <a:cs typeface="Arial" charset="0"/>
              </a:rPr>
              <a:t>Clause </a:t>
            </a:r>
            <a:r>
              <a:rPr lang="en-ZA" dirty="0">
                <a:latin typeface="Arial" charset="0"/>
                <a:cs typeface="Arial" charset="0"/>
              </a:rPr>
              <a:t>3.3 of the 2018 Wage Agreement </a:t>
            </a:r>
            <a:r>
              <a:rPr lang="en-ZA" dirty="0" smtClean="0">
                <a:latin typeface="Arial" charset="0"/>
                <a:cs typeface="Arial" charset="0"/>
              </a:rPr>
              <a:t>unlawful </a:t>
            </a:r>
            <a:r>
              <a:rPr lang="en-ZA" dirty="0">
                <a:latin typeface="Arial" charset="0"/>
                <a:cs typeface="Arial" charset="0"/>
              </a:rPr>
              <a:t>and </a:t>
            </a:r>
            <a:r>
              <a:rPr lang="en-ZA" dirty="0" smtClean="0">
                <a:latin typeface="Arial" charset="0"/>
                <a:cs typeface="Arial" charset="0"/>
              </a:rPr>
              <a:t>that no increase on public </a:t>
            </a:r>
            <a:r>
              <a:rPr lang="en-ZA" dirty="0">
                <a:latin typeface="Arial" charset="0"/>
                <a:cs typeface="Arial" charset="0"/>
              </a:rPr>
              <a:t>servants’ </a:t>
            </a:r>
            <a:r>
              <a:rPr lang="en-ZA" dirty="0" smtClean="0">
                <a:latin typeface="Arial" charset="0"/>
                <a:cs typeface="Arial" charset="0"/>
              </a:rPr>
              <a:t>salaries are to be paid in FY2020/21</a:t>
            </a:r>
            <a:r>
              <a:rPr lang="en-ZA" dirty="0">
                <a:latin typeface="Arial" charset="0"/>
                <a:cs typeface="Arial" charset="0"/>
              </a:rPr>
              <a:t>. </a:t>
            </a:r>
            <a:r>
              <a:rPr lang="en-ZA" dirty="0" smtClean="0">
                <a:latin typeface="Arial" charset="0"/>
                <a:cs typeface="Arial" charset="0"/>
              </a:rPr>
              <a:t> HR </a:t>
            </a:r>
            <a:r>
              <a:rPr lang="en-ZA" dirty="0">
                <a:latin typeface="Arial" charset="0"/>
                <a:cs typeface="Arial" charset="0"/>
              </a:rPr>
              <a:t>projections reduced the 6% increase (according to NT guidelines) to a 0% increase on </a:t>
            </a:r>
            <a:r>
              <a:rPr lang="en-ZA" dirty="0" smtClean="0">
                <a:latin typeface="Arial" charset="0"/>
                <a:cs typeface="Arial" charset="0"/>
              </a:rPr>
              <a:t>salaries and </a:t>
            </a:r>
            <a:r>
              <a:rPr lang="en-ZA" dirty="0">
                <a:latin typeface="Arial" charset="0"/>
                <a:cs typeface="Arial" charset="0"/>
              </a:rPr>
              <a:t>wages and allowances, </a:t>
            </a:r>
            <a:r>
              <a:rPr lang="en-ZA" b="1" dirty="0">
                <a:latin typeface="Arial" charset="0"/>
                <a:cs typeface="Arial" charset="0"/>
              </a:rPr>
              <a:t>creating a saving of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Rb1,160</a:t>
            </a:r>
            <a:r>
              <a:rPr lang="en-ZA" dirty="0" smtClean="0">
                <a:latin typeface="Arial" charset="0"/>
                <a:cs typeface="Arial" charset="0"/>
              </a:rPr>
              <a:t>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800" dirty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dirty="0">
                <a:latin typeface="Arial" charset="0"/>
                <a:cs typeface="Arial" charset="0"/>
              </a:rPr>
              <a:t>The </a:t>
            </a:r>
            <a:r>
              <a:rPr lang="en-ZA" dirty="0" smtClean="0">
                <a:latin typeface="Arial" charset="0"/>
                <a:cs typeface="Arial" charset="0"/>
              </a:rPr>
              <a:t>cancellation of the Jan </a:t>
            </a:r>
            <a:r>
              <a:rPr lang="en-ZA" dirty="0">
                <a:latin typeface="Arial" charset="0"/>
                <a:cs typeface="Arial" charset="0"/>
              </a:rPr>
              <a:t>2021 MSDS </a:t>
            </a:r>
            <a:r>
              <a:rPr lang="en-ZA" dirty="0" smtClean="0">
                <a:latin typeface="Arial" charset="0"/>
                <a:cs typeface="Arial" charset="0"/>
              </a:rPr>
              <a:t>Intake.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800" dirty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dirty="0">
                <a:latin typeface="Arial" charset="0"/>
                <a:cs typeface="Arial" charset="0"/>
              </a:rPr>
              <a:t>The average strength for the remainder of the FY2020/21 </a:t>
            </a:r>
            <a:r>
              <a:rPr lang="en-ZA" dirty="0" smtClean="0">
                <a:latin typeface="Arial" charset="0"/>
                <a:cs typeface="Arial" charset="0"/>
              </a:rPr>
              <a:t>was amended </a:t>
            </a:r>
            <a:r>
              <a:rPr lang="en-ZA" dirty="0">
                <a:latin typeface="Arial" charset="0"/>
                <a:cs typeface="Arial" charset="0"/>
              </a:rPr>
              <a:t>to 73 </a:t>
            </a:r>
            <a:r>
              <a:rPr lang="en-ZA" dirty="0" smtClean="0">
                <a:latin typeface="Arial" charset="0"/>
                <a:cs typeface="Arial" charset="0"/>
              </a:rPr>
              <a:t>293.</a:t>
            </a: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800" dirty="0">
              <a:latin typeface="Arial" charset="0"/>
              <a:cs typeface="Arial" charset="0"/>
            </a:endParaRPr>
          </a:p>
          <a:p>
            <a:pPr marL="800100" lvl="2" indent="-3429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dirty="0">
                <a:latin typeface="Arial" charset="0"/>
                <a:cs typeface="Arial" charset="0"/>
              </a:rPr>
              <a:t>The PSAP medical contribution is expected to increase with 8.1% with effect from 01 Jan 2021 in accordance with </a:t>
            </a:r>
            <a:r>
              <a:rPr lang="en-ZA" dirty="0" smtClean="0">
                <a:latin typeface="Arial" charset="0"/>
                <a:cs typeface="Arial" charset="0"/>
              </a:rPr>
              <a:t>NT guidelines</a:t>
            </a:r>
            <a:r>
              <a:rPr lang="en-ZA" dirty="0">
                <a:latin typeface="Arial" charset="0"/>
                <a:cs typeface="Arial" charset="0"/>
              </a:rPr>
              <a:t>. 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Corporate Human Resource Status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72920"/>
            <a:ext cx="8565502" cy="32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Projected HR Strength and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Expenditure (3)</a:t>
            </a: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Should the annual increase not be </a:t>
            </a:r>
            <a:r>
              <a:rPr lang="en-ZA" sz="2000" dirty="0">
                <a:latin typeface="Arial" charset="0"/>
                <a:cs typeface="Arial" charset="0"/>
              </a:rPr>
              <a:t>paid, </a:t>
            </a:r>
            <a:r>
              <a:rPr lang="en-ZA" sz="2000" dirty="0" smtClean="0">
                <a:latin typeface="Arial" charset="0"/>
                <a:cs typeface="Arial" charset="0"/>
              </a:rPr>
              <a:t>the </a:t>
            </a:r>
            <a:r>
              <a:rPr lang="en-ZA" sz="2000" b="1" dirty="0" smtClean="0">
                <a:latin typeface="Arial" charset="0"/>
                <a:cs typeface="Arial" charset="0"/>
              </a:rPr>
              <a:t>projected </a:t>
            </a:r>
            <a:r>
              <a:rPr lang="en-ZA" sz="2000" b="1" dirty="0">
                <a:latin typeface="Arial" charset="0"/>
                <a:cs typeface="Arial" charset="0"/>
              </a:rPr>
              <a:t>HR </a:t>
            </a:r>
            <a:r>
              <a:rPr lang="en-ZA" sz="2000" b="1" dirty="0" smtClean="0">
                <a:latin typeface="Arial" charset="0"/>
                <a:cs typeface="Arial" charset="0"/>
              </a:rPr>
              <a:t>expenditure will be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Rb32,954 </a:t>
            </a:r>
            <a:r>
              <a:rPr lang="en-ZA" sz="2000" dirty="0">
                <a:latin typeface="Arial" charset="0"/>
                <a:cs typeface="Arial" charset="0"/>
              </a:rPr>
              <a:t>with </a:t>
            </a:r>
            <a:r>
              <a:rPr lang="en-ZA" sz="2000" dirty="0" smtClean="0">
                <a:latin typeface="Arial" charset="0"/>
                <a:cs typeface="Arial" charset="0"/>
              </a:rPr>
              <a:t>an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expenditure </a:t>
            </a:r>
            <a:r>
              <a:rPr lang="en-ZA" sz="2000" dirty="0">
                <a:latin typeface="Arial" charset="0"/>
                <a:cs typeface="Arial" charset="0"/>
              </a:rPr>
              <a:t>of</a:t>
            </a:r>
            <a:r>
              <a:rPr lang="en-ZA" sz="2000" b="1" dirty="0">
                <a:latin typeface="Arial" charset="0"/>
                <a:cs typeface="Arial" charset="0"/>
              </a:rPr>
              <a:t> </a:t>
            </a:r>
            <a:r>
              <a:rPr lang="en-Z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Rb1,970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ZA" sz="2000" dirty="0" smtClean="0">
                <a:latin typeface="Arial" charset="0"/>
                <a:cs typeface="Arial" charset="0"/>
              </a:rPr>
              <a:t> </a:t>
            </a: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charset="0"/>
                <a:cs typeface="Arial" charset="0"/>
              </a:rPr>
              <a:t>Should the annual increase be implemented according to the CPI of </a:t>
            </a:r>
            <a:r>
              <a:rPr lang="en-ZA" sz="2000" dirty="0" smtClean="0">
                <a:latin typeface="Arial" charset="0"/>
                <a:cs typeface="Arial" charset="0"/>
              </a:rPr>
              <a:t>Apr </a:t>
            </a:r>
            <a:r>
              <a:rPr lang="en-ZA" sz="2000" dirty="0">
                <a:latin typeface="Arial" charset="0"/>
                <a:cs typeface="Arial" charset="0"/>
              </a:rPr>
              <a:t>2020 (3%), the HR expenditure will be Rb34,115 </a:t>
            </a:r>
            <a:r>
              <a:rPr lang="en-ZA" sz="2000" dirty="0" smtClean="0">
                <a:latin typeface="Arial" charset="0"/>
                <a:cs typeface="Arial" charset="0"/>
              </a:rPr>
              <a:t>with a projected </a:t>
            </a:r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 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expenditure </a:t>
            </a:r>
            <a:r>
              <a:rPr lang="en-ZA" sz="2000" dirty="0" smtClean="0">
                <a:latin typeface="Arial" charset="0"/>
                <a:cs typeface="Arial" charset="0"/>
              </a:rPr>
              <a:t>of</a:t>
            </a:r>
            <a:r>
              <a:rPr lang="en-ZA" sz="2000" b="1" dirty="0" smtClean="0">
                <a:latin typeface="Arial" charset="0"/>
                <a:cs typeface="Arial" charset="0"/>
              </a:rPr>
              <a:t> </a:t>
            </a:r>
            <a:r>
              <a:rPr lang="en-Z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Rb3,130</a:t>
            </a:r>
            <a:r>
              <a:rPr lang="en-ZA" sz="2000" dirty="0">
                <a:latin typeface="Arial" charset="0"/>
                <a:cs typeface="Arial" charset="0"/>
              </a:rPr>
              <a:t>. </a:t>
            </a:r>
            <a:endParaRPr lang="en-ZA" sz="2000" dirty="0" smtClean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charset="0"/>
                <a:cs typeface="Arial" charset="0"/>
              </a:rPr>
              <a:t>By means of further reprioritisation, </a:t>
            </a:r>
            <a:r>
              <a:rPr lang="en-ZA" sz="2000" dirty="0">
                <a:latin typeface="Arial" charset="0"/>
                <a:cs typeface="Arial" charset="0"/>
              </a:rPr>
              <a:t>the Department </a:t>
            </a:r>
            <a:r>
              <a:rPr lang="en-ZA" sz="2000" b="1" dirty="0" smtClean="0">
                <a:latin typeface="Arial" charset="0"/>
                <a:cs typeface="Arial" charset="0"/>
              </a:rPr>
              <a:t>ring-fenced </a:t>
            </a:r>
            <a:r>
              <a:rPr lang="en-ZA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Rb1,982</a:t>
            </a:r>
            <a:r>
              <a:rPr lang="en-ZA" sz="2000" dirty="0">
                <a:latin typeface="Arial" charset="0"/>
                <a:cs typeface="Arial" charset="0"/>
              </a:rPr>
              <a:t> within its FY2020/21 allocation </a:t>
            </a:r>
            <a:r>
              <a:rPr lang="en-ZA" sz="2000" dirty="0" smtClean="0">
                <a:latin typeface="Arial" charset="0"/>
                <a:cs typeface="Arial" charset="0"/>
              </a:rPr>
              <a:t>to contribute </a:t>
            </a:r>
            <a:r>
              <a:rPr lang="en-ZA" sz="2000" dirty="0">
                <a:latin typeface="Arial" charset="0"/>
                <a:cs typeface="Arial" charset="0"/>
              </a:rPr>
              <a:t>towards the funding of the projected </a:t>
            </a:r>
            <a:r>
              <a:rPr lang="en-ZA" sz="2000" dirty="0" err="1" smtClean="0">
                <a:latin typeface="Arial" charset="0"/>
                <a:cs typeface="Arial" charset="0"/>
              </a:rPr>
              <a:t>CoE</a:t>
            </a:r>
            <a:r>
              <a:rPr lang="en-ZA" sz="2000" dirty="0" smtClean="0">
                <a:latin typeface="Arial" charset="0"/>
                <a:cs typeface="Arial" charset="0"/>
              </a:rPr>
              <a:t> shortfall.</a:t>
            </a:r>
            <a:endParaRPr lang="en-ZA" sz="2000" dirty="0">
              <a:latin typeface="Arial" charset="0"/>
              <a:cs typeface="Arial" charset="0"/>
            </a:endParaRPr>
          </a:p>
          <a:p>
            <a:pPr marL="342900" lvl="1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Corporate Governance and Accountability</a:t>
            </a: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Corporate Governance and Accountability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latin typeface="Arial" charset="0"/>
                <a:cs typeface="Arial" charset="0"/>
              </a:rPr>
              <a:t>During the period under review, the Secretary for Defence provided strategic direction to the DOD through various governance activities and interventions.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latin typeface="Arial" charset="0"/>
                <a:cs typeface="Arial" charset="0"/>
              </a:rPr>
              <a:t>These included timely decision-making on strategic and defence diplomacy matters, effective management and processing of official departmental documents, chairing of various DOD management bodies, as well as the attendance of Director-Generals’ meetings, Cabinet Lekgotlas and Government Clusters.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39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Presentation Structure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71685" y="743507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Corporate Human Resource Status</a:t>
            </a:r>
            <a:endParaRPr lang="en-ZA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Corporate Governance and Accountability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Command of Forces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Selected Performance Indicators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Performance Status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Financial Performance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Information</a:t>
            </a:r>
          </a:p>
          <a:p>
            <a:pPr marL="914400" lvl="1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Irregular Expenditure</a:t>
            </a:r>
          </a:p>
          <a:p>
            <a:pPr lvl="1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733451" y="6477000"/>
            <a:ext cx="378893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Command of Forces</a:t>
            </a:r>
          </a:p>
        </p:txBody>
      </p:sp>
    </p:spTree>
    <p:extLst>
      <p:ext uri="{BB962C8B-B14F-4D97-AF65-F5344CB8AC3E}">
        <p14:creationId xmlns:p14="http://schemas.microsoft.com/office/powerpoint/2010/main" val="12278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MTSF 2019 – 2024 Priorities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6640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During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period under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review, the SANDF supported the following MTSF Priorities: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Priority 6:  “Social Cohesion and Safer Communities</a:t>
            </a:r>
            <a:r>
              <a:rPr lang="en-ZA" sz="24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1100" b="1" dirty="0" smtClean="0">
              <a:latin typeface="Arial" charset="0"/>
              <a:cs typeface="Arial" charset="0"/>
            </a:endParaRP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 smtClean="0">
                <a:latin typeface="Arial" charset="0"/>
                <a:cs typeface="Arial" charset="0"/>
              </a:rPr>
              <a:t>MTSF Indicators:</a:t>
            </a:r>
          </a:p>
          <a:p>
            <a:pPr marL="1168400" lvl="2" indent="-454025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ZA" sz="2000" i="1" dirty="0">
                <a:latin typeface="Arial" charset="0"/>
                <a:cs typeface="Arial" charset="0"/>
              </a:rPr>
              <a:t>Number of landward subunits deployed on border safeguarding per </a:t>
            </a:r>
            <a:r>
              <a:rPr lang="en-ZA" sz="2000" i="1" dirty="0" smtClean="0">
                <a:latin typeface="Arial" charset="0"/>
                <a:cs typeface="Arial" charset="0"/>
              </a:rPr>
              <a:t>year</a:t>
            </a:r>
          </a:p>
          <a:p>
            <a:pPr marL="1168400" lvl="2" indent="-454025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ZA" sz="2000" i="1" dirty="0">
                <a:latin typeface="Arial" charset="0"/>
                <a:cs typeface="Arial" charset="0"/>
              </a:rPr>
              <a:t>Number of </a:t>
            </a:r>
            <a:r>
              <a:rPr lang="en-ZA" sz="2000" i="1" dirty="0" smtClean="0">
                <a:latin typeface="Arial" charset="0"/>
                <a:cs typeface="Arial" charset="0"/>
              </a:rPr>
              <a:t>maritime coastal patrols conducted</a:t>
            </a:r>
            <a:endParaRPr lang="en-ZA" sz="2000" i="1" dirty="0">
              <a:latin typeface="Arial" charset="0"/>
              <a:cs typeface="Arial" charset="0"/>
            </a:endParaRPr>
          </a:p>
          <a:p>
            <a:pPr marL="2062163" indent="-2062163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400" b="1" dirty="0">
              <a:solidFill>
                <a:srgbClr val="014929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Priority 7:  “A Better Africa and a Better World”</a:t>
            </a:r>
            <a:r>
              <a:rPr lang="en-Z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ZA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1100" b="1" dirty="0" smtClean="0">
              <a:latin typeface="Arial" charset="0"/>
              <a:cs typeface="Arial" charset="0"/>
            </a:endParaRP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000" b="1" dirty="0" smtClean="0">
                <a:latin typeface="Arial" charset="0"/>
                <a:cs typeface="Arial" charset="0"/>
              </a:rPr>
              <a:t>MTSF Indicator: </a:t>
            </a:r>
            <a:r>
              <a:rPr lang="en-ZA" sz="20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Percentage compliance with </a:t>
            </a:r>
            <a:r>
              <a:rPr lang="en-ZA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external </a:t>
            </a:r>
            <a:r>
              <a:rPr lang="en-ZA" sz="20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peace missions</a:t>
            </a:r>
            <a:r>
              <a:rPr lang="en-ZA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ZA" sz="20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rescue operations and humanitarian assistance operations. </a:t>
            </a: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41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Command of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Forces – Priority 6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60913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terms of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Support to the People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SANDF deployed </a:t>
            </a:r>
            <a:b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15 sub-units to execute 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CORONA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(Border Safeguarding) in Limpopo, Mpumalanga, KwaZulu-Natal, Free State, Eastern Cape, Northern Cape and North-West Provinces.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latin typeface="Arial" charset="0"/>
                <a:cs typeface="Arial" charset="0"/>
              </a:rPr>
              <a:t>The SA Navy did not conduct </a:t>
            </a:r>
            <a:r>
              <a:rPr lang="en-ZA" sz="2200" dirty="0" smtClean="0">
                <a:latin typeface="Arial" charset="0"/>
                <a:cs typeface="Arial" charset="0"/>
              </a:rPr>
              <a:t>a </a:t>
            </a:r>
            <a:r>
              <a:rPr lang="en-Z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CORONA </a:t>
            </a:r>
            <a:r>
              <a:rPr lang="en-ZA" sz="2200" dirty="0">
                <a:latin typeface="Arial" charset="0"/>
                <a:cs typeface="Arial" charset="0"/>
              </a:rPr>
              <a:t>maritime coastal </a:t>
            </a:r>
            <a:r>
              <a:rPr lang="en-ZA" sz="2200" dirty="0" smtClean="0">
                <a:latin typeface="Arial" charset="0"/>
                <a:cs typeface="Arial" charset="0"/>
              </a:rPr>
              <a:t>patrol </a:t>
            </a:r>
            <a:r>
              <a:rPr lang="en-ZA" sz="2200" dirty="0">
                <a:latin typeface="Arial" charset="0"/>
                <a:cs typeface="Arial" charset="0"/>
              </a:rPr>
              <a:t>during Q3.  </a:t>
            </a:r>
            <a:endParaRPr lang="en-ZA" sz="2200" dirty="0" smtClean="0">
              <a:latin typeface="Arial" charset="0"/>
              <a:cs typeface="Arial" charset="0"/>
            </a:endParaRPr>
          </a:p>
          <a:p>
            <a:pPr marL="360363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 smtClean="0">
                <a:latin typeface="Arial" charset="0"/>
                <a:cs typeface="Arial" charset="0"/>
              </a:rPr>
              <a:t>Two </a:t>
            </a:r>
            <a:r>
              <a:rPr lang="en-ZA" sz="2200" dirty="0">
                <a:latin typeface="Arial" charset="0"/>
                <a:cs typeface="Arial" charset="0"/>
              </a:rPr>
              <a:t>coastal </a:t>
            </a:r>
            <a:r>
              <a:rPr lang="en-ZA" sz="2200" dirty="0" smtClean="0">
                <a:latin typeface="Arial" charset="0"/>
                <a:cs typeface="Arial" charset="0"/>
              </a:rPr>
              <a:t>patrols </a:t>
            </a:r>
            <a:r>
              <a:rPr lang="en-ZA" sz="2200" dirty="0">
                <a:latin typeface="Arial" charset="0"/>
                <a:cs typeface="Arial" charset="0"/>
              </a:rPr>
              <a:t>were conducted during Q1. </a:t>
            </a: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latin typeface="Arial" charset="0"/>
                <a:cs typeface="Arial" charset="0"/>
              </a:rPr>
              <a:t>During Q2, a maritime coastal </a:t>
            </a:r>
            <a:r>
              <a:rPr lang="en-ZA" sz="2200" dirty="0" smtClean="0">
                <a:latin typeface="Arial" charset="0"/>
                <a:cs typeface="Arial" charset="0"/>
              </a:rPr>
              <a:t>patrol, seen </a:t>
            </a:r>
            <a:r>
              <a:rPr lang="en-ZA" sz="2200" dirty="0">
                <a:latin typeface="Arial" charset="0"/>
                <a:cs typeface="Arial" charset="0"/>
              </a:rPr>
              <a:t>as a border control </a:t>
            </a:r>
            <a:r>
              <a:rPr lang="en-ZA" sz="2200" dirty="0" smtClean="0">
                <a:latin typeface="Arial" charset="0"/>
                <a:cs typeface="Arial" charset="0"/>
              </a:rPr>
              <a:t>deployment, </a:t>
            </a:r>
            <a:r>
              <a:rPr lang="en-ZA" sz="2200" dirty="0">
                <a:latin typeface="Arial" charset="0"/>
                <a:cs typeface="Arial" charset="0"/>
              </a:rPr>
              <a:t>was conducted to enforce the lockdown regulations </a:t>
            </a:r>
            <a:r>
              <a:rPr lang="en-ZA" sz="2200" dirty="0" smtClean="0">
                <a:latin typeface="Arial" charset="0"/>
                <a:cs typeface="Arial" charset="0"/>
              </a:rPr>
              <a:t>up </a:t>
            </a:r>
            <a:r>
              <a:rPr lang="en-ZA" sz="2200" dirty="0">
                <a:latin typeface="Arial" charset="0"/>
                <a:cs typeface="Arial" charset="0"/>
              </a:rPr>
              <a:t>to the Mozambique </a:t>
            </a:r>
            <a:r>
              <a:rPr lang="en-ZA" sz="2200" dirty="0" smtClean="0">
                <a:latin typeface="Arial" charset="0"/>
                <a:cs typeface="Arial" charset="0"/>
              </a:rPr>
              <a:t>border.</a:t>
            </a: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latin typeface="Arial" charset="0"/>
                <a:cs typeface="Arial" charset="0"/>
              </a:rPr>
              <a:t>A</a:t>
            </a:r>
            <a:r>
              <a:rPr lang="en-ZA" sz="2200" dirty="0" smtClean="0">
                <a:latin typeface="Arial" charset="0"/>
                <a:cs typeface="Arial" charset="0"/>
              </a:rPr>
              <a:t> </a:t>
            </a:r>
            <a:r>
              <a:rPr lang="en-ZA" sz="2200" dirty="0">
                <a:latin typeface="Arial" charset="0"/>
                <a:cs typeface="Arial" charset="0"/>
              </a:rPr>
              <a:t>total of three maritime coastal patrols were t</a:t>
            </a:r>
            <a:r>
              <a:rPr lang="en-ZA" sz="2200" dirty="0" smtClean="0">
                <a:latin typeface="Arial" charset="0"/>
                <a:cs typeface="Arial" charset="0"/>
              </a:rPr>
              <a:t>hus conducted </a:t>
            </a:r>
            <a:r>
              <a:rPr lang="en-ZA" sz="2200" dirty="0">
                <a:latin typeface="Arial" charset="0"/>
                <a:cs typeface="Arial" charset="0"/>
              </a:rPr>
              <a:t>for FY2020/21.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Op CORONA Operational Successes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43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24226"/>
              </p:ext>
            </p:extLst>
          </p:nvPr>
        </p:nvGraphicFramePr>
        <p:xfrm>
          <a:off x="144529" y="807119"/>
          <a:ext cx="8855090" cy="3240134"/>
        </p:xfrm>
        <a:graphic>
          <a:graphicData uri="http://schemas.openxmlformats.org/drawingml/2006/table">
            <a:tbl>
              <a:tblPr firstRow="1" firstCol="1" bandRow="1"/>
              <a:tblGrid>
                <a:gridCol w="277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2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62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Operational Successes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Q1</a:t>
                      </a:r>
                      <a:endParaRPr lang="en-GB" sz="1800" b="1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Q2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Q3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Q4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YTD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Weapons Recovered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Illegal Foreigners Apprehended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1 115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3 132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5 586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9 833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Criminals Arrested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680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Stolen Vehicles Recovered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Dagga Confiscated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3 852 kg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2 221 kg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3 311 kg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9 384Kg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Live-stock Recovered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548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972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Contraband Goods Confiscated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Rm23,12 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Rm21,66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Rm16,22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Rm61,00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Precious Metals Confiscated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Command of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Forces – Priority 7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terms of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Regional Security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 the SANDF continued to provide Force Structure Elements to the United Nations PSO in the DRC </a:t>
            </a:r>
            <a:b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MISTRAL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). These included: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prstClr val="black"/>
                </a:solidFill>
                <a:latin typeface="Arial" charset="0"/>
                <a:cs typeface="Arial" charset="0"/>
              </a:rPr>
              <a:t>SANDF Specialist Contingent (SANDFSPECC) in Kinshasa</a:t>
            </a: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prstClr val="black"/>
                </a:solidFill>
                <a:latin typeface="Arial" charset="0"/>
                <a:cs typeface="Arial" charset="0"/>
              </a:rPr>
              <a:t>Force Intervention Battalion Group in Sake Base</a:t>
            </a: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solidFill>
                  <a:prstClr val="black"/>
                </a:solidFill>
                <a:latin typeface="Arial" charset="0"/>
                <a:cs typeface="Arial" charset="0"/>
              </a:rPr>
              <a:t>Composite Helicopter Unit in Goma</a:t>
            </a: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Underfunding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and the turnaround time to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obtain spares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from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industry caused naval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vessels being alongside and therefore not available for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deployment; thus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n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 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COPPER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long range deployment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took place during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Q3.</a:t>
            </a: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Command of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Forces – Op PROSPER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support to Government Departments (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PROSPER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), the SANDF operational concept for </a:t>
            </a:r>
            <a:r>
              <a:rPr lang="en-ZA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Safety and Security Support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is to employ multi-rolled military capabilities on request and according to the prescripts of the Defence Act 42 of 2002. </a:t>
            </a:r>
          </a:p>
          <a:p>
            <a:pPr marL="360363" lvl="1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SAAF provided air support to the SAPS in an anti-poaching operation in the Western Cape on 29 Nov 2020.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Command of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Forces – Op CHARIOT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terms of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Disaster Aid and Relief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CHARIOT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), the SANDF assisted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To CASEVAC a climber in the Cederberg Mountains, Western Cape on 10 Oct 2020.</a:t>
            </a: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ZA" sz="9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the hoisting and CASEVAC of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vehicle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accident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victims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the Pinetown area, KwaZulu-Natal on 23 Oct 2020.</a:t>
            </a:r>
            <a:endParaRPr lang="en-ZA" sz="1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Command of 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Forces – Op ARABELLA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28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In terms of </a:t>
            </a: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Search and Rescue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Op ARABELLA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), the SANDF provided assistance in the:</a:t>
            </a:r>
          </a:p>
          <a:p>
            <a:pPr marL="357188" lvl="1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000" dirty="0">
                <a:latin typeface="Arial" charset="0"/>
                <a:cs typeface="Arial" charset="0"/>
              </a:rPr>
              <a:t>The SAAF assisted the </a:t>
            </a:r>
            <a:r>
              <a:rPr lang="en-ZA" sz="2000" dirty="0" smtClean="0">
                <a:latin typeface="Arial" charset="0"/>
                <a:cs typeface="Arial" charset="0"/>
              </a:rPr>
              <a:t>Maritime Rescue Coordination Centre to </a:t>
            </a:r>
            <a:r>
              <a:rPr lang="en-ZA" sz="2000" dirty="0">
                <a:latin typeface="Arial" charset="0"/>
                <a:cs typeface="Arial" charset="0"/>
              </a:rPr>
              <a:t>airlift a patient from the vessel “</a:t>
            </a:r>
            <a:r>
              <a:rPr lang="en-ZA" sz="2000" i="1" dirty="0">
                <a:latin typeface="Arial" charset="0"/>
                <a:cs typeface="Arial" charset="0"/>
              </a:rPr>
              <a:t>UMZABALAZO</a:t>
            </a:r>
            <a:r>
              <a:rPr lang="en-ZA" sz="2000" dirty="0">
                <a:latin typeface="Arial" charset="0"/>
                <a:cs typeface="Arial" charset="0"/>
              </a:rPr>
              <a:t>” approximately 50nm from Cape Town in the Western Cape to the Groote Schuur Hospital on 20 Nov 2020.</a:t>
            </a:r>
            <a:endParaRPr lang="en-ZA" sz="1200" dirty="0"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1"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en-GB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GB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</a:p>
          <a:p>
            <a:pPr algn="ctr"/>
            <a:r>
              <a:rPr lang="en-GB" sz="36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(included in the  ENE)</a:t>
            </a:r>
          </a:p>
        </p:txBody>
      </p:sp>
    </p:spTree>
    <p:extLst>
      <p:ext uri="{BB962C8B-B14F-4D97-AF65-F5344CB8AC3E}">
        <p14:creationId xmlns:p14="http://schemas.microsoft.com/office/powerpoint/2010/main" val="26676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Selected Performance Indicator Summary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90547" y="6477000"/>
            <a:ext cx="52179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49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37999"/>
              </p:ext>
            </p:extLst>
          </p:nvPr>
        </p:nvGraphicFramePr>
        <p:xfrm>
          <a:off x="126158" y="1675889"/>
          <a:ext cx="8858815" cy="2919085"/>
        </p:xfrm>
        <a:graphic>
          <a:graphicData uri="http://schemas.openxmlformats.org/drawingml/2006/table">
            <a:tbl>
              <a:tblPr firstRow="1" bandRow="1"/>
              <a:tblGrid>
                <a:gridCol w="3372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7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931325041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4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633">
                <a:tc>
                  <a:txBody>
                    <a:bodyPr/>
                    <a:lstStyle/>
                    <a:p>
                      <a:pPr algn="l"/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Defence Attaché offices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en-GB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algn="l"/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Military Skills Development Members in the System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3 604</a:t>
                      </a:r>
                      <a:endParaRPr lang="en-GB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336">
                <a:tc>
                  <a:txBody>
                    <a:bodyPr/>
                    <a:lstStyle/>
                    <a:p>
                      <a:pPr algn="l"/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Reserve Force </a:t>
                      </a:r>
                      <a:r>
                        <a:rPr lang="en-ZA" sz="1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en-ZA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2 695 963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867 690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921 678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774 741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2 568 205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compliance with the Southern African Development Community Standby Force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compliance with number of external operations</a:t>
                      </a:r>
                      <a:endParaRPr lang="en-ZA" sz="13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B65DB5-F3A7-4149-9268-4E0A66F77AC3}"/>
              </a:ext>
            </a:extLst>
          </p:cNvPr>
          <p:cNvSpPr txBox="1"/>
          <p:nvPr/>
        </p:nvSpPr>
        <p:spPr>
          <a:xfrm>
            <a:off x="159028" y="729574"/>
            <a:ext cx="8825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selected performance indicators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are published in the 2020 Estimates of National Expenditure for Vote 23.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60" y="4610683"/>
            <a:ext cx="886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500" b="1" dirty="0" smtClean="0">
                <a:latin typeface="Arial Narrow" panose="020B0606020202030204" pitchFamily="34" charset="0"/>
              </a:rPr>
              <a:t>Note</a:t>
            </a:r>
            <a:r>
              <a:rPr lang="en-ZA" sz="1500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dirty="0" smtClean="0">
                <a:latin typeface="Arial Narrow" panose="020B0606020202030204" pitchFamily="34" charset="0"/>
              </a:rPr>
              <a:t>SA Navy SADC compliance = </a:t>
            </a:r>
            <a:r>
              <a:rPr lang="en-ZA" sz="1500" dirty="0">
                <a:latin typeface="Arial Narrow" panose="020B0606020202030204" pitchFamily="34" charset="0"/>
              </a:rPr>
              <a:t>50</a:t>
            </a:r>
            <a:r>
              <a:rPr lang="en-ZA" sz="1500" dirty="0" smtClean="0">
                <a:latin typeface="Arial Narrow" panose="020B0606020202030204" pitchFamily="34" charset="0"/>
              </a:rPr>
              <a:t>%.  Total </a:t>
            </a:r>
            <a:r>
              <a:rPr lang="en-ZA" sz="1500" dirty="0">
                <a:latin typeface="Arial Narrow" panose="020B0606020202030204" pitchFamily="34" charset="0"/>
              </a:rPr>
              <a:t>SANDF compliance = 87.50%.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dirty="0">
                <a:latin typeface="Arial Narrow" panose="020B0606020202030204" pitchFamily="34" charset="0"/>
              </a:rPr>
              <a:t>Delivery dates of </a:t>
            </a:r>
            <a:r>
              <a:rPr lang="en-ZA" sz="1500" dirty="0" smtClean="0">
                <a:latin typeface="Arial Narrow" panose="020B0606020202030204" pitchFamily="34" charset="0"/>
              </a:rPr>
              <a:t>Naval spares were </a:t>
            </a:r>
            <a:r>
              <a:rPr lang="en-ZA" sz="1500" dirty="0">
                <a:latin typeface="Arial Narrow" panose="020B0606020202030204" pitchFamily="34" charset="0"/>
              </a:rPr>
              <a:t>shifted to the right by contractors. </a:t>
            </a:r>
            <a:r>
              <a:rPr lang="en-ZA" sz="1500" dirty="0" smtClean="0">
                <a:latin typeface="Arial Narrow" panose="020B0606020202030204" pitchFamily="34" charset="0"/>
              </a:rPr>
              <a:t> Naval vessels </a:t>
            </a:r>
            <a:r>
              <a:rPr lang="en-ZA" sz="1500" dirty="0">
                <a:latin typeface="Arial Narrow" panose="020B0606020202030204" pitchFamily="34" charset="0"/>
              </a:rPr>
              <a:t>were alongside </a:t>
            </a:r>
            <a:r>
              <a:rPr lang="en-ZA" sz="1500" dirty="0" smtClean="0">
                <a:latin typeface="Arial Narrow" panose="020B0606020202030204" pitchFamily="34" charset="0"/>
              </a:rPr>
              <a:t>carrying out M&amp;R.  </a:t>
            </a:r>
            <a:r>
              <a:rPr lang="en-ZA" sz="1500" dirty="0">
                <a:latin typeface="Arial Narrow" panose="020B0606020202030204" pitchFamily="34" charset="0"/>
              </a:rPr>
              <a:t>Specific emphasis was placed on </a:t>
            </a:r>
            <a:r>
              <a:rPr lang="en-ZA" sz="1500" dirty="0" smtClean="0">
                <a:latin typeface="Arial Narrow" panose="020B0606020202030204" pitchFamily="34" charset="0"/>
              </a:rPr>
              <a:t>prioritised M&amp;R of identified </a:t>
            </a:r>
            <a:r>
              <a:rPr lang="en-ZA" sz="1500" dirty="0">
                <a:latin typeface="Arial Narrow" panose="020B0606020202030204" pitchFamily="34" charset="0"/>
              </a:rPr>
              <a:t>platforms for Op COPPER deployment </a:t>
            </a:r>
            <a:r>
              <a:rPr lang="en-ZA" sz="1500" dirty="0" smtClean="0">
                <a:latin typeface="Arial Narrow" panose="020B0606020202030204" pitchFamily="34" charset="0"/>
              </a:rPr>
              <a:t>during Q4.</a:t>
            </a:r>
          </a:p>
        </p:txBody>
      </p:sp>
    </p:spTree>
    <p:extLst>
      <p:ext uri="{BB962C8B-B14F-4D97-AF65-F5344CB8AC3E}">
        <p14:creationId xmlns:p14="http://schemas.microsoft.com/office/powerpoint/2010/main" val="26384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Legislative Requirements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Treasury Regulations, section 5.3.1 states that, the Accounting Officer of an institution must establish procedures for </a:t>
            </a: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quarterly</a:t>
            </a:r>
            <a:r>
              <a:rPr lang="en-Z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reporting</a:t>
            </a:r>
            <a:r>
              <a:rPr lang="en-Z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to the Executive Authority to facilitate </a:t>
            </a: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effective performance monitoring, evaluation and corrective action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Revised NT Framework for Strategic Plans and Annual Performance Plans, states that QPRs “give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information about progress on implementing an institution’s APP on a quarterly basis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, with particular reference to performance against outputs”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Selected Performance Indicator Summary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90547" y="6477000"/>
            <a:ext cx="52179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50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73525"/>
              </p:ext>
            </p:extLst>
          </p:nvPr>
        </p:nvGraphicFramePr>
        <p:xfrm>
          <a:off x="126158" y="742032"/>
          <a:ext cx="8858815" cy="2951910"/>
        </p:xfrm>
        <a:graphic>
          <a:graphicData uri="http://schemas.openxmlformats.org/drawingml/2006/table">
            <a:tbl>
              <a:tblPr firstRow="1" bandRow="1"/>
              <a:tblGrid>
                <a:gridCol w="3388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3077387979"/>
                    </a:ext>
                  </a:extLst>
                </a:gridCol>
                <a:gridCol w="9116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4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YTD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compliance with number of internal operations</a:t>
                      </a:r>
                      <a:endParaRPr lang="en-ZA" sz="13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planned joint, interdepartmental, interagency and multinational military exercises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landward sub-units deployed on border safeguarding per year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hours flown per year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3 380.10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3 923.70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3 169.79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hours at sea per year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3 290.61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2 318.95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525.38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260" y="3704671"/>
            <a:ext cx="88638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500" b="1" dirty="0" smtClean="0">
                <a:latin typeface="Arial Narrow" panose="020B0606020202030204" pitchFamily="34" charset="0"/>
              </a:rPr>
              <a:t>Note</a:t>
            </a:r>
            <a:r>
              <a:rPr lang="en-ZA" sz="1500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dirty="0" smtClean="0">
                <a:latin typeface="Arial Narrow" panose="020B0606020202030204" pitchFamily="34" charset="0"/>
              </a:rPr>
              <a:t>Five planned JIIM military exercises were cancelled due to the impact of the COVID-19 pandemic on </a:t>
            </a:r>
            <a:r>
              <a:rPr lang="en-ZA" sz="1500" dirty="0">
                <a:latin typeface="Arial Narrow" panose="020B0606020202030204" pitchFamily="34" charset="0"/>
              </a:rPr>
              <a:t>DOD resources. </a:t>
            </a:r>
            <a:endParaRPr lang="en-ZA" sz="15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dirty="0" smtClean="0">
                <a:latin typeface="Arial Narrow" panose="020B0606020202030204" pitchFamily="34" charset="0"/>
              </a:rPr>
              <a:t>No </a:t>
            </a:r>
            <a:r>
              <a:rPr lang="en-ZA" sz="1500" dirty="0">
                <a:latin typeface="Arial Narrow" panose="020B0606020202030204" pitchFamily="34" charset="0"/>
              </a:rPr>
              <a:t>target set for FY2020/21 as per Adjusted APP for 2020</a:t>
            </a:r>
            <a:r>
              <a:rPr lang="en-ZA" sz="1500" dirty="0" smtClean="0">
                <a:latin typeface="Arial Narrow" panose="020B0606020202030204" pitchFamily="34" charset="0"/>
              </a:rPr>
              <a:t>.</a:t>
            </a:r>
            <a:endParaRPr lang="en-ZA" sz="1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Number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of Hours Flown per Year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51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74491"/>
              </p:ext>
            </p:extLst>
          </p:nvPr>
        </p:nvGraphicFramePr>
        <p:xfrm>
          <a:off x="144529" y="1268159"/>
          <a:ext cx="8832494" cy="2969973"/>
        </p:xfrm>
        <a:graphic>
          <a:graphicData uri="http://schemas.openxmlformats.org/drawingml/2006/table">
            <a:tbl>
              <a:tblPr firstRow="1" firstCol="1" bandRow="1"/>
              <a:tblGrid>
                <a:gridCol w="2034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1151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Flying Hours</a:t>
                      </a:r>
                      <a:r>
                        <a:rPr lang="en-ZA" sz="1700" b="1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Year-On-Year Analysis</a:t>
                      </a: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Flying Hour</a:t>
                      </a:r>
                      <a:r>
                        <a:rPr lang="en-US" sz="1500" b="1" baseline="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Type</a:t>
                      </a:r>
                      <a:endParaRPr lang="en-US" sz="1500" b="1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FY2018/19</a:t>
                      </a: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FY2019/20</a:t>
                      </a: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FY2020/21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74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Target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Actual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Target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 smtClean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Audited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Planned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YTD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Force Employment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4 000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2 441.60</a:t>
                      </a:r>
                    </a:p>
                    <a:p>
                      <a:pPr algn="r"/>
                      <a:r>
                        <a:rPr lang="en-ZA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(61%)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4 000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2 576.00</a:t>
                      </a:r>
                    </a:p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(64%)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4 000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2 153.81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(54%)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VVIP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1 000</a:t>
                      </a:r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Arial Narrow" panose="020B0606020202030204" pitchFamily="34" charset="0"/>
                        </a:rPr>
                        <a:t>545.70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(54.6%)</a:t>
                      </a:r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1 000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907.10</a:t>
                      </a:r>
                    </a:p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(91%)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1 000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208.00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(21%)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Force Preparation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20 000</a:t>
                      </a:r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Arial Narrow" panose="020B0606020202030204" pitchFamily="34" charset="0"/>
                        </a:rPr>
                        <a:t>14 882.90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(74.4%)</a:t>
                      </a:r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12 200</a:t>
                      </a:r>
                      <a:endParaRPr lang="en-GB" sz="15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12 749.50</a:t>
                      </a:r>
                    </a:p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(105%)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12 100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8 111.78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(67%)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25 000</a:t>
                      </a:r>
                      <a:endParaRPr lang="en-GB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Arial Narrow" panose="020B0606020202030204" pitchFamily="34" charset="0"/>
                        </a:rPr>
                        <a:t>17 </a:t>
                      </a:r>
                      <a:r>
                        <a:rPr lang="en-GB" sz="1500" b="1" dirty="0" smtClean="0">
                          <a:latin typeface="Arial Narrow" panose="020B0606020202030204" pitchFamily="34" charset="0"/>
                        </a:rPr>
                        <a:t>870.20</a:t>
                      </a:r>
                      <a:endParaRPr lang="en-GB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17 200</a:t>
                      </a:r>
                      <a:endParaRPr lang="en-GB" sz="15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</a:t>
                      </a:r>
                      <a:r>
                        <a:rPr lang="en-GB" sz="15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232.60</a:t>
                      </a:r>
                      <a:endParaRPr lang="en-GB" sz="15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17 100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en-ZA" sz="1500" b="1" dirty="0" smtClean="0">
                          <a:latin typeface="Arial Narrow" panose="020B0606020202030204" pitchFamily="34" charset="0"/>
                        </a:rPr>
                        <a:t>473.59</a:t>
                      </a:r>
                      <a:endParaRPr lang="en-ZA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312" y="729984"/>
            <a:ext cx="886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reflects flying hour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over a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year period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21754" y="3905175"/>
            <a:ext cx="899244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5799766" y="3905175"/>
            <a:ext cx="899244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8031842" y="3905174"/>
            <a:ext cx="899244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88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Number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of Hours at Sea per Year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18487"/>
              </p:ext>
            </p:extLst>
          </p:nvPr>
        </p:nvGraphicFramePr>
        <p:xfrm>
          <a:off x="144529" y="1275836"/>
          <a:ext cx="8832494" cy="2421333"/>
        </p:xfrm>
        <a:graphic>
          <a:graphicData uri="http://schemas.openxmlformats.org/drawingml/2006/table">
            <a:tbl>
              <a:tblPr firstRow="1" firstCol="1" bandRow="1"/>
              <a:tblGrid>
                <a:gridCol w="2034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30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1151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7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 Hours</a:t>
                      </a:r>
                      <a:r>
                        <a:rPr lang="en-ZA" sz="1700" b="1" baseline="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Year-On-Year Analysis</a:t>
                      </a: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ZA" sz="1700" b="1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3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Sea Hour</a:t>
                      </a:r>
                      <a:r>
                        <a:rPr lang="en-US" sz="1500" b="1" baseline="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Type</a:t>
                      </a:r>
                      <a:endParaRPr lang="en-US" sz="1500" b="1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FY2018/19</a:t>
                      </a: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FY2019/20</a:t>
                      </a: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FY2020/21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74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Target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Actual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kern="1200" dirty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Target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 smtClean="0">
                          <a:solidFill>
                            <a:srgbClr val="0066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Audited</a:t>
                      </a:r>
                      <a:endParaRPr lang="en-GB" sz="1500" b="0" kern="1200" dirty="0">
                        <a:solidFill>
                          <a:srgbClr val="0066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Planned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YTD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Force Employment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12 000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4 545.00</a:t>
                      </a:r>
                    </a:p>
                    <a:p>
                      <a:pPr algn="r"/>
                      <a:r>
                        <a:rPr lang="en-ZA" sz="15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(37.9%)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10 000</a:t>
                      </a:r>
                      <a:endParaRPr lang="en-GB" sz="15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2 745.85</a:t>
                      </a:r>
                    </a:p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(27%)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5 418.49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(69%)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Force Preparation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Arial Narrow" panose="020B0606020202030204" pitchFamily="34" charset="0"/>
                        </a:rPr>
                        <a:t>3 159.13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(26.3%)</a:t>
                      </a:r>
                      <a:endParaRPr lang="en-GB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15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3 866.70</a:t>
                      </a:r>
                    </a:p>
                    <a:p>
                      <a:pPr marL="0" algn="r" defTabSz="914400" rtl="0" eaLnBrk="1" latinLnBrk="0" hangingPunct="1"/>
                      <a:r>
                        <a:rPr lang="en-GB" sz="15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(39%)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2 200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716.45</a:t>
                      </a:r>
                    </a:p>
                    <a:p>
                      <a:pPr algn="r"/>
                      <a:r>
                        <a:rPr lang="en-ZA" sz="1500" dirty="0">
                          <a:latin typeface="Arial Narrow" panose="020B0606020202030204" pitchFamily="34" charset="0"/>
                        </a:rPr>
                        <a:t>(33%)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3309" marR="63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12 000</a:t>
                      </a:r>
                      <a:endParaRPr lang="en-GB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Arial Narrow" panose="020B0606020202030204" pitchFamily="34" charset="0"/>
                        </a:rPr>
                        <a:t>7 </a:t>
                      </a:r>
                      <a:r>
                        <a:rPr lang="en-GB" sz="1500" b="1" dirty="0" smtClean="0">
                          <a:latin typeface="Arial Narrow" panose="020B0606020202030204" pitchFamily="34" charset="0"/>
                        </a:rPr>
                        <a:t>704.13</a:t>
                      </a:r>
                      <a:endParaRPr lang="en-GB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10 000</a:t>
                      </a:r>
                      <a:endParaRPr lang="en-GB" sz="15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GB" sz="15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612.55</a:t>
                      </a:r>
                      <a:endParaRPr lang="en-GB" sz="15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10 000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500" b="1" dirty="0">
                          <a:latin typeface="Arial Narrow" panose="020B0606020202030204" pitchFamily="34" charset="0"/>
                        </a:rPr>
                        <a:t>6 </a:t>
                      </a:r>
                      <a:r>
                        <a:rPr lang="en-ZA" sz="1500" b="1" dirty="0" smtClean="0">
                          <a:latin typeface="Arial Narrow" panose="020B0606020202030204" pitchFamily="34" charset="0"/>
                        </a:rPr>
                        <a:t>134.94</a:t>
                      </a:r>
                      <a:endParaRPr lang="en-ZA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312" y="729984"/>
            <a:ext cx="886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reflects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of hours at sea and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over a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year period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90925" y="3364414"/>
            <a:ext cx="815786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5876081" y="3364414"/>
            <a:ext cx="815786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8115300" y="3364212"/>
            <a:ext cx="815786" cy="332957"/>
          </a:xfrm>
          <a:prstGeom prst="roundRect">
            <a:avLst/>
          </a:prstGeom>
          <a:noFill/>
          <a:ln w="28575">
            <a:solidFill>
              <a:srgbClr val="056F05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7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8580" y="595901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Z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4800" b="1" dirty="0" smtClean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Performance </a:t>
            </a:r>
            <a:r>
              <a:rPr lang="en-ZA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5286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Q3 Performance against DOD Outputs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4" y="757878"/>
            <a:ext cx="8994703" cy="41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3AB000-ECC8-4C80-863F-F7BFFCF73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Performance Status on Targets per Quarter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12380"/>
              </p:ext>
            </p:extLst>
          </p:nvPr>
        </p:nvGraphicFramePr>
        <p:xfrm>
          <a:off x="271935" y="803758"/>
          <a:ext cx="8628874" cy="2132751"/>
        </p:xfrm>
        <a:graphic>
          <a:graphicData uri="http://schemas.openxmlformats.org/drawingml/2006/table">
            <a:tbl>
              <a:tblPr firstRow="1" bandRow="1"/>
              <a:tblGrid>
                <a:gridCol w="263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8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85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8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85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ZA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Z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(73%)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(50%)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(62%)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Z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Achieved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(27%)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(50%)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(38%)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Z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501481169"/>
              </p:ext>
            </p:extLst>
          </p:nvPr>
        </p:nvGraphicFramePr>
        <p:xfrm>
          <a:off x="1026826" y="2908091"/>
          <a:ext cx="7127823" cy="338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CEF3D85C-91C4-4A2E-BDAA-CC5D458641FB}"/>
              </a:ext>
            </a:extLst>
          </p:cNvPr>
          <p:cNvSpPr txBox="1">
            <a:spLocks/>
          </p:cNvSpPr>
          <p:nvPr/>
        </p:nvSpPr>
        <p:spPr bwMode="auto">
          <a:xfrm>
            <a:off x="8665829" y="6477000"/>
            <a:ext cx="44651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719" y="1905708"/>
            <a:ext cx="7628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b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014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 Information</a:t>
            </a:r>
            <a:endParaRPr lang="en-ZA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en-GB" sz="4800" b="1" dirty="0">
              <a:solidFill>
                <a:srgbClr val="014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3AB000-ECC8-4C80-863F-F7BFFCF73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Summary of State of Expenditure:  31 Des 2020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CEF3D85C-91C4-4A2E-BDAA-CC5D458641FB}"/>
              </a:ext>
            </a:extLst>
          </p:cNvPr>
          <p:cNvSpPr txBox="1">
            <a:spLocks/>
          </p:cNvSpPr>
          <p:nvPr/>
        </p:nvSpPr>
        <p:spPr bwMode="auto">
          <a:xfrm>
            <a:off x="8665829" y="6477000"/>
            <a:ext cx="44651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8CC4F5-CF9A-4D04-89F8-A6061E4C3ACE}"/>
              </a:ext>
            </a:extLst>
          </p:cNvPr>
          <p:cNvSpPr txBox="1"/>
          <p:nvPr/>
        </p:nvSpPr>
        <p:spPr>
          <a:xfrm>
            <a:off x="140094" y="981890"/>
            <a:ext cx="590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DOD Planned Expenditure: </a:t>
            </a:r>
            <a:r>
              <a:rPr lang="en-GB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75.6</a:t>
            </a:r>
            <a:r>
              <a:rPr lang="en-GB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1377F20-702E-45CB-8B22-C2C11AE06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13435"/>
              </p:ext>
            </p:extLst>
          </p:nvPr>
        </p:nvGraphicFramePr>
        <p:xfrm>
          <a:off x="247650" y="1282702"/>
          <a:ext cx="8655050" cy="1835982"/>
        </p:xfrm>
        <a:graphic>
          <a:graphicData uri="http://schemas.openxmlformats.org/drawingml/2006/table">
            <a:tbl>
              <a:tblPr firstRow="1" bandRow="1"/>
              <a:tblGrid>
                <a:gridCol w="6465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55" marR="99055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Allocation</a:t>
                      </a: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54 201 287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Expenditure</a:t>
                      </a: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38 074 462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Available</a:t>
                      </a: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16 126 825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Expenditure (Paid)</a:t>
                      </a:r>
                    </a:p>
                  </a:txBody>
                  <a:tcPr marL="99055" marR="99055" marT="45718" marB="4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70.2%</a:t>
                      </a:r>
                      <a:endParaRPr lang="en-Z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2" marR="84402" marT="42201" marB="42201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757" y="3437308"/>
            <a:ext cx="875803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contributing factors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Z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5.4%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deviation to planned expenditure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Z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salary increases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for public servants during FY2020/21.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900" dirty="0" smtClean="0">
              <a:solidFill>
                <a:srgbClr val="014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travelling restrictions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impacted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</a:t>
            </a:r>
            <a:r>
              <a:rPr lang="en-GB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expenditure relating to the movement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of personnel i.e. courses, 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etc.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ARMSCOR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to assist with the procurement of essential COVID-19 medical </a:t>
            </a:r>
            <a:r>
              <a:rPr lang="en-ZA" sz="1700" dirty="0">
                <a:latin typeface="Arial" panose="020B0604020202020204" pitchFamily="34" charset="0"/>
                <a:cs typeface="Arial" panose="020B0604020202020204" pitchFamily="34" charset="0"/>
              </a:rPr>
              <a:t>supplies (rapid test kits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 due to DOD </a:t>
            </a:r>
            <a:r>
              <a:rPr lang="en-ZA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capacity constraints</a:t>
            </a:r>
            <a:r>
              <a:rPr lang="en-Z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07810" y="2947295"/>
            <a:ext cx="149767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V="1">
            <a:off x="5019075" y="1478014"/>
            <a:ext cx="1499429" cy="1461247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854439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>
                <a:solidFill>
                  <a:prstClr val="white"/>
                </a:solidFill>
                <a:latin typeface="Arial" panose="020B0604020202020204" pitchFamily="34" charset="0"/>
              </a:rPr>
              <a:t>Comments on of State of Expenditure per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>
                <a:solidFill>
                  <a:prstClr val="white"/>
                </a:solidFill>
                <a:latin typeface="Arial" panose="020B0604020202020204" pitchFamily="34" charset="0"/>
              </a:rPr>
              <a:t>Programme:  31 Dec 2020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58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3AB000-ECC8-4C80-863F-F7BFFCF73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" y="-10799"/>
            <a:ext cx="9144539" cy="6857596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F83B843C-D33B-46E7-94BA-DAE8F824E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1071"/>
              </p:ext>
            </p:extLst>
          </p:nvPr>
        </p:nvGraphicFramePr>
        <p:xfrm>
          <a:off x="160374" y="1142114"/>
          <a:ext cx="8833305" cy="4130856"/>
        </p:xfrm>
        <a:graphic>
          <a:graphicData uri="http://schemas.openxmlformats.org/drawingml/2006/table">
            <a:tbl>
              <a:tblPr/>
              <a:tblGrid>
                <a:gridCol w="1424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3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3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32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32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32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5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75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42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94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03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Programme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2020/21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Adjust-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ments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Funds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Drawing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Drawing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Actual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Actual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Expenditure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f=(e/d)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h=(g/d)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=(e-g)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j=(</a:t>
                      </a:r>
                      <a:r>
                        <a:rPr lang="en-GB" sz="1400" b="0" i="0" u="none" strike="noStrike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5 731 874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-425 885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5 445 083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3 934 651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72.3%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3 494 847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64.2%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439 804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11.2%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Force Employment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3 671 088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1 873 167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4 620 674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2 754 383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59.6%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3 138 031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67.9%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-383 648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-13.9%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Landward Defence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17 421 897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-1 444 407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16 617 184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13 694 760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82.4%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13 204 209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79.5%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490 551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3.6%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 Defence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7 405 301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155 880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7 536 152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5 336 357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70.8%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4 784 845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63.5%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551 512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10.3%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Maritime Defence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4 915 613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69 731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4 958 731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3 607 591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72.8%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3 135 433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63.2%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472 158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13.1%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Military Health Support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5 655 997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804 007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6 077 410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4 845 586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79.7%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4 046 311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66.6%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799 275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16.5%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Defence Intelligence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1 187 534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-81 912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1 147 862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872 193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76.0%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844 999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73.6%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27 194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3.1%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General Support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6 449 317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2 689 076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7 798 191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5 950 543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76.3%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5 425 787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69.6%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524 756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8.8%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52 438 621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3 639 657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54 201 287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>
                          <a:effectLst/>
                          <a:latin typeface="Arial Narrow" panose="020B0606020202030204" pitchFamily="34" charset="0"/>
                        </a:rPr>
                        <a:t>40 996 064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75.6%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38 074 462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2 921 602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057170" y="1080887"/>
            <a:ext cx="828603" cy="425695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2589" y="1080887"/>
            <a:ext cx="878554" cy="425695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4500289" y="5504329"/>
            <a:ext cx="1645020" cy="304800"/>
          </a:xfrm>
          <a:prstGeom prst="curvedUp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21593" y="4962188"/>
            <a:ext cx="450074" cy="270639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7468882" y="1080887"/>
            <a:ext cx="753034" cy="4256951"/>
          </a:xfrm>
          <a:prstGeom prst="rect">
            <a:avLst/>
          </a:prstGeom>
          <a:noFill/>
          <a:ln w="28575">
            <a:solidFill>
              <a:srgbClr val="FF66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6409766" y="5486399"/>
            <a:ext cx="1550894" cy="304800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" y="4245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854439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>
                <a:solidFill>
                  <a:prstClr val="white"/>
                </a:solidFill>
                <a:latin typeface="Arial" panose="020B0604020202020204" pitchFamily="34" charset="0"/>
              </a:rPr>
              <a:t>Summary of State of Expenditure per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>
                <a:solidFill>
                  <a:prstClr val="white"/>
                </a:solidFill>
                <a:latin typeface="Arial" panose="020B0604020202020204" pitchFamily="34" charset="0"/>
              </a:rPr>
              <a:t>Economic Classification: 31 </a:t>
            </a:r>
            <a:r>
              <a:rPr lang="en-ZA" altLang="en-US" sz="26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Dec </a:t>
            </a:r>
            <a:r>
              <a:rPr lang="en-ZA" altLang="en-US" sz="2600" b="1" dirty="0">
                <a:solidFill>
                  <a:prstClr val="white"/>
                </a:solidFill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59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56634"/>
              </p:ext>
            </p:extLst>
          </p:nvPr>
        </p:nvGraphicFramePr>
        <p:xfrm>
          <a:off x="112380" y="1056249"/>
          <a:ext cx="8919237" cy="4030581"/>
        </p:xfrm>
        <a:graphic>
          <a:graphicData uri="http://schemas.openxmlformats.org/drawingml/2006/table">
            <a:tbl>
              <a:tblPr/>
              <a:tblGrid>
                <a:gridCol w="1401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531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97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Economic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2020/21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Adjust-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ments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Funds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Drawing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Approved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Drawing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Actual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Expen-diture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Actual </a:t>
                      </a:r>
                      <a:b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Expen-diture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2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R'000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2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f=(e/d)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h=(g/d)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=(e-g)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j=(</a:t>
                      </a:r>
                      <a:r>
                        <a:rPr lang="en-GB" sz="1400" b="0" i="0" u="none" strike="noStrike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Compensation of Employees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31 177 687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-192 826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30 984 861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24 818 479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80.1%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24 592 053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79.4%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226 426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0.9%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Goods and Services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13 396 238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1 765 743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15 161 981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10 315 615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68.0%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8 035 462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53.0%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2 280 153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22.1%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Transfers and Subsidies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7 091 013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-255 144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6 835 869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4 833 922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4 825 144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70.6%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8 778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Payments for Capital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773 683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444 893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1 218 576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1 028 048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84.4%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620 031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50.9%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408 017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39.7%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Payments for Financial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>
                          <a:effectLst/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1 772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-1 772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Total Expenditure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52 438 621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1 762 666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54 201 287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40 996 064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75.6%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38 074 462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2 921 602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2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17470" y="991716"/>
            <a:ext cx="833727" cy="417963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324" y="991717"/>
            <a:ext cx="852002" cy="4179638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7762" y="991721"/>
            <a:ext cx="823418" cy="4179634"/>
          </a:xfrm>
          <a:prstGeom prst="rect">
            <a:avLst/>
          </a:prstGeom>
          <a:noFill/>
          <a:ln w="28575">
            <a:solidFill>
              <a:srgbClr val="FF66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4331241" y="5314785"/>
            <a:ext cx="1645020" cy="304800"/>
          </a:xfrm>
          <a:prstGeom prst="curvedUp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00B0F0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6124177" y="5341677"/>
            <a:ext cx="1927423" cy="304800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52329" y="4802521"/>
            <a:ext cx="463918" cy="24589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03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Legislative Requirements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DOD Quarterly Performance Report Instruction </a:t>
            </a:r>
            <a:b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Z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 0014/2020 </a:t>
            </a:r>
            <a:r>
              <a:rPr lang="en-ZA" sz="2200" dirty="0">
                <a:latin typeface="Arial" charset="0"/>
                <a:cs typeface="Arial" charset="0"/>
              </a:rPr>
              <a:t>g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ave effect to the legislative framework applicable on QPRs, and provided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DOD unique guidelines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for the compilation of respective QPRs.  </a:t>
            </a: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Supplementary QPR Instruction No 00019/2020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was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issued to ensure alignment with, and reporting against the 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Adjusted DOD APP for 2020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u="sng" dirty="0">
                <a:solidFill>
                  <a:prstClr val="black"/>
                </a:solidFill>
                <a:latin typeface="Arial" charset="0"/>
                <a:cs typeface="Arial" charset="0"/>
              </a:rPr>
              <a:t>Note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:  Q1 reporting was done </a:t>
            </a:r>
            <a:r>
              <a:rPr lang="en-ZA" sz="2200" dirty="0">
                <a:latin typeface="Arial" charset="0"/>
                <a:cs typeface="Arial" charset="0"/>
              </a:rPr>
              <a:t>against the DOD APP for 2020 tabled on 12 March 2020.  Reporting against the remainder of FY2020/21 quarters will be done against the Adjusted DOD APP for 2020, tabled on 20 July 2020.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Secondary Contributing Factors to Deviations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60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1268"/>
              </p:ext>
            </p:extLst>
          </p:nvPr>
        </p:nvGraphicFramePr>
        <p:xfrm>
          <a:off x="134193" y="989301"/>
          <a:ext cx="8863810" cy="1716983"/>
        </p:xfrm>
        <a:graphic>
          <a:graphicData uri="http://schemas.openxmlformats.org/drawingml/2006/table">
            <a:tbl>
              <a:tblPr firstRow="1" firstCol="1" bandRow="1"/>
              <a:tblGrid>
                <a:gridCol w="8863810"/>
              </a:tblGrid>
              <a:tr h="29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1: Administration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Rm439 804 (11.2%)</a:t>
                      </a:r>
                      <a:endParaRPr lang="en-Z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876">
                <a:tc>
                  <a:txBody>
                    <a:bodyPr/>
                    <a:lstStyle/>
                    <a:p>
                      <a:pPr marL="268288" lvl="0" indent="-26828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backlog at DIRCO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due to internal and external COVID-19 lockdowns, resulted in payment vouchers on Military Attaché expenditure abroad, not been provided to the DOD on time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8">
                <a:tc>
                  <a:txBody>
                    <a:bodyPr/>
                    <a:lstStyle/>
                    <a:p>
                      <a:pPr marL="268288" lvl="0" indent="-26828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Invoices received from the DPWI were 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verified timely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payment during Dec 2020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45060"/>
              </p:ext>
            </p:extLst>
          </p:nvPr>
        </p:nvGraphicFramePr>
        <p:xfrm>
          <a:off x="134193" y="3055024"/>
          <a:ext cx="8863810" cy="1426271"/>
        </p:xfrm>
        <a:graphic>
          <a:graphicData uri="http://schemas.openxmlformats.org/drawingml/2006/table">
            <a:tbl>
              <a:tblPr firstRow="1" firstCol="1" bandRow="1"/>
              <a:tblGrid>
                <a:gridCol w="8863810"/>
              </a:tblGrid>
              <a:tr h="29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2: Force Employment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Rm383 648 (-13.9%)</a:t>
                      </a:r>
                      <a:endParaRPr lang="en-ZA" sz="18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884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higher than anticipated cash-flow was as a result of allowances paid to deployed SANDF soldiers in support to other Government departments in mitigating the spread of the COVID-19 pandemic.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2" y="-34437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Secondary Contributing Factors to Deviations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61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64921"/>
              </p:ext>
            </p:extLst>
          </p:nvPr>
        </p:nvGraphicFramePr>
        <p:xfrm>
          <a:off x="134193" y="1027721"/>
          <a:ext cx="8863810" cy="2854219"/>
        </p:xfrm>
        <a:graphic>
          <a:graphicData uri="http://schemas.openxmlformats.org/drawingml/2006/table">
            <a:tbl>
              <a:tblPr firstRow="1" firstCol="1" bandRow="1"/>
              <a:tblGrid>
                <a:gridCol w="8863810"/>
              </a:tblGrid>
              <a:tr h="29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4: Air Defence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Rm551 512 (13.3%)</a:t>
                      </a:r>
                      <a:endParaRPr lang="en-Z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560">
                <a:tc>
                  <a:txBody>
                    <a:bodyPr/>
                    <a:lstStyle/>
                    <a:p>
                      <a:pPr marL="268288" lvl="0" indent="-26828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closure of local and international businesses, following the collective global responses to contain the spread of the </a:t>
                      </a: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 pandemic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had a negative impact on the ability of the SA Air Force to financially perform as planned.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59">
                <a:tc>
                  <a:txBody>
                    <a:bodyPr/>
                    <a:lstStyle/>
                    <a:p>
                      <a:pPr marL="268288" lvl="0" indent="-26828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placement of new aircraft system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contracts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the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Gripen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Hawk airframes and engines, were deferred to 01 Apr 2021.  This decision was motivated by the negative impact of COVID-19 on deliverables from fore-based suppliers.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71">
                <a:tc>
                  <a:txBody>
                    <a:bodyPr/>
                    <a:lstStyle/>
                    <a:p>
                      <a:pPr marL="268288" lvl="0" indent="-26828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Prolonged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processes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regarding the upkeep of aircraft systems had an effect on cash flow performance.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Secondary Contributing Factors to Deviations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62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27515"/>
              </p:ext>
            </p:extLst>
          </p:nvPr>
        </p:nvGraphicFramePr>
        <p:xfrm>
          <a:off x="134193" y="1043089"/>
          <a:ext cx="8863810" cy="1424989"/>
        </p:xfrm>
        <a:graphic>
          <a:graphicData uri="http://schemas.openxmlformats.org/drawingml/2006/table">
            <a:tbl>
              <a:tblPr firstRow="1" firstCol="1" bandRow="1"/>
              <a:tblGrid>
                <a:gridCol w="8863810"/>
              </a:tblGrid>
              <a:tr h="29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5: Maritime Defence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Rm472 158 (13.1%)</a:t>
                      </a:r>
                      <a:endParaRPr lang="en-Z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756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dates of spares were shifted to the right </a:t>
                      </a: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contractors.  This negatively affected availability of spares required for the M&amp;R of vessels, which in turn had a direct impact on the availability and readiness of Navy Platforms.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8111"/>
              </p:ext>
            </p:extLst>
          </p:nvPr>
        </p:nvGraphicFramePr>
        <p:xfrm>
          <a:off x="134193" y="2833461"/>
          <a:ext cx="8863810" cy="1171415"/>
        </p:xfrm>
        <a:graphic>
          <a:graphicData uri="http://schemas.openxmlformats.org/drawingml/2006/table">
            <a:tbl>
              <a:tblPr firstRow="1" firstCol="1" bandRow="1"/>
              <a:tblGrid>
                <a:gridCol w="8863810"/>
              </a:tblGrid>
              <a:tr h="293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 6: General Support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284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Rm524 756 (8.8%)</a:t>
                      </a:r>
                      <a:endParaRPr lang="en-ZA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398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Invoices received from the DPWI for the upgrading of buildings were </a:t>
                      </a: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verified timely </a:t>
                      </a:r>
                      <a:r>
                        <a:rPr lang="en-ZA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payment during Dec 2020.</a:t>
                      </a:r>
                      <a:endParaRPr lang="en-Z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4" y="-190096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Irregular Expenditure as at 31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ec 2020</a:t>
            </a:r>
            <a:endParaRPr lang="en-ZA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63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Total value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of Irregular Expenditure recorded in the books of the DOD:  </a:t>
            </a: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RB8,132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of which the </a:t>
            </a:r>
            <a:r>
              <a:rPr lang="en-ZA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CoE</a:t>
            </a:r>
            <a:r>
              <a:rPr lang="en-ZA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underfunding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constitutes to </a:t>
            </a:r>
            <a:r>
              <a:rPr lang="en-ZA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RB5,65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(70%).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HR Division recommended various interventions – refer to presentation made to the </a:t>
            </a:r>
            <a:r>
              <a:rPr lang="en-ZA" sz="2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PCD&amp;MV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of 03 Feb 2021.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4" y="-190096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Irregular Expenditure as at 31 </a:t>
            </a: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D</a:t>
            </a: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ec 2020</a:t>
            </a:r>
            <a:endParaRPr lang="en-ZA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64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Q3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Irregular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Expenditure amounted to </a:t>
            </a: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Rm167,9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comprising of the following categories: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27360"/>
              </p:ext>
            </p:extLst>
          </p:nvPr>
        </p:nvGraphicFramePr>
        <p:xfrm>
          <a:off x="288978" y="1667436"/>
          <a:ext cx="8496433" cy="3371839"/>
        </p:xfrm>
        <a:graphic>
          <a:graphicData uri="http://schemas.openxmlformats.org/drawingml/2006/table">
            <a:tbl>
              <a:tblPr firstRow="1" firstCol="1" bandRow="1"/>
              <a:tblGrid>
                <a:gridCol w="6497304"/>
                <a:gridCol w="1999129"/>
              </a:tblGrid>
              <a:tr h="256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929"/>
                    </a:solidFill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Contracts awarded during FY2017/18 and FY2019/20 through an unfair bidding process for an asset management contract for IT services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Rm114,188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Extension of a contract with more than 15% without NT approval for the reimbursement of 1 Mil hospital in terms of Quality Survey fees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Rm6,862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Contracts awarded through an incorrect bid evaluation process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Rm13,845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 from NT prescripts for the acquisition of PPE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Rm29,117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122903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Progress made in dealing with Irregular Expenditure</a:t>
            </a:r>
            <a:endParaRPr lang="en-ZA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65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Cases to the value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Rm245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were submitted to NT for condonation.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Contracts to the amount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Rm217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are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registered with the Military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Police (with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 case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docket) and are under investigation by the 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SIU.</a:t>
            </a: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Cases to the value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Rm164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which were investigated by the Military Police, were referred to the Commercial Crimes Court for decision.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Contracts to the amount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Rm239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are under investigation by the DOD Inspector-General.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122903"/>
            <a:ext cx="9144539" cy="68575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1"/>
            <a:ext cx="9143999" cy="626400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Progress made in dealing with Irregular Expenditure</a:t>
            </a:r>
            <a:endParaRPr lang="en-ZA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65829" y="6477000"/>
            <a:ext cx="44651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66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3102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forensic company was contracted to investigate a contract to the value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Rm604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DOD Internal Audit (Forensic Section) investigated an asset management contract to the value of </a:t>
            </a:r>
            <a:r>
              <a:rPr lang="en-ZA" sz="2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Rm570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; findings and recommendations are currently under review by the C </a:t>
            </a:r>
            <a:r>
              <a:rPr lang="en-ZA" sz="2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SANDF</a:t>
            </a:r>
            <a:r>
              <a:rPr lang="en-ZA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and the Accounting Officer.</a:t>
            </a: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57188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14388" lvl="2" indent="-357188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DE43F4-AC2F-2540-B1D3-A3B211703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8092"/>
            <a:ext cx="572469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38100">
              <a:bevelT w="38100" h="38100"/>
            </a:sp3d>
          </a:bodyPr>
          <a:lstStyle/>
          <a:p>
            <a:r>
              <a:rPr lang="en-GB" sz="6000" dirty="0">
                <a:solidFill>
                  <a:srgbClr val="3D6040">
                    <a:alpha val="26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Thank you…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5" y="5238750"/>
            <a:ext cx="48577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-539" y="0"/>
            <a:ext cx="914453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Amended Legislative Requirements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3653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DPME 2020/21 Guidelines for National Quarterly Reports states that: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4572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“Reporting on both </a:t>
            </a:r>
            <a:r>
              <a:rPr lang="en-ZA" sz="2200" u="sng" dirty="0">
                <a:solidFill>
                  <a:prstClr val="black"/>
                </a:solidFill>
                <a:latin typeface="Arial" charset="0"/>
                <a:cs typeface="Arial" charset="0"/>
              </a:rPr>
              <a:t>financial and non-financial performance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is important in measuring the performance of government institutions.  Non-financial information is essential for assessing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progress towards predetermined service delivery performance targets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”. 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457200" algn="just" defTabSz="9144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“Performance information allows for a </a:t>
            </a:r>
            <a:r>
              <a:rPr lang="en-ZA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results-based management approach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, where results or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performance can be regularly measured in order to recognise success and failure, and to adjust strategy accordingly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”. 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74769" y="6477000"/>
            <a:ext cx="437576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7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Additional COVID-19 Reporting Requirements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773902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As from FY2020/21, departments must monitor both financial and non-financial performance in relation to COVID-19 interventions.  QPRs will be utilised to monitor and track implementation of COVID-19 interventions, in addition to continuous service delivery programmes.  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8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6FE484-A43B-4950-9266-0D1384A5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37" y="2599740"/>
            <a:ext cx="6761166" cy="33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A1CDA-D78E-4139-A30F-DB0B35DA2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404"/>
            <a:ext cx="9144539" cy="6857596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1" y="0"/>
            <a:ext cx="9143999" cy="625475"/>
          </a:xfrm>
          <a:prstGeom prst="rect">
            <a:avLst/>
          </a:prstGeom>
          <a:solidFill>
            <a:srgbClr val="01492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800" b="1" dirty="0">
                <a:solidFill>
                  <a:prstClr val="white"/>
                </a:solidFill>
                <a:latin typeface="Arial" panose="020B0604020202020204" pitchFamily="34" charset="0"/>
              </a:rPr>
              <a:t>Background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8979" y="895255"/>
            <a:ext cx="8565502" cy="45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The DOD institutionalised the </a:t>
            </a:r>
            <a:r>
              <a:rPr lang="en-ZA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Results-Based </a:t>
            </a:r>
            <a:r>
              <a:rPr lang="en-Z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Management Framework</a:t>
            </a:r>
            <a:r>
              <a:rPr lang="en-ZA" sz="2200" dirty="0">
                <a:solidFill>
                  <a:prstClr val="black"/>
                </a:solidFill>
                <a:latin typeface="Arial" charset="0"/>
                <a:cs typeface="Arial" charset="0"/>
              </a:rPr>
              <a:t> as prescribed in the Revised Framework with effect from FY2020/21 as a tool to ensure that the Department fulfils its Constitutional mandate as expressed in terms of the intended impact, outcomes and outputs.  </a:t>
            </a: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578517" y="6477000"/>
            <a:ext cx="533828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C28864-C4CA-4A15-9413-2BBFBF60B2D0}" type="slidenum">
              <a:rPr lang="en-US" altLang="en-US" sz="1600" smtClean="0">
                <a:solidFill>
                  <a:srgbClr val="014929"/>
                </a:solidFill>
                <a:latin typeface="Arial" panose="020B0604020202020204" pitchFamily="34" charset="0"/>
              </a:rPr>
              <a:pPr algn="r"/>
              <a:t>9</a:t>
            </a:fld>
            <a:endParaRPr lang="en-US" altLang="en-US" sz="2400" dirty="0">
              <a:solidFill>
                <a:srgbClr val="014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atellite Dish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6024</TotalTime>
  <Words>4483</Words>
  <Application>Microsoft Office PowerPoint</Application>
  <PresentationFormat>On-screen Show (4:3)</PresentationFormat>
  <Paragraphs>1361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Arial Black</vt:lpstr>
      <vt:lpstr>Arial Narrow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Office Theme</vt:lpstr>
      <vt:lpstr>2_Satellite Dish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VAN DEN BERG CE</cp:lastModifiedBy>
  <cp:revision>386</cp:revision>
  <cp:lastPrinted>2019-07-17T10:15:08Z</cp:lastPrinted>
  <dcterms:created xsi:type="dcterms:W3CDTF">2017-09-19T08:49:45Z</dcterms:created>
  <dcterms:modified xsi:type="dcterms:W3CDTF">2021-02-10T09:42:48Z</dcterms:modified>
</cp:coreProperties>
</file>