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744" r:id="rId9"/>
    <p:sldMasterId id="2147483756" r:id="rId10"/>
  </p:sldMasterIdLst>
  <p:sldIdLst>
    <p:sldId id="256" r:id="rId11"/>
    <p:sldId id="257" r:id="rId12"/>
    <p:sldId id="411" r:id="rId13"/>
    <p:sldId id="412" r:id="rId14"/>
    <p:sldId id="413" r:id="rId15"/>
    <p:sldId id="414" r:id="rId16"/>
    <p:sldId id="415" r:id="rId17"/>
    <p:sldId id="416" r:id="rId18"/>
    <p:sldId id="417" r:id="rId19"/>
    <p:sldId id="418" r:id="rId20"/>
    <p:sldId id="419" r:id="rId21"/>
    <p:sldId id="420" r:id="rId22"/>
    <p:sldId id="421" r:id="rId23"/>
    <p:sldId id="422" r:id="rId24"/>
    <p:sldId id="423" r:id="rId25"/>
    <p:sldId id="424" r:id="rId26"/>
    <p:sldId id="425" r:id="rId27"/>
    <p:sldId id="392" r:id="rId28"/>
    <p:sldId id="395" r:id="rId29"/>
    <p:sldId id="397" r:id="rId30"/>
    <p:sldId id="398" r:id="rId31"/>
    <p:sldId id="399" r:id="rId32"/>
    <p:sldId id="400" r:id="rId33"/>
    <p:sldId id="401" r:id="rId34"/>
    <p:sldId id="402" r:id="rId35"/>
    <p:sldId id="403" r:id="rId36"/>
    <p:sldId id="426" r:id="rId37"/>
    <p:sldId id="427" r:id="rId38"/>
    <p:sldId id="428" r:id="rId39"/>
    <p:sldId id="429" r:id="rId40"/>
    <p:sldId id="430" r:id="rId41"/>
    <p:sldId id="432" r:id="rId42"/>
    <p:sldId id="431" r:id="rId43"/>
    <p:sldId id="391"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B6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6.xml"/><Relationship Id="rId29"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slide" Target="slides/slide34.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tableStyles" Target="tableStyle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viewProps" Target="viewProps.xml"/><Relationship Id="rId20" Type="http://schemas.openxmlformats.org/officeDocument/2006/relationships/slide" Target="slides/slide10.xml"/><Relationship Id="rId41" Type="http://schemas.openxmlformats.org/officeDocument/2006/relationships/slide" Target="slides/slide3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t>3/2/2021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t>3/2/2021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B43B567-1480-41C0-94CA-3F998A208C2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662879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768A0FA-B43D-492F-8352-F0855BA13E8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1599105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44B663D-01F8-49CA-9FF8-727C8C501B0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03927052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C720E30-A2BD-4F2A-9620-86669B3C9A7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8354164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BBFAA35-8C5D-494B-BE79-A51939F42CD3}"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6689520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01B8A5C-9454-4D90-8131-2BBADDAF1C6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7683541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0EF46F7-9B95-4FCC-952E-2AA45748FCB0}"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7109313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1E425FD-88EB-4C0D-A345-5C15B2761FFC}"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5866875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6666409-0294-4D6A-B30E-4CB30D370F87}"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088918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68ECAEB-E519-4D36-8A61-09AB93081F46}"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65397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t>3/2/2021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C1E604-2115-433D-A393-428B6BA7161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896937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solidFill>
                  <a:prstClr val="black">
                    <a:tint val="75000"/>
                  </a:prstClr>
                </a:solidFill>
              </a:rPr>
              <a:pPr/>
              <a:t>3/2/2021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318589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solidFill>
                  <a:prstClr val="black">
                    <a:tint val="75000"/>
                  </a:prstClr>
                </a:solidFill>
              </a:rPr>
              <a:pPr/>
              <a:t>3/2/2021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522646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BF60B1-50DC-4ABB-A2ED-DA16B05F64BC}" type="datetimeFigureOut">
              <a:rPr lang="en-US" smtClean="0">
                <a:solidFill>
                  <a:prstClr val="black">
                    <a:tint val="75000"/>
                  </a:prstClr>
                </a:solidFill>
              </a:rPr>
              <a:pPr/>
              <a:t>3/2/2021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424045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3DBF60B1-50DC-4ABB-A2ED-DA16B05F64BC}" type="datetimeFigureOut">
              <a:rPr lang="en-US" smtClean="0">
                <a:solidFill>
                  <a:prstClr val="black">
                    <a:tint val="75000"/>
                  </a:prstClr>
                </a:solidFill>
              </a:rPr>
              <a:pPr/>
              <a:t>3/2/2021</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123742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3DBF60B1-50DC-4ABB-A2ED-DA16B05F64BC}" type="datetimeFigureOut">
              <a:rPr lang="en-US" smtClean="0">
                <a:solidFill>
                  <a:prstClr val="black">
                    <a:tint val="75000"/>
                  </a:prstClr>
                </a:solidFill>
              </a:rPr>
              <a:pPr/>
              <a:t>3/2/2021</a:t>
            </a:fld>
            <a:endParaRPr lang="en-ZA"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ZA"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164289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3DBF60B1-50DC-4ABB-A2ED-DA16B05F64BC}" type="datetimeFigureOut">
              <a:rPr lang="en-US" smtClean="0">
                <a:solidFill>
                  <a:prstClr val="black">
                    <a:tint val="75000"/>
                  </a:prstClr>
                </a:solidFill>
              </a:rPr>
              <a:pPr/>
              <a:t>3/2/2021</a:t>
            </a:fld>
            <a:endParaRPr lang="en-ZA"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Z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5719409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F60B1-50DC-4ABB-A2ED-DA16B05F64BC}" type="datetimeFigureOut">
              <a:rPr lang="en-US" smtClean="0">
                <a:solidFill>
                  <a:prstClr val="black">
                    <a:tint val="75000"/>
                  </a:prstClr>
                </a:solidFill>
              </a:rPr>
              <a:pPr/>
              <a:t>3/2/2021</a:t>
            </a:fld>
            <a:endParaRPr lang="en-Z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Z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4039750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BF60B1-50DC-4ABB-A2ED-DA16B05F64BC}" type="datetimeFigureOut">
              <a:rPr lang="en-US" smtClean="0">
                <a:solidFill>
                  <a:prstClr val="black">
                    <a:tint val="75000"/>
                  </a:prstClr>
                </a:solidFill>
              </a:rPr>
              <a:pPr/>
              <a:t>3/2/2021</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4140176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t>3/2/2021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BF60B1-50DC-4ABB-A2ED-DA16B05F64BC}" type="datetimeFigureOut">
              <a:rPr lang="en-US" smtClean="0">
                <a:solidFill>
                  <a:prstClr val="black">
                    <a:tint val="75000"/>
                  </a:prstClr>
                </a:solidFill>
              </a:rPr>
              <a:pPr/>
              <a:t>3/2/2021</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289359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solidFill>
                  <a:prstClr val="black">
                    <a:tint val="75000"/>
                  </a:prstClr>
                </a:solidFill>
              </a:rPr>
              <a:pPr/>
              <a:t>3/2/2021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9494746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solidFill>
                  <a:prstClr val="black">
                    <a:tint val="75000"/>
                  </a:prstClr>
                </a:solidFill>
              </a:rPr>
              <a:pPr/>
              <a:t>3/2/2021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4024269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36806BB-BF31-428D-B252-617B3F449CCA}"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711809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5C62E53-ECF1-46FC-A488-CBD53BBCDB6A}"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411965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6C5B445-872B-4DD9-816D-EFFBAC4A2C6C}"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180244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2BCE4FC-CCA7-42AE-AF08-2DF5D9CCFD2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8398677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BBE5BF0-8101-487A-A2F9-D49C54247910}"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53933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D181657-F070-4ADA-8993-0529CC5631E6}"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300451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5BE6329-FCF6-40AF-9F26-B14FD05F6DD3}"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51460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BF60B1-50DC-4ABB-A2ED-DA16B05F64BC}" type="datetimeFigureOut">
              <a:rPr lang="en-US" smtClean="0"/>
              <a:t>3/2/2021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7D23F14-7DEB-44A9-970E-F8476AFB30AD}"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379162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C10317F-3EC7-4E32-BCE8-3957B01F6C82}"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873561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B917229-143D-49BF-BBD6-A9C8DB1B735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3002892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810020-B4EF-4C6D-A23B-7DE0D96E33FE}"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492991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B43B567-1480-41C0-94CA-3F998A208C2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8327624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768A0FA-B43D-492F-8352-F0855BA13E8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113939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44B663D-01F8-49CA-9FF8-727C8C501B0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1320672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C720E30-A2BD-4F2A-9620-86669B3C9A7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247325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BBFAA35-8C5D-494B-BE79-A51939F42CD3}"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1754140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01B8A5C-9454-4D90-8131-2BBADDAF1C6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07533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3DBF60B1-50DC-4ABB-A2ED-DA16B05F64BC}" type="datetimeFigureOut">
              <a:rPr lang="en-US" smtClean="0"/>
              <a:t>3/2/2021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0EF46F7-9B95-4FCC-952E-2AA45748FCB0}"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5478807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1E425FD-88EB-4C0D-A345-5C15B2761FFC}"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8820727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6666409-0294-4D6A-B30E-4CB30D370F87}"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080683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68ECAEB-E519-4D36-8A61-09AB93081F46}"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0117036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C1E604-2115-433D-A393-428B6BA7161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4918988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B43B567-1480-41C0-94CA-3F998A208C2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80953603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768A0FA-B43D-492F-8352-F0855BA13E8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4395001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44B663D-01F8-49CA-9FF8-727C8C501B0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31283618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C720E30-A2BD-4F2A-9620-86669B3C9A7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512112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BBFAA35-8C5D-494B-BE79-A51939F42CD3}"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003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3DBF60B1-50DC-4ABB-A2ED-DA16B05F64BC}" type="datetimeFigureOut">
              <a:rPr lang="en-US" smtClean="0"/>
              <a:t>3/2/2021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01B8A5C-9454-4D90-8131-2BBADDAF1C6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193068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0EF46F7-9B95-4FCC-952E-2AA45748FCB0}"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2170608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1E425FD-88EB-4C0D-A345-5C15B2761FFC}"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114248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6666409-0294-4D6A-B30E-4CB30D370F87}"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1190403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68ECAEB-E519-4D36-8A61-09AB93081F46}"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0955329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C1E604-2115-433D-A393-428B6BA7161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1073631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B43B567-1480-41C0-94CA-3F998A208C2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5095835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768A0FA-B43D-492F-8352-F0855BA13E8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6031306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44B663D-01F8-49CA-9FF8-727C8C501B0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57688856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C720E30-A2BD-4F2A-9620-86669B3C9A7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34330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3DBF60B1-50DC-4ABB-A2ED-DA16B05F64BC}" type="datetimeFigureOut">
              <a:rPr lang="en-US" smtClean="0"/>
              <a:t>3/2/2021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BBFAA35-8C5D-494B-BE79-A51939F42CD3}"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096679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01B8A5C-9454-4D90-8131-2BBADDAF1C6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2800634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0EF46F7-9B95-4FCC-952E-2AA45748FCB0}"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1829022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1E425FD-88EB-4C0D-A345-5C15B2761FFC}"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8943262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6666409-0294-4D6A-B30E-4CB30D370F87}"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9269389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68ECAEB-E519-4D36-8A61-09AB93081F46}"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6918187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C1E604-2115-433D-A393-428B6BA7161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2655684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B43B567-1480-41C0-94CA-3F998A208C2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2987844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768A0FA-B43D-492F-8352-F0855BA13E8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2366290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44B663D-01F8-49CA-9FF8-727C8C501B0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77267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F60B1-50DC-4ABB-A2ED-DA16B05F64BC}" type="datetimeFigureOut">
              <a:rPr lang="en-US" smtClean="0"/>
              <a:t>3/2/2021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C720E30-A2BD-4F2A-9620-86669B3C9A7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4910032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BBFAA35-8C5D-494B-BE79-A51939F42CD3}"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6697324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01B8A5C-9454-4D90-8131-2BBADDAF1C6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0900727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0EF46F7-9B95-4FCC-952E-2AA45748FCB0}"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17636023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1E425FD-88EB-4C0D-A345-5C15B2761FFC}"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30363778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6666409-0294-4D6A-B30E-4CB30D370F87}"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3767188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68ECAEB-E519-4D36-8A61-09AB93081F46}"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175219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C1E604-2115-433D-A393-428B6BA7161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7536243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B43B567-1480-41C0-94CA-3F998A208C2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9932171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768A0FA-B43D-492F-8352-F0855BA13E8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15385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BF60B1-50DC-4ABB-A2ED-DA16B05F64BC}" type="datetimeFigureOut">
              <a:rPr lang="en-US" smtClean="0"/>
              <a:t>3/2/2021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44B663D-01F8-49CA-9FF8-727C8C501B0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452701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C720E30-A2BD-4F2A-9620-86669B3C9A7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9345297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BBFAA35-8C5D-494B-BE79-A51939F42CD3}"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1233066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01B8A5C-9454-4D90-8131-2BBADDAF1C6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8938420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0EF46F7-9B95-4FCC-952E-2AA45748FCB0}"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89680635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1E425FD-88EB-4C0D-A345-5C15B2761FFC}"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24833939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6666409-0294-4D6A-B30E-4CB30D370F87}"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408561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68ECAEB-E519-4D36-8A61-09AB93081F46}"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8162343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C1E604-2115-433D-A393-428B6BA7161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3022962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B43B567-1480-41C0-94CA-3F998A208C2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81823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BF60B1-50DC-4ABB-A2ED-DA16B05F64BC}" type="datetimeFigureOut">
              <a:rPr lang="en-US" smtClean="0"/>
              <a:t>3/2/2021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768A0FA-B43D-492F-8352-F0855BA13E8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81710188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44B663D-01F8-49CA-9FF8-727C8C501B0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9946164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C720E30-A2BD-4F2A-9620-86669B3C9A7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9243195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BBFAA35-8C5D-494B-BE79-A51939F42CD3}"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1460587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01B8A5C-9454-4D90-8131-2BBADDAF1C6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0865498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0EF46F7-9B95-4FCC-952E-2AA45748FCB0}"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1188540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1E425FD-88EB-4C0D-A345-5C15B2761FFC}"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00213956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6666409-0294-4D6A-B30E-4CB30D370F87}"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1380031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68ECAEB-E519-4D36-8A61-09AB93081F46}"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2327697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3C1E604-2115-433D-A393-428B6BA71619}"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64407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F60B1-50DC-4ABB-A2ED-DA16B05F64BC}" type="datetimeFigureOut">
              <a:rPr lang="en-US" smtClean="0"/>
              <a:t>3/2/2021</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16A41F-2C63-4653-934C-56EBAFAAFE2E}" type="slidenum">
              <a:rPr lang="en-ZA" smtClean="0"/>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E69B16E-1C34-49AB-85BD-B5214F29E10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8608200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F60B1-50DC-4ABB-A2ED-DA16B05F64BC}" type="datetimeFigureOut">
              <a:rPr lang="en-US" smtClean="0">
                <a:solidFill>
                  <a:prstClr val="black">
                    <a:tint val="75000"/>
                  </a:prstClr>
                </a:solidFill>
              </a:rPr>
              <a:pPr/>
              <a:t>3/2/2021</a:t>
            </a:fld>
            <a:endParaRPr lang="en-ZA"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321746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FB6A250-F8BA-489B-888B-028D0A72FAE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814324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E69B16E-1C34-49AB-85BD-B5214F29E10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3906253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E69B16E-1C34-49AB-85BD-B5214F29E10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232151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E69B16E-1C34-49AB-85BD-B5214F29E10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6822377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E69B16E-1C34-49AB-85BD-B5214F29E10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9008069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E69B16E-1C34-49AB-85BD-B5214F29E10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293597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E69B16E-1C34-49AB-85BD-B5214F29E10F}" type="datetime1">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3/2/2021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5153826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8.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9.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0.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1.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1.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GTA - PowerPoint 2-1.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827584" y="2924944"/>
            <a:ext cx="7776864" cy="2448272"/>
          </a:xfrm>
        </p:spPr>
        <p:txBody>
          <a:bodyPr>
            <a:normAutofit fontScale="90000"/>
          </a:bodyPr>
          <a:lstStyle/>
          <a:p>
            <a:pPr>
              <a:lnSpc>
                <a:spcPct val="200000"/>
              </a:lnSpc>
            </a:pPr>
            <a:r>
              <a:rPr kumimoji="0" lang="en-ZA" altLang="en-US" sz="2400" b="1" i="0" u="none" strike="noStrike" kern="1200" cap="none" spc="0" normalizeH="0" baseline="0" noProof="0" dirty="0">
                <a:ln>
                  <a:noFill/>
                </a:ln>
                <a:solidFill>
                  <a:srgbClr val="000000"/>
                </a:solidFill>
                <a:effectLst/>
                <a:uLnTx/>
                <a:uFillTx/>
                <a:latin typeface="Arial" panose="020B0604020202020204" pitchFamily="34" charset="0"/>
                <a:ea typeface="ヒラギノ角ゴ Pro W3"/>
                <a:cs typeface="Arial" panose="020B0604020202020204" pitchFamily="34" charset="0"/>
              </a:rPr>
              <a:t/>
            </a:r>
            <a:br>
              <a:rPr kumimoji="0" lang="en-ZA" altLang="en-US" sz="2400" b="1" i="0" u="none" strike="noStrike" kern="1200" cap="none" spc="0" normalizeH="0" baseline="0" noProof="0" dirty="0">
                <a:ln>
                  <a:noFill/>
                </a:ln>
                <a:solidFill>
                  <a:srgbClr val="000000"/>
                </a:solidFill>
                <a:effectLst/>
                <a:uLnTx/>
                <a:uFillTx/>
                <a:latin typeface="Arial" panose="020B0604020202020204" pitchFamily="34" charset="0"/>
                <a:ea typeface="ヒラギノ角ゴ Pro W3"/>
                <a:cs typeface="Arial" panose="020B0604020202020204" pitchFamily="34" charset="0"/>
              </a:rPr>
            </a:br>
            <a:r>
              <a:rPr kumimoji="0" lang="en-ZA" altLang="en-US" sz="2400" b="1" i="0" u="none" strike="noStrike" kern="1200" cap="none" spc="0" normalizeH="0" baseline="0" noProof="0" dirty="0">
                <a:ln>
                  <a:noFill/>
                </a:ln>
                <a:solidFill>
                  <a:srgbClr val="000000"/>
                </a:solidFill>
                <a:effectLst/>
                <a:uLnTx/>
                <a:uFillTx/>
                <a:latin typeface="Calibri"/>
                <a:ea typeface="ヒラギノ角ゴ Pro W3"/>
                <a:cs typeface="Aldhabi" panose="01000000000000000000" pitchFamily="2" charset="-78"/>
              </a:rPr>
              <a:t/>
            </a:r>
            <a:br>
              <a:rPr kumimoji="0" lang="en-ZA" altLang="en-US" sz="2400" b="1" i="0" u="none" strike="noStrike" kern="1200" cap="none" spc="0" normalizeH="0" baseline="0" noProof="0" dirty="0">
                <a:ln>
                  <a:noFill/>
                </a:ln>
                <a:solidFill>
                  <a:srgbClr val="000000"/>
                </a:solidFill>
                <a:effectLst/>
                <a:uLnTx/>
                <a:uFillTx/>
                <a:latin typeface="Calibri"/>
                <a:ea typeface="ヒラギノ角ゴ Pro W3"/>
                <a:cs typeface="Aldhabi" panose="01000000000000000000" pitchFamily="2" charset="-78"/>
              </a:rPr>
            </a:br>
            <a:endParaRPr lang="en-ZA" dirty="0">
              <a:solidFill>
                <a:srgbClr val="D1B681"/>
              </a:solidFill>
              <a:latin typeface="Arial" pitchFamily="34" charset="0"/>
              <a:cs typeface="Arial" pitchFamily="34" charset="0"/>
            </a:endParaRPr>
          </a:p>
        </p:txBody>
      </p:sp>
      <p:sp>
        <p:nvSpPr>
          <p:cNvPr id="5" name="TextBox 4">
            <a:extLst>
              <a:ext uri="{FF2B5EF4-FFF2-40B4-BE49-F238E27FC236}">
                <a16:creationId xmlns:a16="http://schemas.microsoft.com/office/drawing/2014/main" id="{04C950B2-B7FA-4C4A-B1B3-7568DC871411}"/>
              </a:ext>
            </a:extLst>
          </p:cNvPr>
          <p:cNvSpPr txBox="1"/>
          <p:nvPr/>
        </p:nvSpPr>
        <p:spPr>
          <a:xfrm>
            <a:off x="0" y="2276872"/>
            <a:ext cx="9144000" cy="3416320"/>
          </a:xfrm>
          <a:prstGeom prst="rect">
            <a:avLst/>
          </a:prstGeom>
          <a:solidFill>
            <a:srgbClr val="D1B681"/>
          </a:solidFill>
        </p:spPr>
        <p:txBody>
          <a:bodyPr wrap="square">
            <a:spAutoFit/>
          </a:bodyPr>
          <a:lstStyle/>
          <a:p>
            <a:pPr marL="0" marR="0" lvl="0" indent="0" algn="ctr" defTabSz="457200" rtl="0" eaLnBrk="0" fontAlgn="base" latinLnBrk="0" hangingPunct="0">
              <a:lnSpc>
                <a:spcPct val="150000"/>
              </a:lnSpc>
              <a:spcBef>
                <a:spcPct val="0"/>
              </a:spcBef>
              <a:spcAft>
                <a:spcPct val="0"/>
              </a:spcAft>
              <a:buClrTx/>
              <a:buSzTx/>
              <a:buFontTx/>
              <a:buNone/>
              <a:tabLst/>
              <a:defRPr/>
            </a:pPr>
            <a:r>
              <a:rPr lang="en-ZA" sz="2400" b="1" dirty="0">
                <a:latin typeface="Times New Roman" panose="02020603050405020304" pitchFamily="18" charset="0"/>
                <a:ea typeface="Calibri" panose="020F0502020204030204" pitchFamily="34" charset="0"/>
                <a:cs typeface="Times New Roman" panose="02020603050405020304" pitchFamily="18" charset="0"/>
              </a:rPr>
              <a:t>PRESENTATION ON SUPPORT RENDERED TO AMATHOLE DISTRICT AREA </a:t>
            </a:r>
          </a:p>
          <a:p>
            <a:pPr lvl="0" algn="ctr" defTabSz="457200" eaLnBrk="0" fontAlgn="base" hangingPunct="0">
              <a:lnSpc>
                <a:spcPct val="150000"/>
              </a:lnSpc>
              <a:spcBef>
                <a:spcPct val="0"/>
              </a:spcBef>
              <a:spcAft>
                <a:spcPct val="0"/>
              </a:spcAft>
              <a:defRPr/>
            </a:pPr>
            <a:endParaRPr lang="en-ZA" sz="2400" b="1" dirty="0" smtClean="0">
              <a:latin typeface="Times New Roman" panose="02020603050405020304" pitchFamily="18" charset="0"/>
              <a:ea typeface="Calibri" panose="020F0502020204030204" pitchFamily="34" charset="0"/>
              <a:cs typeface="Times New Roman" panose="02020603050405020304" pitchFamily="18" charset="0"/>
            </a:endParaRPr>
          </a:p>
          <a:p>
            <a:pPr lvl="0" algn="ctr" defTabSz="457200" eaLnBrk="0" fontAlgn="base" hangingPunct="0">
              <a:lnSpc>
                <a:spcPct val="150000"/>
              </a:lnSpc>
              <a:spcBef>
                <a:spcPct val="0"/>
              </a:spcBef>
              <a:spcAft>
                <a:spcPct val="0"/>
              </a:spcAft>
              <a:defRPr/>
            </a:pPr>
            <a:r>
              <a:rPr lang="en-ZA" sz="2400" b="1" dirty="0" smtClean="0">
                <a:latin typeface="Times New Roman" panose="02020603050405020304" pitchFamily="18" charset="0"/>
                <a:ea typeface="Calibri" panose="020F0502020204030204" pitchFamily="34" charset="0"/>
                <a:cs typeface="Times New Roman" panose="02020603050405020304" pitchFamily="18" charset="0"/>
              </a:rPr>
              <a:t>MR</a:t>
            </a:r>
            <a:r>
              <a:rPr lang="en-ZA" sz="2400" b="1" dirty="0">
                <a:latin typeface="Times New Roman" panose="02020603050405020304" pitchFamily="18" charset="0"/>
                <a:ea typeface="Calibri" panose="020F0502020204030204" pitchFamily="34" charset="0"/>
                <a:cs typeface="Times New Roman" panose="02020603050405020304" pitchFamily="18" charset="0"/>
              </a:rPr>
              <a:t>. X.E NQATHA</a:t>
            </a:r>
            <a:br>
              <a:rPr lang="en-ZA" sz="2400" b="1" dirty="0">
                <a:latin typeface="Times New Roman" panose="02020603050405020304" pitchFamily="18" charset="0"/>
                <a:ea typeface="Calibri" panose="020F0502020204030204" pitchFamily="34" charset="0"/>
                <a:cs typeface="Times New Roman" panose="02020603050405020304" pitchFamily="18" charset="0"/>
              </a:rPr>
            </a:br>
            <a:r>
              <a:rPr lang="en-ZA" sz="2400" b="1" dirty="0">
                <a:latin typeface="Times New Roman" panose="02020603050405020304" pitchFamily="18" charset="0"/>
                <a:ea typeface="Calibri" panose="020F0502020204030204" pitchFamily="34" charset="0"/>
                <a:cs typeface="Times New Roman" panose="02020603050405020304" pitchFamily="18" charset="0"/>
              </a:rPr>
              <a:t>HON. MEMBER OF THE EXECUTIVE </a:t>
            </a:r>
            <a:r>
              <a:rPr lang="en-ZA" sz="2400" b="1" dirty="0" smtClean="0">
                <a:latin typeface="Times New Roman" panose="02020603050405020304" pitchFamily="18" charset="0"/>
                <a:ea typeface="Calibri" panose="020F0502020204030204" pitchFamily="34" charset="0"/>
                <a:cs typeface="Times New Roman" panose="02020603050405020304" pitchFamily="18" charset="0"/>
              </a:rPr>
              <a:t>COUNCIL</a:t>
            </a:r>
          </a:p>
          <a:p>
            <a:pPr lvl="0" algn="ctr" defTabSz="457200" eaLnBrk="0" fontAlgn="base" hangingPunct="0">
              <a:lnSpc>
                <a:spcPct val="150000"/>
              </a:lnSpc>
              <a:spcBef>
                <a:spcPct val="0"/>
              </a:spcBef>
              <a:spcAft>
                <a:spcPct val="0"/>
              </a:spcAft>
              <a:defRPr/>
            </a:pPr>
            <a:r>
              <a:rPr lang="en-US" sz="2400" b="1" dirty="0" smtClean="0">
                <a:latin typeface="Times New Roman" panose="02020603050405020304" pitchFamily="18" charset="0"/>
                <a:cs typeface="Times New Roman" panose="02020603050405020304" pitchFamily="18" charset="0"/>
              </a:rPr>
              <a:t>3</a:t>
            </a:r>
            <a:r>
              <a:rPr lang="en-US" sz="2400" b="1" baseline="30000"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MARCH 2021 </a:t>
            </a:r>
            <a:endParaRPr lang="en-Z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0"/>
            <a:ext cx="9144000" cy="6858000"/>
          </a:xfrm>
        </p:spPr>
      </p:pic>
      <p:sp>
        <p:nvSpPr>
          <p:cNvPr id="5" name="TextBox 4"/>
          <p:cNvSpPr txBox="1"/>
          <p:nvPr/>
        </p:nvSpPr>
        <p:spPr>
          <a:xfrm>
            <a:off x="-37938" y="1340768"/>
            <a:ext cx="9144000" cy="4632037"/>
          </a:xfrm>
          <a:prstGeom prst="rect">
            <a:avLst/>
          </a:prstGeom>
          <a:noFill/>
        </p:spPr>
        <p:txBody>
          <a:bodyPr wrap="square" rtlCol="0">
            <a:spAutoFit/>
          </a:bodyPr>
          <a:lstStyle/>
          <a:p>
            <a:pPr marL="342900"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defRPr/>
            </a:pPr>
            <a:r>
              <a:rPr kumimoji="0" lang="en-GB" sz="2000" b="1" i="0" u="sng"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Grading </a:t>
            </a:r>
            <a:r>
              <a:rPr kumimoji="0" lang="en-GB" sz="2000" b="1" i="0" u="sng"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of the district municipality and its implications</a:t>
            </a:r>
          </a:p>
          <a:p>
            <a:pPr marL="630238" marR="0" lvl="0" indent="-293688" algn="just" defTabSz="914400" rtl="0" eaLnBrk="1" fontAlgn="auto" latinLnBrk="0" hangingPunct="1">
              <a:lnSpc>
                <a:spcPct val="17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restructuring process culminated in the upgrading of the municipality from grade 6 to 7 and no due processes were followed in doing this</a:t>
            </a:r>
          </a:p>
          <a:p>
            <a:pPr marL="630238" marR="0" lvl="0" indent="-293688" algn="just" defTabSz="914400" rtl="0" eaLnBrk="1" fontAlgn="auto" latinLnBrk="0" hangingPunct="1">
              <a:lnSpc>
                <a:spcPct val="17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This upgrading had had serious financial implication and over time contributed to the current state of affairs of run-away personnel costs;</a:t>
            </a:r>
          </a:p>
          <a:p>
            <a:pPr marL="630238" marR="0" lvl="0" indent="-293688" algn="just" defTabSz="914400" rtl="0" eaLnBrk="1" fontAlgn="auto" latinLnBrk="0" hangingPunct="1">
              <a:lnSpc>
                <a:spcPct val="170000"/>
              </a:lnSpc>
              <a:spcBef>
                <a:spcPts val="0"/>
              </a:spcBef>
              <a:spcAft>
                <a:spcPts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adding on of two management layers of General Managers and Senior Managers exacerbated the situation, increasing the monthly CoE to about R60 million a month, which is unsustainable</a:t>
            </a:r>
            <a:endParaRPr kumimoji="0" lang="en-GB" sz="2000" b="1"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
        <p:nvSpPr>
          <p:cNvPr id="6" name="Trapezoid 5"/>
          <p:cNvSpPr/>
          <p:nvPr/>
        </p:nvSpPr>
        <p:spPr>
          <a:xfrm>
            <a:off x="2627784" y="476672"/>
            <a:ext cx="6507119" cy="864096"/>
          </a:xfrm>
          <a:prstGeom prst="trapezoid">
            <a:avLst/>
          </a:prstGeom>
          <a:solidFill>
            <a:srgbClr val="D1B6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FOCUS AREAS FOR INSTITUTIONAL </a:t>
            </a:r>
            <a:r>
              <a:rPr kumimoji="0" lang="en-ZA"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CAPACITY CONT…”</a:t>
            </a:r>
            <a:endParaRPr kumimoji="0" lang="en-ZA" sz="20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85375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0"/>
            <a:ext cx="9144000" cy="6858000"/>
          </a:xfrm>
        </p:spPr>
      </p:pic>
      <p:sp>
        <p:nvSpPr>
          <p:cNvPr id="6" name="Trapezoid 5"/>
          <p:cNvSpPr/>
          <p:nvPr/>
        </p:nvSpPr>
        <p:spPr>
          <a:xfrm>
            <a:off x="2627784" y="476672"/>
            <a:ext cx="6507119" cy="720080"/>
          </a:xfrm>
          <a:prstGeom prst="trapezoid">
            <a:avLst/>
          </a:prstGeom>
          <a:solidFill>
            <a:srgbClr val="D1B6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FOCUS AREAS FOR INSTITUTIONAL </a:t>
            </a:r>
            <a:r>
              <a:rPr kumimoji="0" lang="en-ZA"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CAPACITY CONT…”</a:t>
            </a:r>
            <a:endParaRPr kumimoji="0" lang="en-ZA" sz="20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2" name="Rectangle 1"/>
          <p:cNvSpPr/>
          <p:nvPr/>
        </p:nvSpPr>
        <p:spPr>
          <a:xfrm>
            <a:off x="-59998" y="1423710"/>
            <a:ext cx="9144000" cy="4755148"/>
          </a:xfrm>
          <a:prstGeom prst="rect">
            <a:avLst/>
          </a:prstGeom>
        </p:spPr>
        <p:txBody>
          <a:bodyPr wrap="square">
            <a:spAutoFit/>
          </a:bodyPr>
          <a:lstStyle/>
          <a:p>
            <a:pPr marL="433388"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defRPr/>
            </a:pPr>
            <a:r>
              <a:rPr kumimoji="0" lang="en-GB" sz="2000" b="1"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Qualification and required competencies of </a:t>
            </a:r>
            <a:r>
              <a:rPr kumimoji="0" lang="en-GB"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SENIOR MANAGEMENT</a:t>
            </a:r>
            <a:endParaRPr kumimoji="0" lang="en-GB" sz="2000" b="1"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433388"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defRPr/>
            </a:pPr>
            <a:r>
              <a:rPr kumimoji="0" lang="en-GB"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Both </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MM and CFO as well as the rest of the Senior Managers met ALL the qualification and competency levels required for their respective positions and ALL due processes were followed, except for one Senior Manager appointed without submitting Competency Assessment results</a:t>
            </a:r>
            <a:r>
              <a:rPr kumimoji="0" lang="en-GB"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 </a:t>
            </a:r>
          </a:p>
          <a:p>
            <a:pPr marL="433388"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defRPr/>
            </a:pPr>
            <a:r>
              <a:rPr kumimoji="0" lang="en-ZA" sz="18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On receipt of the file that was missing the Competency Assessment Results, the department wrote back to the municipality indicating that there is an outstanding document but the municipality never responded to that and as such the department never confirmed the appointment</a:t>
            </a:r>
          </a:p>
          <a:p>
            <a:pPr marL="433388"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defRPr/>
            </a:pPr>
            <a:endPar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90488" marR="0" lvl="0" indent="0" algn="just" defTabSz="914400" rtl="0" eaLnBrk="1" fontAlgn="auto" latinLnBrk="0" hangingPunct="1">
              <a:lnSpc>
                <a:spcPct val="150000"/>
              </a:lnSpc>
              <a:spcBef>
                <a:spcPts val="0"/>
              </a:spcBef>
              <a:spcAft>
                <a:spcPts val="0"/>
              </a:spcAft>
              <a:buClrTx/>
              <a:buSzTx/>
              <a:buFontTx/>
              <a:buNone/>
              <a:tabLst>
                <a:tab pos="1258888" algn="l"/>
                <a:tab pos="1438275" algn="l"/>
              </a:tabLst>
              <a:defRPr/>
            </a:pPr>
            <a:endParaRPr kumimoji="0" lang="en-GB" sz="2000" b="1"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883554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0"/>
            <a:ext cx="9144000" cy="6858000"/>
          </a:xfrm>
        </p:spPr>
      </p:pic>
      <p:sp>
        <p:nvSpPr>
          <p:cNvPr id="6" name="Trapezoid 5"/>
          <p:cNvSpPr/>
          <p:nvPr/>
        </p:nvSpPr>
        <p:spPr>
          <a:xfrm>
            <a:off x="2627784" y="476672"/>
            <a:ext cx="6507119" cy="720080"/>
          </a:xfrm>
          <a:prstGeom prst="trapezoid">
            <a:avLst/>
          </a:prstGeom>
          <a:solidFill>
            <a:srgbClr val="D1B6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FOCUS AREAS FOR INSTITUTIONAL </a:t>
            </a:r>
            <a:r>
              <a:rPr kumimoji="0" lang="en-ZA"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CAPACITY CONT…”</a:t>
            </a:r>
            <a:endParaRPr kumimoji="0" lang="en-ZA"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2" name="Rectangle 1"/>
          <p:cNvSpPr/>
          <p:nvPr/>
        </p:nvSpPr>
        <p:spPr>
          <a:xfrm>
            <a:off x="-9097" y="1556792"/>
            <a:ext cx="9144000" cy="3970318"/>
          </a:xfrm>
          <a:prstGeom prst="rect">
            <a:avLst/>
          </a:prstGeom>
        </p:spPr>
        <p:txBody>
          <a:bodyPr wrap="square">
            <a:spAutoFit/>
          </a:bodyPr>
          <a:lstStyle/>
          <a:p>
            <a:pPr marL="433388"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tab pos="1258888" algn="l"/>
                <a:tab pos="1438275" algn="l"/>
              </a:tabLst>
              <a:defRPr/>
            </a:pPr>
            <a:r>
              <a:rPr kumimoji="0" lang="en-GB"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Issues </a:t>
            </a:r>
            <a:r>
              <a:rPr kumimoji="0" lang="en-GB" sz="2000" b="1"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pertaining to Labour Relations pertaining to maintaining Labour Peace and Institutional </a:t>
            </a:r>
            <a:r>
              <a:rPr kumimoji="0" lang="en-GB"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Stability</a:t>
            </a:r>
            <a:endPar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319088" marR="0" lvl="2" indent="-285750" algn="just" defTabSz="914400" rtl="0" eaLnBrk="1" fontAlgn="auto" latinLnBrk="0" hangingPunct="1">
              <a:lnSpc>
                <a:spcPct val="150000"/>
              </a:lnSpc>
              <a:spcBef>
                <a:spcPts val="0"/>
              </a:spcBef>
              <a:spcAft>
                <a:spcPts val="0"/>
              </a:spcAft>
              <a:buClrTx/>
              <a:buSzTx/>
              <a:buFont typeface="Times New Roman" panose="02020603050405020304" pitchFamily="18" charset="0"/>
              <a:buChar char="»"/>
              <a:tabLst>
                <a:tab pos="1258888" algn="l"/>
                <a:tab pos="1438275" algn="l"/>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The relationship between Management and Labour had been characterized with too much animosity which resulted in several </a:t>
            </a:r>
            <a:r>
              <a:rPr kumimoji="0" lang="en-GB"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strikes </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or downing of tools from time to time, thus directly affecting provision of water </a:t>
            </a:r>
            <a:r>
              <a:rPr kumimoji="0" lang="en-GB"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services</a:t>
            </a:r>
          </a:p>
          <a:p>
            <a:pPr marL="319088" marR="0" lvl="2" indent="-285750" algn="just" defTabSz="914400" rtl="0" eaLnBrk="1" fontAlgn="auto" latinLnBrk="0" hangingPunct="1">
              <a:lnSpc>
                <a:spcPct val="150000"/>
              </a:lnSpc>
              <a:spcBef>
                <a:spcPts val="0"/>
              </a:spcBef>
              <a:spcAft>
                <a:spcPts val="0"/>
              </a:spcAft>
              <a:buClrTx/>
              <a:buSzTx/>
              <a:buFont typeface="Times New Roman" panose="02020603050405020304" pitchFamily="18" charset="0"/>
              <a:buChar char="»"/>
              <a:tabLst>
                <a:tab pos="1258888" algn="l"/>
                <a:tab pos="1438275" algn="l"/>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LLF engagement borders on dysfunctionality as there is NO effective engagement on matters of mutual interest</a:t>
            </a:r>
          </a:p>
          <a:p>
            <a:pPr marL="319088" marR="0" lvl="2" indent="-285750" algn="just" defTabSz="914400" rtl="0" eaLnBrk="1" fontAlgn="auto" latinLnBrk="0" hangingPunct="1">
              <a:lnSpc>
                <a:spcPct val="150000"/>
              </a:lnSpc>
              <a:spcBef>
                <a:spcPts val="0"/>
              </a:spcBef>
              <a:spcAft>
                <a:spcPts val="0"/>
              </a:spcAft>
              <a:buClrTx/>
              <a:buSzTx/>
              <a:buFont typeface="Times New Roman" panose="02020603050405020304" pitchFamily="18" charset="0"/>
              <a:buChar char="»"/>
              <a:tabLst>
                <a:tab pos="1258888" algn="l"/>
                <a:tab pos="1438275" algn="l"/>
              </a:tabLst>
              <a:defRPr/>
            </a:pPr>
            <a:endPar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90488" marR="0" lvl="0" indent="0" algn="just" defTabSz="914400" rtl="0" eaLnBrk="1" fontAlgn="auto" latinLnBrk="0" hangingPunct="1">
              <a:lnSpc>
                <a:spcPct val="150000"/>
              </a:lnSpc>
              <a:spcBef>
                <a:spcPts val="0"/>
              </a:spcBef>
              <a:spcAft>
                <a:spcPts val="0"/>
              </a:spcAft>
              <a:buClrTx/>
              <a:buSzTx/>
              <a:buFontTx/>
              <a:buNone/>
              <a:tabLst>
                <a:tab pos="1258888" algn="l"/>
                <a:tab pos="1438275" algn="l"/>
              </a:tabLst>
              <a:defRPr/>
            </a:pPr>
            <a:endParaRPr kumimoji="0" lang="en-GB" sz="2000" b="1"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81947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0"/>
            <a:ext cx="9144000" cy="6858000"/>
          </a:xfrm>
        </p:spPr>
      </p:pic>
      <p:sp>
        <p:nvSpPr>
          <p:cNvPr id="6" name="Trapezoid 5"/>
          <p:cNvSpPr/>
          <p:nvPr/>
        </p:nvSpPr>
        <p:spPr>
          <a:xfrm>
            <a:off x="66119" y="2728392"/>
            <a:ext cx="9077881" cy="720080"/>
          </a:xfrm>
          <a:prstGeom prst="trapezoid">
            <a:avLst/>
          </a:prstGeom>
          <a:solidFill>
            <a:srgbClr val="D1B6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prstClr val="black"/>
                </a:solidFill>
                <a:latin typeface="Times New Roman" panose="02020603050405020304" pitchFamily="18" charset="0"/>
                <a:cs typeface="Times New Roman" panose="02020603050405020304" pitchFamily="18" charset="0"/>
              </a:rPr>
              <a:t>CURRENT PROCESS </a:t>
            </a:r>
            <a:endParaRPr kumimoji="0" lang="en-ZA"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71811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0"/>
            <a:ext cx="9144000" cy="6858000"/>
          </a:xfrm>
        </p:spPr>
      </p:pic>
      <p:sp>
        <p:nvSpPr>
          <p:cNvPr id="6" name="Trapezoid 5"/>
          <p:cNvSpPr/>
          <p:nvPr/>
        </p:nvSpPr>
        <p:spPr>
          <a:xfrm>
            <a:off x="2627784" y="476672"/>
            <a:ext cx="6507119" cy="720080"/>
          </a:xfrm>
          <a:prstGeom prst="trapezoid">
            <a:avLst/>
          </a:prstGeom>
          <a:solidFill>
            <a:srgbClr val="D1B6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CURRENT PROCESS</a:t>
            </a:r>
            <a:endParaRPr kumimoji="0" lang="en-ZA" sz="2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2" name="Rectangle 1"/>
          <p:cNvSpPr/>
          <p:nvPr/>
        </p:nvSpPr>
        <p:spPr>
          <a:xfrm>
            <a:off x="-9097" y="1412776"/>
            <a:ext cx="9144000" cy="5632311"/>
          </a:xfrm>
          <a:prstGeom prst="rect">
            <a:avLst/>
          </a:prstGeom>
        </p:spPr>
        <p:txBody>
          <a:bodyPr wrap="square">
            <a:spAutoFit/>
          </a:bodyPr>
          <a:lstStyle/>
          <a:p>
            <a:pPr marL="433388"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tab pos="1258888" algn="l"/>
                <a:tab pos="1438275" algn="l"/>
              </a:tabLst>
              <a:defRPr/>
            </a:pPr>
            <a:r>
              <a:rPr kumimoji="0" lang="en-GB"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On 20</a:t>
            </a:r>
            <a:r>
              <a:rPr kumimoji="0" lang="en-GB" sz="2000" b="0" i="0" u="none" strike="noStrike" kern="1200" cap="none" spc="0" normalizeH="0" baseline="3000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a:t>
            </a:r>
            <a:r>
              <a:rPr kumimoji="0" lang="en-GB"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 January 2021, the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the Executive Council approved the Mandatory intervention </a:t>
            </a:r>
            <a:r>
              <a:rPr kumimoji="0" 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a:t>
            </a:r>
            <a:r>
              <a:rPr kumimoji="0" lang="en-US" sz="2000" b="0" i="1" u="sng" strike="noStrike" kern="1200" cap="none" spc="0" normalizeH="0" baseline="0" noProof="0" dirty="0">
                <a:ln>
                  <a:noFill/>
                </a:ln>
                <a:solidFill>
                  <a:prstClr val="black"/>
                </a:solidFill>
                <a:effectLst/>
                <a:uLnTx/>
                <a:uFillTx/>
                <a:latin typeface="Calibri"/>
                <a:ea typeface="Cambria" panose="02040503050406030204" pitchFamily="18" charset="0"/>
                <a:cs typeface="Times New Roman" panose="02020603050405020304" pitchFamily="18" charset="0"/>
              </a:rPr>
              <a:t>Section 139 (5)(a) of the Constitution of the Republic of South Africa </a:t>
            </a:r>
            <a:r>
              <a:rPr kumimoji="0" lang="en-US" sz="2000" b="0" i="1" u="sng" strike="noStrike" kern="1200" cap="none" spc="0" normalizeH="0" baseline="0" noProof="0" dirty="0" smtClean="0">
                <a:ln>
                  <a:noFill/>
                </a:ln>
                <a:solidFill>
                  <a:prstClr val="black"/>
                </a:solidFill>
                <a:effectLst/>
                <a:uLnTx/>
                <a:uFillTx/>
                <a:latin typeface="Calibri"/>
                <a:ea typeface="Cambria" panose="02040503050406030204" pitchFamily="18" charset="0"/>
                <a:cs typeface="Times New Roman" panose="02020603050405020304" pitchFamily="18" charset="0"/>
              </a:rPr>
              <a:t>)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and directed that the MECs for Cooperative Governance &amp; Traditional Affairs and Treasury must monitor the intervention and submit progress reports thereof. </a:t>
            </a:r>
          </a:p>
          <a:p>
            <a:pPr marL="433388"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tab pos="1258888" algn="l"/>
                <a:tab pos="1438275" algn="l"/>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The EXCO further directed that multi - disciplinary teams be assembled to implement the Financial Recovery Plan (FRP). </a:t>
            </a:r>
            <a:endPar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433388"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tab pos="1258888" algn="l"/>
                <a:tab pos="1438275" algn="l"/>
              </a:tabLst>
              <a:defRPr/>
            </a:pPr>
            <a:r>
              <a:rPr kumimoji="0" lang="en-US"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Subsequently, </a:t>
            </a:r>
          </a:p>
          <a:p>
            <a:pPr marL="433388" marR="0" lvl="1" indent="-342900" algn="just" defTabSz="914400" rtl="0" eaLnBrk="1" fontAlgn="auto" latinLnBrk="0" hangingPunct="1">
              <a:lnSpc>
                <a:spcPct val="150000"/>
              </a:lnSpc>
              <a:spcBef>
                <a:spcPts val="0"/>
              </a:spcBef>
              <a:spcAft>
                <a:spcPts val="0"/>
              </a:spcAft>
              <a:buClrTx/>
              <a:buSzTx/>
              <a:buFont typeface="Times New Roman" panose="02020603050405020304" pitchFamily="18" charset="0"/>
              <a:buChar char="»"/>
              <a:tabLst>
                <a:tab pos="1258888" algn="l"/>
                <a:tab pos="1438275" algn="l"/>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Letters were written to the statutory bodies as required by law informing them of the EXCO resolution that Amathole District Municipality is under Section 139 (5)(a). </a:t>
            </a:r>
          </a:p>
          <a:p>
            <a:pPr marL="90488" marR="0" lvl="0" indent="0" algn="just" defTabSz="914400" rtl="0" eaLnBrk="1" fontAlgn="auto" latinLnBrk="0" hangingPunct="1">
              <a:lnSpc>
                <a:spcPct val="150000"/>
              </a:lnSpc>
              <a:spcBef>
                <a:spcPts val="0"/>
              </a:spcBef>
              <a:spcAft>
                <a:spcPts val="0"/>
              </a:spcAft>
              <a:buClrTx/>
              <a:buSzTx/>
              <a:buFontTx/>
              <a:buNone/>
              <a:tabLst>
                <a:tab pos="1258888" algn="l"/>
                <a:tab pos="1438275" algn="l"/>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90488" marR="0" lvl="0" indent="0" algn="just" defTabSz="914400" rtl="0" eaLnBrk="1" fontAlgn="auto" latinLnBrk="0" hangingPunct="1">
              <a:lnSpc>
                <a:spcPct val="150000"/>
              </a:lnSpc>
              <a:spcBef>
                <a:spcPts val="0"/>
              </a:spcBef>
              <a:spcAft>
                <a:spcPts val="0"/>
              </a:spcAft>
              <a:buClrTx/>
              <a:buSzTx/>
              <a:buFontTx/>
              <a:buNone/>
              <a:tabLst>
                <a:tab pos="1258888" algn="l"/>
                <a:tab pos="1438275" algn="l"/>
              </a:tabLst>
              <a:defRPr/>
            </a:pPr>
            <a:endParaRPr kumimoji="0" lang="en-GB" sz="2000" b="1"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2518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0"/>
            <a:ext cx="9144000" cy="6858000"/>
          </a:xfrm>
        </p:spPr>
      </p:pic>
      <p:sp>
        <p:nvSpPr>
          <p:cNvPr id="6" name="Trapezoid 5"/>
          <p:cNvSpPr/>
          <p:nvPr/>
        </p:nvSpPr>
        <p:spPr>
          <a:xfrm>
            <a:off x="2627784" y="476672"/>
            <a:ext cx="6507119" cy="720080"/>
          </a:xfrm>
          <a:prstGeom prst="trapezoid">
            <a:avLst/>
          </a:prstGeom>
          <a:solidFill>
            <a:srgbClr val="D1B6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CURRENT PROCESS CONT…”</a:t>
            </a:r>
            <a:endParaRPr kumimoji="0" lang="en-ZA"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2" name="Rectangle 1"/>
          <p:cNvSpPr/>
          <p:nvPr/>
        </p:nvSpPr>
        <p:spPr>
          <a:xfrm>
            <a:off x="-9097" y="1240696"/>
            <a:ext cx="9144000" cy="6093976"/>
          </a:xfrm>
          <a:prstGeom prst="rect">
            <a:avLst/>
          </a:prstGeom>
        </p:spPr>
        <p:txBody>
          <a:bodyPr wrap="square">
            <a:spAutoFit/>
          </a:bodyPr>
          <a:lstStyle/>
          <a:p>
            <a:pPr marL="457200" marR="0" lvl="1" indent="-342900" algn="just" defTabSz="914400" rtl="0" eaLnBrk="1" fontAlgn="auto" latinLnBrk="0" hangingPunct="1">
              <a:lnSpc>
                <a:spcPct val="150000"/>
              </a:lnSpc>
              <a:spcBef>
                <a:spcPts val="0"/>
              </a:spcBef>
              <a:spcAft>
                <a:spcPts val="0"/>
              </a:spcAft>
              <a:buClrTx/>
              <a:buSzTx/>
              <a:buFont typeface="Times New Roman" panose="02020603050405020304" pitchFamily="18"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Letters </a:t>
            </a:r>
            <a:r>
              <a:rPr kumimoji="0" 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were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written to the Minister of Cooperative Governance &amp; Traditional Affairs; the Chairperson of the NCOP, the Speaker of the Legislature and the Provincial Chairperson of SALGA.</a:t>
            </a:r>
          </a:p>
          <a:p>
            <a:pPr marL="457200" marR="0" lvl="1" indent="-342900" algn="just" defTabSz="914400" rtl="0" eaLnBrk="1" fontAlgn="auto" latinLnBrk="0" hangingPunct="1">
              <a:lnSpc>
                <a:spcPct val="150000"/>
              </a:lnSpc>
              <a:spcBef>
                <a:spcPts val="0"/>
              </a:spcBef>
              <a:spcAft>
                <a:spcPts val="0"/>
              </a:spcAft>
              <a:buClrTx/>
              <a:buSzTx/>
              <a:buFont typeface="Times New Roman" panose="02020603050405020304" pitchFamily="18"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A letter was written to the MEC for Provincial Treasury requesting him to inform the Minister of National Treasury of the intervention and request the services of Municipal Financial Recovery Services from National Treasury to develop the Financial Recovery Plan as this is their competency and that this is a mandatory intervention</a:t>
            </a:r>
            <a:r>
              <a:rPr kumimoji="0" 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 </a:t>
            </a:r>
            <a:r>
              <a:rPr kumimoji="0" lang="en-US" sz="2000" b="1" i="1" u="sng"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The Minister has confirmed the receipt of the letter</a:t>
            </a:r>
            <a:r>
              <a:rPr kumimoji="0" 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a:t>
            </a:r>
          </a:p>
          <a:p>
            <a:pPr marL="457200" marR="0" lvl="1" indent="-342900" algn="just" defTabSz="914400" rtl="0" eaLnBrk="1" fontAlgn="auto" latinLnBrk="0" hangingPunct="1">
              <a:lnSpc>
                <a:spcPct val="150000"/>
              </a:lnSpc>
              <a:spcBef>
                <a:spcPts val="0"/>
              </a:spcBef>
              <a:spcAft>
                <a:spcPts val="0"/>
              </a:spcAft>
              <a:buClrTx/>
              <a:buSzTx/>
              <a:buFont typeface="Times New Roman" panose="02020603050405020304" pitchFamily="18"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The Department developed the Terms of Reference (TORs) for the different intervention structures that will be monitoring the implementation of the FRP</a:t>
            </a:r>
            <a:endPar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457200" marR="0" lvl="1" indent="-342900" algn="just" defTabSz="914400" rtl="0" eaLnBrk="1" fontAlgn="auto" latinLnBrk="0" hangingPunct="1">
              <a:lnSpc>
                <a:spcPct val="150000"/>
              </a:lnSpc>
              <a:spcBef>
                <a:spcPts val="0"/>
              </a:spcBef>
              <a:spcAft>
                <a:spcPts val="0"/>
              </a:spcAft>
              <a:buClrTx/>
              <a:buSzTx/>
              <a:buFont typeface="Times New Roman" panose="02020603050405020304" pitchFamily="18" charset="0"/>
              <a:buChar char="»"/>
              <a:tabLst/>
              <a:defRPr/>
            </a:pPr>
            <a:endPar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90488" marR="0" lvl="0" indent="0" algn="just" defTabSz="914400" rtl="0" eaLnBrk="1" fontAlgn="auto" latinLnBrk="0" hangingPunct="1">
              <a:lnSpc>
                <a:spcPct val="150000"/>
              </a:lnSpc>
              <a:spcBef>
                <a:spcPts val="0"/>
              </a:spcBef>
              <a:spcAft>
                <a:spcPts val="0"/>
              </a:spcAft>
              <a:buClrTx/>
              <a:buSzTx/>
              <a:buFontTx/>
              <a:buNone/>
              <a:tabLst>
                <a:tab pos="1258888" algn="l"/>
                <a:tab pos="1438275" algn="l"/>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90488" marR="0" lvl="0" indent="0" algn="just" defTabSz="914400" rtl="0" eaLnBrk="1" fontAlgn="auto" latinLnBrk="0" hangingPunct="1">
              <a:lnSpc>
                <a:spcPct val="150000"/>
              </a:lnSpc>
              <a:spcBef>
                <a:spcPts val="0"/>
              </a:spcBef>
              <a:spcAft>
                <a:spcPts val="0"/>
              </a:spcAft>
              <a:buClrTx/>
              <a:buSzTx/>
              <a:buFontTx/>
              <a:buNone/>
              <a:tabLst>
                <a:tab pos="1258888" algn="l"/>
                <a:tab pos="1438275" algn="l"/>
              </a:tabLst>
              <a:defRPr/>
            </a:pPr>
            <a:endParaRPr kumimoji="0" lang="en-GB" sz="2000" b="1"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57383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0"/>
            <a:ext cx="9144000" cy="6858000"/>
          </a:xfrm>
        </p:spPr>
      </p:pic>
      <p:sp>
        <p:nvSpPr>
          <p:cNvPr id="6" name="Trapezoid 5"/>
          <p:cNvSpPr/>
          <p:nvPr/>
        </p:nvSpPr>
        <p:spPr>
          <a:xfrm>
            <a:off x="2627784" y="476672"/>
            <a:ext cx="6507119" cy="720080"/>
          </a:xfrm>
          <a:prstGeom prst="trapezoid">
            <a:avLst/>
          </a:prstGeom>
          <a:solidFill>
            <a:srgbClr val="D1B6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CURRENT PROCESS CONT…”</a:t>
            </a:r>
            <a:endParaRPr kumimoji="0" lang="en-ZA"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2" name="Rectangle 1"/>
          <p:cNvSpPr/>
          <p:nvPr/>
        </p:nvSpPr>
        <p:spPr>
          <a:xfrm>
            <a:off x="-9097" y="1240696"/>
            <a:ext cx="9144000" cy="3785652"/>
          </a:xfrm>
          <a:prstGeom prst="rect">
            <a:avLst/>
          </a:prstGeom>
        </p:spPr>
        <p:txBody>
          <a:bodyPr wrap="square">
            <a:spAutoFit/>
          </a:bodyPr>
          <a:lstStyle/>
          <a:p>
            <a:pPr marL="457200" marR="0" lvl="1" indent="-342900" algn="just" defTabSz="914400" rtl="0" eaLnBrk="1" fontAlgn="auto" latinLnBrk="0" hangingPunct="1">
              <a:lnSpc>
                <a:spcPct val="150000"/>
              </a:lnSpc>
              <a:spcBef>
                <a:spcPts val="0"/>
              </a:spcBef>
              <a:spcAft>
                <a:spcPts val="0"/>
              </a:spcAft>
              <a:buClrTx/>
              <a:buSzTx/>
              <a:buFont typeface="Times New Roman" panose="02020603050405020304" pitchFamily="18"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The Head of Department facilitated a session where the TORs were presented to the role players ( the department, Provincial Treasury, National Treasury, National CoGTA &amp; SALGA) with a view to solicit their </a:t>
            </a:r>
            <a:r>
              <a:rPr kumimoji="0" 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inputs.</a:t>
            </a:r>
          </a:p>
          <a:p>
            <a:pPr marL="457200" marR="0" lvl="1" indent="-342900" algn="just" defTabSz="914400" rtl="0" eaLnBrk="1" fontAlgn="auto" latinLnBrk="0" hangingPunct="1">
              <a:lnSpc>
                <a:spcPct val="150000"/>
              </a:lnSpc>
              <a:spcBef>
                <a:spcPts val="0"/>
              </a:spcBef>
              <a:spcAft>
                <a:spcPts val="0"/>
              </a:spcAft>
              <a:buClrTx/>
              <a:buSzTx/>
              <a:buFont typeface="Times New Roman" panose="02020603050405020304" pitchFamily="18"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The comments and inputs were then filtered in the TORs and a final document was developed by the department.</a:t>
            </a:r>
            <a:endPar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457200" marR="0" lvl="1" indent="-342900" algn="just" defTabSz="914400" rtl="0" eaLnBrk="1" fontAlgn="auto" latinLnBrk="0" hangingPunct="1">
              <a:lnSpc>
                <a:spcPct val="150000"/>
              </a:lnSpc>
              <a:spcBef>
                <a:spcPts val="0"/>
              </a:spcBef>
              <a:spcAft>
                <a:spcPts val="0"/>
              </a:spcAft>
              <a:buClrTx/>
              <a:buSzTx/>
              <a:buFont typeface="Times New Roman" panose="02020603050405020304" pitchFamily="18"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The MEC then </a:t>
            </a:r>
            <a:r>
              <a:rPr kumimoji="0" 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consulted </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his counterparts and presented the TORs which were then endorsed.</a:t>
            </a:r>
          </a:p>
          <a:p>
            <a:pPr marL="90488" marR="0" lvl="0" indent="0" algn="just" defTabSz="914400" rtl="0" eaLnBrk="1" fontAlgn="auto" latinLnBrk="0" hangingPunct="1">
              <a:lnSpc>
                <a:spcPct val="150000"/>
              </a:lnSpc>
              <a:spcBef>
                <a:spcPts val="0"/>
              </a:spcBef>
              <a:spcAft>
                <a:spcPts val="0"/>
              </a:spcAft>
              <a:buClrTx/>
              <a:buSzTx/>
              <a:buFontTx/>
              <a:buNone/>
              <a:tabLst>
                <a:tab pos="1258888" algn="l"/>
                <a:tab pos="1438275" algn="l"/>
              </a:tabLst>
              <a:defRPr/>
            </a:pPr>
            <a:endParaRPr kumimoji="0" lang="en-GB" sz="2000" b="1"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986051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0"/>
            <a:ext cx="9144000" cy="6858000"/>
          </a:xfrm>
        </p:spPr>
      </p:pic>
      <p:sp>
        <p:nvSpPr>
          <p:cNvPr id="6" name="Trapezoid 5"/>
          <p:cNvSpPr/>
          <p:nvPr/>
        </p:nvSpPr>
        <p:spPr>
          <a:xfrm>
            <a:off x="-9097" y="3068960"/>
            <a:ext cx="9153097" cy="720080"/>
          </a:xfrm>
          <a:prstGeom prst="trapezoid">
            <a:avLst/>
          </a:prstGeom>
          <a:solidFill>
            <a:srgbClr val="D1B6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SUPPORT</a:t>
            </a:r>
            <a:r>
              <a:rPr kumimoji="0" lang="en-US" sz="2400" b="1"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RENDRED TO AMATHOLE DISTRICT MUNICIPALITIES </a:t>
            </a:r>
            <a:endParaRPr kumimoji="0" lang="en-ZA" sz="2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48197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76672"/>
          </a:xfrm>
          <a:solidFill>
            <a:srgbClr val="D1B681"/>
          </a:solidFill>
        </p:spPr>
        <p:txBody>
          <a:bodyPr/>
          <a:lstStyle/>
          <a:p>
            <a:r>
              <a:rPr lang="en-US" sz="2400" b="1" dirty="0" smtClean="0">
                <a:solidFill>
                  <a:prstClr val="black"/>
                </a:solidFill>
                <a:latin typeface="Arial" panose="020B0604020202020204" pitchFamily="34" charset="0"/>
                <a:ea typeface="ヒラギノ角ゴ Pro W3" pitchFamily="-84" charset="-128"/>
                <a:cs typeface="Arial" panose="020B0604020202020204" pitchFamily="34" charset="0"/>
              </a:rPr>
              <a:t>PUTTING PEOPLE FIRST: </a:t>
            </a:r>
            <a:r>
              <a:rPr kumimoji="0" lang="en-US" sz="2400" b="1" i="0" u="none" strike="noStrike" kern="1200" cap="none" spc="0" normalizeH="0" baseline="0" noProof="0" dirty="0" smtClean="0">
                <a:ln>
                  <a:noFill/>
                </a:ln>
                <a:solidFill>
                  <a:prstClr val="black"/>
                </a:solidFill>
                <a:effectLst/>
                <a:uLnTx/>
                <a:uFillTx/>
                <a:latin typeface="Arial" panose="020B0604020202020204" pitchFamily="34" charset="0"/>
                <a:ea typeface="ヒラギノ角ゴ Pro W3" pitchFamily="-84" charset="-128"/>
                <a:cs typeface="Arial" panose="020B0604020202020204" pitchFamily="34" charset="0"/>
              </a:rPr>
              <a:t>SUPPORT </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ヒラギノ角ゴ Pro W3" pitchFamily="-84" charset="-128"/>
                <a:cs typeface="Arial" panose="020B0604020202020204" pitchFamily="34" charset="0"/>
              </a:rPr>
              <a:t>RENDERED</a:t>
            </a:r>
            <a:endParaRPr lang="en-ZA" dirty="0">
              <a:latin typeface="Arial" pitchFamily="34" charset="0"/>
              <a:cs typeface="Arial" pitchFamily="34" charset="0"/>
            </a:endParaRPr>
          </a:p>
        </p:txBody>
      </p:sp>
      <p:sp>
        <p:nvSpPr>
          <p:cNvPr id="3" name="Content Placeholder 2"/>
          <p:cNvSpPr>
            <a:spLocks noGrp="1"/>
          </p:cNvSpPr>
          <p:nvPr>
            <p:ph idx="1"/>
          </p:nvPr>
        </p:nvSpPr>
        <p:spPr>
          <a:xfrm>
            <a:off x="0" y="451667"/>
            <a:ext cx="9144000" cy="5785645"/>
          </a:xfrm>
        </p:spPr>
        <p:txBody>
          <a:bodyPr>
            <a:normAutofit fontScale="92500" lnSpcReduction="20000"/>
          </a:bodyPr>
          <a:lstStyle/>
          <a:p>
            <a:pPr marR="0" lvl="0" algn="just" defTabSz="457200" rtl="0" eaLnBrk="0" fontAlgn="base" latinLnBrk="0" hangingPunct="0">
              <a:lnSpc>
                <a:spcPct val="150000"/>
              </a:lnSpc>
              <a:spcBef>
                <a:spcPct val="0"/>
              </a:spcBef>
              <a:spcAft>
                <a:spcPts val="800"/>
              </a:spcAft>
              <a:buClrTx/>
              <a:buSzTx/>
              <a:buFont typeface="Symbol" panose="05050102010706020507" pitchFamily="18" charset="2"/>
              <a:buChar char="à"/>
              <a:tabLst/>
              <a:defRPr/>
            </a:pPr>
            <a:r>
              <a:rPr kumimoji="0" lang="en-ZA" sz="21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The department has supported all municipalities within ADM district area except Raymond Mhlaba LM by establishing Ward Based Rapid Response Task Team (WBRRTT) constituting  various stakeholders, i.e. councillors, Ward Committees, CDWs and traditional Leadership.</a:t>
            </a:r>
          </a:p>
          <a:p>
            <a:pPr marR="0" lvl="0" algn="just" defTabSz="457200" rtl="0" eaLnBrk="0" fontAlgn="base" latinLnBrk="0" hangingPunct="0">
              <a:lnSpc>
                <a:spcPct val="150000"/>
              </a:lnSpc>
              <a:spcBef>
                <a:spcPct val="0"/>
              </a:spcBef>
              <a:spcAft>
                <a:spcPts val="800"/>
              </a:spcAft>
              <a:buClrTx/>
              <a:buSzTx/>
              <a:buFont typeface="Symbol" panose="05050102010706020507" pitchFamily="18" charset="2"/>
              <a:buChar char="à"/>
              <a:tabLst/>
              <a:defRPr/>
            </a:pPr>
            <a:r>
              <a:rPr kumimoji="0" lang="en-ZA" sz="21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The purpose was to revitalise the War Rooms and flatten the curve of the COVID-19 through community behavioural change.</a:t>
            </a:r>
          </a:p>
          <a:p>
            <a:pPr lvl="0" algn="just" defTabSz="457200" eaLnBrk="0" fontAlgn="base" hangingPunct="0">
              <a:lnSpc>
                <a:spcPct val="150000"/>
              </a:lnSpc>
              <a:spcBef>
                <a:spcPct val="0"/>
              </a:spcBef>
              <a:spcAft>
                <a:spcPts val="800"/>
              </a:spcAft>
              <a:buFont typeface="Symbol" panose="05050102010706020507" pitchFamily="18" charset="2"/>
              <a:buChar char="à"/>
              <a:defRPr/>
            </a:pPr>
            <a:r>
              <a:rPr kumimoji="0" lang="en-ZA" sz="21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Amahlathi was through MEC outreach programme provided  with foot operated </a:t>
            </a:r>
            <a:r>
              <a:rPr lang="en-ZA" sz="21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water taps</a:t>
            </a:r>
            <a:r>
              <a:rPr kumimoji="0" lang="en-ZA" sz="21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Personal Protective Equipment (PPEs) and water tanks. </a:t>
            </a:r>
          </a:p>
          <a:p>
            <a:pPr lvl="0" algn="just" defTabSz="457200" eaLnBrk="0" fontAlgn="base" hangingPunct="0">
              <a:lnSpc>
                <a:spcPct val="150000"/>
              </a:lnSpc>
              <a:spcBef>
                <a:spcPct val="0"/>
              </a:spcBef>
              <a:spcAft>
                <a:spcPts val="800"/>
              </a:spcAft>
              <a:buFont typeface="Symbol" panose="05050102010706020507" pitchFamily="18" charset="2"/>
              <a:buChar char="à"/>
              <a:defRPr/>
            </a:pPr>
            <a:r>
              <a:rPr kumimoji="0" lang="en-ZA" sz="21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Amahlathi was further supported with park homes that are used as office space. </a:t>
            </a:r>
          </a:p>
          <a:p>
            <a:pPr marR="0" lvl="0" algn="just" defTabSz="457200" rtl="0" eaLnBrk="0" fontAlgn="base" latinLnBrk="0" hangingPunct="0">
              <a:lnSpc>
                <a:spcPct val="150000"/>
              </a:lnSpc>
              <a:spcBef>
                <a:spcPct val="0"/>
              </a:spcBef>
              <a:spcAft>
                <a:spcPts val="800"/>
              </a:spcAft>
              <a:buClrTx/>
              <a:buSzTx/>
              <a:buFont typeface="Symbol" panose="05050102010706020507" pitchFamily="18" charset="2"/>
              <a:buChar char="à"/>
              <a:tabLst/>
              <a:defRPr/>
            </a:pPr>
            <a:r>
              <a:rPr kumimoji="0" lang="en-ZA" sz="21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Ward committees of Amahlathi &amp; Great Kei LMs were trained in the development of ward operational plans which serve as a guide for their functionality.  </a:t>
            </a:r>
          </a:p>
          <a:p>
            <a:pPr marR="0" lvl="0" algn="just" defTabSz="457200" rtl="0" eaLnBrk="0" fontAlgn="base" latinLnBrk="0" hangingPunct="0">
              <a:lnSpc>
                <a:spcPct val="150000"/>
              </a:lnSpc>
              <a:spcBef>
                <a:spcPct val="0"/>
              </a:spcBef>
              <a:spcAft>
                <a:spcPts val="800"/>
              </a:spcAft>
              <a:buClrTx/>
              <a:buSzTx/>
              <a:buFont typeface="Symbol" panose="05050102010706020507" pitchFamily="18" charset="2"/>
              <a:buChar char="à"/>
              <a:tabLst/>
              <a:defRPr/>
            </a:pPr>
            <a:r>
              <a:rPr lang="en-ZA" sz="21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 department supported Mbhashe, Raymond Mhlaba &amp; Ngqushwa during the time of bi-elections. </a:t>
            </a:r>
            <a:endParaRPr kumimoji="0" lang="en-ZA" sz="2100" b="0" i="0" u="none" strike="noStrike" kern="1200" cap="none" spc="0" normalizeH="0" baseline="0" noProof="0" dirty="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endParaRPr lang="en-ZA" dirty="0">
              <a:latin typeface="Arial" pitchFamily="34" charset="0"/>
              <a:cs typeface="Arial" pitchFamily="34" charset="0"/>
            </a:endParaRPr>
          </a:p>
        </p:txBody>
      </p:sp>
    </p:spTree>
    <p:extLst>
      <p:ext uri="{BB962C8B-B14F-4D97-AF65-F5344CB8AC3E}">
        <p14:creationId xmlns:p14="http://schemas.microsoft.com/office/powerpoint/2010/main" val="1331647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76672"/>
          </a:xfrm>
          <a:solidFill>
            <a:srgbClr val="D1B681"/>
          </a:solidFill>
        </p:spPr>
        <p:txBody>
          <a:bodyPr/>
          <a:lstStyle/>
          <a:p>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PILLAR 2: BASIC SERVICE DELIVERY</a:t>
            </a:r>
            <a:endParaRPr lang="en-ZA"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60" y="404664"/>
            <a:ext cx="9144000" cy="5204049"/>
          </a:xfrm>
        </p:spPr>
        <p:txBody>
          <a:bodyPr>
            <a:normAutofit fontScale="92500"/>
          </a:bodyPr>
          <a:lstStyle/>
          <a:p>
            <a:pPr marR="0" lvl="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defRPr/>
            </a:pP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The department assisted on the project registration and reporting for </a:t>
            </a:r>
            <a:r>
              <a:rPr kumimoji="0" lang="en-GB" sz="2000" b="0" i="0" u="none" strike="noStrike" kern="1200" cap="none" spc="0" normalizeH="0" baseline="0" noProof="0" dirty="0" err="1">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covid</a:t>
            </a: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 19 projects and budget maintenance in Amathole DM</a:t>
            </a:r>
          </a:p>
          <a:p>
            <a:pPr marR="0" lvl="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defRPr/>
            </a:pPr>
            <a:r>
              <a:rPr kumimoji="0" lang="en-ZA"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The </a:t>
            </a: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department facilitated a session wherein DEDEA was engaged and as such DEDEA will form part of District Appraisal Committee in order to eliminate </a:t>
            </a: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delays on approval of EIAs which takes about 3 months to get approved.</a:t>
            </a: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 </a:t>
            </a:r>
          </a:p>
          <a:p>
            <a:pPr marR="0" lvl="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defRPr/>
            </a:pPr>
            <a:r>
              <a:rPr lang="en-ZA" sz="2000" dirty="0">
                <a:solidFill>
                  <a:prstClr val="black"/>
                </a:solidFill>
                <a:latin typeface="Times New Roman" panose="02020603050405020304" pitchFamily="18" charset="0"/>
                <a:ea typeface="ＭＳ Ｐゴシック" pitchFamily="34" charset="-128"/>
                <a:cs typeface="Times New Roman" panose="02020603050405020304" pitchFamily="18" charset="0"/>
              </a:rPr>
              <a:t>The department has supported </a:t>
            </a: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Mnquma &amp; </a:t>
            </a:r>
            <a:r>
              <a:rPr lang="en-ZA" sz="2000" dirty="0">
                <a:solidFill>
                  <a:prstClr val="black"/>
                </a:solidFill>
                <a:latin typeface="Times New Roman" panose="02020603050405020304" pitchFamily="18" charset="0"/>
                <a:ea typeface="ＭＳ Ｐゴシック" pitchFamily="34" charset="-128"/>
                <a:cs typeface="Times New Roman" panose="02020603050405020304" pitchFamily="18" charset="0"/>
              </a:rPr>
              <a:t>project registration  and monitoring </a:t>
            </a:r>
          </a:p>
          <a:p>
            <a:pPr marR="0" lvl="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defRPr/>
            </a:pPr>
            <a:r>
              <a:rPr kumimoji="0" lang="en-ZA" sz="18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MISA deployed an engineer to Amahlathi LM as acting Technical Director and the PMU &amp; Project Managers were then appointed after several COGTA engagements. Cost Reimbursement method was introduced for close monitoring and project verification </a:t>
            </a:r>
          </a:p>
          <a:p>
            <a:pPr lvl="0" algn="just">
              <a:lnSpc>
                <a:spcPct val="150000"/>
              </a:lnSpc>
              <a:spcBef>
                <a:spcPts val="0"/>
              </a:spcBef>
              <a:buFont typeface="Symbol" panose="05050102010706020507" pitchFamily="18" charset="2"/>
              <a:buChar char="à"/>
              <a:defRPr/>
            </a:pPr>
            <a:r>
              <a:rPr kumimoji="0" lang="en-ZA" sz="18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The department </a:t>
            </a:r>
            <a:r>
              <a:rPr lang="en-ZA" sz="1800" dirty="0">
                <a:solidFill>
                  <a:prstClr val="black"/>
                </a:solidFill>
                <a:latin typeface="Times New Roman" panose="02020603050405020304" pitchFamily="18" charset="0"/>
                <a:ea typeface="ＭＳ Ｐゴシック" pitchFamily="34" charset="-128"/>
                <a:cs typeface="Times New Roman" panose="02020603050405020304" pitchFamily="18" charset="0"/>
              </a:rPr>
              <a:t>introduced Cost Reimbursement method at Raymond </a:t>
            </a:r>
            <a:r>
              <a:rPr kumimoji="0" lang="en-ZA" sz="18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Mhlaba LM </a:t>
            </a:r>
            <a:r>
              <a:rPr kumimoji="0" lang="en-ZA"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for purposes of </a:t>
            </a:r>
            <a:r>
              <a:rPr kumimoji="0" lang="en-ZA" sz="18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close monitoring and project verification. This was done because the municipality was encountering challenges in respect of non responsive bidders thus affecting completion of projects.</a:t>
            </a:r>
          </a:p>
          <a:p>
            <a:pPr marL="285750" lvl="0" indent="-285750" algn="just">
              <a:spcBef>
                <a:spcPts val="0"/>
              </a:spcBef>
              <a:defRPr/>
            </a:pPr>
            <a:endParaRPr lang="en-ZA" sz="2000" dirty="0">
              <a:solidFill>
                <a:prstClr val="black"/>
              </a:solidFill>
              <a:latin typeface="Arial" panose="020B0604020202020204" pitchFamily="34" charset="0"/>
              <a:ea typeface="ＭＳ Ｐゴシック" pitchFamily="34" charset="-128"/>
              <a:cs typeface="Arial" panose="020B0604020202020204" pitchFamily="34" charset="0"/>
            </a:endParaRPr>
          </a:p>
          <a:p>
            <a:pPr marL="285750" lvl="0" indent="-285750" algn="just">
              <a:spcBef>
                <a:spcPts val="0"/>
              </a:spcBef>
              <a:defRPr/>
            </a:pPr>
            <a:endPar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a:p>
            <a:endParaRPr lang="en-ZA" dirty="0">
              <a:latin typeface="Arial" pitchFamily="34" charset="0"/>
              <a:cs typeface="Arial" pitchFamily="34" charset="0"/>
            </a:endParaRPr>
          </a:p>
        </p:txBody>
      </p:sp>
    </p:spTree>
    <p:extLst>
      <p:ext uri="{BB962C8B-B14F-4D97-AF65-F5344CB8AC3E}">
        <p14:creationId xmlns:p14="http://schemas.microsoft.com/office/powerpoint/2010/main" val="425506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0"/>
            <a:ext cx="9144000" cy="6858000"/>
          </a:xfrm>
        </p:spPr>
      </p:pic>
      <p:sp>
        <p:nvSpPr>
          <p:cNvPr id="2" name="Title 1"/>
          <p:cNvSpPr>
            <a:spLocks noGrp="1"/>
          </p:cNvSpPr>
          <p:nvPr>
            <p:ph type="title"/>
          </p:nvPr>
        </p:nvSpPr>
        <p:spPr>
          <a:xfrm>
            <a:off x="2627784" y="404664"/>
            <a:ext cx="6516216" cy="925892"/>
          </a:xfrm>
          <a:solidFill>
            <a:srgbClr val="D1B681"/>
          </a:solidFill>
        </p:spPr>
        <p:txBody>
          <a:bodyPr/>
          <a:lstStyle/>
          <a:p>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ヒラギノ角ゴ Pro W3" pitchFamily="-84" charset="-128"/>
                <a:cs typeface="Arial" panose="020B0604020202020204" pitchFamily="34" charset="0"/>
              </a:rPr>
              <a:t>PRESENTATION OUTLINE </a:t>
            </a:r>
            <a:endParaRPr lang="en-ZA" dirty="0">
              <a:solidFill>
                <a:srgbClr val="D1B681"/>
              </a:solidFill>
              <a:latin typeface="Arial" pitchFamily="34" charset="0"/>
              <a:cs typeface="Arial" pitchFamily="34" charset="0"/>
            </a:endParaRPr>
          </a:p>
        </p:txBody>
      </p:sp>
      <p:sp>
        <p:nvSpPr>
          <p:cNvPr id="6" name="TextBox 5">
            <a:extLst>
              <a:ext uri="{FF2B5EF4-FFF2-40B4-BE49-F238E27FC236}">
                <a16:creationId xmlns:a16="http://schemas.microsoft.com/office/drawing/2014/main" id="{C9B4FA8B-C178-434B-8D92-ECA3643E7C0E}"/>
              </a:ext>
            </a:extLst>
          </p:cNvPr>
          <p:cNvSpPr txBox="1"/>
          <p:nvPr/>
        </p:nvSpPr>
        <p:spPr>
          <a:xfrm>
            <a:off x="107504" y="1459067"/>
            <a:ext cx="8856984" cy="4413516"/>
          </a:xfrm>
          <a:prstGeom prst="rect">
            <a:avLst/>
          </a:prstGeom>
          <a:noFill/>
        </p:spPr>
        <p:txBody>
          <a:bodyPr wrap="square">
            <a:spAutoFit/>
          </a:bodyPr>
          <a:lstStyle/>
          <a:p>
            <a:pPr marL="342900" marR="0" lvl="0" indent="-342900" algn="just" defTabSz="455613" rtl="0" eaLnBrk="0" fontAlgn="base" latinLnBrk="0" hangingPunct="0">
              <a:lnSpc>
                <a:spcPct val="150000"/>
              </a:lnSpc>
              <a:spcBef>
                <a:spcPct val="20000"/>
              </a:spcBef>
              <a:spcAft>
                <a:spcPct val="0"/>
              </a:spcAft>
              <a:buClrTx/>
              <a:buSzTx/>
              <a:buFont typeface="Wingdings" panose="05000000000000000000" pitchFamily="2" charset="2"/>
              <a:buChar char="¨"/>
              <a:tabLst/>
              <a:defRPr/>
            </a:pPr>
            <a:r>
              <a:rPr kumimoji="0" lang="en-US" altLang="en-US" sz="2400" b="1"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PURPOSE OF THE PRESENTATION</a:t>
            </a:r>
          </a:p>
          <a:p>
            <a:pPr marL="342900" marR="0" lvl="0" indent="-342900" algn="just" defTabSz="455613" rtl="0" eaLnBrk="0" fontAlgn="base" latinLnBrk="0" hangingPunct="0">
              <a:lnSpc>
                <a:spcPct val="150000"/>
              </a:lnSpc>
              <a:spcBef>
                <a:spcPct val="20000"/>
              </a:spcBef>
              <a:spcAft>
                <a:spcPct val="0"/>
              </a:spcAft>
              <a:buClrTx/>
              <a:buSzTx/>
              <a:buFont typeface="Wingdings" panose="05000000000000000000" pitchFamily="2" charset="2"/>
              <a:buChar char=""/>
              <a:tabLst/>
              <a:defRPr/>
            </a:pPr>
            <a:r>
              <a:rPr kumimoji="0" lang="en-US" altLang="en-US" sz="2400" b="1"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SUPPORT RENDERED TO AMATHOLE DISTRICT AREA</a:t>
            </a:r>
          </a:p>
          <a:p>
            <a:pPr marL="800100" marR="0" lvl="1" indent="-342900" algn="just" defTabSz="455613" rtl="0" eaLnBrk="0" fontAlgn="base" latinLnBrk="0" hangingPunct="0">
              <a:lnSpc>
                <a:spcPct val="150000"/>
              </a:lnSpc>
              <a:spcBef>
                <a:spcPct val="2000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PILLAR </a:t>
            </a:r>
            <a:r>
              <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1</a:t>
            </a:r>
          </a:p>
          <a:p>
            <a:pPr marL="800100" marR="0" lvl="1" indent="-342900" algn="just" defTabSz="455613" rtl="0" eaLnBrk="0" fontAlgn="base" latinLnBrk="0" hangingPunct="0">
              <a:lnSpc>
                <a:spcPct val="150000"/>
              </a:lnSpc>
              <a:spcBef>
                <a:spcPct val="2000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PILLAR </a:t>
            </a:r>
            <a:r>
              <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2</a:t>
            </a:r>
          </a:p>
          <a:p>
            <a:pPr marL="800100" marR="0" lvl="1" indent="-342900" algn="just" defTabSz="455613" rtl="0" eaLnBrk="0" fontAlgn="base" latinLnBrk="0" hangingPunct="0">
              <a:lnSpc>
                <a:spcPct val="150000"/>
              </a:lnSpc>
              <a:spcBef>
                <a:spcPct val="2000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PILLAR </a:t>
            </a:r>
            <a:r>
              <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3</a:t>
            </a:r>
          </a:p>
          <a:p>
            <a:pPr marL="800100" marR="0" lvl="1" indent="-342900" algn="just" defTabSz="455613" rtl="0" eaLnBrk="0" fontAlgn="base" latinLnBrk="0" hangingPunct="0">
              <a:lnSpc>
                <a:spcPct val="150000"/>
              </a:lnSpc>
              <a:spcBef>
                <a:spcPct val="2000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PILLAR </a:t>
            </a:r>
            <a:r>
              <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4</a:t>
            </a:r>
          </a:p>
          <a:p>
            <a:pPr marL="800100" marR="0" lvl="1" indent="-342900" algn="just" defTabSz="455613" rtl="0" eaLnBrk="0" fontAlgn="base" latinLnBrk="0" hangingPunct="0">
              <a:lnSpc>
                <a:spcPct val="150000"/>
              </a:lnSpc>
              <a:spcBef>
                <a:spcPct val="2000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PILLAR </a:t>
            </a:r>
            <a:r>
              <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a:solidFill>
            <a:srgbClr val="D1B681"/>
          </a:solidFill>
        </p:spPr>
        <p:txBody>
          <a:bodyPr>
            <a:normAutofit fontScale="90000"/>
          </a:bodyPr>
          <a:lstStyle/>
          <a:p>
            <a:pPr>
              <a:lnSpc>
                <a:spcPct val="150000"/>
              </a:lnSpc>
            </a:pPr>
            <a:r>
              <a:rPr kumimoji="0" lang="en-US" sz="2700" b="1"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PILLAR 2: BASIC SERVICE DELIVERY</a:t>
            </a:r>
            <a:br>
              <a:rPr kumimoji="0" lang="en-US" sz="2700" b="1"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br>
            <a:r>
              <a:rPr kumimoji="0" lang="en-ZA" sz="20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2020/21 MUNICIPAL MIG PERFORMANCE</a:t>
            </a:r>
            <a:endParaRPr lang="en-ZA" sz="4000" dirty="0">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CFEE423D-2279-4F0C-891A-63D12F56BF83}"/>
              </a:ext>
            </a:extLst>
          </p:cNvPr>
          <p:cNvPicPr>
            <a:picLocks noGrp="1" noChangeAspect="1"/>
          </p:cNvPicPr>
          <p:nvPr>
            <p:ph idx="1"/>
          </p:nvPr>
        </p:nvPicPr>
        <p:blipFill>
          <a:blip r:embed="rId3"/>
          <a:stretch>
            <a:fillRect/>
          </a:stretch>
        </p:blipFill>
        <p:spPr>
          <a:xfrm>
            <a:off x="0" y="877603"/>
            <a:ext cx="9144000" cy="5102794"/>
          </a:xfrm>
        </p:spPr>
      </p:pic>
    </p:spTree>
    <p:extLst>
      <p:ext uri="{BB962C8B-B14F-4D97-AF65-F5344CB8AC3E}">
        <p14:creationId xmlns:p14="http://schemas.microsoft.com/office/powerpoint/2010/main" val="13115433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20688"/>
          </a:xfrm>
          <a:solidFill>
            <a:srgbClr val="D1B681"/>
          </a:solidFill>
        </p:spPr>
        <p:txBody>
          <a:bodyPr>
            <a:normAutofit/>
          </a:bodyPr>
          <a:lstStyle/>
          <a:p>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PILLAR 2:</a:t>
            </a:r>
            <a:r>
              <a:rPr kumimoji="0" lang="en-ZA" sz="2400" b="1"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2019/20 ROLLOVER -AMATHOLE</a:t>
            </a:r>
            <a:endParaRPr lang="en-ZA" dirty="0">
              <a:latin typeface="Times New Roman" panose="02020603050405020304" pitchFamily="18" charset="0"/>
              <a:cs typeface="Times New Roman" panose="02020603050405020304" pitchFamily="18" charset="0"/>
            </a:endParaRPr>
          </a:p>
        </p:txBody>
      </p:sp>
      <p:pic>
        <p:nvPicPr>
          <p:cNvPr id="9" name="Content Placeholder 8">
            <a:extLst>
              <a:ext uri="{FF2B5EF4-FFF2-40B4-BE49-F238E27FC236}">
                <a16:creationId xmlns:a16="http://schemas.microsoft.com/office/drawing/2014/main" id="{56AE8BE5-FF8C-43C5-B9A3-FA1067C9608D}"/>
              </a:ext>
            </a:extLst>
          </p:cNvPr>
          <p:cNvPicPr>
            <a:picLocks noGrp="1" noChangeAspect="1"/>
          </p:cNvPicPr>
          <p:nvPr>
            <p:ph idx="1"/>
          </p:nvPr>
        </p:nvPicPr>
        <p:blipFill>
          <a:blip r:embed="rId3"/>
          <a:stretch>
            <a:fillRect/>
          </a:stretch>
        </p:blipFill>
        <p:spPr>
          <a:xfrm>
            <a:off x="0" y="620688"/>
            <a:ext cx="9036496" cy="5333393"/>
          </a:xfrm>
        </p:spPr>
      </p:pic>
    </p:spTree>
    <p:extLst>
      <p:ext uri="{BB962C8B-B14F-4D97-AF65-F5344CB8AC3E}">
        <p14:creationId xmlns:p14="http://schemas.microsoft.com/office/powerpoint/2010/main" val="26184414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20688"/>
          </a:xfrm>
          <a:solidFill>
            <a:srgbClr val="D1B681"/>
          </a:solidFill>
        </p:spPr>
        <p:txBody>
          <a:bodyPr>
            <a:normAutofit fontScale="90000"/>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ZA"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ZA" sz="2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r>
            <a:br>
              <a:rPr kumimoji="0" lang="en-ZA" sz="2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br>
            <a:r>
              <a:rPr kumimoji="0" lang="en-ZA" sz="28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COST REIMBURSEMENT</a:t>
            </a:r>
            <a:r>
              <a:rPr kumimoji="0" lang="en-ZA"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
            <a:br>
              <a:rPr kumimoji="0" lang="en-ZA"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lang="en-ZA" dirty="0">
              <a:latin typeface="Arial" pitchFamily="34" charset="0"/>
              <a:cs typeface="Arial" pitchFamily="34" charset="0"/>
            </a:endParaRPr>
          </a:p>
        </p:txBody>
      </p:sp>
      <p:sp>
        <p:nvSpPr>
          <p:cNvPr id="3" name="Content Placeholder 2"/>
          <p:cNvSpPr>
            <a:spLocks noGrp="1"/>
          </p:cNvSpPr>
          <p:nvPr>
            <p:ph idx="1"/>
          </p:nvPr>
        </p:nvSpPr>
        <p:spPr>
          <a:xfrm>
            <a:off x="0" y="620689"/>
            <a:ext cx="9144000" cy="5204049"/>
          </a:xfrm>
        </p:spPr>
        <p:txBody>
          <a:bodyPr>
            <a:normAutofit/>
          </a:bodyPr>
          <a:lstStyle/>
          <a:p>
            <a:pPr marR="0" lvl="0" algn="just" defTabSz="914400" rtl="0" eaLnBrk="1" fontAlgn="auto" latinLnBrk="0" hangingPunct="1">
              <a:lnSpc>
                <a:spcPct val="150000"/>
              </a:lnSpc>
              <a:spcBef>
                <a:spcPct val="20000"/>
              </a:spcBef>
              <a:spcAft>
                <a:spcPts val="0"/>
              </a:spcAft>
              <a:buClrTx/>
              <a:buSzTx/>
              <a:buFont typeface="Symbol" panose="05050102010706020507" pitchFamily="18" charset="2"/>
              <a:buChar char="à"/>
              <a:tabLst/>
              <a:defRPr/>
            </a:pP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Amathole District have two Municipalities under cost reimbursement model, namely Amahlathi and Raymond Mhlaba municipalities.</a:t>
            </a:r>
          </a:p>
          <a:p>
            <a:pPr marR="0" lvl="0" algn="just" defTabSz="914400" rtl="0" eaLnBrk="1" fontAlgn="auto" latinLnBrk="0" hangingPunct="1">
              <a:lnSpc>
                <a:spcPct val="150000"/>
              </a:lnSpc>
              <a:spcBef>
                <a:spcPct val="20000"/>
              </a:spcBef>
              <a:spcAft>
                <a:spcPts val="0"/>
              </a:spcAft>
              <a:buClrTx/>
              <a:buSzTx/>
              <a:buFont typeface="Symbol" panose="05050102010706020507" pitchFamily="18" charset="2"/>
              <a:buChar char="à"/>
              <a:tabLst/>
              <a:defRPr/>
            </a:pPr>
            <a:r>
              <a:rPr kumimoji="0" lang="en-US"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The </a:t>
            </a: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cost reimbursement team has been supporting the Municipalities to enhance the MIG project expenditure, </a:t>
            </a:r>
          </a:p>
          <a:p>
            <a:pPr marR="0" lvl="0" algn="just" defTabSz="914400" rtl="0" eaLnBrk="1" fontAlgn="auto" latinLnBrk="0" hangingPunct="1">
              <a:lnSpc>
                <a:spcPct val="150000"/>
              </a:lnSpc>
              <a:spcBef>
                <a:spcPct val="20000"/>
              </a:spcBef>
              <a:spcAft>
                <a:spcPts val="0"/>
              </a:spcAft>
              <a:buClrTx/>
              <a:buSzTx/>
              <a:buFont typeface="Symbol" panose="05050102010706020507" pitchFamily="18" charset="2"/>
              <a:buChar char="à"/>
              <a:tabLst/>
              <a:defRPr/>
            </a:pP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Site visits have been conducted to substantiate work done versus work scheduled.</a:t>
            </a:r>
          </a:p>
          <a:p>
            <a:pPr marR="0" lvl="0" algn="just" defTabSz="914400" rtl="0" eaLnBrk="1" fontAlgn="auto" latinLnBrk="0" hangingPunct="1">
              <a:lnSpc>
                <a:spcPct val="150000"/>
              </a:lnSpc>
              <a:spcBef>
                <a:spcPct val="20000"/>
              </a:spcBef>
              <a:spcAft>
                <a:spcPts val="0"/>
              </a:spcAft>
              <a:buClrTx/>
              <a:buSzTx/>
              <a:buFont typeface="Symbol" panose="05050102010706020507" pitchFamily="18" charset="2"/>
              <a:buChar char="à"/>
              <a:tabLst/>
              <a:defRPr/>
            </a:pPr>
            <a:r>
              <a:rPr kumimoji="0" lang="en-GB" altLang="en-US"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The </a:t>
            </a:r>
            <a:r>
              <a:rPr lang="en-GB" altLang="en-US" sz="2000" dirty="0">
                <a:solidFill>
                  <a:prstClr val="black"/>
                </a:solidFill>
                <a:latin typeface="Times New Roman" panose="02020603050405020304" pitchFamily="18" charset="0"/>
                <a:ea typeface="ＭＳ Ｐゴシック" pitchFamily="34" charset="-128"/>
                <a:cs typeface="Times New Roman" panose="02020603050405020304" pitchFamily="18" charset="0"/>
              </a:rPr>
              <a:t>department has supported the municipalities through e</a:t>
            </a:r>
            <a:r>
              <a:rPr kumimoji="0" lang="en-GB" altLang="en-US" sz="2000" b="0" i="0" u="none" strike="noStrike" kern="1200" cap="none" spc="0" normalizeH="0" baseline="0" noProof="0" dirty="0" err="1">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ngagement</a:t>
            </a:r>
            <a:r>
              <a:rPr kumimoji="0" lang="en-GB"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 with Consultants and Contractors to outline implementation process and contract management. </a:t>
            </a:r>
            <a:endPar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endParaRPr>
          </a:p>
          <a:p>
            <a:endParaRPr lang="en-ZA" dirty="0">
              <a:latin typeface="Arial" pitchFamily="34" charset="0"/>
              <a:cs typeface="Arial" pitchFamily="34" charset="0"/>
            </a:endParaRPr>
          </a:p>
        </p:txBody>
      </p:sp>
    </p:spTree>
    <p:extLst>
      <p:ext uri="{BB962C8B-B14F-4D97-AF65-F5344CB8AC3E}">
        <p14:creationId xmlns:p14="http://schemas.microsoft.com/office/powerpoint/2010/main" val="33781126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20688"/>
          </a:xfrm>
          <a:solidFill>
            <a:srgbClr val="D1B681"/>
          </a:solidFill>
        </p:spPr>
        <p:txBody>
          <a:bodyPr/>
          <a:lstStyle/>
          <a:p>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DROUGHT </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INTERVENTION</a:t>
            </a:r>
            <a:endParaRPr lang="en-ZA"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8550" y="626127"/>
            <a:ext cx="9144000" cy="5204049"/>
          </a:xfrm>
        </p:spPr>
        <p:txBody>
          <a:bodyPr>
            <a:normAutofit/>
          </a:bodyPr>
          <a:lstStyle/>
          <a:p>
            <a:pPr marR="0" lvl="0" algn="just" defTabSz="685800" rtl="0" eaLnBrk="1" fontAlgn="auto" latinLnBrk="0" hangingPunct="1">
              <a:lnSpc>
                <a:spcPct val="150000"/>
              </a:lnSpc>
              <a:spcBef>
                <a:spcPts val="0"/>
              </a:spcBef>
              <a:spcAft>
                <a:spcPts val="0"/>
              </a:spcAft>
              <a:buClrTx/>
              <a:buSzTx/>
              <a:buFont typeface="Symbol" panose="05050102010706020507" pitchFamily="18" charset="2"/>
              <a:buChar char="à"/>
              <a:tabLst/>
              <a:defRPr/>
            </a:pPr>
            <a:r>
              <a:rPr kumimoji="0" lang="en-ZA"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COGTA </a:t>
            </a: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through the PDMC supported Amathole District Municipality with provision of 69 x 5000L Water Tanks for emergency drought intervention </a:t>
            </a:r>
          </a:p>
          <a:p>
            <a:pPr marR="0" lvl="0" algn="just" defTabSz="685800" rtl="0" eaLnBrk="1" fontAlgn="auto" latinLnBrk="0" hangingPunct="1">
              <a:lnSpc>
                <a:spcPct val="150000"/>
              </a:lnSpc>
              <a:spcBef>
                <a:spcPts val="0"/>
              </a:spcBef>
              <a:spcAft>
                <a:spcPts val="0"/>
              </a:spcAft>
              <a:buClrTx/>
              <a:buSzTx/>
              <a:buFont typeface="Symbol" panose="05050102010706020507" pitchFamily="18" charset="2"/>
              <a:buChar char="à"/>
              <a:tabLst/>
              <a:defRPr/>
            </a:pPr>
            <a:r>
              <a:rPr kumimoji="0" lang="en-ZA"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COGTA </a:t>
            </a: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signed SLA and allocated Water Trucks to the following LMs each for a period of 3 months  </a:t>
            </a:r>
          </a:p>
          <a:p>
            <a:pPr marL="600075" marR="0" lvl="1" indent="-257175" algn="just" defTabSz="6858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ZA"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1 </a:t>
            </a: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x Water Truck = Amahlathi LM</a:t>
            </a:r>
          </a:p>
          <a:p>
            <a:pPr marL="600075" marR="0" lvl="1" indent="-257175" algn="just" defTabSz="6858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1 x Water Truck = Raymond Mhlaba LM</a:t>
            </a:r>
            <a:endParaRPr lang="en-Z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78295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20688"/>
          </a:xfrm>
          <a:solidFill>
            <a:srgbClr val="D1B681"/>
          </a:solidFill>
        </p:spPr>
        <p:txBody>
          <a:bodyPr>
            <a:normAutofit/>
          </a:bodyPr>
          <a:lstStyle/>
          <a:p>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MUNICIPAL </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DISASTER RELIEF GRANT  INTERVENTION</a:t>
            </a:r>
            <a:endParaRPr lang="en-ZA"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20688"/>
            <a:ext cx="9144000" cy="5204049"/>
          </a:xfrm>
        </p:spPr>
        <p:txBody>
          <a:bodyPr>
            <a:normAutofit/>
          </a:bodyPr>
          <a:lstStyle/>
          <a:p>
            <a:pPr marR="0" lvl="0" algn="just" defTabSz="685800" rtl="0" eaLnBrk="1" fontAlgn="auto" latinLnBrk="0" hangingPunct="1">
              <a:lnSpc>
                <a:spcPct val="150000"/>
              </a:lnSpc>
              <a:spcBef>
                <a:spcPts val="0"/>
              </a:spcBef>
              <a:spcAft>
                <a:spcPts val="0"/>
              </a:spcAft>
              <a:buClrTx/>
              <a:buSzTx/>
              <a:buFont typeface="Symbol" panose="05050102010706020507" pitchFamily="18" charset="2"/>
              <a:buChar char="à"/>
              <a:tabLst/>
              <a:defRPr/>
            </a:pP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PDMC facilitated funding from National Treasury to address COVID 19 on the following prioritised </a:t>
            </a:r>
            <a:r>
              <a:rPr kumimoji="0" lang="en-ZA"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areas</a:t>
            </a:r>
            <a:endPar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endParaRPr>
          </a:p>
          <a:p>
            <a:pPr marL="557213" marR="0" lvl="1" indent="-214313" algn="just" defTabSz="6858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Sanitation (chemical toilets and their maintenance);</a:t>
            </a: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endParaRPr>
          </a:p>
          <a:p>
            <a:pPr marL="557213" marR="0" lvl="1" indent="-214313" algn="just" defTabSz="6858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Decontamination of specific selected municipal spaces (e.g. ablution facilities in public spaces); Personal Protective Equipment, and hygiene packs; and</a:t>
            </a: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endParaRPr>
          </a:p>
          <a:p>
            <a:pPr marL="557213" marR="0" lvl="1" indent="-214313" algn="just" defTabSz="6858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Waste management</a:t>
            </a:r>
          </a:p>
          <a:p>
            <a:pPr marR="0" lvl="0" algn="just" defTabSz="685800" rtl="0" eaLnBrk="1" fontAlgn="auto" latinLnBrk="0" hangingPunct="1">
              <a:lnSpc>
                <a:spcPct val="150000"/>
              </a:lnSpc>
              <a:spcBef>
                <a:spcPts val="0"/>
              </a:spcBef>
              <a:spcAft>
                <a:spcPts val="0"/>
              </a:spcAft>
              <a:buClrTx/>
              <a:buSzTx/>
              <a:buFont typeface="Symbol" panose="05050102010706020507" pitchFamily="18" charset="2"/>
              <a:buChar char="à"/>
              <a:tabLst/>
              <a:defRPr/>
            </a:pPr>
            <a:r>
              <a:rPr kumimoji="0" lang="en-ZA"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The </a:t>
            </a: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funding was allocated in line with the powers and functions of municipalities, hence some of the municipalities have not been allocated funding for all of the above indicated prioritised areas.</a:t>
            </a: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dirty="0">
              <a:latin typeface="Arial" pitchFamily="34" charset="0"/>
              <a:cs typeface="Arial" pitchFamily="34" charset="0"/>
            </a:endParaRPr>
          </a:p>
        </p:txBody>
      </p:sp>
    </p:spTree>
    <p:extLst>
      <p:ext uri="{BB962C8B-B14F-4D97-AF65-F5344CB8AC3E}">
        <p14:creationId xmlns:p14="http://schemas.microsoft.com/office/powerpoint/2010/main" val="17803011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20688"/>
          </a:xfrm>
          <a:solidFill>
            <a:srgbClr val="D1B681"/>
          </a:solidFill>
        </p:spPr>
        <p:txBody>
          <a:bodyPr>
            <a:normAutofit/>
          </a:bodyPr>
          <a:lstStyle/>
          <a:p>
            <a:r>
              <a:rPr kumimoji="0" lang="en-US" sz="2100" b="1" i="0" u="none" strike="noStrike" kern="1200" cap="none" spc="0" normalizeH="0" baseline="0" noProof="0" dirty="0">
                <a:ln>
                  <a:noFill/>
                </a:ln>
                <a:solidFill>
                  <a:prstClr val="black"/>
                </a:solidFill>
                <a:effectLst/>
                <a:uLnTx/>
                <a:uFillTx/>
                <a:latin typeface="Calibri"/>
                <a:ea typeface="+mj-ea"/>
                <a:cs typeface="Arial" pitchFamily="34" charset="0"/>
              </a:rPr>
              <a:t>COVID 19 MUNICIPAL DISASTER RELIEF GRANT ALLOCATION PER MUNICIPALITY</a:t>
            </a:r>
            <a:endParaRPr lang="en-ZA" dirty="0">
              <a:latin typeface="Arial" pitchFamily="34" charset="0"/>
              <a:cs typeface="Arial" pitchFamily="34" charset="0"/>
            </a:endParaRPr>
          </a:p>
        </p:txBody>
      </p:sp>
      <p:graphicFrame>
        <p:nvGraphicFramePr>
          <p:cNvPr id="5" name="Content Placeholder 4">
            <a:extLst>
              <a:ext uri="{FF2B5EF4-FFF2-40B4-BE49-F238E27FC236}">
                <a16:creationId xmlns:a16="http://schemas.microsoft.com/office/drawing/2014/main" id="{321324C3-B1CC-45F4-9DA3-5CE9EFAD27B7}"/>
              </a:ext>
            </a:extLst>
          </p:cNvPr>
          <p:cNvGraphicFramePr>
            <a:graphicFrameLocks noGrp="1"/>
          </p:cNvGraphicFramePr>
          <p:nvPr>
            <p:ph idx="1"/>
            <p:extLst>
              <p:ext uri="{D42A27DB-BD31-4B8C-83A1-F6EECF244321}">
                <p14:modId xmlns:p14="http://schemas.microsoft.com/office/powerpoint/2010/main" val="2220953490"/>
              </p:ext>
            </p:extLst>
          </p:nvPr>
        </p:nvGraphicFramePr>
        <p:xfrm>
          <a:off x="66765" y="764704"/>
          <a:ext cx="9010469" cy="5027167"/>
        </p:xfrm>
        <a:graphic>
          <a:graphicData uri="http://schemas.openxmlformats.org/drawingml/2006/table">
            <a:tbl>
              <a:tblPr firstRow="1" bandRow="1">
                <a:tableStyleId>{16D9F66E-5EB9-4882-86FB-DCBF35E3C3E4}</a:tableStyleId>
              </a:tblPr>
              <a:tblGrid>
                <a:gridCol w="1923422">
                  <a:extLst>
                    <a:ext uri="{9D8B030D-6E8A-4147-A177-3AD203B41FA5}">
                      <a16:colId xmlns:a16="http://schemas.microsoft.com/office/drawing/2014/main" val="2814664310"/>
                    </a:ext>
                  </a:extLst>
                </a:gridCol>
                <a:gridCol w="2042976">
                  <a:extLst>
                    <a:ext uri="{9D8B030D-6E8A-4147-A177-3AD203B41FA5}">
                      <a16:colId xmlns:a16="http://schemas.microsoft.com/office/drawing/2014/main" val="175189449"/>
                    </a:ext>
                  </a:extLst>
                </a:gridCol>
                <a:gridCol w="1532232">
                  <a:extLst>
                    <a:ext uri="{9D8B030D-6E8A-4147-A177-3AD203B41FA5}">
                      <a16:colId xmlns:a16="http://schemas.microsoft.com/office/drawing/2014/main" val="3399003340"/>
                    </a:ext>
                  </a:extLst>
                </a:gridCol>
                <a:gridCol w="3511839">
                  <a:extLst>
                    <a:ext uri="{9D8B030D-6E8A-4147-A177-3AD203B41FA5}">
                      <a16:colId xmlns:a16="http://schemas.microsoft.com/office/drawing/2014/main" val="3018398925"/>
                    </a:ext>
                  </a:extLst>
                </a:gridCol>
              </a:tblGrid>
              <a:tr h="860377">
                <a:tc>
                  <a:txBody>
                    <a:bodyPr/>
                    <a:lstStyle/>
                    <a:p>
                      <a:pPr marL="0" marR="0" algn="just" fontAlgn="t">
                        <a:lnSpc>
                          <a:spcPct val="150000"/>
                        </a:lnSpc>
                        <a:spcBef>
                          <a:spcPts val="0"/>
                        </a:spcBef>
                        <a:spcAft>
                          <a:spcPts val="0"/>
                        </a:spcAft>
                      </a:pPr>
                      <a:r>
                        <a:rPr lang="en-ZA" sz="1600" u="none" strike="noStrike" dirty="0">
                          <a:effectLst/>
                        </a:rPr>
                        <a:t>Municipality</a:t>
                      </a:r>
                      <a:endParaRPr lang="en-ZA" sz="1600" b="0" i="0" u="none" strike="noStrike" dirty="0">
                        <a:effectLst/>
                        <a:latin typeface="Arial" panose="020B0604020202020204" pitchFamily="34" charset="0"/>
                      </a:endParaRPr>
                    </a:p>
                  </a:txBody>
                  <a:tcPr marL="45693" marR="45693" marT="8462" marB="0">
                    <a:solidFill>
                      <a:srgbClr val="D1B681"/>
                    </a:solidFill>
                  </a:tcPr>
                </a:tc>
                <a:tc>
                  <a:txBody>
                    <a:bodyPr/>
                    <a:lstStyle/>
                    <a:p>
                      <a:pPr marL="0" marR="0" algn="just" fontAlgn="t">
                        <a:lnSpc>
                          <a:spcPct val="150000"/>
                        </a:lnSpc>
                        <a:spcBef>
                          <a:spcPts val="0"/>
                        </a:spcBef>
                        <a:spcAft>
                          <a:spcPts val="0"/>
                        </a:spcAft>
                      </a:pPr>
                      <a:r>
                        <a:rPr lang="en-ZA" sz="1600" u="none" strike="noStrike" dirty="0">
                          <a:effectLst/>
                        </a:rPr>
                        <a:t>Funding Allocation R(‘000)</a:t>
                      </a:r>
                      <a:endParaRPr lang="en-ZA" sz="1600" b="0" i="0" u="none" strike="noStrike" dirty="0">
                        <a:effectLst/>
                        <a:latin typeface="Arial" panose="020B0604020202020204" pitchFamily="34" charset="0"/>
                      </a:endParaRPr>
                    </a:p>
                  </a:txBody>
                  <a:tcPr marL="45693" marR="45693" marT="8462" marB="0">
                    <a:solidFill>
                      <a:srgbClr val="D1B681"/>
                    </a:solidFill>
                  </a:tcPr>
                </a:tc>
                <a:tc>
                  <a:txBody>
                    <a:bodyPr/>
                    <a:lstStyle/>
                    <a:p>
                      <a:pPr marL="0" marR="0" algn="just" fontAlgn="t">
                        <a:lnSpc>
                          <a:spcPct val="150000"/>
                        </a:lnSpc>
                        <a:spcBef>
                          <a:spcPts val="0"/>
                        </a:spcBef>
                        <a:spcAft>
                          <a:spcPts val="0"/>
                        </a:spcAft>
                      </a:pPr>
                      <a:r>
                        <a:rPr lang="en-US" sz="1600" u="none" strike="noStrike" dirty="0">
                          <a:effectLst/>
                        </a:rPr>
                        <a:t>Expenditure</a:t>
                      </a:r>
                    </a:p>
                    <a:p>
                      <a:pPr marL="0" marR="0" algn="just" fontAlgn="t">
                        <a:lnSpc>
                          <a:spcPct val="150000"/>
                        </a:lnSpc>
                        <a:spcBef>
                          <a:spcPts val="0"/>
                        </a:spcBef>
                        <a:spcAft>
                          <a:spcPts val="0"/>
                        </a:spcAft>
                      </a:pPr>
                      <a:r>
                        <a:rPr lang="en-US" sz="1600" u="none" strike="noStrike" dirty="0">
                          <a:effectLst/>
                        </a:rPr>
                        <a:t>R (‘000)</a:t>
                      </a:r>
                      <a:endParaRPr lang="en-US" sz="1600" b="0" i="0" u="none" strike="noStrike" dirty="0">
                        <a:effectLst/>
                        <a:latin typeface="Arial" panose="020B0604020202020204" pitchFamily="34" charset="0"/>
                      </a:endParaRPr>
                    </a:p>
                  </a:txBody>
                  <a:tcPr marL="45693" marR="45693" marT="8462" marB="0">
                    <a:solidFill>
                      <a:srgbClr val="D1B681"/>
                    </a:solidFill>
                  </a:tcPr>
                </a:tc>
                <a:tc>
                  <a:txBody>
                    <a:bodyPr/>
                    <a:lstStyle/>
                    <a:p>
                      <a:pPr marL="0" marR="0" algn="just" fontAlgn="t">
                        <a:lnSpc>
                          <a:spcPct val="150000"/>
                        </a:lnSpc>
                        <a:spcBef>
                          <a:spcPts val="0"/>
                        </a:spcBef>
                        <a:spcAft>
                          <a:spcPts val="0"/>
                        </a:spcAft>
                      </a:pPr>
                      <a:r>
                        <a:rPr lang="en-US" sz="1600" u="none" strike="noStrike" dirty="0">
                          <a:effectLst/>
                        </a:rPr>
                        <a:t>Remarks</a:t>
                      </a:r>
                      <a:endParaRPr lang="en-US" sz="1600" b="0" i="0" u="none" strike="noStrike" dirty="0">
                        <a:effectLst/>
                        <a:latin typeface="Arial" panose="020B0604020202020204" pitchFamily="34" charset="0"/>
                      </a:endParaRPr>
                    </a:p>
                  </a:txBody>
                  <a:tcPr marL="45693" marR="45693" marT="8462" marB="0">
                    <a:solidFill>
                      <a:srgbClr val="D1B681"/>
                    </a:solidFill>
                  </a:tcPr>
                </a:tc>
                <a:extLst>
                  <a:ext uri="{0D108BD9-81ED-4DB2-BD59-A6C34878D82A}">
                    <a16:rowId xmlns:a16="http://schemas.microsoft.com/office/drawing/2014/main" val="1475111806"/>
                  </a:ext>
                </a:extLst>
              </a:tr>
              <a:tr h="355910">
                <a:tc>
                  <a:txBody>
                    <a:bodyPr/>
                    <a:lstStyle/>
                    <a:p>
                      <a:pPr marL="0" marR="0" algn="just" fontAlgn="t">
                        <a:lnSpc>
                          <a:spcPct val="150000"/>
                        </a:lnSpc>
                        <a:spcBef>
                          <a:spcPts val="0"/>
                        </a:spcBef>
                        <a:spcAft>
                          <a:spcPts val="0"/>
                        </a:spcAft>
                      </a:pPr>
                      <a:r>
                        <a:rPr lang="en-ZA" sz="1400" u="none" strike="noStrike" dirty="0" err="1">
                          <a:effectLst/>
                        </a:rPr>
                        <a:t>Mbashe</a:t>
                      </a:r>
                      <a:endParaRPr lang="en-ZA" sz="1400" b="0" i="0" u="none" strike="noStrike" dirty="0">
                        <a:effectLst/>
                        <a:latin typeface="Arial" panose="020B0604020202020204" pitchFamily="34" charset="0"/>
                      </a:endParaRPr>
                    </a:p>
                  </a:txBody>
                  <a:tcPr marL="45693" marR="45693" marT="8462" marB="0"/>
                </a:tc>
                <a:tc>
                  <a:txBody>
                    <a:bodyPr/>
                    <a:lstStyle/>
                    <a:p>
                      <a:pPr marL="0" marR="0" algn="just" fontAlgn="t">
                        <a:lnSpc>
                          <a:spcPct val="150000"/>
                        </a:lnSpc>
                        <a:spcBef>
                          <a:spcPts val="0"/>
                        </a:spcBef>
                        <a:spcAft>
                          <a:spcPts val="0"/>
                        </a:spcAft>
                      </a:pPr>
                      <a:r>
                        <a:rPr lang="en-ZA" sz="1400" u="none" strike="noStrike" dirty="0">
                          <a:effectLst/>
                        </a:rPr>
                        <a:t>1 341</a:t>
                      </a:r>
                      <a:endParaRPr lang="en-ZA" sz="1400" b="0" i="0" u="none" strike="noStrike" dirty="0">
                        <a:effectLst/>
                        <a:latin typeface="Arial" panose="020B0604020202020204" pitchFamily="34" charset="0"/>
                      </a:endParaRPr>
                    </a:p>
                  </a:txBody>
                  <a:tcPr marL="45693" marR="45693" marT="8462" marB="0"/>
                </a:tc>
                <a:tc>
                  <a:txBody>
                    <a:bodyPr/>
                    <a:lstStyle/>
                    <a:p>
                      <a:pPr marL="0" marR="0" algn="just" fontAlgn="t">
                        <a:lnSpc>
                          <a:spcPct val="150000"/>
                        </a:lnSpc>
                        <a:spcBef>
                          <a:spcPts val="0"/>
                        </a:spcBef>
                        <a:spcAft>
                          <a:spcPts val="0"/>
                        </a:spcAft>
                      </a:pPr>
                      <a:r>
                        <a:rPr lang="en-US" sz="1400" u="none" strike="noStrike" dirty="0">
                          <a:effectLst/>
                        </a:rPr>
                        <a:t>647 500.50</a:t>
                      </a:r>
                      <a:endParaRPr lang="en-US" sz="1400" b="0" i="0" u="none" strike="noStrike" dirty="0">
                        <a:effectLst/>
                        <a:latin typeface="Arial" panose="020B0604020202020204" pitchFamily="34" charset="0"/>
                      </a:endParaRPr>
                    </a:p>
                  </a:txBody>
                  <a:tcPr marL="45693" marR="45693" marT="8462" marB="0"/>
                </a:tc>
                <a:tc>
                  <a:txBody>
                    <a:bodyPr/>
                    <a:lstStyle/>
                    <a:p>
                      <a:pPr marL="0" marR="0" algn="just" fontAlgn="t">
                        <a:lnSpc>
                          <a:spcPct val="150000"/>
                        </a:lnSpc>
                        <a:spcBef>
                          <a:spcPts val="0"/>
                        </a:spcBef>
                        <a:spcAft>
                          <a:spcPts val="0"/>
                        </a:spcAft>
                      </a:pPr>
                      <a:r>
                        <a:rPr lang="en-US" sz="1400" u="none" strike="noStrike">
                          <a:effectLst/>
                        </a:rPr>
                        <a:t>Latest report still outstanding</a:t>
                      </a:r>
                      <a:endParaRPr lang="en-US" sz="1400" b="0" i="0" u="none" strike="noStrike">
                        <a:effectLst/>
                        <a:latin typeface="Arial" panose="020B0604020202020204" pitchFamily="34" charset="0"/>
                      </a:endParaRPr>
                    </a:p>
                  </a:txBody>
                  <a:tcPr marL="45693" marR="45693" marT="8462" marB="0"/>
                </a:tc>
                <a:extLst>
                  <a:ext uri="{0D108BD9-81ED-4DB2-BD59-A6C34878D82A}">
                    <a16:rowId xmlns:a16="http://schemas.microsoft.com/office/drawing/2014/main" val="1228247026"/>
                  </a:ext>
                </a:extLst>
              </a:tr>
              <a:tr h="701533">
                <a:tc>
                  <a:txBody>
                    <a:bodyPr/>
                    <a:lstStyle/>
                    <a:p>
                      <a:pPr marL="0" marR="0" algn="just" fontAlgn="t">
                        <a:lnSpc>
                          <a:spcPct val="150000"/>
                        </a:lnSpc>
                        <a:spcBef>
                          <a:spcPts val="0"/>
                        </a:spcBef>
                        <a:spcAft>
                          <a:spcPts val="0"/>
                        </a:spcAft>
                      </a:pPr>
                      <a:r>
                        <a:rPr lang="en-ZA" sz="1400" u="none" strike="noStrike" dirty="0" err="1">
                          <a:effectLst/>
                        </a:rPr>
                        <a:t>Mnquma</a:t>
                      </a:r>
                      <a:endParaRPr lang="en-ZA" sz="1400" b="0" i="0" u="none" strike="noStrike" dirty="0">
                        <a:effectLst/>
                        <a:latin typeface="Arial" panose="020B0604020202020204" pitchFamily="34" charset="0"/>
                      </a:endParaRPr>
                    </a:p>
                  </a:txBody>
                  <a:tcPr marL="45693" marR="45693" marT="8462" marB="0"/>
                </a:tc>
                <a:tc>
                  <a:txBody>
                    <a:bodyPr/>
                    <a:lstStyle/>
                    <a:p>
                      <a:pPr marL="0" marR="0" algn="just" fontAlgn="t">
                        <a:lnSpc>
                          <a:spcPct val="150000"/>
                        </a:lnSpc>
                        <a:spcBef>
                          <a:spcPts val="0"/>
                        </a:spcBef>
                        <a:spcAft>
                          <a:spcPts val="0"/>
                        </a:spcAft>
                      </a:pPr>
                      <a:r>
                        <a:rPr lang="en-ZA" sz="1400" u="none" strike="noStrike" dirty="0">
                          <a:effectLst/>
                        </a:rPr>
                        <a:t>1 937</a:t>
                      </a:r>
                      <a:endParaRPr lang="en-ZA" sz="1400" b="0" i="0" u="none" strike="noStrike" dirty="0">
                        <a:effectLst/>
                        <a:latin typeface="Arial" panose="020B0604020202020204" pitchFamily="34" charset="0"/>
                      </a:endParaRPr>
                    </a:p>
                  </a:txBody>
                  <a:tcPr marL="45693" marR="45693" marT="8462" marB="0"/>
                </a:tc>
                <a:tc>
                  <a:txBody>
                    <a:bodyPr/>
                    <a:lstStyle/>
                    <a:p>
                      <a:pPr marL="0" marR="0" algn="just" fontAlgn="t">
                        <a:lnSpc>
                          <a:spcPct val="150000"/>
                        </a:lnSpc>
                        <a:spcBef>
                          <a:spcPts val="0"/>
                        </a:spcBef>
                        <a:spcAft>
                          <a:spcPts val="0"/>
                        </a:spcAft>
                      </a:pPr>
                      <a:r>
                        <a:rPr lang="en-US" sz="1400" u="none" strike="noStrike" dirty="0">
                          <a:effectLst/>
                        </a:rPr>
                        <a:t>1 937 </a:t>
                      </a:r>
                      <a:endParaRPr lang="en-US" sz="1400" b="0" i="0" u="none" strike="noStrike" dirty="0">
                        <a:effectLst/>
                        <a:latin typeface="Arial" panose="020B0604020202020204" pitchFamily="34" charset="0"/>
                      </a:endParaRPr>
                    </a:p>
                  </a:txBody>
                  <a:tcPr marL="45693" marR="45693" marT="8462" marB="0"/>
                </a:tc>
                <a:tc>
                  <a:txBody>
                    <a:bodyPr/>
                    <a:lstStyle/>
                    <a:p>
                      <a:pPr marL="0" marR="0" algn="just" rtl="0" eaLnBrk="1" fontAlgn="t" latinLnBrk="0" hangingPunct="1">
                        <a:lnSpc>
                          <a:spcPct val="150000"/>
                        </a:lnSpc>
                        <a:spcBef>
                          <a:spcPts val="0"/>
                        </a:spcBef>
                        <a:spcAft>
                          <a:spcPts val="0"/>
                        </a:spcAft>
                      </a:pPr>
                      <a:r>
                        <a:rPr lang="en-US" sz="1400" u="none" strike="noStrike" kern="1200" dirty="0">
                          <a:effectLst/>
                        </a:rPr>
                        <a:t>Report submitted, monthly reports for each month outstanding </a:t>
                      </a:r>
                      <a:endParaRPr lang="en-US" sz="1400" b="0" i="0" u="none" strike="noStrike" dirty="0">
                        <a:effectLst/>
                        <a:latin typeface="Arial" panose="020B0604020202020204" pitchFamily="34" charset="0"/>
                      </a:endParaRPr>
                    </a:p>
                  </a:txBody>
                  <a:tcPr marL="45693" marR="45693" marT="8462" marB="0"/>
                </a:tc>
                <a:extLst>
                  <a:ext uri="{0D108BD9-81ED-4DB2-BD59-A6C34878D82A}">
                    <a16:rowId xmlns:a16="http://schemas.microsoft.com/office/drawing/2014/main" val="3751299705"/>
                  </a:ext>
                </a:extLst>
              </a:tr>
              <a:tr h="701533">
                <a:tc>
                  <a:txBody>
                    <a:bodyPr/>
                    <a:lstStyle/>
                    <a:p>
                      <a:pPr marL="0" marR="0" algn="just" fontAlgn="t">
                        <a:lnSpc>
                          <a:spcPct val="150000"/>
                        </a:lnSpc>
                        <a:spcBef>
                          <a:spcPts val="0"/>
                        </a:spcBef>
                        <a:spcAft>
                          <a:spcPts val="0"/>
                        </a:spcAft>
                      </a:pPr>
                      <a:r>
                        <a:rPr lang="en-ZA" sz="1400" u="none" strike="noStrike" dirty="0">
                          <a:effectLst/>
                        </a:rPr>
                        <a:t>Great Kei</a:t>
                      </a:r>
                      <a:endParaRPr lang="en-ZA" sz="1400" b="0" i="0" u="none" strike="noStrike" dirty="0">
                        <a:effectLst/>
                        <a:latin typeface="Arial" panose="020B0604020202020204" pitchFamily="34" charset="0"/>
                      </a:endParaRPr>
                    </a:p>
                  </a:txBody>
                  <a:tcPr marL="45693" marR="45693" marT="8462" marB="0"/>
                </a:tc>
                <a:tc>
                  <a:txBody>
                    <a:bodyPr/>
                    <a:lstStyle/>
                    <a:p>
                      <a:pPr marL="0" marR="0" algn="just" fontAlgn="t">
                        <a:lnSpc>
                          <a:spcPct val="150000"/>
                        </a:lnSpc>
                        <a:spcBef>
                          <a:spcPts val="0"/>
                        </a:spcBef>
                        <a:spcAft>
                          <a:spcPts val="0"/>
                        </a:spcAft>
                      </a:pPr>
                      <a:r>
                        <a:rPr lang="en-ZA" sz="1400" u="none" strike="noStrike" dirty="0">
                          <a:effectLst/>
                        </a:rPr>
                        <a:t>417</a:t>
                      </a:r>
                      <a:endParaRPr lang="en-ZA" sz="1400" b="0" i="0" u="none" strike="noStrike" dirty="0">
                        <a:effectLst/>
                        <a:latin typeface="Arial" panose="020B0604020202020204" pitchFamily="34" charset="0"/>
                      </a:endParaRPr>
                    </a:p>
                  </a:txBody>
                  <a:tcPr marL="45693" marR="45693" marT="8462" marB="0"/>
                </a:tc>
                <a:tc>
                  <a:txBody>
                    <a:bodyPr/>
                    <a:lstStyle/>
                    <a:p>
                      <a:pPr marL="0" marR="0" algn="just" fontAlgn="t">
                        <a:lnSpc>
                          <a:spcPct val="150000"/>
                        </a:lnSpc>
                        <a:spcBef>
                          <a:spcPts val="0"/>
                        </a:spcBef>
                        <a:spcAft>
                          <a:spcPts val="0"/>
                        </a:spcAft>
                      </a:pPr>
                      <a:r>
                        <a:rPr lang="en-US" sz="1400" u="none" strike="noStrike">
                          <a:effectLst/>
                        </a:rPr>
                        <a:t>417</a:t>
                      </a:r>
                      <a:endParaRPr lang="en-US" sz="1400" b="0" i="0" u="none" strike="noStrike">
                        <a:effectLst/>
                        <a:latin typeface="Arial" panose="020B0604020202020204" pitchFamily="34" charset="0"/>
                      </a:endParaRPr>
                    </a:p>
                  </a:txBody>
                  <a:tcPr marL="45693" marR="45693" marT="8462" marB="0"/>
                </a:tc>
                <a:tc>
                  <a:txBody>
                    <a:bodyPr/>
                    <a:lstStyle/>
                    <a:p>
                      <a:pPr marL="0" marR="0" algn="just" fontAlgn="t">
                        <a:lnSpc>
                          <a:spcPct val="150000"/>
                        </a:lnSpc>
                        <a:spcBef>
                          <a:spcPts val="0"/>
                        </a:spcBef>
                        <a:spcAft>
                          <a:spcPts val="0"/>
                        </a:spcAft>
                      </a:pPr>
                      <a:r>
                        <a:rPr lang="en-US" sz="1400" u="none" strike="noStrike" dirty="0">
                          <a:effectLst/>
                        </a:rPr>
                        <a:t>Reports submitted, correct reporting template to be used </a:t>
                      </a:r>
                      <a:endParaRPr lang="en-US" sz="1400" b="0" i="0" u="none" strike="noStrike" dirty="0">
                        <a:effectLst/>
                        <a:latin typeface="Arial" panose="020B0604020202020204" pitchFamily="34" charset="0"/>
                      </a:endParaRPr>
                    </a:p>
                  </a:txBody>
                  <a:tcPr marL="45693" marR="45693" marT="8462" marB="0"/>
                </a:tc>
                <a:extLst>
                  <a:ext uri="{0D108BD9-81ED-4DB2-BD59-A6C34878D82A}">
                    <a16:rowId xmlns:a16="http://schemas.microsoft.com/office/drawing/2014/main" val="644286238"/>
                  </a:ext>
                </a:extLst>
              </a:tr>
              <a:tr h="387042">
                <a:tc>
                  <a:txBody>
                    <a:bodyPr/>
                    <a:lstStyle/>
                    <a:p>
                      <a:pPr marL="0" marR="0" algn="just" fontAlgn="t">
                        <a:lnSpc>
                          <a:spcPct val="150000"/>
                        </a:lnSpc>
                        <a:spcBef>
                          <a:spcPts val="0"/>
                        </a:spcBef>
                        <a:spcAft>
                          <a:spcPts val="0"/>
                        </a:spcAft>
                      </a:pPr>
                      <a:r>
                        <a:rPr lang="en-ZA" sz="1400" u="none" strike="noStrike" dirty="0" err="1">
                          <a:effectLst/>
                        </a:rPr>
                        <a:t>Amahlathi</a:t>
                      </a:r>
                      <a:endParaRPr lang="en-ZA" sz="1400" b="0" i="0" u="none" strike="noStrike" dirty="0">
                        <a:effectLst/>
                        <a:latin typeface="Arial" panose="020B0604020202020204" pitchFamily="34" charset="0"/>
                      </a:endParaRPr>
                    </a:p>
                  </a:txBody>
                  <a:tcPr marL="45693" marR="45693" marT="8462" marB="0"/>
                </a:tc>
                <a:tc>
                  <a:txBody>
                    <a:bodyPr/>
                    <a:lstStyle/>
                    <a:p>
                      <a:pPr marL="0" marR="0" algn="just" fontAlgn="t">
                        <a:lnSpc>
                          <a:spcPct val="150000"/>
                        </a:lnSpc>
                        <a:spcBef>
                          <a:spcPts val="0"/>
                        </a:spcBef>
                        <a:spcAft>
                          <a:spcPts val="0"/>
                        </a:spcAft>
                      </a:pPr>
                      <a:r>
                        <a:rPr lang="en-ZA" sz="1400" u="none" strike="noStrike" dirty="0">
                          <a:effectLst/>
                        </a:rPr>
                        <a:t>596</a:t>
                      </a:r>
                      <a:endParaRPr lang="en-ZA" sz="1400" b="0" i="0" u="none" strike="noStrike" dirty="0">
                        <a:effectLst/>
                        <a:latin typeface="Arial" panose="020B0604020202020204" pitchFamily="34" charset="0"/>
                      </a:endParaRPr>
                    </a:p>
                  </a:txBody>
                  <a:tcPr marL="45693" marR="45693" marT="8462" marB="0"/>
                </a:tc>
                <a:tc>
                  <a:txBody>
                    <a:bodyPr/>
                    <a:lstStyle/>
                    <a:p>
                      <a:pPr marL="0" marR="0" algn="just" fontAlgn="t">
                        <a:lnSpc>
                          <a:spcPct val="150000"/>
                        </a:lnSpc>
                        <a:spcBef>
                          <a:spcPts val="0"/>
                        </a:spcBef>
                        <a:spcAft>
                          <a:spcPts val="0"/>
                        </a:spcAft>
                      </a:pPr>
                      <a:r>
                        <a:rPr lang="en-US" sz="1400" u="none" strike="noStrike">
                          <a:effectLst/>
                        </a:rPr>
                        <a:t>596</a:t>
                      </a:r>
                      <a:endParaRPr lang="en-US" sz="1400" b="0" i="0" u="none" strike="noStrike">
                        <a:effectLst/>
                        <a:latin typeface="Arial" panose="020B0604020202020204" pitchFamily="34" charset="0"/>
                      </a:endParaRPr>
                    </a:p>
                  </a:txBody>
                  <a:tcPr marL="45693" marR="45693" marT="8462" marB="0"/>
                </a:tc>
                <a:tc rowSpan="2">
                  <a:txBody>
                    <a:bodyPr/>
                    <a:lstStyle/>
                    <a:p>
                      <a:pPr marL="0" marR="0" algn="just" fontAlgn="t">
                        <a:lnSpc>
                          <a:spcPct val="150000"/>
                        </a:lnSpc>
                        <a:spcBef>
                          <a:spcPts val="0"/>
                        </a:spcBef>
                        <a:spcAft>
                          <a:spcPts val="0"/>
                        </a:spcAft>
                      </a:pPr>
                      <a:r>
                        <a:rPr lang="en-US" sz="1400" u="none" strike="noStrike" dirty="0">
                          <a:effectLst/>
                        </a:rPr>
                        <a:t>Monthly, close out reports submitted</a:t>
                      </a:r>
                      <a:endParaRPr lang="en-US" sz="1400" b="0" i="0" u="none" strike="noStrike" dirty="0">
                        <a:effectLst/>
                        <a:latin typeface="Arial" panose="020B0604020202020204" pitchFamily="34" charset="0"/>
                      </a:endParaRPr>
                    </a:p>
                  </a:txBody>
                  <a:tcPr marL="45693" marR="45693" marT="8462" marB="0"/>
                </a:tc>
                <a:extLst>
                  <a:ext uri="{0D108BD9-81ED-4DB2-BD59-A6C34878D82A}">
                    <a16:rowId xmlns:a16="http://schemas.microsoft.com/office/drawing/2014/main" val="1084168747"/>
                  </a:ext>
                </a:extLst>
              </a:tr>
              <a:tr h="41245">
                <a:tc rowSpan="3">
                  <a:txBody>
                    <a:bodyPr/>
                    <a:lstStyle/>
                    <a:p>
                      <a:pPr marL="0" marR="0" algn="just" fontAlgn="t">
                        <a:lnSpc>
                          <a:spcPct val="150000"/>
                        </a:lnSpc>
                        <a:spcBef>
                          <a:spcPts val="0"/>
                        </a:spcBef>
                        <a:spcAft>
                          <a:spcPts val="0"/>
                        </a:spcAft>
                      </a:pPr>
                      <a:r>
                        <a:rPr lang="en-ZA" sz="1400" u="none" strike="noStrike" dirty="0" err="1">
                          <a:effectLst/>
                        </a:rPr>
                        <a:t>Ngqushwa</a:t>
                      </a:r>
                      <a:endParaRPr lang="en-ZA" sz="1400" b="0" i="0" u="none" strike="noStrike" dirty="0">
                        <a:effectLst/>
                        <a:latin typeface="Arial" panose="020B0604020202020204" pitchFamily="34" charset="0"/>
                      </a:endParaRPr>
                    </a:p>
                  </a:txBody>
                  <a:tcPr marL="45693" marR="45693" marT="8462" marB="0"/>
                </a:tc>
                <a:tc rowSpan="3">
                  <a:txBody>
                    <a:bodyPr/>
                    <a:lstStyle/>
                    <a:p>
                      <a:pPr marL="0" marR="0" algn="just" fontAlgn="t">
                        <a:lnSpc>
                          <a:spcPct val="150000"/>
                        </a:lnSpc>
                        <a:spcBef>
                          <a:spcPts val="0"/>
                        </a:spcBef>
                        <a:spcAft>
                          <a:spcPts val="0"/>
                        </a:spcAft>
                      </a:pPr>
                      <a:r>
                        <a:rPr lang="en-ZA" sz="1400" u="none" strike="noStrike" dirty="0">
                          <a:effectLst/>
                        </a:rPr>
                        <a:t>328</a:t>
                      </a:r>
                      <a:endParaRPr lang="en-ZA" sz="1400" b="0" i="0" u="none" strike="noStrike" dirty="0">
                        <a:effectLst/>
                        <a:latin typeface="Arial" panose="020B0604020202020204" pitchFamily="34" charset="0"/>
                      </a:endParaRPr>
                    </a:p>
                  </a:txBody>
                  <a:tcPr marL="45693" marR="45693" marT="8462" marB="0"/>
                </a:tc>
                <a:tc rowSpan="3">
                  <a:txBody>
                    <a:bodyPr/>
                    <a:lstStyle/>
                    <a:p>
                      <a:pPr marL="0" marR="0" algn="just" fontAlgn="t">
                        <a:lnSpc>
                          <a:spcPct val="150000"/>
                        </a:lnSpc>
                        <a:spcBef>
                          <a:spcPts val="0"/>
                        </a:spcBef>
                        <a:spcAft>
                          <a:spcPts val="0"/>
                        </a:spcAft>
                      </a:pPr>
                      <a:r>
                        <a:rPr lang="en-US" sz="1400" u="none" strike="noStrike" dirty="0">
                          <a:effectLst/>
                        </a:rPr>
                        <a:t>00</a:t>
                      </a:r>
                      <a:endParaRPr lang="en-US" sz="1400" b="0" i="0" u="none" strike="noStrike" dirty="0">
                        <a:effectLst/>
                        <a:latin typeface="Arial" panose="020B0604020202020204" pitchFamily="34" charset="0"/>
                      </a:endParaRPr>
                    </a:p>
                  </a:txBody>
                  <a:tcPr marL="45693" marR="45693" marT="8462" marB="0"/>
                </a:tc>
                <a:tc vMerge="1">
                  <a:txBody>
                    <a:bodyPr/>
                    <a:lstStyle/>
                    <a:p>
                      <a:endParaRPr lang="en-ZA"/>
                    </a:p>
                  </a:txBody>
                  <a:tcPr/>
                </a:tc>
                <a:extLst>
                  <a:ext uri="{0D108BD9-81ED-4DB2-BD59-A6C34878D82A}">
                    <a16:rowId xmlns:a16="http://schemas.microsoft.com/office/drawing/2014/main" val="608619186"/>
                  </a:ext>
                </a:extLst>
              </a:tr>
              <a:tr h="375386">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marL="0" marR="0" algn="just" fontAlgn="t">
                        <a:lnSpc>
                          <a:spcPct val="150000"/>
                        </a:lnSpc>
                        <a:spcBef>
                          <a:spcPts val="0"/>
                        </a:spcBef>
                        <a:spcAft>
                          <a:spcPts val="0"/>
                        </a:spcAft>
                      </a:pPr>
                      <a:r>
                        <a:rPr lang="en-US" sz="1400" u="none" strike="noStrike" dirty="0">
                          <a:effectLst/>
                        </a:rPr>
                        <a:t>Reports outstanding </a:t>
                      </a:r>
                      <a:endParaRPr lang="en-US" sz="1400" b="0" i="0" u="none" strike="noStrike" dirty="0">
                        <a:effectLst/>
                        <a:latin typeface="Arial" panose="020B0604020202020204" pitchFamily="34" charset="0"/>
                      </a:endParaRPr>
                    </a:p>
                  </a:txBody>
                  <a:tcPr marL="45693" marR="45693" marT="8462" marB="0"/>
                </a:tc>
                <a:extLst>
                  <a:ext uri="{0D108BD9-81ED-4DB2-BD59-A6C34878D82A}">
                    <a16:rowId xmlns:a16="http://schemas.microsoft.com/office/drawing/2014/main" val="4087643769"/>
                  </a:ext>
                </a:extLst>
              </a:tr>
              <a:tr h="41245">
                <a:tc vMerge="1">
                  <a:txBody>
                    <a:bodyPr/>
                    <a:lstStyle/>
                    <a:p>
                      <a:endParaRPr lang="en-ZA"/>
                    </a:p>
                  </a:txBody>
                  <a:tcPr/>
                </a:tc>
                <a:tc vMerge="1">
                  <a:txBody>
                    <a:bodyPr/>
                    <a:lstStyle/>
                    <a:p>
                      <a:endParaRPr lang="en-ZA"/>
                    </a:p>
                  </a:txBody>
                  <a:tcPr/>
                </a:tc>
                <a:tc vMerge="1">
                  <a:txBody>
                    <a:bodyPr/>
                    <a:lstStyle/>
                    <a:p>
                      <a:endParaRPr lang="en-ZA"/>
                    </a:p>
                  </a:txBody>
                  <a:tcPr/>
                </a:tc>
                <a:tc rowSpan="2">
                  <a:txBody>
                    <a:bodyPr/>
                    <a:lstStyle/>
                    <a:p>
                      <a:pPr marL="0" marR="0" algn="just" fontAlgn="t">
                        <a:lnSpc>
                          <a:spcPct val="150000"/>
                        </a:lnSpc>
                        <a:spcBef>
                          <a:spcPts val="0"/>
                        </a:spcBef>
                        <a:spcAft>
                          <a:spcPts val="0"/>
                        </a:spcAft>
                      </a:pPr>
                      <a:r>
                        <a:rPr lang="en-US" sz="1400" u="none" strike="noStrike" dirty="0">
                          <a:effectLst/>
                        </a:rPr>
                        <a:t>Monthly, quarterly reports submitted with invoices</a:t>
                      </a:r>
                      <a:endParaRPr lang="en-US" sz="1400" b="0" i="0" u="none" strike="noStrike" dirty="0">
                        <a:effectLst/>
                        <a:latin typeface="Arial" panose="020B0604020202020204" pitchFamily="34" charset="0"/>
                      </a:endParaRPr>
                    </a:p>
                  </a:txBody>
                  <a:tcPr marL="45693" marR="45693" marT="8462" marB="0"/>
                </a:tc>
                <a:extLst>
                  <a:ext uri="{0D108BD9-81ED-4DB2-BD59-A6C34878D82A}">
                    <a16:rowId xmlns:a16="http://schemas.microsoft.com/office/drawing/2014/main" val="3118442061"/>
                  </a:ext>
                </a:extLst>
              </a:tr>
              <a:tr h="663817">
                <a:tc>
                  <a:txBody>
                    <a:bodyPr/>
                    <a:lstStyle/>
                    <a:p>
                      <a:pPr marL="0" marR="0" algn="just" fontAlgn="t">
                        <a:lnSpc>
                          <a:spcPct val="150000"/>
                        </a:lnSpc>
                        <a:spcBef>
                          <a:spcPts val="0"/>
                        </a:spcBef>
                        <a:spcAft>
                          <a:spcPts val="0"/>
                        </a:spcAft>
                      </a:pPr>
                      <a:r>
                        <a:rPr lang="en-ZA" sz="1400" u="none" strike="noStrike" dirty="0">
                          <a:effectLst/>
                        </a:rPr>
                        <a:t>Raymond Mhlaba</a:t>
                      </a:r>
                      <a:endParaRPr lang="en-ZA" sz="1400" b="0" i="0" u="none" strike="noStrike" dirty="0">
                        <a:effectLst/>
                        <a:latin typeface="Arial" panose="020B0604020202020204" pitchFamily="34" charset="0"/>
                      </a:endParaRPr>
                    </a:p>
                  </a:txBody>
                  <a:tcPr marL="45693" marR="45693" marT="8462" marB="0"/>
                </a:tc>
                <a:tc>
                  <a:txBody>
                    <a:bodyPr/>
                    <a:lstStyle/>
                    <a:p>
                      <a:pPr marL="0" marR="0" algn="just" fontAlgn="t">
                        <a:lnSpc>
                          <a:spcPct val="150000"/>
                        </a:lnSpc>
                        <a:spcBef>
                          <a:spcPts val="0"/>
                        </a:spcBef>
                        <a:spcAft>
                          <a:spcPts val="0"/>
                        </a:spcAft>
                      </a:pPr>
                      <a:r>
                        <a:rPr lang="en-ZA" sz="1400" u="none" strike="noStrike" dirty="0">
                          <a:effectLst/>
                        </a:rPr>
                        <a:t>745</a:t>
                      </a:r>
                      <a:endParaRPr lang="en-ZA" sz="1400" b="0" i="0" u="none" strike="noStrike" dirty="0">
                        <a:effectLst/>
                        <a:latin typeface="Arial" panose="020B0604020202020204" pitchFamily="34" charset="0"/>
                      </a:endParaRPr>
                    </a:p>
                  </a:txBody>
                  <a:tcPr marL="45693" marR="45693" marT="8462" marB="0"/>
                </a:tc>
                <a:tc>
                  <a:txBody>
                    <a:bodyPr/>
                    <a:lstStyle/>
                    <a:p>
                      <a:pPr marL="0" marR="0" algn="just" fontAlgn="t">
                        <a:lnSpc>
                          <a:spcPct val="150000"/>
                        </a:lnSpc>
                        <a:spcBef>
                          <a:spcPts val="0"/>
                        </a:spcBef>
                        <a:spcAft>
                          <a:spcPts val="0"/>
                        </a:spcAft>
                      </a:pPr>
                      <a:r>
                        <a:rPr lang="en-US" sz="1400" u="none" strike="noStrike" dirty="0">
                          <a:effectLst/>
                        </a:rPr>
                        <a:t>745</a:t>
                      </a:r>
                      <a:endParaRPr lang="en-US" sz="1400" b="0" i="0" u="none" strike="noStrike" dirty="0">
                        <a:effectLst/>
                        <a:latin typeface="Arial" panose="020B0604020202020204" pitchFamily="34" charset="0"/>
                      </a:endParaRPr>
                    </a:p>
                  </a:txBody>
                  <a:tcPr marL="45693" marR="45693" marT="8462" marB="0"/>
                </a:tc>
                <a:tc vMerge="1">
                  <a:txBody>
                    <a:bodyPr/>
                    <a:lstStyle/>
                    <a:p>
                      <a:endParaRPr lang="en-ZA"/>
                    </a:p>
                  </a:txBody>
                  <a:tcPr/>
                </a:tc>
                <a:extLst>
                  <a:ext uri="{0D108BD9-81ED-4DB2-BD59-A6C34878D82A}">
                    <a16:rowId xmlns:a16="http://schemas.microsoft.com/office/drawing/2014/main" val="180246530"/>
                  </a:ext>
                </a:extLst>
              </a:tr>
              <a:tr h="443276">
                <a:tc>
                  <a:txBody>
                    <a:bodyPr/>
                    <a:lstStyle/>
                    <a:p>
                      <a:pPr marL="0" marR="0" algn="just" fontAlgn="t">
                        <a:lnSpc>
                          <a:spcPct val="150000"/>
                        </a:lnSpc>
                        <a:spcBef>
                          <a:spcPts val="0"/>
                        </a:spcBef>
                        <a:spcAft>
                          <a:spcPts val="0"/>
                        </a:spcAft>
                      </a:pPr>
                      <a:r>
                        <a:rPr lang="en-ZA" sz="1400" u="none" strike="noStrike" dirty="0">
                          <a:effectLst/>
                        </a:rPr>
                        <a:t>ADM</a:t>
                      </a:r>
                      <a:endParaRPr lang="en-ZA" sz="1400" b="0" i="0" u="none" strike="noStrike" dirty="0">
                        <a:effectLst/>
                        <a:latin typeface="Arial" panose="020B0604020202020204" pitchFamily="34" charset="0"/>
                      </a:endParaRPr>
                    </a:p>
                  </a:txBody>
                  <a:tcPr marL="45693" marR="45693" marT="8462" marB="0"/>
                </a:tc>
                <a:tc>
                  <a:txBody>
                    <a:bodyPr/>
                    <a:lstStyle/>
                    <a:p>
                      <a:pPr marL="0" marR="0" algn="just" fontAlgn="t">
                        <a:lnSpc>
                          <a:spcPct val="150000"/>
                        </a:lnSpc>
                        <a:spcBef>
                          <a:spcPts val="0"/>
                        </a:spcBef>
                        <a:spcAft>
                          <a:spcPts val="0"/>
                        </a:spcAft>
                      </a:pPr>
                      <a:r>
                        <a:rPr lang="en-ZA" sz="1400" u="none" strike="noStrike" dirty="0">
                          <a:effectLst/>
                        </a:rPr>
                        <a:t>3 397</a:t>
                      </a:r>
                      <a:endParaRPr lang="en-ZA" sz="1400" b="0" i="0" u="none" strike="noStrike" dirty="0">
                        <a:effectLst/>
                        <a:latin typeface="Arial" panose="020B0604020202020204" pitchFamily="34" charset="0"/>
                      </a:endParaRPr>
                    </a:p>
                  </a:txBody>
                  <a:tcPr marL="45693" marR="45693" marT="8462" marB="0"/>
                </a:tc>
                <a:tc>
                  <a:txBody>
                    <a:bodyPr/>
                    <a:lstStyle/>
                    <a:p>
                      <a:pPr marL="0" marR="0" algn="just" fontAlgn="t">
                        <a:lnSpc>
                          <a:spcPct val="150000"/>
                        </a:lnSpc>
                        <a:spcBef>
                          <a:spcPts val="0"/>
                        </a:spcBef>
                        <a:spcAft>
                          <a:spcPts val="0"/>
                        </a:spcAft>
                      </a:pPr>
                      <a:r>
                        <a:rPr lang="en-US" sz="1400" u="none" strike="noStrike" dirty="0">
                          <a:effectLst/>
                        </a:rPr>
                        <a:t>2 817 840.81</a:t>
                      </a:r>
                      <a:endParaRPr lang="en-US" sz="1400" b="0" i="0" u="none" strike="noStrike" dirty="0">
                        <a:effectLst/>
                        <a:latin typeface="Arial" panose="020B0604020202020204" pitchFamily="34" charset="0"/>
                      </a:endParaRPr>
                    </a:p>
                  </a:txBody>
                  <a:tcPr marL="45693" marR="45693" marT="8462" marB="0"/>
                </a:tc>
                <a:tc>
                  <a:txBody>
                    <a:bodyPr/>
                    <a:lstStyle/>
                    <a:p>
                      <a:pPr marL="0" marR="0" algn="just" fontAlgn="t">
                        <a:lnSpc>
                          <a:spcPct val="150000"/>
                        </a:lnSpc>
                        <a:spcBef>
                          <a:spcPts val="0"/>
                        </a:spcBef>
                        <a:spcAft>
                          <a:spcPts val="0"/>
                        </a:spcAft>
                      </a:pPr>
                      <a:r>
                        <a:rPr lang="en-US" sz="1400" u="none" strike="noStrike" dirty="0">
                          <a:effectLst/>
                        </a:rPr>
                        <a:t>Reporting up to date</a:t>
                      </a:r>
                      <a:endParaRPr lang="en-US" sz="1400" b="0" i="0" u="none" strike="noStrike" dirty="0">
                        <a:effectLst/>
                        <a:latin typeface="Arial" panose="020B0604020202020204" pitchFamily="34" charset="0"/>
                      </a:endParaRPr>
                    </a:p>
                  </a:txBody>
                  <a:tcPr marL="45693" marR="45693" marT="8462" marB="0"/>
                </a:tc>
                <a:extLst>
                  <a:ext uri="{0D108BD9-81ED-4DB2-BD59-A6C34878D82A}">
                    <a16:rowId xmlns:a16="http://schemas.microsoft.com/office/drawing/2014/main" val="3934614586"/>
                  </a:ext>
                </a:extLst>
              </a:tr>
              <a:tr h="455803">
                <a:tc>
                  <a:txBody>
                    <a:bodyPr/>
                    <a:lstStyle/>
                    <a:p>
                      <a:pPr marL="0" marR="0" algn="ctr" fontAlgn="t">
                        <a:lnSpc>
                          <a:spcPct val="150000"/>
                        </a:lnSpc>
                        <a:spcBef>
                          <a:spcPts val="0"/>
                        </a:spcBef>
                        <a:spcAft>
                          <a:spcPts val="0"/>
                        </a:spcAft>
                      </a:pPr>
                      <a:r>
                        <a:rPr lang="en-US" sz="1400" b="1" u="none" strike="noStrike" dirty="0" smtClean="0">
                          <a:effectLst/>
                        </a:rPr>
                        <a:t>TOTAL</a:t>
                      </a:r>
                      <a:endParaRPr lang="en-US" sz="1400" b="1" i="0" u="none" strike="noStrike" dirty="0">
                        <a:effectLst/>
                        <a:latin typeface="Arial" panose="020B0604020202020204" pitchFamily="34" charset="0"/>
                      </a:endParaRPr>
                    </a:p>
                  </a:txBody>
                  <a:tcPr marL="45693" marR="45693" marT="8462" marB="0"/>
                </a:tc>
                <a:tc>
                  <a:txBody>
                    <a:bodyPr/>
                    <a:lstStyle/>
                    <a:p>
                      <a:pPr marL="0" marR="0" algn="ctr" fontAlgn="t">
                        <a:lnSpc>
                          <a:spcPct val="150000"/>
                        </a:lnSpc>
                        <a:spcBef>
                          <a:spcPts val="0"/>
                        </a:spcBef>
                        <a:spcAft>
                          <a:spcPts val="0"/>
                        </a:spcAft>
                      </a:pPr>
                      <a:r>
                        <a:rPr lang="en-ZA" sz="1400" b="1" u="none" strike="noStrike" kern="1200" dirty="0">
                          <a:effectLst/>
                        </a:rPr>
                        <a:t>8 761</a:t>
                      </a:r>
                      <a:endParaRPr lang="en-ZA" sz="1400" b="1" i="0" u="none" strike="noStrike" dirty="0">
                        <a:effectLst/>
                        <a:latin typeface="Arial" panose="020B0604020202020204" pitchFamily="34" charset="0"/>
                      </a:endParaRPr>
                    </a:p>
                  </a:txBody>
                  <a:tcPr marL="45693" marR="45693" marT="8462" marB="0"/>
                </a:tc>
                <a:tc>
                  <a:txBody>
                    <a:bodyPr/>
                    <a:lstStyle/>
                    <a:p>
                      <a:pPr marL="0" marR="0" algn="ctr" fontAlgn="t">
                        <a:lnSpc>
                          <a:spcPct val="150000"/>
                        </a:lnSpc>
                        <a:spcBef>
                          <a:spcPts val="0"/>
                        </a:spcBef>
                        <a:spcAft>
                          <a:spcPts val="0"/>
                        </a:spcAft>
                      </a:pPr>
                      <a:r>
                        <a:rPr lang="en-US" sz="1400" b="1" u="none" strike="noStrike" dirty="0">
                          <a:effectLst/>
                        </a:rPr>
                        <a:t>7 160 341.31</a:t>
                      </a:r>
                      <a:endParaRPr lang="en-US" sz="1400" b="1" i="0" u="none" strike="noStrike" dirty="0">
                        <a:effectLst/>
                        <a:latin typeface="Arial" panose="020B0604020202020204" pitchFamily="34" charset="0"/>
                      </a:endParaRPr>
                    </a:p>
                  </a:txBody>
                  <a:tcPr marL="45693" marR="45693" marT="8462" marB="0"/>
                </a:tc>
                <a:tc>
                  <a:txBody>
                    <a:bodyPr/>
                    <a:lstStyle/>
                    <a:p>
                      <a:pPr marL="0" marR="0" algn="ctr" fontAlgn="t">
                        <a:lnSpc>
                          <a:spcPct val="150000"/>
                        </a:lnSpc>
                        <a:spcBef>
                          <a:spcPts val="0"/>
                        </a:spcBef>
                        <a:spcAft>
                          <a:spcPts val="0"/>
                        </a:spcAft>
                      </a:pPr>
                      <a:endParaRPr lang="en-ZA" sz="1400" b="1" i="0" u="none" strike="noStrike" dirty="0">
                        <a:effectLst/>
                        <a:latin typeface="Arial" panose="020B0604020202020204" pitchFamily="34" charset="0"/>
                      </a:endParaRPr>
                    </a:p>
                  </a:txBody>
                  <a:tcPr marL="45693" marR="45693" marT="8462" marB="0"/>
                </a:tc>
                <a:extLst>
                  <a:ext uri="{0D108BD9-81ED-4DB2-BD59-A6C34878D82A}">
                    <a16:rowId xmlns:a16="http://schemas.microsoft.com/office/drawing/2014/main" val="3147906728"/>
                  </a:ext>
                </a:extLst>
              </a:tr>
            </a:tbl>
          </a:graphicData>
        </a:graphic>
      </p:graphicFrame>
    </p:spTree>
    <p:extLst>
      <p:ext uri="{BB962C8B-B14F-4D97-AF65-F5344CB8AC3E}">
        <p14:creationId xmlns:p14="http://schemas.microsoft.com/office/powerpoint/2010/main" val="41640711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76672"/>
          </a:xfrm>
          <a:solidFill>
            <a:srgbClr val="D1B681"/>
          </a:solidFill>
        </p:spPr>
        <p:txBody>
          <a:bodyPr>
            <a:normAutofit/>
          </a:bodyPr>
          <a:lstStyle/>
          <a:p>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LOCAL ECONOMIC DEVELOPMENT</a:t>
            </a:r>
            <a:endParaRPr lang="en-ZA"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48680"/>
            <a:ext cx="9144000" cy="5204049"/>
          </a:xfrm>
        </p:spPr>
        <p:txBody>
          <a:bodyPr>
            <a:normAutofit fontScale="92500"/>
          </a:bodyPr>
          <a:lstStyle/>
          <a:p>
            <a:pPr marR="0" lvl="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defRPr/>
            </a:pPr>
            <a:r>
              <a:rPr kumimoji="0" lang="en-ZA"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The department has supported Amahlathi and Ngqushwa LMs in the following:</a:t>
            </a:r>
          </a:p>
          <a:p>
            <a:pPr marR="0" lvl="1" algn="just"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ZA"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Review </a:t>
            </a:r>
            <a:r>
              <a:rPr kumimoji="0" lang="en-ZA"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of LED Strategies </a:t>
            </a:r>
          </a:p>
          <a:p>
            <a:pPr marR="0" lvl="1" algn="just"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ZA"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Building </a:t>
            </a:r>
            <a:r>
              <a:rPr kumimoji="0" lang="en-ZA"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LED project generation and implementation Capacity. </a:t>
            </a:r>
            <a:endParaRPr kumimoji="0" lang="en-ZA"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R="0" lvl="1" algn="just"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ZA"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The </a:t>
            </a:r>
            <a:r>
              <a:rPr kumimoji="0" lang="en-ZA"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programme is being rolled-out currently.  LED Projects will be packaged to be presented to Development Finance Institutions for investment.</a:t>
            </a:r>
          </a:p>
          <a:p>
            <a:pPr marR="0" lvl="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defRPr/>
            </a:pPr>
            <a:r>
              <a:rPr kumimoji="0" lang="en-ZA"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The </a:t>
            </a:r>
            <a:r>
              <a:rPr kumimoji="0" lang="en-ZA"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partnership with the Canadian municipalities through the Building Inclusive Green Municipalities (BIGM) in Ngqushwa Local Municipality.</a:t>
            </a:r>
          </a:p>
          <a:p>
            <a:pPr marL="342900" marR="0" lvl="0" indent="-342900" algn="just" defTabSz="6858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lang="en-Z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47217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04664"/>
          </a:xfrm>
          <a:solidFill>
            <a:srgbClr val="D1B681"/>
          </a:solidFill>
        </p:spPr>
        <p:txBody>
          <a:bodyPr>
            <a:normAutofit fontScale="90000"/>
          </a:bodyPr>
          <a:lstStyle/>
          <a:p>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FREE BASIC SERVICES</a:t>
            </a:r>
            <a:endParaRPr lang="en-ZA"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476672"/>
            <a:ext cx="9144000" cy="5204049"/>
          </a:xfrm>
        </p:spPr>
        <p:txBody>
          <a:bodyPr>
            <a:normAutofit/>
          </a:bodyPr>
          <a:lstStyle/>
          <a:p>
            <a:pPr marR="0" lvl="0" algn="just" defTabSz="455613" rtl="0" eaLnBrk="1" fontAlgn="base" latinLnBrk="0" hangingPunct="1">
              <a:lnSpc>
                <a:spcPct val="150000"/>
              </a:lnSpc>
              <a:spcBef>
                <a:spcPct val="0"/>
              </a:spcBef>
              <a:spcAft>
                <a:spcPct val="0"/>
              </a:spcAft>
              <a:buClrTx/>
              <a:buSzTx/>
              <a:buFont typeface="Symbol" panose="05050102010706020507" pitchFamily="18" charset="2"/>
              <a:buChar char="à"/>
              <a:tabLst/>
              <a:defRPr/>
            </a:pP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Sessions were held with Great Kei and Amahlathi Local Municipalities  for  payment plans of Free Basic Electricity (FBE) debt  to Eskom.</a:t>
            </a:r>
          </a:p>
          <a:p>
            <a:pPr marR="0" lvl="0" algn="just" defTabSz="455613" rtl="0" eaLnBrk="1" fontAlgn="base" latinLnBrk="0" hangingPunct="1">
              <a:lnSpc>
                <a:spcPct val="150000"/>
              </a:lnSpc>
              <a:spcBef>
                <a:spcPct val="0"/>
              </a:spcBef>
              <a:spcAft>
                <a:spcPct val="0"/>
              </a:spcAft>
              <a:buClrTx/>
              <a:buSzTx/>
              <a:buFont typeface="Symbol" panose="05050102010706020507" pitchFamily="18" charset="2"/>
              <a:buChar char="à"/>
              <a:tabLst/>
              <a:defRPr/>
            </a:pPr>
            <a:r>
              <a:rPr kumimoji="0" lang="en-GB"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The </a:t>
            </a: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payment plans that were presented by Great Kei and Amahlathi Local Municipalities  to Eskom were accepted  and  the supply of FBE was </a:t>
            </a:r>
            <a:r>
              <a:rPr lang="en-GB" sz="2000" dirty="0" smtClean="0">
                <a:solidFill>
                  <a:prstClr val="black"/>
                </a:solidFill>
                <a:latin typeface="Times New Roman" panose="02020603050405020304" pitchFamily="18" charset="0"/>
                <a:ea typeface="ヒラギノ角ゴ Pro W3" pitchFamily="-105" charset="-128"/>
                <a:cs typeface="Times New Roman" panose="02020603050405020304" pitchFamily="18" charset="0"/>
              </a:rPr>
              <a:t>disconfigured</a:t>
            </a:r>
            <a:r>
              <a:rPr lang="en-GB" sz="2000" dirty="0">
                <a:solidFill>
                  <a:prstClr val="black"/>
                </a:solidFill>
                <a:latin typeface="Times New Roman" panose="02020603050405020304" pitchFamily="18" charset="0"/>
                <a:ea typeface="ヒラギノ角ゴ Pro W3" pitchFamily="-105" charset="-128"/>
                <a:cs typeface="Times New Roman" panose="02020603050405020304" pitchFamily="18" charset="0"/>
              </a:rPr>
              <a:t>.</a:t>
            </a:r>
          </a:p>
          <a:p>
            <a:pPr marR="0" lvl="0" algn="just" defTabSz="455613" rtl="0" eaLnBrk="1" fontAlgn="base" latinLnBrk="0" hangingPunct="1">
              <a:lnSpc>
                <a:spcPct val="150000"/>
              </a:lnSpc>
              <a:spcBef>
                <a:spcPct val="0"/>
              </a:spcBef>
              <a:spcAft>
                <a:spcPct val="0"/>
              </a:spcAft>
              <a:buClrTx/>
              <a:buSzTx/>
              <a:buFont typeface="Symbol" panose="05050102010706020507" pitchFamily="18" charset="2"/>
              <a:buChar char="à"/>
              <a:tabLst/>
              <a:defRPr/>
            </a:pPr>
            <a:r>
              <a:rPr kumimoji="0" lang="en-GB"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All </a:t>
            </a: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municipalities were supported to review their Indigent Policies in line with the National Guidelines for the Implementation of Indigent Policies. </a:t>
            </a:r>
          </a:p>
          <a:p>
            <a:pPr marR="0" lvl="0" algn="just" defTabSz="455613" rtl="0" eaLnBrk="1" fontAlgn="base" latinLnBrk="0" hangingPunct="1">
              <a:lnSpc>
                <a:spcPct val="150000"/>
              </a:lnSpc>
              <a:spcBef>
                <a:spcPct val="0"/>
              </a:spcBef>
              <a:spcAft>
                <a:spcPct val="0"/>
              </a:spcAft>
              <a:buClrTx/>
              <a:buSzTx/>
              <a:buFont typeface="Symbol" panose="05050102010706020507" pitchFamily="18" charset="2"/>
              <a:buChar char="à"/>
              <a:tabLst/>
              <a:defRPr/>
            </a:pPr>
            <a:r>
              <a:rPr kumimoji="0" lang="en-GB"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The </a:t>
            </a: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process was to ensure that all Indigent Policies are relevant and aligned with the policy shifts in respect of the provision of Free Basic Services within the current financial year. </a:t>
            </a:r>
          </a:p>
          <a:p>
            <a:pPr marR="0" lvl="0" algn="just" defTabSz="455613" rtl="0" eaLnBrk="1" fontAlgn="base" latinLnBrk="0" hangingPunct="1">
              <a:lnSpc>
                <a:spcPct val="150000"/>
              </a:lnSpc>
              <a:spcBef>
                <a:spcPct val="0"/>
              </a:spcBef>
              <a:spcAft>
                <a:spcPct val="0"/>
              </a:spcAft>
              <a:buClrTx/>
              <a:buSzTx/>
              <a:buFont typeface="Symbol" panose="05050102010706020507" pitchFamily="18" charset="2"/>
              <a:buChar char="à"/>
              <a:tabLst/>
              <a:defRPr/>
            </a:pPr>
            <a:r>
              <a:rPr kumimoji="0" lang="en-GB"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During </a:t>
            </a: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that process, an assessment of these Indigent Policies was conducted in accordance with the National Indigent Policy Assessment Tool  </a:t>
            </a:r>
          </a:p>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Arial Narrow" panose="020B0606020202030204" pitchFamily="34" charset="0"/>
              <a:ea typeface="ヒラギノ角ゴ Pro W3" pitchFamily="-105" charset="-128"/>
              <a:cs typeface="+mn-cs"/>
            </a:endParaRPr>
          </a:p>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Arial Narrow" panose="020B0606020202030204" pitchFamily="34" charset="0"/>
              <a:ea typeface="ヒラギノ角ゴ Pro W3" pitchFamily="-105" charset="-128"/>
              <a:cs typeface="+mn-cs"/>
            </a:endParaRPr>
          </a:p>
          <a:p>
            <a:pPr marL="342900" marR="0" lvl="0" indent="-34290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201325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04664"/>
          </a:xfrm>
          <a:solidFill>
            <a:srgbClr val="D1B681"/>
          </a:solidFill>
        </p:spPr>
        <p:txBody>
          <a:bodyPr>
            <a:normAutofit fontScale="90000"/>
          </a:bodyPr>
          <a:lstStyle/>
          <a:p>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FREE BASIC </a:t>
            </a:r>
            <a:r>
              <a:rPr kumimoji="0" lang="en-US"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SERVICES CONT…”</a:t>
            </a:r>
            <a:endParaRPr lang="en-ZA"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423691"/>
            <a:ext cx="9144000" cy="5204049"/>
          </a:xfrm>
        </p:spPr>
        <p:txBody>
          <a:bodyPr>
            <a:normAutofit/>
          </a:bodyPr>
          <a:lstStyle/>
          <a:p>
            <a:pPr marR="0" lvl="0" algn="just" defTabSz="455613" rtl="0" eaLnBrk="1" fontAlgn="base" latinLnBrk="0" hangingPunct="1">
              <a:lnSpc>
                <a:spcPct val="150000"/>
              </a:lnSpc>
              <a:spcBef>
                <a:spcPct val="0"/>
              </a:spcBef>
              <a:spcAft>
                <a:spcPct val="0"/>
              </a:spcAft>
              <a:buClrTx/>
              <a:buSzTx/>
              <a:buFont typeface="Symbol" panose="05050102010706020507" pitchFamily="18" charset="2"/>
              <a:buChar char="à"/>
              <a:tabLst/>
              <a:defRPr/>
            </a:pP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The department has conducted an Indigent Policy Workshop in Great Kei Local Municipality</a:t>
            </a:r>
            <a:r>
              <a:rPr lang="en-GB" sz="2000" dirty="0">
                <a:solidFill>
                  <a:prstClr val="black"/>
                </a:solidFill>
                <a:latin typeface="Times New Roman" panose="02020603050405020304" pitchFamily="18" charset="0"/>
                <a:ea typeface="ヒラギノ角ゴ Pro W3" pitchFamily="-105" charset="-128"/>
                <a:cs typeface="Times New Roman" panose="02020603050405020304" pitchFamily="18" charset="0"/>
              </a:rPr>
              <a:t> </a:t>
            </a: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to capacitate all relevant stakeholders and clarify roles and responsibilities </a:t>
            </a: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during FBS awareness campaigns, indigent data collection and verification </a:t>
            </a: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processes.</a:t>
            </a:r>
          </a:p>
          <a:p>
            <a:pPr marR="0" lvl="0" algn="just" defTabSz="455613" rtl="0" eaLnBrk="1" fontAlgn="base" latinLnBrk="0" hangingPunct="1">
              <a:lnSpc>
                <a:spcPct val="150000"/>
              </a:lnSpc>
              <a:spcBef>
                <a:spcPct val="0"/>
              </a:spcBef>
              <a:spcAft>
                <a:spcPct val="0"/>
              </a:spcAft>
              <a:buClrTx/>
              <a:buSzTx/>
              <a:buFont typeface="Symbol" panose="05050102010706020507" pitchFamily="18" charset="2"/>
              <a:buChar char="à"/>
              <a:tabLst/>
              <a:defRPr/>
            </a:pPr>
            <a:r>
              <a:rPr kumimoji="0" lang="en-GB"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All </a:t>
            </a: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municipalities except ADM &amp; Mbhashe were assisted in updating their Indigent Registers. </a:t>
            </a:r>
            <a:endParaRPr kumimoji="0" lang="en-GB" sz="2000" b="0" i="1"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endParaRPr>
          </a:p>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Arial Narrow" panose="020B0606020202030204" pitchFamily="34" charset="0"/>
              <a:ea typeface="ヒラギノ角ゴ Pro W3" pitchFamily="-105" charset="-128"/>
              <a:cs typeface="+mn-cs"/>
            </a:endParaRPr>
          </a:p>
          <a:p>
            <a:pPr marL="342900" marR="0" lvl="0" indent="-34290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194030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32656"/>
          </a:xfrm>
          <a:solidFill>
            <a:srgbClr val="D1B681"/>
          </a:solidFill>
        </p:spPr>
        <p:txBody>
          <a:bodyPr>
            <a:normAutofit fontScale="90000"/>
          </a:bodyPr>
          <a:lstStyle/>
          <a:p>
            <a:r>
              <a:rPr lang="en-US" sz="2400" b="1" dirty="0">
                <a:latin typeface="Times New Roman" panose="02020603050405020304" pitchFamily="18" charset="0"/>
                <a:cs typeface="Times New Roman" panose="02020603050405020304" pitchFamily="18" charset="0"/>
              </a:rPr>
              <a:t>PILLAR 3: GOOD GOVERNANCE</a:t>
            </a:r>
            <a:endParaRPr lang="en-ZA"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26975"/>
            <a:ext cx="9144000" cy="5204049"/>
          </a:xfrm>
        </p:spPr>
        <p:txBody>
          <a:bodyPr>
            <a:normAutofit/>
          </a:bodyPr>
          <a:lstStyle/>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Arial Narrow" panose="020B0606020202030204" pitchFamily="34" charset="0"/>
              <a:ea typeface="ヒラギノ角ゴ Pro W3" pitchFamily="-105" charset="-128"/>
              <a:cs typeface="+mn-cs"/>
            </a:endParaRPr>
          </a:p>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Arial Narrow" panose="020B0606020202030204" pitchFamily="34" charset="0"/>
              <a:ea typeface="ヒラギノ角ゴ Pro W3" pitchFamily="-105" charset="-128"/>
              <a:cs typeface="+mn-cs"/>
            </a:endParaRPr>
          </a:p>
          <a:p>
            <a:pPr marL="342900" marR="0" lvl="0" indent="-34290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dirty="0">
              <a:latin typeface="Arial" pitchFamily="34" charset="0"/>
              <a:cs typeface="Arial" pitchFamily="34" charset="0"/>
            </a:endParaRPr>
          </a:p>
        </p:txBody>
      </p:sp>
      <p:sp>
        <p:nvSpPr>
          <p:cNvPr id="5" name="TextBox 4">
            <a:extLst>
              <a:ext uri="{FF2B5EF4-FFF2-40B4-BE49-F238E27FC236}">
                <a16:creationId xmlns:a16="http://schemas.microsoft.com/office/drawing/2014/main" id="{82B56542-FA9C-4579-8C64-430839EB81D3}"/>
              </a:ext>
            </a:extLst>
          </p:cNvPr>
          <p:cNvSpPr txBox="1"/>
          <p:nvPr/>
        </p:nvSpPr>
        <p:spPr>
          <a:xfrm>
            <a:off x="0" y="332656"/>
            <a:ext cx="8928992" cy="4191981"/>
          </a:xfrm>
          <a:prstGeom prst="rect">
            <a:avLst/>
          </a:prstGeom>
          <a:noFill/>
        </p:spPr>
        <p:txBody>
          <a:bodyPr wrap="square">
            <a:spAutoFit/>
          </a:bodyPr>
          <a:lstStyle/>
          <a:p>
            <a:pPr marL="342900"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The department has supported Amahlathi LM in the reviewal of the Rules of Order</a:t>
            </a:r>
          </a:p>
          <a:p>
            <a:pPr marL="342900"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Currently the department is giving hands support in the reviewal of the Rules of Order of Great Kei LM</a:t>
            </a:r>
          </a:p>
          <a:p>
            <a:pPr marL="342900"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Through the continuous assessment of the functionality of the Councils and their structures, all the municipalities in the district have been given support in areas that were identified to be having weaknesses.</a:t>
            </a:r>
          </a:p>
          <a:p>
            <a:pPr marL="342900"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Support has been given on the system of delegation through the reviewal of the Delegation Frameworks.   </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4782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0"/>
            <a:ext cx="9144000" cy="6858000"/>
          </a:xfrm>
        </p:spPr>
      </p:pic>
      <p:sp>
        <p:nvSpPr>
          <p:cNvPr id="2" name="Title 1"/>
          <p:cNvSpPr>
            <a:spLocks noGrp="1"/>
          </p:cNvSpPr>
          <p:nvPr>
            <p:ph type="title"/>
          </p:nvPr>
        </p:nvSpPr>
        <p:spPr>
          <a:xfrm>
            <a:off x="2627784" y="404664"/>
            <a:ext cx="6516216" cy="925892"/>
          </a:xfrm>
          <a:solidFill>
            <a:srgbClr val="D1B681"/>
          </a:solidFill>
        </p:spPr>
        <p:txBody>
          <a:bodyPr/>
          <a:lstStyle/>
          <a:p>
            <a:r>
              <a:rPr lang="en-US" sz="2400" b="1" dirty="0">
                <a:solidFill>
                  <a:prstClr val="black"/>
                </a:solidFill>
                <a:latin typeface="Arial" panose="020B0604020202020204" pitchFamily="34" charset="0"/>
                <a:ea typeface="ヒラギノ角ゴ Pro W3" pitchFamily="-84" charset="-128"/>
                <a:cs typeface="Arial" panose="020B0604020202020204" pitchFamily="34" charset="0"/>
              </a:rPr>
              <a:t>PURPOSE</a:t>
            </a:r>
            <a:endParaRPr lang="en-ZA" dirty="0">
              <a:solidFill>
                <a:srgbClr val="D1B681"/>
              </a:solidFill>
              <a:latin typeface="Arial" pitchFamily="34" charset="0"/>
              <a:cs typeface="Arial" pitchFamily="34" charset="0"/>
            </a:endParaRPr>
          </a:p>
        </p:txBody>
      </p:sp>
      <p:sp>
        <p:nvSpPr>
          <p:cNvPr id="6" name="TextBox 5">
            <a:extLst>
              <a:ext uri="{FF2B5EF4-FFF2-40B4-BE49-F238E27FC236}">
                <a16:creationId xmlns:a16="http://schemas.microsoft.com/office/drawing/2014/main" id="{C9B4FA8B-C178-434B-8D92-ECA3643E7C0E}"/>
              </a:ext>
            </a:extLst>
          </p:cNvPr>
          <p:cNvSpPr txBox="1"/>
          <p:nvPr/>
        </p:nvSpPr>
        <p:spPr>
          <a:xfrm>
            <a:off x="107504" y="1459067"/>
            <a:ext cx="8856984" cy="3082190"/>
          </a:xfrm>
          <a:prstGeom prst="rect">
            <a:avLst/>
          </a:prstGeom>
          <a:noFill/>
        </p:spPr>
        <p:txBody>
          <a:bodyPr wrap="square">
            <a:spAutoFit/>
          </a:bodyPr>
          <a:lstStyle/>
          <a:p>
            <a:pPr marL="342900" lvl="0" indent="-342900" defTabSz="455613" eaLnBrk="0" fontAlgn="base" hangingPunct="0">
              <a:lnSpc>
                <a:spcPct val="200000"/>
              </a:lnSpc>
              <a:spcBef>
                <a:spcPct val="20000"/>
              </a:spcBef>
              <a:spcAft>
                <a:spcPct val="0"/>
              </a:spcAft>
              <a:buFont typeface="Symbol" panose="05050102010706020507" pitchFamily="18" charset="2"/>
              <a:buChar char="à"/>
              <a:defRPr/>
            </a:pPr>
            <a:r>
              <a:rPr lang="en-US" altLang="en-US" sz="2400" dirty="0" smtClean="0">
                <a:solidFill>
                  <a:prstClr val="black"/>
                </a:solidFill>
                <a:latin typeface="Times New Roman" panose="02020603050405020304" pitchFamily="18" charset="0"/>
                <a:ea typeface="ヒラギノ角ゴ Pro W3" pitchFamily="-105" charset="-128"/>
                <a:cs typeface="Times New Roman" panose="02020603050405020304" pitchFamily="18" charset="0"/>
              </a:rPr>
              <a:t>To present the current state of Amathole District Municipality</a:t>
            </a:r>
          </a:p>
          <a:p>
            <a:pPr marL="342900" lvl="0" indent="-342900" defTabSz="455613" eaLnBrk="0" fontAlgn="base" hangingPunct="0">
              <a:lnSpc>
                <a:spcPct val="200000"/>
              </a:lnSpc>
              <a:spcBef>
                <a:spcPct val="20000"/>
              </a:spcBef>
              <a:spcAft>
                <a:spcPct val="0"/>
              </a:spcAft>
              <a:buFont typeface="Symbol" panose="05050102010706020507" pitchFamily="18" charset="2"/>
              <a:buChar char="à"/>
              <a:defRPr/>
            </a:pPr>
            <a:r>
              <a:rPr lang="en-US" altLang="en-US" sz="2400" dirty="0" smtClean="0">
                <a:solidFill>
                  <a:prstClr val="black"/>
                </a:solidFill>
                <a:latin typeface="Times New Roman" panose="02020603050405020304" pitchFamily="18" charset="0"/>
                <a:ea typeface="ヒラギノ角ゴ Pro W3" pitchFamily="-105" charset="-128"/>
                <a:cs typeface="Times New Roman" panose="02020603050405020304" pitchFamily="18" charset="0"/>
              </a:rPr>
              <a:t>To </a:t>
            </a:r>
            <a:r>
              <a:rPr lang="en-US" altLang="en-US" sz="2400" dirty="0">
                <a:solidFill>
                  <a:prstClr val="black"/>
                </a:solidFill>
                <a:latin typeface="Times New Roman" panose="02020603050405020304" pitchFamily="18" charset="0"/>
                <a:ea typeface="ヒラギノ角ゴ Pro W3" pitchFamily="-105" charset="-128"/>
                <a:cs typeface="Times New Roman" panose="02020603050405020304" pitchFamily="18" charset="0"/>
              </a:rPr>
              <a:t>present a report on the support provided in current financial year to the Amathole District Area </a:t>
            </a:r>
            <a:endParaRPr lang="en-US" altLang="en-US" sz="2400" dirty="0" smtClean="0">
              <a:solidFill>
                <a:prstClr val="black"/>
              </a:solidFill>
              <a:latin typeface="Times New Roman" panose="02020603050405020304" pitchFamily="18" charset="0"/>
              <a:ea typeface="ヒラギノ角ゴ Pro W3" pitchFamily="-105" charset="-128"/>
              <a:cs typeface="Times New Roman" panose="02020603050405020304" pitchFamily="18" charset="0"/>
            </a:endParaRPr>
          </a:p>
          <a:p>
            <a:pPr lvl="0" defTabSz="455613" eaLnBrk="0" fontAlgn="base" hangingPunct="0">
              <a:lnSpc>
                <a:spcPct val="200000"/>
              </a:lnSpc>
              <a:spcBef>
                <a:spcPct val="20000"/>
              </a:spcBef>
              <a:spcAft>
                <a:spcPct val="0"/>
              </a:spcAft>
              <a:defRPr/>
            </a:pPr>
            <a:endParaRPr lang="en-US" altLang="en-US" sz="2400" dirty="0">
              <a:solidFill>
                <a:prstClr val="black"/>
              </a:solidFill>
              <a:latin typeface="Times New Roman" panose="02020603050405020304" pitchFamily="18" charset="0"/>
              <a:ea typeface="ヒラギノ角ゴ Pro W3" pitchFamily="-105" charset="-128"/>
              <a:cs typeface="Times New Roman" panose="02020603050405020304" pitchFamily="18" charset="0"/>
            </a:endParaRPr>
          </a:p>
        </p:txBody>
      </p:sp>
    </p:spTree>
    <p:extLst>
      <p:ext uri="{BB962C8B-B14F-4D97-AF65-F5344CB8AC3E}">
        <p14:creationId xmlns:p14="http://schemas.microsoft.com/office/powerpoint/2010/main" val="41389143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04664"/>
          </a:xfrm>
          <a:solidFill>
            <a:srgbClr val="D1B681"/>
          </a:solidFill>
        </p:spPr>
        <p:txBody>
          <a:bodyPr>
            <a:normAutofit fontScale="90000"/>
          </a:bodyPr>
          <a:lstStyle/>
          <a:p>
            <a:r>
              <a:rPr lang="en-US" sz="2400" b="1" dirty="0">
                <a:latin typeface="Times New Roman" panose="02020603050405020304" pitchFamily="18" charset="0"/>
                <a:cs typeface="Times New Roman" panose="02020603050405020304" pitchFamily="18" charset="0"/>
              </a:rPr>
              <a:t>PILLAR 4: FINANCIAL VIABILITY</a:t>
            </a:r>
            <a:endParaRPr lang="en-ZA"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26975"/>
            <a:ext cx="9144000" cy="5204049"/>
          </a:xfrm>
        </p:spPr>
        <p:txBody>
          <a:bodyPr>
            <a:normAutofit/>
          </a:bodyPr>
          <a:lstStyle/>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Arial Narrow" panose="020B0606020202030204" pitchFamily="34" charset="0"/>
              <a:ea typeface="ヒラギノ角ゴ Pro W3" pitchFamily="-105" charset="-128"/>
              <a:cs typeface="+mn-cs"/>
            </a:endParaRPr>
          </a:p>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Arial Narrow" panose="020B0606020202030204" pitchFamily="34" charset="0"/>
              <a:ea typeface="ヒラギノ角ゴ Pro W3" pitchFamily="-105" charset="-128"/>
              <a:cs typeface="+mn-cs"/>
            </a:endParaRPr>
          </a:p>
          <a:p>
            <a:pPr marL="342900" marR="0" lvl="0" indent="-34290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dirty="0">
              <a:latin typeface="Arial" pitchFamily="34" charset="0"/>
              <a:cs typeface="Arial" pitchFamily="34" charset="0"/>
            </a:endParaRPr>
          </a:p>
        </p:txBody>
      </p:sp>
      <p:sp>
        <p:nvSpPr>
          <p:cNvPr id="5" name="TextBox 4">
            <a:extLst>
              <a:ext uri="{FF2B5EF4-FFF2-40B4-BE49-F238E27FC236}">
                <a16:creationId xmlns:a16="http://schemas.microsoft.com/office/drawing/2014/main" id="{671A5063-2A43-46D4-922C-7EA331413D10}"/>
              </a:ext>
            </a:extLst>
          </p:cNvPr>
          <p:cNvSpPr txBox="1"/>
          <p:nvPr/>
        </p:nvSpPr>
        <p:spPr>
          <a:xfrm>
            <a:off x="31939" y="476672"/>
            <a:ext cx="8640960" cy="5022914"/>
          </a:xfrm>
          <a:prstGeom prst="rect">
            <a:avLst/>
          </a:prstGeom>
          <a:noFill/>
        </p:spPr>
        <p:txBody>
          <a:bodyPr wrap="square">
            <a:spAutoFit/>
          </a:bodyPr>
          <a:lstStyle/>
          <a:p>
            <a:pPr marL="342900" marR="0" lvl="0" indent="-342900" algn="just" defTabSz="457200" rtl="0" eaLnBrk="0" fontAlgn="base" latinLnBrk="0" hangingPunct="0">
              <a:lnSpc>
                <a:spcPct val="150000"/>
              </a:lnSpc>
              <a:spcBef>
                <a:spcPct val="20000"/>
              </a:spcBef>
              <a:spcAft>
                <a:spcPct val="0"/>
              </a:spcAft>
              <a:buClrTx/>
              <a:buSzTx/>
              <a:buFont typeface="Symbol" panose="05050102010706020507" pitchFamily="18" charset="2"/>
              <a:buChar char="à"/>
              <a:tabLst/>
              <a:defRPr/>
            </a:pP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The department has facilitated quarterly engagements with municipalities and government departments to improve revenue collection on municipal services owed by departments. </a:t>
            </a:r>
          </a:p>
          <a:p>
            <a:pPr marL="342900" marR="0" lvl="0" indent="-342900" algn="just" defTabSz="457200" rtl="0" eaLnBrk="0" fontAlgn="base" latinLnBrk="0" hangingPunct="0">
              <a:lnSpc>
                <a:spcPct val="150000"/>
              </a:lnSpc>
              <a:spcBef>
                <a:spcPct val="20000"/>
              </a:spcBef>
              <a:spcAft>
                <a:spcPct val="0"/>
              </a:spcAft>
              <a:buClrTx/>
              <a:buSzTx/>
              <a:buFont typeface="Symbol" panose="05050102010706020507" pitchFamily="18" charset="2"/>
              <a:buChar char="à"/>
              <a:tabLst/>
              <a:defRPr/>
            </a:pP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The department in partnership with Rhodes University conducted training for MPAC members</a:t>
            </a:r>
          </a:p>
          <a:p>
            <a:pPr marL="342900" marR="0" lvl="0" indent="-342900" algn="just" defTabSz="457200" rtl="0" eaLnBrk="0" fontAlgn="base" latinLnBrk="0" hangingPunct="0">
              <a:lnSpc>
                <a:spcPct val="150000"/>
              </a:lnSpc>
              <a:spcBef>
                <a:spcPct val="20000"/>
              </a:spcBef>
              <a:spcAft>
                <a:spcPct val="0"/>
              </a:spcAft>
              <a:buClrTx/>
              <a:buSzTx/>
              <a:buFont typeface="Symbol" panose="05050102010706020507" pitchFamily="18" charset="2"/>
              <a:buChar char="à"/>
              <a:tabLst/>
              <a:defRPr/>
            </a:pP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 A p</a:t>
            </a:r>
            <a:r>
              <a:rPr kumimoji="0" lang="en-ZA" sz="2000" b="0" i="0" u="none" strike="noStrike" kern="1200" cap="none" spc="0" normalizeH="0" baseline="0" noProof="0" dirty="0" err="1">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ost</a:t>
            </a: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 graduate intern was deployed to assist </a:t>
            </a:r>
            <a:r>
              <a:rPr kumimoji="0" lang="en-ZA" sz="2000" b="0" i="0" u="none" strike="noStrike" kern="1200" cap="none" spc="0" normalizeH="0" baseline="0" noProof="0" dirty="0" err="1">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Amathole</a:t>
            </a: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 district MPAC with research and reporting</a:t>
            </a:r>
          </a:p>
          <a:p>
            <a:pPr marL="342900" marR="0" lvl="0" indent="-342900" algn="just" defTabSz="457200" rtl="0" eaLnBrk="0" fontAlgn="base" latinLnBrk="0" hangingPunct="0">
              <a:lnSpc>
                <a:spcPct val="150000"/>
              </a:lnSpc>
              <a:spcBef>
                <a:spcPct val="20000"/>
              </a:spcBef>
              <a:spcAft>
                <a:spcPct val="0"/>
              </a:spcAft>
              <a:buClrTx/>
              <a:buSzTx/>
              <a:buFont typeface="Symbol" panose="05050102010706020507" pitchFamily="18" charset="2"/>
              <a:buChar char="à"/>
              <a:tabLst/>
              <a:defRPr/>
            </a:pP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a:cs typeface="Times New Roman" panose="02020603050405020304" pitchFamily="18" charset="0"/>
              </a:rPr>
              <a:t>The department assisted Amahlathi and Great Kei LMs with an amount of R10 million to make part payments towards Eskom and Auditor General debt. </a:t>
            </a:r>
          </a:p>
          <a:p>
            <a:pPr marL="342900" marR="0" lvl="0" indent="-342900" algn="just" defTabSz="457200" rtl="0" eaLnBrk="0" fontAlgn="base" latinLnBrk="0" hangingPunct="0">
              <a:lnSpc>
                <a:spcPct val="100000"/>
              </a:lnSpc>
              <a:spcBef>
                <a:spcPct val="20000"/>
              </a:spcBef>
              <a:spcAft>
                <a:spcPct val="0"/>
              </a:spcAft>
              <a:buClrTx/>
              <a:buSzTx/>
              <a:buFont typeface="Arial" charset="0"/>
              <a:buChar char="•"/>
              <a:tabLst/>
              <a:defRPr/>
            </a:pPr>
            <a:endParaRPr kumimoji="0" lang="en-ZA" sz="3200" b="0" i="0" u="none" strike="noStrike" kern="1200" cap="none" spc="0" normalizeH="0" baseline="0" noProof="0" dirty="0">
              <a:ln>
                <a:noFill/>
              </a:ln>
              <a:solidFill>
                <a:prstClr val="black"/>
              </a:solidFill>
              <a:effectLst/>
              <a:uLnTx/>
              <a:uFillTx/>
              <a:latin typeface="Calibri"/>
              <a:ea typeface="ヒラギノ角ゴ Pro W3" pitchFamily="-84" charset="-128"/>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5078442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32656"/>
          </a:xfrm>
          <a:solidFill>
            <a:srgbClr val="D1B681"/>
          </a:solidFill>
        </p:spPr>
        <p:txBody>
          <a:bodyPr>
            <a:normAutofit fontScale="90000"/>
          </a:bodyPr>
          <a:lstStyle/>
          <a:p>
            <a:r>
              <a:rPr lang="en-US" sz="2400" b="1" dirty="0">
                <a:latin typeface="Times New Roman" panose="02020603050405020304" pitchFamily="18" charset="0"/>
                <a:cs typeface="Times New Roman" panose="02020603050405020304" pitchFamily="18" charset="0"/>
              </a:rPr>
              <a:t>PILLAR 5: BUILDING INSTITUTIONAL CAPABILITIES</a:t>
            </a:r>
            <a:endParaRPr lang="en-ZA"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26975"/>
            <a:ext cx="9144000" cy="5204049"/>
          </a:xfrm>
        </p:spPr>
        <p:txBody>
          <a:bodyPr>
            <a:normAutofit/>
          </a:bodyPr>
          <a:lstStyle/>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Arial Narrow" panose="020B0606020202030204" pitchFamily="34" charset="0"/>
              <a:ea typeface="ヒラギノ角ゴ Pro W3" pitchFamily="-105" charset="-128"/>
              <a:cs typeface="+mn-cs"/>
            </a:endParaRPr>
          </a:p>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Arial Narrow" panose="020B0606020202030204" pitchFamily="34" charset="0"/>
              <a:ea typeface="ヒラギノ角ゴ Pro W3" pitchFamily="-105" charset="-128"/>
              <a:cs typeface="+mn-cs"/>
            </a:endParaRPr>
          </a:p>
          <a:p>
            <a:pPr marL="342900" marR="0" lvl="0" indent="-34290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Rectangle 4"/>
          <p:cNvSpPr/>
          <p:nvPr/>
        </p:nvSpPr>
        <p:spPr>
          <a:xfrm>
            <a:off x="-5789" y="228910"/>
            <a:ext cx="9144000" cy="6001643"/>
          </a:xfrm>
          <a:prstGeom prst="rect">
            <a:avLst/>
          </a:prstGeom>
        </p:spPr>
        <p:txBody>
          <a:bodyPr wrap="square">
            <a:spAutoFit/>
          </a:bodyPr>
          <a:lstStyle/>
          <a:p>
            <a:pPr marL="285750" marR="0" lvl="0" indent="-285750" algn="just" defTabSz="455613" rtl="0" eaLnBrk="1" fontAlgn="base" latinLnBrk="0" hangingPunct="1">
              <a:lnSpc>
                <a:spcPct val="150000"/>
              </a:lnSpc>
              <a:spcBef>
                <a:spcPct val="0"/>
              </a:spcBef>
              <a:spcAft>
                <a:spcPct val="0"/>
              </a:spcAft>
              <a:buClrTx/>
              <a:buSzTx/>
              <a:buFont typeface="Symbol" panose="05050102010706020507" pitchFamily="18" charset="2"/>
              <a:buChar char="à"/>
              <a:tabLst/>
              <a:defRPr/>
            </a:pP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Support rendered to ADM (with its local municipalities) with regards to the appointments of Senior Managers (including being part of the selection panels) and ALL SM appointments are deemed compliant with MSA Regulations including current MM and CFO positions. Competency Assessment are still outstanding with the recent appointment of Director: Community Services;</a:t>
            </a:r>
          </a:p>
          <a:p>
            <a:pPr marL="285750" marR="0" lvl="0" indent="-285750" algn="just" defTabSz="455613" rtl="0" eaLnBrk="1" fontAlgn="base" latinLnBrk="0" hangingPunct="1">
              <a:lnSpc>
                <a:spcPct val="150000"/>
              </a:lnSpc>
              <a:spcBef>
                <a:spcPct val="0"/>
              </a:spcBef>
              <a:spcAft>
                <a:spcPct val="0"/>
              </a:spcAft>
              <a:buClrTx/>
              <a:buSzTx/>
              <a:buFont typeface="Symbol" panose="05050102010706020507" pitchFamily="18" charset="2"/>
              <a:buChar char="à"/>
              <a:tabLst/>
              <a:defRPr/>
            </a:pP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Rendered intensive labour relations support on facilitating the resolution of the Management Labour impasse that resulted in the disruptions in service delivery. COGTA facilitation resulted in engagements that ended the industrial action;</a:t>
            </a:r>
          </a:p>
          <a:p>
            <a:pPr marL="285750" marR="0" lvl="0" indent="-285750" algn="just" defTabSz="455613" rtl="0" eaLnBrk="1" fontAlgn="base" latinLnBrk="0" hangingPunct="1">
              <a:lnSpc>
                <a:spcPct val="150000"/>
              </a:lnSpc>
              <a:spcBef>
                <a:spcPct val="0"/>
              </a:spcBef>
              <a:spcAft>
                <a:spcPct val="0"/>
              </a:spcAft>
              <a:buClrTx/>
              <a:buSzTx/>
              <a:buFont typeface="Symbol" panose="05050102010706020507" pitchFamily="18" charset="2"/>
              <a:buChar char="à"/>
              <a:tabLst/>
              <a:defRPr/>
            </a:pP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COGTA (MCB Officials)  is an active participant in the ADM Corporate Services Forum wherein COGTA advices through inputs and formal presentations on HR/EE Plans compliance and WSP submission to LGSETA</a:t>
            </a:r>
            <a:r>
              <a:rPr kumimoji="0" lang="en-GB"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a:t>
            </a:r>
            <a:endPar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endParaRPr>
          </a:p>
        </p:txBody>
      </p:sp>
    </p:spTree>
    <p:extLst>
      <p:ext uri="{BB962C8B-B14F-4D97-AF65-F5344CB8AC3E}">
        <p14:creationId xmlns:p14="http://schemas.microsoft.com/office/powerpoint/2010/main" val="20121951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32656"/>
          </a:xfrm>
          <a:solidFill>
            <a:srgbClr val="D1B681"/>
          </a:solidFill>
        </p:spPr>
        <p:txBody>
          <a:bodyPr>
            <a:normAutofit fontScale="90000"/>
          </a:bodyPr>
          <a:lstStyle/>
          <a:p>
            <a:r>
              <a:rPr lang="en-US" sz="2400" b="1" dirty="0">
                <a:latin typeface="Times New Roman" panose="02020603050405020304" pitchFamily="18" charset="0"/>
                <a:cs typeface="Times New Roman" panose="02020603050405020304" pitchFamily="18" charset="0"/>
              </a:rPr>
              <a:t>PILLAR 5: BUILDING INSTITUTIONAL </a:t>
            </a:r>
            <a:r>
              <a:rPr lang="en-US" sz="2400" b="1" dirty="0" smtClean="0">
                <a:latin typeface="Times New Roman" panose="02020603050405020304" pitchFamily="18" charset="0"/>
                <a:cs typeface="Times New Roman" panose="02020603050405020304" pitchFamily="18" charset="0"/>
              </a:rPr>
              <a:t>CAPABILITIES CONT…”</a:t>
            </a:r>
            <a:endParaRPr lang="en-ZA"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26975"/>
            <a:ext cx="9144000" cy="5204049"/>
          </a:xfrm>
        </p:spPr>
        <p:txBody>
          <a:bodyPr>
            <a:normAutofit/>
          </a:bodyPr>
          <a:lstStyle/>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Arial Narrow" panose="020B0606020202030204" pitchFamily="34" charset="0"/>
              <a:ea typeface="ヒラギノ角ゴ Pro W3" pitchFamily="-105" charset="-128"/>
              <a:cs typeface="+mn-cs"/>
            </a:endParaRPr>
          </a:p>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Arial Narrow" panose="020B0606020202030204" pitchFamily="34" charset="0"/>
              <a:ea typeface="ヒラギノ角ゴ Pro W3" pitchFamily="-105" charset="-128"/>
              <a:cs typeface="+mn-cs"/>
            </a:endParaRPr>
          </a:p>
          <a:p>
            <a:pPr marL="342900" marR="0" lvl="0" indent="-342900" algn="just"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Rectangle 4"/>
          <p:cNvSpPr/>
          <p:nvPr/>
        </p:nvSpPr>
        <p:spPr>
          <a:xfrm>
            <a:off x="-3511" y="357777"/>
            <a:ext cx="9144000" cy="2400657"/>
          </a:xfrm>
          <a:prstGeom prst="rect">
            <a:avLst/>
          </a:prstGeom>
        </p:spPr>
        <p:txBody>
          <a:bodyPr wrap="square">
            <a:spAutoFit/>
          </a:bodyPr>
          <a:lstStyle/>
          <a:p>
            <a:pPr marL="285750" marR="0" lvl="0" indent="-285750" algn="just" defTabSz="455613" rtl="0" eaLnBrk="1" fontAlgn="base" latinLnBrk="0" hangingPunct="1">
              <a:lnSpc>
                <a:spcPct val="150000"/>
              </a:lnSpc>
              <a:spcBef>
                <a:spcPct val="0"/>
              </a:spcBef>
              <a:spcAft>
                <a:spcPct val="0"/>
              </a:spcAft>
              <a:buClrTx/>
              <a:buSzTx/>
              <a:buFont typeface="Symbol" panose="05050102010706020507" pitchFamily="18" charset="2"/>
              <a:buChar char="à"/>
              <a:tabLst/>
              <a:defRPr/>
            </a:pPr>
            <a:r>
              <a:rPr kumimoji="0" lang="en-GB"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ADM LM’s supported in reviewing their bloated organograms are Great Kei and Amahlathi LM’s and internal processes for adoption and approval of reviewed organograms underway;</a:t>
            </a:r>
          </a:p>
          <a:p>
            <a:pPr marL="285750" marR="0" lvl="0" indent="-285750" algn="just" defTabSz="455613" rtl="0" eaLnBrk="1" fontAlgn="base" latinLnBrk="0" hangingPunct="1">
              <a:lnSpc>
                <a:spcPct val="150000"/>
              </a:lnSpc>
              <a:spcBef>
                <a:spcPct val="0"/>
              </a:spcBef>
              <a:spcAft>
                <a:spcPct val="0"/>
              </a:spcAft>
              <a:buClrTx/>
              <a:buSzTx/>
              <a:buFont typeface="Symbol" panose="05050102010706020507" pitchFamily="18" charset="2"/>
              <a:buChar char="à"/>
              <a:tabLst/>
              <a:defRPr/>
            </a:pPr>
            <a:r>
              <a:rPr kumimoji="0" lang="en-GB"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Mnquma </a:t>
            </a: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LM assisted with their applications for waiver for the remuneration packages of Senior Managers in line with Government Gazette No. 43122 of 2020.</a:t>
            </a:r>
          </a:p>
        </p:txBody>
      </p:sp>
    </p:spTree>
    <p:extLst>
      <p:ext uri="{BB962C8B-B14F-4D97-AF65-F5344CB8AC3E}">
        <p14:creationId xmlns:p14="http://schemas.microsoft.com/office/powerpoint/2010/main" val="17865390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404664"/>
          </a:xfrm>
          <a:solidFill>
            <a:srgbClr val="D1B681"/>
          </a:solidFill>
        </p:spPr>
        <p:txBody>
          <a:bodyPr>
            <a:noAutofit/>
          </a:bodyPr>
          <a:lstStyle/>
          <a:p>
            <a:r>
              <a:rPr lang="en-ZA" sz="2800" b="1" dirty="0" smtClean="0">
                <a:latin typeface="Times New Roman" panose="02020603050405020304" pitchFamily="18" charset="0"/>
                <a:cs typeface="Times New Roman" panose="02020603050405020304" pitchFamily="18" charset="0"/>
              </a:rPr>
              <a:t>RECOMMENDATION</a:t>
            </a:r>
            <a:endParaRPr lang="en-ZA" sz="2800" dirty="0">
              <a:cs typeface="Arial" pitchFamily="34" charset="0"/>
            </a:endParaRPr>
          </a:p>
        </p:txBody>
      </p:sp>
      <p:sp>
        <p:nvSpPr>
          <p:cNvPr id="4" name="Content Placeholder 2"/>
          <p:cNvSpPr txBox="1">
            <a:spLocks/>
          </p:cNvSpPr>
          <p:nvPr/>
        </p:nvSpPr>
        <p:spPr>
          <a:xfrm>
            <a:off x="-2" y="432484"/>
            <a:ext cx="9143999"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just" defTabSz="914400" rtl="0" eaLnBrk="1" fontAlgn="auto" latinLnBrk="0" hangingPunct="1">
              <a:lnSpc>
                <a:spcPct val="150000"/>
              </a:lnSpc>
              <a:spcBef>
                <a:spcPct val="20000"/>
              </a:spcBef>
              <a:spcAft>
                <a:spcPts val="0"/>
              </a:spcAft>
              <a:buClrTx/>
              <a:buSzTx/>
              <a:buFont typeface="Symbol" panose="05050102010706020507" pitchFamily="18" charset="2"/>
              <a:buChar char=""/>
              <a:tabLst/>
              <a:defRPr/>
            </a:pPr>
            <a:r>
              <a:rPr kumimoji="0" lang="en-ZA"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It </a:t>
            </a: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is recommended that the </a:t>
            </a:r>
            <a:r>
              <a:rPr lang="en-ZA" sz="2000" dirty="0" smtClean="0">
                <a:solidFill>
                  <a:prstClr val="black"/>
                </a:solidFill>
                <a:latin typeface="Times New Roman" panose="02020603050405020304" pitchFamily="18" charset="0"/>
                <a:cs typeface="Times New Roman" panose="02020603050405020304" pitchFamily="18" charset="0"/>
              </a:rPr>
              <a:t>Portfolio Committee</a:t>
            </a:r>
            <a:r>
              <a:rPr kumimoji="0" lang="en-ZA"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notes the update on the support rendered to</a:t>
            </a:r>
            <a:r>
              <a:rPr kumimoji="0" lang="en-ZA" sz="2000" b="0" i="0" u="none" strike="noStrike" kern="1200" cap="none" spc="0" normalizeH="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ZA"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Amathole District and Local Municipalities.</a:t>
            </a:r>
            <a:endPar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50000"/>
              </a:lnSpc>
              <a:spcBef>
                <a:spcPct val="20000"/>
              </a:spcBef>
              <a:spcAft>
                <a:spcPts val="0"/>
              </a:spcAft>
              <a:buClrTx/>
              <a:buSzTx/>
              <a:buFont typeface="Arial" pitchFamily="34" charset="0"/>
              <a:buNone/>
              <a:tabLst/>
              <a:defRPr/>
            </a:pPr>
            <a:endParaRPr kumimoji="0" lang="en-ZA" sz="1600" b="0" i="0" u="none" strike="noStrike" kern="0" cap="none" spc="0" normalizeH="0" baseline="0" noProof="0" dirty="0">
              <a:ln>
                <a:noFill/>
              </a:ln>
              <a:solidFill>
                <a:srgbClr val="000000"/>
              </a:solidFill>
              <a:effectLst/>
              <a:uLnTx/>
              <a:uFillTx/>
              <a:latin typeface="Calibri"/>
              <a:ea typeface="+mn-ea"/>
              <a:cs typeface="+mn-cs"/>
            </a:endParaRPr>
          </a:p>
          <a:p>
            <a:pPr marL="342900" marR="0" lvl="1" indent="-342900" algn="just" defTabSz="457200" rtl="0" eaLnBrk="0" fontAlgn="auto" latinLnBrk="0" hangingPunct="0">
              <a:lnSpc>
                <a:spcPct val="100000"/>
              </a:lnSpc>
              <a:spcBef>
                <a:spcPct val="20000"/>
              </a:spcBef>
              <a:spcAft>
                <a:spcPts val="0"/>
              </a:spcAft>
              <a:buClrTx/>
              <a:buSzTx/>
              <a:buFont typeface="Arial" pitchFamily="34" charset="0"/>
              <a:buChar char="–"/>
              <a:tabLst>
                <a:tab pos="355600" algn="l"/>
              </a:tabLst>
              <a:defRPr/>
            </a:pPr>
            <a:endParaRPr kumimoji="0" lang="en-GB" sz="5600" b="0" i="0" u="none" strike="noStrike" kern="1200" cap="none" spc="0" normalizeH="0" baseline="0" noProof="0" dirty="0" smtClean="0">
              <a:ln>
                <a:noFill/>
              </a:ln>
              <a:solidFill>
                <a:prstClr val="black"/>
              </a:solidFill>
              <a:effectLst/>
              <a:uLnTx/>
              <a:uFillTx/>
              <a:latin typeface="Calibri"/>
              <a:ea typeface="ヒラギノ角ゴ Pro W3"/>
              <a:cs typeface="+mn-cs"/>
            </a:endParaRPr>
          </a:p>
          <a:p>
            <a:pPr marL="285750" marR="0" lvl="1" indent="-285750" algn="just" defTabSz="457200" rtl="0" eaLnBrk="0" fontAlgn="auto" latinLnBrk="0" hangingPunct="0">
              <a:lnSpc>
                <a:spcPct val="100000"/>
              </a:lnSpc>
              <a:spcBef>
                <a:spcPct val="20000"/>
              </a:spcBef>
              <a:spcAft>
                <a:spcPts val="0"/>
              </a:spcAft>
              <a:buClrTx/>
              <a:buSzTx/>
              <a:buFont typeface="Arial" pitchFamily="34" charset="0"/>
              <a:buChar char="•"/>
              <a:tabLst>
                <a:tab pos="355600" algn="l"/>
              </a:tabLst>
              <a:defRPr/>
            </a:pPr>
            <a:endParaRPr kumimoji="0" lang="en-GB" sz="5600" b="0" i="0" u="none" strike="noStrike" kern="1200" cap="none" spc="0" normalizeH="0" baseline="0" noProof="0" dirty="0">
              <a:ln>
                <a:noFill/>
              </a:ln>
              <a:solidFill>
                <a:prstClr val="black"/>
              </a:solidFill>
              <a:effectLst/>
              <a:uLnTx/>
              <a:uFillTx/>
              <a:latin typeface="Calibri"/>
              <a:ea typeface="ヒラギノ角ゴ Pro W3"/>
              <a:cs typeface="+mn-cs"/>
            </a:endParaRPr>
          </a:p>
          <a:p>
            <a:pPr marL="400050" marR="0" lvl="1" indent="0" algn="just" defTabSz="457200" rtl="0" eaLnBrk="0" fontAlgn="auto" latinLnBrk="0" hangingPunct="0">
              <a:lnSpc>
                <a:spcPct val="100000"/>
              </a:lnSpc>
              <a:spcBef>
                <a:spcPct val="20000"/>
              </a:spcBef>
              <a:spcAft>
                <a:spcPts val="0"/>
              </a:spcAft>
              <a:buClrTx/>
              <a:buSzTx/>
              <a:buFont typeface="Arial" pitchFamily="34" charset="0"/>
              <a:buNone/>
              <a:tabLst>
                <a:tab pos="355600" algn="l"/>
              </a:tabLst>
              <a:defRPr/>
            </a:pPr>
            <a:endParaRPr kumimoji="0" lang="en-ZA" sz="5600" b="0" i="0" u="none" strike="noStrike" kern="1200" cap="none" spc="0" normalizeH="0" baseline="0" noProof="0" dirty="0">
              <a:ln>
                <a:noFill/>
              </a:ln>
              <a:solidFill>
                <a:prstClr val="black"/>
              </a:solidFill>
              <a:effectLst/>
              <a:uLnTx/>
              <a:uFillTx/>
              <a:latin typeface="Arial" pitchFamily="34" charset="0"/>
              <a:ea typeface="ヒラギノ角ゴ Pro W3"/>
              <a:cs typeface="Arial" pitchFamily="34"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24181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0" y="476672"/>
            <a:ext cx="9143999" cy="5400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457144" rtl="0" eaLnBrk="1" fontAlgn="auto" latinLnBrk="0" hangingPunct="1">
              <a:lnSpc>
                <a:spcPct val="150000"/>
              </a:lnSpc>
              <a:spcBef>
                <a:spcPts val="1674"/>
              </a:spcBef>
              <a:spcAft>
                <a:spcPts val="0"/>
              </a:spcAft>
              <a:buClrTx/>
              <a:buSzPct val="120000"/>
              <a:buFont typeface="Arial" pitchFamily="34" charset="0"/>
              <a:buNone/>
              <a:tabLst/>
              <a:defRPr/>
            </a:pPr>
            <a:endParaRPr kumimoji="0" lang="en-ZA" sz="1800" b="1" i="0" u="none" strike="noStrike" kern="1200" cap="none" spc="0" normalizeH="0" baseline="0" noProof="0" dirty="0">
              <a:ln>
                <a:noFill/>
              </a:ln>
              <a:solidFill>
                <a:prstClr val="black"/>
              </a:solidFill>
              <a:effectLst/>
              <a:uLnTx/>
              <a:uFillTx/>
              <a:latin typeface="Calibri"/>
              <a:ea typeface="+mn-ea"/>
              <a:cs typeface="Arial" charset="0"/>
            </a:endParaRPr>
          </a:p>
          <a:p>
            <a:pPr marL="0" marR="0" lvl="0" indent="0" algn="just" defTabSz="457144" rtl="0" eaLnBrk="1" fontAlgn="auto" latinLnBrk="0" hangingPunct="1">
              <a:lnSpc>
                <a:spcPct val="150000"/>
              </a:lnSpc>
              <a:spcBef>
                <a:spcPts val="1674"/>
              </a:spcBef>
              <a:spcAft>
                <a:spcPts val="0"/>
              </a:spcAft>
              <a:buClrTx/>
              <a:buSzPct val="120000"/>
              <a:buFont typeface="Arial" pitchFamily="34" charset="0"/>
              <a:buNone/>
              <a:tabLst/>
              <a:defRPr/>
            </a:pPr>
            <a:endParaRPr kumimoji="0" lang="en-ZA" sz="1800" b="1" i="0" u="none"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457144" rtl="0" eaLnBrk="1" fontAlgn="auto" latinLnBrk="0" hangingPunct="1">
              <a:lnSpc>
                <a:spcPct val="150000"/>
              </a:lnSpc>
              <a:spcBef>
                <a:spcPts val="1674"/>
              </a:spcBef>
              <a:spcAft>
                <a:spcPts val="0"/>
              </a:spcAft>
              <a:buClrTx/>
              <a:buSzPct val="120000"/>
              <a:buFont typeface="Arial" pitchFamily="34" charset="0"/>
              <a:buNone/>
              <a:tabLst/>
              <a:defRPr/>
            </a:pPr>
            <a:r>
              <a:rPr kumimoji="0" lang="en-ZA" sz="4800" b="1" i="0" u="none" strike="noStrike" kern="1200" cap="none" spc="0" normalizeH="0" baseline="0" noProof="0" dirty="0">
                <a:ln>
                  <a:noFill/>
                </a:ln>
                <a:solidFill>
                  <a:prstClr val="black"/>
                </a:solidFill>
                <a:effectLst/>
                <a:uLnTx/>
                <a:uFillTx/>
                <a:latin typeface="Calibri"/>
                <a:ea typeface="ヒラギノ角ゴ Pro W3"/>
                <a:cs typeface="Arial" charset="0"/>
              </a:rPr>
              <a:t>THANK YOU </a:t>
            </a:r>
          </a:p>
          <a:p>
            <a:pPr marL="0" marR="0" lvl="0" indent="0" algn="just" defTabSz="457144" rtl="0" eaLnBrk="1" fontAlgn="auto" latinLnBrk="0" hangingPunct="1">
              <a:lnSpc>
                <a:spcPct val="150000"/>
              </a:lnSpc>
              <a:spcBef>
                <a:spcPts val="1674"/>
              </a:spcBef>
              <a:spcAft>
                <a:spcPts val="0"/>
              </a:spcAft>
              <a:buClrTx/>
              <a:buSzPct val="120000"/>
              <a:buFont typeface="Arial" pitchFamily="34" charset="0"/>
              <a:buNone/>
              <a:tabLst/>
              <a:defRPr/>
            </a:pPr>
            <a:endParaRPr kumimoji="0" lang="en-ZA" sz="1800" b="1" i="0" u="none" strike="noStrike" kern="1200" cap="none" spc="0" normalizeH="0" baseline="0" noProof="0" dirty="0">
              <a:ln>
                <a:noFill/>
              </a:ln>
              <a:solidFill>
                <a:prstClr val="black"/>
              </a:solidFill>
              <a:effectLst/>
              <a:uLnTx/>
              <a:uFillTx/>
              <a:latin typeface="Calibri"/>
              <a:ea typeface="ヒラギノ角ゴ Pro W3"/>
              <a:cs typeface="Arial" charset="0"/>
            </a:endParaRPr>
          </a:p>
          <a:p>
            <a:pPr marL="0" marR="0" lvl="0" indent="0" algn="just" defTabSz="457144" rtl="0" eaLnBrk="1" fontAlgn="auto" latinLnBrk="0" hangingPunct="1">
              <a:lnSpc>
                <a:spcPct val="150000"/>
              </a:lnSpc>
              <a:spcBef>
                <a:spcPts val="1674"/>
              </a:spcBef>
              <a:spcAft>
                <a:spcPts val="0"/>
              </a:spcAft>
              <a:buClrTx/>
              <a:buSzPct val="120000"/>
              <a:buFont typeface="Arial" pitchFamily="34" charset="0"/>
              <a:buNone/>
              <a:tabLst/>
              <a:defRPr/>
            </a:pPr>
            <a:endParaRPr kumimoji="0" lang="en-GB" sz="1800" b="0" i="0" u="none" strike="noStrike" kern="1200" cap="none" spc="0" normalizeH="0" baseline="0" noProof="0" dirty="0">
              <a:ln>
                <a:noFill/>
              </a:ln>
              <a:solidFill>
                <a:prstClr val="black"/>
              </a:solidFill>
              <a:effectLst/>
              <a:uLnTx/>
              <a:uFillTx/>
              <a:latin typeface="Calibri"/>
              <a:ea typeface="ヒラギノ角ゴ Pro W3"/>
              <a:cs typeface="+mn-cs"/>
            </a:endParaRPr>
          </a:p>
          <a:p>
            <a:pPr marL="285750" marR="0" lvl="1" indent="-285750" algn="just" defTabSz="457200" rtl="0" eaLnBrk="0" fontAlgn="auto" latinLnBrk="0" hangingPunct="0">
              <a:lnSpc>
                <a:spcPct val="150000"/>
              </a:lnSpc>
              <a:spcBef>
                <a:spcPct val="20000"/>
              </a:spcBef>
              <a:spcAft>
                <a:spcPts val="0"/>
              </a:spcAft>
              <a:buClrTx/>
              <a:buSzTx/>
              <a:buFont typeface="Arial" pitchFamily="34" charset="0"/>
              <a:buChar char="•"/>
              <a:tabLst>
                <a:tab pos="355600" algn="l"/>
              </a:tabLst>
              <a:defRPr/>
            </a:pPr>
            <a:endParaRPr kumimoji="0" lang="en-GB" sz="1800" b="0" i="0" u="none" strike="noStrike" kern="1200" cap="none" spc="0" normalizeH="0" baseline="0" noProof="0" dirty="0">
              <a:ln>
                <a:noFill/>
              </a:ln>
              <a:solidFill>
                <a:prstClr val="black"/>
              </a:solidFill>
              <a:effectLst/>
              <a:uLnTx/>
              <a:uFillTx/>
              <a:latin typeface="Calibri"/>
              <a:ea typeface="ヒラギノ角ゴ Pro W3"/>
              <a:cs typeface="+mn-cs"/>
            </a:endParaRPr>
          </a:p>
          <a:p>
            <a:pPr marL="400050" marR="0" lvl="1" indent="0" algn="just" defTabSz="457200" rtl="0" eaLnBrk="0" fontAlgn="auto" latinLnBrk="0" hangingPunct="0">
              <a:lnSpc>
                <a:spcPct val="150000"/>
              </a:lnSpc>
              <a:spcBef>
                <a:spcPct val="20000"/>
              </a:spcBef>
              <a:spcAft>
                <a:spcPts val="0"/>
              </a:spcAft>
              <a:buClrTx/>
              <a:buSzTx/>
              <a:buFont typeface="Arial" pitchFamily="34" charset="0"/>
              <a:buNone/>
              <a:tabLst>
                <a:tab pos="355600" algn="l"/>
              </a:tabLst>
              <a:defRPr/>
            </a:pPr>
            <a:endParaRPr kumimoji="0" lang="en-ZA" sz="1700" b="0" i="0" u="none" strike="noStrike" kern="1200" cap="none" spc="0" normalizeH="0" baseline="0" noProof="0" dirty="0">
              <a:ln>
                <a:noFill/>
              </a:ln>
              <a:solidFill>
                <a:prstClr val="black"/>
              </a:solidFill>
              <a:effectLst/>
              <a:uLnTx/>
              <a:uFillTx/>
              <a:latin typeface="Arial" pitchFamily="34" charset="0"/>
              <a:ea typeface="ヒラギノ角ゴ Pro W3"/>
              <a:cs typeface="Arial" pitchFamily="34" charset="0"/>
            </a:endParaRPr>
          </a:p>
        </p:txBody>
      </p:sp>
    </p:spTree>
    <p:extLst>
      <p:ext uri="{BB962C8B-B14F-4D97-AF65-F5344CB8AC3E}">
        <p14:creationId xmlns:p14="http://schemas.microsoft.com/office/powerpoint/2010/main" val="3224738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 y="12489"/>
            <a:ext cx="9143998" cy="620688"/>
          </a:xfrm>
          <a:solidFill>
            <a:srgbClr val="D1B681"/>
          </a:solidFill>
        </p:spPr>
        <p:txBody>
          <a:bodyPr>
            <a:noAutofit/>
          </a:bodyPr>
          <a:lstStyle/>
          <a:p>
            <a:pPr marL="0" lvl="1" indent="0" algn="just" defTabSz="457200" eaLnBrk="0" hangingPunct="0">
              <a:buNone/>
              <a:tabLst>
                <a:tab pos="355600" algn="l"/>
              </a:tabLst>
              <a:defRPr/>
            </a:pPr>
            <a:r>
              <a:rPr lang="en-ZA" sz="2400" b="1" dirty="0">
                <a:latin typeface="Times New Roman" panose="02020603050405020304" pitchFamily="18" charset="0"/>
                <a:cs typeface="Times New Roman" panose="02020603050405020304" pitchFamily="18" charset="0"/>
              </a:rPr>
              <a:t>CURRENT INTERVENTIONS: AMATHOLE DM</a:t>
            </a:r>
          </a:p>
        </p:txBody>
      </p:sp>
      <p:sp>
        <p:nvSpPr>
          <p:cNvPr id="4" name="Content Placeholder 2"/>
          <p:cNvSpPr txBox="1">
            <a:spLocks/>
          </p:cNvSpPr>
          <p:nvPr/>
        </p:nvSpPr>
        <p:spPr>
          <a:xfrm>
            <a:off x="0" y="633177"/>
            <a:ext cx="9143999" cy="517208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just" defTabSz="685800" rtl="0" eaLnBrk="1" fontAlgn="auto" latinLnBrk="0" hangingPunct="1">
              <a:lnSpc>
                <a:spcPct val="170000"/>
              </a:lnSpc>
              <a:spcBef>
                <a:spcPct val="20000"/>
              </a:spcBef>
              <a:spcAft>
                <a:spcPts val="750"/>
              </a:spcAft>
              <a:buClrTx/>
              <a:buSzTx/>
              <a:buFont typeface="Symbol" panose="05050102010706020507" pitchFamily="18" charset="2"/>
              <a:buChar char=""/>
              <a:tabLst/>
              <a:defRPr/>
            </a:pP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Amathole District Municipality has recently been characterised by challenges which are classified under Governance, Institutional, Service Delivery and Financial Challenges.</a:t>
            </a:r>
          </a:p>
          <a:p>
            <a:pPr marL="0" marR="0" lvl="0" indent="0" algn="l" defTabSz="685800" rtl="0" eaLnBrk="1" fontAlgn="auto" latinLnBrk="0" hangingPunct="1">
              <a:lnSpc>
                <a:spcPct val="150000"/>
              </a:lnSpc>
              <a:spcBef>
                <a:spcPct val="20000"/>
              </a:spcBef>
              <a:spcAft>
                <a:spcPts val="0"/>
              </a:spcAft>
              <a:buClrTx/>
              <a:buSzTx/>
              <a:buFont typeface="Arial" pitchFamily="34" charset="0"/>
              <a:buNone/>
              <a:tabLst/>
              <a:defRPr/>
            </a:pPr>
            <a:r>
              <a:rPr kumimoji="0" lang="en-ZA"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ROOT CAUSES OF THE CHALLENGES – HAVING IMPACT ON </a:t>
            </a:r>
            <a:r>
              <a:rPr kumimoji="0" lang="en-ZA" sz="18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FINANCES</a:t>
            </a:r>
            <a:endParaRPr kumimoji="0" lang="en-ZA" sz="1600" b="0" i="0" u="none" strike="noStrike" kern="1200" cap="none" spc="0" normalizeH="0" baseline="0" noProof="0" dirty="0">
              <a:ln>
                <a:noFill/>
              </a:ln>
              <a:solidFill>
                <a:prstClr val="black"/>
              </a:solidFill>
              <a:effectLst/>
              <a:uLnTx/>
              <a:uFillTx/>
              <a:latin typeface="Arial" pitchFamily="34" charset="0"/>
              <a:ea typeface="ヒラギノ角ゴ Pro W3"/>
              <a:cs typeface="Arial" pitchFamily="34" charset="0"/>
            </a:endParaRPr>
          </a:p>
          <a:p>
            <a:pPr marL="342900" marR="0" lvl="0" indent="-342900" algn="just" defTabSz="685800" rtl="0" eaLnBrk="1" fontAlgn="auto" latinLnBrk="0" hangingPunct="1">
              <a:lnSpc>
                <a:spcPct val="170000"/>
              </a:lnSpc>
              <a:spcBef>
                <a:spcPts val="0"/>
              </a:spcBef>
              <a:spcAft>
                <a:spcPts val="0"/>
              </a:spcAft>
              <a:buClrTx/>
              <a:buSzTx/>
              <a:buFont typeface="Symbol" panose="05050102010706020507" pitchFamily="18" charset="2"/>
              <a:buChar char=""/>
              <a:tabLst/>
              <a:defRPr/>
            </a:pP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High wage bill with the organizational structure that is not fit for size and purpose.</a:t>
            </a:r>
          </a:p>
          <a:p>
            <a:pPr marL="342900" marR="0" lvl="0" indent="-342900" algn="just" defTabSz="685800" rtl="0" eaLnBrk="1" fontAlgn="auto" latinLnBrk="0" hangingPunct="1">
              <a:lnSpc>
                <a:spcPct val="170000"/>
              </a:lnSpc>
              <a:spcBef>
                <a:spcPts val="0"/>
              </a:spcBef>
              <a:spcAft>
                <a:spcPts val="0"/>
              </a:spcAft>
              <a:buClrTx/>
              <a:buSzTx/>
              <a:buFont typeface="Symbol" panose="05050102010706020507" pitchFamily="18" charset="2"/>
              <a:buChar char=""/>
              <a:tabLst/>
              <a:defRPr/>
            </a:pP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wage bill is the main cost driver of the operational budget of the municipality with some of the Directors and senior managers having salary packages around R2m per annum. </a:t>
            </a: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342900" marR="0" lvl="0" indent="-342900" algn="just" defTabSz="685800" rtl="0" eaLnBrk="1" fontAlgn="auto" latinLnBrk="0" hangingPunct="1">
              <a:lnSpc>
                <a:spcPct val="170000"/>
              </a:lnSpc>
              <a:spcBef>
                <a:spcPts val="0"/>
              </a:spcBef>
              <a:spcAft>
                <a:spcPts val="0"/>
              </a:spcAft>
              <a:buClrTx/>
              <a:buSzTx/>
              <a:buFont typeface="Symbol" panose="05050102010706020507" pitchFamily="18" charset="2"/>
              <a:buChar char=""/>
              <a:tabLst/>
              <a:defRPr/>
            </a:pP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The 2018/19 audited annual financial statements revealed the employee related costs of 44 per cent of the total operating expenditure.</a:t>
            </a:r>
          </a:p>
          <a:p>
            <a:pPr marL="0" marR="0" lvl="0" indent="0" algn="l" defTabSz="685800" rtl="0" eaLnBrk="1" fontAlgn="auto" latinLnBrk="0" hangingPunct="1">
              <a:lnSpc>
                <a:spcPct val="150000"/>
              </a:lnSpc>
              <a:spcBef>
                <a:spcPct val="20000"/>
              </a:spcBef>
              <a:spcAft>
                <a:spcPts val="0"/>
              </a:spcAft>
              <a:buClrTx/>
              <a:buSzTx/>
              <a:buFont typeface="Arial" pitchFamily="34" charset="0"/>
              <a:buNone/>
              <a:tabLst/>
              <a:defRPr/>
            </a:pPr>
            <a:endParaRPr kumimoji="0" lang="en-ZA"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330957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 y="12489"/>
            <a:ext cx="9143998" cy="620688"/>
          </a:xfrm>
          <a:solidFill>
            <a:srgbClr val="D1B681"/>
          </a:solidFill>
        </p:spPr>
        <p:txBody>
          <a:bodyPr>
            <a:noAutofit/>
          </a:bodyPr>
          <a:lstStyle/>
          <a:p>
            <a:pPr marL="0" lvl="1" indent="0" algn="just" defTabSz="457200" eaLnBrk="0" hangingPunct="0">
              <a:buNone/>
              <a:tabLst>
                <a:tab pos="355600" algn="l"/>
              </a:tabLst>
              <a:defRPr/>
            </a:pPr>
            <a:r>
              <a:rPr lang="en-ZA" sz="2400" b="1" dirty="0">
                <a:latin typeface="Times New Roman" panose="02020603050405020304" pitchFamily="18" charset="0"/>
                <a:cs typeface="Times New Roman" panose="02020603050405020304" pitchFamily="18" charset="0"/>
              </a:rPr>
              <a:t>CURRENT INTERVENTIONS: AMATHOLE </a:t>
            </a:r>
            <a:r>
              <a:rPr lang="en-ZA" sz="2400" b="1" dirty="0" smtClean="0">
                <a:latin typeface="Times New Roman" panose="02020603050405020304" pitchFamily="18" charset="0"/>
                <a:cs typeface="Times New Roman" panose="02020603050405020304" pitchFamily="18" charset="0"/>
              </a:rPr>
              <a:t>DM CONT…”</a:t>
            </a:r>
            <a:endParaRPr lang="en-ZA" sz="2400" b="1" dirty="0">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0" y="633177"/>
            <a:ext cx="9143999" cy="51720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685800" rtl="0" eaLnBrk="1" fontAlgn="auto" latinLnBrk="0" hangingPunct="1">
              <a:lnSpc>
                <a:spcPct val="170000"/>
              </a:lnSpc>
              <a:spcBef>
                <a:spcPct val="20000"/>
              </a:spcBef>
              <a:spcAft>
                <a:spcPts val="750"/>
              </a:spcAft>
              <a:buClrTx/>
              <a:buSzTx/>
              <a:buFont typeface="Arial" pitchFamily="34" charset="0"/>
              <a:buNone/>
              <a:tabLst/>
              <a:defRPr/>
            </a:pPr>
            <a:r>
              <a:rPr kumimoji="0" lang="en-ZA" sz="18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THE </a:t>
            </a:r>
            <a:r>
              <a:rPr kumimoji="0" lang="en-ZA"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CHALLENGES – HAVING IMPACT ON </a:t>
            </a:r>
            <a:r>
              <a:rPr kumimoji="0" lang="en-ZA" sz="18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FINANCES CONT…”</a:t>
            </a:r>
            <a:endParaRPr kumimoji="0" lang="en-ZA" sz="1600" b="0" i="0" u="none" strike="noStrike" kern="1200" cap="none" spc="0" normalizeH="0" baseline="0" noProof="0" dirty="0">
              <a:ln>
                <a:noFill/>
              </a:ln>
              <a:solidFill>
                <a:prstClr val="black"/>
              </a:solidFill>
              <a:effectLst/>
              <a:uLnTx/>
              <a:uFillTx/>
              <a:latin typeface="Arial" pitchFamily="34" charset="0"/>
              <a:ea typeface="ヒラギノ角ゴ Pro W3"/>
              <a:cs typeface="Arial" pitchFamily="34" charset="0"/>
            </a:endParaRPr>
          </a:p>
          <a:p>
            <a:pPr marL="342900" marR="0" lvl="0" indent="-342900" algn="just" defTabSz="685800" rtl="0" eaLnBrk="1" fontAlgn="auto" latinLnBrk="0" hangingPunct="1">
              <a:lnSpc>
                <a:spcPct val="170000"/>
              </a:lnSpc>
              <a:spcBef>
                <a:spcPts val="0"/>
              </a:spcBef>
              <a:spcAft>
                <a:spcPts val="0"/>
              </a:spcAft>
              <a:buClrTx/>
              <a:buSzTx/>
              <a:buFont typeface="Symbol" panose="05050102010706020507" pitchFamily="18" charset="2"/>
              <a:buChar char=""/>
              <a:tabLst/>
              <a:defRPr/>
            </a:pPr>
            <a:r>
              <a:rPr kumimoji="0" lang="en-ZA"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current salary bill of the municipality is approximately R70m a month and the annual budgeted salary bill is R800m for the 2020/21 financial year. </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342900" marR="0" lvl="0" indent="-342900" algn="just" defTabSz="685800" rtl="0" eaLnBrk="1" fontAlgn="auto" latinLnBrk="0" hangingPunct="1">
              <a:lnSpc>
                <a:spcPct val="170000"/>
              </a:lnSpc>
              <a:spcBef>
                <a:spcPts val="0"/>
              </a:spcBef>
              <a:spcAft>
                <a:spcPts val="0"/>
              </a:spcAft>
              <a:buClrTx/>
              <a:buSzTx/>
              <a:buFont typeface="Symbol" panose="05050102010706020507" pitchFamily="18" charset="2"/>
              <a:buChar char=""/>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Challenges experienced by the Municipality in its efforts to successfully implement the SAP financial system have had a significant impact on the finances of the Municipality.</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342900" marR="0" lvl="0" indent="-342900" algn="just" defTabSz="685800" rtl="0" eaLnBrk="1" fontAlgn="auto" latinLnBrk="0" hangingPunct="1">
              <a:lnSpc>
                <a:spcPct val="170000"/>
              </a:lnSpc>
              <a:spcBef>
                <a:spcPts val="0"/>
              </a:spcBef>
              <a:spcAft>
                <a:spcPts val="0"/>
              </a:spcAft>
              <a:buClrTx/>
              <a:buSzTx/>
              <a:buFont typeface="Symbol" panose="05050102010706020507" pitchFamily="18" charset="2"/>
              <a:buChar char=""/>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The system was initially budgeted at R75 million however the actual total costs were almost R120 million and is still no fully functional. The system vendor did not meet the targets in terms of the agreed Service Level Agreement however additional costs were added to the initial costs.</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0" marR="0" lvl="0" indent="0" algn="l" defTabSz="685800" rtl="0" eaLnBrk="1" fontAlgn="auto" latinLnBrk="0" hangingPunct="1">
              <a:lnSpc>
                <a:spcPct val="150000"/>
              </a:lnSpc>
              <a:spcBef>
                <a:spcPct val="20000"/>
              </a:spcBef>
              <a:spcAft>
                <a:spcPts val="0"/>
              </a:spcAft>
              <a:buClrTx/>
              <a:buSzTx/>
              <a:buFont typeface="Arial" pitchFamily="34" charset="0"/>
              <a:buNone/>
              <a:tabLst/>
              <a:defRPr/>
            </a:pPr>
            <a:endParaRPr kumimoji="0" lang="en-ZA"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11835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 y="12489"/>
            <a:ext cx="9143998" cy="620688"/>
          </a:xfrm>
          <a:solidFill>
            <a:srgbClr val="D1B681"/>
          </a:solidFill>
        </p:spPr>
        <p:txBody>
          <a:bodyPr>
            <a:noAutofit/>
          </a:bodyPr>
          <a:lstStyle/>
          <a:p>
            <a:pPr marL="0" lvl="1" indent="0" algn="just" defTabSz="457200" eaLnBrk="0" hangingPunct="0">
              <a:buNone/>
              <a:tabLst>
                <a:tab pos="355600" algn="l"/>
              </a:tabLst>
              <a:defRPr/>
            </a:pPr>
            <a:r>
              <a:rPr lang="en-ZA" sz="2400" b="1" dirty="0">
                <a:latin typeface="Times New Roman" panose="02020603050405020304" pitchFamily="18" charset="0"/>
                <a:cs typeface="Times New Roman" panose="02020603050405020304" pitchFamily="18" charset="0"/>
              </a:rPr>
              <a:t>CURRENT INTERVENTIONS: AMATHOLE </a:t>
            </a:r>
            <a:r>
              <a:rPr lang="en-ZA" sz="2400" b="1" dirty="0" smtClean="0">
                <a:latin typeface="Times New Roman" panose="02020603050405020304" pitchFamily="18" charset="0"/>
                <a:cs typeface="Times New Roman" panose="02020603050405020304" pitchFamily="18" charset="0"/>
              </a:rPr>
              <a:t>DM CONT…”</a:t>
            </a:r>
            <a:endParaRPr lang="en-ZA" sz="2400" b="1" dirty="0">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0" y="633177"/>
            <a:ext cx="9143999" cy="51720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685800" rtl="0" eaLnBrk="1" fontAlgn="auto" latinLnBrk="0" hangingPunct="1">
              <a:lnSpc>
                <a:spcPct val="150000"/>
              </a:lnSpc>
              <a:spcBef>
                <a:spcPct val="20000"/>
              </a:spcBef>
              <a:spcAft>
                <a:spcPts val="0"/>
              </a:spcAft>
              <a:buClrTx/>
              <a:buSzTx/>
              <a:buFont typeface="Arial" pitchFamily="34" charset="0"/>
              <a:buNone/>
              <a:tabLst/>
              <a:defRPr/>
            </a:pPr>
            <a:r>
              <a:rPr kumimoji="0" lang="en-ZA"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ROOT CAUSES OF THE CHALLENGES – HAVING IMPACT ON </a:t>
            </a:r>
            <a:r>
              <a:rPr kumimoji="0" lang="en-ZA" sz="18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FINANCES</a:t>
            </a:r>
          </a:p>
          <a:p>
            <a:pPr marL="342900" marR="0" lvl="0" indent="-342900" algn="just" defTabSz="685800" rtl="0" eaLnBrk="1" fontAlgn="auto" latinLnBrk="0" hangingPunct="1">
              <a:lnSpc>
                <a:spcPct val="170000"/>
              </a:lnSpc>
              <a:spcBef>
                <a:spcPts val="0"/>
              </a:spcBef>
              <a:spcAft>
                <a:spcPts val="0"/>
              </a:spcAft>
              <a:buClrTx/>
              <a:buSzTx/>
              <a:buFont typeface="Symbol" panose="05050102010706020507" pitchFamily="18" charset="2"/>
              <a:buChar char=""/>
              <a:tabLst/>
              <a:defRPr/>
            </a:pP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The Municipality was unable to bill the consumers for almost the entire period of the 2018/19 financial year due to the system implementation challenges.</a:t>
            </a: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342900" marR="0" lvl="0" indent="-342900" algn="just" defTabSz="685800" rtl="0" eaLnBrk="1" fontAlgn="auto" latinLnBrk="0" hangingPunct="1">
              <a:lnSpc>
                <a:spcPct val="170000"/>
              </a:lnSpc>
              <a:spcBef>
                <a:spcPts val="0"/>
              </a:spcBef>
              <a:spcAft>
                <a:spcPts val="0"/>
              </a:spcAft>
              <a:buClrTx/>
              <a:buSzTx/>
              <a:buFont typeface="Symbol" panose="05050102010706020507" pitchFamily="18" charset="2"/>
              <a:buChar char=""/>
              <a:tabLst/>
              <a:defRPr/>
            </a:pP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High growth in gross consumer debtors for water and sanitation impacting on low collection rate.</a:t>
            </a:r>
          </a:p>
          <a:p>
            <a:pPr marL="342900" marR="0" lvl="0" indent="-342900" algn="just" defTabSz="685800" rtl="0" eaLnBrk="1" fontAlgn="auto" latinLnBrk="0" hangingPunct="1">
              <a:lnSpc>
                <a:spcPct val="170000"/>
              </a:lnSpc>
              <a:spcBef>
                <a:spcPts val="0"/>
              </a:spcBef>
              <a:spcAft>
                <a:spcPts val="0"/>
              </a:spcAft>
              <a:buClrTx/>
              <a:buSzTx/>
              <a:buFont typeface="Symbol" panose="05050102010706020507" pitchFamily="18" charset="2"/>
              <a:buChar char=""/>
              <a:tabLst/>
              <a:defRPr/>
            </a:pP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The Municipality is not recovering the cost of bulk water purchases due to unaccounted water to the residents and high indigent rate.</a:t>
            </a: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685800" rtl="0" eaLnBrk="1" fontAlgn="auto" latinLnBrk="0" hangingPunct="1">
              <a:lnSpc>
                <a:spcPct val="170000"/>
              </a:lnSpc>
              <a:spcBef>
                <a:spcPts val="0"/>
              </a:spcBef>
              <a:spcAft>
                <a:spcPts val="0"/>
              </a:spcAft>
              <a:buClrTx/>
              <a:buSzTx/>
              <a:buFont typeface="Symbol" panose="05050102010706020507" pitchFamily="18" charset="2"/>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High level of creditors is a challenge and the municipality currently owes the Water Board over R 200 million in arrear balances as a result of low collection rate</a:t>
            </a:r>
          </a:p>
          <a:p>
            <a:pPr marL="0" marR="0" lvl="0" indent="0" algn="l" defTabSz="685800" rtl="0" eaLnBrk="1" fontAlgn="auto" latinLnBrk="0" hangingPunct="1">
              <a:lnSpc>
                <a:spcPct val="150000"/>
              </a:lnSpc>
              <a:spcBef>
                <a:spcPct val="20000"/>
              </a:spcBef>
              <a:spcAft>
                <a:spcPts val="0"/>
              </a:spcAft>
              <a:buClrTx/>
              <a:buSzTx/>
              <a:buFont typeface="Arial" pitchFamily="34" charset="0"/>
              <a:buNone/>
              <a:tabLst/>
              <a:defRPr/>
            </a:pPr>
            <a:r>
              <a:rPr kumimoji="0" lang="en-ZA" sz="18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endParaRPr kumimoji="0" lang="en-ZA" sz="18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12016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 y="12489"/>
            <a:ext cx="9143998" cy="620688"/>
          </a:xfrm>
          <a:solidFill>
            <a:srgbClr val="D1B681"/>
          </a:solidFill>
        </p:spPr>
        <p:txBody>
          <a:bodyPr>
            <a:noAutofit/>
          </a:bodyPr>
          <a:lstStyle/>
          <a:p>
            <a:pPr marL="0" lvl="1" indent="0" algn="just" defTabSz="457200" eaLnBrk="0" hangingPunct="0">
              <a:buNone/>
              <a:tabLst>
                <a:tab pos="355600" algn="l"/>
              </a:tabLst>
              <a:defRPr/>
            </a:pPr>
            <a:r>
              <a:rPr lang="en-ZA" sz="2400" b="1" dirty="0">
                <a:latin typeface="Times New Roman" panose="02020603050405020304" pitchFamily="18" charset="0"/>
                <a:cs typeface="Times New Roman" panose="02020603050405020304" pitchFamily="18" charset="0"/>
              </a:rPr>
              <a:t>CURRENT INTERVENTIONS: AMATHOLE </a:t>
            </a:r>
            <a:r>
              <a:rPr lang="en-ZA" sz="2400" b="1" dirty="0" smtClean="0">
                <a:latin typeface="Times New Roman" panose="02020603050405020304" pitchFamily="18" charset="0"/>
                <a:cs typeface="Times New Roman" panose="02020603050405020304" pitchFamily="18" charset="0"/>
              </a:rPr>
              <a:t>DM CONT…”</a:t>
            </a:r>
            <a:endParaRPr lang="en-ZA" sz="2400" b="1" dirty="0">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0" y="633177"/>
            <a:ext cx="9143999" cy="51720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685800" rtl="0" eaLnBrk="1" fontAlgn="auto" latinLnBrk="0" hangingPunct="1">
              <a:lnSpc>
                <a:spcPct val="150000"/>
              </a:lnSpc>
              <a:spcBef>
                <a:spcPct val="20000"/>
              </a:spcBef>
              <a:spcAft>
                <a:spcPts val="0"/>
              </a:spcAft>
              <a:buClrTx/>
              <a:buSzTx/>
              <a:buFont typeface="Arial" pitchFamily="34" charset="0"/>
              <a:buNone/>
              <a:tabLst/>
              <a:defRPr/>
            </a:pPr>
            <a:r>
              <a:rPr kumimoji="0" lang="en-ZA" sz="18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ROOT CAUSES OF THE CHALLENGES – HAVING IMPACT ON </a:t>
            </a:r>
            <a:r>
              <a:rPr kumimoji="0" lang="en-ZA" sz="18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FINANCES</a:t>
            </a:r>
          </a:p>
          <a:p>
            <a:pPr marL="342900" marR="0" lvl="0" indent="-342900" algn="just" defTabSz="685800" rtl="0" eaLnBrk="1" fontAlgn="auto" latinLnBrk="0" hangingPunct="1">
              <a:lnSpc>
                <a:spcPct val="170000"/>
              </a:lnSpc>
              <a:spcBef>
                <a:spcPts val="0"/>
              </a:spcBef>
              <a:spcAft>
                <a:spcPts val="0"/>
              </a:spcAft>
              <a:buClrTx/>
              <a:buSzTx/>
              <a:buFont typeface="Symbol" panose="05050102010706020507" pitchFamily="18" charset="2"/>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municipality is not recovering the cost of the bulk water purchases due to high indigent rate of the district.   Approximately 80% of costs for sanitation and 89% per cent for water provision services are not being recovered.</a:t>
            </a:r>
          </a:p>
          <a:p>
            <a:pPr marL="342900" marR="0" lvl="0" indent="-342900" algn="just" defTabSz="685800" rtl="0" eaLnBrk="1" fontAlgn="auto" latinLnBrk="0" hangingPunct="1">
              <a:lnSpc>
                <a:spcPct val="170000"/>
              </a:lnSpc>
              <a:spcBef>
                <a:spcPts val="0"/>
              </a:spcBef>
              <a:spcAft>
                <a:spcPts val="0"/>
              </a:spcAft>
              <a:buClrTx/>
              <a:buSzTx/>
              <a:buFont typeface="Symbol" panose="05050102010706020507" pitchFamily="18" charset="2"/>
              <a:buChar char=""/>
              <a:tabLst/>
              <a:defRPr/>
            </a:pP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total operating revenue of the municipality has decreased by 16.1 per cent in comparison to the 2019/20 adjusted budget of R 1.86 billion and has decreased to R1.56 billion for the 2020/21 financial year (R300 million).</a:t>
            </a:r>
          </a:p>
          <a:p>
            <a:pPr marL="342900" marR="0" lvl="0" indent="-342900" algn="just" defTabSz="685800" rtl="0" eaLnBrk="1" fontAlgn="auto" latinLnBrk="0" hangingPunct="1">
              <a:lnSpc>
                <a:spcPct val="170000"/>
              </a:lnSpc>
              <a:spcBef>
                <a:spcPts val="0"/>
              </a:spcBef>
              <a:spcAft>
                <a:spcPts val="0"/>
              </a:spcAft>
              <a:buClrTx/>
              <a:buSzTx/>
              <a:buFont typeface="Symbol" panose="05050102010706020507" pitchFamily="18" charset="2"/>
              <a:buChar char=""/>
              <a:tabLst/>
              <a:defRPr/>
            </a:pPr>
            <a:r>
              <a:rPr kumimoji="0" lang="en-ZA"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2020/21 equitable share is R 896 million and the employee related costs are R 816 million which is 91 per cent of the total allocation</a:t>
            </a:r>
          </a:p>
          <a:p>
            <a:pPr marL="342900" marR="0" lvl="0" indent="-342900" algn="just" defTabSz="685800" rtl="0" eaLnBrk="1" fontAlgn="auto" latinLnBrk="0" hangingPunct="1">
              <a:lnSpc>
                <a:spcPct val="170000"/>
              </a:lnSpc>
              <a:spcBef>
                <a:spcPts val="0"/>
              </a:spcBef>
              <a:spcAft>
                <a:spcPts val="0"/>
              </a:spcAft>
              <a:buClrTx/>
              <a:buSzTx/>
              <a:buFont typeface="Symbol" panose="05050102010706020507" pitchFamily="18" charset="2"/>
              <a:buChar char=""/>
              <a:tabLst/>
              <a:defRPr/>
            </a:pPr>
            <a:endParaRPr kumimoji="0" lang="en-ZA" sz="1800" b="1"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74086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0"/>
            <a:ext cx="9144000" cy="6858000"/>
          </a:xfrm>
        </p:spPr>
      </p:pic>
      <p:sp>
        <p:nvSpPr>
          <p:cNvPr id="5" name="TextBox 4"/>
          <p:cNvSpPr txBox="1"/>
          <p:nvPr/>
        </p:nvSpPr>
        <p:spPr>
          <a:xfrm>
            <a:off x="-37938" y="1340768"/>
            <a:ext cx="9144000" cy="4681282"/>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THE AREAS TO BE FOCUSED UPON IN THIS REGARD ARE THE FOLLOWING:</a:t>
            </a:r>
            <a:endParaRPr kumimoji="0" lang="en-GB" sz="1800" b="1"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342900"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defRPr/>
            </a:pPr>
            <a:r>
              <a:rPr kumimoji="0" lang="en-GB" sz="1900" b="1" i="0" u="sng"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State of the Organizational Structure and its </a:t>
            </a:r>
            <a:r>
              <a:rPr kumimoji="0" lang="en-GB" sz="1900" b="1" i="0" u="sng"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implications:</a:t>
            </a:r>
            <a:endParaRPr kumimoji="0" lang="en-US" sz="1900" b="1"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450850" marR="0" lvl="1" indent="-285750" algn="just" defTabSz="914400" rtl="0" eaLnBrk="1" fontAlgn="auto" latinLnBrk="0" hangingPunct="1">
              <a:lnSpc>
                <a:spcPct val="170000"/>
              </a:lnSpc>
              <a:spcBef>
                <a:spcPts val="0"/>
              </a:spcBef>
              <a:spcAft>
                <a:spcPts val="0"/>
              </a:spcAft>
              <a:buClrTx/>
              <a:buSzTx/>
              <a:buFont typeface="Times New Roman" panose="02020603050405020304" pitchFamily="18" charset="0"/>
              <a:buChar char="»"/>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The current organizational structure is bloated and was recently reviewed for right-sizing and align it with its Powers and Functions;</a:t>
            </a:r>
          </a:p>
          <a:p>
            <a:pPr marL="450850" marR="0" lvl="1" indent="-285750" algn="just" defTabSz="914400" rtl="0" eaLnBrk="1" fontAlgn="auto" latinLnBrk="0" hangingPunct="1">
              <a:lnSpc>
                <a:spcPct val="170000"/>
              </a:lnSpc>
              <a:spcBef>
                <a:spcPts val="0"/>
              </a:spcBef>
              <a:spcAft>
                <a:spcPts val="0"/>
              </a:spcAft>
              <a:buClrTx/>
              <a:buSzTx/>
              <a:buFont typeface="Times New Roman" panose="02020603050405020304" pitchFamily="18" charset="0"/>
              <a:buChar char="»"/>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The current structure is bloated and is characterised with too many management layers such as General Managers and Senior Managers over and above the Directors that are Section 56 Managers (managers directly accountable to the Municipal Manager</a:t>
            </a:r>
            <a:r>
              <a:rPr kumimoji="0" lang="en-GB"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a:t>
            </a:r>
            <a:endPar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342900"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defRPr/>
            </a:pPr>
            <a:r>
              <a:rPr kumimoji="0" lang="en-GB" sz="1900" b="1" i="0" u="sng"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Remuneration packages of Senior Managers at ADM (MM and other SM positions</a:t>
            </a:r>
            <a:r>
              <a:rPr kumimoji="0" lang="en-GB" sz="1900" b="1" i="0" u="sng"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a:t>
            </a:r>
            <a:endParaRPr kumimoji="0" lang="en-GB" sz="1900" b="1" i="0" u="sng"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450850" marR="0" lvl="1" indent="-285750" algn="just" defTabSz="914400" rtl="0" eaLnBrk="1" fontAlgn="auto" latinLnBrk="0" hangingPunct="1">
              <a:lnSpc>
                <a:spcPct val="170000"/>
              </a:lnSpc>
              <a:spcBef>
                <a:spcPts val="0"/>
              </a:spcBef>
              <a:spcAft>
                <a:spcPts val="0"/>
              </a:spcAft>
              <a:buClrTx/>
              <a:buSzTx/>
              <a:buFont typeface="Times New Roman" panose="02020603050405020304" pitchFamily="18" charset="0"/>
              <a:buChar char="»"/>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The MM and other Senior Managers are remunerated outside the gazetted threshold of the Government Gazettes and this contributes to the escalating personnel </a:t>
            </a:r>
            <a:r>
              <a:rPr kumimoji="0" lang="en-GB"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costs</a:t>
            </a:r>
            <a:endPar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p:txBody>
      </p:sp>
      <p:sp>
        <p:nvSpPr>
          <p:cNvPr id="6" name="Trapezoid 5"/>
          <p:cNvSpPr/>
          <p:nvPr/>
        </p:nvSpPr>
        <p:spPr>
          <a:xfrm>
            <a:off x="2627784" y="476672"/>
            <a:ext cx="6507119" cy="864096"/>
          </a:xfrm>
          <a:prstGeom prst="trapezoid">
            <a:avLst/>
          </a:prstGeom>
          <a:solidFill>
            <a:srgbClr val="D1B6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FOCUS AREAS FOR INSTITUTIONAL CAPACITY</a:t>
            </a:r>
            <a:endParaRPr kumimoji="0" lang="en-ZA" sz="20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845670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0"/>
            <a:ext cx="9144000" cy="6858000"/>
          </a:xfrm>
        </p:spPr>
      </p:pic>
      <p:sp>
        <p:nvSpPr>
          <p:cNvPr id="5" name="TextBox 4"/>
          <p:cNvSpPr txBox="1"/>
          <p:nvPr/>
        </p:nvSpPr>
        <p:spPr>
          <a:xfrm>
            <a:off x="-37938" y="1340768"/>
            <a:ext cx="9144000" cy="4037516"/>
          </a:xfrm>
          <a:prstGeom prst="rect">
            <a:avLst/>
          </a:prstGeom>
          <a:noFill/>
        </p:spPr>
        <p:txBody>
          <a:bodyPr wrap="square" rtlCol="0">
            <a:spAutoFit/>
          </a:bodyPr>
          <a:lstStyle/>
          <a:p>
            <a:pPr marL="342900" marR="0" lvl="0" indent="-342900" algn="just" defTabSz="914400" rtl="0" eaLnBrk="1" fontAlgn="auto" latinLnBrk="0" hangingPunct="1">
              <a:lnSpc>
                <a:spcPct val="150000"/>
              </a:lnSpc>
              <a:spcBef>
                <a:spcPts val="0"/>
              </a:spcBef>
              <a:spcAft>
                <a:spcPts val="0"/>
              </a:spcAft>
              <a:buClrTx/>
              <a:buSzTx/>
              <a:buFont typeface="Symbol" panose="05050102010706020507" pitchFamily="18" charset="2"/>
              <a:buChar char="à"/>
              <a:tabLst/>
              <a:defRPr/>
            </a:pPr>
            <a:r>
              <a:rPr kumimoji="0" lang="en-GB" sz="2000" b="1" i="0" u="sng"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Remuneration </a:t>
            </a:r>
            <a:r>
              <a:rPr kumimoji="0" lang="en-GB" sz="2000" b="1" i="0" u="sng"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packages of Senior Managers at ADM (MM and other SM positions</a:t>
            </a:r>
            <a:r>
              <a:rPr kumimoji="0" lang="en-GB" sz="2000" b="1" i="0" u="sng" strike="noStrike" kern="1200" cap="none" spc="0" normalizeH="0" baseline="0" noProof="0" dirty="0" smtClean="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a:t>
            </a:r>
            <a:endParaRPr kumimoji="0" lang="en-GB" sz="2000" b="1" i="0" u="sng"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742950" marR="0" lvl="1" indent="-285750" algn="just" defTabSz="914400" rtl="0" eaLnBrk="1" fontAlgn="auto" latinLnBrk="0" hangingPunct="1">
              <a:lnSpc>
                <a:spcPct val="170000"/>
              </a:lnSpc>
              <a:spcBef>
                <a:spcPts val="0"/>
              </a:spcBef>
              <a:spcAft>
                <a:spcPts val="0"/>
              </a:spcAft>
              <a:buClrTx/>
              <a:buSzTx/>
              <a:buFont typeface="Times New Roman" panose="02020603050405020304" pitchFamily="18" charset="0"/>
              <a:buChar char="»"/>
              <a:tabLst/>
              <a:defRPr/>
            </a:pP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According to the Government Gazette No. 43122 of 20 March 2020 Amathole District Municipality is a category 6 municipality. </a:t>
            </a:r>
            <a:endParaRPr kumimoji="0" lang="en-GB"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defTabSz="914400" rtl="0" eaLnBrk="1" fontAlgn="auto" latinLnBrk="0" hangingPunct="1">
              <a:lnSpc>
                <a:spcPct val="170000"/>
              </a:lnSpc>
              <a:spcBef>
                <a:spcPts val="0"/>
              </a:spcBef>
              <a:spcAft>
                <a:spcPts val="0"/>
              </a:spcAft>
              <a:buClrTx/>
              <a:buSzTx/>
              <a:buFont typeface="Times New Roman" panose="02020603050405020304" pitchFamily="18" charset="0"/>
              <a:buChar char="»"/>
              <a:tabLst/>
              <a:defRPr/>
            </a:pPr>
            <a:r>
              <a:rPr kumimoji="0" lang="en-GB"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Amathole District Municipality is currently spending more than 50% of its operating budget on compensation of employees which is far above the prescribed threshold </a:t>
            </a:r>
          </a:p>
          <a:p>
            <a:pPr marL="457200" marR="0" lvl="1" indent="0" algn="just" defTabSz="914400" rtl="0" eaLnBrk="1" fontAlgn="auto" latinLnBrk="0" hangingPunct="1">
              <a:lnSpc>
                <a:spcPct val="17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
        <p:nvSpPr>
          <p:cNvPr id="6" name="Trapezoid 5"/>
          <p:cNvSpPr/>
          <p:nvPr/>
        </p:nvSpPr>
        <p:spPr>
          <a:xfrm>
            <a:off x="2627784" y="476672"/>
            <a:ext cx="6507119" cy="864096"/>
          </a:xfrm>
          <a:prstGeom prst="trapezoid">
            <a:avLst/>
          </a:prstGeom>
          <a:solidFill>
            <a:srgbClr val="D1B68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FOCUS AREAS FOR INSTITUTIONAL </a:t>
            </a:r>
            <a:r>
              <a:rPr kumimoji="0" lang="en-ZA"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CAPACITY CONT…”</a:t>
            </a:r>
            <a:endParaRPr kumimoji="0" lang="en-ZA" sz="20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16A41F-2C63-4653-934C-56EBAFAAFE2E}"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ZA"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32264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2546</Words>
  <Application>Microsoft Office PowerPoint</Application>
  <PresentationFormat>On-screen Show (4:3)</PresentationFormat>
  <Paragraphs>215</Paragraphs>
  <Slides>34</Slides>
  <Notes>0</Notes>
  <HiddenSlides>0</HiddenSlides>
  <MMClips>0</MMClips>
  <ScaleCrop>false</ScaleCrop>
  <HeadingPairs>
    <vt:vector size="6" baseType="variant">
      <vt:variant>
        <vt:lpstr>Fonts Used</vt:lpstr>
      </vt:variant>
      <vt:variant>
        <vt:i4>10</vt:i4>
      </vt:variant>
      <vt:variant>
        <vt:lpstr>Theme</vt:lpstr>
      </vt:variant>
      <vt:variant>
        <vt:i4>10</vt:i4>
      </vt:variant>
      <vt:variant>
        <vt:lpstr>Slide Titles</vt:lpstr>
      </vt:variant>
      <vt:variant>
        <vt:i4>34</vt:i4>
      </vt:variant>
    </vt:vector>
  </HeadingPairs>
  <TitlesOfParts>
    <vt:vector size="54" baseType="lpstr">
      <vt:lpstr>ＭＳ Ｐゴシック</vt:lpstr>
      <vt:lpstr>Aldhabi</vt:lpstr>
      <vt:lpstr>Arial</vt:lpstr>
      <vt:lpstr>Arial Narrow</vt:lpstr>
      <vt:lpstr>Calibri</vt:lpstr>
      <vt:lpstr>Cambria</vt:lpstr>
      <vt:lpstr>Symbol</vt:lpstr>
      <vt:lpstr>Times New Roman</vt:lpstr>
      <vt:lpstr>Wingdings</vt:lpstr>
      <vt:lpstr>ヒラギノ角ゴ Pro W3</vt:lpstr>
      <vt:lpstr>Office Theme</vt:lpstr>
      <vt:lpstr>2_Office Theme</vt:lpstr>
      <vt:lpstr>5_Office Theme</vt:lpstr>
      <vt:lpstr>1_Office Theme</vt:lpstr>
      <vt:lpstr>3_Office Theme</vt:lpstr>
      <vt:lpstr>4_Office Theme</vt:lpstr>
      <vt:lpstr>6_Office Theme</vt:lpstr>
      <vt:lpstr>7_Office Theme</vt:lpstr>
      <vt:lpstr>8_Office Theme</vt:lpstr>
      <vt:lpstr>9_Office Theme</vt:lpstr>
      <vt:lpstr>  </vt:lpstr>
      <vt:lpstr>PRESENTATION OUTLINE </vt:lpstr>
      <vt:lpstr>PURPOSE</vt:lpstr>
      <vt:lpstr>CURRENT INTERVENTIONS: AMATHOLE DM</vt:lpstr>
      <vt:lpstr>CURRENT INTERVENTIONS: AMATHOLE DM CONT…”</vt:lpstr>
      <vt:lpstr>CURRENT INTERVENTIONS: AMATHOLE DM CONT…”</vt:lpstr>
      <vt:lpstr>CURRENT INTERVENTIONS: AMATHOLE DM CONT…”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PUTTING PEOPLE FIRST: SUPPORT RENDERED</vt:lpstr>
      <vt:lpstr>PILLAR 2: BASIC SERVICE DELIVERY</vt:lpstr>
      <vt:lpstr>PILLAR 2: BASIC SERVICE DELIVERY 2020/21 MUNICIPAL MIG PERFORMANCE</vt:lpstr>
      <vt:lpstr>PILLAR 2:2019/20 ROLLOVER -AMATHOLE</vt:lpstr>
      <vt:lpstr>   COST REIMBURSEMENT </vt:lpstr>
      <vt:lpstr>DROUGHT INTERVENTION</vt:lpstr>
      <vt:lpstr>MUNICIPAL DISASTER RELIEF GRANT  INTERVENTION</vt:lpstr>
      <vt:lpstr>COVID 19 MUNICIPAL DISASTER RELIEF GRANT ALLOCATION PER MUNICIPALITY</vt:lpstr>
      <vt:lpstr>LOCAL ECONOMIC DEVELOPMENT</vt:lpstr>
      <vt:lpstr>FREE BASIC SERVICES</vt:lpstr>
      <vt:lpstr>FREE BASIC SERVICES CONT…”</vt:lpstr>
      <vt:lpstr>PILLAR 3: GOOD GOVERNANCE</vt:lpstr>
      <vt:lpstr>PILLAR 4: FINANCIAL VIABILITY</vt:lpstr>
      <vt:lpstr>PILLAR 5: BUILDING INSTITUTIONAL CAPABILITIES</vt:lpstr>
      <vt:lpstr>PILLAR 5: BUILDING INSTITUTIONAL CAPABILITIES CONT…”</vt:lpstr>
      <vt:lpstr>RECOMMENDATION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Latitude</dc:creator>
  <cp:lastModifiedBy>Shereen Cassiem</cp:lastModifiedBy>
  <cp:revision>37</cp:revision>
  <dcterms:created xsi:type="dcterms:W3CDTF">2017-09-14T18:39:14Z</dcterms:created>
  <dcterms:modified xsi:type="dcterms:W3CDTF">2021-03-02T19:08:33Z</dcterms:modified>
</cp:coreProperties>
</file>