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418" r:id="rId2"/>
    <p:sldId id="554" r:id="rId3"/>
    <p:sldId id="556" r:id="rId4"/>
    <p:sldId id="557" r:id="rId5"/>
    <p:sldId id="558" r:id="rId6"/>
    <p:sldId id="565" r:id="rId7"/>
    <p:sldId id="559" r:id="rId8"/>
    <p:sldId id="566" r:id="rId9"/>
    <p:sldId id="560" r:id="rId10"/>
    <p:sldId id="562" r:id="rId11"/>
    <p:sldId id="563" r:id="rId12"/>
    <p:sldId id="564" r:id="rId13"/>
    <p:sldId id="552" r:id="rId14"/>
  </p:sldIdLst>
  <p:sldSz cx="9144000" cy="6858000" type="screen4x3"/>
  <p:notesSz cx="6889750" cy="96075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A074FDA-E741-45A6-8D94-97D6BD181102}">
          <p14:sldIdLst>
            <p14:sldId id="418"/>
            <p14:sldId id="554"/>
            <p14:sldId id="556"/>
            <p14:sldId id="557"/>
            <p14:sldId id="558"/>
            <p14:sldId id="565"/>
            <p14:sldId id="559"/>
            <p14:sldId id="566"/>
            <p14:sldId id="560"/>
            <p14:sldId id="562"/>
            <p14:sldId id="563"/>
            <p14:sldId id="564"/>
            <p14:sldId id="55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EBBD15"/>
    <a:srgbClr val="F8F8F8"/>
    <a:srgbClr val="CC9900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89" autoAdjust="0"/>
    <p:restoredTop sz="91203" autoAdjust="0"/>
  </p:normalViewPr>
  <p:slideViewPr>
    <p:cSldViewPr>
      <p:cViewPr varScale="1">
        <p:scale>
          <a:sx n="67" d="100"/>
          <a:sy n="67" d="100"/>
        </p:scale>
        <p:origin x="155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86096" cy="4822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2048" y="0"/>
            <a:ext cx="2986096" cy="4822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F01A38-D46B-4437-AAF6-F69573226D0F}" type="datetimeFigureOut">
              <a:rPr lang="en-ZA" smtClean="0"/>
              <a:t>2021/03/02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125332"/>
            <a:ext cx="2986096" cy="4822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2048" y="9125332"/>
            <a:ext cx="2986096" cy="4822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120542-18D1-4801-8574-FD08A0A5A51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152328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85558" cy="4803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2599" y="1"/>
            <a:ext cx="2985558" cy="4803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C0E98A-93AB-493A-A5DE-A688B115941F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42988" y="720725"/>
            <a:ext cx="4803775" cy="3603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6" y="4563587"/>
            <a:ext cx="5511800" cy="43233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125506"/>
            <a:ext cx="2985558" cy="4803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2599" y="9125506"/>
            <a:ext cx="2985558" cy="4803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F01E56-F889-47FD-9584-EE0BB1D510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186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F01E56-F889-47FD-9584-EE0BB1D5102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4754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F01E56-F889-47FD-9584-EE0BB1D5102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7271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F01E56-F889-47FD-9584-EE0BB1D5102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2053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F01E56-F889-47FD-9584-EE0BB1D5102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646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F01E56-F889-47FD-9584-EE0BB1D5102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606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F01E56-F889-47FD-9584-EE0BB1D5102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622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F01E56-F889-47FD-9584-EE0BB1D5102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1581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F01E56-F889-47FD-9584-EE0BB1D5102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4345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F01E56-F889-47FD-9584-EE0BB1D5102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4483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F01E56-F889-47FD-9584-EE0BB1D5102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141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F01E56-F889-47FD-9584-EE0BB1D5102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8231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F01E56-F889-47FD-9584-EE0BB1D5102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648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4F1EA-3A77-4B85-A5EA-43D45174FFCD}" type="datetime1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DB95C-6700-4747-9E0D-F03DB628F0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7720A-75B1-4BF9-88FD-1AF217DEF907}" type="datetime1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DB95C-6700-4747-9E0D-F03DB628F0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D1083-F39F-44B4-B04A-5F9B7F0C4500}" type="datetime1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DB95C-6700-4747-9E0D-F03DB628F0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F2EF8-0B32-403C-ABD7-150C1F9ED8DA}" type="datetime1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DB95C-6700-4747-9E0D-F03DB628F0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F607F-C3B6-4E63-918E-E7E5A013B3B7}" type="datetime1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DB95C-6700-4747-9E0D-F03DB628F0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B1D7F-5CB9-4186-A9B2-C2B23A9D4018}" type="datetime1">
              <a:rPr lang="en-US" smtClean="0"/>
              <a:t>3/2/2021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DB95C-6700-4747-9E0D-F03DB628F0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30212-115A-47DA-B2AB-BE9574F21C72}" type="datetime1">
              <a:rPr lang="en-US" smtClean="0"/>
              <a:t>3/2/2021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DB95C-6700-4747-9E0D-F03DB628F0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A136A-CA55-4FE3-8894-2D33A44BBA54}" type="datetime1">
              <a:rPr lang="en-US" smtClean="0"/>
              <a:t>3/2/2021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DB95C-6700-4747-9E0D-F03DB628F0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ADC62-150F-4FD3-B4B8-9C593614BE8F}" type="datetime1">
              <a:rPr lang="en-US" smtClean="0"/>
              <a:t>3/2/2021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DB95C-6700-4747-9E0D-F03DB628F0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43A0D-764E-43B1-9AD6-ABB03F5E888C}" type="datetime1">
              <a:rPr lang="en-US" smtClean="0"/>
              <a:t>3/2/2021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DB95C-6700-4747-9E0D-F03DB628F0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A3BB4-7CD1-4691-8B3A-E5558F184889}" type="datetime1">
              <a:rPr lang="en-US" smtClean="0"/>
              <a:t>3/2/2021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DB95C-6700-4747-9E0D-F03DB628F0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30DDF-2A9E-4A22-B81F-4649DE2F15F1}" type="datetime1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DB95C-6700-4747-9E0D-F03DB628F00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advClick="0">
    <p:fade/>
  </p:transition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NUL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emf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066800" y="1524000"/>
            <a:ext cx="7467600" cy="0"/>
          </a:xfrm>
          <a:prstGeom prst="line">
            <a:avLst/>
          </a:prstGeom>
          <a:ln w="57150">
            <a:solidFill>
              <a:srgbClr val="EBBD15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8" name="Picture 2" descr="Letterhead-1up"/>
          <p:cNvPicPr>
            <a:picLocks noChangeAspect="1" noChangeArrowheads="1"/>
          </p:cNvPicPr>
          <p:nvPr/>
        </p:nvPicPr>
        <p:blipFill>
          <a:blip r:embed="rId3" cstate="print"/>
          <a:srcRect t="95842" b="757"/>
          <a:stretch>
            <a:fillRect/>
          </a:stretch>
        </p:blipFill>
        <p:spPr bwMode="auto">
          <a:xfrm>
            <a:off x="0" y="6515100"/>
            <a:ext cx="9144000" cy="342900"/>
          </a:xfrm>
          <a:prstGeom prst="rect">
            <a:avLst/>
          </a:prstGeom>
          <a:noFill/>
          <a:ln w="9525" algn="ctr">
            <a:miter lim="800000"/>
            <a:headEnd/>
            <a:tailEnd/>
          </a:ln>
        </p:spPr>
      </p:pic>
      <p:sp>
        <p:nvSpPr>
          <p:cNvPr id="18" name="TextBox 17"/>
          <p:cNvSpPr txBox="1"/>
          <p:nvPr/>
        </p:nvSpPr>
        <p:spPr>
          <a:xfrm>
            <a:off x="1828800" y="416867"/>
            <a:ext cx="63627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</a:t>
            </a:r>
          </a:p>
          <a:p>
            <a:pPr algn="ctr"/>
            <a:r>
              <a:rPr lang="en-ZA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MUNICIPAL GRAND STRATEGY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ZA" sz="2000" dirty="0"/>
          </a:p>
          <a:p>
            <a:pPr marL="0" indent="0" algn="ctr">
              <a:buNone/>
            </a:pPr>
            <a:endParaRPr lang="en-ZA" sz="2000" dirty="0"/>
          </a:p>
          <a:p>
            <a:pPr marL="0" indent="0" algn="ctr">
              <a:buNone/>
            </a:pPr>
            <a:endParaRPr lang="en-ZA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DB95C-6700-4747-9E0D-F03DB628F007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" y="0"/>
            <a:ext cx="9067800" cy="16002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pic>
        <p:nvPicPr>
          <p:cNvPr id="13" name="Picture 2" descr="Letterhead-1up"/>
          <p:cNvPicPr>
            <a:picLocks noChangeAspect="1" noChangeArrowheads="1"/>
          </p:cNvPicPr>
          <p:nvPr/>
        </p:nvPicPr>
        <p:blipFill>
          <a:blip r:embed="rId5" cstate="print"/>
          <a:srcRect t="95842" b="757"/>
          <a:stretch>
            <a:fillRect/>
          </a:stretch>
        </p:blipFill>
        <p:spPr bwMode="auto">
          <a:xfrm>
            <a:off x="-1" y="6522523"/>
            <a:ext cx="9144000" cy="342900"/>
          </a:xfrm>
          <a:prstGeom prst="rect">
            <a:avLst/>
          </a:prstGeom>
          <a:noFill/>
          <a:ln w="9525" algn="ctr"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1219200" y="1676400"/>
            <a:ext cx="7467600" cy="0"/>
          </a:xfrm>
          <a:prstGeom prst="line">
            <a:avLst/>
          </a:prstGeom>
          <a:ln w="57150">
            <a:solidFill>
              <a:srgbClr val="EBBD15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5" name="Title 9"/>
          <p:cNvSpPr txBox="1">
            <a:spLocks/>
          </p:cNvSpPr>
          <p:nvPr/>
        </p:nvSpPr>
        <p:spPr>
          <a:xfrm>
            <a:off x="914400" y="1664731"/>
            <a:ext cx="7924800" cy="35930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200000"/>
              </a:lnSpc>
            </a:pPr>
            <a:r>
              <a:rPr lang="en-US" sz="2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NGQUSHWA LOCAL MUNICIPALITY </a:t>
            </a:r>
            <a:br>
              <a:rPr lang="en-US" sz="2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EC 126</a:t>
            </a:r>
            <a:br>
              <a:rPr lang="en-US" sz="2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STATE OF GOVERNANCE</a:t>
            </a:r>
            <a:br>
              <a:rPr lang="en-US" sz="2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24 FEBRUARY 2021</a:t>
            </a:r>
            <a:br>
              <a:rPr lang="en-US" sz="2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1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90600" y="5334000"/>
            <a:ext cx="335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Presented by:  Z. Z. Siwundla</a:t>
            </a:r>
            <a:r>
              <a:rPr lang="en-ZA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n-ZA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Acting Municipal Manager</a:t>
            </a:r>
          </a:p>
        </p:txBody>
      </p:sp>
    </p:spTree>
    <p:extLst>
      <p:ext uri="{BB962C8B-B14F-4D97-AF65-F5344CB8AC3E}">
        <p14:creationId xmlns:p14="http://schemas.microsoft.com/office/powerpoint/2010/main" val="3119165092"/>
      </p:ext>
    </p:extLst>
  </p:cSld>
  <p:clrMapOvr>
    <a:masterClrMapping/>
  </p:clrMapOvr>
  <p:transition advClick="0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066800" y="1524000"/>
            <a:ext cx="7467600" cy="0"/>
          </a:xfrm>
          <a:prstGeom prst="line">
            <a:avLst/>
          </a:prstGeom>
          <a:ln w="57150">
            <a:solidFill>
              <a:srgbClr val="EBBD15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8" name="Picture 2" descr="Letterhead-1up"/>
          <p:cNvPicPr>
            <a:picLocks noChangeAspect="1" noChangeArrowheads="1"/>
          </p:cNvPicPr>
          <p:nvPr/>
        </p:nvPicPr>
        <p:blipFill>
          <a:blip r:embed="rId3" cstate="print"/>
          <a:srcRect t="95842" b="757"/>
          <a:stretch>
            <a:fillRect/>
          </a:stretch>
        </p:blipFill>
        <p:spPr bwMode="auto">
          <a:xfrm>
            <a:off x="0" y="6515100"/>
            <a:ext cx="9144000" cy="342900"/>
          </a:xfrm>
          <a:prstGeom prst="rect">
            <a:avLst/>
          </a:prstGeom>
          <a:noFill/>
          <a:ln w="9525" algn="ctr">
            <a:miter lim="800000"/>
            <a:headEnd/>
            <a:tailEnd/>
          </a:ln>
        </p:spPr>
      </p:pic>
      <p:sp>
        <p:nvSpPr>
          <p:cNvPr id="18" name="TextBox 17"/>
          <p:cNvSpPr txBox="1"/>
          <p:nvPr/>
        </p:nvSpPr>
        <p:spPr>
          <a:xfrm>
            <a:off x="1828800" y="416867"/>
            <a:ext cx="63627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</a:t>
            </a:r>
          </a:p>
          <a:p>
            <a:pPr algn="ctr"/>
            <a:r>
              <a:rPr lang="en-ZA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MUNICIPAL GRAND STRATEGY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79949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ZA" b="1" dirty="0"/>
          </a:p>
          <a:p>
            <a:pPr marL="0" indent="0">
              <a:buNone/>
            </a:pPr>
            <a:r>
              <a:rPr lang="en-ZA" sz="3700" b="1" dirty="0"/>
              <a:t>Implementation of Post Audit Action Plan</a:t>
            </a:r>
          </a:p>
          <a:p>
            <a:r>
              <a:rPr lang="en-ZA" dirty="0"/>
              <a:t>The new internal Audit Committee was appointed by council on 31 August 2020 for the period of 3 years. Its functional. </a:t>
            </a:r>
          </a:p>
          <a:p>
            <a:r>
              <a:rPr lang="en-ZA" dirty="0"/>
              <a:t>2018/19 Audit Outcome consisted of 68 findings </a:t>
            </a:r>
          </a:p>
          <a:p>
            <a:pPr marL="1357" lvl="1" indent="0">
              <a:spcBef>
                <a:spcPts val="0"/>
              </a:spcBef>
              <a:buNone/>
            </a:pPr>
            <a:endParaRPr lang="en-ZA" sz="31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57" lvl="1" indent="0">
              <a:spcBef>
                <a:spcPts val="0"/>
              </a:spcBef>
              <a:buNone/>
            </a:pPr>
            <a:r>
              <a:rPr lang="en-ZA" sz="3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Following were key issues:</a:t>
            </a:r>
          </a:p>
          <a:p>
            <a:pPr marL="1357" lvl="1" indent="0">
              <a:spcBef>
                <a:spcPts val="0"/>
              </a:spcBef>
              <a:buNone/>
            </a:pPr>
            <a:r>
              <a:rPr lang="en-GB" sz="3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Statements Qualification (Bases for qualified opinion)</a:t>
            </a:r>
          </a:p>
          <a:p>
            <a:pPr marL="1357" lvl="1" indent="0">
              <a:spcBef>
                <a:spcPts val="0"/>
              </a:spcBef>
              <a:buNone/>
            </a:pPr>
            <a:r>
              <a:rPr lang="en-GB" sz="3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	Property, Plant and equipment- (repetitive)</a:t>
            </a:r>
          </a:p>
          <a:p>
            <a:pPr marL="1357" lvl="1" indent="0">
              <a:spcBef>
                <a:spcPts val="0"/>
              </a:spcBef>
              <a:buNone/>
            </a:pPr>
            <a:r>
              <a:rPr lang="en-GB" sz="3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	Revenue from exchange transactions – Licences and permits ( new)</a:t>
            </a:r>
          </a:p>
          <a:p>
            <a:pPr marL="1357" lvl="1" indent="0">
              <a:spcBef>
                <a:spcPts val="0"/>
              </a:spcBef>
              <a:buNone/>
            </a:pPr>
            <a:r>
              <a:rPr lang="en-GB" sz="3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	Irregular Expenditure( repetitive) </a:t>
            </a:r>
          </a:p>
          <a:p>
            <a:pPr marL="1357" lvl="1" indent="0">
              <a:spcBef>
                <a:spcPts val="0"/>
              </a:spcBef>
              <a:buNone/>
            </a:pPr>
            <a:r>
              <a:rPr lang="en-GB" sz="3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	Cash flows from operating activities- (new)</a:t>
            </a:r>
          </a:p>
          <a:p>
            <a:pPr marL="1357" lvl="1" indent="0">
              <a:spcBef>
                <a:spcPts val="0"/>
              </a:spcBef>
              <a:buNone/>
            </a:pPr>
            <a:r>
              <a:rPr lang="en-GB" sz="3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Emphasis of matters:</a:t>
            </a:r>
          </a:p>
          <a:p>
            <a:pPr marL="1357" lvl="1" indent="0">
              <a:spcBef>
                <a:spcPts val="0"/>
              </a:spcBef>
              <a:buNone/>
            </a:pPr>
            <a:r>
              <a:rPr lang="en-GB" sz="3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1.Restatement of corresponding figures (AGSA identified errors in our AFS hence the adjustments we were allowed to make)</a:t>
            </a:r>
          </a:p>
          <a:p>
            <a:pPr marL="1357" lvl="1" indent="0">
              <a:spcBef>
                <a:spcPts val="0"/>
              </a:spcBef>
              <a:buNone/>
            </a:pPr>
            <a:r>
              <a:rPr lang="en-GB" sz="3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Material losses/Impairments – Trade debtors (R8,3m debtors write-off as irrecoverable)</a:t>
            </a:r>
            <a:endParaRPr lang="en-ZA" dirty="0"/>
          </a:p>
          <a:p>
            <a:pPr marL="0" indent="0">
              <a:buNone/>
            </a:pPr>
            <a:r>
              <a:rPr lang="en-ZA" sz="3700" b="1" dirty="0">
                <a:solidFill>
                  <a:prstClr val="black"/>
                </a:solidFill>
              </a:rPr>
              <a:t>The Institutional or overall implementation status as at 31 December 2020 was at 85% with 15% still outstanding</a:t>
            </a:r>
          </a:p>
          <a:p>
            <a:endParaRPr lang="en-ZA" dirty="0"/>
          </a:p>
          <a:p>
            <a:pPr marL="0" indent="0">
              <a:buNone/>
            </a:pPr>
            <a:endParaRPr lang="en-ZA" b="1" dirty="0"/>
          </a:p>
          <a:p>
            <a:pPr marL="0" indent="0">
              <a:buNone/>
            </a:pPr>
            <a:endParaRPr lang="en-ZA" b="1" dirty="0"/>
          </a:p>
          <a:p>
            <a:pPr marL="0" indent="0">
              <a:buNone/>
            </a:pPr>
            <a:endParaRPr lang="en-ZA" b="1" dirty="0"/>
          </a:p>
          <a:p>
            <a:pPr marL="0" indent="0">
              <a:buNone/>
            </a:pPr>
            <a:endParaRPr lang="en-ZA" b="1" dirty="0"/>
          </a:p>
          <a:p>
            <a:pPr marL="0" indent="0">
              <a:buNone/>
            </a:pPr>
            <a:endParaRPr lang="en-ZA" b="1" dirty="0"/>
          </a:p>
          <a:p>
            <a:pPr marL="0" indent="0">
              <a:buNone/>
            </a:pPr>
            <a:endParaRPr lang="en-ZA" b="1" dirty="0"/>
          </a:p>
          <a:p>
            <a:pPr marL="0" indent="0">
              <a:buNone/>
            </a:pPr>
            <a:endParaRPr lang="en-ZA" b="1" dirty="0"/>
          </a:p>
          <a:p>
            <a:pPr marL="0" indent="0">
              <a:buNone/>
            </a:pPr>
            <a:endParaRPr lang="en-ZA" b="1" dirty="0"/>
          </a:p>
          <a:p>
            <a:pPr marL="0" indent="0">
              <a:buNone/>
            </a:pPr>
            <a:endParaRPr lang="en-ZA" b="1" dirty="0"/>
          </a:p>
          <a:p>
            <a:pPr marL="0" indent="0">
              <a:buNone/>
            </a:pPr>
            <a:endParaRPr lang="en-ZA" b="1" dirty="0"/>
          </a:p>
          <a:p>
            <a:pPr marL="0" indent="0">
              <a:buNone/>
            </a:pPr>
            <a:endParaRPr lang="en-ZA" b="1" dirty="0"/>
          </a:p>
          <a:p>
            <a:pPr marL="0" indent="0">
              <a:buNone/>
            </a:pPr>
            <a:endParaRPr lang="en-ZA" b="1" dirty="0"/>
          </a:p>
          <a:p>
            <a:pPr marL="0" indent="0">
              <a:buNone/>
            </a:pPr>
            <a:endParaRPr lang="en-ZA" b="1" dirty="0"/>
          </a:p>
          <a:p>
            <a:pPr marL="0" indent="0">
              <a:buNone/>
            </a:pPr>
            <a:endParaRPr lang="en-ZA" b="1" dirty="0"/>
          </a:p>
          <a:p>
            <a:pPr marL="0" indent="0">
              <a:buNone/>
            </a:pPr>
            <a:endParaRPr lang="en-ZA" b="1" dirty="0"/>
          </a:p>
          <a:p>
            <a:pPr marL="0" indent="0">
              <a:buNone/>
            </a:pPr>
            <a:endParaRPr lang="en-ZA" b="1" dirty="0"/>
          </a:p>
          <a:p>
            <a:pPr marL="0" indent="0">
              <a:buNone/>
            </a:pPr>
            <a:r>
              <a:rPr lang="en-ZA" b="1" dirty="0"/>
              <a:t>Municipal Public Accounts Committee(Capacity, Functionality ,effectiveness)</a:t>
            </a:r>
          </a:p>
          <a:p>
            <a:r>
              <a:rPr lang="en-ZA" dirty="0"/>
              <a:t>MPAC meetings are sitting quarterly and the chairperson reports to Council.</a:t>
            </a:r>
          </a:p>
          <a:p>
            <a:r>
              <a:rPr lang="en-ZA" dirty="0"/>
              <a:t>MPAC has been capacitated through a series of trainings, workshops. </a:t>
            </a:r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b="1" dirty="0"/>
          </a:p>
          <a:p>
            <a:pPr marL="0" indent="0">
              <a:buNone/>
            </a:pPr>
            <a:r>
              <a:rPr lang="en-ZA" b="1" dirty="0"/>
              <a:t>The municipality is MSCOA compliant</a:t>
            </a:r>
          </a:p>
          <a:p>
            <a:pPr marL="0" indent="0">
              <a:buNone/>
            </a:pPr>
            <a:endParaRPr lang="en-ZA" b="1" dirty="0"/>
          </a:p>
          <a:p>
            <a:pPr marL="0" indent="0">
              <a:buNone/>
            </a:pPr>
            <a:endParaRPr lang="en-ZA" b="1" dirty="0"/>
          </a:p>
          <a:p>
            <a:pPr marL="0" indent="0">
              <a:buNone/>
            </a:pPr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pPr marL="0" indent="0">
              <a:buNone/>
            </a:pPr>
            <a:endParaRPr lang="en-ZA" dirty="0"/>
          </a:p>
          <a:p>
            <a:endParaRPr lang="en-ZA" sz="2000" dirty="0"/>
          </a:p>
          <a:p>
            <a:pPr marL="0" indent="0" algn="ctr">
              <a:buNone/>
            </a:pPr>
            <a:endParaRPr lang="en-ZA" sz="2000" dirty="0"/>
          </a:p>
          <a:p>
            <a:pPr marL="0" indent="0" algn="ctr">
              <a:buNone/>
            </a:pPr>
            <a:endParaRPr lang="en-ZA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DB95C-6700-4747-9E0D-F03DB628F007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" y="0"/>
            <a:ext cx="9067800" cy="16002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1885986" y="1285052"/>
            <a:ext cx="62484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GOOD GOVERNANCE</a:t>
            </a:r>
          </a:p>
        </p:txBody>
      </p:sp>
      <p:pic>
        <p:nvPicPr>
          <p:cNvPr id="13" name="Picture 2" descr="Letterhead-1up"/>
          <p:cNvPicPr>
            <a:picLocks noChangeAspect="1" noChangeArrowheads="1"/>
          </p:cNvPicPr>
          <p:nvPr/>
        </p:nvPicPr>
        <p:blipFill>
          <a:blip r:embed="rId5" cstate="print"/>
          <a:srcRect t="95842" b="757"/>
          <a:stretch>
            <a:fillRect/>
          </a:stretch>
        </p:blipFill>
        <p:spPr bwMode="auto">
          <a:xfrm>
            <a:off x="-1" y="6522523"/>
            <a:ext cx="9144000" cy="342900"/>
          </a:xfrm>
          <a:prstGeom prst="rect">
            <a:avLst/>
          </a:prstGeom>
          <a:noFill/>
          <a:ln w="9525" algn="ctr">
            <a:miter lim="800000"/>
            <a:headEnd/>
            <a:tailEnd/>
          </a:ln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19200" y="1676400"/>
            <a:ext cx="7467600" cy="0"/>
          </a:xfrm>
          <a:prstGeom prst="line">
            <a:avLst/>
          </a:prstGeom>
          <a:ln w="57150">
            <a:solidFill>
              <a:srgbClr val="EBBD15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1055771"/>
              </p:ext>
            </p:extLst>
          </p:nvPr>
        </p:nvGraphicFramePr>
        <p:xfrm>
          <a:off x="552412" y="3352800"/>
          <a:ext cx="7581975" cy="1621556"/>
        </p:xfrm>
        <a:graphic>
          <a:graphicData uri="http://schemas.openxmlformats.org/drawingml/2006/table">
            <a:tbl>
              <a:tblPr/>
              <a:tblGrid>
                <a:gridCol w="3098826">
                  <a:extLst>
                    <a:ext uri="{9D8B030D-6E8A-4147-A177-3AD203B41FA5}">
                      <a16:colId xmlns:a16="http://schemas.microsoft.com/office/drawing/2014/main" val="249478454"/>
                    </a:ext>
                  </a:extLst>
                </a:gridCol>
                <a:gridCol w="726997">
                  <a:extLst>
                    <a:ext uri="{9D8B030D-6E8A-4147-A177-3AD203B41FA5}">
                      <a16:colId xmlns:a16="http://schemas.microsoft.com/office/drawing/2014/main" val="2474256668"/>
                    </a:ext>
                  </a:extLst>
                </a:gridCol>
                <a:gridCol w="726997">
                  <a:extLst>
                    <a:ext uri="{9D8B030D-6E8A-4147-A177-3AD203B41FA5}">
                      <a16:colId xmlns:a16="http://schemas.microsoft.com/office/drawing/2014/main" val="570085623"/>
                    </a:ext>
                  </a:extLst>
                </a:gridCol>
                <a:gridCol w="848164">
                  <a:extLst>
                    <a:ext uri="{9D8B030D-6E8A-4147-A177-3AD203B41FA5}">
                      <a16:colId xmlns:a16="http://schemas.microsoft.com/office/drawing/2014/main" val="1539152384"/>
                    </a:ext>
                  </a:extLst>
                </a:gridCol>
                <a:gridCol w="726997">
                  <a:extLst>
                    <a:ext uri="{9D8B030D-6E8A-4147-A177-3AD203B41FA5}">
                      <a16:colId xmlns:a16="http://schemas.microsoft.com/office/drawing/2014/main" val="3734077875"/>
                    </a:ext>
                  </a:extLst>
                </a:gridCol>
                <a:gridCol w="726997">
                  <a:extLst>
                    <a:ext uri="{9D8B030D-6E8A-4147-A177-3AD203B41FA5}">
                      <a16:colId xmlns:a16="http://schemas.microsoft.com/office/drawing/2014/main" val="1911936548"/>
                    </a:ext>
                  </a:extLst>
                </a:gridCol>
                <a:gridCol w="726997">
                  <a:extLst>
                    <a:ext uri="{9D8B030D-6E8A-4147-A177-3AD203B41FA5}">
                      <a16:colId xmlns:a16="http://schemas.microsoft.com/office/drawing/2014/main" val="1827808329"/>
                    </a:ext>
                  </a:extLst>
                </a:gridCol>
              </a:tblGrid>
              <a:tr h="227096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NGQUSHWA LOCAL MUNICIPALITY AUDIT ACTION PLAN 2018/19 FINANCIAL YEAR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2883978"/>
                  </a:ext>
                </a:extLst>
              </a:tr>
              <a:tr h="227096"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Status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Achieved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Achived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Applicable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Achieved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Not Achieved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5553789"/>
                  </a:ext>
                </a:extLst>
              </a:tr>
              <a:tr h="116071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Good Governance and Public Participation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7429694"/>
                  </a:ext>
                </a:extLst>
              </a:tr>
              <a:tr h="116071"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Institutional Development and Design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1349524"/>
                  </a:ext>
                </a:extLst>
              </a:tr>
              <a:tr h="116071"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Financial Viability and Management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4067962"/>
                  </a:ext>
                </a:extLst>
              </a:tr>
              <a:tr h="116071"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Local Economic Development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492500"/>
                  </a:ext>
                </a:extLst>
              </a:tr>
              <a:tr h="116071"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Collective Implementation All </a:t>
                      </a:r>
                      <a:r>
                        <a:rPr lang="en-ZA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HoD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0457586"/>
                  </a:ext>
                </a:extLst>
              </a:tr>
              <a:tr h="116071"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Institutional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20684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8295983"/>
      </p:ext>
    </p:extLst>
  </p:cSld>
  <p:clrMapOvr>
    <a:masterClrMapping/>
  </p:clrMapOvr>
  <p:transition advClick="0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066800" y="1524000"/>
            <a:ext cx="7467600" cy="0"/>
          </a:xfrm>
          <a:prstGeom prst="line">
            <a:avLst/>
          </a:prstGeom>
          <a:ln w="57150">
            <a:solidFill>
              <a:srgbClr val="EBBD15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8" name="Picture 2" descr="Letterhead-1up"/>
          <p:cNvPicPr>
            <a:picLocks noChangeAspect="1" noChangeArrowheads="1"/>
          </p:cNvPicPr>
          <p:nvPr/>
        </p:nvPicPr>
        <p:blipFill>
          <a:blip r:embed="rId3" cstate="print"/>
          <a:srcRect t="95842" b="757"/>
          <a:stretch>
            <a:fillRect/>
          </a:stretch>
        </p:blipFill>
        <p:spPr bwMode="auto">
          <a:xfrm>
            <a:off x="0" y="6515100"/>
            <a:ext cx="9144000" cy="342900"/>
          </a:xfrm>
          <a:prstGeom prst="rect">
            <a:avLst/>
          </a:prstGeom>
          <a:noFill/>
          <a:ln w="9525" algn="ctr">
            <a:miter lim="800000"/>
            <a:headEnd/>
            <a:tailEnd/>
          </a:ln>
        </p:spPr>
      </p:pic>
      <p:sp>
        <p:nvSpPr>
          <p:cNvPr id="18" name="TextBox 17"/>
          <p:cNvSpPr txBox="1"/>
          <p:nvPr/>
        </p:nvSpPr>
        <p:spPr>
          <a:xfrm>
            <a:off x="1828800" y="416867"/>
            <a:ext cx="63627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</a:t>
            </a:r>
          </a:p>
          <a:p>
            <a:pPr algn="ctr"/>
            <a:r>
              <a:rPr lang="en-ZA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MUNICIPAL GRAND STRATEGY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22350"/>
            <a:ext cx="8229600" cy="479275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ZA" b="1" dirty="0"/>
              <a:t>Job opportunities created</a:t>
            </a:r>
          </a:p>
          <a:p>
            <a:pPr marL="0" indent="0">
              <a:buNone/>
            </a:pPr>
            <a:r>
              <a:rPr lang="en-ZA" b="1" u="sng" dirty="0"/>
              <a:t>EXTENDED PUBLIC WORKS PROGRAMME (EPWP) </a:t>
            </a:r>
          </a:p>
          <a:p>
            <a:pPr algn="just">
              <a:spcAft>
                <a:spcPts val="0"/>
              </a:spcAft>
            </a:pPr>
            <a:r>
              <a:rPr lang="en-US" b="1" dirty="0">
                <a:latin typeface="Verdana" panose="020B0604030504040204" pitchFamily="34" charset="0"/>
                <a:ea typeface="Times New Roman" panose="02020603050405020304" pitchFamily="18" charset="0"/>
              </a:rPr>
              <a:t>Q1 2020/21 FY</a:t>
            </a:r>
            <a:endParaRPr lang="en-ZA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dirty="0">
                <a:latin typeface="Verdana" panose="020B0604030504040204" pitchFamily="34" charset="0"/>
                <a:ea typeface="Times New Roman" panose="02020603050405020304" pitchFamily="18" charset="0"/>
              </a:rPr>
              <a:t>Home based care 	= 19</a:t>
            </a:r>
            <a:endParaRPr lang="en-ZA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dirty="0">
                <a:latin typeface="Verdana" panose="020B0604030504040204" pitchFamily="34" charset="0"/>
                <a:ea typeface="Times New Roman" panose="02020603050405020304" pitchFamily="18" charset="0"/>
              </a:rPr>
              <a:t>Road rangers 	= 19</a:t>
            </a:r>
            <a:endParaRPr lang="en-ZA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dirty="0">
                <a:latin typeface="Verdana" panose="020B0604030504040204" pitchFamily="34" charset="0"/>
                <a:ea typeface="Times New Roman" panose="02020603050405020304" pitchFamily="18" charset="0"/>
              </a:rPr>
              <a:t>Covid 19 Brigades 	= 54</a:t>
            </a:r>
            <a:endParaRPr lang="en-ZA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dirty="0">
                <a:latin typeface="Verdana" panose="020B0604030504040204" pitchFamily="34" charset="0"/>
                <a:ea typeface="Times New Roman" panose="02020603050405020304" pitchFamily="18" charset="0"/>
              </a:rPr>
              <a:t>Waste removal	= 15</a:t>
            </a:r>
            <a:endParaRPr lang="en-ZA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dirty="0">
                <a:latin typeface="Verdana" panose="020B0604030504040204" pitchFamily="34" charset="0"/>
                <a:ea typeface="Times New Roman" panose="02020603050405020304" pitchFamily="18" charset="0"/>
              </a:rPr>
              <a:t>Parks and Gardens 	= 10</a:t>
            </a:r>
            <a:endParaRPr lang="en-ZA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dirty="0">
                <a:latin typeface="Verdana" panose="020B0604030504040204" pitchFamily="34" charset="0"/>
                <a:ea typeface="Times New Roman" panose="02020603050405020304" pitchFamily="18" charset="0"/>
              </a:rPr>
              <a:t>Roads maintenance	= 10</a:t>
            </a:r>
            <a:endParaRPr lang="en-ZA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dirty="0">
                <a:latin typeface="Verdana" panose="020B0604030504040204" pitchFamily="34" charset="0"/>
                <a:ea typeface="Times New Roman" panose="02020603050405020304" pitchFamily="18" charset="0"/>
              </a:rPr>
              <a:t>Interns 		= 8</a:t>
            </a:r>
            <a:endParaRPr lang="en-ZA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dirty="0">
                <a:latin typeface="Verdana" panose="020B0604030504040204" pitchFamily="34" charset="0"/>
                <a:ea typeface="Times New Roman" panose="02020603050405020304" pitchFamily="18" charset="0"/>
              </a:rPr>
              <a:t>Data Capturers 	= 2</a:t>
            </a:r>
            <a:endParaRPr lang="en-ZA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dirty="0">
                <a:latin typeface="Verdana" panose="020B0604030504040204" pitchFamily="34" charset="0"/>
                <a:ea typeface="Times New Roman" panose="02020603050405020304" pitchFamily="18" charset="0"/>
              </a:rPr>
              <a:t>Glenmore Field 	= 3</a:t>
            </a:r>
            <a:endParaRPr lang="en-ZA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dirty="0">
                <a:latin typeface="Verdana" panose="020B0604030504040204" pitchFamily="34" charset="0"/>
                <a:ea typeface="Times New Roman" panose="02020603050405020304" pitchFamily="18" charset="0"/>
              </a:rPr>
              <a:t>Municipal Cleaners 	= 2</a:t>
            </a:r>
            <a:endParaRPr lang="en-ZA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dirty="0">
                <a:latin typeface="Verdana" panose="020B0604030504040204" pitchFamily="34" charset="0"/>
                <a:ea typeface="Times New Roman" panose="02020603050405020304" pitchFamily="18" charset="0"/>
              </a:rPr>
              <a:t> </a:t>
            </a:r>
            <a:endParaRPr lang="en-ZA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b="1" dirty="0">
                <a:latin typeface="Verdana" panose="020B0604030504040204" pitchFamily="34" charset="0"/>
                <a:ea typeface="Times New Roman" panose="02020603050405020304" pitchFamily="18" charset="0"/>
              </a:rPr>
              <a:t>Q2 </a:t>
            </a:r>
            <a:r>
              <a:rPr lang="en-US" sz="2400" dirty="0">
                <a:latin typeface="Verdana" panose="020B0604030504040204" pitchFamily="34" charset="0"/>
                <a:ea typeface="Times New Roman" panose="02020603050405020304" pitchFamily="18" charset="0"/>
              </a:rPr>
              <a:t> </a:t>
            </a:r>
            <a:endParaRPr lang="en-ZA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dirty="0">
                <a:latin typeface="Verdana" panose="020B0604030504040204" pitchFamily="34" charset="0"/>
                <a:ea typeface="Times New Roman" panose="02020603050405020304" pitchFamily="18" charset="0"/>
              </a:rPr>
              <a:t>Bush Clearing	= 50</a:t>
            </a:r>
            <a:endParaRPr lang="en-ZA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dirty="0">
                <a:latin typeface="Verdana" panose="020B0604030504040204" pitchFamily="34" charset="0"/>
                <a:ea typeface="Times New Roman" panose="02020603050405020304" pitchFamily="18" charset="0"/>
              </a:rPr>
              <a:t> </a:t>
            </a:r>
            <a:endParaRPr lang="en-ZA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b="1" dirty="0">
                <a:latin typeface="Verdana" panose="020B0604030504040204" pitchFamily="34" charset="0"/>
                <a:ea typeface="Times New Roman" panose="02020603050405020304" pitchFamily="18" charset="0"/>
              </a:rPr>
              <a:t>Q3 </a:t>
            </a:r>
            <a:endParaRPr lang="en-ZA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dirty="0">
                <a:latin typeface="Verdana" panose="020B0604030504040204" pitchFamily="34" charset="0"/>
                <a:ea typeface="Times New Roman" panose="02020603050405020304" pitchFamily="18" charset="0"/>
              </a:rPr>
              <a:t>Interns		= 2</a:t>
            </a:r>
            <a:endParaRPr lang="en-ZA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dirty="0">
                <a:latin typeface="Verdana" panose="020B0604030504040204" pitchFamily="34" charset="0"/>
                <a:ea typeface="Times New Roman" panose="02020603050405020304" pitchFamily="18" charset="0"/>
              </a:rPr>
              <a:t>Parks and Gardens	= 20</a:t>
            </a:r>
            <a:endParaRPr lang="en-ZA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dirty="0">
                <a:latin typeface="Verdana" panose="020B0604030504040204" pitchFamily="34" charset="0"/>
                <a:ea typeface="Times New Roman" panose="02020603050405020304" pitchFamily="18" charset="0"/>
              </a:rPr>
              <a:t>Waste removal	= 50</a:t>
            </a:r>
            <a:endParaRPr lang="en-ZA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dirty="0">
                <a:latin typeface="Verdana" panose="020B0604030504040204" pitchFamily="34" charset="0"/>
                <a:ea typeface="Times New Roman" panose="02020603050405020304" pitchFamily="18" charset="0"/>
              </a:rPr>
              <a:t>Bush Clearing 	= 50</a:t>
            </a:r>
            <a:endParaRPr lang="en-ZA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dirty="0">
                <a:latin typeface="Verdana" panose="020B0604030504040204" pitchFamily="34" charset="0"/>
                <a:ea typeface="Times New Roman" panose="02020603050405020304" pitchFamily="18" charset="0"/>
              </a:rPr>
              <a:t> </a:t>
            </a:r>
            <a:endParaRPr lang="en-ZA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4000" dirty="0">
                <a:latin typeface="Verdana" panose="020B060403050404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With a total employment of </a:t>
            </a:r>
            <a:r>
              <a:rPr lang="en-US" sz="4000" b="1" dirty="0">
                <a:latin typeface="Verdana" panose="020B060403050404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314</a:t>
            </a:r>
            <a:r>
              <a:rPr lang="en-US" sz="4000" dirty="0">
                <a:latin typeface="Verdana" panose="020B060403050404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to date.</a:t>
            </a:r>
            <a:endParaRPr lang="en-ZA" b="1" dirty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r>
              <a:rPr lang="en-ZA" sz="4000" b="1" u="sng" dirty="0"/>
              <a:t>COMMUNITY WORKS PROGRAMME (CWP) </a:t>
            </a:r>
          </a:p>
          <a:p>
            <a:r>
              <a:rPr lang="en-ZA" sz="4400" kern="0" dirty="0">
                <a:solidFill>
                  <a:prstClr val="black"/>
                </a:solidFill>
              </a:rPr>
              <a:t>Thembalethu Development (TD) is an Implementing Agent for Ngqushwa site  in partnership with King Sandile Development Foundation</a:t>
            </a:r>
            <a:r>
              <a:rPr lang="en-ZA" sz="3600" kern="0" dirty="0">
                <a:solidFill>
                  <a:prstClr val="black"/>
                </a:solidFill>
              </a:rPr>
              <a:t>.</a:t>
            </a:r>
            <a:r>
              <a:rPr lang="en-GB" sz="3600" dirty="0">
                <a:solidFill>
                  <a:prstClr val="black"/>
                </a:solidFill>
              </a:rPr>
              <a:t> Ngqushwa site has a target of 1200 and the current actual participation  rate is  </a:t>
            </a:r>
            <a:r>
              <a:rPr lang="en-GB" sz="4400" b="1" dirty="0">
                <a:solidFill>
                  <a:prstClr val="black"/>
                </a:solidFill>
              </a:rPr>
              <a:t>1198. </a:t>
            </a:r>
          </a:p>
          <a:p>
            <a:pPr marL="0" indent="0">
              <a:buNone/>
            </a:pPr>
            <a:r>
              <a:rPr lang="en-GB" sz="3600" dirty="0">
                <a:solidFill>
                  <a:prstClr val="black"/>
                </a:solidFill>
              </a:rPr>
              <a:t>Focusing mainly on projects such as:</a:t>
            </a:r>
          </a:p>
          <a:p>
            <a:r>
              <a:rPr lang="en-ZA" sz="3600" dirty="0"/>
              <a:t>Establishment of vegetable gardens </a:t>
            </a:r>
          </a:p>
          <a:p>
            <a:r>
              <a:rPr lang="en-ZA" sz="3600" dirty="0"/>
              <a:t>Maintenance of vegetable gardens </a:t>
            </a:r>
          </a:p>
          <a:p>
            <a:r>
              <a:rPr lang="en-ZA" sz="3600" dirty="0"/>
              <a:t>Planting of seedlings on vegetable gardens in all  wards</a:t>
            </a:r>
          </a:p>
          <a:p>
            <a:r>
              <a:rPr lang="en-ZA" sz="3600" dirty="0"/>
              <a:t>Community clean-ups and filling of potholes </a:t>
            </a:r>
          </a:p>
          <a:p>
            <a:r>
              <a:rPr lang="en-ZA" sz="3600" dirty="0"/>
              <a:t>Cleaning of community halls ,clinics and schools in all wards</a:t>
            </a:r>
          </a:p>
          <a:p>
            <a:r>
              <a:rPr lang="en-ZA" sz="3600" dirty="0"/>
              <a:t>Cleaning of household for  elderly community members</a:t>
            </a:r>
          </a:p>
          <a:p>
            <a:r>
              <a:rPr lang="en-ZA" sz="3600" dirty="0"/>
              <a:t>Painting and renovation in identified public places </a:t>
            </a:r>
          </a:p>
          <a:p>
            <a:pPr marL="0" indent="0">
              <a:buNone/>
            </a:pPr>
            <a:endParaRPr lang="en-GB" sz="3600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n-ZA" sz="3600" kern="0" dirty="0">
                <a:solidFill>
                  <a:prstClr val="black"/>
                </a:solidFill>
              </a:rPr>
              <a:t> </a:t>
            </a:r>
            <a:endParaRPr lang="en-ZA" sz="3600" b="1" kern="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ZA" sz="4300" b="1" dirty="0">
              <a:solidFill>
                <a:srgbClr val="FF0000"/>
              </a:solidFill>
            </a:endParaRPr>
          </a:p>
          <a:p>
            <a:endParaRPr lang="en-ZA" b="1" dirty="0"/>
          </a:p>
          <a:p>
            <a:pPr marL="0" indent="0">
              <a:buNone/>
            </a:pPr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pPr marL="0" indent="0">
              <a:buNone/>
            </a:pPr>
            <a:endParaRPr lang="en-ZA" dirty="0"/>
          </a:p>
          <a:p>
            <a:endParaRPr lang="en-ZA" sz="2000" dirty="0"/>
          </a:p>
          <a:p>
            <a:pPr marL="0" indent="0" algn="ctr">
              <a:buNone/>
            </a:pPr>
            <a:endParaRPr lang="en-ZA" sz="2000" dirty="0"/>
          </a:p>
          <a:p>
            <a:pPr marL="0" indent="0" algn="ctr">
              <a:buNone/>
            </a:pPr>
            <a:endParaRPr lang="en-ZA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DB95C-6700-4747-9E0D-F03DB628F007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-3175"/>
            <a:ext cx="9067800" cy="16002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1885986" y="1285052"/>
            <a:ext cx="62484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LOCAL ECONOMIC DEVELOPMENT</a:t>
            </a:r>
          </a:p>
        </p:txBody>
      </p:sp>
      <p:pic>
        <p:nvPicPr>
          <p:cNvPr id="13" name="Picture 2" descr="Letterhead-1up"/>
          <p:cNvPicPr>
            <a:picLocks noChangeAspect="1" noChangeArrowheads="1"/>
          </p:cNvPicPr>
          <p:nvPr/>
        </p:nvPicPr>
        <p:blipFill>
          <a:blip r:embed="rId5" cstate="print"/>
          <a:srcRect t="95842" b="757"/>
          <a:stretch>
            <a:fillRect/>
          </a:stretch>
        </p:blipFill>
        <p:spPr bwMode="auto">
          <a:xfrm>
            <a:off x="-1" y="6522523"/>
            <a:ext cx="9144000" cy="342900"/>
          </a:xfrm>
          <a:prstGeom prst="rect">
            <a:avLst/>
          </a:prstGeom>
          <a:noFill/>
          <a:ln w="9525" algn="ctr">
            <a:miter lim="800000"/>
            <a:headEnd/>
            <a:tailEnd/>
          </a:ln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19200" y="1676400"/>
            <a:ext cx="7467600" cy="0"/>
          </a:xfrm>
          <a:prstGeom prst="line">
            <a:avLst/>
          </a:prstGeom>
          <a:ln w="57150">
            <a:solidFill>
              <a:srgbClr val="EBBD15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2388493"/>
      </p:ext>
    </p:extLst>
  </p:cSld>
  <p:clrMapOvr>
    <a:masterClrMapping/>
  </p:clrMapOvr>
  <p:transition advClick="0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066800" y="1524000"/>
            <a:ext cx="7467600" cy="0"/>
          </a:xfrm>
          <a:prstGeom prst="line">
            <a:avLst/>
          </a:prstGeom>
          <a:ln w="57150">
            <a:solidFill>
              <a:srgbClr val="EBBD15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8" name="Picture 2" descr="Letterhead-1up"/>
          <p:cNvPicPr>
            <a:picLocks noChangeAspect="1" noChangeArrowheads="1"/>
          </p:cNvPicPr>
          <p:nvPr/>
        </p:nvPicPr>
        <p:blipFill>
          <a:blip r:embed="rId3" cstate="print"/>
          <a:srcRect t="95842" b="757"/>
          <a:stretch>
            <a:fillRect/>
          </a:stretch>
        </p:blipFill>
        <p:spPr bwMode="auto">
          <a:xfrm>
            <a:off x="0" y="6515100"/>
            <a:ext cx="9144000" cy="342900"/>
          </a:xfrm>
          <a:prstGeom prst="rect">
            <a:avLst/>
          </a:prstGeom>
          <a:noFill/>
          <a:ln w="9525" algn="ctr">
            <a:miter lim="800000"/>
            <a:headEnd/>
            <a:tailEnd/>
          </a:ln>
        </p:spPr>
      </p:pic>
      <p:sp>
        <p:nvSpPr>
          <p:cNvPr id="18" name="TextBox 17"/>
          <p:cNvSpPr txBox="1"/>
          <p:nvPr/>
        </p:nvSpPr>
        <p:spPr>
          <a:xfrm>
            <a:off x="1828800" y="416867"/>
            <a:ext cx="63627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</a:t>
            </a:r>
          </a:p>
          <a:p>
            <a:pPr algn="ctr"/>
            <a:r>
              <a:rPr lang="en-ZA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MUNICIPAL GRAND STRATEGY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84909" y="1883263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b="1" dirty="0"/>
              <a:t>Catalytic projects</a:t>
            </a:r>
            <a:endParaRPr lang="en-ZA" dirty="0"/>
          </a:p>
          <a:p>
            <a:r>
              <a:rPr lang="en-ZA" dirty="0"/>
              <a:t>Development of Mqwashu Heritage site. </a:t>
            </a:r>
            <a:r>
              <a:rPr lang="en-ZA" sz="2000" dirty="0"/>
              <a:t>(Application for site declaration has been submitted to Heritage council)</a:t>
            </a:r>
          </a:p>
          <a:p>
            <a:r>
              <a:rPr lang="en-ZA" dirty="0"/>
              <a:t>BIGM Bee-keeping project</a:t>
            </a:r>
          </a:p>
          <a:p>
            <a:endParaRPr lang="en-ZA" b="1" dirty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b="1" dirty="0"/>
          </a:p>
          <a:p>
            <a:endParaRPr lang="en-ZA" b="1" dirty="0"/>
          </a:p>
          <a:p>
            <a:pPr marL="0" indent="0">
              <a:buNone/>
            </a:pPr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pPr marL="0" indent="0">
              <a:buNone/>
            </a:pPr>
            <a:endParaRPr lang="en-ZA" dirty="0"/>
          </a:p>
          <a:p>
            <a:endParaRPr lang="en-ZA" sz="2000" dirty="0"/>
          </a:p>
          <a:p>
            <a:pPr marL="0" indent="0" algn="ctr">
              <a:buNone/>
            </a:pPr>
            <a:endParaRPr lang="en-ZA" sz="2000" dirty="0"/>
          </a:p>
          <a:p>
            <a:pPr marL="0" indent="0" algn="ctr">
              <a:buNone/>
            </a:pPr>
            <a:endParaRPr lang="en-ZA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DB95C-6700-4747-9E0D-F03DB628F007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" y="0"/>
            <a:ext cx="9067800" cy="16002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1885986" y="1285052"/>
            <a:ext cx="62484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LOCAL ECONOMIC DEVELOPMENT</a:t>
            </a:r>
          </a:p>
        </p:txBody>
      </p:sp>
      <p:pic>
        <p:nvPicPr>
          <p:cNvPr id="13" name="Picture 2" descr="Letterhead-1up"/>
          <p:cNvPicPr>
            <a:picLocks noChangeAspect="1" noChangeArrowheads="1"/>
          </p:cNvPicPr>
          <p:nvPr/>
        </p:nvPicPr>
        <p:blipFill>
          <a:blip r:embed="rId5" cstate="print"/>
          <a:srcRect t="95842" b="757"/>
          <a:stretch>
            <a:fillRect/>
          </a:stretch>
        </p:blipFill>
        <p:spPr bwMode="auto">
          <a:xfrm>
            <a:off x="-1" y="6522523"/>
            <a:ext cx="9144000" cy="342900"/>
          </a:xfrm>
          <a:prstGeom prst="rect">
            <a:avLst/>
          </a:prstGeom>
          <a:noFill/>
          <a:ln w="9525" algn="ctr">
            <a:miter lim="800000"/>
            <a:headEnd/>
            <a:tailEnd/>
          </a:ln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19200" y="1676400"/>
            <a:ext cx="7467600" cy="0"/>
          </a:xfrm>
          <a:prstGeom prst="line">
            <a:avLst/>
          </a:prstGeom>
          <a:ln w="57150">
            <a:solidFill>
              <a:srgbClr val="EBBD15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289861"/>
      </p:ext>
    </p:extLst>
  </p:cSld>
  <p:clrMapOvr>
    <a:masterClrMapping/>
  </p:clrMapOvr>
  <p:transition advClick="0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sz="20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ZA" sz="2000" dirty="0"/>
          </a:p>
          <a:p>
            <a:pPr marL="0" indent="0">
              <a:buNone/>
            </a:pPr>
            <a:r>
              <a:rPr lang="en-ZA" sz="2000" dirty="0"/>
              <a:t> </a:t>
            </a:r>
          </a:p>
          <a:p>
            <a:endParaRPr lang="en-ZA" sz="2000" dirty="0"/>
          </a:p>
          <a:p>
            <a:pPr marL="0" indent="0">
              <a:buNone/>
            </a:pPr>
            <a:endParaRPr lang="en-ZA" sz="2000" dirty="0"/>
          </a:p>
          <a:p>
            <a:pPr marL="0" indent="0">
              <a:buNone/>
            </a:pPr>
            <a:endParaRPr lang="en-ZA" sz="2000" dirty="0"/>
          </a:p>
          <a:p>
            <a:pPr marL="0" indent="0">
              <a:buNone/>
            </a:pPr>
            <a:endParaRPr lang="en-ZA" sz="2000" dirty="0"/>
          </a:p>
          <a:p>
            <a:endParaRPr lang="en-US" sz="2800" dirty="0"/>
          </a:p>
        </p:txBody>
      </p:sp>
      <p:pic>
        <p:nvPicPr>
          <p:cNvPr id="5" name="Picture 2" descr="Letterhead-1up"/>
          <p:cNvPicPr>
            <a:picLocks noChangeAspect="1" noChangeArrowheads="1"/>
          </p:cNvPicPr>
          <p:nvPr/>
        </p:nvPicPr>
        <p:blipFill>
          <a:blip r:embed="rId2" cstate="print"/>
          <a:srcRect t="95842" b="757"/>
          <a:stretch>
            <a:fillRect/>
          </a:stretch>
        </p:blipFill>
        <p:spPr bwMode="auto">
          <a:xfrm>
            <a:off x="0" y="6515100"/>
            <a:ext cx="9144000" cy="342900"/>
          </a:xfrm>
          <a:prstGeom prst="rect">
            <a:avLst/>
          </a:prstGeom>
          <a:noFill/>
          <a:ln w="9525" algn="ctr">
            <a:miter lim="800000"/>
            <a:headEnd/>
            <a:tailEnd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DB95C-6700-4747-9E0D-F03DB628F007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8" name="Picture 2" descr="Letterhead-1up"/>
          <p:cNvPicPr>
            <a:picLocks noChangeAspect="1" noChangeArrowheads="1"/>
          </p:cNvPicPr>
          <p:nvPr/>
        </p:nvPicPr>
        <p:blipFill>
          <a:blip r:embed="rId3" cstate="print"/>
          <a:srcRect t="95842" b="757"/>
          <a:stretch>
            <a:fillRect/>
          </a:stretch>
        </p:blipFill>
        <p:spPr bwMode="auto">
          <a:xfrm>
            <a:off x="0" y="6452716"/>
            <a:ext cx="9144000" cy="342900"/>
          </a:xfrm>
          <a:prstGeom prst="rect">
            <a:avLst/>
          </a:prstGeom>
          <a:noFill/>
          <a:ln w="9525" algn="ctr"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50" y="0"/>
            <a:ext cx="9144000" cy="1370013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1066800" y="1379538"/>
            <a:ext cx="7467600" cy="0"/>
          </a:xfrm>
          <a:prstGeom prst="line">
            <a:avLst/>
          </a:prstGeom>
          <a:ln w="57150">
            <a:solidFill>
              <a:srgbClr val="EBBD15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752600" y="3124200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678322664"/>
      </p:ext>
    </p:extLst>
  </p:cSld>
  <p:clrMapOvr>
    <a:masterClrMapping/>
  </p:clrMapOvr>
  <p:transition advClick="0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066800" y="1524000"/>
            <a:ext cx="7467600" cy="0"/>
          </a:xfrm>
          <a:prstGeom prst="line">
            <a:avLst/>
          </a:prstGeom>
          <a:ln w="57150">
            <a:solidFill>
              <a:srgbClr val="EBBD15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8" name="Picture 2" descr="Letterhead-1up"/>
          <p:cNvPicPr>
            <a:picLocks noChangeAspect="1" noChangeArrowheads="1"/>
          </p:cNvPicPr>
          <p:nvPr/>
        </p:nvPicPr>
        <p:blipFill>
          <a:blip r:embed="rId3" cstate="print"/>
          <a:srcRect t="95842" b="757"/>
          <a:stretch>
            <a:fillRect/>
          </a:stretch>
        </p:blipFill>
        <p:spPr bwMode="auto">
          <a:xfrm>
            <a:off x="0" y="6515100"/>
            <a:ext cx="9144000" cy="342900"/>
          </a:xfrm>
          <a:prstGeom prst="rect">
            <a:avLst/>
          </a:prstGeom>
          <a:noFill/>
          <a:ln w="9525" algn="ctr">
            <a:miter lim="800000"/>
            <a:headEnd/>
            <a:tailEnd/>
          </a:ln>
        </p:spPr>
      </p:pic>
      <p:sp>
        <p:nvSpPr>
          <p:cNvPr id="18" name="TextBox 17"/>
          <p:cNvSpPr txBox="1"/>
          <p:nvPr/>
        </p:nvSpPr>
        <p:spPr>
          <a:xfrm>
            <a:off x="1828800" y="416867"/>
            <a:ext cx="63627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</a:t>
            </a:r>
          </a:p>
          <a:p>
            <a:pPr algn="ctr"/>
            <a:r>
              <a:rPr lang="en-ZA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MUNICIPAL GRAND STRATEGY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43735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sz="2000" b="1" dirty="0"/>
              <a:t>Council and its Section 79 &amp; 80 Committees fully functional</a:t>
            </a:r>
          </a:p>
          <a:p>
            <a:r>
              <a:rPr lang="en-ZA" sz="2100" dirty="0"/>
              <a:t>The CFO (filled) </a:t>
            </a:r>
          </a:p>
          <a:p>
            <a:r>
              <a:rPr lang="en-ZA" sz="2100" dirty="0"/>
              <a:t>Director Technical Services (filled) </a:t>
            </a:r>
          </a:p>
          <a:p>
            <a:r>
              <a:rPr lang="en-ZA" sz="2100" dirty="0"/>
              <a:t>Director Corporate Services (filled)</a:t>
            </a:r>
          </a:p>
          <a:p>
            <a:r>
              <a:rPr lang="en-ZA" sz="2100" dirty="0"/>
              <a:t>The Municipal Manager and Director Community Services resigned as at 01 February 2021. </a:t>
            </a:r>
            <a:r>
              <a:rPr lang="en-ZA" sz="1600" dirty="0">
                <a:solidFill>
                  <a:srgbClr val="FF0000"/>
                </a:solidFill>
              </a:rPr>
              <a:t>(Recruitment process underway)</a:t>
            </a:r>
          </a:p>
          <a:p>
            <a:r>
              <a:rPr lang="en-ZA" sz="1700" dirty="0"/>
              <a:t>Staff establishment reviewed and approved by Council in June 2020 in line with powers and functions of the municipality.</a:t>
            </a:r>
          </a:p>
          <a:p>
            <a:r>
              <a:rPr lang="en-ZA" sz="1700" dirty="0"/>
              <a:t>Total positions = </a:t>
            </a:r>
            <a:r>
              <a:rPr lang="en-ZA" sz="1700" b="1" dirty="0"/>
              <a:t>126</a:t>
            </a:r>
          </a:p>
          <a:p>
            <a:r>
              <a:rPr lang="en-ZA" sz="1700" dirty="0"/>
              <a:t>Audited by PAC = </a:t>
            </a:r>
            <a:r>
              <a:rPr lang="en-ZA" sz="1700" b="1" dirty="0"/>
              <a:t>14</a:t>
            </a:r>
          </a:p>
          <a:p>
            <a:r>
              <a:rPr lang="en-ZA" sz="1700" dirty="0"/>
              <a:t>Outstanding = </a:t>
            </a:r>
            <a:r>
              <a:rPr lang="en-ZA" sz="1700" b="1" dirty="0"/>
              <a:t>112 </a:t>
            </a:r>
          </a:p>
          <a:p>
            <a:r>
              <a:rPr lang="en-ZA" sz="1700" dirty="0"/>
              <a:t>All vacant and budgeted position have been advertised and filled others are in recruitment stages. </a:t>
            </a:r>
          </a:p>
          <a:p>
            <a:endParaRPr lang="en-ZA" sz="1700" dirty="0"/>
          </a:p>
          <a:p>
            <a:endParaRPr lang="en-ZA" dirty="0"/>
          </a:p>
          <a:p>
            <a:endParaRPr lang="en-ZA" dirty="0"/>
          </a:p>
          <a:p>
            <a:pPr marL="0" indent="0">
              <a:buNone/>
            </a:pPr>
            <a:endParaRPr lang="en-ZA" dirty="0"/>
          </a:p>
          <a:p>
            <a:endParaRPr lang="en-ZA" sz="2000" dirty="0"/>
          </a:p>
          <a:p>
            <a:pPr marL="0" indent="0" algn="ctr">
              <a:buNone/>
            </a:pPr>
            <a:endParaRPr lang="en-ZA" sz="2000" dirty="0"/>
          </a:p>
          <a:p>
            <a:pPr marL="0" indent="0" algn="ctr">
              <a:buNone/>
            </a:pPr>
            <a:endParaRPr lang="en-ZA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DB95C-6700-4747-9E0D-F03DB628F007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" y="0"/>
            <a:ext cx="9067800" cy="16002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1828798" y="1143000"/>
            <a:ext cx="62484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INSTITUTIONAL CAPACITY</a:t>
            </a:r>
          </a:p>
        </p:txBody>
      </p:sp>
      <p:pic>
        <p:nvPicPr>
          <p:cNvPr id="13" name="Picture 2" descr="Letterhead-1up"/>
          <p:cNvPicPr>
            <a:picLocks noChangeAspect="1" noChangeArrowheads="1"/>
          </p:cNvPicPr>
          <p:nvPr/>
        </p:nvPicPr>
        <p:blipFill>
          <a:blip r:embed="rId5" cstate="print"/>
          <a:srcRect t="95842" b="757"/>
          <a:stretch>
            <a:fillRect/>
          </a:stretch>
        </p:blipFill>
        <p:spPr bwMode="auto">
          <a:xfrm>
            <a:off x="-1" y="6522523"/>
            <a:ext cx="9144000" cy="342900"/>
          </a:xfrm>
          <a:prstGeom prst="rect">
            <a:avLst/>
          </a:prstGeom>
          <a:noFill/>
          <a:ln w="9525" algn="ctr">
            <a:miter lim="800000"/>
            <a:headEnd/>
            <a:tailEnd/>
          </a:ln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33406" y="1818620"/>
            <a:ext cx="77533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2000" dirty="0"/>
          </a:p>
          <a:p>
            <a:pPr algn="just"/>
            <a:endParaRPr lang="en-US" sz="2000" dirty="0"/>
          </a:p>
          <a:p>
            <a:pPr marL="457200" indent="-457200" algn="just">
              <a:buAutoNum type="arabicPeriod"/>
            </a:pPr>
            <a:endParaRPr lang="en-US" sz="2000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19200" y="1676400"/>
            <a:ext cx="7467600" cy="0"/>
          </a:xfrm>
          <a:prstGeom prst="line">
            <a:avLst/>
          </a:prstGeom>
          <a:ln w="57150">
            <a:solidFill>
              <a:srgbClr val="EBBD15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8401580"/>
      </p:ext>
    </p:extLst>
  </p:cSld>
  <p:clrMapOvr>
    <a:masterClrMapping/>
  </p:clrMapOvr>
  <p:transition advClick="0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066800" y="1524000"/>
            <a:ext cx="7467600" cy="0"/>
          </a:xfrm>
          <a:prstGeom prst="line">
            <a:avLst/>
          </a:prstGeom>
          <a:ln w="57150">
            <a:solidFill>
              <a:srgbClr val="EBBD15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8" name="Picture 2" descr="Letterhead-1up"/>
          <p:cNvPicPr>
            <a:picLocks noChangeAspect="1" noChangeArrowheads="1"/>
          </p:cNvPicPr>
          <p:nvPr/>
        </p:nvPicPr>
        <p:blipFill>
          <a:blip r:embed="rId3" cstate="print"/>
          <a:srcRect t="95842" b="757"/>
          <a:stretch>
            <a:fillRect/>
          </a:stretch>
        </p:blipFill>
        <p:spPr bwMode="auto">
          <a:xfrm>
            <a:off x="0" y="6515100"/>
            <a:ext cx="9144000" cy="342900"/>
          </a:xfrm>
          <a:prstGeom prst="rect">
            <a:avLst/>
          </a:prstGeom>
          <a:noFill/>
          <a:ln w="9525" algn="ctr">
            <a:miter lim="800000"/>
            <a:headEnd/>
            <a:tailEnd/>
          </a:ln>
        </p:spPr>
      </p:pic>
      <p:sp>
        <p:nvSpPr>
          <p:cNvPr id="18" name="TextBox 17"/>
          <p:cNvSpPr txBox="1"/>
          <p:nvPr/>
        </p:nvSpPr>
        <p:spPr>
          <a:xfrm>
            <a:off x="1828800" y="416867"/>
            <a:ext cx="63627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</a:t>
            </a:r>
          </a:p>
          <a:p>
            <a:pPr algn="ctr"/>
            <a:r>
              <a:rPr lang="en-ZA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MUNICIPAL GRAND STRATEGY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73997"/>
            <a:ext cx="8229600" cy="4152166"/>
          </a:xfrm>
        </p:spPr>
        <p:txBody>
          <a:bodyPr>
            <a:normAutofit lnSpcReduction="10000"/>
          </a:bodyPr>
          <a:lstStyle/>
          <a:p>
            <a:pPr algn="just"/>
            <a:r>
              <a:rPr lang="en-ZA" dirty="0"/>
              <a:t>Workplace Skills Plan developed and implemented. </a:t>
            </a:r>
          </a:p>
          <a:p>
            <a:pPr algn="just"/>
            <a:r>
              <a:rPr lang="en-ZA" dirty="0"/>
              <a:t>Continuous training of employees and councillors is done.</a:t>
            </a:r>
          </a:p>
          <a:p>
            <a:pPr marL="0" indent="0">
              <a:buNone/>
            </a:pPr>
            <a:r>
              <a:rPr lang="en-ZA" b="1" u="sng" dirty="0"/>
              <a:t>Labour Relations</a:t>
            </a:r>
          </a:p>
          <a:p>
            <a:pPr marL="0" indent="0">
              <a:buNone/>
            </a:pPr>
            <a:r>
              <a:rPr lang="en-ZA" sz="2800" b="1" dirty="0"/>
              <a:t>Local Labour Forum (LLF)</a:t>
            </a:r>
            <a:r>
              <a:rPr lang="en-ZA" sz="2800" dirty="0"/>
              <a:t> exists and fully functional</a:t>
            </a:r>
            <a:endParaRPr lang="en-ZA" sz="2800" b="1" dirty="0"/>
          </a:p>
          <a:p>
            <a:r>
              <a:rPr lang="en-ZA" dirty="0"/>
              <a:t>Currently only three disciplinary enquiry cases pursued in the institution. </a:t>
            </a:r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  <a:p>
            <a:endParaRPr lang="en-ZA" sz="2000" dirty="0"/>
          </a:p>
          <a:p>
            <a:pPr marL="0" indent="0" algn="ctr">
              <a:buNone/>
            </a:pPr>
            <a:endParaRPr lang="en-ZA" sz="2000" dirty="0"/>
          </a:p>
          <a:p>
            <a:pPr marL="0" indent="0" algn="ctr">
              <a:buNone/>
            </a:pPr>
            <a:endParaRPr lang="en-ZA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DB95C-6700-4747-9E0D-F03DB628F007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" y="0"/>
            <a:ext cx="9067800" cy="16002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1828798" y="1143000"/>
            <a:ext cx="62484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INSTITUTIONAL CAPACITY</a:t>
            </a:r>
          </a:p>
        </p:txBody>
      </p:sp>
      <p:pic>
        <p:nvPicPr>
          <p:cNvPr id="13" name="Picture 2" descr="Letterhead-1up"/>
          <p:cNvPicPr>
            <a:picLocks noChangeAspect="1" noChangeArrowheads="1"/>
          </p:cNvPicPr>
          <p:nvPr/>
        </p:nvPicPr>
        <p:blipFill>
          <a:blip r:embed="rId5" cstate="print"/>
          <a:srcRect t="95842" b="757"/>
          <a:stretch>
            <a:fillRect/>
          </a:stretch>
        </p:blipFill>
        <p:spPr bwMode="auto">
          <a:xfrm>
            <a:off x="-1" y="6522523"/>
            <a:ext cx="9144000" cy="342900"/>
          </a:xfrm>
          <a:prstGeom prst="rect">
            <a:avLst/>
          </a:prstGeom>
          <a:noFill/>
          <a:ln w="9525" algn="ctr">
            <a:miter lim="800000"/>
            <a:headEnd/>
            <a:tailEnd/>
          </a:ln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19200" y="1676400"/>
            <a:ext cx="7467600" cy="0"/>
          </a:xfrm>
          <a:prstGeom prst="line">
            <a:avLst/>
          </a:prstGeom>
          <a:ln w="57150">
            <a:solidFill>
              <a:srgbClr val="EBBD15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3583811"/>
      </p:ext>
    </p:extLst>
  </p:cSld>
  <p:clrMapOvr>
    <a:masterClrMapping/>
  </p:clrMapOvr>
  <p:transition advClick="0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066800" y="1524000"/>
            <a:ext cx="7467600" cy="0"/>
          </a:xfrm>
          <a:prstGeom prst="line">
            <a:avLst/>
          </a:prstGeom>
          <a:ln w="57150">
            <a:solidFill>
              <a:srgbClr val="EBBD15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8" name="Picture 2" descr="Letterhead-1up"/>
          <p:cNvPicPr>
            <a:picLocks noChangeAspect="1" noChangeArrowheads="1"/>
          </p:cNvPicPr>
          <p:nvPr/>
        </p:nvPicPr>
        <p:blipFill>
          <a:blip r:embed="rId3" cstate="print"/>
          <a:srcRect t="95842" b="757"/>
          <a:stretch>
            <a:fillRect/>
          </a:stretch>
        </p:blipFill>
        <p:spPr bwMode="auto">
          <a:xfrm>
            <a:off x="0" y="6515100"/>
            <a:ext cx="9144000" cy="342900"/>
          </a:xfrm>
          <a:prstGeom prst="rect">
            <a:avLst/>
          </a:prstGeom>
          <a:noFill/>
          <a:ln w="9525" algn="ctr">
            <a:miter lim="800000"/>
            <a:headEnd/>
            <a:tailEnd/>
          </a:ln>
        </p:spPr>
      </p:pic>
      <p:sp>
        <p:nvSpPr>
          <p:cNvPr id="18" name="TextBox 17"/>
          <p:cNvSpPr txBox="1"/>
          <p:nvPr/>
        </p:nvSpPr>
        <p:spPr>
          <a:xfrm>
            <a:off x="1828800" y="416867"/>
            <a:ext cx="63627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</a:t>
            </a:r>
          </a:p>
          <a:p>
            <a:pPr algn="ctr"/>
            <a:r>
              <a:rPr lang="en-ZA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MUNICIPAL GRAND STRATEGY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  <a:p>
            <a:endParaRPr lang="en-ZA" sz="2000" dirty="0"/>
          </a:p>
          <a:p>
            <a:pPr marL="0" indent="0" algn="ctr">
              <a:buNone/>
            </a:pPr>
            <a:endParaRPr lang="en-ZA" sz="2000" dirty="0"/>
          </a:p>
          <a:p>
            <a:pPr marL="0" indent="0" algn="ctr">
              <a:buNone/>
            </a:pPr>
            <a:endParaRPr lang="en-ZA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DB95C-6700-4747-9E0D-F03DB628F007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" y="0"/>
            <a:ext cx="9067800" cy="16002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1828798" y="1143000"/>
            <a:ext cx="62484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MUNICIPAL PERFORMANCE</a:t>
            </a:r>
          </a:p>
        </p:txBody>
      </p:sp>
      <p:pic>
        <p:nvPicPr>
          <p:cNvPr id="13" name="Picture 2" descr="Letterhead-1up"/>
          <p:cNvPicPr>
            <a:picLocks noChangeAspect="1" noChangeArrowheads="1"/>
          </p:cNvPicPr>
          <p:nvPr/>
        </p:nvPicPr>
        <p:blipFill>
          <a:blip r:embed="rId5" cstate="print"/>
          <a:srcRect t="95842" b="757"/>
          <a:stretch>
            <a:fillRect/>
          </a:stretch>
        </p:blipFill>
        <p:spPr bwMode="auto">
          <a:xfrm>
            <a:off x="-1" y="6522523"/>
            <a:ext cx="9144000" cy="342900"/>
          </a:xfrm>
          <a:prstGeom prst="rect">
            <a:avLst/>
          </a:prstGeom>
          <a:noFill/>
          <a:ln w="9525" algn="ctr">
            <a:miter lim="800000"/>
            <a:headEnd/>
            <a:tailEnd/>
          </a:ln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19200" y="1676400"/>
            <a:ext cx="7467600" cy="0"/>
          </a:xfrm>
          <a:prstGeom prst="line">
            <a:avLst/>
          </a:prstGeom>
          <a:ln w="57150">
            <a:solidFill>
              <a:srgbClr val="EBBD15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8231515"/>
              </p:ext>
            </p:extLst>
          </p:nvPr>
        </p:nvGraphicFramePr>
        <p:xfrm>
          <a:off x="880380" y="1664731"/>
          <a:ext cx="7459439" cy="4627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54218">
                  <a:extLst>
                    <a:ext uri="{9D8B030D-6E8A-4147-A177-3AD203B41FA5}">
                      <a16:colId xmlns:a16="http://schemas.microsoft.com/office/drawing/2014/main" val="1008148946"/>
                    </a:ext>
                  </a:extLst>
                </a:gridCol>
                <a:gridCol w="551342">
                  <a:extLst>
                    <a:ext uri="{9D8B030D-6E8A-4147-A177-3AD203B41FA5}">
                      <a16:colId xmlns:a16="http://schemas.microsoft.com/office/drawing/2014/main" val="1278900735"/>
                    </a:ext>
                  </a:extLst>
                </a:gridCol>
                <a:gridCol w="551342">
                  <a:extLst>
                    <a:ext uri="{9D8B030D-6E8A-4147-A177-3AD203B41FA5}">
                      <a16:colId xmlns:a16="http://schemas.microsoft.com/office/drawing/2014/main" val="523535060"/>
                    </a:ext>
                  </a:extLst>
                </a:gridCol>
                <a:gridCol w="599705">
                  <a:extLst>
                    <a:ext uri="{9D8B030D-6E8A-4147-A177-3AD203B41FA5}">
                      <a16:colId xmlns:a16="http://schemas.microsoft.com/office/drawing/2014/main" val="4064252539"/>
                    </a:ext>
                  </a:extLst>
                </a:gridCol>
                <a:gridCol w="599705">
                  <a:extLst>
                    <a:ext uri="{9D8B030D-6E8A-4147-A177-3AD203B41FA5}">
                      <a16:colId xmlns:a16="http://schemas.microsoft.com/office/drawing/2014/main" val="605574536"/>
                    </a:ext>
                  </a:extLst>
                </a:gridCol>
                <a:gridCol w="626305">
                  <a:extLst>
                    <a:ext uri="{9D8B030D-6E8A-4147-A177-3AD203B41FA5}">
                      <a16:colId xmlns:a16="http://schemas.microsoft.com/office/drawing/2014/main" val="981842702"/>
                    </a:ext>
                  </a:extLst>
                </a:gridCol>
                <a:gridCol w="588219">
                  <a:extLst>
                    <a:ext uri="{9D8B030D-6E8A-4147-A177-3AD203B41FA5}">
                      <a16:colId xmlns:a16="http://schemas.microsoft.com/office/drawing/2014/main" val="175129428"/>
                    </a:ext>
                  </a:extLst>
                </a:gridCol>
                <a:gridCol w="614214">
                  <a:extLst>
                    <a:ext uri="{9D8B030D-6E8A-4147-A177-3AD203B41FA5}">
                      <a16:colId xmlns:a16="http://schemas.microsoft.com/office/drawing/2014/main" val="3189739638"/>
                    </a:ext>
                  </a:extLst>
                </a:gridCol>
                <a:gridCol w="600310">
                  <a:extLst>
                    <a:ext uri="{9D8B030D-6E8A-4147-A177-3AD203B41FA5}">
                      <a16:colId xmlns:a16="http://schemas.microsoft.com/office/drawing/2014/main" val="657730347"/>
                    </a:ext>
                  </a:extLst>
                </a:gridCol>
                <a:gridCol w="551342">
                  <a:extLst>
                    <a:ext uri="{9D8B030D-6E8A-4147-A177-3AD203B41FA5}">
                      <a16:colId xmlns:a16="http://schemas.microsoft.com/office/drawing/2014/main" val="3222617006"/>
                    </a:ext>
                  </a:extLst>
                </a:gridCol>
                <a:gridCol w="602918">
                  <a:extLst>
                    <a:ext uri="{9D8B030D-6E8A-4147-A177-3AD203B41FA5}">
                      <a16:colId xmlns:a16="http://schemas.microsoft.com/office/drawing/2014/main" val="869043906"/>
                    </a:ext>
                  </a:extLst>
                </a:gridCol>
                <a:gridCol w="719819">
                  <a:extLst>
                    <a:ext uri="{9D8B030D-6E8A-4147-A177-3AD203B41FA5}">
                      <a16:colId xmlns:a16="http://schemas.microsoft.com/office/drawing/2014/main" val="1945957443"/>
                    </a:ext>
                  </a:extLst>
                </a:gridCol>
              </a:tblGrid>
              <a:tr h="66741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800">
                          <a:effectLst/>
                        </a:rPr>
                        <a:t>Key Performance Area </a:t>
                      </a:r>
                      <a:endParaRPr lang="en-ZA" sz="10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800">
                          <a:effectLst/>
                        </a:rPr>
                        <a:t> 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1" marR="652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800">
                          <a:effectLst/>
                        </a:rPr>
                        <a:t>First Quarter</a:t>
                      </a:r>
                      <a:endParaRPr lang="en-ZA" sz="10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800">
                          <a:effectLst/>
                        </a:rPr>
                        <a:t>Total Indicators 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1" marR="652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800">
                          <a:effectLst/>
                        </a:rPr>
                        <a:t>First Quarter Achieved Targets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1" marR="652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800">
                          <a:effectLst/>
                        </a:rPr>
                        <a:t>First Quarter Targets Not Achieved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1" marR="652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800">
                          <a:effectLst/>
                        </a:rPr>
                        <a:t>First Quarter</a:t>
                      </a:r>
                      <a:endParaRPr lang="en-ZA" sz="10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800">
                          <a:effectLst/>
                        </a:rPr>
                        <a:t>Achieved Results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1" marR="652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800">
                          <a:effectLst/>
                        </a:rPr>
                        <a:t>Second Quarter</a:t>
                      </a:r>
                      <a:endParaRPr lang="en-ZA" sz="10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800">
                          <a:effectLst/>
                        </a:rPr>
                        <a:t>Total Indicators 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1" marR="652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800">
                          <a:effectLst/>
                        </a:rPr>
                        <a:t>Second Quarter Achieved Targets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1" marR="652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800">
                          <a:effectLst/>
                        </a:rPr>
                        <a:t>Second Quarter Targets Not Achieved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1" marR="652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800">
                          <a:effectLst/>
                        </a:rPr>
                        <a:t>Second Quarter</a:t>
                      </a:r>
                      <a:endParaRPr lang="en-ZA" sz="10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800">
                          <a:effectLst/>
                        </a:rPr>
                        <a:t>Achieved Results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1" marR="65291" marT="0" marB="0"/>
                </a:tc>
                <a:tc rowSpan="7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2020/2021 MID -TERM PERFORMANCE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1" marR="65291" marT="0" marB="0" vert="vert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800">
                          <a:effectLst/>
                        </a:rPr>
                        <a:t>2020/2021 Overall % for the mid-term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1" marR="652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800">
                          <a:effectLst/>
                        </a:rPr>
                        <a:t>2019/2020 Overall % for the mid term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1" marR="65291" marT="0" marB="0"/>
                </a:tc>
                <a:extLst>
                  <a:ext uri="{0D108BD9-81ED-4DB2-BD59-A6C34878D82A}">
                    <a16:rowId xmlns:a16="http://schemas.microsoft.com/office/drawing/2014/main" val="597694796"/>
                  </a:ext>
                </a:extLst>
              </a:tr>
              <a:tr h="57612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>
                          <a:effectLst/>
                        </a:rPr>
                        <a:t>Institutional Design and Development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1" marR="652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</a:rPr>
                        <a:t>3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1" marR="652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</a:rPr>
                        <a:t>2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1" marR="652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</a:rPr>
                        <a:t>1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1" marR="652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</a:rPr>
                        <a:t>67%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1" marR="652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</a:rPr>
                        <a:t>5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1" marR="652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</a:rPr>
                        <a:t>4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1" marR="652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</a:rPr>
                        <a:t>1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1" marR="652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</a:rPr>
                        <a:t>80%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1" marR="65291" marT="0" marB="0"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</a:rPr>
                        <a:t>74%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1" marR="652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</a:rPr>
                        <a:t>34%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1" marR="65291" marT="0" marB="0"/>
                </a:tc>
                <a:extLst>
                  <a:ext uri="{0D108BD9-81ED-4DB2-BD59-A6C34878D82A}">
                    <a16:rowId xmlns:a16="http://schemas.microsoft.com/office/drawing/2014/main" val="2907356883"/>
                  </a:ext>
                </a:extLst>
              </a:tr>
              <a:tr h="60067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>
                          <a:effectLst/>
                        </a:rPr>
                        <a:t>Quality Basic Services and Infrastructure Development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1" marR="652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</a:rPr>
                        <a:t>9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1" marR="652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</a:rPr>
                        <a:t>0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1" marR="652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</a:rPr>
                        <a:t>9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1" marR="652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</a:rPr>
                        <a:t>0%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1" marR="652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</a:rPr>
                        <a:t>9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1" marR="652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</a:rPr>
                        <a:t>6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1" marR="652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</a:rPr>
                        <a:t>3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1" marR="652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</a:rPr>
                        <a:t>67%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1" marR="65291" marT="0" marB="0"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</a:rPr>
                        <a:t>34%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1" marR="652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</a:rPr>
                        <a:t>86%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1" marR="65291" marT="0" marB="0"/>
                </a:tc>
                <a:extLst>
                  <a:ext uri="{0D108BD9-81ED-4DB2-BD59-A6C34878D82A}">
                    <a16:rowId xmlns:a16="http://schemas.microsoft.com/office/drawing/2014/main" val="2867883931"/>
                  </a:ext>
                </a:extLst>
              </a:tr>
              <a:tr h="75084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>
                          <a:effectLst/>
                        </a:rPr>
                        <a:t>Local Economic Development and Spatial Development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1" marR="652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</a:rPr>
                        <a:t>5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1" marR="652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</a:rPr>
                        <a:t>3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1" marR="652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</a:rPr>
                        <a:t>2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1" marR="652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</a:rPr>
                        <a:t>60%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1" marR="652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</a:rPr>
                        <a:t>7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1" marR="652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</a:rPr>
                        <a:t>4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1" marR="652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</a:rPr>
                        <a:t>3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1" marR="652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</a:rPr>
                        <a:t>57%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1" marR="65291" marT="0" marB="0"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</a:rPr>
                        <a:t>59%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1" marR="652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</a:rPr>
                        <a:t>47%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1" marR="65291" marT="0" marB="0"/>
                </a:tc>
                <a:extLst>
                  <a:ext uri="{0D108BD9-81ED-4DB2-BD59-A6C34878D82A}">
                    <a16:rowId xmlns:a16="http://schemas.microsoft.com/office/drawing/2014/main" val="2120946005"/>
                  </a:ext>
                </a:extLst>
              </a:tr>
              <a:tr h="52716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>
                          <a:effectLst/>
                        </a:rPr>
                        <a:t>Financial Viability and Management 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1" marR="652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</a:rPr>
                        <a:t>4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1" marR="652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</a:rPr>
                        <a:t>3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1" marR="652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</a:rPr>
                        <a:t>1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1" marR="652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</a:rPr>
                        <a:t>75%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1" marR="652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</a:rPr>
                        <a:t>4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1" marR="652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</a:rPr>
                        <a:t>4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1" marR="652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</a:rPr>
                        <a:t>0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1" marR="652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</a:rPr>
                        <a:t>100%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1" marR="65291" marT="0" marB="0"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</a:rPr>
                        <a:t>88%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1" marR="652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</a:rPr>
                        <a:t>43%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1" marR="65291" marT="0" marB="0"/>
                </a:tc>
                <a:extLst>
                  <a:ext uri="{0D108BD9-81ED-4DB2-BD59-A6C34878D82A}">
                    <a16:rowId xmlns:a16="http://schemas.microsoft.com/office/drawing/2014/main" val="2557727222"/>
                  </a:ext>
                </a:extLst>
              </a:tr>
              <a:tr h="75084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>
                          <a:effectLst/>
                        </a:rPr>
                        <a:t>Good Governance and Public Participation</a:t>
                      </a:r>
                      <a:endParaRPr lang="en-ZA" sz="10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>
                          <a:effectLst/>
                        </a:rPr>
                        <a:t> 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1" marR="652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</a:rPr>
                        <a:t>9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1" marR="652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</a:rPr>
                        <a:t>5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1" marR="652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</a:rPr>
                        <a:t>4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1" marR="652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</a:rPr>
                        <a:t>56%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1" marR="652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</a:rPr>
                        <a:t>11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1" marR="652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</a:rPr>
                        <a:t>6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1" marR="652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</a:rPr>
                        <a:t>5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1" marR="652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</a:rPr>
                        <a:t>55%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1" marR="65291" marT="0" marB="0"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</a:rPr>
                        <a:t>56%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1" marR="652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</a:rPr>
                        <a:t>82%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1" marR="65291" marT="0" marB="0"/>
                </a:tc>
                <a:extLst>
                  <a:ext uri="{0D108BD9-81ED-4DB2-BD59-A6C34878D82A}">
                    <a16:rowId xmlns:a16="http://schemas.microsoft.com/office/drawing/2014/main" val="3980165521"/>
                  </a:ext>
                </a:extLst>
              </a:tr>
              <a:tr h="65290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>
                          <a:effectLst/>
                        </a:rPr>
                        <a:t>Total Targets 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1" marR="652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</a:rPr>
                        <a:t>30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1" marR="652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</a:rPr>
                        <a:t>13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1" marR="652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</a:rPr>
                        <a:t>17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1" marR="652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b="1" dirty="0">
                          <a:effectLst/>
                        </a:rPr>
                        <a:t>43%</a:t>
                      </a:r>
                      <a:endParaRPr lang="en-ZA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1" marR="652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</a:rPr>
                        <a:t>36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1" marR="652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</a:rPr>
                        <a:t>24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1" marR="652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</a:rPr>
                        <a:t>12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1" marR="652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b="1" dirty="0">
                          <a:effectLst/>
                        </a:rPr>
                        <a:t>67%</a:t>
                      </a:r>
                      <a:endParaRPr lang="en-ZA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1" marR="65291" marT="0" marB="0"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55%</a:t>
                      </a:r>
                      <a:endParaRPr lang="en-Z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1" marR="652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66%</a:t>
                      </a:r>
                      <a:endParaRPr lang="en-Z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1" marR="65291" marT="0" marB="0"/>
                </a:tc>
                <a:extLst>
                  <a:ext uri="{0D108BD9-81ED-4DB2-BD59-A6C34878D82A}">
                    <a16:rowId xmlns:a16="http://schemas.microsoft.com/office/drawing/2014/main" val="42894670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8561953"/>
      </p:ext>
    </p:extLst>
  </p:cSld>
  <p:clrMapOvr>
    <a:masterClrMapping/>
  </p:clrMapOvr>
  <p:transition advClick="0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066800" y="1524000"/>
            <a:ext cx="7467600" cy="0"/>
          </a:xfrm>
          <a:prstGeom prst="line">
            <a:avLst/>
          </a:prstGeom>
          <a:ln w="57150">
            <a:solidFill>
              <a:srgbClr val="EBBD15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8" name="Picture 2" descr="Letterhead-1up"/>
          <p:cNvPicPr>
            <a:picLocks noChangeAspect="1" noChangeArrowheads="1"/>
          </p:cNvPicPr>
          <p:nvPr/>
        </p:nvPicPr>
        <p:blipFill>
          <a:blip r:embed="rId3" cstate="print"/>
          <a:srcRect t="95842" b="757"/>
          <a:stretch>
            <a:fillRect/>
          </a:stretch>
        </p:blipFill>
        <p:spPr bwMode="auto">
          <a:xfrm>
            <a:off x="0" y="6515100"/>
            <a:ext cx="9144000" cy="342900"/>
          </a:xfrm>
          <a:prstGeom prst="rect">
            <a:avLst/>
          </a:prstGeom>
          <a:noFill/>
          <a:ln w="9525" algn="ctr">
            <a:miter lim="800000"/>
            <a:headEnd/>
            <a:tailEnd/>
          </a:ln>
        </p:spPr>
      </p:pic>
      <p:sp>
        <p:nvSpPr>
          <p:cNvPr id="18" name="TextBox 17"/>
          <p:cNvSpPr txBox="1"/>
          <p:nvPr/>
        </p:nvSpPr>
        <p:spPr>
          <a:xfrm>
            <a:off x="1828800" y="416867"/>
            <a:ext cx="63627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</a:t>
            </a:r>
          </a:p>
          <a:p>
            <a:pPr algn="ctr"/>
            <a:r>
              <a:rPr lang="en-ZA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MUNICIPAL GRAND STRATEGY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en-ZA" b="1" dirty="0"/>
          </a:p>
          <a:p>
            <a:pPr marL="0" indent="0">
              <a:buNone/>
            </a:pPr>
            <a:r>
              <a:rPr lang="en-ZA" sz="3700" b="1" dirty="0"/>
              <a:t>Debt owed by Sector departments</a:t>
            </a:r>
          </a:p>
          <a:p>
            <a:r>
              <a:rPr lang="en-ZA" sz="3700" dirty="0"/>
              <a:t>Outstanding debt with sector departments is standing at just above R10m</a:t>
            </a:r>
          </a:p>
          <a:p>
            <a:pPr marL="0" indent="0">
              <a:buNone/>
            </a:pPr>
            <a:endParaRPr lang="en-ZA" sz="3400" dirty="0"/>
          </a:p>
          <a:p>
            <a:pPr marL="0" indent="0">
              <a:buNone/>
            </a:pPr>
            <a:r>
              <a:rPr lang="en-ZA" sz="3400" dirty="0"/>
              <a:t> </a:t>
            </a:r>
          </a:p>
          <a:p>
            <a:endParaRPr lang="en-ZA" dirty="0"/>
          </a:p>
          <a:p>
            <a:endParaRPr lang="en-ZA" dirty="0"/>
          </a:p>
          <a:p>
            <a:pPr marL="0" lvl="0" indent="0">
              <a:spcBef>
                <a:spcPts val="0"/>
              </a:spcBef>
              <a:buNone/>
            </a:pPr>
            <a:endParaRPr lang="en-US" sz="1800" b="1" dirty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endParaRPr lang="en-US" sz="1800" b="1" dirty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endParaRPr lang="en-US" sz="1800" b="1" dirty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endParaRPr lang="en-US" sz="1800" b="1" dirty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endParaRPr lang="en-US" sz="1800" b="1" dirty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endParaRPr lang="en-US" sz="1800" b="1" dirty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endParaRPr lang="en-US" sz="1800" b="1" dirty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endParaRPr lang="en-US" sz="1800" b="1" dirty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endParaRPr lang="en-US" sz="1800" b="1" dirty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endParaRPr lang="en-US" sz="1800" b="1" dirty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endParaRPr lang="en-US" sz="1800" b="1" dirty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endParaRPr lang="en-US" sz="1800" b="1" dirty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endParaRPr lang="en-US" sz="2500" b="1" dirty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endParaRPr lang="en-US" sz="2500" b="1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r>
              <a:rPr lang="en-ZA" sz="3700" b="1" dirty="0"/>
              <a:t>Revenue Collection(March –December 2020)</a:t>
            </a:r>
          </a:p>
          <a:p>
            <a:r>
              <a:rPr lang="en-ZA" sz="3700" dirty="0"/>
              <a:t>The revenue collection of from March to December 2020 amounts to </a:t>
            </a:r>
            <a:r>
              <a:rPr lang="en-ZA" sz="3700" b="1" dirty="0"/>
              <a:t>R29 982 223.43  (63% rate as at 31 December 2020)</a:t>
            </a:r>
          </a:p>
          <a:p>
            <a:pPr marL="0" indent="0">
              <a:buNone/>
            </a:pPr>
            <a:endParaRPr lang="en-ZA" sz="3700" b="1" dirty="0"/>
          </a:p>
          <a:p>
            <a:pPr marL="0" indent="0">
              <a:buNone/>
            </a:pPr>
            <a:r>
              <a:rPr lang="en-ZA" sz="3700" b="1" dirty="0"/>
              <a:t>Grant expenditure</a:t>
            </a:r>
          </a:p>
          <a:p>
            <a:r>
              <a:rPr lang="en-ZA" sz="3700" dirty="0"/>
              <a:t>Grand expenditure as at 31</a:t>
            </a:r>
            <a:r>
              <a:rPr lang="en-ZA" sz="3700" baseline="30000" dirty="0"/>
              <a:t>st</a:t>
            </a:r>
            <a:r>
              <a:rPr lang="en-ZA" sz="3700" dirty="0"/>
              <a:t> December 2020 is as follows :</a:t>
            </a:r>
          </a:p>
          <a:p>
            <a:r>
              <a:rPr lang="en-ZA" sz="3700" dirty="0"/>
              <a:t>MIG </a:t>
            </a:r>
            <a:r>
              <a:rPr lang="en-ZA" sz="3700" b="1" dirty="0"/>
              <a:t>R15 114 189.05</a:t>
            </a:r>
            <a:r>
              <a:rPr lang="en-ZA" sz="3700" dirty="0"/>
              <a:t> </a:t>
            </a:r>
          </a:p>
          <a:p>
            <a:r>
              <a:rPr lang="en-ZA" sz="3700" dirty="0"/>
              <a:t>EPWP </a:t>
            </a:r>
            <a:r>
              <a:rPr lang="en-ZA" sz="3700" b="1" dirty="0"/>
              <a:t>R1 644 306.20</a:t>
            </a:r>
            <a:endParaRPr lang="en-ZA" sz="3700" dirty="0"/>
          </a:p>
          <a:p>
            <a:r>
              <a:rPr lang="en-ZA" sz="3700" dirty="0"/>
              <a:t>FMG </a:t>
            </a:r>
            <a:r>
              <a:rPr lang="en-ZA" sz="3700" b="1" dirty="0"/>
              <a:t>R1 685 034.83</a:t>
            </a:r>
            <a:endParaRPr lang="en-ZA" sz="3700" dirty="0"/>
          </a:p>
          <a:p>
            <a:r>
              <a:rPr lang="en-ZA" sz="3700" dirty="0"/>
              <a:t>INEP </a:t>
            </a:r>
            <a:r>
              <a:rPr lang="en-ZA" sz="3700" b="1" dirty="0"/>
              <a:t>R1 161 719.50</a:t>
            </a:r>
            <a:r>
              <a:rPr lang="en-ZA" sz="3700" dirty="0"/>
              <a:t> </a:t>
            </a:r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  <a:p>
            <a:endParaRPr lang="en-ZA" sz="2000" dirty="0"/>
          </a:p>
          <a:p>
            <a:pPr marL="0" indent="0" algn="ctr">
              <a:buNone/>
            </a:pPr>
            <a:endParaRPr lang="en-ZA" sz="2000" dirty="0"/>
          </a:p>
          <a:p>
            <a:pPr marL="0" indent="0" algn="ctr">
              <a:buNone/>
            </a:pPr>
            <a:endParaRPr lang="en-ZA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DB95C-6700-4747-9E0D-F03DB628F007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" y="0"/>
            <a:ext cx="9067800" cy="16002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1828798" y="1143000"/>
            <a:ext cx="62484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STATE OF FINANCES</a:t>
            </a:r>
          </a:p>
        </p:txBody>
      </p:sp>
      <p:pic>
        <p:nvPicPr>
          <p:cNvPr id="13" name="Picture 2" descr="Letterhead-1up"/>
          <p:cNvPicPr>
            <a:picLocks noChangeAspect="1" noChangeArrowheads="1"/>
          </p:cNvPicPr>
          <p:nvPr/>
        </p:nvPicPr>
        <p:blipFill>
          <a:blip r:embed="rId5" cstate="print"/>
          <a:srcRect t="95842" b="757"/>
          <a:stretch>
            <a:fillRect/>
          </a:stretch>
        </p:blipFill>
        <p:spPr bwMode="auto">
          <a:xfrm>
            <a:off x="-1" y="6522523"/>
            <a:ext cx="9144000" cy="342900"/>
          </a:xfrm>
          <a:prstGeom prst="rect">
            <a:avLst/>
          </a:prstGeom>
          <a:noFill/>
          <a:ln w="9525" algn="ctr">
            <a:miter lim="800000"/>
            <a:headEnd/>
            <a:tailEnd/>
          </a:ln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19200" y="1676400"/>
            <a:ext cx="7467600" cy="0"/>
          </a:xfrm>
          <a:prstGeom prst="line">
            <a:avLst/>
          </a:prstGeom>
          <a:ln w="57150">
            <a:solidFill>
              <a:srgbClr val="EBBD15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66800" y="2291270"/>
            <a:ext cx="4517356" cy="1551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956900"/>
      </p:ext>
    </p:extLst>
  </p:cSld>
  <p:clrMapOvr>
    <a:masterClrMapping/>
  </p:clrMapOvr>
  <p:transition advClick="0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066800" y="1524000"/>
            <a:ext cx="7467600" cy="0"/>
          </a:xfrm>
          <a:prstGeom prst="line">
            <a:avLst/>
          </a:prstGeom>
          <a:ln w="57150">
            <a:solidFill>
              <a:srgbClr val="EBBD15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8" name="Picture 2" descr="Letterhead-1up"/>
          <p:cNvPicPr>
            <a:picLocks noChangeAspect="1" noChangeArrowheads="1"/>
          </p:cNvPicPr>
          <p:nvPr/>
        </p:nvPicPr>
        <p:blipFill>
          <a:blip r:embed="rId3" cstate="print"/>
          <a:srcRect t="95842" b="757"/>
          <a:stretch>
            <a:fillRect/>
          </a:stretch>
        </p:blipFill>
        <p:spPr bwMode="auto">
          <a:xfrm>
            <a:off x="0" y="6515100"/>
            <a:ext cx="9144000" cy="342900"/>
          </a:xfrm>
          <a:prstGeom prst="rect">
            <a:avLst/>
          </a:prstGeom>
          <a:noFill/>
          <a:ln w="9525" algn="ctr">
            <a:miter lim="800000"/>
            <a:headEnd/>
            <a:tailEnd/>
          </a:ln>
        </p:spPr>
      </p:pic>
      <p:sp>
        <p:nvSpPr>
          <p:cNvPr id="18" name="TextBox 17"/>
          <p:cNvSpPr txBox="1"/>
          <p:nvPr/>
        </p:nvSpPr>
        <p:spPr>
          <a:xfrm>
            <a:off x="1828800" y="416867"/>
            <a:ext cx="63627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</a:t>
            </a:r>
          </a:p>
          <a:p>
            <a:pPr algn="ctr"/>
            <a:r>
              <a:rPr lang="en-ZA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MUNICIPAL GRAND STRATEGY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ZA" b="1" dirty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  <a:p>
            <a:endParaRPr lang="en-ZA" sz="2000" dirty="0"/>
          </a:p>
          <a:p>
            <a:pPr marL="0" indent="0" algn="ctr">
              <a:buNone/>
            </a:pPr>
            <a:endParaRPr lang="en-ZA" sz="2000" dirty="0"/>
          </a:p>
          <a:p>
            <a:pPr marL="0" indent="0" algn="ctr">
              <a:buNone/>
            </a:pPr>
            <a:endParaRPr lang="en-ZA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DB95C-6700-4747-9E0D-F03DB628F007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" y="0"/>
            <a:ext cx="9067800" cy="16002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1828798" y="1143000"/>
            <a:ext cx="62484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STATE OF FINANCES</a:t>
            </a:r>
          </a:p>
        </p:txBody>
      </p:sp>
      <p:pic>
        <p:nvPicPr>
          <p:cNvPr id="13" name="Picture 2" descr="Letterhead-1up"/>
          <p:cNvPicPr>
            <a:picLocks noChangeAspect="1" noChangeArrowheads="1"/>
          </p:cNvPicPr>
          <p:nvPr/>
        </p:nvPicPr>
        <p:blipFill>
          <a:blip r:embed="rId5" cstate="print"/>
          <a:srcRect t="95842" b="757"/>
          <a:stretch>
            <a:fillRect/>
          </a:stretch>
        </p:blipFill>
        <p:spPr bwMode="auto">
          <a:xfrm>
            <a:off x="-1" y="6522523"/>
            <a:ext cx="9144000" cy="342900"/>
          </a:xfrm>
          <a:prstGeom prst="rect">
            <a:avLst/>
          </a:prstGeom>
          <a:noFill/>
          <a:ln w="9525" algn="ctr">
            <a:miter lim="800000"/>
            <a:headEnd/>
            <a:tailEnd/>
          </a:ln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19200" y="1676400"/>
            <a:ext cx="7467600" cy="0"/>
          </a:xfrm>
          <a:prstGeom prst="line">
            <a:avLst/>
          </a:prstGeom>
          <a:ln w="57150">
            <a:solidFill>
              <a:srgbClr val="EBBD15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3553184"/>
              </p:ext>
            </p:extLst>
          </p:nvPr>
        </p:nvGraphicFramePr>
        <p:xfrm>
          <a:off x="228600" y="1737201"/>
          <a:ext cx="8305799" cy="4335780"/>
        </p:xfrm>
        <a:graphic>
          <a:graphicData uri="http://schemas.openxmlformats.org/drawingml/2006/table">
            <a:tbl>
              <a:tblPr/>
              <a:tblGrid>
                <a:gridCol w="847531">
                  <a:extLst>
                    <a:ext uri="{9D8B030D-6E8A-4147-A177-3AD203B41FA5}">
                      <a16:colId xmlns:a16="http://schemas.microsoft.com/office/drawing/2014/main" val="1772124731"/>
                    </a:ext>
                  </a:extLst>
                </a:gridCol>
                <a:gridCol w="678024">
                  <a:extLst>
                    <a:ext uri="{9D8B030D-6E8A-4147-A177-3AD203B41FA5}">
                      <a16:colId xmlns:a16="http://schemas.microsoft.com/office/drawing/2014/main" val="2143848312"/>
                    </a:ext>
                  </a:extLst>
                </a:gridCol>
                <a:gridCol w="678024">
                  <a:extLst>
                    <a:ext uri="{9D8B030D-6E8A-4147-A177-3AD203B41FA5}">
                      <a16:colId xmlns:a16="http://schemas.microsoft.com/office/drawing/2014/main" val="2158702801"/>
                    </a:ext>
                  </a:extLst>
                </a:gridCol>
                <a:gridCol w="678024">
                  <a:extLst>
                    <a:ext uri="{9D8B030D-6E8A-4147-A177-3AD203B41FA5}">
                      <a16:colId xmlns:a16="http://schemas.microsoft.com/office/drawing/2014/main" val="937918988"/>
                    </a:ext>
                  </a:extLst>
                </a:gridCol>
                <a:gridCol w="678024">
                  <a:extLst>
                    <a:ext uri="{9D8B030D-6E8A-4147-A177-3AD203B41FA5}">
                      <a16:colId xmlns:a16="http://schemas.microsoft.com/office/drawing/2014/main" val="173069066"/>
                    </a:ext>
                  </a:extLst>
                </a:gridCol>
                <a:gridCol w="678024">
                  <a:extLst>
                    <a:ext uri="{9D8B030D-6E8A-4147-A177-3AD203B41FA5}">
                      <a16:colId xmlns:a16="http://schemas.microsoft.com/office/drawing/2014/main" val="2444238419"/>
                    </a:ext>
                  </a:extLst>
                </a:gridCol>
                <a:gridCol w="678024">
                  <a:extLst>
                    <a:ext uri="{9D8B030D-6E8A-4147-A177-3AD203B41FA5}">
                      <a16:colId xmlns:a16="http://schemas.microsoft.com/office/drawing/2014/main" val="4188826274"/>
                    </a:ext>
                  </a:extLst>
                </a:gridCol>
                <a:gridCol w="847531">
                  <a:extLst>
                    <a:ext uri="{9D8B030D-6E8A-4147-A177-3AD203B41FA5}">
                      <a16:colId xmlns:a16="http://schemas.microsoft.com/office/drawing/2014/main" val="2569024616"/>
                    </a:ext>
                  </a:extLst>
                </a:gridCol>
                <a:gridCol w="847531">
                  <a:extLst>
                    <a:ext uri="{9D8B030D-6E8A-4147-A177-3AD203B41FA5}">
                      <a16:colId xmlns:a16="http://schemas.microsoft.com/office/drawing/2014/main" val="3350624539"/>
                    </a:ext>
                  </a:extLst>
                </a:gridCol>
                <a:gridCol w="847531">
                  <a:extLst>
                    <a:ext uri="{9D8B030D-6E8A-4147-A177-3AD203B41FA5}">
                      <a16:colId xmlns:a16="http://schemas.microsoft.com/office/drawing/2014/main" val="2734398922"/>
                    </a:ext>
                  </a:extLst>
                </a:gridCol>
                <a:gridCol w="847531">
                  <a:extLst>
                    <a:ext uri="{9D8B030D-6E8A-4147-A177-3AD203B41FA5}">
                      <a16:colId xmlns:a16="http://schemas.microsoft.com/office/drawing/2014/main" val="3774656929"/>
                    </a:ext>
                  </a:extLst>
                </a:gridCol>
              </a:tblGrid>
              <a:tr h="265824">
                <a:tc>
                  <a:txBody>
                    <a:bodyPr/>
                    <a:lstStyle/>
                    <a:p>
                      <a:pPr algn="l" fontAlgn="b"/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 dirty="0">
                          <a:solidFill>
                            <a:srgbClr val="000008"/>
                          </a:solidFill>
                          <a:effectLst/>
                          <a:latin typeface="Arial" panose="020B0604020202020204" pitchFamily="34" charset="0"/>
                        </a:rPr>
                        <a:t>Creditors Age Analysis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8362591"/>
                  </a:ext>
                </a:extLst>
              </a:tr>
              <a:tr h="208349">
                <a:tc>
                  <a:txBody>
                    <a:bodyPr/>
                    <a:lstStyle/>
                    <a:p>
                      <a:pPr algn="l" fontAlgn="b"/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5712084"/>
                  </a:ext>
                </a:extLst>
              </a:tr>
              <a:tr h="165242">
                <a:tc gridSpan="2">
                  <a:txBody>
                    <a:bodyPr/>
                    <a:lstStyle/>
                    <a:p>
                      <a:pPr algn="l" fontAlgn="b"/>
                      <a:endParaRPr lang="en-ZA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ZA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ZA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5876038"/>
                  </a:ext>
                </a:extLst>
              </a:tr>
              <a:tr h="165242">
                <a:tc gridSpan="3">
                  <a:txBody>
                    <a:bodyPr/>
                    <a:lstStyle/>
                    <a:p>
                      <a:pPr algn="l" fontAlgn="b"/>
                      <a:endParaRPr lang="en-ZA" sz="800" b="0" i="0" u="none" strike="noStrike" dirty="0">
                        <a:solidFill>
                          <a:srgbClr val="080808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ZA" sz="800" b="0" i="0" u="none" strike="noStrike" dirty="0">
                        <a:solidFill>
                          <a:srgbClr val="080808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2220173"/>
                  </a:ext>
                </a:extLst>
              </a:tr>
              <a:tr h="165242">
                <a:tc>
                  <a:txBody>
                    <a:bodyPr/>
                    <a:lstStyle/>
                    <a:p>
                      <a:pPr algn="l" fontAlgn="b"/>
                      <a:r>
                        <a:rPr lang="en-ZA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Supplier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180 Days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150 Days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120 Days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 Days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 Days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 Days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Current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Balance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4681738"/>
                  </a:ext>
                </a:extLst>
              </a:tr>
              <a:tr h="16524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DAIL0002 (Daily Dispatch)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43,815.00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43,815.00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9764587"/>
                  </a:ext>
                </a:extLst>
              </a:tr>
              <a:tr h="165242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ZA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ESKO0001 (ESKOM HOLDINGS)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82,420.27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82,420.27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9767553"/>
                  </a:ext>
                </a:extLst>
              </a:tr>
              <a:tr h="165242">
                <a:tc gridSpan="4"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LUNI0002 (LUNIKA INVESTMENTS (PTY) LTD)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391,097.18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391,097.18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6517484"/>
                  </a:ext>
                </a:extLst>
              </a:tr>
              <a:tr h="165242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MANA0001 (MANAGED INTEGRITY EVALUATION)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346.70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346.70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7176668"/>
                  </a:ext>
                </a:extLst>
              </a:tr>
              <a:tr h="16524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REF001 (REF001)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-3,000.00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-3,000.00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6067424"/>
                  </a:ext>
                </a:extLst>
              </a:tr>
              <a:tr h="165242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SISA0001 (SISA MULTI SERVICES AND SECURITY)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1,000.00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1,000.00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1148304"/>
                  </a:ext>
                </a:extLst>
              </a:tr>
              <a:tr h="165242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SKYM0001 (SKY METRO OFFICE AUTOMATION (PTY))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51,468.25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51,468.25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7734492"/>
                  </a:ext>
                </a:extLst>
              </a:tr>
              <a:tr h="35203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THEI0001 (THE INSTITUTE OF INTERNAL AUDITORS SOUTH AFRICA)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15,047.09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15,047.09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5963103"/>
                  </a:ext>
                </a:extLst>
              </a:tr>
              <a:tr h="165242">
                <a:tc>
                  <a:txBody>
                    <a:bodyPr/>
                    <a:lstStyle/>
                    <a:p>
                      <a:pPr algn="l" fontAlgn="b"/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180 Days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150 Days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120 Days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 Days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 Days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 Days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Current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Balance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8300931"/>
                  </a:ext>
                </a:extLst>
              </a:tr>
              <a:tr h="165242">
                <a:tc>
                  <a:txBody>
                    <a:bodyPr/>
                    <a:lstStyle/>
                    <a:p>
                      <a:pPr algn="r" fontAlgn="b"/>
                      <a:r>
                        <a:rPr lang="en-ZA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Totals: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15,047.09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-3,000.00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570,147.40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582,194.49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7265876"/>
                  </a:ext>
                </a:extLst>
              </a:tr>
              <a:tr h="165242">
                <a:tc gridSpan="2">
                  <a:txBody>
                    <a:bodyPr/>
                    <a:lstStyle/>
                    <a:p>
                      <a:pPr algn="l" fontAlgn="b"/>
                      <a:endParaRPr lang="en-ZA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b"/>
                      <a:endParaRPr lang="en-ZA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b"/>
                      <a:endParaRPr lang="en-ZA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b"/>
                      <a:endParaRPr lang="en-ZA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en-ZA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ZA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ZA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ZA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ZA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ZA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ZA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7219097"/>
                  </a:ext>
                </a:extLst>
              </a:tr>
              <a:tr h="165242">
                <a:tc gridSpan="1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Major Creditors: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municipality manages to pay creditors within 30 days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There are 2 payment schedules (15</a:t>
                      </a:r>
                      <a:r>
                        <a:rPr kumimoji="0" lang="en-US" sz="16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</a:t>
                      </a: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&amp; 30</a:t>
                      </a:r>
                      <a:r>
                        <a:rPr kumimoji="0" lang="en-US" sz="16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</a:t>
                      </a: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algn="l" fontAlgn="b"/>
                      <a:endParaRPr lang="en-GB" sz="800" b="0" i="0" u="none" strike="noStrike" dirty="0">
                        <a:solidFill>
                          <a:srgbClr val="080808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ZA" sz="800" b="0" i="0" u="none" strike="noStrike" dirty="0">
                        <a:solidFill>
                          <a:srgbClr val="080808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72739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1876315"/>
      </p:ext>
    </p:extLst>
  </p:cSld>
  <p:clrMapOvr>
    <a:masterClrMapping/>
  </p:clrMapOvr>
  <p:transition advClick="0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066800" y="1524000"/>
            <a:ext cx="7467600" cy="0"/>
          </a:xfrm>
          <a:prstGeom prst="line">
            <a:avLst/>
          </a:prstGeom>
          <a:ln w="57150">
            <a:solidFill>
              <a:srgbClr val="EBBD15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8" name="Picture 2" descr="Letterhead-1up"/>
          <p:cNvPicPr>
            <a:picLocks noChangeAspect="1" noChangeArrowheads="1"/>
          </p:cNvPicPr>
          <p:nvPr/>
        </p:nvPicPr>
        <p:blipFill>
          <a:blip r:embed="rId3" cstate="print"/>
          <a:srcRect t="95842" b="757"/>
          <a:stretch>
            <a:fillRect/>
          </a:stretch>
        </p:blipFill>
        <p:spPr bwMode="auto">
          <a:xfrm>
            <a:off x="0" y="6515100"/>
            <a:ext cx="9144000" cy="342900"/>
          </a:xfrm>
          <a:prstGeom prst="rect">
            <a:avLst/>
          </a:prstGeom>
          <a:noFill/>
          <a:ln w="9525" algn="ctr">
            <a:miter lim="800000"/>
            <a:headEnd/>
            <a:tailEnd/>
          </a:ln>
        </p:spPr>
      </p:pic>
      <p:sp>
        <p:nvSpPr>
          <p:cNvPr id="18" name="TextBox 17"/>
          <p:cNvSpPr txBox="1"/>
          <p:nvPr/>
        </p:nvSpPr>
        <p:spPr>
          <a:xfrm>
            <a:off x="1828800" y="416867"/>
            <a:ext cx="63627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</a:t>
            </a:r>
          </a:p>
          <a:p>
            <a:pPr algn="ctr"/>
            <a:r>
              <a:rPr lang="en-ZA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MUNICIPAL GRAND STRATEGY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19246"/>
            <a:ext cx="8229600" cy="43069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sz="2000" b="1" dirty="0"/>
              <a:t>COVID19  Expenditure</a:t>
            </a:r>
          </a:p>
          <a:p>
            <a:r>
              <a:rPr lang="en-ZA" sz="2400" dirty="0"/>
              <a:t>Municipal COVID19 related expenditure is </a:t>
            </a:r>
            <a:r>
              <a:rPr lang="en-ZA" sz="2400" b="1" dirty="0"/>
              <a:t>R50,200.00</a:t>
            </a:r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>
              <a:solidFill>
                <a:srgbClr val="FF0000"/>
              </a:solidFill>
            </a:endParaRPr>
          </a:p>
          <a:p>
            <a:endParaRPr lang="en-ZA" sz="2000" dirty="0"/>
          </a:p>
          <a:p>
            <a:pPr marL="0" indent="0" algn="ctr">
              <a:buNone/>
            </a:pPr>
            <a:endParaRPr lang="en-ZA" sz="2000" dirty="0"/>
          </a:p>
          <a:p>
            <a:pPr marL="0" indent="0" algn="ctr">
              <a:buNone/>
            </a:pPr>
            <a:endParaRPr lang="en-ZA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DB95C-6700-4747-9E0D-F03DB628F007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" y="0"/>
            <a:ext cx="9067800" cy="16002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1828798" y="1143000"/>
            <a:ext cx="62484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STATE OF FINANCES</a:t>
            </a:r>
          </a:p>
        </p:txBody>
      </p:sp>
      <p:pic>
        <p:nvPicPr>
          <p:cNvPr id="13" name="Picture 2" descr="Letterhead-1up"/>
          <p:cNvPicPr>
            <a:picLocks noChangeAspect="1" noChangeArrowheads="1"/>
          </p:cNvPicPr>
          <p:nvPr/>
        </p:nvPicPr>
        <p:blipFill>
          <a:blip r:embed="rId5" cstate="print"/>
          <a:srcRect t="95842" b="757"/>
          <a:stretch>
            <a:fillRect/>
          </a:stretch>
        </p:blipFill>
        <p:spPr bwMode="auto">
          <a:xfrm>
            <a:off x="-1" y="6522523"/>
            <a:ext cx="9144000" cy="342900"/>
          </a:xfrm>
          <a:prstGeom prst="rect">
            <a:avLst/>
          </a:prstGeom>
          <a:noFill/>
          <a:ln w="9525" algn="ctr">
            <a:miter lim="800000"/>
            <a:headEnd/>
            <a:tailEnd/>
          </a:ln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19200" y="1676400"/>
            <a:ext cx="7467600" cy="0"/>
          </a:xfrm>
          <a:prstGeom prst="line">
            <a:avLst/>
          </a:prstGeom>
          <a:ln w="57150">
            <a:solidFill>
              <a:srgbClr val="EBBD15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3359115"/>
              </p:ext>
            </p:extLst>
          </p:nvPr>
        </p:nvGraphicFramePr>
        <p:xfrm>
          <a:off x="1371600" y="2686110"/>
          <a:ext cx="5943601" cy="338155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971800">
                  <a:extLst>
                    <a:ext uri="{9D8B030D-6E8A-4147-A177-3AD203B41FA5}">
                      <a16:colId xmlns:a16="http://schemas.microsoft.com/office/drawing/2014/main" val="729030780"/>
                    </a:ext>
                  </a:extLst>
                </a:gridCol>
                <a:gridCol w="2971801">
                  <a:extLst>
                    <a:ext uri="{9D8B030D-6E8A-4147-A177-3AD203B41FA5}">
                      <a16:colId xmlns:a16="http://schemas.microsoft.com/office/drawing/2014/main" val="852738911"/>
                    </a:ext>
                  </a:extLst>
                </a:gridCol>
              </a:tblGrid>
              <a:tr h="338499"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bg1"/>
                          </a:solidFill>
                        </a:rPr>
                        <a:t>ITEMS</a:t>
                      </a:r>
                      <a:endParaRPr lang="en-ZA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bg1"/>
                          </a:solidFill>
                        </a:rPr>
                        <a:t>QUANTITY</a:t>
                      </a:r>
                      <a:endParaRPr lang="en-ZA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9387981"/>
                  </a:ext>
                </a:extLst>
              </a:tr>
              <a:tr h="412893">
                <a:tc>
                  <a:txBody>
                    <a:bodyPr/>
                    <a:lstStyle/>
                    <a:p>
                      <a:r>
                        <a:rPr lang="en-ZA" dirty="0" smtClean="0"/>
                        <a:t>Sanitisers  750M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8361143"/>
                  </a:ext>
                </a:extLst>
              </a:tr>
              <a:tr h="412893"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Sanitisers 5L</a:t>
                      </a:r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8077598"/>
                  </a:ext>
                </a:extLst>
              </a:tr>
              <a:tr h="412893"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Sanitiser 25L</a:t>
                      </a:r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0177754"/>
                  </a:ext>
                </a:extLst>
              </a:tr>
              <a:tr h="5923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Bottle Sprays (1L)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3603391"/>
                  </a:ext>
                </a:extLst>
              </a:tr>
              <a:tr h="5923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dirty="0" err="1" smtClean="0">
                          <a:solidFill>
                            <a:schemeClr val="tx1"/>
                          </a:solidFill>
                        </a:rPr>
                        <a:t>Unfared</a:t>
                      </a:r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ZA" dirty="0" err="1" smtClean="0">
                          <a:solidFill>
                            <a:schemeClr val="tx1"/>
                          </a:solidFill>
                        </a:rPr>
                        <a:t>Themometre</a:t>
                      </a:r>
                      <a:endParaRPr lang="en-ZA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7720386"/>
                  </a:ext>
                </a:extLst>
              </a:tr>
              <a:tr h="5923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Bottle Sprays (750ml)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4633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2865575"/>
      </p:ext>
    </p:extLst>
  </p:cSld>
  <p:clrMapOvr>
    <a:masterClrMapping/>
  </p:clrMapOvr>
  <p:transition advClick="0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066800" y="1524000"/>
            <a:ext cx="7467600" cy="0"/>
          </a:xfrm>
          <a:prstGeom prst="line">
            <a:avLst/>
          </a:prstGeom>
          <a:ln w="57150">
            <a:solidFill>
              <a:srgbClr val="EBBD15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8" name="Picture 2" descr="Letterhead-1up"/>
          <p:cNvPicPr>
            <a:picLocks noChangeAspect="1" noChangeArrowheads="1"/>
          </p:cNvPicPr>
          <p:nvPr/>
        </p:nvPicPr>
        <p:blipFill>
          <a:blip r:embed="rId3" cstate="print"/>
          <a:srcRect t="95842" b="757"/>
          <a:stretch>
            <a:fillRect/>
          </a:stretch>
        </p:blipFill>
        <p:spPr bwMode="auto">
          <a:xfrm>
            <a:off x="0" y="6515100"/>
            <a:ext cx="9144000" cy="342900"/>
          </a:xfrm>
          <a:prstGeom prst="rect">
            <a:avLst/>
          </a:prstGeom>
          <a:noFill/>
          <a:ln w="9525" algn="ctr">
            <a:miter lim="800000"/>
            <a:headEnd/>
            <a:tailEnd/>
          </a:ln>
        </p:spPr>
      </p:pic>
      <p:sp>
        <p:nvSpPr>
          <p:cNvPr id="18" name="TextBox 17"/>
          <p:cNvSpPr txBox="1"/>
          <p:nvPr/>
        </p:nvSpPr>
        <p:spPr>
          <a:xfrm>
            <a:off x="1828800" y="416867"/>
            <a:ext cx="63627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</a:t>
            </a:r>
          </a:p>
          <a:p>
            <a:pPr algn="ctr"/>
            <a:r>
              <a:rPr lang="en-ZA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MUNICIPAL GRAND STRATEGY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sz="2000" b="1" dirty="0"/>
              <a:t>Unauthorised, Irregular, Fruitless and wasteful expenditure</a:t>
            </a:r>
          </a:p>
          <a:p>
            <a:r>
              <a:rPr lang="en-ZA" sz="2000" dirty="0"/>
              <a:t>Irregular expenditure as at 31</a:t>
            </a:r>
            <a:r>
              <a:rPr lang="en-ZA" sz="2000" baseline="30000" dirty="0"/>
              <a:t>st</a:t>
            </a:r>
            <a:r>
              <a:rPr lang="en-ZA" sz="2000" dirty="0"/>
              <a:t> December 2020 </a:t>
            </a:r>
            <a:r>
              <a:rPr lang="en-ZA" sz="2000" b="1" dirty="0"/>
              <a:t>R463 419.63, </a:t>
            </a:r>
            <a:r>
              <a:rPr lang="en-ZA" sz="2000" dirty="0"/>
              <a:t>Fruitless and wasteful expenditure </a:t>
            </a:r>
            <a:r>
              <a:rPr lang="en-ZA" sz="2000" b="1" dirty="0"/>
              <a:t>R5 </a:t>
            </a:r>
            <a:r>
              <a:rPr lang="en-ZA" sz="2000" b="1" dirty="0" smtClean="0"/>
              <a:t>418.39</a:t>
            </a:r>
            <a:endParaRPr lang="en-ZA" dirty="0"/>
          </a:p>
          <a:p>
            <a:pPr marL="0" indent="0">
              <a:buNone/>
            </a:pPr>
            <a:endParaRPr lang="en-ZA" dirty="0"/>
          </a:p>
          <a:p>
            <a:endParaRPr lang="en-ZA" sz="2000" dirty="0"/>
          </a:p>
          <a:p>
            <a:pPr marL="0" indent="0" algn="ctr">
              <a:buNone/>
            </a:pPr>
            <a:endParaRPr lang="en-ZA" sz="2000" dirty="0"/>
          </a:p>
          <a:p>
            <a:pPr marL="0" indent="0" algn="ctr">
              <a:buNone/>
            </a:pPr>
            <a:endParaRPr lang="en-ZA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DB95C-6700-4747-9E0D-F03DB628F007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" y="0"/>
            <a:ext cx="9067800" cy="16002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1828798" y="1143000"/>
            <a:ext cx="62484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STATE OF FINANCES</a:t>
            </a:r>
          </a:p>
        </p:txBody>
      </p:sp>
      <p:pic>
        <p:nvPicPr>
          <p:cNvPr id="13" name="Picture 2" descr="Letterhead-1up"/>
          <p:cNvPicPr>
            <a:picLocks noChangeAspect="1" noChangeArrowheads="1"/>
          </p:cNvPicPr>
          <p:nvPr/>
        </p:nvPicPr>
        <p:blipFill>
          <a:blip r:embed="rId5" cstate="print"/>
          <a:srcRect t="95842" b="757"/>
          <a:stretch>
            <a:fillRect/>
          </a:stretch>
        </p:blipFill>
        <p:spPr bwMode="auto">
          <a:xfrm>
            <a:off x="-1" y="6522523"/>
            <a:ext cx="9144000" cy="342900"/>
          </a:xfrm>
          <a:prstGeom prst="rect">
            <a:avLst/>
          </a:prstGeom>
          <a:noFill/>
          <a:ln w="9525" algn="ctr">
            <a:miter lim="800000"/>
            <a:headEnd/>
            <a:tailEnd/>
          </a:ln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19200" y="1676400"/>
            <a:ext cx="7467600" cy="0"/>
          </a:xfrm>
          <a:prstGeom prst="line">
            <a:avLst/>
          </a:prstGeom>
          <a:ln w="57150">
            <a:solidFill>
              <a:srgbClr val="EBBD15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DAA3C308-8676-441F-A2A6-53B75B0908F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1000" y="2743200"/>
            <a:ext cx="8458200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8271888"/>
      </p:ext>
    </p:extLst>
  </p:cSld>
  <p:clrMapOvr>
    <a:masterClrMapping/>
  </p:clrMapOvr>
  <p:transition advClick="0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066800" y="1524000"/>
            <a:ext cx="7467600" cy="0"/>
          </a:xfrm>
          <a:prstGeom prst="line">
            <a:avLst/>
          </a:prstGeom>
          <a:ln w="57150">
            <a:solidFill>
              <a:srgbClr val="EBBD15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8" name="Picture 2" descr="Letterhead-1up"/>
          <p:cNvPicPr>
            <a:picLocks noChangeAspect="1" noChangeArrowheads="1"/>
          </p:cNvPicPr>
          <p:nvPr/>
        </p:nvPicPr>
        <p:blipFill>
          <a:blip r:embed="rId3" cstate="print"/>
          <a:srcRect t="95842" b="757"/>
          <a:stretch>
            <a:fillRect/>
          </a:stretch>
        </p:blipFill>
        <p:spPr bwMode="auto">
          <a:xfrm>
            <a:off x="0" y="6515100"/>
            <a:ext cx="9144000" cy="342900"/>
          </a:xfrm>
          <a:prstGeom prst="rect">
            <a:avLst/>
          </a:prstGeom>
          <a:noFill/>
          <a:ln w="9525" algn="ctr">
            <a:miter lim="800000"/>
            <a:headEnd/>
            <a:tailEnd/>
          </a:ln>
        </p:spPr>
      </p:pic>
      <p:sp>
        <p:nvSpPr>
          <p:cNvPr id="18" name="TextBox 17"/>
          <p:cNvSpPr txBox="1"/>
          <p:nvPr/>
        </p:nvSpPr>
        <p:spPr>
          <a:xfrm>
            <a:off x="1828800" y="416867"/>
            <a:ext cx="63627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</a:t>
            </a:r>
          </a:p>
          <a:p>
            <a:pPr algn="ctr"/>
            <a:r>
              <a:rPr lang="en-ZA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MUNICIPAL GRAND STRATEGY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ZA" dirty="0"/>
          </a:p>
          <a:p>
            <a:pPr marL="0" indent="0">
              <a:buNone/>
            </a:pPr>
            <a:r>
              <a:rPr lang="en-ZA" sz="1600" dirty="0"/>
              <a:t>Ngqushwa local municipality has 17 149 households an total of 705km roads and backlogs are consistently being addressed through infrastructure grants (MIG and INEP)</a:t>
            </a:r>
          </a:p>
          <a:p>
            <a:endParaRPr lang="en-ZA" sz="2000" dirty="0"/>
          </a:p>
          <a:p>
            <a:pPr marL="0" indent="0" algn="ctr">
              <a:buNone/>
            </a:pPr>
            <a:endParaRPr lang="en-ZA" sz="2000" dirty="0"/>
          </a:p>
          <a:p>
            <a:pPr marL="0" indent="0" algn="ctr">
              <a:buNone/>
            </a:pPr>
            <a:endParaRPr lang="en-ZA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DB95C-6700-4747-9E0D-F03DB628F007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" y="0"/>
            <a:ext cx="9067800" cy="16002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1885986" y="1285052"/>
            <a:ext cx="62484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SERVICE DELIVERY</a:t>
            </a:r>
          </a:p>
        </p:txBody>
      </p:sp>
      <p:pic>
        <p:nvPicPr>
          <p:cNvPr id="13" name="Picture 2" descr="Letterhead-1up"/>
          <p:cNvPicPr>
            <a:picLocks noChangeAspect="1" noChangeArrowheads="1"/>
          </p:cNvPicPr>
          <p:nvPr/>
        </p:nvPicPr>
        <p:blipFill>
          <a:blip r:embed="rId5" cstate="print"/>
          <a:srcRect t="95842" b="757"/>
          <a:stretch>
            <a:fillRect/>
          </a:stretch>
        </p:blipFill>
        <p:spPr bwMode="auto">
          <a:xfrm>
            <a:off x="-1" y="6522523"/>
            <a:ext cx="9144000" cy="342900"/>
          </a:xfrm>
          <a:prstGeom prst="rect">
            <a:avLst/>
          </a:prstGeom>
          <a:noFill/>
          <a:ln w="9525" algn="ctr">
            <a:miter lim="800000"/>
            <a:headEnd/>
            <a:tailEnd/>
          </a:ln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19200" y="1676400"/>
            <a:ext cx="7467600" cy="0"/>
          </a:xfrm>
          <a:prstGeom prst="line">
            <a:avLst/>
          </a:prstGeom>
          <a:ln w="57150">
            <a:solidFill>
              <a:srgbClr val="EBBD15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7482405"/>
              </p:ext>
            </p:extLst>
          </p:nvPr>
        </p:nvGraphicFramePr>
        <p:xfrm>
          <a:off x="1246909" y="2780509"/>
          <a:ext cx="5657814" cy="28940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50352">
                  <a:extLst>
                    <a:ext uri="{9D8B030D-6E8A-4147-A177-3AD203B41FA5}">
                      <a16:colId xmlns:a16="http://schemas.microsoft.com/office/drawing/2014/main" val="3719645256"/>
                    </a:ext>
                  </a:extLst>
                </a:gridCol>
                <a:gridCol w="2907462">
                  <a:extLst>
                    <a:ext uri="{9D8B030D-6E8A-4147-A177-3AD203B41FA5}">
                      <a16:colId xmlns:a16="http://schemas.microsoft.com/office/drawing/2014/main" val="1109723480"/>
                    </a:ext>
                  </a:extLst>
                </a:gridCol>
              </a:tblGrid>
              <a:tr h="7604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ZA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SERVICE DELIVERY BACKLOGS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(No access to basic services)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ZA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326" marR="61326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ZA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</a:t>
                      </a:r>
                      <a:r>
                        <a:rPr lang="en-ZA" sz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HH = 17 149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ZA" sz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road coverage = 705 km</a:t>
                      </a:r>
                      <a:endParaRPr lang="en-ZA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ZA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326" marR="61326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3113111"/>
                  </a:ext>
                </a:extLst>
              </a:tr>
              <a:tr h="99007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ZA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ZA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Water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ZA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ZA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Sanitation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ZA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ZA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Electricity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ZA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ZA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Refuse</a:t>
                      </a:r>
                      <a:r>
                        <a:rPr lang="en-ZA" sz="10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removal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ZA" sz="10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ZA" sz="10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ZA" sz="10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ZA" sz="10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ZA" sz="10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Roads</a:t>
                      </a:r>
                      <a:endParaRPr lang="en-ZA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ZA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326" marR="613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5.5%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ZA" sz="10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33%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ZA" sz="10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.5%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79.3%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(Only</a:t>
                      </a:r>
                      <a:r>
                        <a:rPr lang="en-US" sz="1000" b="1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20.7% households have access to solid waste collection and regular collection provided to businesses and institutions)</a:t>
                      </a:r>
                      <a:endParaRPr lang="en-US" sz="1000" b="1" baseline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ZA" sz="10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447 km Earth Roads </a:t>
                      </a:r>
                      <a:endParaRPr lang="en-ZA" sz="10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ZA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326" marR="613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81391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8990023"/>
      </p:ext>
    </p:extLst>
  </p:cSld>
  <p:clrMapOvr>
    <a:masterClrMapping/>
  </p:clrMapOvr>
  <p:transition advClick="0"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17925</TotalTime>
  <Words>907</Words>
  <Application>Microsoft Office PowerPoint</Application>
  <PresentationFormat>On-screen Show (4:3)</PresentationFormat>
  <Paragraphs>482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Times New Roman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CakweN</dc:creator>
  <cp:lastModifiedBy>Shereen Cassiem</cp:lastModifiedBy>
  <cp:revision>986</cp:revision>
  <cp:lastPrinted>2021-02-25T14:09:20Z</cp:lastPrinted>
  <dcterms:created xsi:type="dcterms:W3CDTF">2012-01-16T19:41:49Z</dcterms:created>
  <dcterms:modified xsi:type="dcterms:W3CDTF">2021-03-02T09:13:10Z</dcterms:modified>
  <cp:contentStatus/>
</cp:coreProperties>
</file>