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51" r:id="rId3"/>
    <p:sldId id="352" r:id="rId4"/>
    <p:sldId id="363" r:id="rId5"/>
    <p:sldId id="362" r:id="rId6"/>
    <p:sldId id="361" r:id="rId7"/>
    <p:sldId id="359" r:id="rId8"/>
    <p:sldId id="360" r:id="rId9"/>
    <p:sldId id="353" r:id="rId10"/>
    <p:sldId id="368" r:id="rId11"/>
    <p:sldId id="371" r:id="rId12"/>
    <p:sldId id="369" r:id="rId13"/>
    <p:sldId id="370" r:id="rId14"/>
    <p:sldId id="358" r:id="rId15"/>
    <p:sldId id="373" r:id="rId16"/>
    <p:sldId id="374" r:id="rId17"/>
    <p:sldId id="365" r:id="rId18"/>
    <p:sldId id="377" r:id="rId19"/>
    <p:sldId id="355" r:id="rId20"/>
    <p:sldId id="366" r:id="rId21"/>
    <p:sldId id="376" r:id="rId22"/>
    <p:sldId id="356" r:id="rId23"/>
    <p:sldId id="375" r:id="rId24"/>
    <p:sldId id="348" r:id="rId25"/>
  </p:sldIdLst>
  <p:sldSz cx="9906000" cy="6858000" type="A4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9400-0C23-41C4-AD51-5DCAA20F8F79}" type="datetimeFigureOut">
              <a:rPr lang="en-ZA" smtClean="0"/>
              <a:t>2021/03/02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152525"/>
            <a:ext cx="4495800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27A54-512F-4E42-BD53-A7972BB8AC5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657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2875-81E9-4843-9C7F-AC8C224C8DD2}" type="datetimeFigureOut">
              <a:rPr lang="en-US" smtClean="0"/>
              <a:t>3/2/2021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F0F0-D5A6-4F3D-9138-10A2019C799C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2920" y="1916832"/>
            <a:ext cx="4995868" cy="2592288"/>
          </a:xfrm>
        </p:spPr>
        <p:txBody>
          <a:bodyPr>
            <a:normAutofit fontScale="90000"/>
          </a:bodyPr>
          <a:lstStyle/>
          <a:p>
            <a:r>
              <a:rPr lang="en-ZA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          </a:t>
            </a:r>
            <a: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en-ZA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en-ZA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en-ZA" sz="28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en-Z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MNQUMA </a:t>
            </a:r>
            <a:r>
              <a:rPr lang="en-ZA" sz="2700" b="1" dirty="0">
                <a:latin typeface="Arial" panose="020B0604020202020204" pitchFamily="34" charset="0"/>
                <a:cs typeface="Arial" panose="020B0604020202020204" pitchFamily="34" charset="0"/>
              </a:rPr>
              <a:t>LOCAL MUNICIPALITY</a:t>
            </a:r>
            <a:br>
              <a:rPr lang="en-ZA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OF THE MUNICIPALITY REPORT</a:t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PORFOLIO COMMITTEE ON CO-ORPERATIVE GOVERNANCE AND TRADITIONAL AFFAIRS </a:t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MARCH 2021</a:t>
            </a: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>
                <a:latin typeface="+mn-lt"/>
                <a:cs typeface="Times New Roman" pitchFamily="18" charset="0"/>
              </a:rPr>
              <a:t/>
            </a:r>
            <a:br>
              <a:rPr lang="en-ZA" sz="2000" b="1" dirty="0">
                <a:latin typeface="+mn-lt"/>
                <a:cs typeface="Times New Roman" pitchFamily="18" charset="0"/>
              </a:rPr>
            </a:br>
            <a:endParaRPr lang="en-ZA" sz="20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274638"/>
            <a:ext cx="7355160" cy="778098"/>
          </a:xfrm>
        </p:spPr>
        <p:txBody>
          <a:bodyPr>
            <a:noAutofit/>
          </a:bodyPr>
          <a:lstStyle/>
          <a:p>
            <a:pPr fontAlgn="b"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Infrastructure Development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F0F0-D5A6-4F3D-9138-10A2019C799C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648" y="1268760"/>
            <a:ext cx="7626052" cy="4525963"/>
          </a:xfrm>
        </p:spPr>
        <p:txBody>
          <a:bodyPr>
            <a:normAutofit/>
          </a:bodyPr>
          <a:lstStyle/>
          <a:p>
            <a:r>
              <a:rPr lang="en-ZA" sz="1600" dirty="0" smtClean="0"/>
              <a:t>The municipality utilizes Municipal Infrastructure Grant (MIG) for infrastructure development and its own funding for maintenance;</a:t>
            </a:r>
          </a:p>
          <a:p>
            <a:r>
              <a:rPr lang="en-ZA" sz="1600" dirty="0" smtClean="0"/>
              <a:t>Electrification programme is the function of Eskom but the municipality implements electricity connection </a:t>
            </a:r>
            <a:r>
              <a:rPr lang="en-ZA" sz="1600" dirty="0" err="1" smtClean="0"/>
              <a:t>programes</a:t>
            </a:r>
            <a:r>
              <a:rPr lang="en-ZA" sz="1600" dirty="0" smtClean="0"/>
              <a:t> through INEP.</a:t>
            </a:r>
          </a:p>
          <a:p>
            <a:r>
              <a:rPr lang="en-ZA" sz="1600" dirty="0" smtClean="0"/>
              <a:t>All contractors for 2020/2021 projects are on site and are working</a:t>
            </a:r>
          </a:p>
          <a:p>
            <a:r>
              <a:rPr lang="en-ZA" sz="1600" dirty="0" smtClean="0"/>
              <a:t>2020/2021 electrification programme for connection of 264 households = 88%  towards completion  </a:t>
            </a:r>
          </a:p>
          <a:p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70392"/>
              </p:ext>
            </p:extLst>
          </p:nvPr>
        </p:nvGraphicFramePr>
        <p:xfrm>
          <a:off x="1352599" y="3573016"/>
          <a:ext cx="7180066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78">
                  <a:extLst>
                    <a:ext uri="{9D8B030D-6E8A-4147-A177-3AD203B41FA5}">
                      <a16:colId xmlns:a16="http://schemas.microsoft.com/office/drawing/2014/main" val="714804361"/>
                    </a:ext>
                  </a:extLst>
                </a:gridCol>
                <a:gridCol w="819547">
                  <a:extLst>
                    <a:ext uri="{9D8B030D-6E8A-4147-A177-3AD203B41FA5}">
                      <a16:colId xmlns:a16="http://schemas.microsoft.com/office/drawing/2014/main" val="703181078"/>
                    </a:ext>
                  </a:extLst>
                </a:gridCol>
                <a:gridCol w="1573809">
                  <a:extLst>
                    <a:ext uri="{9D8B030D-6E8A-4147-A177-3AD203B41FA5}">
                      <a16:colId xmlns:a16="http://schemas.microsoft.com/office/drawing/2014/main" val="4041217446"/>
                    </a:ext>
                  </a:extLst>
                </a:gridCol>
                <a:gridCol w="1810567">
                  <a:extLst>
                    <a:ext uri="{9D8B030D-6E8A-4147-A177-3AD203B41FA5}">
                      <a16:colId xmlns:a16="http://schemas.microsoft.com/office/drawing/2014/main" val="191396246"/>
                    </a:ext>
                  </a:extLst>
                </a:gridCol>
                <a:gridCol w="1779465">
                  <a:extLst>
                    <a:ext uri="{9D8B030D-6E8A-4147-A177-3AD203B41FA5}">
                      <a16:colId xmlns:a16="http://schemas.microsoft.com/office/drawing/2014/main" val="2690812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Financial Year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GRANT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Allocation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Transferred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Expenditure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8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2019/2020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MIG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R62 609 000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R62 609 000</a:t>
                      </a:r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100%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0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2020/2021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MIG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R62 194 000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R40</a:t>
                      </a:r>
                      <a:r>
                        <a:rPr lang="en-ZA" sz="1600" baseline="0" dirty="0" smtClean="0"/>
                        <a:t> 654 000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70% (currently)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44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2019/2020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INEP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R8 806 000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1</a:t>
                      </a:r>
                      <a:r>
                        <a:rPr lang="en-ZA" sz="1600" baseline="0" dirty="0" smtClean="0"/>
                        <a:t> 500 000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R8</a:t>
                      </a:r>
                      <a:r>
                        <a:rPr lang="en-ZA" sz="1600" baseline="0" dirty="0" smtClean="0"/>
                        <a:t> 579 162 (Top up with own funding)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47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2020/2021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INEP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R9 270 000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R5 270</a:t>
                      </a:r>
                      <a:r>
                        <a:rPr lang="en-ZA" sz="1600" baseline="0" dirty="0" smtClean="0"/>
                        <a:t> 000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68%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6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154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2498" y="1196752"/>
            <a:ext cx="7842076" cy="4525963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Mnquma Municipality has further set aside a budget with its own funding for other infrastructural development programmes as follows:</a:t>
            </a:r>
          </a:p>
          <a:p>
            <a:r>
              <a:rPr lang="en-ZA" dirty="0" smtClean="0"/>
              <a:t>Asphalt overlay King and Blyth street intersections – R2,9m (project completed)</a:t>
            </a:r>
          </a:p>
          <a:p>
            <a:r>
              <a:rPr lang="en-ZA" dirty="0" smtClean="0"/>
              <a:t>Refurbishment of </a:t>
            </a:r>
            <a:r>
              <a:rPr lang="en-ZA" dirty="0"/>
              <a:t>M</a:t>
            </a:r>
            <a:r>
              <a:rPr lang="en-ZA" dirty="0" smtClean="0"/>
              <a:t>erriman, </a:t>
            </a:r>
            <a:r>
              <a:rPr lang="en-ZA" dirty="0" err="1"/>
              <a:t>S</a:t>
            </a:r>
            <a:r>
              <a:rPr lang="en-ZA" dirty="0" err="1" smtClean="0"/>
              <a:t>canlen</a:t>
            </a:r>
            <a:r>
              <a:rPr lang="en-ZA" dirty="0" smtClean="0"/>
              <a:t> &amp; High street – R3,9m (in progress)</a:t>
            </a:r>
          </a:p>
          <a:p>
            <a:r>
              <a:rPr lang="en-ZA" dirty="0" smtClean="0"/>
              <a:t>Paving of side Parking along King Street – R1,5m (completed)</a:t>
            </a:r>
          </a:p>
          <a:p>
            <a:r>
              <a:rPr lang="en-ZA" dirty="0" smtClean="0"/>
              <a:t>Re-instatement of catch pit covers – R0.5m (in progress)</a:t>
            </a:r>
          </a:p>
          <a:p>
            <a:r>
              <a:rPr lang="en-ZA" dirty="0" err="1" smtClean="0"/>
              <a:t>Alphalt</a:t>
            </a:r>
            <a:r>
              <a:rPr lang="en-ZA" dirty="0" smtClean="0"/>
              <a:t> overlay in the CBD – R5,7m (stalled – to terminate the contractor 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56656" y="274638"/>
            <a:ext cx="7554044" cy="706090"/>
          </a:xfrm>
        </p:spPr>
        <p:txBody>
          <a:bodyPr>
            <a:noAutofit/>
          </a:bodyPr>
          <a:lstStyle/>
          <a:p>
            <a:pPr fontAlgn="b"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Infrastructure Development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6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600201"/>
            <a:ext cx="7842076" cy="4525963"/>
          </a:xfrm>
        </p:spPr>
        <p:txBody>
          <a:bodyPr/>
          <a:lstStyle/>
          <a:p>
            <a:r>
              <a:rPr lang="en-ZA" dirty="0" smtClean="0"/>
              <a:t>The municipality procured additional plant machinery and vehicles to assist towards road maintenance = 4x Tipper trucks, 1x smooth roller, 1x TLB, 1x Grader and 1x Milling Machine </a:t>
            </a:r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68624" y="274638"/>
            <a:ext cx="7842076" cy="706090"/>
          </a:xfrm>
        </p:spPr>
        <p:txBody>
          <a:bodyPr>
            <a:noAutofit/>
          </a:bodyPr>
          <a:lstStyle/>
          <a:p>
            <a:pPr fontAlgn="b">
              <a:spcBef>
                <a:spcPts val="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Infrastructure Development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120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656" y="274638"/>
            <a:ext cx="7211144" cy="562074"/>
          </a:xfrm>
        </p:spPr>
        <p:txBody>
          <a:bodyPr>
            <a:normAutofit fontScale="90000"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EPWP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32" y="836712"/>
            <a:ext cx="7499176" cy="5184576"/>
          </a:xfrm>
        </p:spPr>
        <p:txBody>
          <a:bodyPr>
            <a:normAutofit/>
          </a:bodyPr>
          <a:lstStyle/>
          <a:p>
            <a:pPr algn="just"/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dirty="0" smtClean="0"/>
              <a:t>110 EPWP casuals have been employed from August 2020 to </a:t>
            </a:r>
            <a:r>
              <a:rPr lang="en-ZA" dirty="0"/>
              <a:t>assist </a:t>
            </a:r>
            <a:r>
              <a:rPr lang="en-ZA" dirty="0" smtClean="0"/>
              <a:t>in Solid Waste, Public Amenities, Road maintenance, heritage sites</a:t>
            </a:r>
            <a:r>
              <a:rPr lang="en-ZA" dirty="0"/>
              <a:t> </a:t>
            </a:r>
            <a:r>
              <a:rPr lang="en-ZA" dirty="0" smtClean="0"/>
              <a:t>and revenue Management </a:t>
            </a:r>
          </a:p>
          <a:p>
            <a:pPr algn="just"/>
            <a:r>
              <a:rPr lang="en-ZA" dirty="0" smtClean="0"/>
              <a:t>Expenditure on the EPWP allocation is 100% on overall allocation of R1 695 000 </a:t>
            </a:r>
          </a:p>
          <a:p>
            <a:pPr algn="just"/>
            <a:r>
              <a:rPr lang="en-ZA" dirty="0" smtClean="0"/>
              <a:t>The municipality co-funded EPWP programme with R1,5 million  </a:t>
            </a:r>
          </a:p>
          <a:p>
            <a:pPr algn="just"/>
            <a:endParaRPr lang="en-ZA" dirty="0" smtClean="0"/>
          </a:p>
          <a:p>
            <a:pPr lvl="1"/>
            <a:endParaRPr lang="en-ZA" dirty="0"/>
          </a:p>
          <a:p>
            <a:pPr algn="just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4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600" y="274638"/>
            <a:ext cx="8058100" cy="850106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Economic Development and Planning 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65861"/>
              </p:ext>
            </p:extLst>
          </p:nvPr>
        </p:nvGraphicFramePr>
        <p:xfrm>
          <a:off x="1496243" y="1124744"/>
          <a:ext cx="8209284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8">
                  <a:extLst>
                    <a:ext uri="{9D8B030D-6E8A-4147-A177-3AD203B41FA5}">
                      <a16:colId xmlns:a16="http://schemas.microsoft.com/office/drawing/2014/main" val="2384407364"/>
                    </a:ext>
                  </a:extLst>
                </a:gridCol>
                <a:gridCol w="1728441">
                  <a:extLst>
                    <a:ext uri="{9D8B030D-6E8A-4147-A177-3AD203B41FA5}">
                      <a16:colId xmlns:a16="http://schemas.microsoft.com/office/drawing/2014/main" val="118954560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82373373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CATALYTIC</a:t>
                      </a:r>
                      <a:r>
                        <a:rPr lang="en-ZA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PROJECTS </a:t>
                      </a:r>
                      <a:endParaRPr lang="en-ZA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Project Name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Funding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Status quo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7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Butterworth Industrial</a:t>
                      </a:r>
                      <a:r>
                        <a:rPr lang="en-ZA" sz="1600" baseline="0" dirty="0" smtClean="0"/>
                        <a:t> Park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acquired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 the process of developing a</a:t>
                      </a:r>
                      <a:r>
                        <a:rPr lang="en-ZA" sz="1600" baseline="0" dirty="0" smtClean="0"/>
                        <a:t> business plan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47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Ndabakazi</a:t>
                      </a:r>
                      <a:r>
                        <a:rPr lang="en-ZA" sz="1600" dirty="0" smtClean="0"/>
                        <a:t> Rural Development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Private</a:t>
                      </a:r>
                      <a:r>
                        <a:rPr lang="en-ZA" sz="1600" baseline="0" dirty="0" smtClean="0"/>
                        <a:t> Developer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89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Gcuwa Dam Development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Not yet acquired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Yonwaba</a:t>
                      </a:r>
                      <a:r>
                        <a:rPr lang="en-ZA" sz="1600" dirty="0" smtClean="0"/>
                        <a:t> Investments appointed for the development – they</a:t>
                      </a:r>
                      <a:r>
                        <a:rPr lang="en-ZA" sz="1600" baseline="0" dirty="0" smtClean="0"/>
                        <a:t> have applied for funding from ECDC but awaiting response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9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Ngqamakwe</a:t>
                      </a:r>
                      <a:r>
                        <a:rPr lang="en-ZA" sz="1600" dirty="0" smtClean="0"/>
                        <a:t> Development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Private Developer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Ovygystix</a:t>
                      </a:r>
                      <a:r>
                        <a:rPr lang="en-ZA" sz="1600" dirty="0" smtClean="0"/>
                        <a:t> appointed for</a:t>
                      </a:r>
                      <a:r>
                        <a:rPr lang="en-ZA" sz="1600" baseline="0" dirty="0" smtClean="0"/>
                        <a:t> </a:t>
                      </a:r>
                      <a:r>
                        <a:rPr lang="en-ZA" sz="1600" baseline="0" dirty="0" err="1" smtClean="0"/>
                        <a:t>Ngqamakwe</a:t>
                      </a:r>
                      <a:r>
                        <a:rPr lang="en-ZA" sz="1600" baseline="0" dirty="0" smtClean="0"/>
                        <a:t> Development;</a:t>
                      </a:r>
                    </a:p>
                    <a:p>
                      <a:r>
                        <a:rPr lang="en-ZA" sz="1600" baseline="0" dirty="0" smtClean="0"/>
                        <a:t>Environmental Impact Assessment in progress;</a:t>
                      </a:r>
                    </a:p>
                    <a:p>
                      <a:r>
                        <a:rPr lang="en-ZA" sz="1600" baseline="0" dirty="0" smtClean="0"/>
                        <a:t>In the process of relocating residents who occupied the land earmarked for development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2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Ibika</a:t>
                      </a:r>
                      <a:r>
                        <a:rPr lang="en-ZA" sz="1600" baseline="0" dirty="0" smtClean="0"/>
                        <a:t> Development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Private</a:t>
                      </a:r>
                      <a:r>
                        <a:rPr lang="en-ZA" sz="1600" baseline="0" dirty="0" smtClean="0"/>
                        <a:t> Developer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Fuel Mart appointed for the development;</a:t>
                      </a:r>
                    </a:p>
                    <a:p>
                      <a:r>
                        <a:rPr lang="en-ZA" sz="1600" dirty="0" smtClean="0"/>
                        <a:t>Phase</a:t>
                      </a:r>
                      <a:r>
                        <a:rPr lang="en-ZA" sz="1600" baseline="0" dirty="0" smtClean="0"/>
                        <a:t> one with Fuel station, restaurants and spar express completed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58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26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600" y="274638"/>
            <a:ext cx="8058100" cy="850106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Economic Development and Planning 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167553"/>
              </p:ext>
            </p:extLst>
          </p:nvPr>
        </p:nvGraphicFramePr>
        <p:xfrm>
          <a:off x="1496243" y="1124744"/>
          <a:ext cx="8209284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428">
                  <a:extLst>
                    <a:ext uri="{9D8B030D-6E8A-4147-A177-3AD203B41FA5}">
                      <a16:colId xmlns:a16="http://schemas.microsoft.com/office/drawing/2014/main" val="2384407364"/>
                    </a:ext>
                  </a:extLst>
                </a:gridCol>
                <a:gridCol w="1728441">
                  <a:extLst>
                    <a:ext uri="{9D8B030D-6E8A-4147-A177-3AD203B41FA5}">
                      <a16:colId xmlns:a16="http://schemas.microsoft.com/office/drawing/2014/main" val="118954560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82373373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ZA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CATALYTIC</a:t>
                      </a:r>
                      <a:r>
                        <a:rPr lang="en-ZA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PROJECTS </a:t>
                      </a:r>
                      <a:endParaRPr lang="en-ZA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8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Project Name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Funding 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Status quo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976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err="1" smtClean="0"/>
                        <a:t>Ngqamakwe</a:t>
                      </a:r>
                      <a:r>
                        <a:rPr lang="en-ZA" sz="1600" dirty="0" smtClean="0"/>
                        <a:t> Internal Streets surfacing (Small towns</a:t>
                      </a:r>
                      <a:r>
                        <a:rPr lang="en-ZA" sz="1600" baseline="0" dirty="0" smtClean="0"/>
                        <a:t> Regeneration programme)</a:t>
                      </a:r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OTP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Consultant appointed for the designs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47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Office Precinct</a:t>
                      </a:r>
                      <a:r>
                        <a:rPr lang="en-ZA" sz="1600" baseline="0" dirty="0" smtClean="0"/>
                        <a:t> 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Public</a:t>
                      </a:r>
                      <a:r>
                        <a:rPr lang="en-ZA" sz="1600" baseline="0" dirty="0" smtClean="0"/>
                        <a:t> Private Partnership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Engagements</a:t>
                      </a:r>
                      <a:r>
                        <a:rPr lang="en-ZA" sz="1600" baseline="0" dirty="0" smtClean="0"/>
                        <a:t> with the Department of Public Works for the transfer of the site identified for the construction of the Office Precinct </a:t>
                      </a:r>
                    </a:p>
                    <a:p>
                      <a:endParaRPr lang="en-ZA" sz="1600" baseline="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89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Construction</a:t>
                      </a:r>
                      <a:r>
                        <a:rPr lang="en-ZA" sz="1600" baseline="0" dirty="0" smtClean="0"/>
                        <a:t> of Tourism Information Centre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</a:t>
                      </a:r>
                      <a:r>
                        <a:rPr lang="en-ZA" sz="1600" baseline="0" dirty="0" smtClean="0"/>
                        <a:t> own funding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Site has</a:t>
                      </a:r>
                      <a:r>
                        <a:rPr lang="en-ZA" sz="1600" baseline="0" dirty="0" smtClean="0"/>
                        <a:t> been identified, in the process of sourcing architects for the designs and development of BOQ for the TIC</a:t>
                      </a:r>
                    </a:p>
                    <a:p>
                      <a:endParaRPr lang="en-ZA" sz="160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91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3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32" y="1600201"/>
            <a:ext cx="7770068" cy="4525963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SMME support </a:t>
            </a:r>
            <a:r>
              <a:rPr lang="en-ZA" dirty="0" err="1" smtClean="0"/>
              <a:t>programes</a:t>
            </a:r>
            <a:r>
              <a:rPr lang="en-ZA" dirty="0" smtClean="0"/>
              <a:t>:</a:t>
            </a:r>
          </a:p>
          <a:p>
            <a:pPr lvl="1"/>
            <a:r>
              <a:rPr lang="en-ZA" dirty="0" smtClean="0"/>
              <a:t>Installation of 80 Hawker Stalls in 2019/2020 FY</a:t>
            </a:r>
          </a:p>
          <a:p>
            <a:pPr lvl="1"/>
            <a:r>
              <a:rPr lang="en-ZA" dirty="0" smtClean="0"/>
              <a:t>90 Hawker stalls to be installed in 2021/2022 FY</a:t>
            </a:r>
          </a:p>
          <a:p>
            <a:pPr lvl="1"/>
            <a:r>
              <a:rPr lang="en-ZA" dirty="0" smtClean="0"/>
              <a:t>Site for Co-operatives Development Centre identified and the CDC has been established but not yet functional – committee established</a:t>
            </a:r>
          </a:p>
          <a:p>
            <a:pPr lvl="1"/>
            <a:r>
              <a:rPr lang="en-ZA" dirty="0" smtClean="0"/>
              <a:t>Provision of inputs to emerging farmers and SMMEs</a:t>
            </a:r>
          </a:p>
          <a:p>
            <a:pPr lvl="1"/>
            <a:r>
              <a:rPr lang="en-ZA" dirty="0" smtClean="0"/>
              <a:t>In the process of procuring 2 trackers and shearing shed material for 2 SMME Co-operatives </a:t>
            </a:r>
            <a:endParaRPr lang="en-Z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39888" y="274638"/>
            <a:ext cx="7770812" cy="706090"/>
          </a:xfrm>
        </p:spPr>
        <p:txBody>
          <a:bodyPr>
            <a:norm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Economic Development and Planning 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87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48" y="274638"/>
            <a:ext cx="7626052" cy="850106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capacity 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196753"/>
            <a:ext cx="7842076" cy="4929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ZA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ZA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The position of the Municipal Manager and section 56 managers are filled.</a:t>
            </a:r>
            <a:endParaRPr lang="en-ZA" sz="2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ZA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The Council is relatively stable and Council Meetings are sitting quarterly as well as</a:t>
            </a:r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virtually </a:t>
            </a:r>
            <a:r>
              <a:rPr lang="en-ZA" sz="28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due to C</a:t>
            </a:r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ovid-19.</a:t>
            </a:r>
            <a:r>
              <a:rPr lang="en-ZA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ZA" sz="2800" dirty="0" smtClean="0">
                <a:latin typeface="Arial" panose="020B0604020202020204" pitchFamily="34" charset="0"/>
              </a:rPr>
              <a:t>There are sound labour relationships between employer and employee, and  </a:t>
            </a:r>
            <a:r>
              <a:rPr lang="en-ZA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Local Labour Forum </a:t>
            </a:r>
            <a:r>
              <a:rPr lang="en-ZA" sz="2800" dirty="0">
                <a:latin typeface="Arial" panose="020B0604020202020204" pitchFamily="34" charset="0"/>
                <a:ea typeface="Calibri" panose="020F0502020204030204" pitchFamily="34" charset="0"/>
              </a:rPr>
              <a:t>meetings are sitting quarterly as per the </a:t>
            </a:r>
            <a:r>
              <a:rPr lang="en-ZA" sz="2800" dirty="0" smtClean="0">
                <a:latin typeface="Arial" panose="020B0604020202020204" pitchFamily="34" charset="0"/>
                <a:ea typeface="Calibri" panose="020F0502020204030204" pitchFamily="34" charset="0"/>
              </a:rPr>
              <a:t>plan.</a:t>
            </a:r>
          </a:p>
          <a:p>
            <a:r>
              <a:rPr lang="en-ZA" sz="2800" dirty="0" smtClean="0">
                <a:latin typeface="Arial" panose="020B0604020202020204" pitchFamily="34" charset="0"/>
              </a:rPr>
              <a:t>Council policies are implemented and being reviewed annually.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2482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18058"/>
          </a:xfrm>
        </p:spPr>
        <p:txBody>
          <a:bodyPr>
            <a:normAutofit fontScale="90000"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Capacity 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914577"/>
              </p:ext>
            </p:extLst>
          </p:nvPr>
        </p:nvGraphicFramePr>
        <p:xfrm>
          <a:off x="1280592" y="1052736"/>
          <a:ext cx="8057382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28849704"/>
                    </a:ext>
                  </a:extLst>
                </a:gridCol>
                <a:gridCol w="2584774">
                  <a:extLst>
                    <a:ext uri="{9D8B030D-6E8A-4147-A177-3AD203B41FA5}">
                      <a16:colId xmlns:a16="http://schemas.microsoft.com/office/drawing/2014/main" val="34332885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COMPETENCY LEVELS </a:t>
                      </a:r>
                      <a:endParaRPr lang="en-ZA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86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Position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 smtClean="0"/>
                        <a:t> Completed</a:t>
                      </a:r>
                      <a:r>
                        <a:rPr lang="en-ZA" sz="1600" b="1" baseline="0" dirty="0" smtClean="0"/>
                        <a:t> (Yes/No) 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44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 Manager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51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Chief Financial</a:t>
                      </a:r>
                      <a:r>
                        <a:rPr lang="en-ZA" sz="1600" baseline="0" dirty="0" smtClean="0"/>
                        <a:t> Officer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0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Director Corporate</a:t>
                      </a:r>
                      <a:r>
                        <a:rPr lang="en-ZA" sz="1600" baseline="0" dirty="0" smtClean="0"/>
                        <a:t> Services </a:t>
                      </a:r>
                      <a:endParaRPr lang="en-ZA" sz="1600" dirty="0" smtClean="0"/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30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Director Infrastructural</a:t>
                      </a:r>
                      <a:r>
                        <a:rPr lang="en-ZA" sz="1600" baseline="0" dirty="0" smtClean="0"/>
                        <a:t> Development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08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Director Strategic Management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 (Awaiting for Certificate)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67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Director Local Economic Development and Planning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 (Awaiting for Certificate)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45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Director Community Services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Yes (Awaiting for Certificate)</a:t>
                      </a: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37237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ZA" sz="1600" b="1" dirty="0" smtClean="0"/>
                        <a:t>FINANCE</a:t>
                      </a:r>
                      <a:r>
                        <a:rPr lang="en-ZA" sz="1600" b="1" baseline="0" dirty="0" smtClean="0"/>
                        <a:t> OFFICERS </a:t>
                      </a:r>
                      <a:endParaRPr lang="en-ZA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80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Manager Supply</a:t>
                      </a:r>
                      <a:r>
                        <a:rPr lang="en-ZA" sz="1600" baseline="0" dirty="0" smtClean="0"/>
                        <a:t> Chain Management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45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Manager Budget</a:t>
                      </a:r>
                      <a:r>
                        <a:rPr lang="en-ZA" sz="1600" baseline="0" dirty="0" smtClean="0"/>
                        <a:t> and Financial Reporting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Yes</a:t>
                      </a:r>
                      <a:r>
                        <a:rPr lang="en-ZA" sz="1600" baseline="0" dirty="0" smtClean="0"/>
                        <a:t> (Awaiting for certificate)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436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Manager Asset Management</a:t>
                      </a:r>
                      <a:r>
                        <a:rPr lang="en-ZA" sz="1600" baseline="0" dirty="0" smtClean="0"/>
                        <a:t>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</a:t>
                      </a:r>
                      <a:r>
                        <a:rPr lang="en-ZA" sz="1600" baseline="0" dirty="0" smtClean="0"/>
                        <a:t> progress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043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Manager Revenue Management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 progress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35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Manager Expenditure</a:t>
                      </a:r>
                      <a:r>
                        <a:rPr lang="en-ZA" sz="1600" baseline="0" dirty="0" smtClean="0"/>
                        <a:t> Mangement 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In progress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5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303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624" y="274638"/>
            <a:ext cx="7842076" cy="70609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Committee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196753"/>
            <a:ext cx="7842076" cy="492941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Internal Audit Unit is established and fully functional</a:t>
            </a:r>
          </a:p>
          <a:p>
            <a:r>
              <a:rPr lang="en-ZA" dirty="0" smtClean="0"/>
              <a:t>The unit is resources with the Manger Internal Audit and 2 x Internal Auditors</a:t>
            </a:r>
          </a:p>
          <a:p>
            <a:r>
              <a:rPr lang="en-ZA" dirty="0" smtClean="0"/>
              <a:t>The </a:t>
            </a:r>
            <a:r>
              <a:rPr lang="en-ZA" dirty="0" err="1" smtClean="0"/>
              <a:t>Amathole</a:t>
            </a:r>
            <a:r>
              <a:rPr lang="en-ZA" dirty="0" smtClean="0"/>
              <a:t> District Municipality will be placing 2 interns to the municipality and the municipality has also advertised for placement of 3 interns though the LGSETA grant;</a:t>
            </a:r>
          </a:p>
          <a:p>
            <a:r>
              <a:rPr lang="en-ZA" dirty="0" smtClean="0"/>
              <a:t>The internship programme will assist graduate learners in the field to acquire experience to enter the labour market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136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632" y="274638"/>
            <a:ext cx="7770068" cy="1143000"/>
          </a:xfrm>
        </p:spPr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/>
              </a:rPr>
              <a:t>PRESENTATION OUTLINE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32" y="1340768"/>
            <a:ext cx="7770068" cy="4824536"/>
          </a:xfrm>
        </p:spPr>
        <p:txBody>
          <a:bodyPr>
            <a:normAutofit fontScale="85000" lnSpcReduction="20000"/>
          </a:bodyPr>
          <a:lstStyle/>
          <a:p>
            <a:r>
              <a:rPr lang="en-GB" sz="1600" dirty="0"/>
              <a:t>I</a:t>
            </a:r>
            <a:r>
              <a:rPr lang="en-GB" sz="1600" dirty="0" smtClean="0"/>
              <a:t>mplementation </a:t>
            </a:r>
            <a:r>
              <a:rPr lang="en-GB" sz="1600" dirty="0"/>
              <a:t>of the Post Audit Action Plan </a:t>
            </a:r>
            <a:endParaRPr lang="en-GB" sz="1600" dirty="0" smtClean="0"/>
          </a:p>
          <a:p>
            <a:r>
              <a:rPr lang="en-GB" sz="1600" dirty="0"/>
              <a:t>State of </a:t>
            </a:r>
            <a:r>
              <a:rPr lang="en-GB" sz="1600" dirty="0" smtClean="0"/>
              <a:t>finances</a:t>
            </a:r>
          </a:p>
          <a:p>
            <a:pPr lvl="1"/>
            <a:r>
              <a:rPr lang="en-ZA" sz="1600" dirty="0"/>
              <a:t>Breakdown of Covid-19 Expenditure </a:t>
            </a:r>
            <a:r>
              <a:rPr lang="en-ZA" sz="1600" dirty="0" smtClean="0"/>
              <a:t>details</a:t>
            </a:r>
          </a:p>
          <a:p>
            <a:pPr lvl="1"/>
            <a:r>
              <a:rPr lang="en-ZA" sz="1600" dirty="0" smtClean="0"/>
              <a:t>Revenue </a:t>
            </a:r>
            <a:r>
              <a:rPr lang="en-ZA" sz="1600" dirty="0"/>
              <a:t>collection (March to December 2020</a:t>
            </a:r>
            <a:r>
              <a:rPr lang="en-ZA" sz="1600" dirty="0" smtClean="0"/>
              <a:t>)</a:t>
            </a:r>
          </a:p>
          <a:p>
            <a:pPr lvl="1"/>
            <a:r>
              <a:rPr lang="en-ZA" sz="1600" dirty="0" smtClean="0"/>
              <a:t>Debt </a:t>
            </a:r>
            <a:r>
              <a:rPr lang="en-ZA" sz="1600" dirty="0"/>
              <a:t>owed by Sector Departments </a:t>
            </a:r>
          </a:p>
          <a:p>
            <a:pPr lvl="1"/>
            <a:r>
              <a:rPr lang="en-GB" sz="1600" dirty="0" smtClean="0"/>
              <a:t>Breakdown </a:t>
            </a:r>
            <a:r>
              <a:rPr lang="en-GB" sz="1600" dirty="0"/>
              <a:t>of the unauthorized, irregular, fruitless and wasteful expenditure</a:t>
            </a:r>
          </a:p>
          <a:p>
            <a:pPr lvl="1"/>
            <a:r>
              <a:rPr lang="en-GB" sz="1600" dirty="0"/>
              <a:t>C</a:t>
            </a:r>
            <a:r>
              <a:rPr lang="en-GB" sz="1600" dirty="0" smtClean="0"/>
              <a:t>onsequence Management</a:t>
            </a:r>
            <a:endParaRPr lang="en-ZA" sz="1600" dirty="0"/>
          </a:p>
          <a:p>
            <a:r>
              <a:rPr lang="en-GB" sz="1600" dirty="0" smtClean="0"/>
              <a:t>Infrastructure Development </a:t>
            </a:r>
          </a:p>
          <a:p>
            <a:pPr lvl="1"/>
            <a:r>
              <a:rPr lang="en-GB" sz="1200" dirty="0" smtClean="0"/>
              <a:t>MIG Grant allocation expenditure </a:t>
            </a:r>
          </a:p>
          <a:p>
            <a:pPr lvl="1"/>
            <a:r>
              <a:rPr lang="en-GB" sz="1200" dirty="0" smtClean="0"/>
              <a:t>INEP Grant allocation Expenditure</a:t>
            </a:r>
          </a:p>
          <a:p>
            <a:pPr lvl="1"/>
            <a:r>
              <a:rPr lang="en-GB" sz="1200" dirty="0" smtClean="0"/>
              <a:t>EPWP</a:t>
            </a:r>
          </a:p>
          <a:p>
            <a:pPr lvl="1"/>
            <a:r>
              <a:rPr lang="en-GB" sz="1200" dirty="0" smtClean="0"/>
              <a:t>Projects – own funding</a:t>
            </a:r>
          </a:p>
          <a:p>
            <a:pPr lvl="1"/>
            <a:r>
              <a:rPr lang="en-GB" sz="1200" dirty="0" smtClean="0"/>
              <a:t>Housing Development Projects </a:t>
            </a:r>
          </a:p>
          <a:p>
            <a:r>
              <a:rPr lang="en-GB" sz="1600" dirty="0" smtClean="0"/>
              <a:t>Local Economic Development and Planning </a:t>
            </a:r>
          </a:p>
          <a:p>
            <a:pPr lvl="1"/>
            <a:r>
              <a:rPr lang="en-GB" sz="1200" dirty="0" smtClean="0"/>
              <a:t>Catalytic Projects </a:t>
            </a:r>
          </a:p>
          <a:p>
            <a:pPr lvl="1"/>
            <a:r>
              <a:rPr lang="en-GB" sz="1200" dirty="0" smtClean="0"/>
              <a:t>SMME Development </a:t>
            </a:r>
          </a:p>
          <a:p>
            <a:r>
              <a:rPr lang="en-GB" sz="1600" dirty="0" smtClean="0"/>
              <a:t>Institutional </a:t>
            </a:r>
            <a:r>
              <a:rPr lang="en-GB" sz="1600" dirty="0"/>
              <a:t>capacity </a:t>
            </a:r>
            <a:endParaRPr lang="en-GB" sz="1600" dirty="0" smtClean="0"/>
          </a:p>
          <a:p>
            <a:pPr lvl="1"/>
            <a:r>
              <a:rPr lang="en-GB" sz="1600" dirty="0"/>
              <a:t>P</a:t>
            </a:r>
            <a:r>
              <a:rPr lang="en-GB" sz="1600" dirty="0" smtClean="0"/>
              <a:t>ersonnel </a:t>
            </a:r>
            <a:r>
              <a:rPr lang="en-GB" sz="1600" dirty="0"/>
              <a:t>in key positions (MM, </a:t>
            </a:r>
            <a:r>
              <a:rPr lang="en-GB" sz="1600" dirty="0" smtClean="0"/>
              <a:t>S56 Managers)</a:t>
            </a:r>
          </a:p>
          <a:p>
            <a:r>
              <a:rPr lang="en-GB" sz="1600" dirty="0" smtClean="0"/>
              <a:t> </a:t>
            </a:r>
            <a:r>
              <a:rPr lang="en-GB" sz="1600" dirty="0"/>
              <a:t>I</a:t>
            </a:r>
            <a:r>
              <a:rPr lang="en-GB" sz="1600" dirty="0" smtClean="0"/>
              <a:t>nternal Audit and Risk Committee</a:t>
            </a:r>
          </a:p>
          <a:p>
            <a:pPr marL="685800" lvl="2" indent="-285750">
              <a:buFontTx/>
              <a:buChar char="-"/>
            </a:pPr>
            <a:r>
              <a:rPr lang="en-GB" sz="1600" dirty="0" smtClean="0"/>
              <a:t>Capacity</a:t>
            </a:r>
            <a:r>
              <a:rPr lang="en-GB" sz="1600" dirty="0"/>
              <a:t>, functionality and </a:t>
            </a:r>
            <a:r>
              <a:rPr lang="en-GB" sz="1600" dirty="0" smtClean="0"/>
              <a:t>effectiveness</a:t>
            </a:r>
          </a:p>
          <a:p>
            <a:pPr marL="685800" lvl="2" indent="-285750">
              <a:buFontTx/>
              <a:buChar char="-"/>
            </a:pPr>
            <a:endParaRPr lang="en-GB" sz="1600" dirty="0"/>
          </a:p>
          <a:p>
            <a:r>
              <a:rPr lang="en-GB" sz="1600" dirty="0" smtClean="0"/>
              <a:t>MPACs</a:t>
            </a:r>
          </a:p>
          <a:p>
            <a:pPr lvl="1"/>
            <a:r>
              <a:rPr lang="en-GB" sz="1600" dirty="0"/>
              <a:t>C</a:t>
            </a:r>
            <a:r>
              <a:rPr lang="en-GB" sz="1600" dirty="0" smtClean="0"/>
              <a:t>apacity</a:t>
            </a:r>
            <a:r>
              <a:rPr lang="en-GB" sz="1600" dirty="0"/>
              <a:t>, functionality and effectiveness</a:t>
            </a:r>
            <a:endParaRPr lang="en-GB" sz="1600" dirty="0" smtClean="0"/>
          </a:p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861452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36" y="1124744"/>
            <a:ext cx="7554044" cy="4896544"/>
          </a:xfrm>
        </p:spPr>
        <p:txBody>
          <a:bodyPr>
            <a:normAutofit fontScale="77500" lnSpcReduction="20000"/>
          </a:bodyPr>
          <a:lstStyle/>
          <a:p>
            <a:r>
              <a:rPr lang="en-ZA" dirty="0" smtClean="0"/>
              <a:t>Audit Committee has been established and comprises of 4 members (Chairperson and 3 members)</a:t>
            </a:r>
          </a:p>
          <a:p>
            <a:r>
              <a:rPr lang="en-ZA" dirty="0" smtClean="0"/>
              <a:t>The Committee annually approves the Internal Audit Plan and considers for council approval Audit Committee Charters and methodology</a:t>
            </a:r>
          </a:p>
          <a:p>
            <a:r>
              <a:rPr lang="en-ZA" dirty="0" smtClean="0"/>
              <a:t>The Committee sits once per quarter or as and when required</a:t>
            </a:r>
          </a:p>
          <a:p>
            <a:r>
              <a:rPr lang="en-ZA" dirty="0" smtClean="0"/>
              <a:t>Reports on implementation of the Internal Audit Plan are tabled in the Audit Committee Meetings and the Chairperson quarterly tables a report to Council</a:t>
            </a:r>
          </a:p>
          <a:p>
            <a:r>
              <a:rPr lang="en-ZA" dirty="0" smtClean="0"/>
              <a:t>The Audit Committee also serve as a Performance Audit Committee and sits two times per year to consider mid-term performance reports (section 72 report) and annual performance report.</a:t>
            </a:r>
          </a:p>
          <a:p>
            <a:pPr marL="0" indent="0">
              <a:buNone/>
            </a:pPr>
            <a:endParaRPr lang="en-ZA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84648" y="274638"/>
            <a:ext cx="7626052" cy="63408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Committee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262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64" y="274638"/>
            <a:ext cx="7482036" cy="706090"/>
          </a:xfrm>
        </p:spPr>
        <p:txBody>
          <a:bodyPr>
            <a:normAutofit/>
          </a:bodyPr>
          <a:lstStyle/>
          <a:p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Management </a:t>
            </a:r>
            <a:endParaRPr lang="en-Z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656" y="1124744"/>
            <a:ext cx="7410028" cy="4525963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Risk Management Unit is established and fully functional.</a:t>
            </a:r>
          </a:p>
          <a:p>
            <a:r>
              <a:rPr lang="en-ZA" dirty="0" smtClean="0"/>
              <a:t>Risk Management Committee has also been established.</a:t>
            </a:r>
          </a:p>
          <a:p>
            <a:r>
              <a:rPr lang="en-ZA" dirty="0" smtClean="0"/>
              <a:t>Strategic and Operational Risk Registers developed and quarterly reviews are conducted.</a:t>
            </a:r>
          </a:p>
          <a:p>
            <a:r>
              <a:rPr lang="en-ZA" dirty="0" smtClean="0"/>
              <a:t>Reports are tabled to the Audit Committee quarterly </a:t>
            </a:r>
          </a:p>
          <a:p>
            <a:r>
              <a:rPr lang="en-ZA" dirty="0" smtClean="0"/>
              <a:t>Covid-19 has been added to the strategic risks of the </a:t>
            </a:r>
            <a:r>
              <a:rPr lang="en-ZA" dirty="0" err="1" smtClean="0"/>
              <a:t>instititution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0319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48" y="274638"/>
            <a:ext cx="7626052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MPACs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124745"/>
            <a:ext cx="7842076" cy="5001420"/>
          </a:xfrm>
        </p:spPr>
        <p:txBody>
          <a:bodyPr>
            <a:normAutofit fontScale="70000" lnSpcReduction="20000"/>
          </a:bodyPr>
          <a:lstStyle/>
          <a:p>
            <a:r>
              <a:rPr lang="en-ZA" dirty="0" smtClean="0"/>
              <a:t>Municipal Public Accounts Committee has been established and comprises of 14 members</a:t>
            </a:r>
          </a:p>
          <a:p>
            <a:r>
              <a:rPr lang="en-ZA" dirty="0" smtClean="0"/>
              <a:t>The committee has an appointed Co-ordinator to attend to the administrative functions (convening of the meetings, co-ordinates investigations, visits to projects for monitoring and minute taking during meetings)</a:t>
            </a:r>
          </a:p>
          <a:p>
            <a:r>
              <a:rPr lang="en-ZA" dirty="0" smtClean="0"/>
              <a:t>The Committee develops an annual work plan that is approved by Council and part of the responsibilities include:</a:t>
            </a:r>
          </a:p>
          <a:p>
            <a:pPr lvl="1"/>
            <a:r>
              <a:rPr lang="en-ZA" dirty="0" smtClean="0"/>
              <a:t>Investigation of the Unauthorised, Irregular, Fruitless and Wasteful expenditure</a:t>
            </a:r>
          </a:p>
          <a:p>
            <a:pPr lvl="1"/>
            <a:r>
              <a:rPr lang="en-ZA" dirty="0" smtClean="0"/>
              <a:t>Considerations of the Annual Reports with the Annual Financial Statements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dirty="0" smtClean="0"/>
              <a:t>Capacity building programmes for the committee are organised annual by the municipality, SALGA and </a:t>
            </a:r>
            <a:r>
              <a:rPr lang="en-ZA" dirty="0" err="1" smtClean="0"/>
              <a:t>Amathole</a:t>
            </a:r>
            <a:r>
              <a:rPr lang="en-ZA" dirty="0" smtClean="0"/>
              <a:t> District Municipality to enable the committee to effectively execute its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303206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672" y="274638"/>
            <a:ext cx="7410028" cy="850106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Other Governance programmes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672" y="1196753"/>
            <a:ext cx="7410028" cy="492941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Butterworth town is rated No. 29 in the country for Gender Based Violence – held a Gender based violence summit in 2020/2021 Financial year, working with NGOs, Government Departments and Traditional Leaders on issues of GBV in the area.</a:t>
            </a:r>
          </a:p>
          <a:p>
            <a:r>
              <a:rPr lang="en-ZA" dirty="0" smtClean="0"/>
              <a:t>Back to school programme - targeting learners from disadvantaged families has benefited more than 500 learners across Mnquma since its inception from 2015; planned for 150 learners in 2020/2021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7404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END.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656" y="1600201"/>
            <a:ext cx="7554044" cy="4525963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pPr marL="0" indent="0">
              <a:buNone/>
            </a:pPr>
            <a:r>
              <a:rPr lang="en-ZA" sz="10300" b="1" i="1" dirty="0" smtClean="0">
                <a:latin typeface="Monotype Corsiva" panose="03010101010201010101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871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7" y="188640"/>
            <a:ext cx="7975103" cy="778098"/>
          </a:xfrm>
        </p:spPr>
        <p:txBody>
          <a:bodyPr>
            <a:normAutofit/>
          </a:bodyPr>
          <a:lstStyle/>
          <a:p>
            <a:r>
              <a:rPr lang="en-GB" sz="3200" b="1" dirty="0"/>
              <a:t>Implementation of the Post Audit Action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16" y="836712"/>
            <a:ext cx="7914084" cy="5289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 smtClean="0"/>
              <a:t>The municipality has received the following Audit opinions in past 3 years:</a:t>
            </a:r>
          </a:p>
          <a:p>
            <a:pPr marL="0" indent="0">
              <a:buNone/>
            </a:pPr>
            <a:endParaRPr lang="en-ZA" sz="1600" dirty="0"/>
          </a:p>
          <a:p>
            <a:pPr marL="0" indent="0">
              <a:buNone/>
            </a:pPr>
            <a:endParaRPr lang="en-ZA" sz="1600" dirty="0" smtClean="0"/>
          </a:p>
          <a:p>
            <a:pPr marL="0" indent="0">
              <a:buNone/>
            </a:pPr>
            <a:endParaRPr lang="en-ZA" sz="1600" dirty="0"/>
          </a:p>
          <a:p>
            <a:pPr marL="0" indent="0">
              <a:buNone/>
            </a:pPr>
            <a:endParaRPr lang="en-ZA" sz="1600" dirty="0" smtClean="0"/>
          </a:p>
          <a:p>
            <a:pPr marL="0" indent="0">
              <a:buNone/>
            </a:pPr>
            <a:r>
              <a:rPr lang="en-ZA" sz="2000" dirty="0" smtClean="0"/>
              <a:t>The following key actions were implemented to address the Audit findings:</a:t>
            </a:r>
          </a:p>
          <a:p>
            <a:pPr marL="0" indent="0">
              <a:buNone/>
            </a:pPr>
            <a:endParaRPr lang="en-ZA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932810"/>
              </p:ext>
            </p:extLst>
          </p:nvPr>
        </p:nvGraphicFramePr>
        <p:xfrm>
          <a:off x="1712640" y="1268760"/>
          <a:ext cx="4032448" cy="1093527"/>
        </p:xfrm>
        <a:graphic>
          <a:graphicData uri="http://schemas.openxmlformats.org/drawingml/2006/table">
            <a:tbl>
              <a:tblPr/>
              <a:tblGrid>
                <a:gridCol w="1285634">
                  <a:extLst>
                    <a:ext uri="{9D8B030D-6E8A-4147-A177-3AD203B41FA5}">
                      <a16:colId xmlns:a16="http://schemas.microsoft.com/office/drawing/2014/main" val="3344540482"/>
                    </a:ext>
                  </a:extLst>
                </a:gridCol>
                <a:gridCol w="2746814">
                  <a:extLst>
                    <a:ext uri="{9D8B030D-6E8A-4147-A177-3AD203B41FA5}">
                      <a16:colId xmlns:a16="http://schemas.microsoft.com/office/drawing/2014/main" val="3433694892"/>
                    </a:ext>
                  </a:extLst>
                </a:gridCol>
              </a:tblGrid>
              <a:tr h="22811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 OPINION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69476"/>
                  </a:ext>
                </a:extLst>
              </a:tr>
              <a:tr h="237344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Disclaimer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671446"/>
                  </a:ext>
                </a:extLst>
              </a:tr>
              <a:tr h="23956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Adverse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11393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Qualified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27492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689937"/>
              </p:ext>
            </p:extLst>
          </p:nvPr>
        </p:nvGraphicFramePr>
        <p:xfrm>
          <a:off x="1496616" y="2809433"/>
          <a:ext cx="7920878" cy="3189732"/>
        </p:xfrm>
        <a:graphic>
          <a:graphicData uri="http://schemas.openxmlformats.org/drawingml/2006/table">
            <a:tbl>
              <a:tblPr firstRow="1" firstCol="1" bandRow="1"/>
              <a:tblGrid>
                <a:gridCol w="3574717">
                  <a:extLst>
                    <a:ext uri="{9D8B030D-6E8A-4147-A177-3AD203B41FA5}">
                      <a16:colId xmlns:a16="http://schemas.microsoft.com/office/drawing/2014/main" val="2077595458"/>
                    </a:ext>
                  </a:extLst>
                </a:gridCol>
                <a:gridCol w="4346161">
                  <a:extLst>
                    <a:ext uri="{9D8B030D-6E8A-4147-A177-3AD203B41FA5}">
                      <a16:colId xmlns:a16="http://schemas.microsoft.com/office/drawing/2014/main" val="319386109"/>
                    </a:ext>
                  </a:extLst>
                </a:gridCol>
              </a:tblGrid>
              <a:tr h="210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Non-Compliance Issues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Remedial Action Taken</a:t>
                      </a:r>
                      <a:endParaRPr lang="en-ZA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808284"/>
                  </a:ext>
                </a:extLst>
              </a:tr>
              <a:tr h="88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Assets not included in the AR as confirmed during verification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 Register has been reviewed per class using the Global Ids and co-ordinates to ensure that there are no duplicates and physical verification has been done to confirm existence and completeness.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176058"/>
                  </a:ext>
                </a:extLst>
              </a:tr>
              <a:tr h="435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between Debtors age analysis and AFS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Debtors reconciliation has been done to balance the debtors age analysis to the General Ledger.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86643"/>
                  </a:ext>
                </a:extLst>
              </a:tr>
              <a:tr h="66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sufficient evidence that Traffic fines were properly accounted for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tickets issued were captured and reviewed to check that it is fully populated.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Reconciliation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 the register and the General Ledger has been done.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155475"/>
                  </a:ext>
                </a:extLst>
              </a:tr>
              <a:tr h="66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 recognized on incorrect years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payment vouchers were reviewed to check if the invoice has been recorded in the correct financial year. 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90" marR="469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679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08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64" y="188640"/>
            <a:ext cx="7471046" cy="1224136"/>
          </a:xfrm>
        </p:spPr>
        <p:txBody>
          <a:bodyPr>
            <a:normAutofit fontScale="90000"/>
          </a:bodyPr>
          <a:lstStyle/>
          <a:p>
            <a:pPr lvl="1"/>
            <a:r>
              <a:rPr lang="en-GB" sz="4000" b="1" dirty="0" smtClean="0"/>
              <a:t>Implementation of the Post Audit Action Plan Cont.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16" y="1772816"/>
            <a:ext cx="7914084" cy="3600400"/>
          </a:xfrm>
        </p:spPr>
        <p:txBody>
          <a:bodyPr>
            <a:normAutofit/>
          </a:bodyPr>
          <a:lstStyle/>
          <a:p>
            <a:r>
              <a:rPr lang="en-ZA" sz="2800" dirty="0" smtClean="0"/>
              <a:t>Subsequent to implementation of the above actions the municipality has managed to improve from Qualified to </a:t>
            </a:r>
          </a:p>
          <a:p>
            <a:pPr lvl="1"/>
            <a:r>
              <a:rPr lang="en-ZA" sz="2400" dirty="0" smtClean="0"/>
              <a:t>Unqualified Audit Opinion for 2019/2020 financial year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28302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7" y="188640"/>
            <a:ext cx="7975103" cy="778098"/>
          </a:xfrm>
        </p:spPr>
        <p:txBody>
          <a:bodyPr>
            <a:normAutofit/>
          </a:bodyPr>
          <a:lstStyle/>
          <a:p>
            <a:pPr lvl="1"/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Breakdown of Covid-19 Expenditure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16" y="836712"/>
            <a:ext cx="7914084" cy="5289453"/>
          </a:xfrm>
        </p:spPr>
        <p:txBody>
          <a:bodyPr/>
          <a:lstStyle/>
          <a:p>
            <a:r>
              <a:rPr lang="en-ZA" sz="1600" dirty="0" smtClean="0"/>
              <a:t>The municipality received Disaster Management Grant amounting to R 1 937 000 </a:t>
            </a:r>
          </a:p>
          <a:p>
            <a:r>
              <a:rPr lang="en-ZA" sz="1600" dirty="0" smtClean="0"/>
              <a:t>R 1 012 087 has been spent to date on the following</a:t>
            </a:r>
          </a:p>
          <a:p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0674"/>
              </p:ext>
            </p:extLst>
          </p:nvPr>
        </p:nvGraphicFramePr>
        <p:xfrm>
          <a:off x="1784648" y="1614813"/>
          <a:ext cx="7128792" cy="4234815"/>
        </p:xfrm>
        <a:graphic>
          <a:graphicData uri="http://schemas.openxmlformats.org/drawingml/2006/table">
            <a:tbl>
              <a:tblPr/>
              <a:tblGrid>
                <a:gridCol w="5497202">
                  <a:extLst>
                    <a:ext uri="{9D8B030D-6E8A-4147-A177-3AD203B41FA5}">
                      <a16:colId xmlns:a16="http://schemas.microsoft.com/office/drawing/2014/main" val="1046843735"/>
                    </a:ext>
                  </a:extLst>
                </a:gridCol>
                <a:gridCol w="1631590">
                  <a:extLst>
                    <a:ext uri="{9D8B030D-6E8A-4147-A177-3AD203B41FA5}">
                      <a16:colId xmlns:a16="http://schemas.microsoft.com/office/drawing/2014/main" val="628448983"/>
                    </a:ext>
                  </a:extLst>
                </a:gridCol>
              </a:tblGrid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74561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232236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PPE000 Other PPEs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326509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PPE002 Surgical masks for </a:t>
                      </a:r>
                      <a:r>
                        <a:rPr lang="en-GB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2 280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695165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PPE006 Visor / Face Shield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56 375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11426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PPE009 Protective coveralls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3 800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600967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PPE010 Boot covers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53921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PPE011 Digital thermometer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36 150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718914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PPE015 Non-sterile examination gloves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401 580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56925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PPE016 Sterile examination or surgical gloves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20 055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755168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PPE018 3 Layer fabric cloth masks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69 000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480316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PPE019 Surface sanitisers and disinfectants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17 500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451381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PPE020 Hand sanitisers and disinfectants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327 196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151895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PPE022 Sanitising of 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30 400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32234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PPE024 Covid 19 stickers and posters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1 751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292030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PPE025 Sanitising spray bottles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18 500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94337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PPE027 Manual sanitiser dispensers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16 500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251144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055323"/>
                  </a:ext>
                </a:extLst>
              </a:tr>
              <a:tr h="21297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1 012 087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1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03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624" y="188640"/>
            <a:ext cx="7831086" cy="720080"/>
          </a:xfrm>
        </p:spPr>
        <p:txBody>
          <a:bodyPr>
            <a:normAutofit/>
          </a:bodyPr>
          <a:lstStyle/>
          <a:p>
            <a:pPr lvl="1"/>
            <a:r>
              <a:rPr lang="en-ZA" sz="2800" b="1" dirty="0" smtClean="0"/>
              <a:t>Revenue collection as at 31 December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551853"/>
              </p:ext>
            </p:extLst>
          </p:nvPr>
        </p:nvGraphicFramePr>
        <p:xfrm>
          <a:off x="1712640" y="1052733"/>
          <a:ext cx="7344816" cy="4683580"/>
        </p:xfrm>
        <a:graphic>
          <a:graphicData uri="http://schemas.openxmlformats.org/drawingml/2006/table">
            <a:tbl>
              <a:tblPr/>
              <a:tblGrid>
                <a:gridCol w="5316770">
                  <a:extLst>
                    <a:ext uri="{9D8B030D-6E8A-4147-A177-3AD203B41FA5}">
                      <a16:colId xmlns:a16="http://schemas.microsoft.com/office/drawing/2014/main" val="1013269214"/>
                    </a:ext>
                  </a:extLst>
                </a:gridCol>
                <a:gridCol w="2028046">
                  <a:extLst>
                    <a:ext uri="{9D8B030D-6E8A-4147-A177-3AD203B41FA5}">
                      <a16:colId xmlns:a16="http://schemas.microsoft.com/office/drawing/2014/main" val="4254977103"/>
                    </a:ext>
                  </a:extLst>
                </a:gridCol>
              </a:tblGrid>
              <a:tr h="37920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185642"/>
                  </a:ext>
                </a:extLst>
              </a:tr>
              <a:tr h="22212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152592"/>
                  </a:ext>
                </a:extLst>
              </a:tr>
              <a:tr h="22212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REVENUE BY 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166203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Property rates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11 221 831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691844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charges - refuse revenue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1 246 870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942543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Rental of facilities and equipment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30 647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587151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 earned - external investments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1 782 183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741014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Fines, penalties and forfeits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239 770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102947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Licences and permits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456 408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8339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Agency services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1 733 576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13132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162 578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356267"/>
                  </a:ext>
                </a:extLst>
              </a:tr>
              <a:tr h="22212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Gains on disposal of PPE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053812"/>
                  </a:ext>
                </a:extLst>
              </a:tr>
              <a:tr h="222120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8917"/>
                  </a:ext>
                </a:extLst>
              </a:tr>
              <a:tr h="37920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Own 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16 873 863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5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68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7" y="188640"/>
            <a:ext cx="7975103" cy="778098"/>
          </a:xfrm>
        </p:spPr>
        <p:txBody>
          <a:bodyPr>
            <a:normAutofit fontScale="90000"/>
          </a:bodyPr>
          <a:lstStyle/>
          <a:p>
            <a:pPr lvl="1"/>
            <a:r>
              <a:rPr lang="en-ZA" sz="4000" b="1" dirty="0" smtClean="0"/>
              <a:t>Debt owed by Sector Departments 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16" y="1340768"/>
            <a:ext cx="7914084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smtClean="0"/>
              <a:t>The municipality is owed R18,2m by Government </a:t>
            </a:r>
            <a:r>
              <a:rPr lang="en-ZA" sz="2800" dirty="0"/>
              <a:t>D</a:t>
            </a:r>
            <a:r>
              <a:rPr lang="en-ZA" sz="2800" dirty="0" smtClean="0"/>
              <a:t>epartments:</a:t>
            </a:r>
          </a:p>
          <a:p>
            <a:pPr marL="0" indent="0">
              <a:buNone/>
            </a:pPr>
            <a:endParaRPr lang="en-ZA" sz="2800" dirty="0" smtClean="0"/>
          </a:p>
          <a:p>
            <a:r>
              <a:rPr lang="en-ZA" sz="2800" dirty="0" smtClean="0"/>
              <a:t>Provincial Department of Public </a:t>
            </a:r>
            <a:r>
              <a:rPr lang="en-ZA" sz="2800" dirty="0"/>
              <a:t>Works – R2.4m</a:t>
            </a:r>
          </a:p>
          <a:p>
            <a:r>
              <a:rPr lang="en-ZA" sz="2800" dirty="0"/>
              <a:t>National </a:t>
            </a:r>
            <a:r>
              <a:rPr lang="en-ZA" sz="2800" dirty="0" smtClean="0"/>
              <a:t>Department of Public </a:t>
            </a:r>
            <a:r>
              <a:rPr lang="en-ZA" sz="2800" dirty="0"/>
              <a:t>W</a:t>
            </a:r>
            <a:r>
              <a:rPr lang="en-ZA" sz="2800" dirty="0" smtClean="0"/>
              <a:t>orks </a:t>
            </a:r>
            <a:r>
              <a:rPr lang="en-ZA" sz="2800" dirty="0"/>
              <a:t>– R1.1m</a:t>
            </a:r>
          </a:p>
          <a:p>
            <a:r>
              <a:rPr lang="en-ZA" sz="2800" dirty="0"/>
              <a:t>ECDC – R9.8m</a:t>
            </a:r>
          </a:p>
          <a:p>
            <a:r>
              <a:rPr lang="en-ZA" sz="2800" dirty="0" smtClean="0"/>
              <a:t>Department of Rural </a:t>
            </a:r>
            <a:r>
              <a:rPr lang="en-ZA" sz="2800" dirty="0"/>
              <a:t>Development – R4.9m</a:t>
            </a:r>
          </a:p>
        </p:txBody>
      </p:sp>
    </p:spTree>
    <p:extLst>
      <p:ext uri="{BB962C8B-B14F-4D97-AF65-F5344CB8AC3E}">
        <p14:creationId xmlns:p14="http://schemas.microsoft.com/office/powerpoint/2010/main" val="254351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672" y="188640"/>
            <a:ext cx="7399038" cy="936104"/>
          </a:xfrm>
        </p:spPr>
        <p:txBody>
          <a:bodyPr>
            <a:noAutofit/>
          </a:bodyPr>
          <a:lstStyle/>
          <a:p>
            <a:pPr lvl="1"/>
            <a:r>
              <a:rPr lang="en-GB" sz="2400" b="1" dirty="0" smtClean="0"/>
              <a:t>Breakdown of the unauthorized, irregular, fruitless and wasteful expenditure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616" y="1340767"/>
            <a:ext cx="7914084" cy="478539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municipality did not incur Unauthorised and Irregular expenditure during the year (2019/2020).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municipality has incurred fruitless and wasteful expenditure amounting to R 6 400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2020/2021 financial due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to interest charged on Eskom invoices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consequence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management has been implemented against 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employee.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ZA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municipality monitors and prevents UIFW recurrence by Implementing supply chain management checklist, confirm funds before procurement and ensure that invoices are paid within 30 days</a:t>
            </a:r>
            <a:r>
              <a:rPr lang="en-ZA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ZA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255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664" y="260648"/>
            <a:ext cx="7482036" cy="778098"/>
          </a:xfrm>
        </p:spPr>
        <p:txBody>
          <a:bodyPr>
            <a:normAutofit/>
          </a:bodyPr>
          <a:lstStyle/>
          <a:p>
            <a:pPr lvl="1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 Management</a:t>
            </a:r>
            <a:endParaRPr lang="en-Z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8624" y="1268761"/>
            <a:ext cx="7842076" cy="4857404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Consequent management is implemented by the municipality.</a:t>
            </a:r>
          </a:p>
          <a:p>
            <a:pPr marL="342900" lvl="1" indent="-342900">
              <a:buFontTx/>
              <a:buChar char="-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recent case relating to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ruitless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wasteful expenditure amounting to R 6 400 due to interest charged on Eskom invoices </a:t>
            </a:r>
          </a:p>
          <a:p>
            <a:pPr marL="342900" lvl="1" indent="-342900">
              <a:buFontTx/>
              <a:buChar char="-"/>
            </a:pP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Disciplinary actions were taken against the employee and the employee responsible for that had to pay back the money.</a:t>
            </a:r>
          </a:p>
        </p:txBody>
      </p:sp>
    </p:spTree>
    <p:extLst>
      <p:ext uri="{BB962C8B-B14F-4D97-AF65-F5344CB8AC3E}">
        <p14:creationId xmlns:p14="http://schemas.microsoft.com/office/powerpoint/2010/main" val="371517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12481</TotalTime>
  <Words>1832</Words>
  <Application>Microsoft Office PowerPoint</Application>
  <PresentationFormat>A4 Paper (210x297 mm)</PresentationFormat>
  <Paragraphs>293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Aharoni</vt:lpstr>
      <vt:lpstr>Arial</vt:lpstr>
      <vt:lpstr>Calibri</vt:lpstr>
      <vt:lpstr>Monotype Corsiva</vt:lpstr>
      <vt:lpstr>Times New Roman</vt:lpstr>
      <vt:lpstr>Office Theme</vt:lpstr>
      <vt:lpstr>               MNQUMA LOCAL MUNICIPALITY  STATE OF THE MUNICIPALITY REPORT  TO THE PORFOLIO COMMITTEE ON CO-ORPERATIVE GOVERNANCE AND TRADITIONAL AFFAIRS   MARCH 2021        </vt:lpstr>
      <vt:lpstr>PRESENTATION OUTLINE</vt:lpstr>
      <vt:lpstr>Implementation of the Post Audit Action Plan </vt:lpstr>
      <vt:lpstr>Implementation of the Post Audit Action Plan Cont.</vt:lpstr>
      <vt:lpstr>Breakdown of Covid-19 Expenditure details</vt:lpstr>
      <vt:lpstr>Revenue collection as at 31 December 2020</vt:lpstr>
      <vt:lpstr>Debt owed by Sector Departments </vt:lpstr>
      <vt:lpstr>Breakdown of the unauthorized, irregular, fruitless and wasteful expenditure</vt:lpstr>
      <vt:lpstr>Consequence Management</vt:lpstr>
      <vt:lpstr> Infrastructure Development </vt:lpstr>
      <vt:lpstr> Infrastructure Development </vt:lpstr>
      <vt:lpstr> Infrastructure Development </vt:lpstr>
      <vt:lpstr>EPWP</vt:lpstr>
      <vt:lpstr>Local Economic Development and Planning </vt:lpstr>
      <vt:lpstr>Local Economic Development and Planning </vt:lpstr>
      <vt:lpstr>Local Economic Development and Planning </vt:lpstr>
      <vt:lpstr>Institutional capacity </vt:lpstr>
      <vt:lpstr>Institutional Capacity </vt:lpstr>
      <vt:lpstr>Internal Audit Committee</vt:lpstr>
      <vt:lpstr>Internal Audit Committee</vt:lpstr>
      <vt:lpstr>Risk Management </vt:lpstr>
      <vt:lpstr>MPACs</vt:lpstr>
      <vt:lpstr>Other Governance programmes </vt:lpstr>
      <vt:lpstr>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 sub heading, sub heading</dc:title>
  <dc:creator>Erwin</dc:creator>
  <cp:lastModifiedBy>Shereen Cassiem</cp:lastModifiedBy>
  <cp:revision>248</cp:revision>
  <cp:lastPrinted>2018-04-09T06:48:25Z</cp:lastPrinted>
  <dcterms:created xsi:type="dcterms:W3CDTF">2011-12-07T20:21:56Z</dcterms:created>
  <dcterms:modified xsi:type="dcterms:W3CDTF">2021-03-02T09:14:20Z</dcterms:modified>
</cp:coreProperties>
</file>