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6"/>
  </p:notesMasterIdLst>
  <p:handoutMasterIdLst>
    <p:handoutMasterId r:id="rId27"/>
  </p:handoutMasterIdLst>
  <p:sldIdLst>
    <p:sldId id="280" r:id="rId2"/>
    <p:sldId id="279" r:id="rId3"/>
    <p:sldId id="1982" r:id="rId4"/>
    <p:sldId id="2038" r:id="rId5"/>
    <p:sldId id="2039" r:id="rId6"/>
    <p:sldId id="2061" r:id="rId7"/>
    <p:sldId id="2062" r:id="rId8"/>
    <p:sldId id="2063" r:id="rId9"/>
    <p:sldId id="2064" r:id="rId10"/>
    <p:sldId id="2065" r:id="rId11"/>
    <p:sldId id="2066" r:id="rId12"/>
    <p:sldId id="2067" r:id="rId13"/>
    <p:sldId id="2068" r:id="rId14"/>
    <p:sldId id="2069" r:id="rId15"/>
    <p:sldId id="2070" r:id="rId16"/>
    <p:sldId id="2071" r:id="rId17"/>
    <p:sldId id="2072" r:id="rId18"/>
    <p:sldId id="2073" r:id="rId19"/>
    <p:sldId id="2040" r:id="rId20"/>
    <p:sldId id="4105" r:id="rId21"/>
    <p:sldId id="1224" r:id="rId22"/>
    <p:sldId id="4104" r:id="rId23"/>
    <p:sldId id="1225" r:id="rId24"/>
    <p:sldId id="2041"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3" d="100"/>
          <a:sy n="73" d="100"/>
        </p:scale>
        <p:origin x="1236" y="78"/>
      </p:cViewPr>
      <p:guideLst/>
    </p:cSldViewPr>
  </p:slideViewPr>
  <p:notesTextViewPr>
    <p:cViewPr>
      <p:scale>
        <a:sx n="3" d="2"/>
        <a:sy n="3" d="2"/>
      </p:scale>
      <p:origin x="0" y="0"/>
    </p:cViewPr>
  </p:notesTextViewPr>
  <p:sorterViewPr>
    <p:cViewPr>
      <p:scale>
        <a:sx n="100" d="100"/>
        <a:sy n="100" d="100"/>
      </p:scale>
      <p:origin x="0" y="-77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8.svg"/><Relationship Id="rId1" Type="http://schemas.openxmlformats.org/officeDocument/2006/relationships/image" Target="../media/image13.png"/><Relationship Id="rId4" Type="http://schemas.openxmlformats.org/officeDocument/2006/relationships/image" Target="../media/image30.svg"/></Relationships>
</file>

<file path=ppt/diagrams/_rels/data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2.svg"/><Relationship Id="rId1" Type="http://schemas.openxmlformats.org/officeDocument/2006/relationships/image" Target="../media/image15.png"/><Relationship Id="rId4" Type="http://schemas.openxmlformats.org/officeDocument/2006/relationships/image" Target="../media/image36.svg"/></Relationships>
</file>

<file path=ppt/diagrams/_rels/data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8.svg"/><Relationship Id="rId1" Type="http://schemas.openxmlformats.org/officeDocument/2006/relationships/image" Target="../media/image18.png"/><Relationship Id="rId4" Type="http://schemas.openxmlformats.org/officeDocument/2006/relationships/image" Target="../media/image40.svg"/></Relationships>
</file>

<file path=ppt/diagrams/_rels/data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2.svg"/><Relationship Id="rId1" Type="http://schemas.openxmlformats.org/officeDocument/2006/relationships/image" Target="../media/image20.png"/><Relationship Id="rId4" Type="http://schemas.openxmlformats.org/officeDocument/2006/relationships/image" Target="../media/image44.svg"/></Relationships>
</file>

<file path=ppt/diagrams/_rels/data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46.svg"/><Relationship Id="rId1" Type="http://schemas.openxmlformats.org/officeDocument/2006/relationships/image" Target="../media/image22.png"/><Relationship Id="rId4" Type="http://schemas.openxmlformats.org/officeDocument/2006/relationships/image" Target="../media/image48.svg"/></Relationships>
</file>

<file path=ppt/diagrams/_rels/data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50.svg"/><Relationship Id="rId1" Type="http://schemas.openxmlformats.org/officeDocument/2006/relationships/image" Target="../media/image24.png"/><Relationship Id="rId4" Type="http://schemas.openxmlformats.org/officeDocument/2006/relationships/image" Target="../media/image52.sv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svg"/><Relationship Id="rId1" Type="http://schemas.openxmlformats.org/officeDocument/2006/relationships/image" Target="../media/image7.png"/><Relationship Id="rId4" Type="http://schemas.openxmlformats.org/officeDocument/2006/relationships/image" Target="../media/image18.svg"/></Relationships>
</file>

<file path=ppt/diagrams/_rels/data3.xml.rels><?xml version="1.0" encoding="UTF-8" standalone="yes"?>
<Relationships xmlns="http://schemas.openxmlformats.org/package/2006/relationships"><Relationship Id="rId2" Type="http://schemas.openxmlformats.org/officeDocument/2006/relationships/image" Target="../media/image20.svg"/><Relationship Id="rId1" Type="http://schemas.openxmlformats.org/officeDocument/2006/relationships/image" Target="../media/image9.png"/></Relationships>
</file>

<file path=ppt/diagrams/_rels/data5.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10.png"/></Relationships>
</file>

<file path=ppt/diagrams/_rels/data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svg"/><Relationship Id="rId1" Type="http://schemas.openxmlformats.org/officeDocument/2006/relationships/image" Target="../media/image7.png"/><Relationship Id="rId4" Type="http://schemas.openxmlformats.org/officeDocument/2006/relationships/image" Target="../media/image18.svg"/></Relationships>
</file>

<file path=ppt/diagrams/_rels/data7.xml.rels><?xml version="1.0" encoding="UTF-8" standalone="yes"?>
<Relationships xmlns="http://schemas.openxmlformats.org/package/2006/relationships"><Relationship Id="rId2" Type="http://schemas.openxmlformats.org/officeDocument/2006/relationships/image" Target="../media/image24.svg"/><Relationship Id="rId1" Type="http://schemas.openxmlformats.org/officeDocument/2006/relationships/image" Target="../media/image11.png"/></Relationships>
</file>

<file path=ppt/diagrams/_rels/data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8.svg"/><Relationship Id="rId1" Type="http://schemas.openxmlformats.org/officeDocument/2006/relationships/image" Target="../media/image13.png"/><Relationship Id="rId4" Type="http://schemas.openxmlformats.org/officeDocument/2006/relationships/image" Target="../media/image30.svg"/></Relationships>
</file>

<file path=ppt/diagrams/_rels/data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2.svg"/><Relationship Id="rId1" Type="http://schemas.openxmlformats.org/officeDocument/2006/relationships/image" Target="../media/image15.png"/><Relationship Id="rId4" Type="http://schemas.openxmlformats.org/officeDocument/2006/relationships/image" Target="../media/image3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8.svg"/><Relationship Id="rId1" Type="http://schemas.openxmlformats.org/officeDocument/2006/relationships/image" Target="../media/image13.png"/><Relationship Id="rId4" Type="http://schemas.openxmlformats.org/officeDocument/2006/relationships/image" Target="../media/image30.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2.svg"/><Relationship Id="rId1" Type="http://schemas.openxmlformats.org/officeDocument/2006/relationships/image" Target="../media/image15.png"/><Relationship Id="rId4" Type="http://schemas.openxmlformats.org/officeDocument/2006/relationships/image" Target="../media/image36.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8.svg"/><Relationship Id="rId1" Type="http://schemas.openxmlformats.org/officeDocument/2006/relationships/image" Target="../media/image18.png"/><Relationship Id="rId4" Type="http://schemas.openxmlformats.org/officeDocument/2006/relationships/image" Target="../media/image40.svg"/></Relationships>
</file>

<file path=ppt/diagrams/_rels/drawing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2.svg"/><Relationship Id="rId1" Type="http://schemas.openxmlformats.org/officeDocument/2006/relationships/image" Target="../media/image20.png"/><Relationship Id="rId4" Type="http://schemas.openxmlformats.org/officeDocument/2006/relationships/image" Target="../media/image44.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46.svg"/><Relationship Id="rId1" Type="http://schemas.openxmlformats.org/officeDocument/2006/relationships/image" Target="../media/image22.png"/><Relationship Id="rId4" Type="http://schemas.openxmlformats.org/officeDocument/2006/relationships/image" Target="../media/image48.svg"/></Relationships>
</file>

<file path=ppt/diagrams/_rels/drawing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50.svg"/><Relationship Id="rId1" Type="http://schemas.openxmlformats.org/officeDocument/2006/relationships/image" Target="../media/image24.png"/><Relationship Id="rId4" Type="http://schemas.openxmlformats.org/officeDocument/2006/relationships/image" Target="../media/image5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svg"/><Relationship Id="rId1" Type="http://schemas.openxmlformats.org/officeDocument/2006/relationships/image" Target="../media/image7.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2" Type="http://schemas.openxmlformats.org/officeDocument/2006/relationships/image" Target="../media/image20.svg"/><Relationship Id="rId1" Type="http://schemas.openxmlformats.org/officeDocument/2006/relationships/image" Target="../media/image9.png"/></Relationships>
</file>

<file path=ppt/diagrams/_rels/drawing5.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10.png"/></Relationships>
</file>

<file path=ppt/diagrams/_rels/drawing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svg"/><Relationship Id="rId1" Type="http://schemas.openxmlformats.org/officeDocument/2006/relationships/image" Target="../media/image7.png"/><Relationship Id="rId4" Type="http://schemas.openxmlformats.org/officeDocument/2006/relationships/image" Target="../media/image18.svg"/></Relationships>
</file>

<file path=ppt/diagrams/_rels/drawing7.xml.rels><?xml version="1.0" encoding="UTF-8" standalone="yes"?>
<Relationships xmlns="http://schemas.openxmlformats.org/package/2006/relationships"><Relationship Id="rId2" Type="http://schemas.openxmlformats.org/officeDocument/2006/relationships/image" Target="../media/image24.svg"/><Relationship Id="rId1" Type="http://schemas.openxmlformats.org/officeDocument/2006/relationships/image" Target="../media/image11.png"/></Relationships>
</file>

<file path=ppt/diagrams/_rels/drawing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8.svg"/><Relationship Id="rId1" Type="http://schemas.openxmlformats.org/officeDocument/2006/relationships/image" Target="../media/image13.png"/><Relationship Id="rId4" Type="http://schemas.openxmlformats.org/officeDocument/2006/relationships/image" Target="../media/image30.svg"/></Relationships>
</file>

<file path=ppt/diagrams/_rels/drawing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2.svg"/><Relationship Id="rId1" Type="http://schemas.openxmlformats.org/officeDocument/2006/relationships/image" Target="../media/image15.png"/><Relationship Id="rId4" Type="http://schemas.openxmlformats.org/officeDocument/2006/relationships/image" Target="../media/image3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F5CF1-9539-4D10-9FB3-FE37629E469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6F26813-ADC2-4AA4-8B9B-7546F7A4F92F}">
      <dgm:prSet/>
      <dgm:spPr/>
      <dgm:t>
        <a:bodyPr/>
        <a:lstStyle/>
        <a:p>
          <a:pPr>
            <a:lnSpc>
              <a:spcPct val="100000"/>
            </a:lnSpc>
          </a:pPr>
          <a:r>
            <a:rPr lang="en-ZA" dirty="0"/>
            <a:t>Programme Objectives</a:t>
          </a:r>
          <a:endParaRPr lang="en-US" dirty="0"/>
        </a:p>
      </dgm:t>
    </dgm:pt>
    <dgm:pt modelId="{EB0F3E57-73C7-47A0-80EB-7121DFABCC51}" type="parTrans" cxnId="{D78084D5-1AEE-4768-AFB3-148F44EE1C7B}">
      <dgm:prSet/>
      <dgm:spPr/>
      <dgm:t>
        <a:bodyPr/>
        <a:lstStyle/>
        <a:p>
          <a:endParaRPr lang="en-US"/>
        </a:p>
      </dgm:t>
    </dgm:pt>
    <dgm:pt modelId="{3BE350A0-5609-409E-83A0-0B596FB581E1}" type="sibTrans" cxnId="{D78084D5-1AEE-4768-AFB3-148F44EE1C7B}">
      <dgm:prSet/>
      <dgm:spPr/>
      <dgm:t>
        <a:bodyPr/>
        <a:lstStyle/>
        <a:p>
          <a:endParaRPr lang="en-US"/>
        </a:p>
      </dgm:t>
    </dgm:pt>
    <dgm:pt modelId="{8C68D7E3-17E0-431A-9314-D1430940D286}">
      <dgm:prSet custT="1"/>
      <dgm:spPr/>
      <dgm:t>
        <a:bodyPr/>
        <a:lstStyle/>
        <a:p>
          <a:pPr>
            <a:lnSpc>
              <a:spcPct val="100000"/>
            </a:lnSpc>
          </a:pPr>
          <a:r>
            <a:rPr lang="en-ZA" sz="1600" dirty="0"/>
            <a:t>Determine municipal liquidity/viability</a:t>
          </a:r>
          <a:endParaRPr lang="en-US" sz="1600" dirty="0"/>
        </a:p>
      </dgm:t>
    </dgm:pt>
    <dgm:pt modelId="{C52EF65A-7158-4897-8DAD-8B69356C56E8}" type="parTrans" cxnId="{F8D8D753-2F22-4F00-A163-4E2ACCBD2835}">
      <dgm:prSet/>
      <dgm:spPr/>
      <dgm:t>
        <a:bodyPr/>
        <a:lstStyle/>
        <a:p>
          <a:endParaRPr lang="en-US"/>
        </a:p>
      </dgm:t>
    </dgm:pt>
    <dgm:pt modelId="{44223C4C-1633-4492-90AC-8C5B960698B8}" type="sibTrans" cxnId="{F8D8D753-2F22-4F00-A163-4E2ACCBD2835}">
      <dgm:prSet/>
      <dgm:spPr/>
      <dgm:t>
        <a:bodyPr/>
        <a:lstStyle/>
        <a:p>
          <a:endParaRPr lang="en-US"/>
        </a:p>
      </dgm:t>
    </dgm:pt>
    <dgm:pt modelId="{1DD1D0BC-474A-4773-B985-032E530A5728}">
      <dgm:prSet custT="1"/>
      <dgm:spPr/>
      <dgm:t>
        <a:bodyPr/>
        <a:lstStyle/>
        <a:p>
          <a:pPr>
            <a:lnSpc>
              <a:spcPct val="100000"/>
            </a:lnSpc>
          </a:pPr>
          <a:r>
            <a:rPr lang="en-ZA" sz="1600" dirty="0"/>
            <a:t>Early warning of impending problems</a:t>
          </a:r>
        </a:p>
        <a:p>
          <a:pPr>
            <a:lnSpc>
              <a:spcPct val="100000"/>
            </a:lnSpc>
          </a:pPr>
          <a:r>
            <a:rPr lang="en-ZA" sz="1600" dirty="0"/>
            <a:t>Promote a culture of payment </a:t>
          </a:r>
          <a:endParaRPr lang="en-US" sz="1600" dirty="0"/>
        </a:p>
      </dgm:t>
    </dgm:pt>
    <dgm:pt modelId="{01EB695C-0996-44B1-A0D1-F5A56F36BA51}" type="parTrans" cxnId="{09EC02EF-AD06-4237-B7AF-24569C4CDE5F}">
      <dgm:prSet/>
      <dgm:spPr/>
      <dgm:t>
        <a:bodyPr/>
        <a:lstStyle/>
        <a:p>
          <a:endParaRPr lang="en-US"/>
        </a:p>
      </dgm:t>
    </dgm:pt>
    <dgm:pt modelId="{F24C70D0-BB9B-4C94-9A22-3576C48F4F2B}" type="sibTrans" cxnId="{09EC02EF-AD06-4237-B7AF-24569C4CDE5F}">
      <dgm:prSet/>
      <dgm:spPr/>
      <dgm:t>
        <a:bodyPr/>
        <a:lstStyle/>
        <a:p>
          <a:endParaRPr lang="en-US"/>
        </a:p>
      </dgm:t>
    </dgm:pt>
    <dgm:pt modelId="{49866E77-FEE7-4E7D-BE31-0519EF1B5595}">
      <dgm:prSet/>
      <dgm:spPr/>
      <dgm:t>
        <a:bodyPr/>
        <a:lstStyle/>
        <a:p>
          <a:pPr>
            <a:lnSpc>
              <a:spcPct val="100000"/>
            </a:lnSpc>
          </a:pPr>
          <a:r>
            <a:rPr lang="en-ZA"/>
            <a:t>Implementation Initiatives</a:t>
          </a:r>
          <a:endParaRPr lang="en-US"/>
        </a:p>
      </dgm:t>
    </dgm:pt>
    <dgm:pt modelId="{06C3E503-064A-4D7B-A55E-32A961DBBB2F}" type="parTrans" cxnId="{A9E5F6B6-AAA4-435C-8C6D-A51A4A02FE17}">
      <dgm:prSet/>
      <dgm:spPr/>
      <dgm:t>
        <a:bodyPr/>
        <a:lstStyle/>
        <a:p>
          <a:endParaRPr lang="en-US"/>
        </a:p>
      </dgm:t>
    </dgm:pt>
    <dgm:pt modelId="{FEB70A5C-DDD6-45BA-AFBA-8CD5E150D1DC}" type="sibTrans" cxnId="{A9E5F6B6-AAA4-435C-8C6D-A51A4A02FE17}">
      <dgm:prSet/>
      <dgm:spPr/>
      <dgm:t>
        <a:bodyPr/>
        <a:lstStyle/>
        <a:p>
          <a:endParaRPr lang="en-US"/>
        </a:p>
      </dgm:t>
    </dgm:pt>
    <dgm:pt modelId="{562C283D-12A9-410C-ABF2-4FAB743FF217}">
      <dgm:prSet custT="1"/>
      <dgm:spPr/>
      <dgm:t>
        <a:bodyPr/>
        <a:lstStyle/>
        <a:p>
          <a:pPr>
            <a:lnSpc>
              <a:spcPct val="100000"/>
            </a:lnSpc>
          </a:pPr>
          <a:r>
            <a:rPr lang="en-ZA" sz="1600" dirty="0"/>
            <a:t>Monitoring</a:t>
          </a:r>
          <a:endParaRPr lang="en-US" sz="1600" dirty="0"/>
        </a:p>
      </dgm:t>
    </dgm:pt>
    <dgm:pt modelId="{601615B3-D817-4E9B-AD76-DEDBDDD2E7C3}" type="parTrans" cxnId="{457253FF-4A41-4583-A262-B9D31AFE1940}">
      <dgm:prSet/>
      <dgm:spPr/>
      <dgm:t>
        <a:bodyPr/>
        <a:lstStyle/>
        <a:p>
          <a:endParaRPr lang="en-US"/>
        </a:p>
      </dgm:t>
    </dgm:pt>
    <dgm:pt modelId="{C578A495-EAB1-4469-903E-D9CC5C6C44C3}" type="sibTrans" cxnId="{457253FF-4A41-4583-A262-B9D31AFE1940}">
      <dgm:prSet/>
      <dgm:spPr/>
      <dgm:t>
        <a:bodyPr/>
        <a:lstStyle/>
        <a:p>
          <a:endParaRPr lang="en-US"/>
        </a:p>
      </dgm:t>
    </dgm:pt>
    <dgm:pt modelId="{F5FA9050-FA86-4326-9A8A-352D9F3FD531}">
      <dgm:prSet custT="1"/>
      <dgm:spPr/>
      <dgm:t>
        <a:bodyPr/>
        <a:lstStyle/>
        <a:p>
          <a:pPr>
            <a:lnSpc>
              <a:spcPct val="100000"/>
            </a:lnSpc>
          </a:pPr>
          <a:r>
            <a:rPr lang="en-ZA" sz="1600" dirty="0"/>
            <a:t>Establishing provincial task teams</a:t>
          </a:r>
          <a:endParaRPr lang="en-US" sz="1600" dirty="0"/>
        </a:p>
      </dgm:t>
    </dgm:pt>
    <dgm:pt modelId="{738A0ECB-D17A-4354-B3E3-2133F41C8A20}" type="parTrans" cxnId="{8DE44986-44E9-423B-A82B-2189E02FA67B}">
      <dgm:prSet/>
      <dgm:spPr/>
      <dgm:t>
        <a:bodyPr/>
        <a:lstStyle/>
        <a:p>
          <a:endParaRPr lang="en-US"/>
        </a:p>
      </dgm:t>
    </dgm:pt>
    <dgm:pt modelId="{D1B4338F-7033-4655-A328-6C6B09673830}" type="sibTrans" cxnId="{8DE44986-44E9-423B-A82B-2189E02FA67B}">
      <dgm:prSet/>
      <dgm:spPr/>
      <dgm:t>
        <a:bodyPr/>
        <a:lstStyle/>
        <a:p>
          <a:endParaRPr lang="en-US"/>
        </a:p>
      </dgm:t>
    </dgm:pt>
    <dgm:pt modelId="{BDB68D1E-B752-4EDC-8F6D-C1B9BA40965C}">
      <dgm:prSet custT="1"/>
      <dgm:spPr/>
      <dgm:t>
        <a:bodyPr/>
        <a:lstStyle/>
        <a:p>
          <a:pPr>
            <a:lnSpc>
              <a:spcPct val="100000"/>
            </a:lnSpc>
          </a:pPr>
          <a:r>
            <a:rPr lang="en-ZA" sz="1600" dirty="0"/>
            <a:t>Support Programmes</a:t>
          </a:r>
          <a:endParaRPr lang="en-US" sz="1600" dirty="0"/>
        </a:p>
      </dgm:t>
    </dgm:pt>
    <dgm:pt modelId="{1423AC53-A84E-4FFB-A880-69E945782B5B}" type="parTrans" cxnId="{0D3B93B3-D8EE-4D47-96FC-20FA437DCD3F}">
      <dgm:prSet/>
      <dgm:spPr/>
      <dgm:t>
        <a:bodyPr/>
        <a:lstStyle/>
        <a:p>
          <a:endParaRPr lang="en-US"/>
        </a:p>
      </dgm:t>
    </dgm:pt>
    <dgm:pt modelId="{93C99A3F-4211-4902-A694-E7737BA0A7FD}" type="sibTrans" cxnId="{0D3B93B3-D8EE-4D47-96FC-20FA437DCD3F}">
      <dgm:prSet/>
      <dgm:spPr/>
      <dgm:t>
        <a:bodyPr/>
        <a:lstStyle/>
        <a:p>
          <a:endParaRPr lang="en-US"/>
        </a:p>
      </dgm:t>
    </dgm:pt>
    <dgm:pt modelId="{C5F47BA0-BD8C-4F17-A7D8-B5B3B11A994F}">
      <dgm:prSet/>
      <dgm:spPr/>
      <dgm:t>
        <a:bodyPr/>
        <a:lstStyle/>
        <a:p>
          <a:pPr>
            <a:lnSpc>
              <a:spcPct val="100000"/>
            </a:lnSpc>
          </a:pPr>
          <a:r>
            <a:rPr lang="en-ZA"/>
            <a:t>Successes</a:t>
          </a:r>
          <a:endParaRPr lang="en-US"/>
        </a:p>
      </dgm:t>
    </dgm:pt>
    <dgm:pt modelId="{A2171F60-B6DF-4ADF-9050-B2E0E042C689}" type="parTrans" cxnId="{C8FC8C50-3F16-4122-A34F-D7C137EE3485}">
      <dgm:prSet/>
      <dgm:spPr/>
      <dgm:t>
        <a:bodyPr/>
        <a:lstStyle/>
        <a:p>
          <a:endParaRPr lang="en-US"/>
        </a:p>
      </dgm:t>
    </dgm:pt>
    <dgm:pt modelId="{D91571FE-CBF7-49AB-A1BD-0C3913CC4938}" type="sibTrans" cxnId="{C8FC8C50-3F16-4122-A34F-D7C137EE3485}">
      <dgm:prSet/>
      <dgm:spPr/>
      <dgm:t>
        <a:bodyPr/>
        <a:lstStyle/>
        <a:p>
          <a:endParaRPr lang="en-US"/>
        </a:p>
      </dgm:t>
    </dgm:pt>
    <dgm:pt modelId="{11EC99DE-4BCD-46E3-AAA3-FB4101F74042}">
      <dgm:prSet/>
      <dgm:spPr/>
      <dgm:t>
        <a:bodyPr/>
        <a:lstStyle/>
        <a:p>
          <a:pPr>
            <a:lnSpc>
              <a:spcPct val="100000"/>
            </a:lnSpc>
          </a:pPr>
          <a:r>
            <a:rPr lang="en-ZA" dirty="0"/>
            <a:t>Some success in reducing municipal insolvency</a:t>
          </a:r>
          <a:endParaRPr lang="en-US" dirty="0"/>
        </a:p>
      </dgm:t>
    </dgm:pt>
    <dgm:pt modelId="{77EF032F-C96F-41EB-BFD2-82EB1AC59532}" type="parTrans" cxnId="{A3DB719B-042E-42B2-B845-610512A53686}">
      <dgm:prSet/>
      <dgm:spPr/>
      <dgm:t>
        <a:bodyPr/>
        <a:lstStyle/>
        <a:p>
          <a:endParaRPr lang="en-US"/>
        </a:p>
      </dgm:t>
    </dgm:pt>
    <dgm:pt modelId="{6727430E-65FD-4C22-ADDA-D649DAFF1D76}" type="sibTrans" cxnId="{A3DB719B-042E-42B2-B845-610512A53686}">
      <dgm:prSet/>
      <dgm:spPr/>
      <dgm:t>
        <a:bodyPr/>
        <a:lstStyle/>
        <a:p>
          <a:endParaRPr lang="en-US"/>
        </a:p>
      </dgm:t>
    </dgm:pt>
    <dgm:pt modelId="{1E9C3E4C-24C6-4679-836D-1256E30D4D39}">
      <dgm:prSet/>
      <dgm:spPr/>
      <dgm:t>
        <a:bodyPr/>
        <a:lstStyle/>
        <a:p>
          <a:pPr>
            <a:lnSpc>
              <a:spcPct val="100000"/>
            </a:lnSpc>
          </a:pPr>
          <a:r>
            <a:rPr lang="en-ZA"/>
            <a:t>Lessons Learned</a:t>
          </a:r>
          <a:endParaRPr lang="en-US"/>
        </a:p>
      </dgm:t>
    </dgm:pt>
    <dgm:pt modelId="{48016E80-202E-418A-BAFC-0FD65129F90C}" type="parTrans" cxnId="{8AF6BD4E-8A2E-46FD-B9DD-1F4CA00C4655}">
      <dgm:prSet/>
      <dgm:spPr/>
      <dgm:t>
        <a:bodyPr/>
        <a:lstStyle/>
        <a:p>
          <a:endParaRPr lang="en-US"/>
        </a:p>
      </dgm:t>
    </dgm:pt>
    <dgm:pt modelId="{C47BC5A0-ADBF-4834-BFB6-65FB8E4EF01B}" type="sibTrans" cxnId="{8AF6BD4E-8A2E-46FD-B9DD-1F4CA00C4655}">
      <dgm:prSet/>
      <dgm:spPr/>
      <dgm:t>
        <a:bodyPr/>
        <a:lstStyle/>
        <a:p>
          <a:endParaRPr lang="en-US"/>
        </a:p>
      </dgm:t>
    </dgm:pt>
    <dgm:pt modelId="{EBDF6570-118F-4E66-A11F-19046907A842}">
      <dgm:prSet/>
      <dgm:spPr/>
      <dgm:t>
        <a:bodyPr/>
        <a:lstStyle/>
        <a:p>
          <a:pPr>
            <a:lnSpc>
              <a:spcPct val="100000"/>
            </a:lnSpc>
          </a:pPr>
          <a:r>
            <a:rPr lang="en-ZA" dirty="0"/>
            <a:t>Inadequate provincial capacity to act on warning signs</a:t>
          </a:r>
          <a:endParaRPr lang="en-US" dirty="0"/>
        </a:p>
      </dgm:t>
    </dgm:pt>
    <dgm:pt modelId="{209B4F1A-59F9-47AA-A6E8-DE23B3E42339}" type="parTrans" cxnId="{126489B8-FB9E-49BC-820D-35BF22F236E9}">
      <dgm:prSet/>
      <dgm:spPr/>
      <dgm:t>
        <a:bodyPr/>
        <a:lstStyle/>
        <a:p>
          <a:endParaRPr lang="en-US"/>
        </a:p>
      </dgm:t>
    </dgm:pt>
    <dgm:pt modelId="{5EFB52E7-5103-4131-B9A6-06D6551C565C}" type="sibTrans" cxnId="{126489B8-FB9E-49BC-820D-35BF22F236E9}">
      <dgm:prSet/>
      <dgm:spPr/>
      <dgm:t>
        <a:bodyPr/>
        <a:lstStyle/>
        <a:p>
          <a:endParaRPr lang="en-US"/>
        </a:p>
      </dgm:t>
    </dgm:pt>
    <dgm:pt modelId="{92349BC1-D013-43E8-A647-28F399B16FD8}" type="pres">
      <dgm:prSet presAssocID="{C2AF5CF1-9539-4D10-9FB3-FE37629E4690}" presName="root" presStyleCnt="0">
        <dgm:presLayoutVars>
          <dgm:dir/>
          <dgm:resizeHandles val="exact"/>
        </dgm:presLayoutVars>
      </dgm:prSet>
      <dgm:spPr/>
      <dgm:t>
        <a:bodyPr/>
        <a:lstStyle/>
        <a:p>
          <a:endParaRPr lang="en-US"/>
        </a:p>
      </dgm:t>
    </dgm:pt>
    <dgm:pt modelId="{9BE3D857-BF9F-433A-A201-F11D3D7E535E}" type="pres">
      <dgm:prSet presAssocID="{36F26813-ADC2-4AA4-8B9B-7546F7A4F92F}" presName="compNode" presStyleCnt="0"/>
      <dgm:spPr/>
    </dgm:pt>
    <dgm:pt modelId="{2879A10B-4CF3-4963-B170-E911B63569B3}" type="pres">
      <dgm:prSet presAssocID="{36F26813-ADC2-4AA4-8B9B-7546F7A4F92F}" presName="bgRect" presStyleLbl="bgShp" presStyleIdx="0" presStyleCnt="4"/>
      <dgm:spPr/>
    </dgm:pt>
    <dgm:pt modelId="{0722E80C-9C84-4294-9CB3-2A2469937501}" type="pres">
      <dgm:prSet presAssocID="{36F26813-ADC2-4AA4-8B9B-7546F7A4F92F}"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Checkmark"/>
        </a:ext>
      </dgm:extLst>
    </dgm:pt>
    <dgm:pt modelId="{124B3FE8-C0E0-406C-8316-3FB241C52812}" type="pres">
      <dgm:prSet presAssocID="{36F26813-ADC2-4AA4-8B9B-7546F7A4F92F}" presName="spaceRect" presStyleCnt="0"/>
      <dgm:spPr/>
    </dgm:pt>
    <dgm:pt modelId="{DBCCAB0D-F65F-4B29-A853-BB09460F1D1D}" type="pres">
      <dgm:prSet presAssocID="{36F26813-ADC2-4AA4-8B9B-7546F7A4F92F}" presName="parTx" presStyleLbl="revTx" presStyleIdx="0" presStyleCnt="8">
        <dgm:presLayoutVars>
          <dgm:chMax val="0"/>
          <dgm:chPref val="0"/>
        </dgm:presLayoutVars>
      </dgm:prSet>
      <dgm:spPr/>
      <dgm:t>
        <a:bodyPr/>
        <a:lstStyle/>
        <a:p>
          <a:endParaRPr lang="en-US"/>
        </a:p>
      </dgm:t>
    </dgm:pt>
    <dgm:pt modelId="{DB0F2BAC-B647-4B23-86A2-4FED09F57D4D}" type="pres">
      <dgm:prSet presAssocID="{36F26813-ADC2-4AA4-8B9B-7546F7A4F92F}" presName="desTx" presStyleLbl="revTx" presStyleIdx="1" presStyleCnt="8" custScaleX="119324">
        <dgm:presLayoutVars/>
      </dgm:prSet>
      <dgm:spPr/>
      <dgm:t>
        <a:bodyPr/>
        <a:lstStyle/>
        <a:p>
          <a:endParaRPr lang="en-US"/>
        </a:p>
      </dgm:t>
    </dgm:pt>
    <dgm:pt modelId="{BB1AC132-3D5F-4864-8CB6-2ACE287C4085}" type="pres">
      <dgm:prSet presAssocID="{3BE350A0-5609-409E-83A0-0B596FB581E1}" presName="sibTrans" presStyleCnt="0"/>
      <dgm:spPr/>
    </dgm:pt>
    <dgm:pt modelId="{93BF0626-2C22-4B0C-9B65-9FD3D601F3E6}" type="pres">
      <dgm:prSet presAssocID="{49866E77-FEE7-4E7D-BE31-0519EF1B5595}" presName="compNode" presStyleCnt="0"/>
      <dgm:spPr/>
    </dgm:pt>
    <dgm:pt modelId="{AB0D047F-7CB0-4E54-AAA0-BB1593C53410}" type="pres">
      <dgm:prSet presAssocID="{49866E77-FEE7-4E7D-BE31-0519EF1B5595}" presName="bgRect" presStyleLbl="bgShp" presStyleIdx="1" presStyleCnt="4"/>
      <dgm:spPr/>
    </dgm:pt>
    <dgm:pt modelId="{C66209E2-AA04-4569-ADB4-0D044FA1BBE1}" type="pres">
      <dgm:prSet presAssocID="{49866E77-FEE7-4E7D-BE31-0519EF1B5595}"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Meeting"/>
        </a:ext>
      </dgm:extLst>
    </dgm:pt>
    <dgm:pt modelId="{3BF501A8-A861-435D-B7C6-B9BB75E4BA1D}" type="pres">
      <dgm:prSet presAssocID="{49866E77-FEE7-4E7D-BE31-0519EF1B5595}" presName="spaceRect" presStyleCnt="0"/>
      <dgm:spPr/>
    </dgm:pt>
    <dgm:pt modelId="{295C1659-F7F7-4636-B39D-3930A13FED1B}" type="pres">
      <dgm:prSet presAssocID="{49866E77-FEE7-4E7D-BE31-0519EF1B5595}" presName="parTx" presStyleLbl="revTx" presStyleIdx="2" presStyleCnt="8">
        <dgm:presLayoutVars>
          <dgm:chMax val="0"/>
          <dgm:chPref val="0"/>
        </dgm:presLayoutVars>
      </dgm:prSet>
      <dgm:spPr/>
      <dgm:t>
        <a:bodyPr/>
        <a:lstStyle/>
        <a:p>
          <a:endParaRPr lang="en-US"/>
        </a:p>
      </dgm:t>
    </dgm:pt>
    <dgm:pt modelId="{B1159A35-3742-4D36-8B10-E96197F50249}" type="pres">
      <dgm:prSet presAssocID="{49866E77-FEE7-4E7D-BE31-0519EF1B5595}" presName="desTx" presStyleLbl="revTx" presStyleIdx="3" presStyleCnt="8" custScaleX="107111">
        <dgm:presLayoutVars/>
      </dgm:prSet>
      <dgm:spPr/>
      <dgm:t>
        <a:bodyPr/>
        <a:lstStyle/>
        <a:p>
          <a:endParaRPr lang="en-US"/>
        </a:p>
      </dgm:t>
    </dgm:pt>
    <dgm:pt modelId="{0C9A38B1-1DE6-4519-8D1E-C8B43464627F}" type="pres">
      <dgm:prSet presAssocID="{FEB70A5C-DDD6-45BA-AFBA-8CD5E150D1DC}" presName="sibTrans" presStyleCnt="0"/>
      <dgm:spPr/>
    </dgm:pt>
    <dgm:pt modelId="{0C501A5C-5063-4A99-A53F-A798F61184FE}" type="pres">
      <dgm:prSet presAssocID="{C5F47BA0-BD8C-4F17-A7D8-B5B3B11A994F}" presName="compNode" presStyleCnt="0"/>
      <dgm:spPr/>
    </dgm:pt>
    <dgm:pt modelId="{BC5BD4C8-EAB2-4C41-8961-1247D09A826D}" type="pres">
      <dgm:prSet presAssocID="{C5F47BA0-BD8C-4F17-A7D8-B5B3B11A994F}" presName="bgRect" presStyleLbl="bgShp" presStyleIdx="2" presStyleCnt="4"/>
      <dgm:spPr/>
    </dgm:pt>
    <dgm:pt modelId="{DD02B942-28EB-456F-ADEB-4EF229B4272E}" type="pres">
      <dgm:prSet presAssocID="{C5F47BA0-BD8C-4F17-A7D8-B5B3B11A994F}"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Upward trend"/>
        </a:ext>
      </dgm:extLst>
    </dgm:pt>
    <dgm:pt modelId="{7848B309-94FA-43C9-BC13-125B3299BE99}" type="pres">
      <dgm:prSet presAssocID="{C5F47BA0-BD8C-4F17-A7D8-B5B3B11A994F}" presName="spaceRect" presStyleCnt="0"/>
      <dgm:spPr/>
    </dgm:pt>
    <dgm:pt modelId="{F4BE0753-1469-4E78-8500-9F03CD09E006}" type="pres">
      <dgm:prSet presAssocID="{C5F47BA0-BD8C-4F17-A7D8-B5B3B11A994F}" presName="parTx" presStyleLbl="revTx" presStyleIdx="4" presStyleCnt="8">
        <dgm:presLayoutVars>
          <dgm:chMax val="0"/>
          <dgm:chPref val="0"/>
        </dgm:presLayoutVars>
      </dgm:prSet>
      <dgm:spPr/>
      <dgm:t>
        <a:bodyPr/>
        <a:lstStyle/>
        <a:p>
          <a:endParaRPr lang="en-US"/>
        </a:p>
      </dgm:t>
    </dgm:pt>
    <dgm:pt modelId="{0EC09B53-A80F-49F5-BF9C-26B147BF9409}" type="pres">
      <dgm:prSet presAssocID="{C5F47BA0-BD8C-4F17-A7D8-B5B3B11A994F}" presName="desTx" presStyleLbl="revTx" presStyleIdx="5" presStyleCnt="8" custScaleX="108115" custLinFactNeighborX="-3642" custLinFactNeighborY="1723">
        <dgm:presLayoutVars/>
      </dgm:prSet>
      <dgm:spPr/>
      <dgm:t>
        <a:bodyPr/>
        <a:lstStyle/>
        <a:p>
          <a:endParaRPr lang="en-US"/>
        </a:p>
      </dgm:t>
    </dgm:pt>
    <dgm:pt modelId="{F3737EAB-2AA1-4B68-8B2A-473C043E24A2}" type="pres">
      <dgm:prSet presAssocID="{D91571FE-CBF7-49AB-A1BD-0C3913CC4938}" presName="sibTrans" presStyleCnt="0"/>
      <dgm:spPr/>
    </dgm:pt>
    <dgm:pt modelId="{E3743A52-1BB2-41C3-9F64-592CEAB46816}" type="pres">
      <dgm:prSet presAssocID="{1E9C3E4C-24C6-4679-836D-1256E30D4D39}" presName="compNode" presStyleCnt="0"/>
      <dgm:spPr/>
    </dgm:pt>
    <dgm:pt modelId="{1EC1A1CC-B014-4489-8C59-6F4FF6F4A0BA}" type="pres">
      <dgm:prSet presAssocID="{1E9C3E4C-24C6-4679-836D-1256E30D4D39}" presName="bgRect" presStyleLbl="bgShp" presStyleIdx="3" presStyleCnt="4"/>
      <dgm:spPr/>
    </dgm:pt>
    <dgm:pt modelId="{1B45C98E-B838-4390-AC72-BAD69DF9FE02}" type="pres">
      <dgm:prSet presAssocID="{1E9C3E4C-24C6-4679-836D-1256E30D4D39}"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Warning"/>
        </a:ext>
      </dgm:extLst>
    </dgm:pt>
    <dgm:pt modelId="{D9D89B39-1C5B-4EB0-A0A2-38BFE5E6CAFC}" type="pres">
      <dgm:prSet presAssocID="{1E9C3E4C-24C6-4679-836D-1256E30D4D39}" presName="spaceRect" presStyleCnt="0"/>
      <dgm:spPr/>
    </dgm:pt>
    <dgm:pt modelId="{9F5DBADF-ED8B-47C0-BB43-FE5526A6DB8B}" type="pres">
      <dgm:prSet presAssocID="{1E9C3E4C-24C6-4679-836D-1256E30D4D39}" presName="parTx" presStyleLbl="revTx" presStyleIdx="6" presStyleCnt="8">
        <dgm:presLayoutVars>
          <dgm:chMax val="0"/>
          <dgm:chPref val="0"/>
        </dgm:presLayoutVars>
      </dgm:prSet>
      <dgm:spPr/>
      <dgm:t>
        <a:bodyPr/>
        <a:lstStyle/>
        <a:p>
          <a:endParaRPr lang="en-US"/>
        </a:p>
      </dgm:t>
    </dgm:pt>
    <dgm:pt modelId="{C651A672-34FD-4184-ADF9-E535A9A83942}" type="pres">
      <dgm:prSet presAssocID="{1E9C3E4C-24C6-4679-836D-1256E30D4D39}" presName="desTx" presStyleLbl="revTx" presStyleIdx="7" presStyleCnt="8" custLinFactNeighborX="-3396" custLinFactNeighborY="-862">
        <dgm:presLayoutVars/>
      </dgm:prSet>
      <dgm:spPr/>
      <dgm:t>
        <a:bodyPr/>
        <a:lstStyle/>
        <a:p>
          <a:endParaRPr lang="en-US"/>
        </a:p>
      </dgm:t>
    </dgm:pt>
  </dgm:ptLst>
  <dgm:cxnLst>
    <dgm:cxn modelId="{A3DB719B-042E-42B2-B845-610512A53686}" srcId="{C5F47BA0-BD8C-4F17-A7D8-B5B3B11A994F}" destId="{11EC99DE-4BCD-46E3-AAA3-FB4101F74042}" srcOrd="0" destOrd="0" parTransId="{77EF032F-C96F-41EB-BFD2-82EB1AC59532}" sibTransId="{6727430E-65FD-4C22-ADDA-D649DAFF1D76}"/>
    <dgm:cxn modelId="{126489B8-FB9E-49BC-820D-35BF22F236E9}" srcId="{1E9C3E4C-24C6-4679-836D-1256E30D4D39}" destId="{EBDF6570-118F-4E66-A11F-19046907A842}" srcOrd="0" destOrd="0" parTransId="{209B4F1A-59F9-47AA-A6E8-DE23B3E42339}" sibTransId="{5EFB52E7-5103-4131-B9A6-06D6551C565C}"/>
    <dgm:cxn modelId="{A643FC3B-4022-4BE4-A875-B44AAAA4DDB1}" type="presOf" srcId="{C5F47BA0-BD8C-4F17-A7D8-B5B3B11A994F}" destId="{F4BE0753-1469-4E78-8500-9F03CD09E006}" srcOrd="0" destOrd="0" presId="urn:microsoft.com/office/officeart/2018/2/layout/IconVerticalSolidList"/>
    <dgm:cxn modelId="{8AF6BD4E-8A2E-46FD-B9DD-1F4CA00C4655}" srcId="{C2AF5CF1-9539-4D10-9FB3-FE37629E4690}" destId="{1E9C3E4C-24C6-4679-836D-1256E30D4D39}" srcOrd="3" destOrd="0" parTransId="{48016E80-202E-418A-BAFC-0FD65129F90C}" sibTransId="{C47BC5A0-ADBF-4834-BFB6-65FB8E4EF01B}"/>
    <dgm:cxn modelId="{8DE44986-44E9-423B-A82B-2189E02FA67B}" srcId="{49866E77-FEE7-4E7D-BE31-0519EF1B5595}" destId="{F5FA9050-FA86-4326-9A8A-352D9F3FD531}" srcOrd="1" destOrd="0" parTransId="{738A0ECB-D17A-4354-B3E3-2133F41C8A20}" sibTransId="{D1B4338F-7033-4655-A328-6C6B09673830}"/>
    <dgm:cxn modelId="{A2D973CD-C90F-4A63-8E2D-EDC18C8B3EE9}" type="presOf" srcId="{F5FA9050-FA86-4326-9A8A-352D9F3FD531}" destId="{B1159A35-3742-4D36-8B10-E96197F50249}" srcOrd="0" destOrd="1" presId="urn:microsoft.com/office/officeart/2018/2/layout/IconVerticalSolidList"/>
    <dgm:cxn modelId="{6170DB4D-5BDC-47A3-930B-1A64CBCB94FB}" type="presOf" srcId="{BDB68D1E-B752-4EDC-8F6D-C1B9BA40965C}" destId="{B1159A35-3742-4D36-8B10-E96197F50249}" srcOrd="0" destOrd="2" presId="urn:microsoft.com/office/officeart/2018/2/layout/IconVerticalSolidList"/>
    <dgm:cxn modelId="{D78084D5-1AEE-4768-AFB3-148F44EE1C7B}" srcId="{C2AF5CF1-9539-4D10-9FB3-FE37629E4690}" destId="{36F26813-ADC2-4AA4-8B9B-7546F7A4F92F}" srcOrd="0" destOrd="0" parTransId="{EB0F3E57-73C7-47A0-80EB-7121DFABCC51}" sibTransId="{3BE350A0-5609-409E-83A0-0B596FB581E1}"/>
    <dgm:cxn modelId="{82012ED3-170E-4D9D-82B3-3E9E51809DB2}" type="presOf" srcId="{1E9C3E4C-24C6-4679-836D-1256E30D4D39}" destId="{9F5DBADF-ED8B-47C0-BB43-FE5526A6DB8B}" srcOrd="0" destOrd="0" presId="urn:microsoft.com/office/officeart/2018/2/layout/IconVerticalSolidList"/>
    <dgm:cxn modelId="{A1316FFD-3412-43EA-8758-FFE14FBB10D3}" type="presOf" srcId="{C2AF5CF1-9539-4D10-9FB3-FE37629E4690}" destId="{92349BC1-D013-43E8-A647-28F399B16FD8}" srcOrd="0" destOrd="0" presId="urn:microsoft.com/office/officeart/2018/2/layout/IconVerticalSolidList"/>
    <dgm:cxn modelId="{09EC02EF-AD06-4237-B7AF-24569C4CDE5F}" srcId="{36F26813-ADC2-4AA4-8B9B-7546F7A4F92F}" destId="{1DD1D0BC-474A-4773-B985-032E530A5728}" srcOrd="1" destOrd="0" parTransId="{01EB695C-0996-44B1-A0D1-F5A56F36BA51}" sibTransId="{F24C70D0-BB9B-4C94-9A22-3576C48F4F2B}"/>
    <dgm:cxn modelId="{1CB96B68-4B54-4663-9AAC-42875C56DE8B}" type="presOf" srcId="{36F26813-ADC2-4AA4-8B9B-7546F7A4F92F}" destId="{DBCCAB0D-F65F-4B29-A853-BB09460F1D1D}" srcOrd="0" destOrd="0" presId="urn:microsoft.com/office/officeart/2018/2/layout/IconVerticalSolidList"/>
    <dgm:cxn modelId="{34A44B62-CA3E-4381-9369-1E705214137C}" type="presOf" srcId="{11EC99DE-4BCD-46E3-AAA3-FB4101F74042}" destId="{0EC09B53-A80F-49F5-BF9C-26B147BF9409}" srcOrd="0" destOrd="0" presId="urn:microsoft.com/office/officeart/2018/2/layout/IconVerticalSolidList"/>
    <dgm:cxn modelId="{63F068BC-3E35-4286-8D05-228AC9BC9372}" type="presOf" srcId="{562C283D-12A9-410C-ABF2-4FAB743FF217}" destId="{B1159A35-3742-4D36-8B10-E96197F50249}" srcOrd="0" destOrd="0" presId="urn:microsoft.com/office/officeart/2018/2/layout/IconVerticalSolidList"/>
    <dgm:cxn modelId="{3A65F07E-8F34-4108-B5EC-3B8F09388641}" type="presOf" srcId="{8C68D7E3-17E0-431A-9314-D1430940D286}" destId="{DB0F2BAC-B647-4B23-86A2-4FED09F57D4D}" srcOrd="0" destOrd="0" presId="urn:microsoft.com/office/officeart/2018/2/layout/IconVerticalSolidList"/>
    <dgm:cxn modelId="{D9C98C98-DAC7-4CB0-889B-E5CB87F76EDB}" type="presOf" srcId="{49866E77-FEE7-4E7D-BE31-0519EF1B5595}" destId="{295C1659-F7F7-4636-B39D-3930A13FED1B}" srcOrd="0" destOrd="0" presId="urn:microsoft.com/office/officeart/2018/2/layout/IconVerticalSolidList"/>
    <dgm:cxn modelId="{A07E4043-09F9-4CD0-906A-EABAC7AD7244}" type="presOf" srcId="{EBDF6570-118F-4E66-A11F-19046907A842}" destId="{C651A672-34FD-4184-ADF9-E535A9A83942}" srcOrd="0" destOrd="0" presId="urn:microsoft.com/office/officeart/2018/2/layout/IconVerticalSolidList"/>
    <dgm:cxn modelId="{3CE64943-CB83-45B1-84DA-1417BF7FD9C8}" type="presOf" srcId="{1DD1D0BC-474A-4773-B985-032E530A5728}" destId="{DB0F2BAC-B647-4B23-86A2-4FED09F57D4D}" srcOrd="0" destOrd="1" presId="urn:microsoft.com/office/officeart/2018/2/layout/IconVerticalSolidList"/>
    <dgm:cxn modelId="{C8FC8C50-3F16-4122-A34F-D7C137EE3485}" srcId="{C2AF5CF1-9539-4D10-9FB3-FE37629E4690}" destId="{C5F47BA0-BD8C-4F17-A7D8-B5B3B11A994F}" srcOrd="2" destOrd="0" parTransId="{A2171F60-B6DF-4ADF-9050-B2E0E042C689}" sibTransId="{D91571FE-CBF7-49AB-A1BD-0C3913CC4938}"/>
    <dgm:cxn modelId="{F8D8D753-2F22-4F00-A163-4E2ACCBD2835}" srcId="{36F26813-ADC2-4AA4-8B9B-7546F7A4F92F}" destId="{8C68D7E3-17E0-431A-9314-D1430940D286}" srcOrd="0" destOrd="0" parTransId="{C52EF65A-7158-4897-8DAD-8B69356C56E8}" sibTransId="{44223C4C-1633-4492-90AC-8C5B960698B8}"/>
    <dgm:cxn modelId="{457253FF-4A41-4583-A262-B9D31AFE1940}" srcId="{49866E77-FEE7-4E7D-BE31-0519EF1B5595}" destId="{562C283D-12A9-410C-ABF2-4FAB743FF217}" srcOrd="0" destOrd="0" parTransId="{601615B3-D817-4E9B-AD76-DEDBDDD2E7C3}" sibTransId="{C578A495-EAB1-4469-903E-D9CC5C6C44C3}"/>
    <dgm:cxn modelId="{0D3B93B3-D8EE-4D47-96FC-20FA437DCD3F}" srcId="{49866E77-FEE7-4E7D-BE31-0519EF1B5595}" destId="{BDB68D1E-B752-4EDC-8F6D-C1B9BA40965C}" srcOrd="2" destOrd="0" parTransId="{1423AC53-A84E-4FFB-A880-69E945782B5B}" sibTransId="{93C99A3F-4211-4902-A694-E7737BA0A7FD}"/>
    <dgm:cxn modelId="{A9E5F6B6-AAA4-435C-8C6D-A51A4A02FE17}" srcId="{C2AF5CF1-9539-4D10-9FB3-FE37629E4690}" destId="{49866E77-FEE7-4E7D-BE31-0519EF1B5595}" srcOrd="1" destOrd="0" parTransId="{06C3E503-064A-4D7B-A55E-32A961DBBB2F}" sibTransId="{FEB70A5C-DDD6-45BA-AFBA-8CD5E150D1DC}"/>
    <dgm:cxn modelId="{8FA4A7BC-A0FA-43DE-9F1E-D83CCC031446}" type="presParOf" srcId="{92349BC1-D013-43E8-A647-28F399B16FD8}" destId="{9BE3D857-BF9F-433A-A201-F11D3D7E535E}" srcOrd="0" destOrd="0" presId="urn:microsoft.com/office/officeart/2018/2/layout/IconVerticalSolidList"/>
    <dgm:cxn modelId="{24B3FFAA-D5B0-41AA-85BC-E7DB594B3277}" type="presParOf" srcId="{9BE3D857-BF9F-433A-A201-F11D3D7E535E}" destId="{2879A10B-4CF3-4963-B170-E911B63569B3}" srcOrd="0" destOrd="0" presId="urn:microsoft.com/office/officeart/2018/2/layout/IconVerticalSolidList"/>
    <dgm:cxn modelId="{80838E8D-CF9B-4D2E-AA3C-C63381E850FA}" type="presParOf" srcId="{9BE3D857-BF9F-433A-A201-F11D3D7E535E}" destId="{0722E80C-9C84-4294-9CB3-2A2469937501}" srcOrd="1" destOrd="0" presId="urn:microsoft.com/office/officeart/2018/2/layout/IconVerticalSolidList"/>
    <dgm:cxn modelId="{34A7CFEB-7347-497D-B9B5-23875CABA355}" type="presParOf" srcId="{9BE3D857-BF9F-433A-A201-F11D3D7E535E}" destId="{124B3FE8-C0E0-406C-8316-3FB241C52812}" srcOrd="2" destOrd="0" presId="urn:microsoft.com/office/officeart/2018/2/layout/IconVerticalSolidList"/>
    <dgm:cxn modelId="{A2BCE8AB-C096-427D-BEA7-CC17AA90DEB1}" type="presParOf" srcId="{9BE3D857-BF9F-433A-A201-F11D3D7E535E}" destId="{DBCCAB0D-F65F-4B29-A853-BB09460F1D1D}" srcOrd="3" destOrd="0" presId="urn:microsoft.com/office/officeart/2018/2/layout/IconVerticalSolidList"/>
    <dgm:cxn modelId="{05912BA6-11B2-40E7-B976-8997A8B3044D}" type="presParOf" srcId="{9BE3D857-BF9F-433A-A201-F11D3D7E535E}" destId="{DB0F2BAC-B647-4B23-86A2-4FED09F57D4D}" srcOrd="4" destOrd="0" presId="urn:microsoft.com/office/officeart/2018/2/layout/IconVerticalSolidList"/>
    <dgm:cxn modelId="{3890159B-4731-4D12-A8C3-D024C09B1F75}" type="presParOf" srcId="{92349BC1-D013-43E8-A647-28F399B16FD8}" destId="{BB1AC132-3D5F-4864-8CB6-2ACE287C4085}" srcOrd="1" destOrd="0" presId="urn:microsoft.com/office/officeart/2018/2/layout/IconVerticalSolidList"/>
    <dgm:cxn modelId="{ABB73ADE-EC06-44DE-98B7-D167FEA10533}" type="presParOf" srcId="{92349BC1-D013-43E8-A647-28F399B16FD8}" destId="{93BF0626-2C22-4B0C-9B65-9FD3D601F3E6}" srcOrd="2" destOrd="0" presId="urn:microsoft.com/office/officeart/2018/2/layout/IconVerticalSolidList"/>
    <dgm:cxn modelId="{DF9EFBEE-CC5D-4415-ADE7-D83CE2C3EC9A}" type="presParOf" srcId="{93BF0626-2C22-4B0C-9B65-9FD3D601F3E6}" destId="{AB0D047F-7CB0-4E54-AAA0-BB1593C53410}" srcOrd="0" destOrd="0" presId="urn:microsoft.com/office/officeart/2018/2/layout/IconVerticalSolidList"/>
    <dgm:cxn modelId="{D06E6F86-0AD8-41F1-BF21-C66FB1A9B36A}" type="presParOf" srcId="{93BF0626-2C22-4B0C-9B65-9FD3D601F3E6}" destId="{C66209E2-AA04-4569-ADB4-0D044FA1BBE1}" srcOrd="1" destOrd="0" presId="urn:microsoft.com/office/officeart/2018/2/layout/IconVerticalSolidList"/>
    <dgm:cxn modelId="{0ADBDAA0-20D5-452E-B4E7-DBA0BDC98A2B}" type="presParOf" srcId="{93BF0626-2C22-4B0C-9B65-9FD3D601F3E6}" destId="{3BF501A8-A861-435D-B7C6-B9BB75E4BA1D}" srcOrd="2" destOrd="0" presId="urn:microsoft.com/office/officeart/2018/2/layout/IconVerticalSolidList"/>
    <dgm:cxn modelId="{16C0B7F9-B9D0-4943-84A8-ACE58FAF6EE1}" type="presParOf" srcId="{93BF0626-2C22-4B0C-9B65-9FD3D601F3E6}" destId="{295C1659-F7F7-4636-B39D-3930A13FED1B}" srcOrd="3" destOrd="0" presId="urn:microsoft.com/office/officeart/2018/2/layout/IconVerticalSolidList"/>
    <dgm:cxn modelId="{D2CF05F6-699F-4B2D-A4C7-566EBE7AC381}" type="presParOf" srcId="{93BF0626-2C22-4B0C-9B65-9FD3D601F3E6}" destId="{B1159A35-3742-4D36-8B10-E96197F50249}" srcOrd="4" destOrd="0" presId="urn:microsoft.com/office/officeart/2018/2/layout/IconVerticalSolidList"/>
    <dgm:cxn modelId="{61B25E92-6F17-4100-87A0-6FC23DA22AFE}" type="presParOf" srcId="{92349BC1-D013-43E8-A647-28F399B16FD8}" destId="{0C9A38B1-1DE6-4519-8D1E-C8B43464627F}" srcOrd="3" destOrd="0" presId="urn:microsoft.com/office/officeart/2018/2/layout/IconVerticalSolidList"/>
    <dgm:cxn modelId="{B44FD28B-2CF0-4D07-84F5-2E3B53A470FD}" type="presParOf" srcId="{92349BC1-D013-43E8-A647-28F399B16FD8}" destId="{0C501A5C-5063-4A99-A53F-A798F61184FE}" srcOrd="4" destOrd="0" presId="urn:microsoft.com/office/officeart/2018/2/layout/IconVerticalSolidList"/>
    <dgm:cxn modelId="{0FF2ABDE-8B38-4391-A168-BADD319BD5C2}" type="presParOf" srcId="{0C501A5C-5063-4A99-A53F-A798F61184FE}" destId="{BC5BD4C8-EAB2-4C41-8961-1247D09A826D}" srcOrd="0" destOrd="0" presId="urn:microsoft.com/office/officeart/2018/2/layout/IconVerticalSolidList"/>
    <dgm:cxn modelId="{6F88A631-50F5-424F-9C2E-CB3CB1FE6B1A}" type="presParOf" srcId="{0C501A5C-5063-4A99-A53F-A798F61184FE}" destId="{DD02B942-28EB-456F-ADEB-4EF229B4272E}" srcOrd="1" destOrd="0" presId="urn:microsoft.com/office/officeart/2018/2/layout/IconVerticalSolidList"/>
    <dgm:cxn modelId="{2C04CCD0-174E-4F29-B8F1-C99119854D73}" type="presParOf" srcId="{0C501A5C-5063-4A99-A53F-A798F61184FE}" destId="{7848B309-94FA-43C9-BC13-125B3299BE99}" srcOrd="2" destOrd="0" presId="urn:microsoft.com/office/officeart/2018/2/layout/IconVerticalSolidList"/>
    <dgm:cxn modelId="{D9E87532-34CA-4598-9FCE-E23715C7F615}" type="presParOf" srcId="{0C501A5C-5063-4A99-A53F-A798F61184FE}" destId="{F4BE0753-1469-4E78-8500-9F03CD09E006}" srcOrd="3" destOrd="0" presId="urn:microsoft.com/office/officeart/2018/2/layout/IconVerticalSolidList"/>
    <dgm:cxn modelId="{2BFA9222-CF25-4D52-9CFC-47A26462A851}" type="presParOf" srcId="{0C501A5C-5063-4A99-A53F-A798F61184FE}" destId="{0EC09B53-A80F-49F5-BF9C-26B147BF9409}" srcOrd="4" destOrd="0" presId="urn:microsoft.com/office/officeart/2018/2/layout/IconVerticalSolidList"/>
    <dgm:cxn modelId="{EAE2BDDE-5838-450E-B1EE-7317268A5870}" type="presParOf" srcId="{92349BC1-D013-43E8-A647-28F399B16FD8}" destId="{F3737EAB-2AA1-4B68-8B2A-473C043E24A2}" srcOrd="5" destOrd="0" presId="urn:microsoft.com/office/officeart/2018/2/layout/IconVerticalSolidList"/>
    <dgm:cxn modelId="{93277A37-5107-4AE3-A12C-E58859F821E1}" type="presParOf" srcId="{92349BC1-D013-43E8-A647-28F399B16FD8}" destId="{E3743A52-1BB2-41C3-9F64-592CEAB46816}" srcOrd="6" destOrd="0" presId="urn:microsoft.com/office/officeart/2018/2/layout/IconVerticalSolidList"/>
    <dgm:cxn modelId="{F0543C3C-6E21-4821-A53C-0845AE9A2AD6}" type="presParOf" srcId="{E3743A52-1BB2-41C3-9F64-592CEAB46816}" destId="{1EC1A1CC-B014-4489-8C59-6F4FF6F4A0BA}" srcOrd="0" destOrd="0" presId="urn:microsoft.com/office/officeart/2018/2/layout/IconVerticalSolidList"/>
    <dgm:cxn modelId="{46C48C5A-C51B-40DB-A6B7-3D22196591F9}" type="presParOf" srcId="{E3743A52-1BB2-41C3-9F64-592CEAB46816}" destId="{1B45C98E-B838-4390-AC72-BAD69DF9FE02}" srcOrd="1" destOrd="0" presId="urn:microsoft.com/office/officeart/2018/2/layout/IconVerticalSolidList"/>
    <dgm:cxn modelId="{CDCA3A8D-FB3F-43F9-A6F4-04D975A82996}" type="presParOf" srcId="{E3743A52-1BB2-41C3-9F64-592CEAB46816}" destId="{D9D89B39-1C5B-4EB0-A0A2-38BFE5E6CAFC}" srcOrd="2" destOrd="0" presId="urn:microsoft.com/office/officeart/2018/2/layout/IconVerticalSolidList"/>
    <dgm:cxn modelId="{95A55516-F683-4FC8-B673-B6FDA11A03F3}" type="presParOf" srcId="{E3743A52-1BB2-41C3-9F64-592CEAB46816}" destId="{9F5DBADF-ED8B-47C0-BB43-FE5526A6DB8B}" srcOrd="3" destOrd="0" presId="urn:microsoft.com/office/officeart/2018/2/layout/IconVerticalSolidList"/>
    <dgm:cxn modelId="{7CCDA24B-43DE-4E45-B8CD-031488C2893C}" type="presParOf" srcId="{E3743A52-1BB2-41C3-9F64-592CEAB46816}" destId="{C651A672-34FD-4184-ADF9-E535A9A83942}"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2CFD8DC-F562-4DE4-B72C-3C5ABAD07FDC}"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GB"/>
        </a:p>
      </dgm:t>
    </dgm:pt>
    <dgm:pt modelId="{709280CB-D7D1-49FB-BE16-7297E1B0C673}">
      <dgm:prSet phldrT="[Text]" custT="1"/>
      <dgm:spPr>
        <a:solidFill>
          <a:schemeClr val="accent4">
            <a:lumMod val="20000"/>
            <a:lumOff val="80000"/>
          </a:schemeClr>
        </a:solidFill>
      </dgm:spPr>
      <dgm:t>
        <a:bodyPr/>
        <a:lstStyle/>
        <a:p>
          <a:pPr>
            <a:buNone/>
          </a:pPr>
          <a:r>
            <a:rPr lang="en-ZA" sz="1800" dirty="0">
              <a:solidFill>
                <a:schemeClr val="tx1"/>
              </a:solidFill>
            </a:rPr>
            <a:t>Programme Objectives</a:t>
          </a:r>
          <a:endParaRPr lang="en-GB" sz="1800" dirty="0">
            <a:solidFill>
              <a:schemeClr val="tx1"/>
            </a:solidFill>
          </a:endParaRPr>
        </a:p>
      </dgm:t>
    </dgm:pt>
    <dgm:pt modelId="{6E0F584B-C3FE-4A55-8BCD-C123BEDC115F}" type="parTrans" cxnId="{B24C1AC0-C7C2-45D6-A2B8-B4A527F6CB89}">
      <dgm:prSet/>
      <dgm:spPr/>
      <dgm:t>
        <a:bodyPr/>
        <a:lstStyle/>
        <a:p>
          <a:endParaRPr lang="en-GB"/>
        </a:p>
      </dgm:t>
    </dgm:pt>
    <dgm:pt modelId="{4ABF1D2D-FABF-48BC-B186-7929BADDDC6B}" type="sibTrans" cxnId="{B24C1AC0-C7C2-45D6-A2B8-B4A527F6CB89}">
      <dgm:prSet/>
      <dgm:spPr/>
      <dgm:t>
        <a:bodyPr/>
        <a:lstStyle/>
        <a:p>
          <a:endParaRPr lang="en-GB"/>
        </a:p>
      </dgm:t>
    </dgm:pt>
    <dgm:pt modelId="{EEC7DDA4-6056-47AA-ACF9-E26FDBB715E4}">
      <dgm:prSet phldrT="[Text]" custT="1"/>
      <dgm:spPr>
        <a:solidFill>
          <a:schemeClr val="accent4">
            <a:lumMod val="20000"/>
            <a:lumOff val="80000"/>
          </a:schemeClr>
        </a:solidFill>
      </dgm:spPr>
      <dgm:t>
        <a:bodyPr/>
        <a:lstStyle/>
        <a:p>
          <a:pPr>
            <a:buFont typeface="Arial" panose="020B0604020202020204" pitchFamily="34" charset="0"/>
            <a:buChar char="•"/>
          </a:pPr>
          <a:r>
            <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Mainstreaming hands-on support to Local Government to improve municipal governance, performance and accountability. </a:t>
          </a:r>
          <a:endParaRPr lang="en-GB" sz="1600" dirty="0">
            <a:solidFill>
              <a:schemeClr val="tx1"/>
            </a:solidFill>
          </a:endParaRPr>
        </a:p>
      </dgm:t>
    </dgm:pt>
    <dgm:pt modelId="{180C35F0-7EF4-4B9E-BD5E-75761CC196C2}" type="parTrans" cxnId="{49BFE563-6E3C-4902-BBBB-DC5DC9903F63}">
      <dgm:prSet/>
      <dgm:spPr/>
      <dgm:t>
        <a:bodyPr/>
        <a:lstStyle/>
        <a:p>
          <a:endParaRPr lang="en-GB"/>
        </a:p>
      </dgm:t>
    </dgm:pt>
    <dgm:pt modelId="{20E2426D-E23E-4F3F-A8FF-20B73A3B0B34}" type="sibTrans" cxnId="{49BFE563-6E3C-4902-BBBB-DC5DC9903F63}">
      <dgm:prSet/>
      <dgm:spPr/>
      <dgm:t>
        <a:bodyPr/>
        <a:lstStyle/>
        <a:p>
          <a:endParaRPr lang="en-GB"/>
        </a:p>
      </dgm:t>
    </dgm:pt>
    <dgm:pt modelId="{87FF045F-69A1-42CB-80DF-0D1D4420ADC7}">
      <dgm:prSet phldrT="[Text]"/>
      <dgm:spPr>
        <a:solidFill>
          <a:schemeClr val="accent1">
            <a:lumMod val="60000"/>
            <a:lumOff val="40000"/>
          </a:schemeClr>
        </a:solidFill>
      </dgm:spPr>
      <dgm:t>
        <a:bodyPr/>
        <a:lstStyle/>
        <a:p>
          <a:r>
            <a:rPr lang="en-ZA" sz="1600" dirty="0"/>
            <a:t>Implementation Interventions</a:t>
          </a:r>
          <a:endParaRPr lang="en-GB" sz="1600" dirty="0"/>
        </a:p>
      </dgm:t>
    </dgm:pt>
    <dgm:pt modelId="{D62881F3-6765-4BEB-AA02-F341E6B277DD}" type="parTrans" cxnId="{C6414C1F-9199-4346-84FF-185E0F6DC03F}">
      <dgm:prSet/>
      <dgm:spPr/>
      <dgm:t>
        <a:bodyPr/>
        <a:lstStyle/>
        <a:p>
          <a:endParaRPr lang="en-GB"/>
        </a:p>
      </dgm:t>
    </dgm:pt>
    <dgm:pt modelId="{6D74A520-82B6-4888-86A3-3428AD902396}" type="sibTrans" cxnId="{C6414C1F-9199-4346-84FF-185E0F6DC03F}">
      <dgm:prSet/>
      <dgm:spPr/>
      <dgm:t>
        <a:bodyPr/>
        <a:lstStyle/>
        <a:p>
          <a:endParaRPr lang="en-GB"/>
        </a:p>
      </dgm:t>
    </dgm:pt>
    <dgm:pt modelId="{7EDB6C7C-33AF-476E-85E8-D19C9F4DBE08}">
      <dgm:prSet phldrT="[Text]" custT="1"/>
      <dgm:spPr>
        <a:solidFill>
          <a:schemeClr val="accent1">
            <a:lumMod val="60000"/>
            <a:lumOff val="40000"/>
          </a:schemeClr>
        </a:solidFill>
      </dgm:spPr>
      <dgm:t>
        <a:bodyPr/>
        <a:lstStyle/>
        <a:p>
          <a:r>
            <a:rPr lang="en-ZA" sz="1400" dirty="0">
              <a:effectLst/>
              <a:latin typeface="Arial" panose="020B0604020202020204" pitchFamily="34" charset="0"/>
              <a:ea typeface="Times New Roman" panose="02020603050405020304" pitchFamily="18" charset="0"/>
            </a:rPr>
            <a:t>The Five-Year Local Government Strategic Agenda pursued 5 key performance areas to contribute to good governance. The five key performance areas were:</a:t>
          </a:r>
          <a:endParaRPr lang="en-GB" sz="1400" dirty="0"/>
        </a:p>
      </dgm:t>
    </dgm:pt>
    <dgm:pt modelId="{D9B22876-9601-4A18-BF71-1D4D4C8D6987}" type="parTrans" cxnId="{D4F3ECFE-E445-41CE-B8B4-8D9526C79069}">
      <dgm:prSet/>
      <dgm:spPr/>
      <dgm:t>
        <a:bodyPr/>
        <a:lstStyle/>
        <a:p>
          <a:endParaRPr lang="en-GB"/>
        </a:p>
      </dgm:t>
    </dgm:pt>
    <dgm:pt modelId="{3941B576-07A3-4A7C-A35A-7F85E89D9AAF}" type="sibTrans" cxnId="{D4F3ECFE-E445-41CE-B8B4-8D9526C79069}">
      <dgm:prSet/>
      <dgm:spPr/>
      <dgm:t>
        <a:bodyPr/>
        <a:lstStyle/>
        <a:p>
          <a:endParaRPr lang="en-GB"/>
        </a:p>
      </dgm:t>
    </dgm:pt>
    <dgm:pt modelId="{B60EF390-8718-41FF-BD12-CEC925FED6C7}">
      <dgm:prSet custT="1"/>
      <dgm:spPr>
        <a:solidFill>
          <a:schemeClr val="accent4">
            <a:lumMod val="20000"/>
            <a:lumOff val="80000"/>
          </a:schemeClr>
        </a:solidFill>
      </dgm:spPr>
      <dgm:t>
        <a:bodyPr/>
        <a:lstStyle/>
        <a:p>
          <a:pPr>
            <a:buFont typeface="Arial" panose="020B0604020202020204" pitchFamily="34" charset="0"/>
            <a:buChar char="•"/>
          </a:pPr>
          <a:r>
            <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Addressing the structure and governance arrangements of the State in order to better strengthen, support and monitor Local Government.</a:t>
          </a:r>
          <a:endParaRPr lang="en-GB"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0CBEE886-3475-4375-8681-45B623ECA860}" type="parTrans" cxnId="{100307A0-F900-4EB2-B868-372B5E471559}">
      <dgm:prSet/>
      <dgm:spPr/>
      <dgm:t>
        <a:bodyPr/>
        <a:lstStyle/>
        <a:p>
          <a:endParaRPr lang="en-GB"/>
        </a:p>
      </dgm:t>
    </dgm:pt>
    <dgm:pt modelId="{A104E76B-20D7-457E-A651-C1A33D921252}" type="sibTrans" cxnId="{100307A0-F900-4EB2-B868-372B5E471559}">
      <dgm:prSet/>
      <dgm:spPr/>
      <dgm:t>
        <a:bodyPr/>
        <a:lstStyle/>
        <a:p>
          <a:endParaRPr lang="en-GB"/>
        </a:p>
      </dgm:t>
    </dgm:pt>
    <dgm:pt modelId="{8DC96821-E565-41DE-8FF0-689CF1254938}">
      <dgm:prSet custT="1"/>
      <dgm:spPr>
        <a:solidFill>
          <a:schemeClr val="accent4">
            <a:lumMod val="20000"/>
            <a:lumOff val="80000"/>
          </a:schemeClr>
        </a:solidFill>
      </dgm:spPr>
      <dgm:t>
        <a:bodyPr/>
        <a:lstStyle/>
        <a:p>
          <a:pPr>
            <a:buFont typeface="Arial" panose="020B0604020202020204" pitchFamily="34" charset="0"/>
            <a:buChar char="•"/>
          </a:pPr>
          <a:r>
            <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Refining and strengthening the policy, regulatory and fiscal environment for Local Government, and giving greater attention to enforcement measures. </a:t>
          </a:r>
          <a:endParaRPr lang="en-GB" sz="1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527942A1-DB22-4999-9761-795EF57DA4F2}" type="parTrans" cxnId="{35020649-EA7E-4F4B-86D9-15895D143DF0}">
      <dgm:prSet/>
      <dgm:spPr/>
      <dgm:t>
        <a:bodyPr/>
        <a:lstStyle/>
        <a:p>
          <a:endParaRPr lang="en-GB"/>
        </a:p>
      </dgm:t>
    </dgm:pt>
    <dgm:pt modelId="{F398E625-0D3D-4809-B023-C7055DB2C0FC}" type="sibTrans" cxnId="{35020649-EA7E-4F4B-86D9-15895D143DF0}">
      <dgm:prSet/>
      <dgm:spPr/>
      <dgm:t>
        <a:bodyPr/>
        <a:lstStyle/>
        <a:p>
          <a:endParaRPr lang="en-GB"/>
        </a:p>
      </dgm:t>
    </dgm:pt>
    <dgm:pt modelId="{FEE74A88-6CF1-4C4F-AB36-5C6168F18687}">
      <dgm:prSet custT="1"/>
      <dgm:spPr>
        <a:solidFill>
          <a:schemeClr val="accent1">
            <a:lumMod val="60000"/>
            <a:lumOff val="40000"/>
          </a:schemeClr>
        </a:solidFill>
      </dgm:spPr>
      <dgm:t>
        <a:bodyPr/>
        <a:lstStyle/>
        <a:p>
          <a:r>
            <a:rPr lang="en-ZA" sz="1400" dirty="0">
              <a:effectLst/>
              <a:latin typeface="Arial" panose="020B0604020202020204" pitchFamily="34" charset="0"/>
              <a:ea typeface="Times New Roman" panose="02020603050405020304" pitchFamily="18" charset="0"/>
            </a:rPr>
            <a:t>Municipal Transformation and Organisational Development</a:t>
          </a:r>
          <a:endParaRPr lang="en-ZA" sz="1400" dirty="0">
            <a:latin typeface="Arial" panose="020B0604020202020204" pitchFamily="34" charset="0"/>
            <a:ea typeface="Times New Roman" panose="02020603050405020304" pitchFamily="18" charset="0"/>
          </a:endParaRPr>
        </a:p>
      </dgm:t>
    </dgm:pt>
    <dgm:pt modelId="{5D9D2888-9C44-4C95-B10E-1FCDE76918D3}" type="parTrans" cxnId="{AA2971B9-39B1-4AFB-B2E4-F28F458FA99F}">
      <dgm:prSet/>
      <dgm:spPr/>
      <dgm:t>
        <a:bodyPr/>
        <a:lstStyle/>
        <a:p>
          <a:endParaRPr lang="en-GB"/>
        </a:p>
      </dgm:t>
    </dgm:pt>
    <dgm:pt modelId="{9C43E80E-4977-404E-ACD4-3937A12C8B56}" type="sibTrans" cxnId="{AA2971B9-39B1-4AFB-B2E4-F28F458FA99F}">
      <dgm:prSet/>
      <dgm:spPr/>
      <dgm:t>
        <a:bodyPr/>
        <a:lstStyle/>
        <a:p>
          <a:endParaRPr lang="en-GB"/>
        </a:p>
      </dgm:t>
    </dgm:pt>
    <dgm:pt modelId="{2E7DCA2B-A31A-4FDE-8646-83D689227FC4}">
      <dgm:prSet custT="1"/>
      <dgm:spPr>
        <a:solidFill>
          <a:schemeClr val="accent1">
            <a:lumMod val="60000"/>
            <a:lumOff val="40000"/>
          </a:schemeClr>
        </a:solidFill>
      </dgm:spPr>
      <dgm:t>
        <a:bodyPr/>
        <a:lstStyle/>
        <a:p>
          <a:r>
            <a:rPr lang="en-ZA" sz="1400" dirty="0">
              <a:effectLst/>
              <a:latin typeface="Arial" panose="020B0604020202020204" pitchFamily="34" charset="0"/>
              <a:ea typeface="Times New Roman" panose="02020603050405020304" pitchFamily="18" charset="0"/>
            </a:rPr>
            <a:t>Basic Service Delivery</a:t>
          </a:r>
        </a:p>
      </dgm:t>
    </dgm:pt>
    <dgm:pt modelId="{37F09AFB-EDF0-426E-AE8B-BD58C1F60BF0}" type="parTrans" cxnId="{55DE0EC2-3FEE-4D5C-A3A6-C13EC8BEDA35}">
      <dgm:prSet/>
      <dgm:spPr/>
      <dgm:t>
        <a:bodyPr/>
        <a:lstStyle/>
        <a:p>
          <a:endParaRPr lang="en-GB"/>
        </a:p>
      </dgm:t>
    </dgm:pt>
    <dgm:pt modelId="{0885919A-76AD-4ACF-BEF8-5A72BDFE5870}" type="sibTrans" cxnId="{55DE0EC2-3FEE-4D5C-A3A6-C13EC8BEDA35}">
      <dgm:prSet/>
      <dgm:spPr/>
      <dgm:t>
        <a:bodyPr/>
        <a:lstStyle/>
        <a:p>
          <a:endParaRPr lang="en-GB"/>
        </a:p>
      </dgm:t>
    </dgm:pt>
    <dgm:pt modelId="{6442A1CB-0085-4CE6-B0C4-DF47C4EB351A}">
      <dgm:prSet custT="1"/>
      <dgm:spPr>
        <a:solidFill>
          <a:schemeClr val="accent1">
            <a:lumMod val="60000"/>
            <a:lumOff val="40000"/>
          </a:schemeClr>
        </a:solidFill>
      </dgm:spPr>
      <dgm:t>
        <a:bodyPr/>
        <a:lstStyle/>
        <a:p>
          <a:r>
            <a:rPr lang="en-ZA" sz="1400" dirty="0">
              <a:effectLst/>
              <a:latin typeface="Arial" panose="020B0604020202020204" pitchFamily="34" charset="0"/>
              <a:ea typeface="Times New Roman" panose="02020603050405020304" pitchFamily="18" charset="0"/>
            </a:rPr>
            <a:t>Local Economic Development</a:t>
          </a:r>
          <a:endParaRPr lang="en-ZA" sz="1400" dirty="0">
            <a:latin typeface="Arial" panose="020B0604020202020204" pitchFamily="34" charset="0"/>
            <a:ea typeface="Times New Roman" panose="02020603050405020304" pitchFamily="18" charset="0"/>
          </a:endParaRPr>
        </a:p>
      </dgm:t>
    </dgm:pt>
    <dgm:pt modelId="{36995574-D83D-49CB-9658-A3ACDD4A2496}" type="parTrans" cxnId="{9B13B576-7D20-4BCB-9765-072C52652672}">
      <dgm:prSet/>
      <dgm:spPr/>
      <dgm:t>
        <a:bodyPr/>
        <a:lstStyle/>
        <a:p>
          <a:endParaRPr lang="en-GB"/>
        </a:p>
      </dgm:t>
    </dgm:pt>
    <dgm:pt modelId="{2A07610E-E808-49D6-8B9F-622C6BA9D222}" type="sibTrans" cxnId="{9B13B576-7D20-4BCB-9765-072C52652672}">
      <dgm:prSet/>
      <dgm:spPr/>
      <dgm:t>
        <a:bodyPr/>
        <a:lstStyle/>
        <a:p>
          <a:endParaRPr lang="en-GB"/>
        </a:p>
      </dgm:t>
    </dgm:pt>
    <dgm:pt modelId="{B9A87EA6-491E-40D0-98AC-A46D1896C812}">
      <dgm:prSet custT="1"/>
      <dgm:spPr>
        <a:solidFill>
          <a:schemeClr val="accent1">
            <a:lumMod val="60000"/>
            <a:lumOff val="40000"/>
          </a:schemeClr>
        </a:solidFill>
      </dgm:spPr>
      <dgm:t>
        <a:bodyPr/>
        <a:lstStyle/>
        <a:p>
          <a:r>
            <a:rPr lang="en-ZA" sz="1400" dirty="0">
              <a:effectLst/>
              <a:latin typeface="Arial" panose="020B0604020202020204" pitchFamily="34" charset="0"/>
              <a:ea typeface="Times New Roman" panose="02020603050405020304" pitchFamily="18" charset="0"/>
            </a:rPr>
            <a:t>Municipal Financial Viability and Management</a:t>
          </a:r>
        </a:p>
      </dgm:t>
    </dgm:pt>
    <dgm:pt modelId="{879972E3-7943-4B89-8D3D-D053FC300FBB}" type="parTrans" cxnId="{6CE42A9A-0F6F-4142-A2D1-328A3BC14527}">
      <dgm:prSet/>
      <dgm:spPr/>
      <dgm:t>
        <a:bodyPr/>
        <a:lstStyle/>
        <a:p>
          <a:endParaRPr lang="en-GB"/>
        </a:p>
      </dgm:t>
    </dgm:pt>
    <dgm:pt modelId="{6117CB79-0B77-4579-9112-97D727841291}" type="sibTrans" cxnId="{6CE42A9A-0F6F-4142-A2D1-328A3BC14527}">
      <dgm:prSet/>
      <dgm:spPr/>
      <dgm:t>
        <a:bodyPr/>
        <a:lstStyle/>
        <a:p>
          <a:endParaRPr lang="en-GB"/>
        </a:p>
      </dgm:t>
    </dgm:pt>
    <dgm:pt modelId="{9020EFF4-A247-46D0-92E6-682B1EF4FCDF}">
      <dgm:prSet custT="1"/>
      <dgm:spPr>
        <a:solidFill>
          <a:schemeClr val="accent1">
            <a:lumMod val="60000"/>
            <a:lumOff val="40000"/>
          </a:schemeClr>
        </a:solidFill>
      </dgm:spPr>
      <dgm:t>
        <a:bodyPr/>
        <a:lstStyle/>
        <a:p>
          <a:r>
            <a:rPr lang="en-ZA" sz="1400" dirty="0">
              <a:effectLst/>
              <a:latin typeface="Arial" panose="020B0604020202020204" pitchFamily="34" charset="0"/>
              <a:ea typeface="Times New Roman" panose="02020603050405020304" pitchFamily="18" charset="0"/>
              <a:cs typeface="Times New Roman" panose="02020603050405020304" pitchFamily="18" charset="0"/>
            </a:rPr>
            <a:t>Good Governance and Public Participation</a:t>
          </a:r>
          <a:endParaRPr lang="en-GB" sz="1400" dirty="0">
            <a:latin typeface="Calibri" panose="020F0502020204030204" pitchFamily="34" charset="0"/>
            <a:ea typeface="Times New Roman" panose="02020603050405020304" pitchFamily="18" charset="0"/>
            <a:cs typeface="Times New Roman" panose="02020603050405020304" pitchFamily="18" charset="0"/>
          </a:endParaRPr>
        </a:p>
      </dgm:t>
    </dgm:pt>
    <dgm:pt modelId="{2EC2F624-F472-437D-9638-5DE43B6E2091}" type="parTrans" cxnId="{80E17611-EA60-4521-BEF8-413654D4E5A4}">
      <dgm:prSet/>
      <dgm:spPr/>
      <dgm:t>
        <a:bodyPr/>
        <a:lstStyle/>
        <a:p>
          <a:endParaRPr lang="en-GB"/>
        </a:p>
      </dgm:t>
    </dgm:pt>
    <dgm:pt modelId="{7F74F6BB-550C-49A7-BD23-859207A17E05}" type="sibTrans" cxnId="{80E17611-EA60-4521-BEF8-413654D4E5A4}">
      <dgm:prSet/>
      <dgm:spPr/>
      <dgm:t>
        <a:bodyPr/>
        <a:lstStyle/>
        <a:p>
          <a:endParaRPr lang="en-GB"/>
        </a:p>
      </dgm:t>
    </dgm:pt>
    <dgm:pt modelId="{E17C5C25-7AE7-428E-9582-C6B800010266}">
      <dgm:prSet custT="1"/>
      <dgm:spPr>
        <a:solidFill>
          <a:schemeClr val="accent1">
            <a:lumMod val="60000"/>
            <a:lumOff val="40000"/>
          </a:schemeClr>
        </a:solidFill>
      </dgm:spPr>
      <dgm:t>
        <a:bodyPr/>
        <a:lstStyle/>
        <a:p>
          <a:r>
            <a:rPr lang="en-ZA" sz="1400" dirty="0">
              <a:latin typeface="Arial" panose="020B0604020202020204" pitchFamily="34" charset="0"/>
            </a:rPr>
            <a:t>There were also cross-cutting issues designed to focus on coordination issues, such as capacity-building support initiatives across government, intergovernmental relations, inter-sphere planning, and communications. </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F000EB2F-A52C-4734-A0C9-401AEF017204}" type="parTrans" cxnId="{6B2FBEC0-9AC8-4243-8D0C-931BE662D00C}">
      <dgm:prSet/>
      <dgm:spPr/>
      <dgm:t>
        <a:bodyPr/>
        <a:lstStyle/>
        <a:p>
          <a:endParaRPr lang="en-GB"/>
        </a:p>
      </dgm:t>
    </dgm:pt>
    <dgm:pt modelId="{90AFA30A-9C60-41EE-85FE-0490A70AB3B0}" type="sibTrans" cxnId="{6B2FBEC0-9AC8-4243-8D0C-931BE662D00C}">
      <dgm:prSet/>
      <dgm:spPr/>
      <dgm:t>
        <a:bodyPr/>
        <a:lstStyle/>
        <a:p>
          <a:endParaRPr lang="en-GB"/>
        </a:p>
      </dgm:t>
    </dgm:pt>
    <dgm:pt modelId="{2325B55A-7BEE-4F4E-B18D-635B50E9EB3F}" type="pres">
      <dgm:prSet presAssocID="{72CFD8DC-F562-4DE4-B72C-3C5ABAD07FDC}" presName="linear" presStyleCnt="0">
        <dgm:presLayoutVars>
          <dgm:dir/>
          <dgm:resizeHandles val="exact"/>
        </dgm:presLayoutVars>
      </dgm:prSet>
      <dgm:spPr/>
      <dgm:t>
        <a:bodyPr/>
        <a:lstStyle/>
        <a:p>
          <a:endParaRPr lang="en-US"/>
        </a:p>
      </dgm:t>
    </dgm:pt>
    <dgm:pt modelId="{C8F7D9EE-8393-4165-BDB7-81076D44A051}" type="pres">
      <dgm:prSet presAssocID="{709280CB-D7D1-49FB-BE16-7297E1B0C673}" presName="comp" presStyleCnt="0"/>
      <dgm:spPr/>
    </dgm:pt>
    <dgm:pt modelId="{343E45B3-8025-41EA-B97F-129CE39165FB}" type="pres">
      <dgm:prSet presAssocID="{709280CB-D7D1-49FB-BE16-7297E1B0C673}" presName="box" presStyleLbl="node1" presStyleIdx="0" presStyleCnt="2" custScaleY="230791" custLinFactNeighborX="-976" custLinFactNeighborY="-9354"/>
      <dgm:spPr/>
      <dgm:t>
        <a:bodyPr/>
        <a:lstStyle/>
        <a:p>
          <a:endParaRPr lang="en-US"/>
        </a:p>
      </dgm:t>
    </dgm:pt>
    <dgm:pt modelId="{486117B9-D264-4937-BC38-CEDEDB64E7AD}" type="pres">
      <dgm:prSet presAssocID="{709280CB-D7D1-49FB-BE16-7297E1B0C673}"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9000" r="-9000"/>
          </a:stretch>
        </a:blipFill>
      </dgm:spPr>
      <dgm:t>
        <a:bodyPr/>
        <a:lstStyle/>
        <a:p>
          <a:endParaRPr lang="en-US"/>
        </a:p>
      </dgm:t>
      <dgm:extLst>
        <a:ext uri="{E40237B7-FDA0-4F09-8148-C483321AD2D9}">
          <dgm14:cNvPr xmlns:dgm14="http://schemas.microsoft.com/office/drawing/2010/diagram" id="0" name="" descr="Clipboard Checked"/>
        </a:ext>
      </dgm:extLst>
    </dgm:pt>
    <dgm:pt modelId="{92E03145-9951-4720-8303-DBEAB96DA8C0}" type="pres">
      <dgm:prSet presAssocID="{709280CB-D7D1-49FB-BE16-7297E1B0C673}" presName="text" presStyleLbl="node1" presStyleIdx="0" presStyleCnt="2">
        <dgm:presLayoutVars>
          <dgm:bulletEnabled val="1"/>
        </dgm:presLayoutVars>
      </dgm:prSet>
      <dgm:spPr/>
      <dgm:t>
        <a:bodyPr/>
        <a:lstStyle/>
        <a:p>
          <a:endParaRPr lang="en-US"/>
        </a:p>
      </dgm:t>
    </dgm:pt>
    <dgm:pt modelId="{FCB39ACB-AB37-4543-ACC8-F13022A1196C}" type="pres">
      <dgm:prSet presAssocID="{4ABF1D2D-FABF-48BC-B186-7929BADDDC6B}" presName="spacer" presStyleCnt="0"/>
      <dgm:spPr/>
    </dgm:pt>
    <dgm:pt modelId="{760869EA-29F9-4405-98DF-1A0587BCEA5C}" type="pres">
      <dgm:prSet presAssocID="{87FF045F-69A1-42CB-80DF-0D1D4420ADC7}" presName="comp" presStyleCnt="0"/>
      <dgm:spPr/>
    </dgm:pt>
    <dgm:pt modelId="{56722264-3EF8-4A06-9A67-06B84334211A}" type="pres">
      <dgm:prSet presAssocID="{87FF045F-69A1-42CB-80DF-0D1D4420ADC7}" presName="box" presStyleLbl="node1" presStyleIdx="1" presStyleCnt="2" custScaleY="233588" custLinFactNeighborX="697" custLinFactNeighborY="-2368"/>
      <dgm:spPr/>
      <dgm:t>
        <a:bodyPr/>
        <a:lstStyle/>
        <a:p>
          <a:endParaRPr lang="en-US"/>
        </a:p>
      </dgm:t>
    </dgm:pt>
    <dgm:pt modelId="{AC68C073-56CE-4590-AAA3-7D872DE8C3FB}" type="pres">
      <dgm:prSet presAssocID="{87FF045F-69A1-42CB-80DF-0D1D4420ADC7}" presName="img"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8000" b="-8000"/>
          </a:stretch>
        </a:blipFill>
      </dgm:spPr>
      <dgm:t>
        <a:bodyPr/>
        <a:lstStyle/>
        <a:p>
          <a:endParaRPr lang="en-US"/>
        </a:p>
      </dgm:t>
      <dgm:extLst>
        <a:ext uri="{E40237B7-FDA0-4F09-8148-C483321AD2D9}">
          <dgm14:cNvPr xmlns:dgm14="http://schemas.microsoft.com/office/drawing/2010/diagram" id="0" name="" descr="Customer review"/>
        </a:ext>
      </dgm:extLst>
    </dgm:pt>
    <dgm:pt modelId="{7828B96F-305C-426E-98C6-43F2DB613923}" type="pres">
      <dgm:prSet presAssocID="{87FF045F-69A1-42CB-80DF-0D1D4420ADC7}" presName="text" presStyleLbl="node1" presStyleIdx="1" presStyleCnt="2">
        <dgm:presLayoutVars>
          <dgm:bulletEnabled val="1"/>
        </dgm:presLayoutVars>
      </dgm:prSet>
      <dgm:spPr/>
      <dgm:t>
        <a:bodyPr/>
        <a:lstStyle/>
        <a:p>
          <a:endParaRPr lang="en-US"/>
        </a:p>
      </dgm:t>
    </dgm:pt>
  </dgm:ptLst>
  <dgm:cxnLst>
    <dgm:cxn modelId="{1DB309A2-3871-40AD-BD5A-5F402338B1DC}" type="presOf" srcId="{8DC96821-E565-41DE-8FF0-689CF1254938}" destId="{92E03145-9951-4720-8303-DBEAB96DA8C0}" srcOrd="1" destOrd="3" presId="urn:microsoft.com/office/officeart/2005/8/layout/vList4"/>
    <dgm:cxn modelId="{3F52AFC0-6031-4044-8E5B-92603D8B63FD}" type="presOf" srcId="{2E7DCA2B-A31A-4FDE-8646-83D689227FC4}" destId="{56722264-3EF8-4A06-9A67-06B84334211A}" srcOrd="0" destOrd="3" presId="urn:microsoft.com/office/officeart/2005/8/layout/vList4"/>
    <dgm:cxn modelId="{280A93A7-A886-4EBB-8E76-3A71EDEF3514}" type="presOf" srcId="{7EDB6C7C-33AF-476E-85E8-D19C9F4DBE08}" destId="{7828B96F-305C-426E-98C6-43F2DB613923}" srcOrd="1" destOrd="1" presId="urn:microsoft.com/office/officeart/2005/8/layout/vList4"/>
    <dgm:cxn modelId="{80E17611-EA60-4521-BEF8-413654D4E5A4}" srcId="{7EDB6C7C-33AF-476E-85E8-D19C9F4DBE08}" destId="{9020EFF4-A247-46D0-92E6-682B1EF4FCDF}" srcOrd="4" destOrd="0" parTransId="{2EC2F624-F472-437D-9638-5DE43B6E2091}" sibTransId="{7F74F6BB-550C-49A7-BD23-859207A17E05}"/>
    <dgm:cxn modelId="{35020649-EA7E-4F4B-86D9-15895D143DF0}" srcId="{709280CB-D7D1-49FB-BE16-7297E1B0C673}" destId="{8DC96821-E565-41DE-8FF0-689CF1254938}" srcOrd="2" destOrd="0" parTransId="{527942A1-DB22-4999-9761-795EF57DA4F2}" sibTransId="{F398E625-0D3D-4809-B023-C7055DB2C0FC}"/>
    <dgm:cxn modelId="{15BFE950-5DE2-488F-B870-F24CA9536F7D}" type="presOf" srcId="{FEE74A88-6CF1-4C4F-AB36-5C6168F18687}" destId="{7828B96F-305C-426E-98C6-43F2DB613923}" srcOrd="1" destOrd="2" presId="urn:microsoft.com/office/officeart/2005/8/layout/vList4"/>
    <dgm:cxn modelId="{DF8D449D-5AB0-43DE-BD14-A98A3D5ED219}" type="presOf" srcId="{709280CB-D7D1-49FB-BE16-7297E1B0C673}" destId="{343E45B3-8025-41EA-B97F-129CE39165FB}" srcOrd="0" destOrd="0" presId="urn:microsoft.com/office/officeart/2005/8/layout/vList4"/>
    <dgm:cxn modelId="{9BC9B846-2930-4255-B5BA-362CED8EDF9B}" type="presOf" srcId="{9020EFF4-A247-46D0-92E6-682B1EF4FCDF}" destId="{7828B96F-305C-426E-98C6-43F2DB613923}" srcOrd="1" destOrd="6" presId="urn:microsoft.com/office/officeart/2005/8/layout/vList4"/>
    <dgm:cxn modelId="{49BFE563-6E3C-4902-BBBB-DC5DC9903F63}" srcId="{709280CB-D7D1-49FB-BE16-7297E1B0C673}" destId="{EEC7DDA4-6056-47AA-ACF9-E26FDBB715E4}" srcOrd="0" destOrd="0" parTransId="{180C35F0-7EF4-4B9E-BD5E-75761CC196C2}" sibTransId="{20E2426D-E23E-4F3F-A8FF-20B73A3B0B34}"/>
    <dgm:cxn modelId="{55DE0EC2-3FEE-4D5C-A3A6-C13EC8BEDA35}" srcId="{7EDB6C7C-33AF-476E-85E8-D19C9F4DBE08}" destId="{2E7DCA2B-A31A-4FDE-8646-83D689227FC4}" srcOrd="1" destOrd="0" parTransId="{37F09AFB-EDF0-426E-AE8B-BD58C1F60BF0}" sibTransId="{0885919A-76AD-4ACF-BEF8-5A72BDFE5870}"/>
    <dgm:cxn modelId="{3658BB37-A4BD-40A1-8019-FD4BB73E8A05}" type="presOf" srcId="{FEE74A88-6CF1-4C4F-AB36-5C6168F18687}" destId="{56722264-3EF8-4A06-9A67-06B84334211A}" srcOrd="0" destOrd="2" presId="urn:microsoft.com/office/officeart/2005/8/layout/vList4"/>
    <dgm:cxn modelId="{73B37E26-6973-44A2-8330-551844F9C7FD}" type="presOf" srcId="{2E7DCA2B-A31A-4FDE-8646-83D689227FC4}" destId="{7828B96F-305C-426E-98C6-43F2DB613923}" srcOrd="1" destOrd="3" presId="urn:microsoft.com/office/officeart/2005/8/layout/vList4"/>
    <dgm:cxn modelId="{5879FDFC-D797-4559-8F2D-CAE8E1D9A228}" type="presOf" srcId="{87FF045F-69A1-42CB-80DF-0D1D4420ADC7}" destId="{56722264-3EF8-4A06-9A67-06B84334211A}" srcOrd="0" destOrd="0" presId="urn:microsoft.com/office/officeart/2005/8/layout/vList4"/>
    <dgm:cxn modelId="{9B13B576-7D20-4BCB-9765-072C52652672}" srcId="{7EDB6C7C-33AF-476E-85E8-D19C9F4DBE08}" destId="{6442A1CB-0085-4CE6-B0C4-DF47C4EB351A}" srcOrd="2" destOrd="0" parTransId="{36995574-D83D-49CB-9658-A3ACDD4A2496}" sibTransId="{2A07610E-E808-49D6-8B9F-622C6BA9D222}"/>
    <dgm:cxn modelId="{E13A0E43-BC03-4C48-848C-9F392C809C36}" type="presOf" srcId="{B9A87EA6-491E-40D0-98AC-A46D1896C812}" destId="{56722264-3EF8-4A06-9A67-06B84334211A}" srcOrd="0" destOrd="5" presId="urn:microsoft.com/office/officeart/2005/8/layout/vList4"/>
    <dgm:cxn modelId="{B24C1AC0-C7C2-45D6-A2B8-B4A527F6CB89}" srcId="{72CFD8DC-F562-4DE4-B72C-3C5ABAD07FDC}" destId="{709280CB-D7D1-49FB-BE16-7297E1B0C673}" srcOrd="0" destOrd="0" parTransId="{6E0F584B-C3FE-4A55-8BCD-C123BEDC115F}" sibTransId="{4ABF1D2D-FABF-48BC-B186-7929BADDDC6B}"/>
    <dgm:cxn modelId="{9DF51047-2CCA-453D-B2BD-51C6384CA01A}" type="presOf" srcId="{9020EFF4-A247-46D0-92E6-682B1EF4FCDF}" destId="{56722264-3EF8-4A06-9A67-06B84334211A}" srcOrd="0" destOrd="6" presId="urn:microsoft.com/office/officeart/2005/8/layout/vList4"/>
    <dgm:cxn modelId="{70CA7735-B9D5-4E2B-A2E2-4B18705E11D8}" type="presOf" srcId="{E17C5C25-7AE7-428E-9582-C6B800010266}" destId="{7828B96F-305C-426E-98C6-43F2DB613923}" srcOrd="1" destOrd="7" presId="urn:microsoft.com/office/officeart/2005/8/layout/vList4"/>
    <dgm:cxn modelId="{100307A0-F900-4EB2-B868-372B5E471559}" srcId="{709280CB-D7D1-49FB-BE16-7297E1B0C673}" destId="{B60EF390-8718-41FF-BD12-CEC925FED6C7}" srcOrd="1" destOrd="0" parTransId="{0CBEE886-3475-4375-8681-45B623ECA860}" sibTransId="{A104E76B-20D7-457E-A651-C1A33D921252}"/>
    <dgm:cxn modelId="{C6414C1F-9199-4346-84FF-185E0F6DC03F}" srcId="{72CFD8DC-F562-4DE4-B72C-3C5ABAD07FDC}" destId="{87FF045F-69A1-42CB-80DF-0D1D4420ADC7}" srcOrd="1" destOrd="0" parTransId="{D62881F3-6765-4BEB-AA02-F341E6B277DD}" sibTransId="{6D74A520-82B6-4888-86A3-3428AD902396}"/>
    <dgm:cxn modelId="{2012439A-3EDD-427B-97D5-446762B7D946}" type="presOf" srcId="{7EDB6C7C-33AF-476E-85E8-D19C9F4DBE08}" destId="{56722264-3EF8-4A06-9A67-06B84334211A}" srcOrd="0" destOrd="1" presId="urn:microsoft.com/office/officeart/2005/8/layout/vList4"/>
    <dgm:cxn modelId="{8ABA7C1C-21A8-46D5-8AA9-96FC66804EC9}" type="presOf" srcId="{6442A1CB-0085-4CE6-B0C4-DF47C4EB351A}" destId="{56722264-3EF8-4A06-9A67-06B84334211A}" srcOrd="0" destOrd="4" presId="urn:microsoft.com/office/officeart/2005/8/layout/vList4"/>
    <dgm:cxn modelId="{C33C2B3A-BC9E-4FA4-815B-2E2137B37C0D}" type="presOf" srcId="{8DC96821-E565-41DE-8FF0-689CF1254938}" destId="{343E45B3-8025-41EA-B97F-129CE39165FB}" srcOrd="0" destOrd="3" presId="urn:microsoft.com/office/officeart/2005/8/layout/vList4"/>
    <dgm:cxn modelId="{83F856EE-AB3A-41AE-A8BF-FF66158E631D}" type="presOf" srcId="{B60EF390-8718-41FF-BD12-CEC925FED6C7}" destId="{343E45B3-8025-41EA-B97F-129CE39165FB}" srcOrd="0" destOrd="2" presId="urn:microsoft.com/office/officeart/2005/8/layout/vList4"/>
    <dgm:cxn modelId="{AA2971B9-39B1-4AFB-B2E4-F28F458FA99F}" srcId="{7EDB6C7C-33AF-476E-85E8-D19C9F4DBE08}" destId="{FEE74A88-6CF1-4C4F-AB36-5C6168F18687}" srcOrd="0" destOrd="0" parTransId="{5D9D2888-9C44-4C95-B10E-1FCDE76918D3}" sibTransId="{9C43E80E-4977-404E-ACD4-3937A12C8B56}"/>
    <dgm:cxn modelId="{40E625AC-0BF8-456B-808B-C73EF9DCC1E4}" type="presOf" srcId="{87FF045F-69A1-42CB-80DF-0D1D4420ADC7}" destId="{7828B96F-305C-426E-98C6-43F2DB613923}" srcOrd="1" destOrd="0" presId="urn:microsoft.com/office/officeart/2005/8/layout/vList4"/>
    <dgm:cxn modelId="{6CE42A9A-0F6F-4142-A2D1-328A3BC14527}" srcId="{7EDB6C7C-33AF-476E-85E8-D19C9F4DBE08}" destId="{B9A87EA6-491E-40D0-98AC-A46D1896C812}" srcOrd="3" destOrd="0" parTransId="{879972E3-7943-4B89-8D3D-D053FC300FBB}" sibTransId="{6117CB79-0B77-4579-9112-97D727841291}"/>
    <dgm:cxn modelId="{634D90E1-1D4B-4A6C-950E-95D142DAC268}" type="presOf" srcId="{B60EF390-8718-41FF-BD12-CEC925FED6C7}" destId="{92E03145-9951-4720-8303-DBEAB96DA8C0}" srcOrd="1" destOrd="2" presId="urn:microsoft.com/office/officeart/2005/8/layout/vList4"/>
    <dgm:cxn modelId="{D4F3ECFE-E445-41CE-B8B4-8D9526C79069}" srcId="{87FF045F-69A1-42CB-80DF-0D1D4420ADC7}" destId="{7EDB6C7C-33AF-476E-85E8-D19C9F4DBE08}" srcOrd="0" destOrd="0" parTransId="{D9B22876-9601-4A18-BF71-1D4D4C8D6987}" sibTransId="{3941B576-07A3-4A7C-A35A-7F85E89D9AAF}"/>
    <dgm:cxn modelId="{6D4D2E60-F625-425F-8563-C068141B82B5}" type="presOf" srcId="{B9A87EA6-491E-40D0-98AC-A46D1896C812}" destId="{7828B96F-305C-426E-98C6-43F2DB613923}" srcOrd="1" destOrd="5" presId="urn:microsoft.com/office/officeart/2005/8/layout/vList4"/>
    <dgm:cxn modelId="{BFFEDDE3-0097-40AE-A052-0C15552088A1}" type="presOf" srcId="{709280CB-D7D1-49FB-BE16-7297E1B0C673}" destId="{92E03145-9951-4720-8303-DBEAB96DA8C0}" srcOrd="1" destOrd="0" presId="urn:microsoft.com/office/officeart/2005/8/layout/vList4"/>
    <dgm:cxn modelId="{BE308C7A-6B6C-459B-8CCC-54C2DB204259}" type="presOf" srcId="{72CFD8DC-F562-4DE4-B72C-3C5ABAD07FDC}" destId="{2325B55A-7BEE-4F4E-B18D-635B50E9EB3F}" srcOrd="0" destOrd="0" presId="urn:microsoft.com/office/officeart/2005/8/layout/vList4"/>
    <dgm:cxn modelId="{48FEBEB5-4EB5-4D22-887B-9913EFDA5E16}" type="presOf" srcId="{6442A1CB-0085-4CE6-B0C4-DF47C4EB351A}" destId="{7828B96F-305C-426E-98C6-43F2DB613923}" srcOrd="1" destOrd="4" presId="urn:microsoft.com/office/officeart/2005/8/layout/vList4"/>
    <dgm:cxn modelId="{69418212-59E8-4652-91D8-2844EA7D8949}" type="presOf" srcId="{E17C5C25-7AE7-428E-9582-C6B800010266}" destId="{56722264-3EF8-4A06-9A67-06B84334211A}" srcOrd="0" destOrd="7" presId="urn:microsoft.com/office/officeart/2005/8/layout/vList4"/>
    <dgm:cxn modelId="{F360178D-52F0-4E0D-BF94-2819A58553B9}" type="presOf" srcId="{EEC7DDA4-6056-47AA-ACF9-E26FDBB715E4}" destId="{92E03145-9951-4720-8303-DBEAB96DA8C0}" srcOrd="1" destOrd="1" presId="urn:microsoft.com/office/officeart/2005/8/layout/vList4"/>
    <dgm:cxn modelId="{6B2FBEC0-9AC8-4243-8D0C-931BE662D00C}" srcId="{9020EFF4-A247-46D0-92E6-682B1EF4FCDF}" destId="{E17C5C25-7AE7-428E-9582-C6B800010266}" srcOrd="0" destOrd="0" parTransId="{F000EB2F-A52C-4734-A0C9-401AEF017204}" sibTransId="{90AFA30A-9C60-41EE-85FE-0490A70AB3B0}"/>
    <dgm:cxn modelId="{3E1338D4-F446-4AB5-8369-37BE8557D251}" type="presOf" srcId="{EEC7DDA4-6056-47AA-ACF9-E26FDBB715E4}" destId="{343E45B3-8025-41EA-B97F-129CE39165FB}" srcOrd="0" destOrd="1" presId="urn:microsoft.com/office/officeart/2005/8/layout/vList4"/>
    <dgm:cxn modelId="{CE5DA279-CA14-45C2-8A1F-E8BCDBEA9832}" type="presParOf" srcId="{2325B55A-7BEE-4F4E-B18D-635B50E9EB3F}" destId="{C8F7D9EE-8393-4165-BDB7-81076D44A051}" srcOrd="0" destOrd="0" presId="urn:microsoft.com/office/officeart/2005/8/layout/vList4"/>
    <dgm:cxn modelId="{E045AE9F-FA24-4307-B4F4-EBF62ED8DCF2}" type="presParOf" srcId="{C8F7D9EE-8393-4165-BDB7-81076D44A051}" destId="{343E45B3-8025-41EA-B97F-129CE39165FB}" srcOrd="0" destOrd="0" presId="urn:microsoft.com/office/officeart/2005/8/layout/vList4"/>
    <dgm:cxn modelId="{05267DE6-7107-4F0A-879A-000AED46E5AD}" type="presParOf" srcId="{C8F7D9EE-8393-4165-BDB7-81076D44A051}" destId="{486117B9-D264-4937-BC38-CEDEDB64E7AD}" srcOrd="1" destOrd="0" presId="urn:microsoft.com/office/officeart/2005/8/layout/vList4"/>
    <dgm:cxn modelId="{AC94788A-1BF6-4504-904B-B6D87EC031AB}" type="presParOf" srcId="{C8F7D9EE-8393-4165-BDB7-81076D44A051}" destId="{92E03145-9951-4720-8303-DBEAB96DA8C0}" srcOrd="2" destOrd="0" presId="urn:microsoft.com/office/officeart/2005/8/layout/vList4"/>
    <dgm:cxn modelId="{3D2ACACB-11EF-4DC9-935E-E17F883ACEA9}" type="presParOf" srcId="{2325B55A-7BEE-4F4E-B18D-635B50E9EB3F}" destId="{FCB39ACB-AB37-4543-ACC8-F13022A1196C}" srcOrd="1" destOrd="0" presId="urn:microsoft.com/office/officeart/2005/8/layout/vList4"/>
    <dgm:cxn modelId="{1801DDD5-4F5D-485A-A9C6-BECA64F322A1}" type="presParOf" srcId="{2325B55A-7BEE-4F4E-B18D-635B50E9EB3F}" destId="{760869EA-29F9-4405-98DF-1A0587BCEA5C}" srcOrd="2" destOrd="0" presId="urn:microsoft.com/office/officeart/2005/8/layout/vList4"/>
    <dgm:cxn modelId="{72A0A6C7-3216-4008-8ED1-894B13BFEFAD}" type="presParOf" srcId="{760869EA-29F9-4405-98DF-1A0587BCEA5C}" destId="{56722264-3EF8-4A06-9A67-06B84334211A}" srcOrd="0" destOrd="0" presId="urn:microsoft.com/office/officeart/2005/8/layout/vList4"/>
    <dgm:cxn modelId="{12F88B04-2009-410C-A714-8544CAFF6C4B}" type="presParOf" srcId="{760869EA-29F9-4405-98DF-1A0587BCEA5C}" destId="{AC68C073-56CE-4590-AAA3-7D872DE8C3FB}" srcOrd="1" destOrd="0" presId="urn:microsoft.com/office/officeart/2005/8/layout/vList4"/>
    <dgm:cxn modelId="{6FDB5B25-29B7-4AE3-9680-E76D71A25C8F}" type="presParOf" srcId="{760869EA-29F9-4405-98DF-1A0587BCEA5C}" destId="{7828B96F-305C-426E-98C6-43F2DB61392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1FAE2F8-5CA7-4E29-ACA3-9AE1159F9D77}" type="doc">
      <dgm:prSet loTypeId="urn:microsoft.com/office/officeart/2005/8/layout/vList4" loCatId="list" qsTypeId="urn:microsoft.com/office/officeart/2005/8/quickstyle/simple1" qsCatId="simple" csTypeId="urn:microsoft.com/office/officeart/2005/8/colors/accent4_3" csCatId="accent4" phldr="1"/>
      <dgm:spPr/>
      <dgm:t>
        <a:bodyPr/>
        <a:lstStyle/>
        <a:p>
          <a:endParaRPr lang="en-GB"/>
        </a:p>
      </dgm:t>
    </dgm:pt>
    <dgm:pt modelId="{8C9806DC-1747-49D6-A78A-E1CEFD480AE7}">
      <dgm:prSet phldrT="[Text]" custT="1"/>
      <dgm:spPr>
        <a:solidFill>
          <a:srgbClr val="996633"/>
        </a:solidFill>
      </dgm:spPr>
      <dgm:t>
        <a:bodyPr/>
        <a:lstStyle/>
        <a:p>
          <a:r>
            <a:rPr lang="en-ZA" sz="1800" dirty="0">
              <a:solidFill>
                <a:schemeClr val="accent4">
                  <a:lumMod val="20000"/>
                  <a:lumOff val="80000"/>
                </a:schemeClr>
              </a:solidFill>
            </a:rPr>
            <a:t>Successes</a:t>
          </a:r>
          <a:endParaRPr lang="en-GB" sz="1800" dirty="0">
            <a:solidFill>
              <a:schemeClr val="accent4">
                <a:lumMod val="20000"/>
                <a:lumOff val="80000"/>
              </a:schemeClr>
            </a:solidFill>
          </a:endParaRPr>
        </a:p>
      </dgm:t>
    </dgm:pt>
    <dgm:pt modelId="{A62C1397-05E0-45F3-B580-E697399D778F}" type="parTrans" cxnId="{25BE7EC3-620C-4913-A874-7FC29A0985AD}">
      <dgm:prSet/>
      <dgm:spPr/>
      <dgm:t>
        <a:bodyPr/>
        <a:lstStyle/>
        <a:p>
          <a:endParaRPr lang="en-GB"/>
        </a:p>
      </dgm:t>
    </dgm:pt>
    <dgm:pt modelId="{D052F809-0B7A-4417-B5D8-E903B1C14DDA}" type="sibTrans" cxnId="{25BE7EC3-620C-4913-A874-7FC29A0985AD}">
      <dgm:prSet/>
      <dgm:spPr/>
      <dgm:t>
        <a:bodyPr/>
        <a:lstStyle/>
        <a:p>
          <a:endParaRPr lang="en-GB"/>
        </a:p>
      </dgm:t>
    </dgm:pt>
    <dgm:pt modelId="{5E0CF235-76AB-42E1-B376-CEEF1A615FE1}">
      <dgm:prSet phldrT="[Text]" custT="1"/>
      <dgm:spPr>
        <a:solidFill>
          <a:srgbClr val="996633"/>
        </a:solidFill>
      </dgm:spPr>
      <dgm:t>
        <a:bodyPr/>
        <a:lstStyle/>
        <a:p>
          <a:r>
            <a:rPr lang="en-ZA" sz="1600" dirty="0">
              <a:solidFill>
                <a:schemeClr val="accent4">
                  <a:lumMod val="20000"/>
                  <a:lumOff val="80000"/>
                </a:schemeClr>
              </a:solidFill>
              <a:effectLst/>
              <a:latin typeface="Arial" panose="020B0604020202020204" pitchFamily="34" charset="0"/>
              <a:ea typeface="Times New Roman" panose="02020603050405020304" pitchFamily="18" charset="0"/>
            </a:rPr>
            <a:t>The National Capacity Building Framework (NCBF) was introduced in 2006 as capacity support for the implementation of the LGSA.</a:t>
          </a:r>
          <a:endParaRPr lang="en-GB" sz="1600" dirty="0">
            <a:solidFill>
              <a:schemeClr val="accent4">
                <a:lumMod val="20000"/>
                <a:lumOff val="80000"/>
              </a:schemeClr>
            </a:solidFill>
          </a:endParaRPr>
        </a:p>
      </dgm:t>
    </dgm:pt>
    <dgm:pt modelId="{5C9448B9-B14E-46D0-A2A6-F606716E0234}" type="parTrans" cxnId="{6A9C92F7-B135-4F70-BBD9-C16B694F226F}">
      <dgm:prSet/>
      <dgm:spPr/>
      <dgm:t>
        <a:bodyPr/>
        <a:lstStyle/>
        <a:p>
          <a:endParaRPr lang="en-GB"/>
        </a:p>
      </dgm:t>
    </dgm:pt>
    <dgm:pt modelId="{41A827EA-D7BF-4781-858A-31C51FE7E5CD}" type="sibTrans" cxnId="{6A9C92F7-B135-4F70-BBD9-C16B694F226F}">
      <dgm:prSet/>
      <dgm:spPr/>
      <dgm:t>
        <a:bodyPr/>
        <a:lstStyle/>
        <a:p>
          <a:endParaRPr lang="en-GB"/>
        </a:p>
      </dgm:t>
    </dgm:pt>
    <dgm:pt modelId="{F1D4926F-3075-47BB-84BD-D1AC9C435416}">
      <dgm:prSet phldrT="[Text]" custT="1"/>
      <dgm:spPr>
        <a:solidFill>
          <a:schemeClr val="accent1">
            <a:lumMod val="60000"/>
            <a:lumOff val="40000"/>
          </a:schemeClr>
        </a:solidFill>
      </dgm:spPr>
      <dgm:t>
        <a:bodyPr/>
        <a:lstStyle/>
        <a:p>
          <a:r>
            <a:rPr lang="en-ZA" sz="1800" dirty="0">
              <a:solidFill>
                <a:schemeClr val="bg1"/>
              </a:solidFill>
            </a:rPr>
            <a:t>Lessons Learned</a:t>
          </a:r>
          <a:endParaRPr lang="en-GB" sz="1800" dirty="0">
            <a:solidFill>
              <a:schemeClr val="bg1"/>
            </a:solidFill>
          </a:endParaRPr>
        </a:p>
      </dgm:t>
    </dgm:pt>
    <dgm:pt modelId="{F4267BEB-7950-4B12-921F-5CF0EB9CD8CF}" type="parTrans" cxnId="{946594D4-7439-452A-98A2-5B8AC7A3CB4F}">
      <dgm:prSet/>
      <dgm:spPr/>
      <dgm:t>
        <a:bodyPr/>
        <a:lstStyle/>
        <a:p>
          <a:endParaRPr lang="en-GB"/>
        </a:p>
      </dgm:t>
    </dgm:pt>
    <dgm:pt modelId="{7597169E-8554-443A-B47A-8FB567961279}" type="sibTrans" cxnId="{946594D4-7439-452A-98A2-5B8AC7A3CB4F}">
      <dgm:prSet/>
      <dgm:spPr/>
      <dgm:t>
        <a:bodyPr/>
        <a:lstStyle/>
        <a:p>
          <a:endParaRPr lang="en-GB"/>
        </a:p>
      </dgm:t>
    </dgm:pt>
    <dgm:pt modelId="{22E4EDEA-95D6-461B-BF54-071443B55A1F}">
      <dgm:prSet phldrT="[Text]" custT="1"/>
      <dgm:spPr>
        <a:solidFill>
          <a:schemeClr val="accent1">
            <a:lumMod val="60000"/>
            <a:lumOff val="40000"/>
          </a:schemeClr>
        </a:solidFill>
      </dgm:spPr>
      <dgm:t>
        <a:bodyPr/>
        <a:lstStyle/>
        <a:p>
          <a:r>
            <a:rPr lang="en-ZA" sz="1400" dirty="0">
              <a:solidFill>
                <a:schemeClr val="bg1"/>
              </a:solidFill>
              <a:latin typeface="Arial" panose="020B0604020202020204" pitchFamily="34" charset="0"/>
              <a:ea typeface="Times New Roman" panose="02020603050405020304" pitchFamily="18" charset="0"/>
            </a:rPr>
            <a:t>S</a:t>
          </a:r>
          <a:r>
            <a:rPr lang="en-ZA" sz="1400" dirty="0">
              <a:solidFill>
                <a:schemeClr val="bg1"/>
              </a:solidFill>
              <a:effectLst/>
              <a:latin typeface="Arial" panose="020B0604020202020204" pitchFamily="34" charset="0"/>
              <a:ea typeface="Times New Roman" panose="02020603050405020304" pitchFamily="18" charset="0"/>
            </a:rPr>
            <a:t>kills deployment interventions to support municipalities were not coordinated through a single point of support lessening value-for-money and the impact of the support as a sustainable measure</a:t>
          </a:r>
          <a:endParaRPr lang="en-GB" sz="1400" dirty="0">
            <a:solidFill>
              <a:schemeClr val="bg1"/>
            </a:solidFill>
          </a:endParaRPr>
        </a:p>
      </dgm:t>
    </dgm:pt>
    <dgm:pt modelId="{B80697D4-F941-4370-9949-A81E42E05D99}" type="parTrans" cxnId="{88C5FBAC-729F-4352-9103-D2EEA4D9E0E5}">
      <dgm:prSet/>
      <dgm:spPr/>
      <dgm:t>
        <a:bodyPr/>
        <a:lstStyle/>
        <a:p>
          <a:endParaRPr lang="en-GB"/>
        </a:p>
      </dgm:t>
    </dgm:pt>
    <dgm:pt modelId="{C3159936-AC6B-4E52-9215-841DD7FC4DEF}" type="sibTrans" cxnId="{88C5FBAC-729F-4352-9103-D2EEA4D9E0E5}">
      <dgm:prSet/>
      <dgm:spPr/>
      <dgm:t>
        <a:bodyPr/>
        <a:lstStyle/>
        <a:p>
          <a:endParaRPr lang="en-GB"/>
        </a:p>
      </dgm:t>
    </dgm:pt>
    <dgm:pt modelId="{B4DCCB13-E83E-4E29-8507-60E6B5D0F049}">
      <dgm:prSet custT="1"/>
      <dgm:spPr>
        <a:solidFill>
          <a:srgbClr val="996633"/>
        </a:solidFill>
      </dgm:spPr>
      <dgm:t>
        <a:bodyPr/>
        <a:lstStyle/>
        <a:p>
          <a:r>
            <a:rPr lang="en-ZA" sz="1600" dirty="0">
              <a:solidFill>
                <a:schemeClr val="accent4">
                  <a:lumMod val="20000"/>
                  <a:lumOff val="80000"/>
                </a:schemeClr>
              </a:solidFill>
              <a:effectLst/>
              <a:latin typeface="Arial" panose="020B0604020202020204" pitchFamily="34" charset="0"/>
              <a:ea typeface="Times New Roman" panose="02020603050405020304" pitchFamily="18" charset="0"/>
            </a:rPr>
            <a:t>During 2007, CoGTA developed the Local Government Anti-Corruption Strategy (LGACS) in order to promote good governance and accountability. The strategy was developed as part of the national strategy to curb nepotism, kickbacks and other corrupt practices that damage the image of local government. </a:t>
          </a:r>
          <a:endParaRPr lang="en-ZA" sz="1600" dirty="0">
            <a:solidFill>
              <a:schemeClr val="accent4">
                <a:lumMod val="20000"/>
                <a:lumOff val="80000"/>
              </a:schemeClr>
            </a:solidFill>
            <a:latin typeface="Arial" panose="020B0604020202020204" pitchFamily="34" charset="0"/>
            <a:ea typeface="Times New Roman" panose="02020603050405020304" pitchFamily="18" charset="0"/>
          </a:endParaRPr>
        </a:p>
      </dgm:t>
    </dgm:pt>
    <dgm:pt modelId="{FB825699-1790-47CB-AED9-4E3BF3B6B959}" type="parTrans" cxnId="{965D7A7E-9879-440E-8CC3-52546A42D015}">
      <dgm:prSet/>
      <dgm:spPr/>
      <dgm:t>
        <a:bodyPr/>
        <a:lstStyle/>
        <a:p>
          <a:endParaRPr lang="en-GB"/>
        </a:p>
      </dgm:t>
    </dgm:pt>
    <dgm:pt modelId="{6F660A54-7A45-4AF4-AA69-C983152D8888}" type="sibTrans" cxnId="{965D7A7E-9879-440E-8CC3-52546A42D015}">
      <dgm:prSet/>
      <dgm:spPr/>
      <dgm:t>
        <a:bodyPr/>
        <a:lstStyle/>
        <a:p>
          <a:endParaRPr lang="en-GB"/>
        </a:p>
      </dgm:t>
    </dgm:pt>
    <dgm:pt modelId="{7FC6F448-2F62-4F03-8FD3-021DE3C34CF9}">
      <dgm:prSet custT="1"/>
      <dgm:spPr>
        <a:solidFill>
          <a:srgbClr val="996633"/>
        </a:solidFill>
      </dgm:spPr>
      <dgm:t>
        <a:bodyPr/>
        <a:lstStyle/>
        <a:p>
          <a:r>
            <a:rPr lang="en-ZA" sz="1600" dirty="0">
              <a:solidFill>
                <a:schemeClr val="accent4">
                  <a:lumMod val="20000"/>
                  <a:lumOff val="80000"/>
                </a:schemeClr>
              </a:solidFill>
              <a:effectLst/>
              <a:latin typeface="Arial" panose="020B0604020202020204" pitchFamily="34" charset="0"/>
              <a:ea typeface="Times New Roman" panose="02020603050405020304" pitchFamily="18" charset="0"/>
            </a:rPr>
            <a:t>LG ICT Fora were established in all provinces.  As part of an overall ICT framework, SITA developed an ICT blueprint for municipalities and are running pilots in some municipalities.  On 30 November 2007, the Minister of Communications launched the Municipal Websites Portal. </a:t>
          </a:r>
          <a:endParaRPr lang="en-ZA" sz="1600" dirty="0">
            <a:solidFill>
              <a:schemeClr val="accent4">
                <a:lumMod val="20000"/>
                <a:lumOff val="80000"/>
              </a:schemeClr>
            </a:solidFill>
          </a:endParaRPr>
        </a:p>
      </dgm:t>
    </dgm:pt>
    <dgm:pt modelId="{73E698EA-8E97-4D11-9059-F651EB64CEC0}" type="parTrans" cxnId="{9D94245F-CEBF-4975-99CF-AF826CA2FA18}">
      <dgm:prSet/>
      <dgm:spPr/>
      <dgm:t>
        <a:bodyPr/>
        <a:lstStyle/>
        <a:p>
          <a:endParaRPr lang="en-GB"/>
        </a:p>
      </dgm:t>
    </dgm:pt>
    <dgm:pt modelId="{C35DED27-1927-4CED-9B21-5D13196D3AFB}" type="sibTrans" cxnId="{9D94245F-CEBF-4975-99CF-AF826CA2FA18}">
      <dgm:prSet/>
      <dgm:spPr/>
      <dgm:t>
        <a:bodyPr/>
        <a:lstStyle/>
        <a:p>
          <a:endParaRPr lang="en-GB"/>
        </a:p>
      </dgm:t>
    </dgm:pt>
    <dgm:pt modelId="{03E2777A-48AF-4238-9416-436A884B2CA6}">
      <dgm:prSet custT="1"/>
      <dgm:spPr>
        <a:solidFill>
          <a:schemeClr val="accent1">
            <a:lumMod val="60000"/>
            <a:lumOff val="40000"/>
          </a:schemeClr>
        </a:solidFill>
      </dgm:spPr>
      <dgm:t>
        <a:bodyPr/>
        <a:lstStyle/>
        <a:p>
          <a:r>
            <a:rPr lang="en-ZA" sz="1400" dirty="0">
              <a:solidFill>
                <a:schemeClr val="bg1"/>
              </a:solidFill>
              <a:latin typeface="Arial" panose="020B0604020202020204" pitchFamily="34" charset="0"/>
              <a:ea typeface="Times New Roman" panose="02020603050405020304" pitchFamily="18" charset="0"/>
            </a:rPr>
            <a:t>V</a:t>
          </a:r>
          <a:r>
            <a:rPr lang="en-ZA" sz="1400" dirty="0">
              <a:solidFill>
                <a:schemeClr val="bg1"/>
              </a:solidFill>
              <a:effectLst/>
              <a:latin typeface="Arial" panose="020B0604020202020204" pitchFamily="34" charset="0"/>
              <a:ea typeface="Times New Roman" panose="02020603050405020304" pitchFamily="18" charset="0"/>
            </a:rPr>
            <a:t>arying reports were received on the effectiveness of the Provincial Departments of Local Government and the provincial sector departments, indicating the degree to which inter-sphere fragmentation was occurring</a:t>
          </a:r>
          <a:endParaRPr lang="en-GB" sz="1400" dirty="0">
            <a:solidFill>
              <a:schemeClr val="bg1"/>
            </a:solidFill>
          </a:endParaRPr>
        </a:p>
      </dgm:t>
    </dgm:pt>
    <dgm:pt modelId="{A49C0FF4-2879-4887-9C67-9E61A2AAADF0}" type="parTrans" cxnId="{39A0ACE9-9099-477B-B20E-58E19DA21813}">
      <dgm:prSet/>
      <dgm:spPr/>
      <dgm:t>
        <a:bodyPr/>
        <a:lstStyle/>
        <a:p>
          <a:endParaRPr lang="en-GB"/>
        </a:p>
      </dgm:t>
    </dgm:pt>
    <dgm:pt modelId="{E21664DF-ABC4-44D8-BACC-56068122DAF9}" type="sibTrans" cxnId="{39A0ACE9-9099-477B-B20E-58E19DA21813}">
      <dgm:prSet/>
      <dgm:spPr/>
      <dgm:t>
        <a:bodyPr/>
        <a:lstStyle/>
        <a:p>
          <a:endParaRPr lang="en-GB"/>
        </a:p>
      </dgm:t>
    </dgm:pt>
    <dgm:pt modelId="{FEF1AD1D-87C3-4D94-ABF8-F7045DD75932}" type="pres">
      <dgm:prSet presAssocID="{21FAE2F8-5CA7-4E29-ACA3-9AE1159F9D77}" presName="linear" presStyleCnt="0">
        <dgm:presLayoutVars>
          <dgm:dir/>
          <dgm:resizeHandles val="exact"/>
        </dgm:presLayoutVars>
      </dgm:prSet>
      <dgm:spPr/>
      <dgm:t>
        <a:bodyPr/>
        <a:lstStyle/>
        <a:p>
          <a:endParaRPr lang="en-US"/>
        </a:p>
      </dgm:t>
    </dgm:pt>
    <dgm:pt modelId="{6222EC10-3301-49DA-A427-3C8652732AB8}" type="pres">
      <dgm:prSet presAssocID="{8C9806DC-1747-49D6-A78A-E1CEFD480AE7}" presName="comp" presStyleCnt="0"/>
      <dgm:spPr/>
    </dgm:pt>
    <dgm:pt modelId="{ACC966B3-8FB5-44F9-A116-09F7053D1FBF}" type="pres">
      <dgm:prSet presAssocID="{8C9806DC-1747-49D6-A78A-E1CEFD480AE7}" presName="box" presStyleLbl="node1" presStyleIdx="0" presStyleCnt="2" custScaleY="315190"/>
      <dgm:spPr/>
      <dgm:t>
        <a:bodyPr/>
        <a:lstStyle/>
        <a:p>
          <a:endParaRPr lang="en-US"/>
        </a:p>
      </dgm:t>
    </dgm:pt>
    <dgm:pt modelId="{A98CE3E3-81B0-4D0C-9A9E-B0A2B37D63A0}" type="pres">
      <dgm:prSet presAssocID="{8C9806DC-1747-49D6-A78A-E1CEFD480AE7}"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t="-4000" b="-4000"/>
          </a:stretch>
        </a:blipFill>
      </dgm:spPr>
      <dgm:t>
        <a:bodyPr/>
        <a:lstStyle/>
        <a:p>
          <a:endParaRPr lang="en-US"/>
        </a:p>
      </dgm:t>
      <dgm:extLst>
        <a:ext uri="{E40237B7-FDA0-4F09-8148-C483321AD2D9}">
          <dgm14:cNvPr xmlns:dgm14="http://schemas.microsoft.com/office/drawing/2010/diagram" id="0" name="" descr="Trophy"/>
        </a:ext>
      </dgm:extLst>
    </dgm:pt>
    <dgm:pt modelId="{41355F48-5BB2-413D-9787-C1D099DD3B6F}" type="pres">
      <dgm:prSet presAssocID="{8C9806DC-1747-49D6-A78A-E1CEFD480AE7}" presName="text" presStyleLbl="node1" presStyleIdx="0" presStyleCnt="2">
        <dgm:presLayoutVars>
          <dgm:bulletEnabled val="1"/>
        </dgm:presLayoutVars>
      </dgm:prSet>
      <dgm:spPr/>
      <dgm:t>
        <a:bodyPr/>
        <a:lstStyle/>
        <a:p>
          <a:endParaRPr lang="en-US"/>
        </a:p>
      </dgm:t>
    </dgm:pt>
    <dgm:pt modelId="{C0A35960-D442-4EA4-9956-83E431F67A32}" type="pres">
      <dgm:prSet presAssocID="{D052F809-0B7A-4417-B5D8-E903B1C14DDA}" presName="spacer" presStyleCnt="0"/>
      <dgm:spPr/>
    </dgm:pt>
    <dgm:pt modelId="{0BADE822-46ED-4A5E-ACEB-8436DFE992D3}" type="pres">
      <dgm:prSet presAssocID="{F1D4926F-3075-47BB-84BD-D1AC9C435416}" presName="comp" presStyleCnt="0"/>
      <dgm:spPr/>
    </dgm:pt>
    <dgm:pt modelId="{25988AD9-7620-48CB-B8BD-29160D0CB84D}" type="pres">
      <dgm:prSet presAssocID="{F1D4926F-3075-47BB-84BD-D1AC9C435416}" presName="box" presStyleLbl="node1" presStyleIdx="1" presStyleCnt="2" custScaleY="168172" custLinFactNeighborX="132" custLinFactNeighborY="-8635"/>
      <dgm:spPr/>
      <dgm:t>
        <a:bodyPr/>
        <a:lstStyle/>
        <a:p>
          <a:endParaRPr lang="en-US"/>
        </a:p>
      </dgm:t>
    </dgm:pt>
    <dgm:pt modelId="{E80087BE-D51B-4BBE-AEE6-60DB5095F6BE}" type="pres">
      <dgm:prSet presAssocID="{F1D4926F-3075-47BB-84BD-D1AC9C435416}" presName="img" presStyleLbl="fgImgPlace1" presStyleIdx="1" presStyleCnt="2" custScaleX="94482" custScaleY="11514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11000" b="-11000"/>
          </a:stretch>
        </a:blipFill>
      </dgm:spPr>
      <dgm:t>
        <a:bodyPr/>
        <a:lstStyle/>
        <a:p>
          <a:endParaRPr lang="en-US"/>
        </a:p>
      </dgm:t>
      <dgm:extLst>
        <a:ext uri="{E40237B7-FDA0-4F09-8148-C483321AD2D9}">
          <dgm14:cNvPr xmlns:dgm14="http://schemas.microsoft.com/office/drawing/2010/diagram" id="0" name="" descr="Good Idea"/>
        </a:ext>
      </dgm:extLst>
    </dgm:pt>
    <dgm:pt modelId="{7536CB24-405D-4D43-8FF9-6990CF50C2B3}" type="pres">
      <dgm:prSet presAssocID="{F1D4926F-3075-47BB-84BD-D1AC9C435416}" presName="text" presStyleLbl="node1" presStyleIdx="1" presStyleCnt="2">
        <dgm:presLayoutVars>
          <dgm:bulletEnabled val="1"/>
        </dgm:presLayoutVars>
      </dgm:prSet>
      <dgm:spPr/>
      <dgm:t>
        <a:bodyPr/>
        <a:lstStyle/>
        <a:p>
          <a:endParaRPr lang="en-US"/>
        </a:p>
      </dgm:t>
    </dgm:pt>
  </dgm:ptLst>
  <dgm:cxnLst>
    <dgm:cxn modelId="{965D7A7E-9879-440E-8CC3-52546A42D015}" srcId="{8C9806DC-1747-49D6-A78A-E1CEFD480AE7}" destId="{B4DCCB13-E83E-4E29-8507-60E6B5D0F049}" srcOrd="1" destOrd="0" parTransId="{FB825699-1790-47CB-AED9-4E3BF3B6B959}" sibTransId="{6F660A54-7A45-4AF4-AA69-C983152D8888}"/>
    <dgm:cxn modelId="{A1D171A3-52E4-46D3-9D70-4B166D8FE95F}" type="presOf" srcId="{7FC6F448-2F62-4F03-8FD3-021DE3C34CF9}" destId="{41355F48-5BB2-413D-9787-C1D099DD3B6F}" srcOrd="1" destOrd="3" presId="urn:microsoft.com/office/officeart/2005/8/layout/vList4"/>
    <dgm:cxn modelId="{9D94245F-CEBF-4975-99CF-AF826CA2FA18}" srcId="{8C9806DC-1747-49D6-A78A-E1CEFD480AE7}" destId="{7FC6F448-2F62-4F03-8FD3-021DE3C34CF9}" srcOrd="2" destOrd="0" parTransId="{73E698EA-8E97-4D11-9059-F651EB64CEC0}" sibTransId="{C35DED27-1927-4CED-9B21-5D13196D3AFB}"/>
    <dgm:cxn modelId="{70411886-34A2-4B3E-86CA-DF8B436584D5}" type="presOf" srcId="{8C9806DC-1747-49D6-A78A-E1CEFD480AE7}" destId="{41355F48-5BB2-413D-9787-C1D099DD3B6F}" srcOrd="1" destOrd="0" presId="urn:microsoft.com/office/officeart/2005/8/layout/vList4"/>
    <dgm:cxn modelId="{88C5FBAC-729F-4352-9103-D2EEA4D9E0E5}" srcId="{F1D4926F-3075-47BB-84BD-D1AC9C435416}" destId="{22E4EDEA-95D6-461B-BF54-071443B55A1F}" srcOrd="0" destOrd="0" parTransId="{B80697D4-F941-4370-9949-A81E42E05D99}" sibTransId="{C3159936-AC6B-4E52-9215-841DD7FC4DEF}"/>
    <dgm:cxn modelId="{90FA1BDE-4EDF-4D51-8198-61A00770F451}" type="presOf" srcId="{B4DCCB13-E83E-4E29-8507-60E6B5D0F049}" destId="{41355F48-5BB2-413D-9787-C1D099DD3B6F}" srcOrd="1" destOrd="2" presId="urn:microsoft.com/office/officeart/2005/8/layout/vList4"/>
    <dgm:cxn modelId="{B25EA46A-8B7A-4AF9-B251-44188D928665}" type="presOf" srcId="{F1D4926F-3075-47BB-84BD-D1AC9C435416}" destId="{25988AD9-7620-48CB-B8BD-29160D0CB84D}" srcOrd="0" destOrd="0" presId="urn:microsoft.com/office/officeart/2005/8/layout/vList4"/>
    <dgm:cxn modelId="{25BE7EC3-620C-4913-A874-7FC29A0985AD}" srcId="{21FAE2F8-5CA7-4E29-ACA3-9AE1159F9D77}" destId="{8C9806DC-1747-49D6-A78A-E1CEFD480AE7}" srcOrd="0" destOrd="0" parTransId="{A62C1397-05E0-45F3-B580-E697399D778F}" sibTransId="{D052F809-0B7A-4417-B5D8-E903B1C14DDA}"/>
    <dgm:cxn modelId="{3407829E-9795-48E6-B873-DF7FF0796CFC}" type="presOf" srcId="{5E0CF235-76AB-42E1-B376-CEEF1A615FE1}" destId="{ACC966B3-8FB5-44F9-A116-09F7053D1FBF}" srcOrd="0" destOrd="1" presId="urn:microsoft.com/office/officeart/2005/8/layout/vList4"/>
    <dgm:cxn modelId="{043984B5-0ACF-4D80-889D-2FDE2DF15A43}" type="presOf" srcId="{21FAE2F8-5CA7-4E29-ACA3-9AE1159F9D77}" destId="{FEF1AD1D-87C3-4D94-ABF8-F7045DD75932}" srcOrd="0" destOrd="0" presId="urn:microsoft.com/office/officeart/2005/8/layout/vList4"/>
    <dgm:cxn modelId="{8AA60F6E-0A05-4647-9F7B-2CB4B0E7A38D}" type="presOf" srcId="{8C9806DC-1747-49D6-A78A-E1CEFD480AE7}" destId="{ACC966B3-8FB5-44F9-A116-09F7053D1FBF}" srcOrd="0" destOrd="0" presId="urn:microsoft.com/office/officeart/2005/8/layout/vList4"/>
    <dgm:cxn modelId="{39A0ACE9-9099-477B-B20E-58E19DA21813}" srcId="{F1D4926F-3075-47BB-84BD-D1AC9C435416}" destId="{03E2777A-48AF-4238-9416-436A884B2CA6}" srcOrd="1" destOrd="0" parTransId="{A49C0FF4-2879-4887-9C67-9E61A2AAADF0}" sibTransId="{E21664DF-ABC4-44D8-BACC-56068122DAF9}"/>
    <dgm:cxn modelId="{40197270-DB42-4F94-8BF4-4CA4510CB6C3}" type="presOf" srcId="{F1D4926F-3075-47BB-84BD-D1AC9C435416}" destId="{7536CB24-405D-4D43-8FF9-6990CF50C2B3}" srcOrd="1" destOrd="0" presId="urn:microsoft.com/office/officeart/2005/8/layout/vList4"/>
    <dgm:cxn modelId="{6A9C92F7-B135-4F70-BBD9-C16B694F226F}" srcId="{8C9806DC-1747-49D6-A78A-E1CEFD480AE7}" destId="{5E0CF235-76AB-42E1-B376-CEEF1A615FE1}" srcOrd="0" destOrd="0" parTransId="{5C9448B9-B14E-46D0-A2A6-F606716E0234}" sibTransId="{41A827EA-D7BF-4781-858A-31C51FE7E5CD}"/>
    <dgm:cxn modelId="{E2C183D4-0905-46D8-9764-3E898AABE012}" type="presOf" srcId="{7FC6F448-2F62-4F03-8FD3-021DE3C34CF9}" destId="{ACC966B3-8FB5-44F9-A116-09F7053D1FBF}" srcOrd="0" destOrd="3" presId="urn:microsoft.com/office/officeart/2005/8/layout/vList4"/>
    <dgm:cxn modelId="{8B67A7CF-288F-49DF-BE59-08E3DAE4AEE9}" type="presOf" srcId="{22E4EDEA-95D6-461B-BF54-071443B55A1F}" destId="{7536CB24-405D-4D43-8FF9-6990CF50C2B3}" srcOrd="1" destOrd="1" presId="urn:microsoft.com/office/officeart/2005/8/layout/vList4"/>
    <dgm:cxn modelId="{5CC18357-4465-4CC7-AFF8-9E34C230CC6E}" type="presOf" srcId="{03E2777A-48AF-4238-9416-436A884B2CA6}" destId="{7536CB24-405D-4D43-8FF9-6990CF50C2B3}" srcOrd="1" destOrd="2" presId="urn:microsoft.com/office/officeart/2005/8/layout/vList4"/>
    <dgm:cxn modelId="{0A8C57A0-DEF5-4BAA-A89E-1ED9DEB10EFA}" type="presOf" srcId="{5E0CF235-76AB-42E1-B376-CEEF1A615FE1}" destId="{41355F48-5BB2-413D-9787-C1D099DD3B6F}" srcOrd="1" destOrd="1" presId="urn:microsoft.com/office/officeart/2005/8/layout/vList4"/>
    <dgm:cxn modelId="{946594D4-7439-452A-98A2-5B8AC7A3CB4F}" srcId="{21FAE2F8-5CA7-4E29-ACA3-9AE1159F9D77}" destId="{F1D4926F-3075-47BB-84BD-D1AC9C435416}" srcOrd="1" destOrd="0" parTransId="{F4267BEB-7950-4B12-921F-5CF0EB9CD8CF}" sibTransId="{7597169E-8554-443A-B47A-8FB567961279}"/>
    <dgm:cxn modelId="{12CACD56-EFF0-4FF0-B674-25BF9D186648}" type="presOf" srcId="{03E2777A-48AF-4238-9416-436A884B2CA6}" destId="{25988AD9-7620-48CB-B8BD-29160D0CB84D}" srcOrd="0" destOrd="2" presId="urn:microsoft.com/office/officeart/2005/8/layout/vList4"/>
    <dgm:cxn modelId="{DE1E0095-4B08-40EC-ABC4-4864A4F3404E}" type="presOf" srcId="{B4DCCB13-E83E-4E29-8507-60E6B5D0F049}" destId="{ACC966B3-8FB5-44F9-A116-09F7053D1FBF}" srcOrd="0" destOrd="2" presId="urn:microsoft.com/office/officeart/2005/8/layout/vList4"/>
    <dgm:cxn modelId="{96B87305-F1D6-4190-AAC5-958327C59D0C}" type="presOf" srcId="{22E4EDEA-95D6-461B-BF54-071443B55A1F}" destId="{25988AD9-7620-48CB-B8BD-29160D0CB84D}" srcOrd="0" destOrd="1" presId="urn:microsoft.com/office/officeart/2005/8/layout/vList4"/>
    <dgm:cxn modelId="{6B5BE530-E394-4EF6-A826-F627AEDFD803}" type="presParOf" srcId="{FEF1AD1D-87C3-4D94-ABF8-F7045DD75932}" destId="{6222EC10-3301-49DA-A427-3C8652732AB8}" srcOrd="0" destOrd="0" presId="urn:microsoft.com/office/officeart/2005/8/layout/vList4"/>
    <dgm:cxn modelId="{520226D9-669A-4298-9DA8-93E4170D4B9E}" type="presParOf" srcId="{6222EC10-3301-49DA-A427-3C8652732AB8}" destId="{ACC966B3-8FB5-44F9-A116-09F7053D1FBF}" srcOrd="0" destOrd="0" presId="urn:microsoft.com/office/officeart/2005/8/layout/vList4"/>
    <dgm:cxn modelId="{D33CB2DD-E304-4874-8731-09AA7AB6CB04}" type="presParOf" srcId="{6222EC10-3301-49DA-A427-3C8652732AB8}" destId="{A98CE3E3-81B0-4D0C-9A9E-B0A2B37D63A0}" srcOrd="1" destOrd="0" presId="urn:microsoft.com/office/officeart/2005/8/layout/vList4"/>
    <dgm:cxn modelId="{152F45DF-E29D-45B2-AC1D-9F9612F172BB}" type="presParOf" srcId="{6222EC10-3301-49DA-A427-3C8652732AB8}" destId="{41355F48-5BB2-413D-9787-C1D099DD3B6F}" srcOrd="2" destOrd="0" presId="urn:microsoft.com/office/officeart/2005/8/layout/vList4"/>
    <dgm:cxn modelId="{972435B6-F751-4F3F-ACCD-9829853C68BE}" type="presParOf" srcId="{FEF1AD1D-87C3-4D94-ABF8-F7045DD75932}" destId="{C0A35960-D442-4EA4-9956-83E431F67A32}" srcOrd="1" destOrd="0" presId="urn:microsoft.com/office/officeart/2005/8/layout/vList4"/>
    <dgm:cxn modelId="{9499D9B1-0AF8-458A-92F3-1CABF7DB42C0}" type="presParOf" srcId="{FEF1AD1D-87C3-4D94-ABF8-F7045DD75932}" destId="{0BADE822-46ED-4A5E-ACEB-8436DFE992D3}" srcOrd="2" destOrd="0" presId="urn:microsoft.com/office/officeart/2005/8/layout/vList4"/>
    <dgm:cxn modelId="{411F875F-4B76-4AD9-B072-8A8458EAE1C6}" type="presParOf" srcId="{0BADE822-46ED-4A5E-ACEB-8436DFE992D3}" destId="{25988AD9-7620-48CB-B8BD-29160D0CB84D}" srcOrd="0" destOrd="0" presId="urn:microsoft.com/office/officeart/2005/8/layout/vList4"/>
    <dgm:cxn modelId="{F335BACE-0FDF-4F01-98B0-A12E50B124CA}" type="presParOf" srcId="{0BADE822-46ED-4A5E-ACEB-8436DFE992D3}" destId="{E80087BE-D51B-4BBE-AEE6-60DB5095F6BE}" srcOrd="1" destOrd="0" presId="urn:microsoft.com/office/officeart/2005/8/layout/vList4"/>
    <dgm:cxn modelId="{97B187D7-1095-4784-A770-F4BF9DE1C505}" type="presParOf" srcId="{0BADE822-46ED-4A5E-ACEB-8436DFE992D3}" destId="{7536CB24-405D-4D43-8FF9-6990CF50C2B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5660A3B-8DCC-4CA8-B47E-EAAEE7D9B0AD}" type="doc">
      <dgm:prSet loTypeId="urn:microsoft.com/office/officeart/2005/8/layout/vList4" loCatId="list" qsTypeId="urn:microsoft.com/office/officeart/2005/8/quickstyle/simple1" qsCatId="simple" csTypeId="urn:microsoft.com/office/officeart/2005/8/colors/accent2_1" csCatId="accent2" phldr="1"/>
      <dgm:spPr/>
      <dgm:t>
        <a:bodyPr/>
        <a:lstStyle/>
        <a:p>
          <a:endParaRPr lang="en-GB"/>
        </a:p>
      </dgm:t>
    </dgm:pt>
    <dgm:pt modelId="{ADB6ACDF-1950-4ED1-A229-02499AF852E9}">
      <dgm:prSet phldrT="[Text]"/>
      <dgm:spPr/>
      <dgm:t>
        <a:bodyPr/>
        <a:lstStyle/>
        <a:p>
          <a:r>
            <a:rPr lang="en-ZA" dirty="0"/>
            <a:t>Programme Objectives</a:t>
          </a:r>
          <a:endParaRPr lang="en-GB" dirty="0"/>
        </a:p>
      </dgm:t>
    </dgm:pt>
    <dgm:pt modelId="{C14881EA-9322-4F1B-8AB5-F7323C67382C}" type="parTrans" cxnId="{FCBFDD41-225F-4FED-A7DE-E98874503B42}">
      <dgm:prSet/>
      <dgm:spPr/>
      <dgm:t>
        <a:bodyPr/>
        <a:lstStyle/>
        <a:p>
          <a:endParaRPr lang="en-GB"/>
        </a:p>
      </dgm:t>
    </dgm:pt>
    <dgm:pt modelId="{2FF0FECB-374D-4E90-A7D2-DDDF4A1200AB}" type="sibTrans" cxnId="{FCBFDD41-225F-4FED-A7DE-E98874503B42}">
      <dgm:prSet/>
      <dgm:spPr/>
      <dgm:t>
        <a:bodyPr/>
        <a:lstStyle/>
        <a:p>
          <a:endParaRPr lang="en-GB"/>
        </a:p>
      </dgm:t>
    </dgm:pt>
    <dgm:pt modelId="{DE51C8F6-C0E1-4FAD-9847-20CAF47D99EF}">
      <dgm:prSet phldrT="[Text]"/>
      <dgm:spPr/>
      <dgm:t>
        <a:bodyPr/>
        <a:lstStyle/>
        <a:p>
          <a:pPr>
            <a:buFont typeface="+mj-lt"/>
            <a:buAutoNum type="alphaLcPeriod"/>
          </a:pPr>
          <a:r>
            <a:rPr lang="en-ZA" dirty="0">
              <a:effectLst/>
              <a:latin typeface="Arial" panose="020B0604020202020204" pitchFamily="34" charset="0"/>
              <a:ea typeface="Calibri" panose="020F0502020204030204" pitchFamily="34" charset="0"/>
              <a:cs typeface="Times New Roman" panose="02020603050405020304" pitchFamily="18" charset="0"/>
            </a:rPr>
            <a:t>Restore the confidence of most of our people in our municipalities, as the primary delivery machine of the developmental state at a local level;</a:t>
          </a:r>
          <a:endParaRPr lang="en-GB" dirty="0"/>
        </a:p>
      </dgm:t>
    </dgm:pt>
    <dgm:pt modelId="{004D336C-E049-4C0B-BE68-77A4CF5CBA56}" type="parTrans" cxnId="{F36CA797-C327-40CA-A077-ACA8915FF8A3}">
      <dgm:prSet/>
      <dgm:spPr/>
      <dgm:t>
        <a:bodyPr/>
        <a:lstStyle/>
        <a:p>
          <a:endParaRPr lang="en-GB"/>
        </a:p>
      </dgm:t>
    </dgm:pt>
    <dgm:pt modelId="{327B70F5-96F7-4E92-9677-6494682D268F}" type="sibTrans" cxnId="{F36CA797-C327-40CA-A077-ACA8915FF8A3}">
      <dgm:prSet/>
      <dgm:spPr/>
      <dgm:t>
        <a:bodyPr/>
        <a:lstStyle/>
        <a:p>
          <a:endParaRPr lang="en-GB"/>
        </a:p>
      </dgm:t>
    </dgm:pt>
    <dgm:pt modelId="{0A90492E-75F8-4849-BD16-22E05E457A39}">
      <dgm:prSet phldrT="[Text]"/>
      <dgm:spPr/>
      <dgm:t>
        <a:bodyPr/>
        <a:lstStyle/>
        <a:p>
          <a:r>
            <a:rPr lang="en-ZA" dirty="0"/>
            <a:t>Implementation Initiatives</a:t>
          </a:r>
          <a:endParaRPr lang="en-GB" dirty="0"/>
        </a:p>
      </dgm:t>
    </dgm:pt>
    <dgm:pt modelId="{B6A514F2-CC1C-4404-A7AA-7AFAE55466E2}" type="parTrans" cxnId="{35820A30-6C31-4C7A-82C0-29D1FB6FD18E}">
      <dgm:prSet/>
      <dgm:spPr/>
      <dgm:t>
        <a:bodyPr/>
        <a:lstStyle/>
        <a:p>
          <a:endParaRPr lang="en-GB"/>
        </a:p>
      </dgm:t>
    </dgm:pt>
    <dgm:pt modelId="{7F34019A-887F-4FD8-9D1A-1E72A95A503A}" type="sibTrans" cxnId="{35820A30-6C31-4C7A-82C0-29D1FB6FD18E}">
      <dgm:prSet/>
      <dgm:spPr/>
      <dgm:t>
        <a:bodyPr/>
        <a:lstStyle/>
        <a:p>
          <a:endParaRPr lang="en-GB"/>
        </a:p>
      </dgm:t>
    </dgm:pt>
    <dgm:pt modelId="{EA022F6A-DAE6-4253-9AE6-8596E8B004E7}">
      <dgm:prSet phldrT="[Text]"/>
      <dgm:spPr/>
      <dgm:t>
        <a:bodyPr/>
        <a:lstStyle/>
        <a:p>
          <a:r>
            <a:rPr lang="en-ZA" dirty="0"/>
            <a:t>Municipal Turnaround Strategies</a:t>
          </a:r>
          <a:endParaRPr lang="en-GB" dirty="0"/>
        </a:p>
      </dgm:t>
    </dgm:pt>
    <dgm:pt modelId="{974A398D-9C13-438D-930B-0C1F6AD809DF}" type="parTrans" cxnId="{A3878DC3-06CE-44EE-92D6-56FD24B27094}">
      <dgm:prSet/>
      <dgm:spPr/>
      <dgm:t>
        <a:bodyPr/>
        <a:lstStyle/>
        <a:p>
          <a:endParaRPr lang="en-GB"/>
        </a:p>
      </dgm:t>
    </dgm:pt>
    <dgm:pt modelId="{02201C46-5C57-4633-BF54-9FD669461F8B}" type="sibTrans" cxnId="{A3878DC3-06CE-44EE-92D6-56FD24B27094}">
      <dgm:prSet/>
      <dgm:spPr/>
      <dgm:t>
        <a:bodyPr/>
        <a:lstStyle/>
        <a:p>
          <a:endParaRPr lang="en-GB"/>
        </a:p>
      </dgm:t>
    </dgm:pt>
    <dgm:pt modelId="{AF14F992-74A9-4113-A3FD-89866C763DB6}">
      <dgm:prSet phldrT="[Text]"/>
      <dgm:spPr/>
      <dgm:t>
        <a:bodyPr/>
        <a:lstStyle/>
        <a:p>
          <a:pPr>
            <a:buFont typeface="+mj-lt"/>
            <a:buAutoNum type="alphaLcPeriod"/>
          </a:pPr>
          <a:r>
            <a:rPr lang="en-ZA" dirty="0">
              <a:effectLst/>
              <a:latin typeface="Arial" panose="020B0604020202020204" pitchFamily="34" charset="0"/>
              <a:ea typeface="Calibri" panose="020F0502020204030204" pitchFamily="34" charset="0"/>
              <a:cs typeface="Times New Roman" panose="02020603050405020304" pitchFamily="18" charset="0"/>
            </a:rPr>
            <a:t>Re-build and improve the basic requirements for a functional, responsive, effective, and efficient developmental local government;</a:t>
          </a:r>
          <a:endParaRPr lang="en-GB" dirty="0"/>
        </a:p>
      </dgm:t>
    </dgm:pt>
    <dgm:pt modelId="{CA3A7388-97EA-4DF8-955B-6EA20DD9B33D}" type="parTrans" cxnId="{404A13F9-F2A6-4107-B246-A3A7986923B7}">
      <dgm:prSet/>
      <dgm:spPr/>
      <dgm:t>
        <a:bodyPr/>
        <a:lstStyle/>
        <a:p>
          <a:endParaRPr lang="en-GB"/>
        </a:p>
      </dgm:t>
    </dgm:pt>
    <dgm:pt modelId="{F02311FC-78A3-4EB8-821D-262F0DD52CC5}" type="sibTrans" cxnId="{404A13F9-F2A6-4107-B246-A3A7986923B7}">
      <dgm:prSet/>
      <dgm:spPr/>
      <dgm:t>
        <a:bodyPr/>
        <a:lstStyle/>
        <a:p>
          <a:endParaRPr lang="en-GB"/>
        </a:p>
      </dgm:t>
    </dgm:pt>
    <dgm:pt modelId="{D01392AC-91C6-4455-8F42-E1A45546B51C}">
      <dgm:prSet phldrT="[Text]"/>
      <dgm:spPr/>
      <dgm:t>
        <a:bodyPr/>
        <a:lstStyle/>
        <a:p>
          <a:pPr>
            <a:buFont typeface="+mj-lt"/>
            <a:buAutoNum type="alphaLcPeriod"/>
          </a:pPr>
          <a:r>
            <a:rPr lang="en-ZA" dirty="0">
              <a:effectLst/>
              <a:latin typeface="Arial" panose="020B0604020202020204" pitchFamily="34" charset="0"/>
              <a:ea typeface="Calibri" panose="020F0502020204030204" pitchFamily="34" charset="0"/>
              <a:cs typeface="Times New Roman" panose="02020603050405020304" pitchFamily="18" charset="0"/>
            </a:rPr>
            <a:t>Municipalities to become the nation’s pride; and</a:t>
          </a:r>
          <a:endParaRPr lang="en-GB" dirty="0"/>
        </a:p>
      </dgm:t>
    </dgm:pt>
    <dgm:pt modelId="{E8D726C4-5978-4558-B318-A8AADE9D25CB}" type="parTrans" cxnId="{7971A3C5-0F8B-4465-9F4B-4FD6543D1486}">
      <dgm:prSet/>
      <dgm:spPr/>
      <dgm:t>
        <a:bodyPr/>
        <a:lstStyle/>
        <a:p>
          <a:endParaRPr lang="en-GB"/>
        </a:p>
      </dgm:t>
    </dgm:pt>
    <dgm:pt modelId="{E2EB194C-9BC9-451E-B65C-9C35C9461579}" type="sibTrans" cxnId="{7971A3C5-0F8B-4465-9F4B-4FD6543D1486}">
      <dgm:prSet/>
      <dgm:spPr/>
      <dgm:t>
        <a:bodyPr/>
        <a:lstStyle/>
        <a:p>
          <a:endParaRPr lang="en-GB"/>
        </a:p>
      </dgm:t>
    </dgm:pt>
    <dgm:pt modelId="{D08F7467-12F4-4EFD-B076-067837C8F88C}">
      <dgm:prSet phldrT="[Text]"/>
      <dgm:spPr/>
      <dgm:t>
        <a:bodyPr/>
        <a:lstStyle/>
        <a:p>
          <a:pPr>
            <a:buFont typeface="+mj-lt"/>
            <a:buAutoNum type="alphaLcPeriod"/>
          </a:pPr>
          <a:r>
            <a:rPr lang="en-ZA" dirty="0">
              <a:effectLst/>
              <a:latin typeface="Arial" panose="020B0604020202020204" pitchFamily="34" charset="0"/>
              <a:ea typeface="Calibri" panose="020F0502020204030204" pitchFamily="34" charset="0"/>
              <a:cs typeface="Times New Roman" panose="02020603050405020304" pitchFamily="18" charset="0"/>
            </a:rPr>
            <a:t>To ensure that public representatives are truly accountable to the people.</a:t>
          </a:r>
          <a:endParaRPr lang="en-GB" dirty="0"/>
        </a:p>
      </dgm:t>
    </dgm:pt>
    <dgm:pt modelId="{D305C220-F8C1-4AD5-B372-F7ACCD74C0A3}" type="parTrans" cxnId="{9033C79B-278D-402C-A837-3D35D178F5A8}">
      <dgm:prSet/>
      <dgm:spPr/>
      <dgm:t>
        <a:bodyPr/>
        <a:lstStyle/>
        <a:p>
          <a:endParaRPr lang="en-GB"/>
        </a:p>
      </dgm:t>
    </dgm:pt>
    <dgm:pt modelId="{BF8C87BB-51A2-4542-A8E2-9A0367049C75}" type="sibTrans" cxnId="{9033C79B-278D-402C-A837-3D35D178F5A8}">
      <dgm:prSet/>
      <dgm:spPr/>
      <dgm:t>
        <a:bodyPr/>
        <a:lstStyle/>
        <a:p>
          <a:endParaRPr lang="en-GB"/>
        </a:p>
      </dgm:t>
    </dgm:pt>
    <dgm:pt modelId="{0A5938E9-C408-442C-BDAF-B433E25E4A73}">
      <dgm:prSet/>
      <dgm:spPr/>
      <dgm:t>
        <a:bodyPr/>
        <a:lstStyle/>
        <a:p>
          <a:r>
            <a:rPr lang="en-ZA"/>
            <a:t>Improved Collaboration</a:t>
          </a:r>
          <a:endParaRPr lang="en-ZA" dirty="0"/>
        </a:p>
      </dgm:t>
    </dgm:pt>
    <dgm:pt modelId="{5B35D6BE-A502-490B-A27E-75819EBFD6B3}" type="parTrans" cxnId="{3DAFD136-B5A6-4CA5-8C04-996FD06677C5}">
      <dgm:prSet/>
      <dgm:spPr/>
      <dgm:t>
        <a:bodyPr/>
        <a:lstStyle/>
        <a:p>
          <a:endParaRPr lang="en-GB"/>
        </a:p>
      </dgm:t>
    </dgm:pt>
    <dgm:pt modelId="{C12AE72D-AF02-469C-9BB6-93337E6636CC}" type="sibTrans" cxnId="{3DAFD136-B5A6-4CA5-8C04-996FD06677C5}">
      <dgm:prSet/>
      <dgm:spPr/>
      <dgm:t>
        <a:bodyPr/>
        <a:lstStyle/>
        <a:p>
          <a:endParaRPr lang="en-GB"/>
        </a:p>
      </dgm:t>
    </dgm:pt>
    <dgm:pt modelId="{0F494674-3220-4F8B-944F-6B8A11B55F0C}">
      <dgm:prSet/>
      <dgm:spPr/>
      <dgm:t>
        <a:bodyPr/>
        <a:lstStyle/>
        <a:p>
          <a:r>
            <a:rPr lang="en-GB" dirty="0"/>
            <a:t>Financial Management Support, e.g. NT Municipal Financial Management Improvement Programme</a:t>
          </a:r>
        </a:p>
      </dgm:t>
    </dgm:pt>
    <dgm:pt modelId="{F4D33DC7-1344-472E-AFB7-7FDAA922F5F0}" type="parTrans" cxnId="{F4FAE64F-1EDB-42BB-A9F4-39E6A665EE99}">
      <dgm:prSet/>
      <dgm:spPr/>
      <dgm:t>
        <a:bodyPr/>
        <a:lstStyle/>
        <a:p>
          <a:endParaRPr lang="en-GB"/>
        </a:p>
      </dgm:t>
    </dgm:pt>
    <dgm:pt modelId="{4DB22497-2D36-4E89-86B1-56664F9EA9C5}" type="sibTrans" cxnId="{F4FAE64F-1EDB-42BB-A9F4-39E6A665EE99}">
      <dgm:prSet/>
      <dgm:spPr/>
      <dgm:t>
        <a:bodyPr/>
        <a:lstStyle/>
        <a:p>
          <a:endParaRPr lang="en-GB"/>
        </a:p>
      </dgm:t>
    </dgm:pt>
    <dgm:pt modelId="{57DDB15A-2596-4D23-940E-371ABBF015D1}">
      <dgm:prSet/>
      <dgm:spPr/>
      <dgm:t>
        <a:bodyPr/>
        <a:lstStyle/>
        <a:p>
          <a:r>
            <a:rPr lang="en-GB"/>
            <a:t>Clean Cities and Towns Campaign</a:t>
          </a:r>
          <a:endParaRPr lang="en-GB" dirty="0"/>
        </a:p>
      </dgm:t>
    </dgm:pt>
    <dgm:pt modelId="{689BEBEC-0777-4803-84DF-A19666A86325}" type="parTrans" cxnId="{27A34C68-C90C-4C2E-A463-9402B9A88763}">
      <dgm:prSet/>
      <dgm:spPr/>
      <dgm:t>
        <a:bodyPr/>
        <a:lstStyle/>
        <a:p>
          <a:endParaRPr lang="en-GB"/>
        </a:p>
      </dgm:t>
    </dgm:pt>
    <dgm:pt modelId="{FE52037F-4308-4FBF-BDA7-514C44C28480}" type="sibTrans" cxnId="{27A34C68-C90C-4C2E-A463-9402B9A88763}">
      <dgm:prSet/>
      <dgm:spPr/>
      <dgm:t>
        <a:bodyPr/>
        <a:lstStyle/>
        <a:p>
          <a:endParaRPr lang="en-GB"/>
        </a:p>
      </dgm:t>
    </dgm:pt>
    <dgm:pt modelId="{7D0308A4-CC09-4819-BBB6-F1E07821FCEB}">
      <dgm:prSet/>
      <dgm:spPr/>
      <dgm:t>
        <a:bodyPr/>
        <a:lstStyle/>
        <a:p>
          <a:r>
            <a:rPr lang="en-GB"/>
            <a:t>Introducing the Municipal Support Agent for technical assistance</a:t>
          </a:r>
          <a:endParaRPr lang="en-GB" dirty="0"/>
        </a:p>
      </dgm:t>
    </dgm:pt>
    <dgm:pt modelId="{B3C17809-7366-4108-8B4F-C7B12A30BEB4}" type="parTrans" cxnId="{569A5DCB-F212-49DA-9907-FDB557B6E965}">
      <dgm:prSet/>
      <dgm:spPr/>
      <dgm:t>
        <a:bodyPr/>
        <a:lstStyle/>
        <a:p>
          <a:endParaRPr lang="en-GB"/>
        </a:p>
      </dgm:t>
    </dgm:pt>
    <dgm:pt modelId="{3D125D3E-89D3-4BDE-BDCC-3C72C51A1EC4}" type="sibTrans" cxnId="{569A5DCB-F212-49DA-9907-FDB557B6E965}">
      <dgm:prSet/>
      <dgm:spPr/>
      <dgm:t>
        <a:bodyPr/>
        <a:lstStyle/>
        <a:p>
          <a:endParaRPr lang="en-GB"/>
        </a:p>
      </dgm:t>
    </dgm:pt>
    <dgm:pt modelId="{78393A41-8D14-4E9D-A9AB-76AC82200F57}">
      <dgm:prSet/>
      <dgm:spPr/>
      <dgm:t>
        <a:bodyPr/>
        <a:lstStyle/>
        <a:p>
          <a:r>
            <a:rPr lang="en-GB"/>
            <a:t>Technical Support Units in the Provinces</a:t>
          </a:r>
          <a:endParaRPr lang="en-GB" dirty="0"/>
        </a:p>
      </dgm:t>
    </dgm:pt>
    <dgm:pt modelId="{660EC30B-A53C-4571-9ECF-2E5449FD87C3}" type="parTrans" cxnId="{71DCD6AD-10AF-4F52-992F-9B17A8CE0E76}">
      <dgm:prSet/>
      <dgm:spPr/>
      <dgm:t>
        <a:bodyPr/>
        <a:lstStyle/>
        <a:p>
          <a:endParaRPr lang="en-GB"/>
        </a:p>
      </dgm:t>
    </dgm:pt>
    <dgm:pt modelId="{71F000B8-982B-4514-BF23-344BF74E69C8}" type="sibTrans" cxnId="{71DCD6AD-10AF-4F52-992F-9B17A8CE0E76}">
      <dgm:prSet/>
      <dgm:spPr/>
      <dgm:t>
        <a:bodyPr/>
        <a:lstStyle/>
        <a:p>
          <a:endParaRPr lang="en-GB"/>
        </a:p>
      </dgm:t>
    </dgm:pt>
    <dgm:pt modelId="{0D431E31-6353-4A77-B3E3-79BF501363A5}">
      <dgm:prSet/>
      <dgm:spPr/>
      <dgm:t>
        <a:bodyPr/>
        <a:lstStyle/>
        <a:p>
          <a:r>
            <a:rPr lang="en-GB"/>
            <a:t>Operation Clean Audit</a:t>
          </a:r>
          <a:endParaRPr lang="en-GB" dirty="0"/>
        </a:p>
      </dgm:t>
    </dgm:pt>
    <dgm:pt modelId="{BE490994-91F5-4099-A597-2A03E75F1CE6}" type="parTrans" cxnId="{29F9C765-E2BC-4F9A-B977-C6B84F60DA85}">
      <dgm:prSet/>
      <dgm:spPr/>
      <dgm:t>
        <a:bodyPr/>
        <a:lstStyle/>
        <a:p>
          <a:endParaRPr lang="en-GB"/>
        </a:p>
      </dgm:t>
    </dgm:pt>
    <dgm:pt modelId="{9564CAE7-76A5-4AC1-910C-FDAA7BAC9601}" type="sibTrans" cxnId="{29F9C765-E2BC-4F9A-B977-C6B84F60DA85}">
      <dgm:prSet/>
      <dgm:spPr/>
      <dgm:t>
        <a:bodyPr/>
        <a:lstStyle/>
        <a:p>
          <a:endParaRPr lang="en-GB"/>
        </a:p>
      </dgm:t>
    </dgm:pt>
    <dgm:pt modelId="{8F5567D3-54A1-4CD5-8A33-A9CEB9F3519D}">
      <dgm:prSet/>
      <dgm:spPr/>
      <dgm:t>
        <a:bodyPr/>
        <a:lstStyle/>
        <a:p>
          <a:r>
            <a:rPr lang="en-GB"/>
            <a:t>Refined ward committee model</a:t>
          </a:r>
          <a:endParaRPr lang="en-GB" dirty="0"/>
        </a:p>
      </dgm:t>
    </dgm:pt>
    <dgm:pt modelId="{A5D020ED-B1A3-4E09-9F83-F7B982800E23}" type="parTrans" cxnId="{0298E6B2-1A3A-40DF-A925-9BFF363929EE}">
      <dgm:prSet/>
      <dgm:spPr/>
      <dgm:t>
        <a:bodyPr/>
        <a:lstStyle/>
        <a:p>
          <a:endParaRPr lang="en-GB"/>
        </a:p>
      </dgm:t>
    </dgm:pt>
    <dgm:pt modelId="{9642C5A7-FB52-44D7-89F1-CA961348AD83}" type="sibTrans" cxnId="{0298E6B2-1A3A-40DF-A925-9BFF363929EE}">
      <dgm:prSet/>
      <dgm:spPr/>
      <dgm:t>
        <a:bodyPr/>
        <a:lstStyle/>
        <a:p>
          <a:endParaRPr lang="en-GB"/>
        </a:p>
      </dgm:t>
    </dgm:pt>
    <dgm:pt modelId="{9AF1CFD5-6D31-4F9E-AD95-09A2EACC96E1}">
      <dgm:prSet/>
      <dgm:spPr/>
      <dgm:t>
        <a:bodyPr/>
        <a:lstStyle/>
        <a:p>
          <a:r>
            <a:rPr lang="en-GB"/>
            <a:t>Minimum Competency Framework</a:t>
          </a:r>
          <a:endParaRPr lang="en-GB" dirty="0"/>
        </a:p>
      </dgm:t>
    </dgm:pt>
    <dgm:pt modelId="{12790DF5-4AD8-49FC-B55A-443B2066B929}" type="parTrans" cxnId="{A8B787D9-9EE9-47AC-AD80-067C6F6E20F6}">
      <dgm:prSet/>
      <dgm:spPr/>
      <dgm:t>
        <a:bodyPr/>
        <a:lstStyle/>
        <a:p>
          <a:endParaRPr lang="en-GB"/>
        </a:p>
      </dgm:t>
    </dgm:pt>
    <dgm:pt modelId="{C41514F5-318D-467D-8171-0EE22BDB32A9}" type="sibTrans" cxnId="{A8B787D9-9EE9-47AC-AD80-067C6F6E20F6}">
      <dgm:prSet/>
      <dgm:spPr/>
      <dgm:t>
        <a:bodyPr/>
        <a:lstStyle/>
        <a:p>
          <a:endParaRPr lang="en-GB"/>
        </a:p>
      </dgm:t>
    </dgm:pt>
    <dgm:pt modelId="{36F25700-5362-4DD4-88A7-105AC321DCF9}">
      <dgm:prSet/>
      <dgm:spPr/>
      <dgm:t>
        <a:bodyPr/>
        <a:lstStyle/>
        <a:p>
          <a:r>
            <a:rPr lang="en-GB" dirty="0"/>
            <a:t>Community Work Programme </a:t>
          </a:r>
        </a:p>
      </dgm:t>
    </dgm:pt>
    <dgm:pt modelId="{6E0CEC9C-F52D-43FA-B4C1-1DA2535418BF}" type="parTrans" cxnId="{A20B56BD-9347-478B-96B5-E21C0670EC6E}">
      <dgm:prSet/>
      <dgm:spPr/>
      <dgm:t>
        <a:bodyPr/>
        <a:lstStyle/>
        <a:p>
          <a:endParaRPr lang="en-GB"/>
        </a:p>
      </dgm:t>
    </dgm:pt>
    <dgm:pt modelId="{38837FBD-2678-419A-97C8-32EAB68F6088}" type="sibTrans" cxnId="{A20B56BD-9347-478B-96B5-E21C0670EC6E}">
      <dgm:prSet/>
      <dgm:spPr/>
      <dgm:t>
        <a:bodyPr/>
        <a:lstStyle/>
        <a:p>
          <a:endParaRPr lang="en-GB"/>
        </a:p>
      </dgm:t>
    </dgm:pt>
    <dgm:pt modelId="{318984A4-FA81-4E53-9CBE-895350F91DD8}" type="pres">
      <dgm:prSet presAssocID="{75660A3B-8DCC-4CA8-B47E-EAAEE7D9B0AD}" presName="linear" presStyleCnt="0">
        <dgm:presLayoutVars>
          <dgm:dir/>
          <dgm:resizeHandles val="exact"/>
        </dgm:presLayoutVars>
      </dgm:prSet>
      <dgm:spPr/>
      <dgm:t>
        <a:bodyPr/>
        <a:lstStyle/>
        <a:p>
          <a:endParaRPr lang="en-US"/>
        </a:p>
      </dgm:t>
    </dgm:pt>
    <dgm:pt modelId="{F5C25D00-3270-429F-8323-38DF66F4949D}" type="pres">
      <dgm:prSet presAssocID="{ADB6ACDF-1950-4ED1-A229-02499AF852E9}" presName="comp" presStyleCnt="0"/>
      <dgm:spPr/>
    </dgm:pt>
    <dgm:pt modelId="{9064A47A-621A-40BC-AE61-EAF1C6860E73}" type="pres">
      <dgm:prSet presAssocID="{ADB6ACDF-1950-4ED1-A229-02499AF852E9}" presName="box" presStyleLbl="node1" presStyleIdx="0" presStyleCnt="2" custLinFactNeighborX="276" custLinFactNeighborY="2430"/>
      <dgm:spPr/>
      <dgm:t>
        <a:bodyPr/>
        <a:lstStyle/>
        <a:p>
          <a:endParaRPr lang="en-US"/>
        </a:p>
      </dgm:t>
    </dgm:pt>
    <dgm:pt modelId="{893BE537-0A75-4BB2-85B3-8BACCA6A4E3B}" type="pres">
      <dgm:prSet presAssocID="{ADB6ACDF-1950-4ED1-A229-02499AF852E9}" presName="img" presStyleLbl="fgImgPlace1" presStyleIdx="0" presStyleCnt="2" custScaleX="105729" custScaleY="92063" custLinFactNeighborX="691" custLinFactNeighborY="320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36000" r="-36000"/>
          </a:stretch>
        </a:blipFill>
      </dgm:spPr>
      <dgm:extLst>
        <a:ext uri="{E40237B7-FDA0-4F09-8148-C483321AD2D9}">
          <dgm14:cNvPr xmlns:dgm14="http://schemas.microsoft.com/office/drawing/2010/diagram" id="0" name="" descr="Clipboard Checked"/>
        </a:ext>
      </dgm:extLst>
    </dgm:pt>
    <dgm:pt modelId="{A41F3440-6AB7-4D68-9CC1-A2B9CA2BAF30}" type="pres">
      <dgm:prSet presAssocID="{ADB6ACDF-1950-4ED1-A229-02499AF852E9}" presName="text" presStyleLbl="node1" presStyleIdx="0" presStyleCnt="2">
        <dgm:presLayoutVars>
          <dgm:bulletEnabled val="1"/>
        </dgm:presLayoutVars>
      </dgm:prSet>
      <dgm:spPr/>
      <dgm:t>
        <a:bodyPr/>
        <a:lstStyle/>
        <a:p>
          <a:endParaRPr lang="en-US"/>
        </a:p>
      </dgm:t>
    </dgm:pt>
    <dgm:pt modelId="{3F1A84C7-CF1A-4088-B70E-E9FA30AA8DD6}" type="pres">
      <dgm:prSet presAssocID="{2FF0FECB-374D-4E90-A7D2-DDDF4A1200AB}" presName="spacer" presStyleCnt="0"/>
      <dgm:spPr/>
    </dgm:pt>
    <dgm:pt modelId="{459C9BD6-F0CC-49F3-A5A8-12BE284138EA}" type="pres">
      <dgm:prSet presAssocID="{0A90492E-75F8-4849-BD16-22E05E457A39}" presName="comp" presStyleCnt="0"/>
      <dgm:spPr/>
    </dgm:pt>
    <dgm:pt modelId="{54AA7580-00A0-4F47-A938-78F173245427}" type="pres">
      <dgm:prSet presAssocID="{0A90492E-75F8-4849-BD16-22E05E457A39}" presName="box" presStyleLbl="node1" presStyleIdx="1" presStyleCnt="2" custScaleY="120101"/>
      <dgm:spPr/>
      <dgm:t>
        <a:bodyPr/>
        <a:lstStyle/>
        <a:p>
          <a:endParaRPr lang="en-US"/>
        </a:p>
      </dgm:t>
    </dgm:pt>
    <dgm:pt modelId="{DBD08E6A-AC27-49AF-9BCC-4D90EA7AF13D}" type="pres">
      <dgm:prSet presAssocID="{0A90492E-75F8-4849-BD16-22E05E457A39}" presName="img" presStyleLbl="fgImgPlace1" presStyleIdx="1" presStyleCnt="2" custScaleX="122302" custLinFactNeighborX="-10358" custLinFactNeighborY="-39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36000" r="-36000"/>
          </a:stretch>
        </a:blipFill>
      </dgm:spPr>
      <dgm:extLst>
        <a:ext uri="{E40237B7-FDA0-4F09-8148-C483321AD2D9}">
          <dgm14:cNvPr xmlns:dgm14="http://schemas.microsoft.com/office/drawing/2010/diagram" id="0" name="" descr="Customer review"/>
        </a:ext>
      </dgm:extLst>
    </dgm:pt>
    <dgm:pt modelId="{CB629CD4-A534-4FEB-9C07-B77F213A0024}" type="pres">
      <dgm:prSet presAssocID="{0A90492E-75F8-4849-BD16-22E05E457A39}" presName="text" presStyleLbl="node1" presStyleIdx="1" presStyleCnt="2">
        <dgm:presLayoutVars>
          <dgm:bulletEnabled val="1"/>
        </dgm:presLayoutVars>
      </dgm:prSet>
      <dgm:spPr/>
      <dgm:t>
        <a:bodyPr/>
        <a:lstStyle/>
        <a:p>
          <a:endParaRPr lang="en-US"/>
        </a:p>
      </dgm:t>
    </dgm:pt>
  </dgm:ptLst>
  <dgm:cxnLst>
    <dgm:cxn modelId="{C2C23F39-BD81-4C4C-A5E9-FB42BBFFB45A}" type="presOf" srcId="{ADB6ACDF-1950-4ED1-A229-02499AF852E9}" destId="{A41F3440-6AB7-4D68-9CC1-A2B9CA2BAF30}" srcOrd="1" destOrd="0" presId="urn:microsoft.com/office/officeart/2005/8/layout/vList4"/>
    <dgm:cxn modelId="{3B398904-618C-40D5-905D-9F0B8374542A}" type="presOf" srcId="{AF14F992-74A9-4113-A3FD-89866C763DB6}" destId="{A41F3440-6AB7-4D68-9CC1-A2B9CA2BAF30}" srcOrd="1" destOrd="2" presId="urn:microsoft.com/office/officeart/2005/8/layout/vList4"/>
    <dgm:cxn modelId="{145E87C9-80F5-4BFB-9F80-CF68850E4FE0}" type="presOf" srcId="{DE51C8F6-C0E1-4FAD-9847-20CAF47D99EF}" destId="{A41F3440-6AB7-4D68-9CC1-A2B9CA2BAF30}" srcOrd="1" destOrd="1" presId="urn:microsoft.com/office/officeart/2005/8/layout/vList4"/>
    <dgm:cxn modelId="{726C3E3E-F3EE-4430-8D66-F2B48213F6CD}" type="presOf" srcId="{75660A3B-8DCC-4CA8-B47E-EAAEE7D9B0AD}" destId="{318984A4-FA81-4E53-9CBE-895350F91DD8}" srcOrd="0" destOrd="0" presId="urn:microsoft.com/office/officeart/2005/8/layout/vList4"/>
    <dgm:cxn modelId="{9FA8E0CF-8AD6-425D-BA83-CD4BE9B633CE}" type="presOf" srcId="{0A5938E9-C408-442C-BDAF-B433E25E4A73}" destId="{54AA7580-00A0-4F47-A938-78F173245427}" srcOrd="0" destOrd="2" presId="urn:microsoft.com/office/officeart/2005/8/layout/vList4"/>
    <dgm:cxn modelId="{C9BCB19E-F8EA-4032-A134-FD5CEACF25DE}" type="presOf" srcId="{7D0308A4-CC09-4819-BBB6-F1E07821FCEB}" destId="{CB629CD4-A534-4FEB-9C07-B77F213A0024}" srcOrd="1" destOrd="5" presId="urn:microsoft.com/office/officeart/2005/8/layout/vList4"/>
    <dgm:cxn modelId="{DC540F2E-2907-4E89-A8DC-271FDA1D6442}" type="presOf" srcId="{57DDB15A-2596-4D23-940E-371ABBF015D1}" destId="{54AA7580-00A0-4F47-A938-78F173245427}" srcOrd="0" destOrd="4" presId="urn:microsoft.com/office/officeart/2005/8/layout/vList4"/>
    <dgm:cxn modelId="{38D1709F-A498-4779-BEA0-2D8876180AA7}" type="presOf" srcId="{D08F7467-12F4-4EFD-B076-067837C8F88C}" destId="{9064A47A-621A-40BC-AE61-EAF1C6860E73}" srcOrd="0" destOrd="4" presId="urn:microsoft.com/office/officeart/2005/8/layout/vList4"/>
    <dgm:cxn modelId="{74FAD816-9C4B-49D3-9FB4-D6D4B772EC2C}" type="presOf" srcId="{78393A41-8D14-4E9D-A9AB-76AC82200F57}" destId="{54AA7580-00A0-4F47-A938-78F173245427}" srcOrd="0" destOrd="6" presId="urn:microsoft.com/office/officeart/2005/8/layout/vList4"/>
    <dgm:cxn modelId="{FCBFDD41-225F-4FED-A7DE-E98874503B42}" srcId="{75660A3B-8DCC-4CA8-B47E-EAAEE7D9B0AD}" destId="{ADB6ACDF-1950-4ED1-A229-02499AF852E9}" srcOrd="0" destOrd="0" parTransId="{C14881EA-9322-4F1B-8AB5-F7323C67382C}" sibTransId="{2FF0FECB-374D-4E90-A7D2-DDDF4A1200AB}"/>
    <dgm:cxn modelId="{6D8AE678-435F-473E-80D9-14BC67623EEE}" type="presOf" srcId="{78393A41-8D14-4E9D-A9AB-76AC82200F57}" destId="{CB629CD4-A534-4FEB-9C07-B77F213A0024}" srcOrd="1" destOrd="6" presId="urn:microsoft.com/office/officeart/2005/8/layout/vList4"/>
    <dgm:cxn modelId="{414FDB07-6F35-4F50-941A-5BF3A952D58A}" type="presOf" srcId="{0F494674-3220-4F8B-944F-6B8A11B55F0C}" destId="{54AA7580-00A0-4F47-A938-78F173245427}" srcOrd="0" destOrd="3" presId="urn:microsoft.com/office/officeart/2005/8/layout/vList4"/>
    <dgm:cxn modelId="{4B7CE145-5D13-4ED1-A480-B96B1E3988FE}" type="presOf" srcId="{DE51C8F6-C0E1-4FAD-9847-20CAF47D99EF}" destId="{9064A47A-621A-40BC-AE61-EAF1C6860E73}" srcOrd="0" destOrd="1" presId="urn:microsoft.com/office/officeart/2005/8/layout/vList4"/>
    <dgm:cxn modelId="{2514440C-8760-44AD-BBEE-339B793817A2}" type="presOf" srcId="{EA022F6A-DAE6-4253-9AE6-8596E8B004E7}" destId="{CB629CD4-A534-4FEB-9C07-B77F213A0024}" srcOrd="1" destOrd="1" presId="urn:microsoft.com/office/officeart/2005/8/layout/vList4"/>
    <dgm:cxn modelId="{9033C79B-278D-402C-A837-3D35D178F5A8}" srcId="{ADB6ACDF-1950-4ED1-A229-02499AF852E9}" destId="{D08F7467-12F4-4EFD-B076-067837C8F88C}" srcOrd="3" destOrd="0" parTransId="{D305C220-F8C1-4AD5-B372-F7ACCD74C0A3}" sibTransId="{BF8C87BB-51A2-4542-A8E2-9A0367049C75}"/>
    <dgm:cxn modelId="{A3878DC3-06CE-44EE-92D6-56FD24B27094}" srcId="{0A90492E-75F8-4849-BD16-22E05E457A39}" destId="{EA022F6A-DAE6-4253-9AE6-8596E8B004E7}" srcOrd="0" destOrd="0" parTransId="{974A398D-9C13-438D-930B-0C1F6AD809DF}" sibTransId="{02201C46-5C57-4633-BF54-9FD669461F8B}"/>
    <dgm:cxn modelId="{569A5DCB-F212-49DA-9907-FDB557B6E965}" srcId="{0A90492E-75F8-4849-BD16-22E05E457A39}" destId="{7D0308A4-CC09-4819-BBB6-F1E07821FCEB}" srcOrd="4" destOrd="0" parTransId="{B3C17809-7366-4108-8B4F-C7B12A30BEB4}" sibTransId="{3D125D3E-89D3-4BDE-BDCC-3C72C51A1EC4}"/>
    <dgm:cxn modelId="{4D43592B-4620-4302-ADE2-535ACBCE26DD}" type="presOf" srcId="{ADB6ACDF-1950-4ED1-A229-02499AF852E9}" destId="{9064A47A-621A-40BC-AE61-EAF1C6860E73}" srcOrd="0" destOrd="0" presId="urn:microsoft.com/office/officeart/2005/8/layout/vList4"/>
    <dgm:cxn modelId="{F4FAE64F-1EDB-42BB-A9F4-39E6A665EE99}" srcId="{0A90492E-75F8-4849-BD16-22E05E457A39}" destId="{0F494674-3220-4F8B-944F-6B8A11B55F0C}" srcOrd="2" destOrd="0" parTransId="{F4D33DC7-1344-472E-AFB7-7FDAA922F5F0}" sibTransId="{4DB22497-2D36-4E89-86B1-56664F9EA9C5}"/>
    <dgm:cxn modelId="{F36CA797-C327-40CA-A077-ACA8915FF8A3}" srcId="{ADB6ACDF-1950-4ED1-A229-02499AF852E9}" destId="{DE51C8F6-C0E1-4FAD-9847-20CAF47D99EF}" srcOrd="0" destOrd="0" parTransId="{004D336C-E049-4C0B-BE68-77A4CF5CBA56}" sibTransId="{327B70F5-96F7-4E92-9677-6494682D268F}"/>
    <dgm:cxn modelId="{27A34C68-C90C-4C2E-A463-9402B9A88763}" srcId="{0A90492E-75F8-4849-BD16-22E05E457A39}" destId="{57DDB15A-2596-4D23-940E-371ABBF015D1}" srcOrd="3" destOrd="0" parTransId="{689BEBEC-0777-4803-84DF-A19666A86325}" sibTransId="{FE52037F-4308-4FBF-BDA7-514C44C28480}"/>
    <dgm:cxn modelId="{404A13F9-F2A6-4107-B246-A3A7986923B7}" srcId="{ADB6ACDF-1950-4ED1-A229-02499AF852E9}" destId="{AF14F992-74A9-4113-A3FD-89866C763DB6}" srcOrd="1" destOrd="0" parTransId="{CA3A7388-97EA-4DF8-955B-6EA20DD9B33D}" sibTransId="{F02311FC-78A3-4EB8-821D-262F0DD52CC5}"/>
    <dgm:cxn modelId="{DD418CF0-FC86-41C5-B603-A9EB4F3A3FD7}" type="presOf" srcId="{D01392AC-91C6-4455-8F42-E1A45546B51C}" destId="{9064A47A-621A-40BC-AE61-EAF1C6860E73}" srcOrd="0" destOrd="3" presId="urn:microsoft.com/office/officeart/2005/8/layout/vList4"/>
    <dgm:cxn modelId="{BA96CA29-A204-4948-AB64-EF0E69D69284}" type="presOf" srcId="{0A90492E-75F8-4849-BD16-22E05E457A39}" destId="{CB629CD4-A534-4FEB-9C07-B77F213A0024}" srcOrd="1" destOrd="0" presId="urn:microsoft.com/office/officeart/2005/8/layout/vList4"/>
    <dgm:cxn modelId="{84D34EF0-8C44-4B2A-8F80-1A878AC27736}" type="presOf" srcId="{36F25700-5362-4DD4-88A7-105AC321DCF9}" destId="{CB629CD4-A534-4FEB-9C07-B77F213A0024}" srcOrd="1" destOrd="10" presId="urn:microsoft.com/office/officeart/2005/8/layout/vList4"/>
    <dgm:cxn modelId="{6852F885-EF9F-4671-9B34-FFCDC6AF0315}" type="presOf" srcId="{36F25700-5362-4DD4-88A7-105AC321DCF9}" destId="{54AA7580-00A0-4F47-A938-78F173245427}" srcOrd="0" destOrd="10" presId="urn:microsoft.com/office/officeart/2005/8/layout/vList4"/>
    <dgm:cxn modelId="{717AEC1E-CA2C-4E64-9B53-061A9AC01CC8}" type="presOf" srcId="{D08F7467-12F4-4EFD-B076-067837C8F88C}" destId="{A41F3440-6AB7-4D68-9CC1-A2B9CA2BAF30}" srcOrd="1" destOrd="4" presId="urn:microsoft.com/office/officeart/2005/8/layout/vList4"/>
    <dgm:cxn modelId="{7971A3C5-0F8B-4465-9F4B-4FD6543D1486}" srcId="{ADB6ACDF-1950-4ED1-A229-02499AF852E9}" destId="{D01392AC-91C6-4455-8F42-E1A45546B51C}" srcOrd="2" destOrd="0" parTransId="{E8D726C4-5978-4558-B318-A8AADE9D25CB}" sibTransId="{E2EB194C-9BC9-451E-B65C-9C35C9461579}"/>
    <dgm:cxn modelId="{072BB5E0-6F2E-4F7B-AFC0-FA959B0B4999}" type="presOf" srcId="{0D431E31-6353-4A77-B3E3-79BF501363A5}" destId="{CB629CD4-A534-4FEB-9C07-B77F213A0024}" srcOrd="1" destOrd="7" presId="urn:microsoft.com/office/officeart/2005/8/layout/vList4"/>
    <dgm:cxn modelId="{A20B56BD-9347-478B-96B5-E21C0670EC6E}" srcId="{0A90492E-75F8-4849-BD16-22E05E457A39}" destId="{36F25700-5362-4DD4-88A7-105AC321DCF9}" srcOrd="9" destOrd="0" parTransId="{6E0CEC9C-F52D-43FA-B4C1-1DA2535418BF}" sibTransId="{38837FBD-2678-419A-97C8-32EAB68F6088}"/>
    <dgm:cxn modelId="{142FC061-107B-4354-ABD2-1296741851B9}" type="presOf" srcId="{8F5567D3-54A1-4CD5-8A33-A9CEB9F3519D}" destId="{CB629CD4-A534-4FEB-9C07-B77F213A0024}" srcOrd="1" destOrd="8" presId="urn:microsoft.com/office/officeart/2005/8/layout/vList4"/>
    <dgm:cxn modelId="{4F1B4622-F7E4-4EE3-9B86-0A4F75D959E3}" type="presOf" srcId="{EA022F6A-DAE6-4253-9AE6-8596E8B004E7}" destId="{54AA7580-00A0-4F47-A938-78F173245427}" srcOrd="0" destOrd="1" presId="urn:microsoft.com/office/officeart/2005/8/layout/vList4"/>
    <dgm:cxn modelId="{92AEC6DD-A928-4C9A-BBF3-BBE09A2FC25E}" type="presOf" srcId="{0D431E31-6353-4A77-B3E3-79BF501363A5}" destId="{54AA7580-00A0-4F47-A938-78F173245427}" srcOrd="0" destOrd="7" presId="urn:microsoft.com/office/officeart/2005/8/layout/vList4"/>
    <dgm:cxn modelId="{35820A30-6C31-4C7A-82C0-29D1FB6FD18E}" srcId="{75660A3B-8DCC-4CA8-B47E-EAAEE7D9B0AD}" destId="{0A90492E-75F8-4849-BD16-22E05E457A39}" srcOrd="1" destOrd="0" parTransId="{B6A514F2-CC1C-4404-A7AA-7AFAE55466E2}" sibTransId="{7F34019A-887F-4FD8-9D1A-1E72A95A503A}"/>
    <dgm:cxn modelId="{18E63786-5310-4C0F-B55A-E9EF5B95969F}" type="presOf" srcId="{9AF1CFD5-6D31-4F9E-AD95-09A2EACC96E1}" destId="{54AA7580-00A0-4F47-A938-78F173245427}" srcOrd="0" destOrd="9" presId="urn:microsoft.com/office/officeart/2005/8/layout/vList4"/>
    <dgm:cxn modelId="{A8B787D9-9EE9-47AC-AD80-067C6F6E20F6}" srcId="{0A90492E-75F8-4849-BD16-22E05E457A39}" destId="{9AF1CFD5-6D31-4F9E-AD95-09A2EACC96E1}" srcOrd="8" destOrd="0" parTransId="{12790DF5-4AD8-49FC-B55A-443B2066B929}" sibTransId="{C41514F5-318D-467D-8171-0EE22BDB32A9}"/>
    <dgm:cxn modelId="{29F9C765-E2BC-4F9A-B977-C6B84F60DA85}" srcId="{0A90492E-75F8-4849-BD16-22E05E457A39}" destId="{0D431E31-6353-4A77-B3E3-79BF501363A5}" srcOrd="6" destOrd="0" parTransId="{BE490994-91F5-4099-A597-2A03E75F1CE6}" sibTransId="{9564CAE7-76A5-4AC1-910C-FDAA7BAC9601}"/>
    <dgm:cxn modelId="{8AD16542-E5BA-4F9B-84A2-C1F619BE81CD}" type="presOf" srcId="{0A90492E-75F8-4849-BD16-22E05E457A39}" destId="{54AA7580-00A0-4F47-A938-78F173245427}" srcOrd="0" destOrd="0" presId="urn:microsoft.com/office/officeart/2005/8/layout/vList4"/>
    <dgm:cxn modelId="{347B84AA-080C-4860-B20A-1CDACDA6A5FA}" type="presOf" srcId="{D01392AC-91C6-4455-8F42-E1A45546B51C}" destId="{A41F3440-6AB7-4D68-9CC1-A2B9CA2BAF30}" srcOrd="1" destOrd="3" presId="urn:microsoft.com/office/officeart/2005/8/layout/vList4"/>
    <dgm:cxn modelId="{CFF35BAA-4383-4469-9C38-4E96182A1A3B}" type="presOf" srcId="{0F494674-3220-4F8B-944F-6B8A11B55F0C}" destId="{CB629CD4-A534-4FEB-9C07-B77F213A0024}" srcOrd="1" destOrd="3" presId="urn:microsoft.com/office/officeart/2005/8/layout/vList4"/>
    <dgm:cxn modelId="{383F7D8B-83FC-4907-A836-B4CC4A3638D8}" type="presOf" srcId="{0A5938E9-C408-442C-BDAF-B433E25E4A73}" destId="{CB629CD4-A534-4FEB-9C07-B77F213A0024}" srcOrd="1" destOrd="2" presId="urn:microsoft.com/office/officeart/2005/8/layout/vList4"/>
    <dgm:cxn modelId="{0298E6B2-1A3A-40DF-A925-9BFF363929EE}" srcId="{0A90492E-75F8-4849-BD16-22E05E457A39}" destId="{8F5567D3-54A1-4CD5-8A33-A9CEB9F3519D}" srcOrd="7" destOrd="0" parTransId="{A5D020ED-B1A3-4E09-9F83-F7B982800E23}" sibTransId="{9642C5A7-FB52-44D7-89F1-CA961348AD83}"/>
    <dgm:cxn modelId="{87490A3C-DE9C-455E-A122-DA2D3BCE97B2}" type="presOf" srcId="{7D0308A4-CC09-4819-BBB6-F1E07821FCEB}" destId="{54AA7580-00A0-4F47-A938-78F173245427}" srcOrd="0" destOrd="5" presId="urn:microsoft.com/office/officeart/2005/8/layout/vList4"/>
    <dgm:cxn modelId="{3DAFD136-B5A6-4CA5-8C04-996FD06677C5}" srcId="{0A90492E-75F8-4849-BD16-22E05E457A39}" destId="{0A5938E9-C408-442C-BDAF-B433E25E4A73}" srcOrd="1" destOrd="0" parTransId="{5B35D6BE-A502-490B-A27E-75819EBFD6B3}" sibTransId="{C12AE72D-AF02-469C-9BB6-93337E6636CC}"/>
    <dgm:cxn modelId="{F612C4A2-38E3-4359-A28F-342BDE811D5A}" type="presOf" srcId="{9AF1CFD5-6D31-4F9E-AD95-09A2EACC96E1}" destId="{CB629CD4-A534-4FEB-9C07-B77F213A0024}" srcOrd="1" destOrd="9" presId="urn:microsoft.com/office/officeart/2005/8/layout/vList4"/>
    <dgm:cxn modelId="{B79BD590-3548-4B37-9EA2-BB4788D43887}" type="presOf" srcId="{AF14F992-74A9-4113-A3FD-89866C763DB6}" destId="{9064A47A-621A-40BC-AE61-EAF1C6860E73}" srcOrd="0" destOrd="2" presId="urn:microsoft.com/office/officeart/2005/8/layout/vList4"/>
    <dgm:cxn modelId="{29DC67A5-D2FE-4E2F-A9E3-0C28C9E72F20}" type="presOf" srcId="{8F5567D3-54A1-4CD5-8A33-A9CEB9F3519D}" destId="{54AA7580-00A0-4F47-A938-78F173245427}" srcOrd="0" destOrd="8" presId="urn:microsoft.com/office/officeart/2005/8/layout/vList4"/>
    <dgm:cxn modelId="{697D6F33-398B-41D1-90B0-B0699A87AA0E}" type="presOf" srcId="{57DDB15A-2596-4D23-940E-371ABBF015D1}" destId="{CB629CD4-A534-4FEB-9C07-B77F213A0024}" srcOrd="1" destOrd="4" presId="urn:microsoft.com/office/officeart/2005/8/layout/vList4"/>
    <dgm:cxn modelId="{71DCD6AD-10AF-4F52-992F-9B17A8CE0E76}" srcId="{0A90492E-75F8-4849-BD16-22E05E457A39}" destId="{78393A41-8D14-4E9D-A9AB-76AC82200F57}" srcOrd="5" destOrd="0" parTransId="{660EC30B-A53C-4571-9ECF-2E5449FD87C3}" sibTransId="{71F000B8-982B-4514-BF23-344BF74E69C8}"/>
    <dgm:cxn modelId="{7F7D3133-BEE0-41BB-930B-B6733F639C17}" type="presParOf" srcId="{318984A4-FA81-4E53-9CBE-895350F91DD8}" destId="{F5C25D00-3270-429F-8323-38DF66F4949D}" srcOrd="0" destOrd="0" presId="urn:microsoft.com/office/officeart/2005/8/layout/vList4"/>
    <dgm:cxn modelId="{A8A675D0-625D-49A8-AA0C-6900DAA42AEA}" type="presParOf" srcId="{F5C25D00-3270-429F-8323-38DF66F4949D}" destId="{9064A47A-621A-40BC-AE61-EAF1C6860E73}" srcOrd="0" destOrd="0" presId="urn:microsoft.com/office/officeart/2005/8/layout/vList4"/>
    <dgm:cxn modelId="{C44905F0-1EC5-447F-95CC-F320986E05DC}" type="presParOf" srcId="{F5C25D00-3270-429F-8323-38DF66F4949D}" destId="{893BE537-0A75-4BB2-85B3-8BACCA6A4E3B}" srcOrd="1" destOrd="0" presId="urn:microsoft.com/office/officeart/2005/8/layout/vList4"/>
    <dgm:cxn modelId="{0F64F479-2DD5-436B-9C96-9F8D900BA588}" type="presParOf" srcId="{F5C25D00-3270-429F-8323-38DF66F4949D}" destId="{A41F3440-6AB7-4D68-9CC1-A2B9CA2BAF30}" srcOrd="2" destOrd="0" presId="urn:microsoft.com/office/officeart/2005/8/layout/vList4"/>
    <dgm:cxn modelId="{CA2D1B3F-A923-4DBD-93BE-D27503424999}" type="presParOf" srcId="{318984A4-FA81-4E53-9CBE-895350F91DD8}" destId="{3F1A84C7-CF1A-4088-B70E-E9FA30AA8DD6}" srcOrd="1" destOrd="0" presId="urn:microsoft.com/office/officeart/2005/8/layout/vList4"/>
    <dgm:cxn modelId="{D9771223-0E78-490A-B13C-77904E49A7C6}" type="presParOf" srcId="{318984A4-FA81-4E53-9CBE-895350F91DD8}" destId="{459C9BD6-F0CC-49F3-A5A8-12BE284138EA}" srcOrd="2" destOrd="0" presId="urn:microsoft.com/office/officeart/2005/8/layout/vList4"/>
    <dgm:cxn modelId="{189AC5C3-EBBF-475F-829C-48ACA7FA40D0}" type="presParOf" srcId="{459C9BD6-F0CC-49F3-A5A8-12BE284138EA}" destId="{54AA7580-00A0-4F47-A938-78F173245427}" srcOrd="0" destOrd="0" presId="urn:microsoft.com/office/officeart/2005/8/layout/vList4"/>
    <dgm:cxn modelId="{1E7625E3-A6B4-4F0B-95A9-72AE7F6192D1}" type="presParOf" srcId="{459C9BD6-F0CC-49F3-A5A8-12BE284138EA}" destId="{DBD08E6A-AC27-49AF-9BCC-4D90EA7AF13D}" srcOrd="1" destOrd="0" presId="urn:microsoft.com/office/officeart/2005/8/layout/vList4"/>
    <dgm:cxn modelId="{5ACA1753-2566-4881-80A2-97B56F26EE36}" type="presParOf" srcId="{459C9BD6-F0CC-49F3-A5A8-12BE284138EA}" destId="{CB629CD4-A534-4FEB-9C07-B77F213A002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683C84C-19E8-4F5A-AFD5-08692C5474F3}" type="doc">
      <dgm:prSet loTypeId="urn:microsoft.com/office/officeart/2005/8/layout/vList4" loCatId="list" qsTypeId="urn:microsoft.com/office/officeart/2005/8/quickstyle/simple1" qsCatId="simple" csTypeId="urn:microsoft.com/office/officeart/2005/8/colors/accent2_1" csCatId="accent2" phldr="1"/>
      <dgm:spPr/>
      <dgm:t>
        <a:bodyPr/>
        <a:lstStyle/>
        <a:p>
          <a:endParaRPr lang="en-GB"/>
        </a:p>
      </dgm:t>
    </dgm:pt>
    <dgm:pt modelId="{4C2941C7-9DB4-40CA-A4D9-9CF94EA76BF6}">
      <dgm:prSet phldrT="[Text]" custT="1"/>
      <dgm:spPr/>
      <dgm:t>
        <a:bodyPr/>
        <a:lstStyle/>
        <a:p>
          <a:r>
            <a:rPr lang="en-ZA" sz="1800" dirty="0"/>
            <a:t>Successes</a:t>
          </a:r>
          <a:endParaRPr lang="en-GB" sz="1800" dirty="0"/>
        </a:p>
      </dgm:t>
    </dgm:pt>
    <dgm:pt modelId="{0ACEAB6E-7A3F-464B-B48B-A37BE7B4AB45}" type="parTrans" cxnId="{526D2535-F0FA-4AF4-9AE8-76BD1B892274}">
      <dgm:prSet/>
      <dgm:spPr/>
      <dgm:t>
        <a:bodyPr/>
        <a:lstStyle/>
        <a:p>
          <a:endParaRPr lang="en-GB"/>
        </a:p>
      </dgm:t>
    </dgm:pt>
    <dgm:pt modelId="{A463BDE5-6720-486C-93E0-4F0BE7D455D5}" type="sibTrans" cxnId="{526D2535-F0FA-4AF4-9AE8-76BD1B892274}">
      <dgm:prSet/>
      <dgm:spPr/>
      <dgm:t>
        <a:bodyPr/>
        <a:lstStyle/>
        <a:p>
          <a:endParaRPr lang="en-GB"/>
        </a:p>
      </dgm:t>
    </dgm:pt>
    <dgm:pt modelId="{FDBF7E45-C6EA-4D40-8EC6-548424B23A07}">
      <dgm:prSet phldrT="[Text]" custT="1"/>
      <dgm:spPr/>
      <dgm:t>
        <a:bodyPr/>
        <a:lstStyle/>
        <a:p>
          <a:r>
            <a:rPr lang="en-ZA" sz="1400" dirty="0">
              <a:effectLst/>
              <a:latin typeface="Arial" panose="020B0604020202020204" pitchFamily="34" charset="0"/>
              <a:ea typeface="Times New Roman" panose="02020603050405020304" pitchFamily="18" charset="0"/>
            </a:rPr>
            <a:t> Intergovernmental Collaboration: The Department of Water Affairs (DWA) adopted </a:t>
          </a:r>
          <a:r>
            <a:rPr lang="en-ZA" sz="1400" i="1" dirty="0">
              <a:effectLst/>
              <a:latin typeface="Arial" panose="020B0604020202020204" pitchFamily="34" charset="0"/>
              <a:ea typeface="Times New Roman" panose="02020603050405020304" pitchFamily="18" charset="0"/>
            </a:rPr>
            <a:t>the Enhanced Local Government Support Approach (ELGSA)</a:t>
          </a:r>
          <a:r>
            <a:rPr lang="en-ZA" sz="1400" dirty="0">
              <a:effectLst/>
              <a:latin typeface="Arial" panose="020B0604020202020204" pitchFamily="34" charset="0"/>
              <a:ea typeface="Times New Roman" panose="02020603050405020304" pitchFamily="18" charset="0"/>
            </a:rPr>
            <a:t> </a:t>
          </a:r>
          <a:endParaRPr lang="en-GB" sz="1400" dirty="0"/>
        </a:p>
      </dgm:t>
    </dgm:pt>
    <dgm:pt modelId="{DF7537DE-9BD8-4C7A-A619-98F5900D09B4}" type="parTrans" cxnId="{2471A5D1-FD7A-4E97-8097-84D68D5461B8}">
      <dgm:prSet/>
      <dgm:spPr/>
      <dgm:t>
        <a:bodyPr/>
        <a:lstStyle/>
        <a:p>
          <a:endParaRPr lang="en-GB"/>
        </a:p>
      </dgm:t>
    </dgm:pt>
    <dgm:pt modelId="{76A75E20-EC03-4B61-947A-D78C1F2D917F}" type="sibTrans" cxnId="{2471A5D1-FD7A-4E97-8097-84D68D5461B8}">
      <dgm:prSet/>
      <dgm:spPr/>
      <dgm:t>
        <a:bodyPr/>
        <a:lstStyle/>
        <a:p>
          <a:endParaRPr lang="en-GB"/>
        </a:p>
      </dgm:t>
    </dgm:pt>
    <dgm:pt modelId="{70142BD9-73D8-495A-8877-ECCC1F1001F6}">
      <dgm:prSet phldrT="[Text]" custT="1"/>
      <dgm:spPr/>
      <dgm:t>
        <a:bodyPr/>
        <a:lstStyle/>
        <a:p>
          <a:r>
            <a:rPr lang="en-ZA" sz="1600" dirty="0"/>
            <a:t>Lessons Learned</a:t>
          </a:r>
          <a:endParaRPr lang="en-GB" sz="1600" dirty="0"/>
        </a:p>
      </dgm:t>
    </dgm:pt>
    <dgm:pt modelId="{EF1EDA59-D564-4D9F-903D-9CAFBDA696F2}" type="parTrans" cxnId="{A8F783A8-5639-4202-BFC1-8D2BADCF333D}">
      <dgm:prSet/>
      <dgm:spPr/>
      <dgm:t>
        <a:bodyPr/>
        <a:lstStyle/>
        <a:p>
          <a:endParaRPr lang="en-GB"/>
        </a:p>
      </dgm:t>
    </dgm:pt>
    <dgm:pt modelId="{91F15826-F46D-4649-8939-17F4D656C9E7}" type="sibTrans" cxnId="{A8F783A8-5639-4202-BFC1-8D2BADCF333D}">
      <dgm:prSet/>
      <dgm:spPr/>
      <dgm:t>
        <a:bodyPr/>
        <a:lstStyle/>
        <a:p>
          <a:endParaRPr lang="en-GB"/>
        </a:p>
      </dgm:t>
    </dgm:pt>
    <dgm:pt modelId="{DB4A457C-6595-492F-B7B8-86FC6CF315FB}">
      <dgm:prSet phldrT="[Text]" custT="1"/>
      <dgm:spPr/>
      <dgm:t>
        <a:bodyPr/>
        <a:lstStyle/>
        <a:p>
          <a:r>
            <a:rPr lang="en-ZA" sz="1400" dirty="0">
              <a:latin typeface="Arial" panose="020B0604020202020204" pitchFamily="34" charset="0"/>
            </a:rPr>
            <a:t>The need for an interactive approach to improve the maturity of municipalities’ performance information; </a:t>
          </a:r>
          <a:endParaRPr lang="en-GB" sz="1400" dirty="0"/>
        </a:p>
      </dgm:t>
    </dgm:pt>
    <dgm:pt modelId="{BCFC479F-E206-4C13-A1A9-1C395952D90C}" type="parTrans" cxnId="{70DDB9F6-873D-43AF-8911-C4030B2BE7CF}">
      <dgm:prSet/>
      <dgm:spPr/>
      <dgm:t>
        <a:bodyPr/>
        <a:lstStyle/>
        <a:p>
          <a:endParaRPr lang="en-GB"/>
        </a:p>
      </dgm:t>
    </dgm:pt>
    <dgm:pt modelId="{BED72871-98C3-4E4D-A0FF-CD91BCD567B4}" type="sibTrans" cxnId="{70DDB9F6-873D-43AF-8911-C4030B2BE7CF}">
      <dgm:prSet/>
      <dgm:spPr/>
      <dgm:t>
        <a:bodyPr/>
        <a:lstStyle/>
        <a:p>
          <a:endParaRPr lang="en-GB"/>
        </a:p>
      </dgm:t>
    </dgm:pt>
    <dgm:pt modelId="{699A196D-939F-4674-A844-B3002A9C7BF2}">
      <dgm:prSet custT="1"/>
      <dgm:spPr/>
      <dgm:t>
        <a:bodyPr/>
        <a:lstStyle/>
        <a:p>
          <a:r>
            <a:rPr lang="en-ZA" sz="1400" dirty="0">
              <a:effectLst/>
              <a:latin typeface="Arial" panose="020B0604020202020204" pitchFamily="34" charset="0"/>
              <a:ea typeface="Times New Roman" panose="02020603050405020304" pitchFamily="18" charset="0"/>
            </a:rPr>
            <a:t>Significant progress was shown by the Municipal Infrastructure Agent (MISA). By the end of June 2013, a total number of 77 technical experts had been placed in over 100 municipalities across the country. </a:t>
          </a:r>
          <a:endParaRPr lang="en-ZA" sz="1400" dirty="0">
            <a:latin typeface="Arial" panose="020B0604020202020204" pitchFamily="34" charset="0"/>
            <a:ea typeface="Times New Roman" panose="02020603050405020304" pitchFamily="18" charset="0"/>
          </a:endParaRPr>
        </a:p>
      </dgm:t>
    </dgm:pt>
    <dgm:pt modelId="{86668811-4D64-4B82-8888-6C2E1B23A67F}" type="parTrans" cxnId="{2D764E4F-2068-4E93-BE2A-38183AC64BB6}">
      <dgm:prSet/>
      <dgm:spPr/>
      <dgm:t>
        <a:bodyPr/>
        <a:lstStyle/>
        <a:p>
          <a:endParaRPr lang="en-GB"/>
        </a:p>
      </dgm:t>
    </dgm:pt>
    <dgm:pt modelId="{5D92A381-92C3-4762-8496-7E17071E3A3D}" type="sibTrans" cxnId="{2D764E4F-2068-4E93-BE2A-38183AC64BB6}">
      <dgm:prSet/>
      <dgm:spPr/>
      <dgm:t>
        <a:bodyPr/>
        <a:lstStyle/>
        <a:p>
          <a:endParaRPr lang="en-GB"/>
        </a:p>
      </dgm:t>
    </dgm:pt>
    <dgm:pt modelId="{06F83B34-9990-4BD0-82A9-514CE228FE67}">
      <dgm:prSet custT="1"/>
      <dgm:spPr/>
      <dgm:t>
        <a:bodyPr/>
        <a:lstStyle/>
        <a:p>
          <a:r>
            <a:rPr lang="en-ZA" sz="1400" dirty="0">
              <a:effectLst/>
              <a:latin typeface="Arial" panose="020B0604020202020204" pitchFamily="34" charset="0"/>
              <a:ea typeface="Times New Roman" panose="02020603050405020304" pitchFamily="18" charset="0"/>
            </a:rPr>
            <a:t>The successful development of the Ward Committee Operational Plans was a major achievement in ensuring that communities participate in the needs analysis, planning and implementation of the Integrated Development Plans regarding the provision of targeted basic services in ward areas, such as gravel roads, high mast lighting, sanitation, waste disposal, etc. </a:t>
          </a:r>
          <a:endParaRPr lang="en-ZA" sz="1400" dirty="0"/>
        </a:p>
      </dgm:t>
    </dgm:pt>
    <dgm:pt modelId="{C2759072-3BA5-4B46-90F9-5C90B6164808}" type="parTrans" cxnId="{C3FF8CCB-07AB-4C35-98AE-5E8155CFF7A0}">
      <dgm:prSet/>
      <dgm:spPr/>
      <dgm:t>
        <a:bodyPr/>
        <a:lstStyle/>
        <a:p>
          <a:endParaRPr lang="en-GB"/>
        </a:p>
      </dgm:t>
    </dgm:pt>
    <dgm:pt modelId="{281F80B2-2F62-4572-959C-AC558CE470CB}" type="sibTrans" cxnId="{C3FF8CCB-07AB-4C35-98AE-5E8155CFF7A0}">
      <dgm:prSet/>
      <dgm:spPr/>
      <dgm:t>
        <a:bodyPr/>
        <a:lstStyle/>
        <a:p>
          <a:endParaRPr lang="en-GB"/>
        </a:p>
      </dgm:t>
    </dgm:pt>
    <dgm:pt modelId="{5D079B24-C2FD-477B-A61C-4493CA4A7FEA}">
      <dgm:prSet custT="1"/>
      <dgm:spPr/>
      <dgm:t>
        <a:bodyPr/>
        <a:lstStyle/>
        <a:p>
          <a:r>
            <a:rPr lang="en-ZA" sz="1400" dirty="0">
              <a:latin typeface="Arial" panose="020B0604020202020204" pitchFamily="34" charset="0"/>
            </a:rPr>
            <a:t>The importance of extensive consultation and engagement with the sector; </a:t>
          </a:r>
          <a:endParaRPr lang="en-GB" sz="1400" dirty="0">
            <a:latin typeface="Arial" panose="020B0604020202020204" pitchFamily="34" charset="0"/>
          </a:endParaRPr>
        </a:p>
      </dgm:t>
    </dgm:pt>
    <dgm:pt modelId="{71A0673C-F218-4F1D-B8E4-F5342C9F3251}" type="parTrans" cxnId="{8F7038A4-A171-4E3F-A20C-B9B283452055}">
      <dgm:prSet/>
      <dgm:spPr/>
      <dgm:t>
        <a:bodyPr/>
        <a:lstStyle/>
        <a:p>
          <a:endParaRPr lang="en-GB"/>
        </a:p>
      </dgm:t>
    </dgm:pt>
    <dgm:pt modelId="{BCE37C81-A50D-44FD-9875-53C1F7BEF299}" type="sibTrans" cxnId="{8F7038A4-A171-4E3F-A20C-B9B283452055}">
      <dgm:prSet/>
      <dgm:spPr/>
      <dgm:t>
        <a:bodyPr/>
        <a:lstStyle/>
        <a:p>
          <a:endParaRPr lang="en-GB"/>
        </a:p>
      </dgm:t>
    </dgm:pt>
    <dgm:pt modelId="{5823A336-AF11-49BF-AB46-BED3A1E87294}">
      <dgm:prSet custT="1"/>
      <dgm:spPr/>
      <dgm:t>
        <a:bodyPr/>
        <a:lstStyle/>
        <a:p>
          <a:r>
            <a:rPr lang="en-ZA" sz="1400" dirty="0">
              <a:latin typeface="Arial" panose="020B0604020202020204" pitchFamily="34" charset="0"/>
            </a:rPr>
            <a:t>The need to undertake a review of reporting requirements imposed on municipalities by other government departments, particularly when it comes to other sectors imposing reporting requirements on municipalities;</a:t>
          </a:r>
          <a:endParaRPr lang="en-GB" sz="1400" dirty="0">
            <a:latin typeface="Arial" panose="020B0604020202020204" pitchFamily="34" charset="0"/>
          </a:endParaRPr>
        </a:p>
      </dgm:t>
    </dgm:pt>
    <dgm:pt modelId="{72DFA8B2-12E7-4207-ADA0-C76242066E00}" type="parTrans" cxnId="{E3480ADC-C64B-494A-AD3A-68E144D0DF83}">
      <dgm:prSet/>
      <dgm:spPr/>
      <dgm:t>
        <a:bodyPr/>
        <a:lstStyle/>
        <a:p>
          <a:endParaRPr lang="en-GB"/>
        </a:p>
      </dgm:t>
    </dgm:pt>
    <dgm:pt modelId="{37696A1A-68AF-4C89-8CBB-322C05616A1A}" type="sibTrans" cxnId="{E3480ADC-C64B-494A-AD3A-68E144D0DF83}">
      <dgm:prSet/>
      <dgm:spPr/>
      <dgm:t>
        <a:bodyPr/>
        <a:lstStyle/>
        <a:p>
          <a:endParaRPr lang="en-GB"/>
        </a:p>
      </dgm:t>
    </dgm:pt>
    <dgm:pt modelId="{87B661C7-D500-477A-87B5-43F87F98E826}">
      <dgm:prSet custT="1"/>
      <dgm:spPr/>
      <dgm:t>
        <a:bodyPr/>
        <a:lstStyle/>
        <a:p>
          <a:r>
            <a:rPr lang="en-ZA" sz="1400" dirty="0">
              <a:latin typeface="Arial" panose="020B0604020202020204" pitchFamily="34" charset="0"/>
            </a:rPr>
            <a:t>A strong need for the promotion of the principles of cooperative governance; and</a:t>
          </a:r>
          <a:endParaRPr lang="en-GB" sz="1400" dirty="0">
            <a:latin typeface="Arial" panose="020B0604020202020204" pitchFamily="34" charset="0"/>
          </a:endParaRPr>
        </a:p>
      </dgm:t>
    </dgm:pt>
    <dgm:pt modelId="{384029CE-5AD1-4D88-91E0-FE1EF307EC0D}" type="parTrans" cxnId="{20F98CD9-1E2D-4599-A846-768598DFB6EA}">
      <dgm:prSet/>
      <dgm:spPr/>
      <dgm:t>
        <a:bodyPr/>
        <a:lstStyle/>
        <a:p>
          <a:endParaRPr lang="en-GB"/>
        </a:p>
      </dgm:t>
    </dgm:pt>
    <dgm:pt modelId="{C10DAB81-13A6-44EC-830A-6F4A41CC412B}" type="sibTrans" cxnId="{20F98CD9-1E2D-4599-A846-768598DFB6EA}">
      <dgm:prSet/>
      <dgm:spPr/>
      <dgm:t>
        <a:bodyPr/>
        <a:lstStyle/>
        <a:p>
          <a:endParaRPr lang="en-GB"/>
        </a:p>
      </dgm:t>
    </dgm:pt>
    <dgm:pt modelId="{3EF796DB-5DF0-4522-9FB5-EB9C3A240750}">
      <dgm:prSet custT="1"/>
      <dgm:spPr/>
      <dgm:t>
        <a:bodyPr/>
        <a:lstStyle/>
        <a:p>
          <a:r>
            <a:rPr lang="en-ZA" sz="1400" dirty="0">
              <a:latin typeface="Arial" panose="020B0604020202020204" pitchFamily="34" charset="0"/>
            </a:rPr>
            <a:t>The need to recognise and address the significant challenges that disparate municipal council objectives and priorities pose to developing common and meaningful outcome measures</a:t>
          </a:r>
          <a:endParaRPr lang="en-GB" sz="1400" dirty="0">
            <a:latin typeface="Arial" panose="020B0604020202020204" pitchFamily="34" charset="0"/>
          </a:endParaRPr>
        </a:p>
      </dgm:t>
    </dgm:pt>
    <dgm:pt modelId="{B560587A-1CA1-4E05-A98F-DCE34B3A8CF0}" type="parTrans" cxnId="{75E734B7-7ABC-40F7-9342-CED673D48D4E}">
      <dgm:prSet/>
      <dgm:spPr/>
      <dgm:t>
        <a:bodyPr/>
        <a:lstStyle/>
        <a:p>
          <a:endParaRPr lang="en-GB"/>
        </a:p>
      </dgm:t>
    </dgm:pt>
    <dgm:pt modelId="{14C3D3EF-6B18-4626-A6EA-DE92854D12C4}" type="sibTrans" cxnId="{75E734B7-7ABC-40F7-9342-CED673D48D4E}">
      <dgm:prSet/>
      <dgm:spPr/>
      <dgm:t>
        <a:bodyPr/>
        <a:lstStyle/>
        <a:p>
          <a:endParaRPr lang="en-GB"/>
        </a:p>
      </dgm:t>
    </dgm:pt>
    <dgm:pt modelId="{DA56400B-DA82-4884-BAED-AF3B1EC0A84F}" type="pres">
      <dgm:prSet presAssocID="{7683C84C-19E8-4F5A-AFD5-08692C5474F3}" presName="linear" presStyleCnt="0">
        <dgm:presLayoutVars>
          <dgm:dir/>
          <dgm:resizeHandles val="exact"/>
        </dgm:presLayoutVars>
      </dgm:prSet>
      <dgm:spPr/>
      <dgm:t>
        <a:bodyPr/>
        <a:lstStyle/>
        <a:p>
          <a:endParaRPr lang="en-US"/>
        </a:p>
      </dgm:t>
    </dgm:pt>
    <dgm:pt modelId="{EFCF4491-4B21-41A6-A33C-1F19E2C297C9}" type="pres">
      <dgm:prSet presAssocID="{4C2941C7-9DB4-40CA-A4D9-9CF94EA76BF6}" presName="comp" presStyleCnt="0"/>
      <dgm:spPr/>
    </dgm:pt>
    <dgm:pt modelId="{1A7487FC-3371-49E7-8096-93E8C69ECC52}" type="pres">
      <dgm:prSet presAssocID="{4C2941C7-9DB4-40CA-A4D9-9CF94EA76BF6}" presName="box" presStyleLbl="node1" presStyleIdx="0" presStyleCnt="2" custScaleY="176821"/>
      <dgm:spPr/>
      <dgm:t>
        <a:bodyPr/>
        <a:lstStyle/>
        <a:p>
          <a:endParaRPr lang="en-US"/>
        </a:p>
      </dgm:t>
    </dgm:pt>
    <dgm:pt modelId="{EB139ABF-758D-4E76-9513-2749B3D19E53}" type="pres">
      <dgm:prSet presAssocID="{4C2941C7-9DB4-40CA-A4D9-9CF94EA76BF6}"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6000" r="-6000"/>
          </a:stretch>
        </a:blipFill>
      </dgm:spPr>
      <dgm:t>
        <a:bodyPr/>
        <a:lstStyle/>
        <a:p>
          <a:endParaRPr lang="en-US"/>
        </a:p>
      </dgm:t>
      <dgm:extLst>
        <a:ext uri="{E40237B7-FDA0-4F09-8148-C483321AD2D9}">
          <dgm14:cNvPr xmlns:dgm14="http://schemas.microsoft.com/office/drawing/2010/diagram" id="0" name="" descr="Upward trend"/>
        </a:ext>
      </dgm:extLst>
    </dgm:pt>
    <dgm:pt modelId="{FCF26995-7B38-42C2-BF95-887DCA6CFF82}" type="pres">
      <dgm:prSet presAssocID="{4C2941C7-9DB4-40CA-A4D9-9CF94EA76BF6}" presName="text" presStyleLbl="node1" presStyleIdx="0" presStyleCnt="2">
        <dgm:presLayoutVars>
          <dgm:bulletEnabled val="1"/>
        </dgm:presLayoutVars>
      </dgm:prSet>
      <dgm:spPr/>
      <dgm:t>
        <a:bodyPr/>
        <a:lstStyle/>
        <a:p>
          <a:endParaRPr lang="en-US"/>
        </a:p>
      </dgm:t>
    </dgm:pt>
    <dgm:pt modelId="{96A728B3-1374-4A76-9190-E7FC98798DD5}" type="pres">
      <dgm:prSet presAssocID="{A463BDE5-6720-486C-93E0-4F0BE7D455D5}" presName="spacer" presStyleCnt="0"/>
      <dgm:spPr/>
    </dgm:pt>
    <dgm:pt modelId="{D41EAA29-7AC0-4B51-870A-C2757DCE035C}" type="pres">
      <dgm:prSet presAssocID="{70142BD9-73D8-495A-8877-ECCC1F1001F6}" presName="comp" presStyleCnt="0"/>
      <dgm:spPr/>
    </dgm:pt>
    <dgm:pt modelId="{F7FA0B1E-39B4-4136-9DEC-FF43C24A5ECB}" type="pres">
      <dgm:prSet presAssocID="{70142BD9-73D8-495A-8877-ECCC1F1001F6}" presName="box" presStyleLbl="node1" presStyleIdx="1" presStyleCnt="2" custScaleY="178137" custLinFactNeighborY="-1582"/>
      <dgm:spPr/>
      <dgm:t>
        <a:bodyPr/>
        <a:lstStyle/>
        <a:p>
          <a:endParaRPr lang="en-US"/>
        </a:p>
      </dgm:t>
    </dgm:pt>
    <dgm:pt modelId="{697AC4D5-7A45-419D-989A-B706B861A237}" type="pres">
      <dgm:prSet presAssocID="{70142BD9-73D8-495A-8877-ECCC1F1001F6}" presName="img"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6000" r="-6000"/>
          </a:stretch>
        </a:blipFill>
      </dgm:spPr>
      <dgm:t>
        <a:bodyPr/>
        <a:lstStyle/>
        <a:p>
          <a:endParaRPr lang="en-US"/>
        </a:p>
      </dgm:t>
      <dgm:extLst>
        <a:ext uri="{E40237B7-FDA0-4F09-8148-C483321AD2D9}">
          <dgm14:cNvPr xmlns:dgm14="http://schemas.microsoft.com/office/drawing/2010/diagram" id="0" name="" descr="Person with idea"/>
        </a:ext>
      </dgm:extLst>
    </dgm:pt>
    <dgm:pt modelId="{CBE4CAC5-3E58-40B1-BFA0-50A70AF9C006}" type="pres">
      <dgm:prSet presAssocID="{70142BD9-73D8-495A-8877-ECCC1F1001F6}" presName="text" presStyleLbl="node1" presStyleIdx="1" presStyleCnt="2">
        <dgm:presLayoutVars>
          <dgm:bulletEnabled val="1"/>
        </dgm:presLayoutVars>
      </dgm:prSet>
      <dgm:spPr/>
      <dgm:t>
        <a:bodyPr/>
        <a:lstStyle/>
        <a:p>
          <a:endParaRPr lang="en-US"/>
        </a:p>
      </dgm:t>
    </dgm:pt>
  </dgm:ptLst>
  <dgm:cxnLst>
    <dgm:cxn modelId="{2471A5D1-FD7A-4E97-8097-84D68D5461B8}" srcId="{4C2941C7-9DB4-40CA-A4D9-9CF94EA76BF6}" destId="{FDBF7E45-C6EA-4D40-8EC6-548424B23A07}" srcOrd="0" destOrd="0" parTransId="{DF7537DE-9BD8-4C7A-A619-98F5900D09B4}" sibTransId="{76A75E20-EC03-4B61-947A-D78C1F2D917F}"/>
    <dgm:cxn modelId="{737F7B8E-1EA7-43C9-9A23-D6855C1AAE10}" type="presOf" srcId="{FDBF7E45-C6EA-4D40-8EC6-548424B23A07}" destId="{1A7487FC-3371-49E7-8096-93E8C69ECC52}" srcOrd="0" destOrd="1" presId="urn:microsoft.com/office/officeart/2005/8/layout/vList4"/>
    <dgm:cxn modelId="{B02A9522-7D76-4ECF-89C6-BEA6FC98B565}" type="presOf" srcId="{70142BD9-73D8-495A-8877-ECCC1F1001F6}" destId="{F7FA0B1E-39B4-4136-9DEC-FF43C24A5ECB}" srcOrd="0" destOrd="0" presId="urn:microsoft.com/office/officeart/2005/8/layout/vList4"/>
    <dgm:cxn modelId="{8F7038A4-A171-4E3F-A20C-B9B283452055}" srcId="{70142BD9-73D8-495A-8877-ECCC1F1001F6}" destId="{5D079B24-C2FD-477B-A61C-4493CA4A7FEA}" srcOrd="1" destOrd="0" parTransId="{71A0673C-F218-4F1D-B8E4-F5342C9F3251}" sibTransId="{BCE37C81-A50D-44FD-9875-53C1F7BEF299}"/>
    <dgm:cxn modelId="{57F3F909-B481-4E0B-83E8-F45699A115FF}" type="presOf" srcId="{4C2941C7-9DB4-40CA-A4D9-9CF94EA76BF6}" destId="{FCF26995-7B38-42C2-BF95-887DCA6CFF82}" srcOrd="1" destOrd="0" presId="urn:microsoft.com/office/officeart/2005/8/layout/vList4"/>
    <dgm:cxn modelId="{3FFB3DE5-9A56-47C5-88DF-2E8ED4BA2721}" type="presOf" srcId="{06F83B34-9990-4BD0-82A9-514CE228FE67}" destId="{1A7487FC-3371-49E7-8096-93E8C69ECC52}" srcOrd="0" destOrd="3" presId="urn:microsoft.com/office/officeart/2005/8/layout/vList4"/>
    <dgm:cxn modelId="{E3480ADC-C64B-494A-AD3A-68E144D0DF83}" srcId="{70142BD9-73D8-495A-8877-ECCC1F1001F6}" destId="{5823A336-AF11-49BF-AB46-BED3A1E87294}" srcOrd="2" destOrd="0" parTransId="{72DFA8B2-12E7-4207-ADA0-C76242066E00}" sibTransId="{37696A1A-68AF-4C89-8CBB-322C05616A1A}"/>
    <dgm:cxn modelId="{3B6C6144-AA69-4A91-80AF-444B39F1D699}" type="presOf" srcId="{87B661C7-D500-477A-87B5-43F87F98E826}" destId="{F7FA0B1E-39B4-4136-9DEC-FF43C24A5ECB}" srcOrd="0" destOrd="4" presId="urn:microsoft.com/office/officeart/2005/8/layout/vList4"/>
    <dgm:cxn modelId="{A4A9ABA8-25D8-4A61-8450-D09F3B9FBCD9}" type="presOf" srcId="{70142BD9-73D8-495A-8877-ECCC1F1001F6}" destId="{CBE4CAC5-3E58-40B1-BFA0-50A70AF9C006}" srcOrd="1" destOrd="0" presId="urn:microsoft.com/office/officeart/2005/8/layout/vList4"/>
    <dgm:cxn modelId="{1EA93267-FABC-4AB5-A042-360B0BFC8580}" type="presOf" srcId="{5823A336-AF11-49BF-AB46-BED3A1E87294}" destId="{CBE4CAC5-3E58-40B1-BFA0-50A70AF9C006}" srcOrd="1" destOrd="3" presId="urn:microsoft.com/office/officeart/2005/8/layout/vList4"/>
    <dgm:cxn modelId="{CFFD499A-B911-415E-AA70-01BFA23A8AEB}" type="presOf" srcId="{3EF796DB-5DF0-4522-9FB5-EB9C3A240750}" destId="{CBE4CAC5-3E58-40B1-BFA0-50A70AF9C006}" srcOrd="1" destOrd="5" presId="urn:microsoft.com/office/officeart/2005/8/layout/vList4"/>
    <dgm:cxn modelId="{982833B2-0C1D-4DA1-B09C-0CA170B7CB62}" type="presOf" srcId="{5D079B24-C2FD-477B-A61C-4493CA4A7FEA}" destId="{F7FA0B1E-39B4-4136-9DEC-FF43C24A5ECB}" srcOrd="0" destOrd="2" presId="urn:microsoft.com/office/officeart/2005/8/layout/vList4"/>
    <dgm:cxn modelId="{C3048437-130B-480E-8D00-14CE94DA2CD8}" type="presOf" srcId="{06F83B34-9990-4BD0-82A9-514CE228FE67}" destId="{FCF26995-7B38-42C2-BF95-887DCA6CFF82}" srcOrd="1" destOrd="3" presId="urn:microsoft.com/office/officeart/2005/8/layout/vList4"/>
    <dgm:cxn modelId="{D8E08753-545E-4BE9-9392-292CF91D6E42}" type="presOf" srcId="{87B661C7-D500-477A-87B5-43F87F98E826}" destId="{CBE4CAC5-3E58-40B1-BFA0-50A70AF9C006}" srcOrd="1" destOrd="4" presId="urn:microsoft.com/office/officeart/2005/8/layout/vList4"/>
    <dgm:cxn modelId="{526D2535-F0FA-4AF4-9AE8-76BD1B892274}" srcId="{7683C84C-19E8-4F5A-AFD5-08692C5474F3}" destId="{4C2941C7-9DB4-40CA-A4D9-9CF94EA76BF6}" srcOrd="0" destOrd="0" parTransId="{0ACEAB6E-7A3F-464B-B48B-A37BE7B4AB45}" sibTransId="{A463BDE5-6720-486C-93E0-4F0BE7D455D5}"/>
    <dgm:cxn modelId="{93A30BE0-4688-4F98-88AF-F7DEBFFB6D57}" type="presOf" srcId="{3EF796DB-5DF0-4522-9FB5-EB9C3A240750}" destId="{F7FA0B1E-39B4-4136-9DEC-FF43C24A5ECB}" srcOrd="0" destOrd="5" presId="urn:microsoft.com/office/officeart/2005/8/layout/vList4"/>
    <dgm:cxn modelId="{A8F783A8-5639-4202-BFC1-8D2BADCF333D}" srcId="{7683C84C-19E8-4F5A-AFD5-08692C5474F3}" destId="{70142BD9-73D8-495A-8877-ECCC1F1001F6}" srcOrd="1" destOrd="0" parTransId="{EF1EDA59-D564-4D9F-903D-9CAFBDA696F2}" sibTransId="{91F15826-F46D-4649-8939-17F4D656C9E7}"/>
    <dgm:cxn modelId="{9F76B773-CF1A-41C5-81AA-0DB81EA38364}" type="presOf" srcId="{699A196D-939F-4674-A844-B3002A9C7BF2}" destId="{1A7487FC-3371-49E7-8096-93E8C69ECC52}" srcOrd="0" destOrd="2" presId="urn:microsoft.com/office/officeart/2005/8/layout/vList4"/>
    <dgm:cxn modelId="{75E734B7-7ABC-40F7-9342-CED673D48D4E}" srcId="{70142BD9-73D8-495A-8877-ECCC1F1001F6}" destId="{3EF796DB-5DF0-4522-9FB5-EB9C3A240750}" srcOrd="4" destOrd="0" parTransId="{B560587A-1CA1-4E05-A98F-DCE34B3A8CF0}" sibTransId="{14C3D3EF-6B18-4626-A6EA-DE92854D12C4}"/>
    <dgm:cxn modelId="{DAE042BD-3C32-4F4D-8CEE-879368FA51F1}" type="presOf" srcId="{699A196D-939F-4674-A844-B3002A9C7BF2}" destId="{FCF26995-7B38-42C2-BF95-887DCA6CFF82}" srcOrd="1" destOrd="2" presId="urn:microsoft.com/office/officeart/2005/8/layout/vList4"/>
    <dgm:cxn modelId="{C3FF8CCB-07AB-4C35-98AE-5E8155CFF7A0}" srcId="{4C2941C7-9DB4-40CA-A4D9-9CF94EA76BF6}" destId="{06F83B34-9990-4BD0-82A9-514CE228FE67}" srcOrd="2" destOrd="0" parTransId="{C2759072-3BA5-4B46-90F9-5C90B6164808}" sibTransId="{281F80B2-2F62-4572-959C-AC558CE470CB}"/>
    <dgm:cxn modelId="{44219385-3F08-4826-B3E3-187C8D2382C4}" type="presOf" srcId="{DB4A457C-6595-492F-B7B8-86FC6CF315FB}" destId="{F7FA0B1E-39B4-4136-9DEC-FF43C24A5ECB}" srcOrd="0" destOrd="1" presId="urn:microsoft.com/office/officeart/2005/8/layout/vList4"/>
    <dgm:cxn modelId="{CF965230-4161-4F56-8B46-B0944E1FE151}" type="presOf" srcId="{4C2941C7-9DB4-40CA-A4D9-9CF94EA76BF6}" destId="{1A7487FC-3371-49E7-8096-93E8C69ECC52}" srcOrd="0" destOrd="0" presId="urn:microsoft.com/office/officeart/2005/8/layout/vList4"/>
    <dgm:cxn modelId="{20F98CD9-1E2D-4599-A846-768598DFB6EA}" srcId="{70142BD9-73D8-495A-8877-ECCC1F1001F6}" destId="{87B661C7-D500-477A-87B5-43F87F98E826}" srcOrd="3" destOrd="0" parTransId="{384029CE-5AD1-4D88-91E0-FE1EF307EC0D}" sibTransId="{C10DAB81-13A6-44EC-830A-6F4A41CC412B}"/>
    <dgm:cxn modelId="{9B7C13AB-60A4-4C8A-88CA-425923990242}" type="presOf" srcId="{DB4A457C-6595-492F-B7B8-86FC6CF315FB}" destId="{CBE4CAC5-3E58-40B1-BFA0-50A70AF9C006}" srcOrd="1" destOrd="1" presId="urn:microsoft.com/office/officeart/2005/8/layout/vList4"/>
    <dgm:cxn modelId="{2D764E4F-2068-4E93-BE2A-38183AC64BB6}" srcId="{4C2941C7-9DB4-40CA-A4D9-9CF94EA76BF6}" destId="{699A196D-939F-4674-A844-B3002A9C7BF2}" srcOrd="1" destOrd="0" parTransId="{86668811-4D64-4B82-8888-6C2E1B23A67F}" sibTransId="{5D92A381-92C3-4762-8496-7E17071E3A3D}"/>
    <dgm:cxn modelId="{70DDB9F6-873D-43AF-8911-C4030B2BE7CF}" srcId="{70142BD9-73D8-495A-8877-ECCC1F1001F6}" destId="{DB4A457C-6595-492F-B7B8-86FC6CF315FB}" srcOrd="0" destOrd="0" parTransId="{BCFC479F-E206-4C13-A1A9-1C395952D90C}" sibTransId="{BED72871-98C3-4E4D-A0FF-CD91BCD567B4}"/>
    <dgm:cxn modelId="{F391584A-C7B9-42DD-AD40-D6452D595D81}" type="presOf" srcId="{FDBF7E45-C6EA-4D40-8EC6-548424B23A07}" destId="{FCF26995-7B38-42C2-BF95-887DCA6CFF82}" srcOrd="1" destOrd="1" presId="urn:microsoft.com/office/officeart/2005/8/layout/vList4"/>
    <dgm:cxn modelId="{AC38388E-379F-44B0-B015-3C13E541ADC1}" type="presOf" srcId="{5D079B24-C2FD-477B-A61C-4493CA4A7FEA}" destId="{CBE4CAC5-3E58-40B1-BFA0-50A70AF9C006}" srcOrd="1" destOrd="2" presId="urn:microsoft.com/office/officeart/2005/8/layout/vList4"/>
    <dgm:cxn modelId="{5FD32D59-60E4-41D4-8532-54CC14B3C3BB}" type="presOf" srcId="{7683C84C-19E8-4F5A-AFD5-08692C5474F3}" destId="{DA56400B-DA82-4884-BAED-AF3B1EC0A84F}" srcOrd="0" destOrd="0" presId="urn:microsoft.com/office/officeart/2005/8/layout/vList4"/>
    <dgm:cxn modelId="{9A05B268-B405-4518-87DE-25AAE2C1CAEC}" type="presOf" srcId="{5823A336-AF11-49BF-AB46-BED3A1E87294}" destId="{F7FA0B1E-39B4-4136-9DEC-FF43C24A5ECB}" srcOrd="0" destOrd="3" presId="urn:microsoft.com/office/officeart/2005/8/layout/vList4"/>
    <dgm:cxn modelId="{3471169B-E999-4154-9C71-6DD9FB5DF7F6}" type="presParOf" srcId="{DA56400B-DA82-4884-BAED-AF3B1EC0A84F}" destId="{EFCF4491-4B21-41A6-A33C-1F19E2C297C9}" srcOrd="0" destOrd="0" presId="urn:microsoft.com/office/officeart/2005/8/layout/vList4"/>
    <dgm:cxn modelId="{62823104-E28B-4039-B0E2-94BA55CABCBD}" type="presParOf" srcId="{EFCF4491-4B21-41A6-A33C-1F19E2C297C9}" destId="{1A7487FC-3371-49E7-8096-93E8C69ECC52}" srcOrd="0" destOrd="0" presId="urn:microsoft.com/office/officeart/2005/8/layout/vList4"/>
    <dgm:cxn modelId="{EF6AD1F2-2D53-440A-B30E-8B3922EFBB69}" type="presParOf" srcId="{EFCF4491-4B21-41A6-A33C-1F19E2C297C9}" destId="{EB139ABF-758D-4E76-9513-2749B3D19E53}" srcOrd="1" destOrd="0" presId="urn:microsoft.com/office/officeart/2005/8/layout/vList4"/>
    <dgm:cxn modelId="{6445FEC2-615D-4A1D-B181-98922A962028}" type="presParOf" srcId="{EFCF4491-4B21-41A6-A33C-1F19E2C297C9}" destId="{FCF26995-7B38-42C2-BF95-887DCA6CFF82}" srcOrd="2" destOrd="0" presId="urn:microsoft.com/office/officeart/2005/8/layout/vList4"/>
    <dgm:cxn modelId="{1EF34AD5-908D-4530-A3F1-FF458444A94A}" type="presParOf" srcId="{DA56400B-DA82-4884-BAED-AF3B1EC0A84F}" destId="{96A728B3-1374-4A76-9190-E7FC98798DD5}" srcOrd="1" destOrd="0" presId="urn:microsoft.com/office/officeart/2005/8/layout/vList4"/>
    <dgm:cxn modelId="{7CA1B050-4DF6-48D4-8C28-162F87210DA0}" type="presParOf" srcId="{DA56400B-DA82-4884-BAED-AF3B1EC0A84F}" destId="{D41EAA29-7AC0-4B51-870A-C2757DCE035C}" srcOrd="2" destOrd="0" presId="urn:microsoft.com/office/officeart/2005/8/layout/vList4"/>
    <dgm:cxn modelId="{927E51EB-1738-470C-A749-145276C0FC34}" type="presParOf" srcId="{D41EAA29-7AC0-4B51-870A-C2757DCE035C}" destId="{F7FA0B1E-39B4-4136-9DEC-FF43C24A5ECB}" srcOrd="0" destOrd="0" presId="urn:microsoft.com/office/officeart/2005/8/layout/vList4"/>
    <dgm:cxn modelId="{854DF61E-BA39-48FD-97C0-7CC996D918D7}" type="presParOf" srcId="{D41EAA29-7AC0-4B51-870A-C2757DCE035C}" destId="{697AC4D5-7A45-419D-989A-B706B861A237}" srcOrd="1" destOrd="0" presId="urn:microsoft.com/office/officeart/2005/8/layout/vList4"/>
    <dgm:cxn modelId="{F12CA97B-66A6-471D-AC9E-C6F60D6D1ECF}" type="presParOf" srcId="{D41EAA29-7AC0-4B51-870A-C2757DCE035C}" destId="{CBE4CAC5-3E58-40B1-BFA0-50A70AF9C00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AFD610F-320B-4C0F-8700-BFAA7FB1EFF2}" type="doc">
      <dgm:prSet loTypeId="urn:microsoft.com/office/officeart/2005/8/layout/vList4" loCatId="list" qsTypeId="urn:microsoft.com/office/officeart/2005/8/quickstyle/simple1" qsCatId="simple" csTypeId="urn:microsoft.com/office/officeart/2005/8/colors/accent2_1" csCatId="accent2" phldr="1"/>
      <dgm:spPr/>
      <dgm:t>
        <a:bodyPr/>
        <a:lstStyle/>
        <a:p>
          <a:endParaRPr lang="en-GB"/>
        </a:p>
      </dgm:t>
    </dgm:pt>
    <dgm:pt modelId="{FCB11E30-3D00-4108-91A4-091D1D1D6D16}">
      <dgm:prSet phldrT="[Text]"/>
      <dgm:spPr/>
      <dgm:t>
        <a:bodyPr/>
        <a:lstStyle/>
        <a:p>
          <a:r>
            <a:rPr lang="en-ZA" dirty="0"/>
            <a:t>Programme Objective</a:t>
          </a:r>
          <a:endParaRPr lang="en-GB" dirty="0"/>
        </a:p>
      </dgm:t>
    </dgm:pt>
    <dgm:pt modelId="{7234C4CD-043A-46E8-A340-9D921E9B65EE}" type="parTrans" cxnId="{3A0455DB-1B21-4291-8398-B97AD0DE91B2}">
      <dgm:prSet/>
      <dgm:spPr/>
      <dgm:t>
        <a:bodyPr/>
        <a:lstStyle/>
        <a:p>
          <a:endParaRPr lang="en-GB"/>
        </a:p>
      </dgm:t>
    </dgm:pt>
    <dgm:pt modelId="{D30E1015-2AB7-4847-A74F-A8155764C694}" type="sibTrans" cxnId="{3A0455DB-1B21-4291-8398-B97AD0DE91B2}">
      <dgm:prSet/>
      <dgm:spPr/>
      <dgm:t>
        <a:bodyPr/>
        <a:lstStyle/>
        <a:p>
          <a:endParaRPr lang="en-GB"/>
        </a:p>
      </dgm:t>
    </dgm:pt>
    <dgm:pt modelId="{16A863B2-40C1-4DE3-89CA-66CA74042673}">
      <dgm:prSet phldrT="[Text]"/>
      <dgm:spPr/>
      <dgm:t>
        <a:bodyPr/>
        <a:lstStyle/>
        <a:p>
          <a:r>
            <a:rPr lang="en-ZA" dirty="0">
              <a:effectLst/>
              <a:latin typeface="Arial" panose="020B0604020202020204" pitchFamily="34" charset="0"/>
              <a:ea typeface="Times New Roman" panose="02020603050405020304" pitchFamily="18" charset="0"/>
              <a:cs typeface="Times New Roman" panose="02020603050405020304" pitchFamily="18" charset="0"/>
            </a:rPr>
            <a:t>The B2B approach’s initial aim at its conception was to specifically focus on the challenges in the local government sphere, in the short and medium term particularly, in order to get the basics in municipal services right.</a:t>
          </a:r>
          <a:endParaRPr lang="en-GB" dirty="0"/>
        </a:p>
      </dgm:t>
    </dgm:pt>
    <dgm:pt modelId="{C3B5A6B8-1B39-4978-939C-AB28D9373BCA}" type="parTrans" cxnId="{B48D8344-3E3A-45C5-BA4F-D60DFA2AB767}">
      <dgm:prSet/>
      <dgm:spPr/>
      <dgm:t>
        <a:bodyPr/>
        <a:lstStyle/>
        <a:p>
          <a:endParaRPr lang="en-GB"/>
        </a:p>
      </dgm:t>
    </dgm:pt>
    <dgm:pt modelId="{F60DEE79-9F8E-4812-8E54-685FBC7B2969}" type="sibTrans" cxnId="{B48D8344-3E3A-45C5-BA4F-D60DFA2AB767}">
      <dgm:prSet/>
      <dgm:spPr/>
      <dgm:t>
        <a:bodyPr/>
        <a:lstStyle/>
        <a:p>
          <a:endParaRPr lang="en-GB"/>
        </a:p>
      </dgm:t>
    </dgm:pt>
    <dgm:pt modelId="{FC5F097A-7784-4314-B36E-F46D272CA46A}">
      <dgm:prSet phldrT="[Text]"/>
      <dgm:spPr/>
      <dgm:t>
        <a:bodyPr/>
        <a:lstStyle/>
        <a:p>
          <a:r>
            <a:rPr lang="en-ZA" dirty="0"/>
            <a:t>Implementation Initiatives</a:t>
          </a:r>
          <a:endParaRPr lang="en-GB" dirty="0"/>
        </a:p>
      </dgm:t>
    </dgm:pt>
    <dgm:pt modelId="{878EDE66-02C1-438D-93C4-50A61FBC0621}" type="parTrans" cxnId="{190EFFD5-ECEB-425C-9512-DB7C031726D2}">
      <dgm:prSet/>
      <dgm:spPr/>
      <dgm:t>
        <a:bodyPr/>
        <a:lstStyle/>
        <a:p>
          <a:endParaRPr lang="en-GB"/>
        </a:p>
      </dgm:t>
    </dgm:pt>
    <dgm:pt modelId="{02D36ED4-8CA9-4D77-A4D3-087791A408CF}" type="sibTrans" cxnId="{190EFFD5-ECEB-425C-9512-DB7C031726D2}">
      <dgm:prSet/>
      <dgm:spPr/>
      <dgm:t>
        <a:bodyPr/>
        <a:lstStyle/>
        <a:p>
          <a:endParaRPr lang="en-GB"/>
        </a:p>
      </dgm:t>
    </dgm:pt>
    <dgm:pt modelId="{ACCCDE37-7988-4AFF-B623-2660DC16FE5D}">
      <dgm:prSet phldrT="[Text]"/>
      <dgm:spPr/>
      <dgm:t>
        <a:bodyPr/>
        <a:lstStyle/>
        <a:p>
          <a:r>
            <a:rPr lang="en-ZA" dirty="0">
              <a:latin typeface="Arial" panose="020B0604020202020204" pitchFamily="34" charset="0"/>
              <a:cs typeface="Times New Roman" panose="02020603050405020304" pitchFamily="18" charset="0"/>
            </a:rPr>
            <a:t>A provincial verification process for the identification of under-performing municipalities was approved by the Local Government </a:t>
          </a:r>
          <a:r>
            <a:rPr lang="en-ZA" dirty="0" err="1">
              <a:latin typeface="Arial" panose="020B0604020202020204" pitchFamily="34" charset="0"/>
              <a:cs typeface="Times New Roman" panose="02020603050405020304" pitchFamily="18" charset="0"/>
            </a:rPr>
            <a:t>MINMec</a:t>
          </a:r>
          <a:r>
            <a:rPr lang="en-ZA" dirty="0">
              <a:latin typeface="Arial" panose="020B0604020202020204" pitchFamily="34" charset="0"/>
              <a:cs typeface="Times New Roman" panose="02020603050405020304" pitchFamily="18" charset="0"/>
            </a:rPr>
            <a:t>.</a:t>
          </a:r>
          <a:endParaRPr lang="en-GB" dirty="0"/>
        </a:p>
      </dgm:t>
    </dgm:pt>
    <dgm:pt modelId="{6E885F0F-71CE-4AC7-B57E-589382287874}" type="parTrans" cxnId="{D5CA7176-826F-4C58-AA3B-0A65774565E1}">
      <dgm:prSet/>
      <dgm:spPr/>
      <dgm:t>
        <a:bodyPr/>
        <a:lstStyle/>
        <a:p>
          <a:endParaRPr lang="en-GB"/>
        </a:p>
      </dgm:t>
    </dgm:pt>
    <dgm:pt modelId="{C86BFC4C-B3BF-4990-917A-A197B19E08C8}" type="sibTrans" cxnId="{D5CA7176-826F-4C58-AA3B-0A65774565E1}">
      <dgm:prSet/>
      <dgm:spPr/>
      <dgm:t>
        <a:bodyPr/>
        <a:lstStyle/>
        <a:p>
          <a:endParaRPr lang="en-GB"/>
        </a:p>
      </dgm:t>
    </dgm:pt>
    <dgm:pt modelId="{17A388BE-24BC-4726-947D-A116B7529220}">
      <dgm:prSet phldrT="[Text]"/>
      <dgm:spPr/>
      <dgm:t>
        <a:bodyPr/>
        <a:lstStyle/>
        <a:p>
          <a:r>
            <a:rPr lang="en-ZA" dirty="0">
              <a:latin typeface="Arial" panose="020B0604020202020204" pitchFamily="34" charset="0"/>
              <a:cs typeface="Arial" panose="020B0604020202020204" pitchFamily="34" charset="0"/>
            </a:rPr>
            <a:t>Putting People First</a:t>
          </a:r>
          <a:endParaRPr lang="en-GB" dirty="0">
            <a:latin typeface="Arial" panose="020B0604020202020204" pitchFamily="34" charset="0"/>
            <a:cs typeface="Arial" panose="020B0604020202020204" pitchFamily="34" charset="0"/>
          </a:endParaRPr>
        </a:p>
      </dgm:t>
    </dgm:pt>
    <dgm:pt modelId="{0241F501-8723-4D5D-A3E6-A77D259BB5A7}" type="parTrans" cxnId="{7012892D-0CD7-4156-8B18-D9374E5C8D1C}">
      <dgm:prSet/>
      <dgm:spPr/>
      <dgm:t>
        <a:bodyPr/>
        <a:lstStyle/>
        <a:p>
          <a:endParaRPr lang="en-GB"/>
        </a:p>
      </dgm:t>
    </dgm:pt>
    <dgm:pt modelId="{0DD0FB0E-B035-4BB6-8F73-92CCB3F5C685}" type="sibTrans" cxnId="{7012892D-0CD7-4156-8B18-D9374E5C8D1C}">
      <dgm:prSet/>
      <dgm:spPr/>
      <dgm:t>
        <a:bodyPr/>
        <a:lstStyle/>
        <a:p>
          <a:endParaRPr lang="en-GB"/>
        </a:p>
      </dgm:t>
    </dgm:pt>
    <dgm:pt modelId="{40091F8B-9A7B-4237-83A7-0AC81A5CCD81}">
      <dgm:prSet phldrT="[Text]"/>
      <dgm:spPr/>
      <dgm:t>
        <a:bodyPr/>
        <a:lstStyle/>
        <a:p>
          <a:r>
            <a:rPr lang="en-ZA" dirty="0">
              <a:latin typeface="Arial" panose="020B0604020202020204" pitchFamily="34" charset="0"/>
              <a:cs typeface="Arial" panose="020B0604020202020204" pitchFamily="34" charset="0"/>
            </a:rPr>
            <a:t>5 Key Results areas were agreed on:</a:t>
          </a:r>
          <a:endParaRPr lang="en-GB" dirty="0">
            <a:latin typeface="Arial" panose="020B0604020202020204" pitchFamily="34" charset="0"/>
            <a:cs typeface="Arial" panose="020B0604020202020204" pitchFamily="34" charset="0"/>
          </a:endParaRPr>
        </a:p>
      </dgm:t>
    </dgm:pt>
    <dgm:pt modelId="{BF471883-D0E6-42B6-ACFA-963995EA3D37}" type="parTrans" cxnId="{424A80FC-DF5F-4A78-B8E1-423730B24385}">
      <dgm:prSet/>
      <dgm:spPr/>
      <dgm:t>
        <a:bodyPr/>
        <a:lstStyle/>
        <a:p>
          <a:endParaRPr lang="en-GB"/>
        </a:p>
      </dgm:t>
    </dgm:pt>
    <dgm:pt modelId="{B3A742C5-3710-43CB-BE05-B3EFC0796ECB}" type="sibTrans" cxnId="{424A80FC-DF5F-4A78-B8E1-423730B24385}">
      <dgm:prSet/>
      <dgm:spPr/>
      <dgm:t>
        <a:bodyPr/>
        <a:lstStyle/>
        <a:p>
          <a:endParaRPr lang="en-GB"/>
        </a:p>
      </dgm:t>
    </dgm:pt>
    <dgm:pt modelId="{2E91D829-12F6-44A0-9C9E-14E376ADE52A}">
      <dgm:prSet phldrT="[Text]"/>
      <dgm:spPr/>
      <dgm:t>
        <a:bodyPr/>
        <a:lstStyle/>
        <a:p>
          <a:r>
            <a:rPr lang="en-ZA" dirty="0">
              <a:latin typeface="Arial" panose="020B0604020202020204" pitchFamily="34" charset="0"/>
              <a:cs typeface="Arial" panose="020B0604020202020204" pitchFamily="34" charset="0"/>
            </a:rPr>
            <a:t>Service Delivery</a:t>
          </a:r>
          <a:endParaRPr lang="en-GB" dirty="0">
            <a:latin typeface="Arial" panose="020B0604020202020204" pitchFamily="34" charset="0"/>
            <a:cs typeface="Arial" panose="020B0604020202020204" pitchFamily="34" charset="0"/>
          </a:endParaRPr>
        </a:p>
      </dgm:t>
    </dgm:pt>
    <dgm:pt modelId="{2DB00147-81F1-45CB-B17D-C688C1BAE598}" type="parTrans" cxnId="{BCAFF94A-DEAD-4F4D-812D-DC3FB1A7891C}">
      <dgm:prSet/>
      <dgm:spPr/>
      <dgm:t>
        <a:bodyPr/>
        <a:lstStyle/>
        <a:p>
          <a:endParaRPr lang="en-GB"/>
        </a:p>
      </dgm:t>
    </dgm:pt>
    <dgm:pt modelId="{3E3A44E2-4161-45ED-8B68-53491876ABEF}" type="sibTrans" cxnId="{BCAFF94A-DEAD-4F4D-812D-DC3FB1A7891C}">
      <dgm:prSet/>
      <dgm:spPr/>
      <dgm:t>
        <a:bodyPr/>
        <a:lstStyle/>
        <a:p>
          <a:endParaRPr lang="en-GB"/>
        </a:p>
      </dgm:t>
    </dgm:pt>
    <dgm:pt modelId="{05EFC31C-1EA6-4EDE-A15F-09588D923211}">
      <dgm:prSet phldrT="[Text]"/>
      <dgm:spPr/>
      <dgm:t>
        <a:bodyPr/>
        <a:lstStyle/>
        <a:p>
          <a:r>
            <a:rPr lang="en-ZA" dirty="0">
              <a:latin typeface="Arial" panose="020B0604020202020204" pitchFamily="34" charset="0"/>
              <a:cs typeface="Arial" panose="020B0604020202020204" pitchFamily="34" charset="0"/>
            </a:rPr>
            <a:t>Good Governance</a:t>
          </a:r>
          <a:endParaRPr lang="en-GB" dirty="0">
            <a:latin typeface="Arial" panose="020B0604020202020204" pitchFamily="34" charset="0"/>
            <a:cs typeface="Arial" panose="020B0604020202020204" pitchFamily="34" charset="0"/>
          </a:endParaRPr>
        </a:p>
      </dgm:t>
    </dgm:pt>
    <dgm:pt modelId="{F873612C-2CC7-409A-81CE-C10BCC478EA8}" type="parTrans" cxnId="{8B428895-154C-4803-AEE5-000097425C92}">
      <dgm:prSet/>
      <dgm:spPr/>
      <dgm:t>
        <a:bodyPr/>
        <a:lstStyle/>
        <a:p>
          <a:endParaRPr lang="en-GB"/>
        </a:p>
      </dgm:t>
    </dgm:pt>
    <dgm:pt modelId="{DA222BFE-CAC7-46F2-ADCB-F2A84ECFCBA5}" type="sibTrans" cxnId="{8B428895-154C-4803-AEE5-000097425C92}">
      <dgm:prSet/>
      <dgm:spPr/>
      <dgm:t>
        <a:bodyPr/>
        <a:lstStyle/>
        <a:p>
          <a:endParaRPr lang="en-GB"/>
        </a:p>
      </dgm:t>
    </dgm:pt>
    <dgm:pt modelId="{A31EE698-850A-4A58-9C1F-74649FF09198}">
      <dgm:prSet phldrT="[Text]"/>
      <dgm:spPr/>
      <dgm:t>
        <a:bodyPr/>
        <a:lstStyle/>
        <a:p>
          <a:r>
            <a:rPr lang="en-ZA" dirty="0">
              <a:latin typeface="Arial" panose="020B0604020202020204" pitchFamily="34" charset="0"/>
              <a:cs typeface="Arial" panose="020B0604020202020204" pitchFamily="34" charset="0"/>
            </a:rPr>
            <a:t>Sound Financial Management</a:t>
          </a:r>
          <a:endParaRPr lang="en-GB" dirty="0">
            <a:latin typeface="Arial" panose="020B0604020202020204" pitchFamily="34" charset="0"/>
            <a:cs typeface="Arial" panose="020B0604020202020204" pitchFamily="34" charset="0"/>
          </a:endParaRPr>
        </a:p>
      </dgm:t>
    </dgm:pt>
    <dgm:pt modelId="{B2B363E5-7BC4-4D66-ABD4-8476D6E533CC}" type="parTrans" cxnId="{E75343BC-0D13-4EE6-9967-7D9D5D95565E}">
      <dgm:prSet/>
      <dgm:spPr/>
      <dgm:t>
        <a:bodyPr/>
        <a:lstStyle/>
        <a:p>
          <a:endParaRPr lang="en-GB"/>
        </a:p>
      </dgm:t>
    </dgm:pt>
    <dgm:pt modelId="{B1C22995-5FE9-46A4-B560-099060818AAF}" type="sibTrans" cxnId="{E75343BC-0D13-4EE6-9967-7D9D5D95565E}">
      <dgm:prSet/>
      <dgm:spPr/>
      <dgm:t>
        <a:bodyPr/>
        <a:lstStyle/>
        <a:p>
          <a:endParaRPr lang="en-GB"/>
        </a:p>
      </dgm:t>
    </dgm:pt>
    <dgm:pt modelId="{14AAAFA4-14BB-40D5-B4D8-7B4A8DF046D6}">
      <dgm:prSet phldrT="[Text]"/>
      <dgm:spPr/>
      <dgm:t>
        <a:bodyPr/>
        <a:lstStyle/>
        <a:p>
          <a:r>
            <a:rPr lang="en-ZA" dirty="0">
              <a:latin typeface="Arial" panose="020B0604020202020204" pitchFamily="34" charset="0"/>
              <a:cs typeface="Arial" panose="020B0604020202020204" pitchFamily="34" charset="0"/>
            </a:rPr>
            <a:t>Institutional Capability</a:t>
          </a:r>
          <a:endParaRPr lang="en-GB" dirty="0">
            <a:latin typeface="Arial" panose="020B0604020202020204" pitchFamily="34" charset="0"/>
            <a:cs typeface="Arial" panose="020B0604020202020204" pitchFamily="34" charset="0"/>
          </a:endParaRPr>
        </a:p>
      </dgm:t>
    </dgm:pt>
    <dgm:pt modelId="{EBA5004B-21EB-426A-AF3E-1F2E0A3065E0}" type="parTrans" cxnId="{3A9CAA57-3702-4B20-9EE0-5530FCDADD16}">
      <dgm:prSet/>
      <dgm:spPr/>
      <dgm:t>
        <a:bodyPr/>
        <a:lstStyle/>
        <a:p>
          <a:endParaRPr lang="en-GB"/>
        </a:p>
      </dgm:t>
    </dgm:pt>
    <dgm:pt modelId="{F8C85ED0-E0EB-4184-B277-BBA214BE4EC6}" type="sibTrans" cxnId="{3A9CAA57-3702-4B20-9EE0-5530FCDADD16}">
      <dgm:prSet/>
      <dgm:spPr/>
      <dgm:t>
        <a:bodyPr/>
        <a:lstStyle/>
        <a:p>
          <a:endParaRPr lang="en-GB"/>
        </a:p>
      </dgm:t>
    </dgm:pt>
    <dgm:pt modelId="{3AF7BBC5-EB4D-49BC-A5A5-E3DDCCD4D081}" type="pres">
      <dgm:prSet presAssocID="{9AFD610F-320B-4C0F-8700-BFAA7FB1EFF2}" presName="linear" presStyleCnt="0">
        <dgm:presLayoutVars>
          <dgm:dir/>
          <dgm:resizeHandles val="exact"/>
        </dgm:presLayoutVars>
      </dgm:prSet>
      <dgm:spPr/>
      <dgm:t>
        <a:bodyPr/>
        <a:lstStyle/>
        <a:p>
          <a:endParaRPr lang="en-US"/>
        </a:p>
      </dgm:t>
    </dgm:pt>
    <dgm:pt modelId="{93AE3120-CCCE-4FA6-BADB-0B79E5EA8424}" type="pres">
      <dgm:prSet presAssocID="{FCB11E30-3D00-4108-91A4-091D1D1D6D16}" presName="comp" presStyleCnt="0"/>
      <dgm:spPr/>
    </dgm:pt>
    <dgm:pt modelId="{03F7AF9E-7D4E-4D9E-8230-F93882FE59C9}" type="pres">
      <dgm:prSet presAssocID="{FCB11E30-3D00-4108-91A4-091D1D1D6D16}" presName="box" presStyleLbl="node1" presStyleIdx="0" presStyleCnt="2" custLinFactNeighborX="-99" custLinFactNeighborY="-16040"/>
      <dgm:spPr/>
      <dgm:t>
        <a:bodyPr/>
        <a:lstStyle/>
        <a:p>
          <a:endParaRPr lang="en-US"/>
        </a:p>
      </dgm:t>
    </dgm:pt>
    <dgm:pt modelId="{A54D5261-7A40-4262-BA6C-8964619B8A49}" type="pres">
      <dgm:prSet presAssocID="{FCB11E30-3D00-4108-91A4-091D1D1D6D16}"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15000" r="-15000"/>
          </a:stretch>
        </a:blipFill>
      </dgm:spPr>
      <dgm:extLst>
        <a:ext uri="{E40237B7-FDA0-4F09-8148-C483321AD2D9}">
          <dgm14:cNvPr xmlns:dgm14="http://schemas.microsoft.com/office/drawing/2010/diagram" id="0" name="" descr="Clipboard"/>
        </a:ext>
      </dgm:extLst>
    </dgm:pt>
    <dgm:pt modelId="{93E179A8-19E5-4F9F-9268-023FB8DB9762}" type="pres">
      <dgm:prSet presAssocID="{FCB11E30-3D00-4108-91A4-091D1D1D6D16}" presName="text" presStyleLbl="node1" presStyleIdx="0" presStyleCnt="2">
        <dgm:presLayoutVars>
          <dgm:bulletEnabled val="1"/>
        </dgm:presLayoutVars>
      </dgm:prSet>
      <dgm:spPr/>
      <dgm:t>
        <a:bodyPr/>
        <a:lstStyle/>
        <a:p>
          <a:endParaRPr lang="en-US"/>
        </a:p>
      </dgm:t>
    </dgm:pt>
    <dgm:pt modelId="{AAD8A02A-0F9E-45F4-9DEC-459268CBB275}" type="pres">
      <dgm:prSet presAssocID="{D30E1015-2AB7-4847-A74F-A8155764C694}" presName="spacer" presStyleCnt="0"/>
      <dgm:spPr/>
    </dgm:pt>
    <dgm:pt modelId="{B068627E-C04D-4EF7-AF0C-8069C0B5B62A}" type="pres">
      <dgm:prSet presAssocID="{FC5F097A-7784-4314-B36E-F46D272CA46A}" presName="comp" presStyleCnt="0"/>
      <dgm:spPr/>
    </dgm:pt>
    <dgm:pt modelId="{2F971650-6141-4482-9155-F9689967D665}" type="pres">
      <dgm:prSet presAssocID="{FC5F097A-7784-4314-B36E-F46D272CA46A}" presName="box" presStyleLbl="node1" presStyleIdx="1" presStyleCnt="2"/>
      <dgm:spPr/>
      <dgm:t>
        <a:bodyPr/>
        <a:lstStyle/>
        <a:p>
          <a:endParaRPr lang="en-US"/>
        </a:p>
      </dgm:t>
    </dgm:pt>
    <dgm:pt modelId="{355B32F1-B9FC-40A9-92A4-5B0E4BE77C2A}" type="pres">
      <dgm:prSet presAssocID="{FC5F097A-7784-4314-B36E-F46D272CA46A}" presName="img"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36000" r="-36000"/>
          </a:stretch>
        </a:blipFill>
      </dgm:spPr>
      <dgm:extLst>
        <a:ext uri="{E40237B7-FDA0-4F09-8148-C483321AD2D9}">
          <dgm14:cNvPr xmlns:dgm14="http://schemas.microsoft.com/office/drawing/2010/diagram" id="0" name="" descr="Network"/>
        </a:ext>
      </dgm:extLst>
    </dgm:pt>
    <dgm:pt modelId="{E1BDD8C6-6A18-43CB-9F70-DE864C3F3A96}" type="pres">
      <dgm:prSet presAssocID="{FC5F097A-7784-4314-B36E-F46D272CA46A}" presName="text" presStyleLbl="node1" presStyleIdx="1" presStyleCnt="2">
        <dgm:presLayoutVars>
          <dgm:bulletEnabled val="1"/>
        </dgm:presLayoutVars>
      </dgm:prSet>
      <dgm:spPr/>
      <dgm:t>
        <a:bodyPr/>
        <a:lstStyle/>
        <a:p>
          <a:endParaRPr lang="en-US"/>
        </a:p>
      </dgm:t>
    </dgm:pt>
  </dgm:ptLst>
  <dgm:cxnLst>
    <dgm:cxn modelId="{E75343BC-0D13-4EE6-9967-7D9D5D95565E}" srcId="{40091F8B-9A7B-4237-83A7-0AC81A5CCD81}" destId="{A31EE698-850A-4A58-9C1F-74649FF09198}" srcOrd="3" destOrd="0" parTransId="{B2B363E5-7BC4-4D66-ABD4-8476D6E533CC}" sibTransId="{B1C22995-5FE9-46A4-B560-099060818AAF}"/>
    <dgm:cxn modelId="{4A928970-1CE6-45F4-A6CF-7131F5349CC0}" type="presOf" srcId="{17A388BE-24BC-4726-947D-A116B7529220}" destId="{2F971650-6141-4482-9155-F9689967D665}" srcOrd="0" destOrd="3" presId="urn:microsoft.com/office/officeart/2005/8/layout/vList4"/>
    <dgm:cxn modelId="{1ABC33A3-44E3-4919-8021-7B8E5B71AF5D}" type="presOf" srcId="{FC5F097A-7784-4314-B36E-F46D272CA46A}" destId="{2F971650-6141-4482-9155-F9689967D665}" srcOrd="0" destOrd="0" presId="urn:microsoft.com/office/officeart/2005/8/layout/vList4"/>
    <dgm:cxn modelId="{B48D8344-3E3A-45C5-BA4F-D60DFA2AB767}" srcId="{FCB11E30-3D00-4108-91A4-091D1D1D6D16}" destId="{16A863B2-40C1-4DE3-89CA-66CA74042673}" srcOrd="0" destOrd="0" parTransId="{C3B5A6B8-1B39-4978-939C-AB28D9373BCA}" sibTransId="{F60DEE79-9F8E-4812-8E54-685FBC7B2969}"/>
    <dgm:cxn modelId="{3039E007-47B0-4B32-B544-E8604A5B96EE}" type="presOf" srcId="{FCB11E30-3D00-4108-91A4-091D1D1D6D16}" destId="{93E179A8-19E5-4F9F-9268-023FB8DB9762}" srcOrd="1" destOrd="0" presId="urn:microsoft.com/office/officeart/2005/8/layout/vList4"/>
    <dgm:cxn modelId="{8181DD13-3A36-4CC8-8F0A-0ACA39F557EC}" type="presOf" srcId="{A31EE698-850A-4A58-9C1F-74649FF09198}" destId="{E1BDD8C6-6A18-43CB-9F70-DE864C3F3A96}" srcOrd="1" destOrd="6" presId="urn:microsoft.com/office/officeart/2005/8/layout/vList4"/>
    <dgm:cxn modelId="{0829B40D-E2B3-40C3-8AF6-115DBBE3A70E}" type="presOf" srcId="{9AFD610F-320B-4C0F-8700-BFAA7FB1EFF2}" destId="{3AF7BBC5-EB4D-49BC-A5A5-E3DDCCD4D081}" srcOrd="0" destOrd="0" presId="urn:microsoft.com/office/officeart/2005/8/layout/vList4"/>
    <dgm:cxn modelId="{B0799040-E686-4158-8429-41EAD99A284D}" type="presOf" srcId="{16A863B2-40C1-4DE3-89CA-66CA74042673}" destId="{93E179A8-19E5-4F9F-9268-023FB8DB9762}" srcOrd="1" destOrd="1" presId="urn:microsoft.com/office/officeart/2005/8/layout/vList4"/>
    <dgm:cxn modelId="{E92B9BFD-5A62-487B-95B2-2AE7E1773789}" type="presOf" srcId="{ACCCDE37-7988-4AFF-B623-2660DC16FE5D}" destId="{E1BDD8C6-6A18-43CB-9F70-DE864C3F3A96}" srcOrd="1" destOrd="1" presId="urn:microsoft.com/office/officeart/2005/8/layout/vList4"/>
    <dgm:cxn modelId="{3CB864AF-9CF2-4830-8005-5F71523FB42C}" type="presOf" srcId="{A31EE698-850A-4A58-9C1F-74649FF09198}" destId="{2F971650-6141-4482-9155-F9689967D665}" srcOrd="0" destOrd="6" presId="urn:microsoft.com/office/officeart/2005/8/layout/vList4"/>
    <dgm:cxn modelId="{8B428895-154C-4803-AEE5-000097425C92}" srcId="{40091F8B-9A7B-4237-83A7-0AC81A5CCD81}" destId="{05EFC31C-1EA6-4EDE-A15F-09588D923211}" srcOrd="2" destOrd="0" parTransId="{F873612C-2CC7-409A-81CE-C10BCC478EA8}" sibTransId="{DA222BFE-CAC7-46F2-ADCB-F2A84ECFCBA5}"/>
    <dgm:cxn modelId="{BCAFF94A-DEAD-4F4D-812D-DC3FB1A7891C}" srcId="{40091F8B-9A7B-4237-83A7-0AC81A5CCD81}" destId="{2E91D829-12F6-44A0-9C9E-14E376ADE52A}" srcOrd="1" destOrd="0" parTransId="{2DB00147-81F1-45CB-B17D-C688C1BAE598}" sibTransId="{3E3A44E2-4161-45ED-8B68-53491876ABEF}"/>
    <dgm:cxn modelId="{7012892D-0CD7-4156-8B18-D9374E5C8D1C}" srcId="{40091F8B-9A7B-4237-83A7-0AC81A5CCD81}" destId="{17A388BE-24BC-4726-947D-A116B7529220}" srcOrd="0" destOrd="0" parTransId="{0241F501-8723-4D5D-A3E6-A77D259BB5A7}" sibTransId="{0DD0FB0E-B035-4BB6-8F73-92CCB3F5C685}"/>
    <dgm:cxn modelId="{AABEA027-B1C7-441A-95F9-6406AF316ED1}" type="presOf" srcId="{16A863B2-40C1-4DE3-89CA-66CA74042673}" destId="{03F7AF9E-7D4E-4D9E-8230-F93882FE59C9}" srcOrd="0" destOrd="1" presId="urn:microsoft.com/office/officeart/2005/8/layout/vList4"/>
    <dgm:cxn modelId="{45EDA4D4-CD7B-4E16-A10B-A8BBF0773487}" type="presOf" srcId="{17A388BE-24BC-4726-947D-A116B7529220}" destId="{E1BDD8C6-6A18-43CB-9F70-DE864C3F3A96}" srcOrd="1" destOrd="3" presId="urn:microsoft.com/office/officeart/2005/8/layout/vList4"/>
    <dgm:cxn modelId="{424A80FC-DF5F-4A78-B8E1-423730B24385}" srcId="{FC5F097A-7784-4314-B36E-F46D272CA46A}" destId="{40091F8B-9A7B-4237-83A7-0AC81A5CCD81}" srcOrd="1" destOrd="0" parTransId="{BF471883-D0E6-42B6-ACFA-963995EA3D37}" sibTransId="{B3A742C5-3710-43CB-BE05-B3EFC0796ECB}"/>
    <dgm:cxn modelId="{D9FC1B1F-864E-4C32-8CAD-966D8092FB21}" type="presOf" srcId="{2E91D829-12F6-44A0-9C9E-14E376ADE52A}" destId="{2F971650-6141-4482-9155-F9689967D665}" srcOrd="0" destOrd="4" presId="urn:microsoft.com/office/officeart/2005/8/layout/vList4"/>
    <dgm:cxn modelId="{14923E19-0EED-4C07-8C3B-5F44FC38B029}" type="presOf" srcId="{FC5F097A-7784-4314-B36E-F46D272CA46A}" destId="{E1BDD8C6-6A18-43CB-9F70-DE864C3F3A96}" srcOrd="1" destOrd="0" presId="urn:microsoft.com/office/officeart/2005/8/layout/vList4"/>
    <dgm:cxn modelId="{D5CA7176-826F-4C58-AA3B-0A65774565E1}" srcId="{FC5F097A-7784-4314-B36E-F46D272CA46A}" destId="{ACCCDE37-7988-4AFF-B623-2660DC16FE5D}" srcOrd="0" destOrd="0" parTransId="{6E885F0F-71CE-4AC7-B57E-589382287874}" sibTransId="{C86BFC4C-B3BF-4990-917A-A197B19E08C8}"/>
    <dgm:cxn modelId="{1325D8A5-2ECB-4860-92C8-44E6609CB569}" type="presOf" srcId="{40091F8B-9A7B-4237-83A7-0AC81A5CCD81}" destId="{2F971650-6141-4482-9155-F9689967D665}" srcOrd="0" destOrd="2" presId="urn:microsoft.com/office/officeart/2005/8/layout/vList4"/>
    <dgm:cxn modelId="{7418E1C2-9CA1-435F-817E-B3325A4F07D3}" type="presOf" srcId="{14AAAFA4-14BB-40D5-B4D8-7B4A8DF046D6}" destId="{E1BDD8C6-6A18-43CB-9F70-DE864C3F3A96}" srcOrd="1" destOrd="7" presId="urn:microsoft.com/office/officeart/2005/8/layout/vList4"/>
    <dgm:cxn modelId="{5FB92C0A-6689-485F-B4EB-AF67FAEC9B83}" type="presOf" srcId="{05EFC31C-1EA6-4EDE-A15F-09588D923211}" destId="{E1BDD8C6-6A18-43CB-9F70-DE864C3F3A96}" srcOrd="1" destOrd="5" presId="urn:microsoft.com/office/officeart/2005/8/layout/vList4"/>
    <dgm:cxn modelId="{3A0455DB-1B21-4291-8398-B97AD0DE91B2}" srcId="{9AFD610F-320B-4C0F-8700-BFAA7FB1EFF2}" destId="{FCB11E30-3D00-4108-91A4-091D1D1D6D16}" srcOrd="0" destOrd="0" parTransId="{7234C4CD-043A-46E8-A340-9D921E9B65EE}" sibTransId="{D30E1015-2AB7-4847-A74F-A8155764C694}"/>
    <dgm:cxn modelId="{190EFFD5-ECEB-425C-9512-DB7C031726D2}" srcId="{9AFD610F-320B-4C0F-8700-BFAA7FB1EFF2}" destId="{FC5F097A-7784-4314-B36E-F46D272CA46A}" srcOrd="1" destOrd="0" parTransId="{878EDE66-02C1-438D-93C4-50A61FBC0621}" sibTransId="{02D36ED4-8CA9-4D77-A4D3-087791A408CF}"/>
    <dgm:cxn modelId="{453EE540-7C4E-45FD-9B46-590EE3EB95D2}" type="presOf" srcId="{2E91D829-12F6-44A0-9C9E-14E376ADE52A}" destId="{E1BDD8C6-6A18-43CB-9F70-DE864C3F3A96}" srcOrd="1" destOrd="4" presId="urn:microsoft.com/office/officeart/2005/8/layout/vList4"/>
    <dgm:cxn modelId="{72814F74-BFAF-4B1B-B7A5-C3930192A77F}" type="presOf" srcId="{05EFC31C-1EA6-4EDE-A15F-09588D923211}" destId="{2F971650-6141-4482-9155-F9689967D665}" srcOrd="0" destOrd="5" presId="urn:microsoft.com/office/officeart/2005/8/layout/vList4"/>
    <dgm:cxn modelId="{3A9CAA57-3702-4B20-9EE0-5530FCDADD16}" srcId="{40091F8B-9A7B-4237-83A7-0AC81A5CCD81}" destId="{14AAAFA4-14BB-40D5-B4D8-7B4A8DF046D6}" srcOrd="4" destOrd="0" parTransId="{EBA5004B-21EB-426A-AF3E-1F2E0A3065E0}" sibTransId="{F8C85ED0-E0EB-4184-B277-BBA214BE4EC6}"/>
    <dgm:cxn modelId="{A5A00EE5-B4A1-40C7-8D1D-B7FCCA35F6B6}" type="presOf" srcId="{14AAAFA4-14BB-40D5-B4D8-7B4A8DF046D6}" destId="{2F971650-6141-4482-9155-F9689967D665}" srcOrd="0" destOrd="7" presId="urn:microsoft.com/office/officeart/2005/8/layout/vList4"/>
    <dgm:cxn modelId="{BE47DBFB-9FEA-44E8-B310-D33BEBF095F4}" type="presOf" srcId="{FCB11E30-3D00-4108-91A4-091D1D1D6D16}" destId="{03F7AF9E-7D4E-4D9E-8230-F93882FE59C9}" srcOrd="0" destOrd="0" presId="urn:microsoft.com/office/officeart/2005/8/layout/vList4"/>
    <dgm:cxn modelId="{50D10D55-E47E-481D-A1C9-92F75A2E06F4}" type="presOf" srcId="{40091F8B-9A7B-4237-83A7-0AC81A5CCD81}" destId="{E1BDD8C6-6A18-43CB-9F70-DE864C3F3A96}" srcOrd="1" destOrd="2" presId="urn:microsoft.com/office/officeart/2005/8/layout/vList4"/>
    <dgm:cxn modelId="{AF1F06FD-DA2A-4A8A-9E7A-9E58281D2783}" type="presOf" srcId="{ACCCDE37-7988-4AFF-B623-2660DC16FE5D}" destId="{2F971650-6141-4482-9155-F9689967D665}" srcOrd="0" destOrd="1" presId="urn:microsoft.com/office/officeart/2005/8/layout/vList4"/>
    <dgm:cxn modelId="{7C87D5FB-14A1-4A85-817A-CF10E25AC196}" type="presParOf" srcId="{3AF7BBC5-EB4D-49BC-A5A5-E3DDCCD4D081}" destId="{93AE3120-CCCE-4FA6-BADB-0B79E5EA8424}" srcOrd="0" destOrd="0" presId="urn:microsoft.com/office/officeart/2005/8/layout/vList4"/>
    <dgm:cxn modelId="{7ABE4F43-D218-4D65-B8E8-C192BC19D8CD}" type="presParOf" srcId="{93AE3120-CCCE-4FA6-BADB-0B79E5EA8424}" destId="{03F7AF9E-7D4E-4D9E-8230-F93882FE59C9}" srcOrd="0" destOrd="0" presId="urn:microsoft.com/office/officeart/2005/8/layout/vList4"/>
    <dgm:cxn modelId="{3AE1E7EF-541B-4DCD-A236-CA936C814A4D}" type="presParOf" srcId="{93AE3120-CCCE-4FA6-BADB-0B79E5EA8424}" destId="{A54D5261-7A40-4262-BA6C-8964619B8A49}" srcOrd="1" destOrd="0" presId="urn:microsoft.com/office/officeart/2005/8/layout/vList4"/>
    <dgm:cxn modelId="{2C58D9B4-FEC4-4761-9FAF-B5B6AE7B08FB}" type="presParOf" srcId="{93AE3120-CCCE-4FA6-BADB-0B79E5EA8424}" destId="{93E179A8-19E5-4F9F-9268-023FB8DB9762}" srcOrd="2" destOrd="0" presId="urn:microsoft.com/office/officeart/2005/8/layout/vList4"/>
    <dgm:cxn modelId="{0F8FE4B3-A3F2-4AB6-B3BA-FFF5BA484B79}" type="presParOf" srcId="{3AF7BBC5-EB4D-49BC-A5A5-E3DDCCD4D081}" destId="{AAD8A02A-0F9E-45F4-9DEC-459268CBB275}" srcOrd="1" destOrd="0" presId="urn:microsoft.com/office/officeart/2005/8/layout/vList4"/>
    <dgm:cxn modelId="{49197EB7-F2AA-4827-8310-827540021DF3}" type="presParOf" srcId="{3AF7BBC5-EB4D-49BC-A5A5-E3DDCCD4D081}" destId="{B068627E-C04D-4EF7-AF0C-8069C0B5B62A}" srcOrd="2" destOrd="0" presId="urn:microsoft.com/office/officeart/2005/8/layout/vList4"/>
    <dgm:cxn modelId="{A0944A23-FED3-44D2-9544-C96E7A17666B}" type="presParOf" srcId="{B068627E-C04D-4EF7-AF0C-8069C0B5B62A}" destId="{2F971650-6141-4482-9155-F9689967D665}" srcOrd="0" destOrd="0" presId="urn:microsoft.com/office/officeart/2005/8/layout/vList4"/>
    <dgm:cxn modelId="{40856D90-A609-4903-9CBB-3F71309E21BD}" type="presParOf" srcId="{B068627E-C04D-4EF7-AF0C-8069C0B5B62A}" destId="{355B32F1-B9FC-40A9-92A4-5B0E4BE77C2A}" srcOrd="1" destOrd="0" presId="urn:microsoft.com/office/officeart/2005/8/layout/vList4"/>
    <dgm:cxn modelId="{56A60F9B-50EB-4E92-88AD-DCD017BBA98C}" type="presParOf" srcId="{B068627E-C04D-4EF7-AF0C-8069C0B5B62A}" destId="{E1BDD8C6-6A18-43CB-9F70-DE864C3F3A9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A79ABE6-8D4D-443B-AC57-94F4B38F7267}" type="doc">
      <dgm:prSet loTypeId="urn:microsoft.com/office/officeart/2005/8/layout/vList4" loCatId="list" qsTypeId="urn:microsoft.com/office/officeart/2005/8/quickstyle/simple1" qsCatId="simple" csTypeId="urn:microsoft.com/office/officeart/2005/8/colors/accent2_1" csCatId="accent2" phldr="1"/>
      <dgm:spPr/>
      <dgm:t>
        <a:bodyPr/>
        <a:lstStyle/>
        <a:p>
          <a:endParaRPr lang="en-GB"/>
        </a:p>
      </dgm:t>
    </dgm:pt>
    <dgm:pt modelId="{4A497BA5-880A-46D7-8748-813D45D0D57F}">
      <dgm:prSet phldrT="[Text]" custT="1"/>
      <dgm:spPr/>
      <dgm:t>
        <a:bodyPr/>
        <a:lstStyle/>
        <a:p>
          <a:r>
            <a:rPr lang="en-ZA" sz="1800" dirty="0"/>
            <a:t>Successes</a:t>
          </a:r>
          <a:endParaRPr lang="en-GB" sz="1800" dirty="0"/>
        </a:p>
      </dgm:t>
    </dgm:pt>
    <dgm:pt modelId="{CA80CA58-F9C9-46C4-A7E5-1658821D2080}" type="parTrans" cxnId="{36876EF5-2ABD-4628-A7D8-188E07392A56}">
      <dgm:prSet/>
      <dgm:spPr/>
      <dgm:t>
        <a:bodyPr/>
        <a:lstStyle/>
        <a:p>
          <a:endParaRPr lang="en-GB"/>
        </a:p>
      </dgm:t>
    </dgm:pt>
    <dgm:pt modelId="{C4113CFE-716A-4747-A041-158047ED3D1A}" type="sibTrans" cxnId="{36876EF5-2ABD-4628-A7D8-188E07392A56}">
      <dgm:prSet/>
      <dgm:spPr/>
      <dgm:t>
        <a:bodyPr/>
        <a:lstStyle/>
        <a:p>
          <a:endParaRPr lang="en-GB"/>
        </a:p>
      </dgm:t>
    </dgm:pt>
    <dgm:pt modelId="{34ECDEE6-1388-46EF-BE75-7DDBF5953B0F}">
      <dgm:prSet phldrT="[Text]" custT="1"/>
      <dgm:spPr/>
      <dgm:t>
        <a:bodyPr/>
        <a:lstStyle/>
        <a:p>
          <a:r>
            <a:rPr lang="en-ZA" sz="1400" dirty="0">
              <a:latin typeface="Arial" panose="020B0604020202020204" pitchFamily="34" charset="0"/>
              <a:cs typeface="Times New Roman" panose="02020603050405020304" pitchFamily="18" charset="0"/>
            </a:rPr>
            <a:t>The mobilisation of fundamental stakeholders, namely the governing party, the various PCCs, </a:t>
          </a:r>
          <a:r>
            <a:rPr lang="en-ZA" sz="1400" dirty="0" err="1">
              <a:latin typeface="Arial" panose="020B0604020202020204" pitchFamily="34" charset="0"/>
              <a:cs typeface="Times New Roman" panose="02020603050405020304" pitchFamily="18" charset="0"/>
            </a:rPr>
            <a:t>MINMec</a:t>
          </a:r>
          <a:r>
            <a:rPr lang="en-ZA" sz="1400" dirty="0">
              <a:latin typeface="Arial" panose="020B0604020202020204" pitchFamily="34" charset="0"/>
              <a:cs typeface="Times New Roman" panose="02020603050405020304" pitchFamily="18" charset="0"/>
            </a:rPr>
            <a:t>, SALGA, the different municipal troika’s, and the relevant Parliamentary Committees</a:t>
          </a:r>
          <a:endParaRPr lang="en-GB" sz="1400" dirty="0"/>
        </a:p>
      </dgm:t>
    </dgm:pt>
    <dgm:pt modelId="{2EF5E709-5997-4808-92BE-B0576BF53AD2}" type="parTrans" cxnId="{60E9E323-5F36-4D73-9705-0EFCFA558783}">
      <dgm:prSet/>
      <dgm:spPr/>
      <dgm:t>
        <a:bodyPr/>
        <a:lstStyle/>
        <a:p>
          <a:endParaRPr lang="en-GB"/>
        </a:p>
      </dgm:t>
    </dgm:pt>
    <dgm:pt modelId="{A74BEC58-85F4-477D-9770-C14BE2ADA8CD}" type="sibTrans" cxnId="{60E9E323-5F36-4D73-9705-0EFCFA558783}">
      <dgm:prSet/>
      <dgm:spPr/>
      <dgm:t>
        <a:bodyPr/>
        <a:lstStyle/>
        <a:p>
          <a:endParaRPr lang="en-GB"/>
        </a:p>
      </dgm:t>
    </dgm:pt>
    <dgm:pt modelId="{EF45875B-ED07-4FF1-A4D2-42E91E8DEC97}">
      <dgm:prSet phldrT="[Text]" custT="1"/>
      <dgm:spPr/>
      <dgm:t>
        <a:bodyPr/>
        <a:lstStyle/>
        <a:p>
          <a:r>
            <a:rPr lang="en-ZA" sz="1400" dirty="0">
              <a:latin typeface="Arial" panose="020B0604020202020204" pitchFamily="34" charset="0"/>
            </a:rPr>
            <a:t>Municipalities were supported to institutionalise community complaints management processes as part of improving service delivery</a:t>
          </a:r>
          <a:endParaRPr lang="en-GB" sz="1400" dirty="0"/>
        </a:p>
      </dgm:t>
    </dgm:pt>
    <dgm:pt modelId="{034AB98A-C16A-4B69-9650-DFB08BD5D8B0}" type="parTrans" cxnId="{10E42EA0-9DBC-4415-8EFE-5DF7CDEB44A1}">
      <dgm:prSet/>
      <dgm:spPr/>
      <dgm:t>
        <a:bodyPr/>
        <a:lstStyle/>
        <a:p>
          <a:endParaRPr lang="en-GB"/>
        </a:p>
      </dgm:t>
    </dgm:pt>
    <dgm:pt modelId="{87230433-F6F4-499F-B886-654346BABA3E}" type="sibTrans" cxnId="{10E42EA0-9DBC-4415-8EFE-5DF7CDEB44A1}">
      <dgm:prSet/>
      <dgm:spPr/>
      <dgm:t>
        <a:bodyPr/>
        <a:lstStyle/>
        <a:p>
          <a:endParaRPr lang="en-GB"/>
        </a:p>
      </dgm:t>
    </dgm:pt>
    <dgm:pt modelId="{6FB8F06C-AF49-410D-A3F2-879195DACE5E}">
      <dgm:prSet phldrT="[Text]"/>
      <dgm:spPr/>
      <dgm:t>
        <a:bodyPr/>
        <a:lstStyle/>
        <a:p>
          <a:r>
            <a:rPr lang="en-ZA" dirty="0"/>
            <a:t>Lessons Learned</a:t>
          </a:r>
          <a:endParaRPr lang="en-GB" dirty="0"/>
        </a:p>
      </dgm:t>
    </dgm:pt>
    <dgm:pt modelId="{EA05A70F-DABF-4C67-9770-4085433D37A6}" type="parTrans" cxnId="{37F1F472-66AF-434B-825D-89E3F75289BD}">
      <dgm:prSet/>
      <dgm:spPr/>
      <dgm:t>
        <a:bodyPr/>
        <a:lstStyle/>
        <a:p>
          <a:endParaRPr lang="en-GB"/>
        </a:p>
      </dgm:t>
    </dgm:pt>
    <dgm:pt modelId="{25C49A4E-4CD2-4097-81C9-E5011F05E119}" type="sibTrans" cxnId="{37F1F472-66AF-434B-825D-89E3F75289BD}">
      <dgm:prSet/>
      <dgm:spPr/>
      <dgm:t>
        <a:bodyPr/>
        <a:lstStyle/>
        <a:p>
          <a:endParaRPr lang="en-GB"/>
        </a:p>
      </dgm:t>
    </dgm:pt>
    <dgm:pt modelId="{FBF7D7E7-4439-4909-BCCD-E253F88EA8C9}">
      <dgm:prSet phldrT="[Text]"/>
      <dgm:spPr/>
      <dgm:t>
        <a:bodyPr/>
        <a:lstStyle/>
        <a:p>
          <a:pPr>
            <a:buFont typeface="Symbol" panose="05050102010706020507" pitchFamily="18" charset="2"/>
            <a:buChar char=""/>
          </a:pPr>
          <a:r>
            <a:rPr lang="en-ZA" dirty="0">
              <a:latin typeface="Arial" panose="020B0604020202020204" pitchFamily="34" charset="0"/>
            </a:rPr>
            <a:t>While B2B has had significant successes, it has not yet had sufficient impact in terms of citizens’ experience of local government resulting in increasing protests. </a:t>
          </a:r>
          <a:endParaRPr lang="en-GB" dirty="0"/>
        </a:p>
      </dgm:t>
    </dgm:pt>
    <dgm:pt modelId="{0BA6903A-46DC-46F8-BA29-F26E911FD139}" type="parTrans" cxnId="{EB04B7D4-099E-4470-A1C4-181D485559CE}">
      <dgm:prSet/>
      <dgm:spPr/>
      <dgm:t>
        <a:bodyPr/>
        <a:lstStyle/>
        <a:p>
          <a:endParaRPr lang="en-GB"/>
        </a:p>
      </dgm:t>
    </dgm:pt>
    <dgm:pt modelId="{922F7082-27C6-4B7E-84C3-A7C35352227E}" type="sibTrans" cxnId="{EB04B7D4-099E-4470-A1C4-181D485559CE}">
      <dgm:prSet/>
      <dgm:spPr/>
      <dgm:t>
        <a:bodyPr/>
        <a:lstStyle/>
        <a:p>
          <a:endParaRPr lang="en-GB"/>
        </a:p>
      </dgm:t>
    </dgm:pt>
    <dgm:pt modelId="{FA57FB5E-0BEE-4F26-9EB6-560E7CF47AFA}">
      <dgm:prSet custT="1"/>
      <dgm:spPr/>
      <dgm:t>
        <a:bodyPr/>
        <a:lstStyle/>
        <a:p>
          <a:r>
            <a:rPr lang="en-ZA" sz="1400" dirty="0">
              <a:latin typeface="Arial" panose="020B0604020202020204" pitchFamily="34" charset="0"/>
              <a:cs typeface="Times New Roman" panose="02020603050405020304" pitchFamily="18" charset="0"/>
            </a:rPr>
            <a:t>Provincial Task Teams were established in all 9 provinces. </a:t>
          </a:r>
        </a:p>
      </dgm:t>
    </dgm:pt>
    <dgm:pt modelId="{587CE02F-88CD-4F74-B8CC-E25601DC4C87}" type="parTrans" cxnId="{D68D72E6-59DF-4DD4-A4D7-8636C666D160}">
      <dgm:prSet/>
      <dgm:spPr/>
      <dgm:t>
        <a:bodyPr/>
        <a:lstStyle/>
        <a:p>
          <a:endParaRPr lang="en-GB"/>
        </a:p>
      </dgm:t>
    </dgm:pt>
    <dgm:pt modelId="{48FB943E-3B89-43DC-85EA-379A494242E2}" type="sibTrans" cxnId="{D68D72E6-59DF-4DD4-A4D7-8636C666D160}">
      <dgm:prSet/>
      <dgm:spPr/>
      <dgm:t>
        <a:bodyPr/>
        <a:lstStyle/>
        <a:p>
          <a:endParaRPr lang="en-GB"/>
        </a:p>
      </dgm:t>
    </dgm:pt>
    <dgm:pt modelId="{933D625E-0A84-4261-A272-42C6A969679E}">
      <dgm:prSet custT="1"/>
      <dgm:spPr/>
      <dgm:t>
        <a:bodyPr/>
        <a:lstStyle/>
        <a:p>
          <a:r>
            <a:rPr lang="en-ZA" sz="1400" dirty="0">
              <a:effectLst/>
              <a:latin typeface="Arial" panose="020B0604020202020204" pitchFamily="34" charset="0"/>
              <a:ea typeface="Times New Roman" panose="02020603050405020304" pitchFamily="18" charset="0"/>
            </a:rPr>
            <a:t>Support and good governance packages were developed and implemented </a:t>
          </a:r>
          <a:endParaRPr lang="en-GB" sz="1400" dirty="0">
            <a:latin typeface="Arial" panose="020B0604020202020204" pitchFamily="34" charset="0"/>
            <a:cs typeface="Times New Roman" panose="02020603050405020304" pitchFamily="18" charset="0"/>
          </a:endParaRPr>
        </a:p>
      </dgm:t>
    </dgm:pt>
    <dgm:pt modelId="{0A23D851-E095-4D52-BAC9-0E89DBF09E1A}" type="parTrans" cxnId="{46E95298-4ED6-47A6-9A2C-D47370CC9548}">
      <dgm:prSet/>
      <dgm:spPr/>
      <dgm:t>
        <a:bodyPr/>
        <a:lstStyle/>
        <a:p>
          <a:endParaRPr lang="en-GB"/>
        </a:p>
      </dgm:t>
    </dgm:pt>
    <dgm:pt modelId="{CEB911B4-DFBB-439E-92F2-B4A3C4094C16}" type="sibTrans" cxnId="{46E95298-4ED6-47A6-9A2C-D47370CC9548}">
      <dgm:prSet/>
      <dgm:spPr/>
      <dgm:t>
        <a:bodyPr/>
        <a:lstStyle/>
        <a:p>
          <a:endParaRPr lang="en-GB"/>
        </a:p>
      </dgm:t>
    </dgm:pt>
    <dgm:pt modelId="{DF307BB5-8D7E-4263-80D4-AF6B02294499}">
      <dgm:prSet custT="1"/>
      <dgm:spPr/>
      <dgm:t>
        <a:bodyPr/>
        <a:lstStyle/>
        <a:p>
          <a:r>
            <a:rPr lang="en-ZA" sz="1400" dirty="0">
              <a:latin typeface="Arial" panose="020B0604020202020204" pitchFamily="34" charset="0"/>
            </a:rPr>
            <a:t>Anti-corruption strategies were rolled-out in 18 district municipalities;</a:t>
          </a:r>
          <a:endParaRPr lang="en-GB" sz="1400" dirty="0">
            <a:latin typeface="Arial" panose="020B0604020202020204" pitchFamily="34" charset="0"/>
          </a:endParaRPr>
        </a:p>
      </dgm:t>
    </dgm:pt>
    <dgm:pt modelId="{9CE66DDE-2F8B-4CC3-B6D2-85F9A460EDC7}" type="parTrans" cxnId="{7B81ED9A-33A7-4D66-85D9-C59EECA4EC8C}">
      <dgm:prSet/>
      <dgm:spPr/>
      <dgm:t>
        <a:bodyPr/>
        <a:lstStyle/>
        <a:p>
          <a:endParaRPr lang="en-GB"/>
        </a:p>
      </dgm:t>
    </dgm:pt>
    <dgm:pt modelId="{91507BD2-285A-4579-B218-4C8F30A06746}" type="sibTrans" cxnId="{7B81ED9A-33A7-4D66-85D9-C59EECA4EC8C}">
      <dgm:prSet/>
      <dgm:spPr/>
      <dgm:t>
        <a:bodyPr/>
        <a:lstStyle/>
        <a:p>
          <a:endParaRPr lang="en-GB"/>
        </a:p>
      </dgm:t>
    </dgm:pt>
    <dgm:pt modelId="{6903DB37-B4E0-4CF7-9459-03B66543C292}">
      <dgm:prSet custT="1"/>
      <dgm:spPr/>
      <dgm:t>
        <a:bodyPr/>
        <a:lstStyle/>
        <a:p>
          <a:r>
            <a:rPr lang="en-ZA" sz="1400" dirty="0">
              <a:latin typeface="Arial" panose="020B0604020202020204" pitchFamily="34" charset="0"/>
            </a:rPr>
            <a:t>Municipalities were monitored for compliance with the MSA regulations  in relation to the appointment of senior managers</a:t>
          </a:r>
          <a:endParaRPr lang="en-GB" sz="1400" dirty="0">
            <a:latin typeface="Arial" panose="020B0604020202020204" pitchFamily="34" charset="0"/>
          </a:endParaRPr>
        </a:p>
      </dgm:t>
    </dgm:pt>
    <dgm:pt modelId="{9883D1B6-8D7B-4E5F-B7F1-CAE21EE94C8A}" type="parTrans" cxnId="{4FF36774-9A54-4951-A4A8-903914A591D8}">
      <dgm:prSet/>
      <dgm:spPr/>
      <dgm:t>
        <a:bodyPr/>
        <a:lstStyle/>
        <a:p>
          <a:endParaRPr lang="en-GB"/>
        </a:p>
      </dgm:t>
    </dgm:pt>
    <dgm:pt modelId="{564043DD-05A1-4437-A7AE-3F598D17169D}" type="sibTrans" cxnId="{4FF36774-9A54-4951-A4A8-903914A591D8}">
      <dgm:prSet/>
      <dgm:spPr/>
      <dgm:t>
        <a:bodyPr/>
        <a:lstStyle/>
        <a:p>
          <a:endParaRPr lang="en-GB"/>
        </a:p>
      </dgm:t>
    </dgm:pt>
    <dgm:pt modelId="{5AE237E1-D0D6-42A9-A831-B3B5E9C9562D}">
      <dgm:prSet/>
      <dgm:spPr/>
      <dgm:t>
        <a:bodyPr/>
        <a:lstStyle/>
        <a:p>
          <a:r>
            <a:rPr lang="en-ZA" dirty="0">
              <a:latin typeface="Arial" panose="020B0604020202020204" pitchFamily="34" charset="0"/>
            </a:rPr>
            <a:t>The uneven participation in provincial task teams, and the lack of central coordination and standardization of work of the provincial task teams resulted in problems with quality of information and in the quality of B2B action plans.</a:t>
          </a:r>
          <a:endParaRPr lang="en-GB" dirty="0">
            <a:latin typeface="Arial" panose="020B0604020202020204" pitchFamily="34" charset="0"/>
          </a:endParaRPr>
        </a:p>
      </dgm:t>
    </dgm:pt>
    <dgm:pt modelId="{E64A1248-16A4-497C-8554-48FC9002F915}" type="parTrans" cxnId="{3D7A28E4-5958-492E-BD61-6D7F293C51EB}">
      <dgm:prSet/>
      <dgm:spPr/>
      <dgm:t>
        <a:bodyPr/>
        <a:lstStyle/>
        <a:p>
          <a:endParaRPr lang="en-GB"/>
        </a:p>
      </dgm:t>
    </dgm:pt>
    <dgm:pt modelId="{121AAE6A-C172-4D11-94E2-BEFA894B4D9B}" type="sibTrans" cxnId="{3D7A28E4-5958-492E-BD61-6D7F293C51EB}">
      <dgm:prSet/>
      <dgm:spPr/>
      <dgm:t>
        <a:bodyPr/>
        <a:lstStyle/>
        <a:p>
          <a:endParaRPr lang="en-GB"/>
        </a:p>
      </dgm:t>
    </dgm:pt>
    <dgm:pt modelId="{5F3A535E-42D6-428C-A16D-B7B684FFF8C3}">
      <dgm:prSet/>
      <dgm:spPr/>
      <dgm:t>
        <a:bodyPr/>
        <a:lstStyle/>
        <a:p>
          <a:r>
            <a:rPr lang="en-ZA" dirty="0">
              <a:latin typeface="Arial" panose="020B0604020202020204" pitchFamily="34" charset="0"/>
            </a:rPr>
            <a:t>Certain B2B actions plans did not address specific key underlying causes of problems in municipalities.</a:t>
          </a:r>
          <a:endParaRPr lang="en-GB" dirty="0">
            <a:latin typeface="Arial" panose="020B0604020202020204" pitchFamily="34" charset="0"/>
          </a:endParaRPr>
        </a:p>
      </dgm:t>
    </dgm:pt>
    <dgm:pt modelId="{CBE35662-E3A0-4F39-B166-F31F01996A38}" type="parTrans" cxnId="{EC7833F3-E958-4D7B-8603-B1ABE3D3BF2C}">
      <dgm:prSet/>
      <dgm:spPr/>
      <dgm:t>
        <a:bodyPr/>
        <a:lstStyle/>
        <a:p>
          <a:endParaRPr lang="en-GB"/>
        </a:p>
      </dgm:t>
    </dgm:pt>
    <dgm:pt modelId="{08CE2E7A-6DF3-4422-9ABD-D2206F5FD052}" type="sibTrans" cxnId="{EC7833F3-E958-4D7B-8603-B1ABE3D3BF2C}">
      <dgm:prSet/>
      <dgm:spPr/>
      <dgm:t>
        <a:bodyPr/>
        <a:lstStyle/>
        <a:p>
          <a:endParaRPr lang="en-GB"/>
        </a:p>
      </dgm:t>
    </dgm:pt>
    <dgm:pt modelId="{EB694B1C-07F8-4163-B33B-E96129F7F82A}">
      <dgm:prSet/>
      <dgm:spPr/>
      <dgm:t>
        <a:bodyPr/>
        <a:lstStyle/>
        <a:p>
          <a:r>
            <a:rPr lang="en-ZA" dirty="0">
              <a:latin typeface="Arial" panose="020B0604020202020204" pitchFamily="34" charset="0"/>
            </a:rPr>
            <a:t>Some of the B2B action plans were incomplete (e.g. they are missing timeframes and responsibilities allocations).</a:t>
          </a:r>
          <a:endParaRPr lang="en-GB" dirty="0">
            <a:latin typeface="Arial" panose="020B0604020202020204" pitchFamily="34" charset="0"/>
          </a:endParaRPr>
        </a:p>
      </dgm:t>
    </dgm:pt>
    <dgm:pt modelId="{898315D0-D8DA-4571-9DDA-58824D5C7181}" type="parTrans" cxnId="{B9B11F60-9061-4293-8630-F4B9768CE49F}">
      <dgm:prSet/>
      <dgm:spPr/>
      <dgm:t>
        <a:bodyPr/>
        <a:lstStyle/>
        <a:p>
          <a:endParaRPr lang="en-GB"/>
        </a:p>
      </dgm:t>
    </dgm:pt>
    <dgm:pt modelId="{B58B0538-E6A6-4FF3-BAD1-C880D30F6E04}" type="sibTrans" cxnId="{B9B11F60-9061-4293-8630-F4B9768CE49F}">
      <dgm:prSet/>
      <dgm:spPr/>
      <dgm:t>
        <a:bodyPr/>
        <a:lstStyle/>
        <a:p>
          <a:endParaRPr lang="en-GB"/>
        </a:p>
      </dgm:t>
    </dgm:pt>
    <dgm:pt modelId="{1D285B7E-B424-45D3-83FC-9C74151D2983}">
      <dgm:prSet/>
      <dgm:spPr/>
      <dgm:t>
        <a:bodyPr/>
        <a:lstStyle/>
        <a:p>
          <a:r>
            <a:rPr lang="en-ZA" dirty="0">
              <a:latin typeface="Arial" panose="020B0604020202020204" pitchFamily="34" charset="0"/>
            </a:rPr>
            <a:t>There was insufficient mobilisation of social partnerships, such as traditional leaders, business, and civil society.</a:t>
          </a:r>
          <a:endParaRPr lang="en-GB" dirty="0">
            <a:latin typeface="Arial" panose="020B0604020202020204" pitchFamily="34" charset="0"/>
          </a:endParaRPr>
        </a:p>
      </dgm:t>
    </dgm:pt>
    <dgm:pt modelId="{073CE78B-5770-4773-B72B-FE7C1B4D42E3}" type="parTrans" cxnId="{3FA9455F-9CD9-48BC-8F3C-7F9B9F8108C4}">
      <dgm:prSet/>
      <dgm:spPr/>
      <dgm:t>
        <a:bodyPr/>
        <a:lstStyle/>
        <a:p>
          <a:endParaRPr lang="en-GB"/>
        </a:p>
      </dgm:t>
    </dgm:pt>
    <dgm:pt modelId="{A1785C4F-8976-42B3-9465-5460CAF94EDC}" type="sibTrans" cxnId="{3FA9455F-9CD9-48BC-8F3C-7F9B9F8108C4}">
      <dgm:prSet/>
      <dgm:spPr/>
      <dgm:t>
        <a:bodyPr/>
        <a:lstStyle/>
        <a:p>
          <a:endParaRPr lang="en-GB"/>
        </a:p>
      </dgm:t>
    </dgm:pt>
    <dgm:pt modelId="{A127A501-5BB1-4F17-A1D8-1E20067FE238}" type="pres">
      <dgm:prSet presAssocID="{5A79ABE6-8D4D-443B-AC57-94F4B38F7267}" presName="linear" presStyleCnt="0">
        <dgm:presLayoutVars>
          <dgm:dir/>
          <dgm:resizeHandles val="exact"/>
        </dgm:presLayoutVars>
      </dgm:prSet>
      <dgm:spPr/>
      <dgm:t>
        <a:bodyPr/>
        <a:lstStyle/>
        <a:p>
          <a:endParaRPr lang="en-US"/>
        </a:p>
      </dgm:t>
    </dgm:pt>
    <dgm:pt modelId="{7AE64D04-F2B4-48B3-9B9B-D4A2279921D6}" type="pres">
      <dgm:prSet presAssocID="{4A497BA5-880A-46D7-8748-813D45D0D57F}" presName="comp" presStyleCnt="0"/>
      <dgm:spPr/>
    </dgm:pt>
    <dgm:pt modelId="{5297BD58-4DC9-4C9A-9AEC-884CD4D55482}" type="pres">
      <dgm:prSet presAssocID="{4A497BA5-880A-46D7-8748-813D45D0D57F}" presName="box" presStyleLbl="node1" presStyleIdx="0" presStyleCnt="2" custScaleY="414369"/>
      <dgm:spPr/>
      <dgm:t>
        <a:bodyPr/>
        <a:lstStyle/>
        <a:p>
          <a:endParaRPr lang="en-US"/>
        </a:p>
      </dgm:t>
    </dgm:pt>
    <dgm:pt modelId="{1150B6AD-4FD4-4BF8-9CA5-A1CE1DFF3433}" type="pres">
      <dgm:prSet presAssocID="{4A497BA5-880A-46D7-8748-813D45D0D57F}" presName="img" presStyleLbl="fgImgPlace1" presStyleIdx="0" presStyleCnt="2" custScaleX="108952" custScaleY="13787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t="-7000" b="-7000"/>
          </a:stretch>
        </a:blipFill>
      </dgm:spPr>
      <dgm:t>
        <a:bodyPr/>
        <a:lstStyle/>
        <a:p>
          <a:endParaRPr lang="en-US"/>
        </a:p>
      </dgm:t>
      <dgm:extLst>
        <a:ext uri="{E40237B7-FDA0-4F09-8148-C483321AD2D9}">
          <dgm14:cNvPr xmlns:dgm14="http://schemas.microsoft.com/office/drawing/2010/diagram" id="0" name="" descr="Clapping hands"/>
        </a:ext>
      </dgm:extLst>
    </dgm:pt>
    <dgm:pt modelId="{37502A34-F587-423D-873A-7E7CF0BD55E1}" type="pres">
      <dgm:prSet presAssocID="{4A497BA5-880A-46D7-8748-813D45D0D57F}" presName="text" presStyleLbl="node1" presStyleIdx="0" presStyleCnt="2">
        <dgm:presLayoutVars>
          <dgm:bulletEnabled val="1"/>
        </dgm:presLayoutVars>
      </dgm:prSet>
      <dgm:spPr/>
      <dgm:t>
        <a:bodyPr/>
        <a:lstStyle/>
        <a:p>
          <a:endParaRPr lang="en-US"/>
        </a:p>
      </dgm:t>
    </dgm:pt>
    <dgm:pt modelId="{D21CAFFD-4DB8-4AC3-8060-4109DC6FB83D}" type="pres">
      <dgm:prSet presAssocID="{C4113CFE-716A-4747-A041-158047ED3D1A}" presName="spacer" presStyleCnt="0"/>
      <dgm:spPr/>
    </dgm:pt>
    <dgm:pt modelId="{F3F6CA45-4BA5-4812-A3B6-4BA0857C68CA}" type="pres">
      <dgm:prSet presAssocID="{6FB8F06C-AF49-410D-A3F2-879195DACE5E}" presName="comp" presStyleCnt="0"/>
      <dgm:spPr/>
    </dgm:pt>
    <dgm:pt modelId="{80F6E9B2-FDF7-4642-B829-FBE1E0406A6E}" type="pres">
      <dgm:prSet presAssocID="{6FB8F06C-AF49-410D-A3F2-879195DACE5E}" presName="box" presStyleLbl="node1" presStyleIdx="1" presStyleCnt="2" custScaleY="326810" custLinFactNeighborX="1020" custLinFactNeighborY="38717"/>
      <dgm:spPr/>
      <dgm:t>
        <a:bodyPr/>
        <a:lstStyle/>
        <a:p>
          <a:endParaRPr lang="en-US"/>
        </a:p>
      </dgm:t>
    </dgm:pt>
    <dgm:pt modelId="{B4627783-BE4E-4B26-8250-E2751E9551DF}" type="pres">
      <dgm:prSet presAssocID="{6FB8F06C-AF49-410D-A3F2-879195DACE5E}" presName="img" presStyleLbl="fgImgPlace1" presStyleIdx="1" presStyleCnt="2" custScaleX="113497" custScaleY="22313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45000" b="-45000"/>
          </a:stretch>
        </a:blipFill>
      </dgm:spPr>
      <dgm:extLst>
        <a:ext uri="{E40237B7-FDA0-4F09-8148-C483321AD2D9}">
          <dgm14:cNvPr xmlns:dgm14="http://schemas.microsoft.com/office/drawing/2010/diagram" id="0" name="" descr="Person with idea"/>
        </a:ext>
      </dgm:extLst>
    </dgm:pt>
    <dgm:pt modelId="{9F7450AD-5DEC-4E74-B6CB-3672F26F7BFF}" type="pres">
      <dgm:prSet presAssocID="{6FB8F06C-AF49-410D-A3F2-879195DACE5E}" presName="text" presStyleLbl="node1" presStyleIdx="1" presStyleCnt="2">
        <dgm:presLayoutVars>
          <dgm:bulletEnabled val="1"/>
        </dgm:presLayoutVars>
      </dgm:prSet>
      <dgm:spPr/>
      <dgm:t>
        <a:bodyPr/>
        <a:lstStyle/>
        <a:p>
          <a:endParaRPr lang="en-US"/>
        </a:p>
      </dgm:t>
    </dgm:pt>
  </dgm:ptLst>
  <dgm:cxnLst>
    <dgm:cxn modelId="{6ED58956-71DB-49DD-9994-21FFE12890DB}" type="presOf" srcId="{933D625E-0A84-4261-A272-42C6A969679E}" destId="{5297BD58-4DC9-4C9A-9AEC-884CD4D55482}" srcOrd="0" destOrd="3" presId="urn:microsoft.com/office/officeart/2005/8/layout/vList4"/>
    <dgm:cxn modelId="{D68D72E6-59DF-4DD4-A4D7-8636C666D160}" srcId="{4A497BA5-880A-46D7-8748-813D45D0D57F}" destId="{FA57FB5E-0BEE-4F26-9EB6-560E7CF47AFA}" srcOrd="1" destOrd="0" parTransId="{587CE02F-88CD-4F74-B8CC-E25601DC4C87}" sibTransId="{48FB943E-3B89-43DC-85EA-379A494242E2}"/>
    <dgm:cxn modelId="{78B92964-E31D-4EC9-92AF-CC01F8088E45}" type="presOf" srcId="{6FB8F06C-AF49-410D-A3F2-879195DACE5E}" destId="{80F6E9B2-FDF7-4642-B829-FBE1E0406A6E}" srcOrd="0" destOrd="0" presId="urn:microsoft.com/office/officeart/2005/8/layout/vList4"/>
    <dgm:cxn modelId="{A76A569B-7B4B-46A3-8325-87CEE22FA624}" type="presOf" srcId="{EF45875B-ED07-4FF1-A4D2-42E91E8DEC97}" destId="{5297BD58-4DC9-4C9A-9AEC-884CD4D55482}" srcOrd="0" destOrd="4" presId="urn:microsoft.com/office/officeart/2005/8/layout/vList4"/>
    <dgm:cxn modelId="{EC7833F3-E958-4D7B-8603-B1ABE3D3BF2C}" srcId="{6FB8F06C-AF49-410D-A3F2-879195DACE5E}" destId="{5F3A535E-42D6-428C-A16D-B7B684FFF8C3}" srcOrd="2" destOrd="0" parTransId="{CBE35662-E3A0-4F39-B166-F31F01996A38}" sibTransId="{08CE2E7A-6DF3-4422-9ABD-D2206F5FD052}"/>
    <dgm:cxn modelId="{339F9A28-D644-4577-A310-A947136D2D23}" type="presOf" srcId="{5A79ABE6-8D4D-443B-AC57-94F4B38F7267}" destId="{A127A501-5BB1-4F17-A1D8-1E20067FE238}" srcOrd="0" destOrd="0" presId="urn:microsoft.com/office/officeart/2005/8/layout/vList4"/>
    <dgm:cxn modelId="{60E9E323-5F36-4D73-9705-0EFCFA558783}" srcId="{4A497BA5-880A-46D7-8748-813D45D0D57F}" destId="{34ECDEE6-1388-46EF-BE75-7DDBF5953B0F}" srcOrd="0" destOrd="0" parTransId="{2EF5E709-5997-4808-92BE-B0576BF53AD2}" sibTransId="{A74BEC58-85F4-477D-9770-C14BE2ADA8CD}"/>
    <dgm:cxn modelId="{63039CC5-46FE-4EC7-BA8F-C8CA301BCF91}" type="presOf" srcId="{FA57FB5E-0BEE-4F26-9EB6-560E7CF47AFA}" destId="{5297BD58-4DC9-4C9A-9AEC-884CD4D55482}" srcOrd="0" destOrd="2" presId="urn:microsoft.com/office/officeart/2005/8/layout/vList4"/>
    <dgm:cxn modelId="{81E14FB3-72C1-4B89-9A8B-D76F9D7D462C}" type="presOf" srcId="{EB694B1C-07F8-4163-B33B-E96129F7F82A}" destId="{9F7450AD-5DEC-4E74-B6CB-3672F26F7BFF}" srcOrd="1" destOrd="4" presId="urn:microsoft.com/office/officeart/2005/8/layout/vList4"/>
    <dgm:cxn modelId="{9783D4D5-828E-4742-840C-E31B6C022CA8}" type="presOf" srcId="{1D285B7E-B424-45D3-83FC-9C74151D2983}" destId="{80F6E9B2-FDF7-4642-B829-FBE1E0406A6E}" srcOrd="0" destOrd="5" presId="urn:microsoft.com/office/officeart/2005/8/layout/vList4"/>
    <dgm:cxn modelId="{4477BD13-3795-4AFD-A4CB-3E43910765B3}" type="presOf" srcId="{4A497BA5-880A-46D7-8748-813D45D0D57F}" destId="{37502A34-F587-423D-873A-7E7CF0BD55E1}" srcOrd="1" destOrd="0" presId="urn:microsoft.com/office/officeart/2005/8/layout/vList4"/>
    <dgm:cxn modelId="{E9CBD32C-DD89-4D21-8043-7965E3E0ADD2}" type="presOf" srcId="{1D285B7E-B424-45D3-83FC-9C74151D2983}" destId="{9F7450AD-5DEC-4E74-B6CB-3672F26F7BFF}" srcOrd="1" destOrd="5" presId="urn:microsoft.com/office/officeart/2005/8/layout/vList4"/>
    <dgm:cxn modelId="{9F6F4048-C60F-4E89-82CD-6E24847FE4F4}" type="presOf" srcId="{5AE237E1-D0D6-42A9-A831-B3B5E9C9562D}" destId="{80F6E9B2-FDF7-4642-B829-FBE1E0406A6E}" srcOrd="0" destOrd="2" presId="urn:microsoft.com/office/officeart/2005/8/layout/vList4"/>
    <dgm:cxn modelId="{B1A6B6B7-7446-43F8-A08F-0A4DCE733AEC}" type="presOf" srcId="{6903DB37-B4E0-4CF7-9459-03B66543C292}" destId="{37502A34-F587-423D-873A-7E7CF0BD55E1}" srcOrd="1" destOrd="6" presId="urn:microsoft.com/office/officeart/2005/8/layout/vList4"/>
    <dgm:cxn modelId="{3D7A28E4-5958-492E-BD61-6D7F293C51EB}" srcId="{6FB8F06C-AF49-410D-A3F2-879195DACE5E}" destId="{5AE237E1-D0D6-42A9-A831-B3B5E9C9562D}" srcOrd="1" destOrd="0" parTransId="{E64A1248-16A4-497C-8554-48FC9002F915}" sibTransId="{121AAE6A-C172-4D11-94E2-BEFA894B4D9B}"/>
    <dgm:cxn modelId="{E5C70351-4B99-4D4A-BC47-201C43CFA4FC}" type="presOf" srcId="{5AE237E1-D0D6-42A9-A831-B3B5E9C9562D}" destId="{9F7450AD-5DEC-4E74-B6CB-3672F26F7BFF}" srcOrd="1" destOrd="2" presId="urn:microsoft.com/office/officeart/2005/8/layout/vList4"/>
    <dgm:cxn modelId="{3CD00FFD-9A36-4B00-ABD2-4E56D4474E36}" type="presOf" srcId="{DF307BB5-8D7E-4263-80D4-AF6B02294499}" destId="{37502A34-F587-423D-873A-7E7CF0BD55E1}" srcOrd="1" destOrd="5" presId="urn:microsoft.com/office/officeart/2005/8/layout/vList4"/>
    <dgm:cxn modelId="{1021B0F1-B93A-4C50-BEE9-2441E2D25FFE}" type="presOf" srcId="{6FB8F06C-AF49-410D-A3F2-879195DACE5E}" destId="{9F7450AD-5DEC-4E74-B6CB-3672F26F7BFF}" srcOrd="1" destOrd="0" presId="urn:microsoft.com/office/officeart/2005/8/layout/vList4"/>
    <dgm:cxn modelId="{37F1F472-66AF-434B-825D-89E3F75289BD}" srcId="{5A79ABE6-8D4D-443B-AC57-94F4B38F7267}" destId="{6FB8F06C-AF49-410D-A3F2-879195DACE5E}" srcOrd="1" destOrd="0" parTransId="{EA05A70F-DABF-4C67-9770-4085433D37A6}" sibTransId="{25C49A4E-4CD2-4097-81C9-E5011F05E119}"/>
    <dgm:cxn modelId="{86CB71D8-AAAB-4056-B87C-94E15FBDC040}" type="presOf" srcId="{6903DB37-B4E0-4CF7-9459-03B66543C292}" destId="{5297BD58-4DC9-4C9A-9AEC-884CD4D55482}" srcOrd="0" destOrd="6" presId="urn:microsoft.com/office/officeart/2005/8/layout/vList4"/>
    <dgm:cxn modelId="{95838E5A-B130-42D2-A01F-847084FB33DD}" type="presOf" srcId="{4A497BA5-880A-46D7-8748-813D45D0D57F}" destId="{5297BD58-4DC9-4C9A-9AEC-884CD4D55482}" srcOrd="0" destOrd="0" presId="urn:microsoft.com/office/officeart/2005/8/layout/vList4"/>
    <dgm:cxn modelId="{4563FE58-8F3B-4940-AA38-93838D10985A}" type="presOf" srcId="{34ECDEE6-1388-46EF-BE75-7DDBF5953B0F}" destId="{5297BD58-4DC9-4C9A-9AEC-884CD4D55482}" srcOrd="0" destOrd="1" presId="urn:microsoft.com/office/officeart/2005/8/layout/vList4"/>
    <dgm:cxn modelId="{72A7C099-EE2E-45F7-A8DB-C93F02263966}" type="presOf" srcId="{FBF7D7E7-4439-4909-BCCD-E253F88EA8C9}" destId="{80F6E9B2-FDF7-4642-B829-FBE1E0406A6E}" srcOrd="0" destOrd="1" presId="urn:microsoft.com/office/officeart/2005/8/layout/vList4"/>
    <dgm:cxn modelId="{7B81ED9A-33A7-4D66-85D9-C59EECA4EC8C}" srcId="{4A497BA5-880A-46D7-8748-813D45D0D57F}" destId="{DF307BB5-8D7E-4263-80D4-AF6B02294499}" srcOrd="4" destOrd="0" parTransId="{9CE66DDE-2F8B-4CC3-B6D2-85F9A460EDC7}" sibTransId="{91507BD2-285A-4579-B218-4C8F30A06746}"/>
    <dgm:cxn modelId="{3B0DC2AE-D18D-4D97-B3B5-0B16F7BD51B3}" type="presOf" srcId="{EF45875B-ED07-4FF1-A4D2-42E91E8DEC97}" destId="{37502A34-F587-423D-873A-7E7CF0BD55E1}" srcOrd="1" destOrd="4" presId="urn:microsoft.com/office/officeart/2005/8/layout/vList4"/>
    <dgm:cxn modelId="{3FA9455F-9CD9-48BC-8F3C-7F9B9F8108C4}" srcId="{6FB8F06C-AF49-410D-A3F2-879195DACE5E}" destId="{1D285B7E-B424-45D3-83FC-9C74151D2983}" srcOrd="4" destOrd="0" parTransId="{073CE78B-5770-4773-B72B-FE7C1B4D42E3}" sibTransId="{A1785C4F-8976-42B3-9465-5460CAF94EDC}"/>
    <dgm:cxn modelId="{B9B11F60-9061-4293-8630-F4B9768CE49F}" srcId="{6FB8F06C-AF49-410D-A3F2-879195DACE5E}" destId="{EB694B1C-07F8-4163-B33B-E96129F7F82A}" srcOrd="3" destOrd="0" parTransId="{898315D0-D8DA-4571-9DDA-58824D5C7181}" sibTransId="{B58B0538-E6A6-4FF3-BAD1-C880D30F6E04}"/>
    <dgm:cxn modelId="{72667E8E-D38E-42A3-9DD7-746BE90DBB6D}" type="presOf" srcId="{5F3A535E-42D6-428C-A16D-B7B684FFF8C3}" destId="{9F7450AD-5DEC-4E74-B6CB-3672F26F7BFF}" srcOrd="1" destOrd="3" presId="urn:microsoft.com/office/officeart/2005/8/layout/vList4"/>
    <dgm:cxn modelId="{B36DCF28-4533-4FD4-85F4-14575B5224DA}" type="presOf" srcId="{34ECDEE6-1388-46EF-BE75-7DDBF5953B0F}" destId="{37502A34-F587-423D-873A-7E7CF0BD55E1}" srcOrd="1" destOrd="1" presId="urn:microsoft.com/office/officeart/2005/8/layout/vList4"/>
    <dgm:cxn modelId="{99E75DC2-9539-424A-8604-00D545DACF25}" type="presOf" srcId="{FBF7D7E7-4439-4909-BCCD-E253F88EA8C9}" destId="{9F7450AD-5DEC-4E74-B6CB-3672F26F7BFF}" srcOrd="1" destOrd="1" presId="urn:microsoft.com/office/officeart/2005/8/layout/vList4"/>
    <dgm:cxn modelId="{4FF36774-9A54-4951-A4A8-903914A591D8}" srcId="{4A497BA5-880A-46D7-8748-813D45D0D57F}" destId="{6903DB37-B4E0-4CF7-9459-03B66543C292}" srcOrd="5" destOrd="0" parTransId="{9883D1B6-8D7B-4E5F-B7F1-CAE21EE94C8A}" sibTransId="{564043DD-05A1-4437-A7AE-3F598D17169D}"/>
    <dgm:cxn modelId="{10E42EA0-9DBC-4415-8EFE-5DF7CDEB44A1}" srcId="{4A497BA5-880A-46D7-8748-813D45D0D57F}" destId="{EF45875B-ED07-4FF1-A4D2-42E91E8DEC97}" srcOrd="3" destOrd="0" parTransId="{034AB98A-C16A-4B69-9650-DFB08BD5D8B0}" sibTransId="{87230433-F6F4-499F-B886-654346BABA3E}"/>
    <dgm:cxn modelId="{46E95298-4ED6-47A6-9A2C-D47370CC9548}" srcId="{4A497BA5-880A-46D7-8748-813D45D0D57F}" destId="{933D625E-0A84-4261-A272-42C6A969679E}" srcOrd="2" destOrd="0" parTransId="{0A23D851-E095-4D52-BAC9-0E89DBF09E1A}" sibTransId="{CEB911B4-DFBB-439E-92F2-B4A3C4094C16}"/>
    <dgm:cxn modelId="{6DCB91F3-005B-44BD-BDE5-3703EFB0E064}" type="presOf" srcId="{933D625E-0A84-4261-A272-42C6A969679E}" destId="{37502A34-F587-423D-873A-7E7CF0BD55E1}" srcOrd="1" destOrd="3" presId="urn:microsoft.com/office/officeart/2005/8/layout/vList4"/>
    <dgm:cxn modelId="{36876EF5-2ABD-4628-A7D8-188E07392A56}" srcId="{5A79ABE6-8D4D-443B-AC57-94F4B38F7267}" destId="{4A497BA5-880A-46D7-8748-813D45D0D57F}" srcOrd="0" destOrd="0" parTransId="{CA80CA58-F9C9-46C4-A7E5-1658821D2080}" sibTransId="{C4113CFE-716A-4747-A041-158047ED3D1A}"/>
    <dgm:cxn modelId="{815F34D6-B2FF-46FD-A0A7-E425D8A17ECF}" type="presOf" srcId="{5F3A535E-42D6-428C-A16D-B7B684FFF8C3}" destId="{80F6E9B2-FDF7-4642-B829-FBE1E0406A6E}" srcOrd="0" destOrd="3" presId="urn:microsoft.com/office/officeart/2005/8/layout/vList4"/>
    <dgm:cxn modelId="{5AB8A225-D232-47E0-A28E-71178041B658}" type="presOf" srcId="{DF307BB5-8D7E-4263-80D4-AF6B02294499}" destId="{5297BD58-4DC9-4C9A-9AEC-884CD4D55482}" srcOrd="0" destOrd="5" presId="urn:microsoft.com/office/officeart/2005/8/layout/vList4"/>
    <dgm:cxn modelId="{EB04B7D4-099E-4470-A1C4-181D485559CE}" srcId="{6FB8F06C-AF49-410D-A3F2-879195DACE5E}" destId="{FBF7D7E7-4439-4909-BCCD-E253F88EA8C9}" srcOrd="0" destOrd="0" parTransId="{0BA6903A-46DC-46F8-BA29-F26E911FD139}" sibTransId="{922F7082-27C6-4B7E-84C3-A7C35352227E}"/>
    <dgm:cxn modelId="{5416CA4C-3163-45C8-A59C-F7595010923D}" type="presOf" srcId="{EB694B1C-07F8-4163-B33B-E96129F7F82A}" destId="{80F6E9B2-FDF7-4642-B829-FBE1E0406A6E}" srcOrd="0" destOrd="4" presId="urn:microsoft.com/office/officeart/2005/8/layout/vList4"/>
    <dgm:cxn modelId="{D83CF456-1688-432A-A40E-1B261CA9E0E5}" type="presOf" srcId="{FA57FB5E-0BEE-4F26-9EB6-560E7CF47AFA}" destId="{37502A34-F587-423D-873A-7E7CF0BD55E1}" srcOrd="1" destOrd="2" presId="urn:microsoft.com/office/officeart/2005/8/layout/vList4"/>
    <dgm:cxn modelId="{419F21F4-FE50-4310-B3F3-66085F6AEE3D}" type="presParOf" srcId="{A127A501-5BB1-4F17-A1D8-1E20067FE238}" destId="{7AE64D04-F2B4-48B3-9B9B-D4A2279921D6}" srcOrd="0" destOrd="0" presId="urn:microsoft.com/office/officeart/2005/8/layout/vList4"/>
    <dgm:cxn modelId="{6FE78554-92E6-4068-A8BC-97D9092E444F}" type="presParOf" srcId="{7AE64D04-F2B4-48B3-9B9B-D4A2279921D6}" destId="{5297BD58-4DC9-4C9A-9AEC-884CD4D55482}" srcOrd="0" destOrd="0" presId="urn:microsoft.com/office/officeart/2005/8/layout/vList4"/>
    <dgm:cxn modelId="{6E69D78E-A880-4403-BFA7-4C3795C865B1}" type="presParOf" srcId="{7AE64D04-F2B4-48B3-9B9B-D4A2279921D6}" destId="{1150B6AD-4FD4-4BF8-9CA5-A1CE1DFF3433}" srcOrd="1" destOrd="0" presId="urn:microsoft.com/office/officeart/2005/8/layout/vList4"/>
    <dgm:cxn modelId="{30AC2641-0ADF-4B6E-B163-43368F21B04F}" type="presParOf" srcId="{7AE64D04-F2B4-48B3-9B9B-D4A2279921D6}" destId="{37502A34-F587-423D-873A-7E7CF0BD55E1}" srcOrd="2" destOrd="0" presId="urn:microsoft.com/office/officeart/2005/8/layout/vList4"/>
    <dgm:cxn modelId="{9E1CC0FA-1807-4DE7-830B-0EB171162CC2}" type="presParOf" srcId="{A127A501-5BB1-4F17-A1D8-1E20067FE238}" destId="{D21CAFFD-4DB8-4AC3-8060-4109DC6FB83D}" srcOrd="1" destOrd="0" presId="urn:microsoft.com/office/officeart/2005/8/layout/vList4"/>
    <dgm:cxn modelId="{F27C6933-1555-49DD-9D19-9CA069E2D95E}" type="presParOf" srcId="{A127A501-5BB1-4F17-A1D8-1E20067FE238}" destId="{F3F6CA45-4BA5-4812-A3B6-4BA0857C68CA}" srcOrd="2" destOrd="0" presId="urn:microsoft.com/office/officeart/2005/8/layout/vList4"/>
    <dgm:cxn modelId="{45F99444-14FA-44E3-B35E-5678E2CC1BE1}" type="presParOf" srcId="{F3F6CA45-4BA5-4812-A3B6-4BA0857C68CA}" destId="{80F6E9B2-FDF7-4642-B829-FBE1E0406A6E}" srcOrd="0" destOrd="0" presId="urn:microsoft.com/office/officeart/2005/8/layout/vList4"/>
    <dgm:cxn modelId="{92E4878B-4604-4162-8AF7-704EFB56C4A3}" type="presParOf" srcId="{F3F6CA45-4BA5-4812-A3B6-4BA0857C68CA}" destId="{B4627783-BE4E-4B26-8250-E2751E9551DF}" srcOrd="1" destOrd="0" presId="urn:microsoft.com/office/officeart/2005/8/layout/vList4"/>
    <dgm:cxn modelId="{BA225A77-05E2-4EFE-92CB-41F6805DF90F}" type="presParOf" srcId="{F3F6CA45-4BA5-4812-A3B6-4BA0857C68CA}" destId="{9F7450AD-5DEC-4E74-B6CB-3672F26F7BF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A6DBCD-279E-4112-B2D3-DFA63F2B045F}"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GB"/>
        </a:p>
      </dgm:t>
    </dgm:pt>
    <dgm:pt modelId="{E7C61CB5-2E4E-48F3-8CB5-A698EBBEB9AB}">
      <dgm:prSet phldrT="[Text]" custT="1"/>
      <dgm:spPr>
        <a:solidFill>
          <a:schemeClr val="bg2">
            <a:lumMod val="50000"/>
          </a:schemeClr>
        </a:solidFill>
      </dgm:spPr>
      <dgm:t>
        <a:bodyPr/>
        <a:lstStyle/>
        <a:p>
          <a:r>
            <a:rPr lang="en-ZA" sz="1800" dirty="0"/>
            <a:t>Programme Objectives</a:t>
          </a:r>
          <a:endParaRPr lang="en-GB" sz="1800" dirty="0"/>
        </a:p>
      </dgm:t>
    </dgm:pt>
    <dgm:pt modelId="{B57E9B02-78D2-436F-A907-DACCEDEE9F15}" type="parTrans" cxnId="{858D2035-DB93-4507-B28D-4F63D210DAEB}">
      <dgm:prSet/>
      <dgm:spPr/>
      <dgm:t>
        <a:bodyPr/>
        <a:lstStyle/>
        <a:p>
          <a:endParaRPr lang="en-GB"/>
        </a:p>
      </dgm:t>
    </dgm:pt>
    <dgm:pt modelId="{DD7351F0-6A80-40E8-B419-6E3CCD436B60}" type="sibTrans" cxnId="{858D2035-DB93-4507-B28D-4F63D210DAEB}">
      <dgm:prSet/>
      <dgm:spPr/>
      <dgm:t>
        <a:bodyPr/>
        <a:lstStyle/>
        <a:p>
          <a:endParaRPr lang="en-GB"/>
        </a:p>
      </dgm:t>
    </dgm:pt>
    <dgm:pt modelId="{070193CD-0B36-4563-8673-35DE27017A58}">
      <dgm:prSet phldrT="[Text]" custT="1"/>
      <dgm:spPr>
        <a:solidFill>
          <a:schemeClr val="bg2">
            <a:lumMod val="50000"/>
          </a:schemeClr>
        </a:solidFill>
      </dgm:spPr>
      <dgm:t>
        <a:bodyPr/>
        <a:lstStyle/>
        <a:p>
          <a:r>
            <a:rPr lang="en-US" sz="1400" dirty="0">
              <a:ea typeface="Times New Roman" panose="02020603050405020304" pitchFamily="18" charset="0"/>
              <a:cs typeface="Times New Roman" panose="02020603050405020304" pitchFamily="18" charset="0"/>
            </a:rPr>
            <a:t>T</a:t>
          </a:r>
          <a:r>
            <a:rPr lang="en-US" sz="1400" dirty="0">
              <a:effectLst/>
              <a:ea typeface="Times New Roman" panose="02020603050405020304" pitchFamily="18" charset="0"/>
              <a:cs typeface="Times New Roman" panose="02020603050405020304" pitchFamily="18" charset="0"/>
            </a:rPr>
            <a:t>o alleviate poverty through:</a:t>
          </a:r>
          <a:endParaRPr lang="en-GB" sz="1400" dirty="0"/>
        </a:p>
      </dgm:t>
    </dgm:pt>
    <dgm:pt modelId="{6D24DE6A-8085-4590-AC40-3F413D203D02}" type="parTrans" cxnId="{5D5005FF-278E-4255-8E2D-372D50EA52CE}">
      <dgm:prSet/>
      <dgm:spPr/>
      <dgm:t>
        <a:bodyPr/>
        <a:lstStyle/>
        <a:p>
          <a:endParaRPr lang="en-GB"/>
        </a:p>
      </dgm:t>
    </dgm:pt>
    <dgm:pt modelId="{7C829810-992B-4A86-8DF1-AE0F0124027B}" type="sibTrans" cxnId="{5D5005FF-278E-4255-8E2D-372D50EA52CE}">
      <dgm:prSet/>
      <dgm:spPr/>
      <dgm:t>
        <a:bodyPr/>
        <a:lstStyle/>
        <a:p>
          <a:endParaRPr lang="en-GB"/>
        </a:p>
      </dgm:t>
    </dgm:pt>
    <dgm:pt modelId="{F9B8ACEF-6D51-4CDC-80B2-5DDBD87E6370}">
      <dgm:prSet phldrT="[Text]"/>
      <dgm:spPr/>
      <dgm:t>
        <a:bodyPr/>
        <a:lstStyle/>
        <a:p>
          <a:r>
            <a:rPr lang="en-ZA" dirty="0"/>
            <a:t>Implementation Initiatives</a:t>
          </a:r>
          <a:endParaRPr lang="en-GB" dirty="0"/>
        </a:p>
      </dgm:t>
    </dgm:pt>
    <dgm:pt modelId="{A302099B-14DC-4C5C-8655-45F05395BB26}" type="parTrans" cxnId="{6D8E56E4-DC14-4BF9-ACB9-B614DB14533C}">
      <dgm:prSet/>
      <dgm:spPr/>
      <dgm:t>
        <a:bodyPr/>
        <a:lstStyle/>
        <a:p>
          <a:endParaRPr lang="en-GB"/>
        </a:p>
      </dgm:t>
    </dgm:pt>
    <dgm:pt modelId="{E679EB76-5C4D-42ED-B404-E6ECF832C62D}" type="sibTrans" cxnId="{6D8E56E4-DC14-4BF9-ACB9-B614DB14533C}">
      <dgm:prSet/>
      <dgm:spPr/>
      <dgm:t>
        <a:bodyPr/>
        <a:lstStyle/>
        <a:p>
          <a:endParaRPr lang="en-GB"/>
        </a:p>
      </dgm:t>
    </dgm:pt>
    <dgm:pt modelId="{8A4E0659-3D21-4FBE-B5D3-BC6F47A95DAC}">
      <dgm:prSet custT="1"/>
      <dgm:spPr>
        <a:solidFill>
          <a:schemeClr val="bg2">
            <a:lumMod val="50000"/>
          </a:schemeClr>
        </a:solidFill>
      </dgm:spPr>
      <dgm:t>
        <a:bodyPr/>
        <a:lstStyle/>
        <a:p>
          <a:r>
            <a:rPr lang="en-US" sz="1400" dirty="0">
              <a:effectLst/>
              <a:ea typeface="Times New Roman" panose="02020603050405020304" pitchFamily="18" charset="0"/>
              <a:cs typeface="Times New Roman" panose="02020603050405020304" pitchFamily="18" charset="0"/>
            </a:rPr>
            <a:t>Micro and local economic development imperatives</a:t>
          </a:r>
          <a:endParaRPr lang="en-GB" sz="1400" dirty="0">
            <a:effectLst/>
            <a:ea typeface="Times New Roman" panose="02020603050405020304" pitchFamily="18" charset="0"/>
            <a:cs typeface="Times New Roman" panose="02020603050405020304" pitchFamily="18" charset="0"/>
          </a:endParaRPr>
        </a:p>
      </dgm:t>
    </dgm:pt>
    <dgm:pt modelId="{F7FF0F07-F7FC-48F1-953A-968B54D3E170}" type="parTrans" cxnId="{70DFD7B8-E681-4618-A9A7-B2DF7EE04122}">
      <dgm:prSet/>
      <dgm:spPr/>
      <dgm:t>
        <a:bodyPr/>
        <a:lstStyle/>
        <a:p>
          <a:endParaRPr lang="en-GB"/>
        </a:p>
      </dgm:t>
    </dgm:pt>
    <dgm:pt modelId="{46D6ABB2-A175-4382-AB03-173A5A40A262}" type="sibTrans" cxnId="{70DFD7B8-E681-4618-A9A7-B2DF7EE04122}">
      <dgm:prSet/>
      <dgm:spPr/>
      <dgm:t>
        <a:bodyPr/>
        <a:lstStyle/>
        <a:p>
          <a:endParaRPr lang="en-GB"/>
        </a:p>
      </dgm:t>
    </dgm:pt>
    <dgm:pt modelId="{E160263E-F97B-4B60-8AF3-F785D8958379}">
      <dgm:prSet custT="1"/>
      <dgm:spPr>
        <a:solidFill>
          <a:schemeClr val="bg2">
            <a:lumMod val="50000"/>
          </a:schemeClr>
        </a:solidFill>
      </dgm:spPr>
      <dgm:t>
        <a:bodyPr/>
        <a:lstStyle/>
        <a:p>
          <a:r>
            <a:rPr lang="en-US" sz="1400" dirty="0">
              <a:cs typeface="Times New Roman" panose="02020603050405020304" pitchFamily="18" charset="0"/>
            </a:rPr>
            <a:t>Improved coordination and integration of service delivery across government</a:t>
          </a:r>
          <a:endParaRPr lang="en-GB" sz="1400" dirty="0">
            <a:cs typeface="Times New Roman" panose="02020603050405020304" pitchFamily="18" charset="0"/>
          </a:endParaRPr>
        </a:p>
      </dgm:t>
    </dgm:pt>
    <dgm:pt modelId="{6718278C-9767-42A7-8331-E1C946BD729F}" type="parTrans" cxnId="{D242AEF4-2881-4F61-9514-4509E585DA6A}">
      <dgm:prSet/>
      <dgm:spPr/>
      <dgm:t>
        <a:bodyPr/>
        <a:lstStyle/>
        <a:p>
          <a:endParaRPr lang="en-GB"/>
        </a:p>
      </dgm:t>
    </dgm:pt>
    <dgm:pt modelId="{FDB388F5-4162-4D36-8667-9B429C3C8A90}" type="sibTrans" cxnId="{D242AEF4-2881-4F61-9514-4509E585DA6A}">
      <dgm:prSet/>
      <dgm:spPr/>
      <dgm:t>
        <a:bodyPr/>
        <a:lstStyle/>
        <a:p>
          <a:endParaRPr lang="en-GB"/>
        </a:p>
      </dgm:t>
    </dgm:pt>
    <dgm:pt modelId="{21FCFA91-42BA-43EB-B56B-1D37906C50AA}">
      <dgm:prSet custT="1"/>
      <dgm:spPr>
        <a:solidFill>
          <a:schemeClr val="bg2">
            <a:lumMod val="50000"/>
          </a:schemeClr>
        </a:solidFill>
      </dgm:spPr>
      <dgm:t>
        <a:bodyPr/>
        <a:lstStyle/>
        <a:p>
          <a:r>
            <a:rPr lang="en-GB" sz="1400" dirty="0">
              <a:cs typeface="Times New Roman" panose="02020603050405020304" pitchFamily="18" charset="0"/>
            </a:rPr>
            <a:t>Decentralisation</a:t>
          </a:r>
          <a:r>
            <a:rPr lang="en-US" sz="1400" dirty="0">
              <a:cs typeface="Times New Roman" panose="02020603050405020304" pitchFamily="18" charset="0"/>
            </a:rPr>
            <a:t> of decision making</a:t>
          </a:r>
          <a:endParaRPr lang="en-GB" sz="1400" dirty="0">
            <a:cs typeface="Times New Roman" panose="02020603050405020304" pitchFamily="18" charset="0"/>
          </a:endParaRPr>
        </a:p>
      </dgm:t>
    </dgm:pt>
    <dgm:pt modelId="{8DC09242-101F-40A7-A1FE-B0024012004A}" type="parTrans" cxnId="{0A74A3AD-E985-4220-8775-CDF81CBE37A0}">
      <dgm:prSet/>
      <dgm:spPr/>
      <dgm:t>
        <a:bodyPr/>
        <a:lstStyle/>
        <a:p>
          <a:endParaRPr lang="en-GB"/>
        </a:p>
      </dgm:t>
    </dgm:pt>
    <dgm:pt modelId="{67B874BE-ABAE-411B-A1DB-BC02DDACDCEB}" type="sibTrans" cxnId="{0A74A3AD-E985-4220-8775-CDF81CBE37A0}">
      <dgm:prSet/>
      <dgm:spPr/>
      <dgm:t>
        <a:bodyPr/>
        <a:lstStyle/>
        <a:p>
          <a:endParaRPr lang="en-GB"/>
        </a:p>
      </dgm:t>
    </dgm:pt>
    <dgm:pt modelId="{AEF7E65E-FF0E-471D-B3A6-24DFA123691B}">
      <dgm:prSet custT="1"/>
      <dgm:spPr>
        <a:solidFill>
          <a:schemeClr val="bg2">
            <a:lumMod val="50000"/>
          </a:schemeClr>
        </a:solidFill>
      </dgm:spPr>
      <dgm:t>
        <a:bodyPr/>
        <a:lstStyle/>
        <a:p>
          <a:r>
            <a:rPr lang="en-US" sz="1400" dirty="0">
              <a:cs typeface="Times New Roman" panose="02020603050405020304" pitchFamily="18" charset="0"/>
            </a:rPr>
            <a:t>Demand driven approaches</a:t>
          </a:r>
          <a:endParaRPr lang="en-GB" sz="1400" dirty="0">
            <a:cs typeface="Times New Roman" panose="02020603050405020304" pitchFamily="18" charset="0"/>
          </a:endParaRPr>
        </a:p>
      </dgm:t>
    </dgm:pt>
    <dgm:pt modelId="{CAAF252A-22D3-48E8-9058-9D58B6E325E5}" type="parTrans" cxnId="{1F0633F2-EB50-4682-9FA6-C01D12AD78DD}">
      <dgm:prSet/>
      <dgm:spPr/>
      <dgm:t>
        <a:bodyPr/>
        <a:lstStyle/>
        <a:p>
          <a:endParaRPr lang="en-GB"/>
        </a:p>
      </dgm:t>
    </dgm:pt>
    <dgm:pt modelId="{9D7AE2AF-C21B-4AB6-968D-AE60654950DD}" type="sibTrans" cxnId="{1F0633F2-EB50-4682-9FA6-C01D12AD78DD}">
      <dgm:prSet/>
      <dgm:spPr/>
      <dgm:t>
        <a:bodyPr/>
        <a:lstStyle/>
        <a:p>
          <a:endParaRPr lang="en-GB"/>
        </a:p>
      </dgm:t>
    </dgm:pt>
    <dgm:pt modelId="{4242A264-2DFC-4BE9-8AF8-B6A0097C2C7F}">
      <dgm:prSet custT="1"/>
      <dgm:spPr>
        <a:solidFill>
          <a:schemeClr val="bg2">
            <a:lumMod val="50000"/>
          </a:schemeClr>
        </a:solidFill>
      </dgm:spPr>
      <dgm:t>
        <a:bodyPr/>
        <a:lstStyle/>
        <a:p>
          <a:r>
            <a:rPr lang="en-US" sz="1400" dirty="0">
              <a:cs typeface="Times New Roman" panose="02020603050405020304" pitchFamily="18" charset="0"/>
            </a:rPr>
            <a:t>Fostering partnerships; and</a:t>
          </a:r>
          <a:endParaRPr lang="en-GB" sz="1400" dirty="0">
            <a:cs typeface="Times New Roman" panose="02020603050405020304" pitchFamily="18" charset="0"/>
          </a:endParaRPr>
        </a:p>
      </dgm:t>
    </dgm:pt>
    <dgm:pt modelId="{AED93108-1D2F-41FB-8FDF-AB391DC13679}" type="parTrans" cxnId="{054B1AD0-7E33-48F0-B20A-B2AA33F51F12}">
      <dgm:prSet/>
      <dgm:spPr/>
      <dgm:t>
        <a:bodyPr/>
        <a:lstStyle/>
        <a:p>
          <a:endParaRPr lang="en-GB"/>
        </a:p>
      </dgm:t>
    </dgm:pt>
    <dgm:pt modelId="{D98EFE06-3E61-4D14-9EA2-C85AC1D94BE3}" type="sibTrans" cxnId="{054B1AD0-7E33-48F0-B20A-B2AA33F51F12}">
      <dgm:prSet/>
      <dgm:spPr/>
      <dgm:t>
        <a:bodyPr/>
        <a:lstStyle/>
        <a:p>
          <a:endParaRPr lang="en-GB"/>
        </a:p>
      </dgm:t>
    </dgm:pt>
    <dgm:pt modelId="{77A66C56-D08E-4C57-9EA8-6BBA66E0B7B9}">
      <dgm:prSet custT="1"/>
      <dgm:spPr>
        <a:solidFill>
          <a:schemeClr val="bg2">
            <a:lumMod val="50000"/>
          </a:schemeClr>
        </a:solidFill>
      </dgm:spPr>
      <dgm:t>
        <a:bodyPr/>
        <a:lstStyle/>
        <a:p>
          <a:r>
            <a:rPr lang="en-US" sz="1400" dirty="0">
              <a:cs typeface="Times New Roman" panose="02020603050405020304" pitchFamily="18" charset="0"/>
            </a:rPr>
            <a:t>A participatory approach to development</a:t>
          </a:r>
          <a:endParaRPr lang="en-GB" sz="1400" dirty="0">
            <a:cs typeface="Times New Roman" panose="02020603050405020304" pitchFamily="18" charset="0"/>
          </a:endParaRPr>
        </a:p>
      </dgm:t>
    </dgm:pt>
    <dgm:pt modelId="{AD696DF2-B59A-495D-AA08-E18F8389CEAC}" type="parTrans" cxnId="{35A88E6D-3BE9-495F-B57E-53D5F355FF3D}">
      <dgm:prSet/>
      <dgm:spPr/>
      <dgm:t>
        <a:bodyPr/>
        <a:lstStyle/>
        <a:p>
          <a:endParaRPr lang="en-GB"/>
        </a:p>
      </dgm:t>
    </dgm:pt>
    <dgm:pt modelId="{D4DEA7C9-5E21-4DF1-8317-60AEA99C3529}" type="sibTrans" cxnId="{35A88E6D-3BE9-495F-B57E-53D5F355FF3D}">
      <dgm:prSet/>
      <dgm:spPr/>
      <dgm:t>
        <a:bodyPr/>
        <a:lstStyle/>
        <a:p>
          <a:endParaRPr lang="en-GB"/>
        </a:p>
      </dgm:t>
    </dgm:pt>
    <dgm:pt modelId="{2F8E91B2-B746-41DA-8BC2-B20C0E8A4748}">
      <dgm:prSet/>
      <dgm:spPr/>
      <dgm:t>
        <a:bodyPr/>
        <a:lstStyle/>
        <a:p>
          <a:r>
            <a:rPr lang="en-ZA" dirty="0">
              <a:cs typeface="Times New Roman" panose="02020603050405020304" pitchFamily="18" charset="0"/>
            </a:rPr>
            <a:t>Strengthened Intergovernmental Coordination</a:t>
          </a:r>
        </a:p>
      </dgm:t>
    </dgm:pt>
    <dgm:pt modelId="{1C7D2BC9-AF16-42E6-AFA1-293D008DC989}" type="parTrans" cxnId="{25F805B0-5442-4BE8-A4E2-F98B96E48FD7}">
      <dgm:prSet/>
      <dgm:spPr/>
      <dgm:t>
        <a:bodyPr/>
        <a:lstStyle/>
        <a:p>
          <a:endParaRPr lang="en-GB"/>
        </a:p>
      </dgm:t>
    </dgm:pt>
    <dgm:pt modelId="{4B2EEBD1-0097-427B-8B53-80A2F61D11F7}" type="sibTrans" cxnId="{25F805B0-5442-4BE8-A4E2-F98B96E48FD7}">
      <dgm:prSet/>
      <dgm:spPr/>
      <dgm:t>
        <a:bodyPr/>
        <a:lstStyle/>
        <a:p>
          <a:endParaRPr lang="en-GB"/>
        </a:p>
      </dgm:t>
    </dgm:pt>
    <dgm:pt modelId="{B53478D4-F9E9-4466-B379-B69399FDA7B1}">
      <dgm:prSet/>
      <dgm:spPr/>
      <dgm:t>
        <a:bodyPr/>
        <a:lstStyle/>
        <a:p>
          <a:r>
            <a:rPr lang="en-ZA" dirty="0">
              <a:cs typeface="Times New Roman" panose="02020603050405020304" pitchFamily="18" charset="0"/>
            </a:rPr>
            <a:t>Resource Mobilisation</a:t>
          </a:r>
        </a:p>
      </dgm:t>
    </dgm:pt>
    <dgm:pt modelId="{8AAB18D7-6BD7-48E7-9A99-3978466DE9EC}" type="parTrans" cxnId="{FCE99A78-D724-4CCF-A213-BE0AFD7E9A55}">
      <dgm:prSet/>
      <dgm:spPr/>
      <dgm:t>
        <a:bodyPr/>
        <a:lstStyle/>
        <a:p>
          <a:endParaRPr lang="en-GB"/>
        </a:p>
      </dgm:t>
    </dgm:pt>
    <dgm:pt modelId="{32A99CD9-9C4B-41FA-A20A-8A2540AF1DE2}" type="sibTrans" cxnId="{FCE99A78-D724-4CCF-A213-BE0AFD7E9A55}">
      <dgm:prSet/>
      <dgm:spPr/>
      <dgm:t>
        <a:bodyPr/>
        <a:lstStyle/>
        <a:p>
          <a:endParaRPr lang="en-GB"/>
        </a:p>
      </dgm:t>
    </dgm:pt>
    <dgm:pt modelId="{BE213AE2-FECD-4F50-8ED4-08CB02AD49E2}">
      <dgm:prSet/>
      <dgm:spPr/>
      <dgm:t>
        <a:bodyPr/>
        <a:lstStyle/>
        <a:p>
          <a:r>
            <a:rPr lang="en-ZA" dirty="0">
              <a:cs typeface="Times New Roman" panose="02020603050405020304" pitchFamily="18" charset="0"/>
            </a:rPr>
            <a:t>Technical Support</a:t>
          </a:r>
        </a:p>
      </dgm:t>
    </dgm:pt>
    <dgm:pt modelId="{6BECDB6B-7431-4292-A789-C3EFA8464906}" type="parTrans" cxnId="{31248827-B211-4CF4-BE17-B5E073F6680D}">
      <dgm:prSet/>
      <dgm:spPr/>
      <dgm:t>
        <a:bodyPr/>
        <a:lstStyle/>
        <a:p>
          <a:endParaRPr lang="en-GB"/>
        </a:p>
      </dgm:t>
    </dgm:pt>
    <dgm:pt modelId="{54E74DCA-7187-458F-9819-1D9A74F17764}" type="sibTrans" cxnId="{31248827-B211-4CF4-BE17-B5E073F6680D}">
      <dgm:prSet/>
      <dgm:spPr/>
      <dgm:t>
        <a:bodyPr/>
        <a:lstStyle/>
        <a:p>
          <a:endParaRPr lang="en-GB"/>
        </a:p>
      </dgm:t>
    </dgm:pt>
    <dgm:pt modelId="{D2E2A644-9E89-45C5-AB41-794764E7CC7F}">
      <dgm:prSet/>
      <dgm:spPr/>
      <dgm:t>
        <a:bodyPr/>
        <a:lstStyle/>
        <a:p>
          <a:r>
            <a:rPr lang="en-ZA" dirty="0">
              <a:cs typeface="Times New Roman" panose="02020603050405020304" pitchFamily="18" charset="0"/>
            </a:rPr>
            <a:t>Political Support</a:t>
          </a:r>
        </a:p>
      </dgm:t>
    </dgm:pt>
    <dgm:pt modelId="{3B3E5A74-30CC-4874-AB5C-94107785BE59}" type="parTrans" cxnId="{91611565-4D3C-4CF7-8B7C-A461B4A3B12E}">
      <dgm:prSet/>
      <dgm:spPr/>
      <dgm:t>
        <a:bodyPr/>
        <a:lstStyle/>
        <a:p>
          <a:endParaRPr lang="en-GB"/>
        </a:p>
      </dgm:t>
    </dgm:pt>
    <dgm:pt modelId="{6E0D6FD1-65DA-4CB1-B3FF-F603AE4C380E}" type="sibTrans" cxnId="{91611565-4D3C-4CF7-8B7C-A461B4A3B12E}">
      <dgm:prSet/>
      <dgm:spPr/>
      <dgm:t>
        <a:bodyPr/>
        <a:lstStyle/>
        <a:p>
          <a:endParaRPr lang="en-GB"/>
        </a:p>
      </dgm:t>
    </dgm:pt>
    <dgm:pt modelId="{327239E5-FA2F-4B39-985B-FEE76E9D776E}" type="pres">
      <dgm:prSet presAssocID="{1CA6DBCD-279E-4112-B2D3-DFA63F2B045F}" presName="linear" presStyleCnt="0">
        <dgm:presLayoutVars>
          <dgm:dir/>
          <dgm:resizeHandles val="exact"/>
        </dgm:presLayoutVars>
      </dgm:prSet>
      <dgm:spPr/>
      <dgm:t>
        <a:bodyPr/>
        <a:lstStyle/>
        <a:p>
          <a:endParaRPr lang="en-US"/>
        </a:p>
      </dgm:t>
    </dgm:pt>
    <dgm:pt modelId="{571CD40F-DF88-427B-956C-CBC98F5789E2}" type="pres">
      <dgm:prSet presAssocID="{E7C61CB5-2E4E-48F3-8CB5-A698EBBEB9AB}" presName="comp" presStyleCnt="0"/>
      <dgm:spPr/>
    </dgm:pt>
    <dgm:pt modelId="{FA580124-EE26-4A8C-8119-8DDD40744F39}" type="pres">
      <dgm:prSet presAssocID="{E7C61CB5-2E4E-48F3-8CB5-A698EBBEB9AB}" presName="box" presStyleLbl="node1" presStyleIdx="0" presStyleCnt="2" custLinFactNeighborX="106" custLinFactNeighborY="-2468"/>
      <dgm:spPr/>
      <dgm:t>
        <a:bodyPr/>
        <a:lstStyle/>
        <a:p>
          <a:endParaRPr lang="en-US"/>
        </a:p>
      </dgm:t>
    </dgm:pt>
    <dgm:pt modelId="{4325D0CC-ADE3-40D3-A190-AAD26774AB26}" type="pres">
      <dgm:prSet presAssocID="{E7C61CB5-2E4E-48F3-8CB5-A698EBBEB9AB}"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Clipboard Checked"/>
        </a:ext>
      </dgm:extLst>
    </dgm:pt>
    <dgm:pt modelId="{B9500B89-64BD-4CC0-A165-D8205E4489E2}" type="pres">
      <dgm:prSet presAssocID="{E7C61CB5-2E4E-48F3-8CB5-A698EBBEB9AB}" presName="text" presStyleLbl="node1" presStyleIdx="0" presStyleCnt="2">
        <dgm:presLayoutVars>
          <dgm:bulletEnabled val="1"/>
        </dgm:presLayoutVars>
      </dgm:prSet>
      <dgm:spPr/>
      <dgm:t>
        <a:bodyPr/>
        <a:lstStyle/>
        <a:p>
          <a:endParaRPr lang="en-US"/>
        </a:p>
      </dgm:t>
    </dgm:pt>
    <dgm:pt modelId="{77B8F07E-E693-4BE6-9E2D-91959F8AC42A}" type="pres">
      <dgm:prSet presAssocID="{DD7351F0-6A80-40E8-B419-6E3CCD436B60}" presName="spacer" presStyleCnt="0"/>
      <dgm:spPr/>
    </dgm:pt>
    <dgm:pt modelId="{85041B7A-0823-462E-986F-9C8522015883}" type="pres">
      <dgm:prSet presAssocID="{F9B8ACEF-6D51-4CDC-80B2-5DDBD87E6370}" presName="comp" presStyleCnt="0"/>
      <dgm:spPr/>
    </dgm:pt>
    <dgm:pt modelId="{4F505D04-94F6-487D-B313-A039765864D1}" type="pres">
      <dgm:prSet presAssocID="{F9B8ACEF-6D51-4CDC-80B2-5DDBD87E6370}" presName="box" presStyleLbl="node1" presStyleIdx="1" presStyleCnt="2"/>
      <dgm:spPr/>
      <dgm:t>
        <a:bodyPr/>
        <a:lstStyle/>
        <a:p>
          <a:endParaRPr lang="en-US"/>
        </a:p>
      </dgm:t>
    </dgm:pt>
    <dgm:pt modelId="{CBA8016C-9A29-4DFA-8E5B-A6C552B1D2D3}" type="pres">
      <dgm:prSet presAssocID="{F9B8ACEF-6D51-4CDC-80B2-5DDBD87E6370}" presName="img"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Group brainstorm"/>
        </a:ext>
      </dgm:extLst>
    </dgm:pt>
    <dgm:pt modelId="{9FCA23A3-2B20-4F14-809C-BBF0C6EF9A81}" type="pres">
      <dgm:prSet presAssocID="{F9B8ACEF-6D51-4CDC-80B2-5DDBD87E6370}" presName="text" presStyleLbl="node1" presStyleIdx="1" presStyleCnt="2">
        <dgm:presLayoutVars>
          <dgm:bulletEnabled val="1"/>
        </dgm:presLayoutVars>
      </dgm:prSet>
      <dgm:spPr/>
      <dgm:t>
        <a:bodyPr/>
        <a:lstStyle/>
        <a:p>
          <a:endParaRPr lang="en-US"/>
        </a:p>
      </dgm:t>
    </dgm:pt>
  </dgm:ptLst>
  <dgm:cxnLst>
    <dgm:cxn modelId="{2F165366-C940-4EDD-90EC-C5D8FBD05BBC}" type="presOf" srcId="{4242A264-2DFC-4BE9-8AF8-B6A0097C2C7F}" destId="{B9500B89-64BD-4CC0-A165-D8205E4489E2}" srcOrd="1" destOrd="6" presId="urn:microsoft.com/office/officeart/2005/8/layout/vList4"/>
    <dgm:cxn modelId="{954DC7FC-C186-4E46-BE83-0DB62F3CEA85}" type="presOf" srcId="{77A66C56-D08E-4C57-9EA8-6BBA66E0B7B9}" destId="{B9500B89-64BD-4CC0-A165-D8205E4489E2}" srcOrd="1" destOrd="7" presId="urn:microsoft.com/office/officeart/2005/8/layout/vList4"/>
    <dgm:cxn modelId="{D242AEF4-2881-4F61-9514-4509E585DA6A}" srcId="{070193CD-0B36-4563-8673-35DE27017A58}" destId="{E160263E-F97B-4B60-8AF3-F785D8958379}" srcOrd="1" destOrd="0" parTransId="{6718278C-9767-42A7-8331-E1C946BD729F}" sibTransId="{FDB388F5-4162-4D36-8667-9B429C3C8A90}"/>
    <dgm:cxn modelId="{E9A8AB0C-D698-4569-BEE8-DC27BFBEFC62}" type="presOf" srcId="{F9B8ACEF-6D51-4CDC-80B2-5DDBD87E6370}" destId="{9FCA23A3-2B20-4F14-809C-BBF0C6EF9A81}" srcOrd="1" destOrd="0" presId="urn:microsoft.com/office/officeart/2005/8/layout/vList4"/>
    <dgm:cxn modelId="{C9C546E9-C75B-4FAE-87B3-AE2592A262C3}" type="presOf" srcId="{77A66C56-D08E-4C57-9EA8-6BBA66E0B7B9}" destId="{FA580124-EE26-4A8C-8119-8DDD40744F39}" srcOrd="0" destOrd="7" presId="urn:microsoft.com/office/officeart/2005/8/layout/vList4"/>
    <dgm:cxn modelId="{761D8474-70DE-40F7-BED8-110F0E5A7F31}" type="presOf" srcId="{8A4E0659-3D21-4FBE-B5D3-BC6F47A95DAC}" destId="{FA580124-EE26-4A8C-8119-8DDD40744F39}" srcOrd="0" destOrd="2" presId="urn:microsoft.com/office/officeart/2005/8/layout/vList4"/>
    <dgm:cxn modelId="{25F805B0-5442-4BE8-A4E2-F98B96E48FD7}" srcId="{F9B8ACEF-6D51-4CDC-80B2-5DDBD87E6370}" destId="{2F8E91B2-B746-41DA-8BC2-B20C0E8A4748}" srcOrd="0" destOrd="0" parTransId="{1C7D2BC9-AF16-42E6-AFA1-293D008DC989}" sibTransId="{4B2EEBD1-0097-427B-8B53-80A2F61D11F7}"/>
    <dgm:cxn modelId="{0A74A3AD-E985-4220-8775-CDF81CBE37A0}" srcId="{070193CD-0B36-4563-8673-35DE27017A58}" destId="{21FCFA91-42BA-43EB-B56B-1D37906C50AA}" srcOrd="2" destOrd="0" parTransId="{8DC09242-101F-40A7-A1FE-B0024012004A}" sibTransId="{67B874BE-ABAE-411B-A1DB-BC02DDACDCEB}"/>
    <dgm:cxn modelId="{5C76BE48-F6AE-4534-AAF0-DFF3363051B8}" type="presOf" srcId="{1CA6DBCD-279E-4112-B2D3-DFA63F2B045F}" destId="{327239E5-FA2F-4B39-985B-FEE76E9D776E}" srcOrd="0" destOrd="0" presId="urn:microsoft.com/office/officeart/2005/8/layout/vList4"/>
    <dgm:cxn modelId="{0EF6449E-95F2-4E9A-A01C-B135256C3418}" type="presOf" srcId="{BE213AE2-FECD-4F50-8ED4-08CB02AD49E2}" destId="{4F505D04-94F6-487D-B313-A039765864D1}" srcOrd="0" destOrd="3" presId="urn:microsoft.com/office/officeart/2005/8/layout/vList4"/>
    <dgm:cxn modelId="{E1417849-1A38-45C7-BFA7-AB19B00CD78E}" type="presOf" srcId="{D2E2A644-9E89-45C5-AB41-794764E7CC7F}" destId="{9FCA23A3-2B20-4F14-809C-BBF0C6EF9A81}" srcOrd="1" destOrd="4" presId="urn:microsoft.com/office/officeart/2005/8/layout/vList4"/>
    <dgm:cxn modelId="{6D8E56E4-DC14-4BF9-ACB9-B614DB14533C}" srcId="{1CA6DBCD-279E-4112-B2D3-DFA63F2B045F}" destId="{F9B8ACEF-6D51-4CDC-80B2-5DDBD87E6370}" srcOrd="1" destOrd="0" parTransId="{A302099B-14DC-4C5C-8655-45F05395BB26}" sibTransId="{E679EB76-5C4D-42ED-B404-E6ECF832C62D}"/>
    <dgm:cxn modelId="{FE5B969D-0B99-4857-AD58-D6FCB83929E0}" type="presOf" srcId="{2F8E91B2-B746-41DA-8BC2-B20C0E8A4748}" destId="{4F505D04-94F6-487D-B313-A039765864D1}" srcOrd="0" destOrd="1" presId="urn:microsoft.com/office/officeart/2005/8/layout/vList4"/>
    <dgm:cxn modelId="{5F813014-96A9-4FAC-A982-8FBA632EE865}" type="presOf" srcId="{21FCFA91-42BA-43EB-B56B-1D37906C50AA}" destId="{B9500B89-64BD-4CC0-A165-D8205E4489E2}" srcOrd="1" destOrd="4" presId="urn:microsoft.com/office/officeart/2005/8/layout/vList4"/>
    <dgm:cxn modelId="{72651C04-462A-4FEE-847C-C48341E8EF5F}" type="presOf" srcId="{D2E2A644-9E89-45C5-AB41-794764E7CC7F}" destId="{4F505D04-94F6-487D-B313-A039765864D1}" srcOrd="0" destOrd="4" presId="urn:microsoft.com/office/officeart/2005/8/layout/vList4"/>
    <dgm:cxn modelId="{31248827-B211-4CF4-BE17-B5E073F6680D}" srcId="{F9B8ACEF-6D51-4CDC-80B2-5DDBD87E6370}" destId="{BE213AE2-FECD-4F50-8ED4-08CB02AD49E2}" srcOrd="2" destOrd="0" parTransId="{6BECDB6B-7431-4292-A789-C3EFA8464906}" sibTransId="{54E74DCA-7187-458F-9819-1D9A74F17764}"/>
    <dgm:cxn modelId="{2BE4828D-E3BA-43C9-AB63-35F566B80898}" type="presOf" srcId="{AEF7E65E-FF0E-471D-B3A6-24DFA123691B}" destId="{FA580124-EE26-4A8C-8119-8DDD40744F39}" srcOrd="0" destOrd="5" presId="urn:microsoft.com/office/officeart/2005/8/layout/vList4"/>
    <dgm:cxn modelId="{B7EC09FE-6BA4-414B-9AC3-97BA694B1475}" type="presOf" srcId="{E7C61CB5-2E4E-48F3-8CB5-A698EBBEB9AB}" destId="{B9500B89-64BD-4CC0-A165-D8205E4489E2}" srcOrd="1" destOrd="0" presId="urn:microsoft.com/office/officeart/2005/8/layout/vList4"/>
    <dgm:cxn modelId="{AE8BCC00-31DD-4815-811A-9C4ADA07F9D3}" type="presOf" srcId="{2F8E91B2-B746-41DA-8BC2-B20C0E8A4748}" destId="{9FCA23A3-2B20-4F14-809C-BBF0C6EF9A81}" srcOrd="1" destOrd="1" presId="urn:microsoft.com/office/officeart/2005/8/layout/vList4"/>
    <dgm:cxn modelId="{70DA39F1-C6D0-4680-A009-8202317A2A91}" type="presOf" srcId="{E160263E-F97B-4B60-8AF3-F785D8958379}" destId="{FA580124-EE26-4A8C-8119-8DDD40744F39}" srcOrd="0" destOrd="3" presId="urn:microsoft.com/office/officeart/2005/8/layout/vList4"/>
    <dgm:cxn modelId="{23E0892B-9B7E-4DF0-9694-9F653F5DF5A8}" type="presOf" srcId="{B53478D4-F9E9-4466-B379-B69399FDA7B1}" destId="{9FCA23A3-2B20-4F14-809C-BBF0C6EF9A81}" srcOrd="1" destOrd="2" presId="urn:microsoft.com/office/officeart/2005/8/layout/vList4"/>
    <dgm:cxn modelId="{37E7B8B3-70CB-4802-997F-CB25D730428C}" type="presOf" srcId="{B53478D4-F9E9-4466-B379-B69399FDA7B1}" destId="{4F505D04-94F6-487D-B313-A039765864D1}" srcOrd="0" destOrd="2" presId="urn:microsoft.com/office/officeart/2005/8/layout/vList4"/>
    <dgm:cxn modelId="{FCE99A78-D724-4CCF-A213-BE0AFD7E9A55}" srcId="{F9B8ACEF-6D51-4CDC-80B2-5DDBD87E6370}" destId="{B53478D4-F9E9-4466-B379-B69399FDA7B1}" srcOrd="1" destOrd="0" parTransId="{8AAB18D7-6BD7-48E7-9A99-3978466DE9EC}" sibTransId="{32A99CD9-9C4B-41FA-A20A-8A2540AF1DE2}"/>
    <dgm:cxn modelId="{BC26169A-6409-479C-BD08-3900749CE844}" type="presOf" srcId="{4242A264-2DFC-4BE9-8AF8-B6A0097C2C7F}" destId="{FA580124-EE26-4A8C-8119-8DDD40744F39}" srcOrd="0" destOrd="6" presId="urn:microsoft.com/office/officeart/2005/8/layout/vList4"/>
    <dgm:cxn modelId="{91611565-4D3C-4CF7-8B7C-A461B4A3B12E}" srcId="{F9B8ACEF-6D51-4CDC-80B2-5DDBD87E6370}" destId="{D2E2A644-9E89-45C5-AB41-794764E7CC7F}" srcOrd="3" destOrd="0" parTransId="{3B3E5A74-30CC-4874-AB5C-94107785BE59}" sibTransId="{6E0D6FD1-65DA-4CB1-B3FF-F603AE4C380E}"/>
    <dgm:cxn modelId="{24642ABA-AB50-4792-8C54-815E9D8F2AB9}" type="presOf" srcId="{21FCFA91-42BA-43EB-B56B-1D37906C50AA}" destId="{FA580124-EE26-4A8C-8119-8DDD40744F39}" srcOrd="0" destOrd="4" presId="urn:microsoft.com/office/officeart/2005/8/layout/vList4"/>
    <dgm:cxn modelId="{70DFD7B8-E681-4618-A9A7-B2DF7EE04122}" srcId="{070193CD-0B36-4563-8673-35DE27017A58}" destId="{8A4E0659-3D21-4FBE-B5D3-BC6F47A95DAC}" srcOrd="0" destOrd="0" parTransId="{F7FF0F07-F7FC-48F1-953A-968B54D3E170}" sibTransId="{46D6ABB2-A175-4382-AB03-173A5A40A262}"/>
    <dgm:cxn modelId="{858D2035-DB93-4507-B28D-4F63D210DAEB}" srcId="{1CA6DBCD-279E-4112-B2D3-DFA63F2B045F}" destId="{E7C61CB5-2E4E-48F3-8CB5-A698EBBEB9AB}" srcOrd="0" destOrd="0" parTransId="{B57E9B02-78D2-436F-A907-DACCEDEE9F15}" sibTransId="{DD7351F0-6A80-40E8-B419-6E3CCD436B60}"/>
    <dgm:cxn modelId="{6730C55B-4CD6-4D29-8BFD-8E5E061730EC}" type="presOf" srcId="{F9B8ACEF-6D51-4CDC-80B2-5DDBD87E6370}" destId="{4F505D04-94F6-487D-B313-A039765864D1}" srcOrd="0" destOrd="0" presId="urn:microsoft.com/office/officeart/2005/8/layout/vList4"/>
    <dgm:cxn modelId="{03A1D1D3-0BBC-43D5-986B-1E10B5CE3D4D}" type="presOf" srcId="{BE213AE2-FECD-4F50-8ED4-08CB02AD49E2}" destId="{9FCA23A3-2B20-4F14-809C-BBF0C6EF9A81}" srcOrd="1" destOrd="3" presId="urn:microsoft.com/office/officeart/2005/8/layout/vList4"/>
    <dgm:cxn modelId="{C7AFC2A8-9164-488A-80EF-248681FFAB41}" type="presOf" srcId="{070193CD-0B36-4563-8673-35DE27017A58}" destId="{B9500B89-64BD-4CC0-A165-D8205E4489E2}" srcOrd="1" destOrd="1" presId="urn:microsoft.com/office/officeart/2005/8/layout/vList4"/>
    <dgm:cxn modelId="{8902BC8C-E0A7-464A-9072-82E176715E56}" type="presOf" srcId="{8A4E0659-3D21-4FBE-B5D3-BC6F47A95DAC}" destId="{B9500B89-64BD-4CC0-A165-D8205E4489E2}" srcOrd="1" destOrd="2" presId="urn:microsoft.com/office/officeart/2005/8/layout/vList4"/>
    <dgm:cxn modelId="{ADC66EB3-4146-40CA-AFBD-CA08FA2C67F9}" type="presOf" srcId="{E7C61CB5-2E4E-48F3-8CB5-A698EBBEB9AB}" destId="{FA580124-EE26-4A8C-8119-8DDD40744F39}" srcOrd="0" destOrd="0" presId="urn:microsoft.com/office/officeart/2005/8/layout/vList4"/>
    <dgm:cxn modelId="{2C14B44A-1D1B-4E07-AB53-04F51277861B}" type="presOf" srcId="{E160263E-F97B-4B60-8AF3-F785D8958379}" destId="{B9500B89-64BD-4CC0-A165-D8205E4489E2}" srcOrd="1" destOrd="3" presId="urn:microsoft.com/office/officeart/2005/8/layout/vList4"/>
    <dgm:cxn modelId="{1F0633F2-EB50-4682-9FA6-C01D12AD78DD}" srcId="{070193CD-0B36-4563-8673-35DE27017A58}" destId="{AEF7E65E-FF0E-471D-B3A6-24DFA123691B}" srcOrd="3" destOrd="0" parTransId="{CAAF252A-22D3-48E8-9058-9D58B6E325E5}" sibTransId="{9D7AE2AF-C21B-4AB6-968D-AE60654950DD}"/>
    <dgm:cxn modelId="{054B1AD0-7E33-48F0-B20A-B2AA33F51F12}" srcId="{070193CD-0B36-4563-8673-35DE27017A58}" destId="{4242A264-2DFC-4BE9-8AF8-B6A0097C2C7F}" srcOrd="4" destOrd="0" parTransId="{AED93108-1D2F-41FB-8FDF-AB391DC13679}" sibTransId="{D98EFE06-3E61-4D14-9EA2-C85AC1D94BE3}"/>
    <dgm:cxn modelId="{35A88E6D-3BE9-495F-B57E-53D5F355FF3D}" srcId="{070193CD-0B36-4563-8673-35DE27017A58}" destId="{77A66C56-D08E-4C57-9EA8-6BBA66E0B7B9}" srcOrd="5" destOrd="0" parTransId="{AD696DF2-B59A-495D-AA08-E18F8389CEAC}" sibTransId="{D4DEA7C9-5E21-4DF1-8317-60AEA99C3529}"/>
    <dgm:cxn modelId="{2B5C9C20-4830-4DE9-83A1-AE79680C4763}" type="presOf" srcId="{AEF7E65E-FF0E-471D-B3A6-24DFA123691B}" destId="{B9500B89-64BD-4CC0-A165-D8205E4489E2}" srcOrd="1" destOrd="5" presId="urn:microsoft.com/office/officeart/2005/8/layout/vList4"/>
    <dgm:cxn modelId="{EB00F14A-8C7B-440D-8149-B6110CEA1C7E}" type="presOf" srcId="{070193CD-0B36-4563-8673-35DE27017A58}" destId="{FA580124-EE26-4A8C-8119-8DDD40744F39}" srcOrd="0" destOrd="1" presId="urn:microsoft.com/office/officeart/2005/8/layout/vList4"/>
    <dgm:cxn modelId="{5D5005FF-278E-4255-8E2D-372D50EA52CE}" srcId="{E7C61CB5-2E4E-48F3-8CB5-A698EBBEB9AB}" destId="{070193CD-0B36-4563-8673-35DE27017A58}" srcOrd="0" destOrd="0" parTransId="{6D24DE6A-8085-4590-AC40-3F413D203D02}" sibTransId="{7C829810-992B-4A86-8DF1-AE0F0124027B}"/>
    <dgm:cxn modelId="{4BBBFE62-385D-4BCB-A67E-0A5D66F21BD4}" type="presParOf" srcId="{327239E5-FA2F-4B39-985B-FEE76E9D776E}" destId="{571CD40F-DF88-427B-956C-CBC98F5789E2}" srcOrd="0" destOrd="0" presId="urn:microsoft.com/office/officeart/2005/8/layout/vList4"/>
    <dgm:cxn modelId="{62B18BED-AB35-47D7-97A5-C1A4D8DA1359}" type="presParOf" srcId="{571CD40F-DF88-427B-956C-CBC98F5789E2}" destId="{FA580124-EE26-4A8C-8119-8DDD40744F39}" srcOrd="0" destOrd="0" presId="urn:microsoft.com/office/officeart/2005/8/layout/vList4"/>
    <dgm:cxn modelId="{735D3597-5B82-4E7D-91FD-A2F9C7AEDCB0}" type="presParOf" srcId="{571CD40F-DF88-427B-956C-CBC98F5789E2}" destId="{4325D0CC-ADE3-40D3-A190-AAD26774AB26}" srcOrd="1" destOrd="0" presId="urn:microsoft.com/office/officeart/2005/8/layout/vList4"/>
    <dgm:cxn modelId="{3B634217-1995-438E-82F4-A61A73A19012}" type="presParOf" srcId="{571CD40F-DF88-427B-956C-CBC98F5789E2}" destId="{B9500B89-64BD-4CC0-A165-D8205E4489E2}" srcOrd="2" destOrd="0" presId="urn:microsoft.com/office/officeart/2005/8/layout/vList4"/>
    <dgm:cxn modelId="{A23CFB60-3269-4365-B2EC-B988230D894B}" type="presParOf" srcId="{327239E5-FA2F-4B39-985B-FEE76E9D776E}" destId="{77B8F07E-E693-4BE6-9E2D-91959F8AC42A}" srcOrd="1" destOrd="0" presId="urn:microsoft.com/office/officeart/2005/8/layout/vList4"/>
    <dgm:cxn modelId="{E8AE0B13-E4E3-4879-9648-C70AB981282C}" type="presParOf" srcId="{327239E5-FA2F-4B39-985B-FEE76E9D776E}" destId="{85041B7A-0823-462E-986F-9C8522015883}" srcOrd="2" destOrd="0" presId="urn:microsoft.com/office/officeart/2005/8/layout/vList4"/>
    <dgm:cxn modelId="{973D4F75-4825-4741-85CF-D56549800A4B}" type="presParOf" srcId="{85041B7A-0823-462E-986F-9C8522015883}" destId="{4F505D04-94F6-487D-B313-A039765864D1}" srcOrd="0" destOrd="0" presId="urn:microsoft.com/office/officeart/2005/8/layout/vList4"/>
    <dgm:cxn modelId="{64FB1657-308A-4938-8240-AE8C58607C58}" type="presParOf" srcId="{85041B7A-0823-462E-986F-9C8522015883}" destId="{CBA8016C-9A29-4DFA-8E5B-A6C552B1D2D3}" srcOrd="1" destOrd="0" presId="urn:microsoft.com/office/officeart/2005/8/layout/vList4"/>
    <dgm:cxn modelId="{8A935F30-14EE-479C-B642-4C762248D055}" type="presParOf" srcId="{85041B7A-0823-462E-986F-9C8522015883}" destId="{9FCA23A3-2B20-4F14-809C-BBF0C6EF9A8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9B997A-E8A6-4E66-ADAD-706141D613F1}"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en-GB"/>
        </a:p>
      </dgm:t>
    </dgm:pt>
    <dgm:pt modelId="{94CCF160-8C95-4DF9-989A-A9F71B216FB0}">
      <dgm:prSet phldrT="[Text]" custT="1"/>
      <dgm:spPr/>
      <dgm:t>
        <a:bodyPr/>
        <a:lstStyle/>
        <a:p>
          <a:r>
            <a:rPr lang="en-ZA" sz="1800" dirty="0">
              <a:solidFill>
                <a:schemeClr val="tx1"/>
              </a:solidFill>
            </a:rPr>
            <a:t>Successes</a:t>
          </a:r>
          <a:endParaRPr lang="en-GB" sz="1800" dirty="0">
            <a:solidFill>
              <a:schemeClr val="tx1"/>
            </a:solidFill>
          </a:endParaRPr>
        </a:p>
        <a:p>
          <a:r>
            <a:rPr lang="en-GB" sz="1600" dirty="0">
              <a:solidFill>
                <a:schemeClr val="tx1"/>
              </a:solidFill>
              <a:effectLst/>
              <a:latin typeface="Arial" panose="020B0604020202020204" pitchFamily="34" charset="0"/>
              <a:ea typeface="Times New Roman" panose="02020603050405020304" pitchFamily="18" charset="0"/>
            </a:rPr>
            <a:t>Detailed economic profiles were compiled for each node</a:t>
          </a:r>
          <a:endParaRPr lang="en-GB" sz="1600" dirty="0">
            <a:solidFill>
              <a:schemeClr val="tx1"/>
            </a:solidFill>
          </a:endParaRPr>
        </a:p>
        <a:p>
          <a:r>
            <a:rPr lang="en-GB" sz="1600" dirty="0">
              <a:solidFill>
                <a:schemeClr val="tx1"/>
              </a:solidFill>
              <a:latin typeface="Arial" panose="020B0604020202020204" pitchFamily="34" charset="0"/>
              <a:ea typeface="Times New Roman" panose="02020603050405020304" pitchFamily="18" charset="0"/>
            </a:rPr>
            <a:t>A</a:t>
          </a:r>
          <a:r>
            <a:rPr lang="en-GB" sz="1600" dirty="0">
              <a:solidFill>
                <a:schemeClr val="tx1"/>
              </a:solidFill>
              <a:effectLst/>
              <a:latin typeface="Arial" panose="020B0604020202020204" pitchFamily="34" charset="0"/>
              <a:ea typeface="Times New Roman" panose="02020603050405020304" pitchFamily="18" charset="0"/>
            </a:rPr>
            <a:t>n element was introduced to the Local Government Equitable Share (LGES) formula to allow for the prioritization of development in the nodes</a:t>
          </a:r>
        </a:p>
        <a:p>
          <a:r>
            <a:rPr lang="en-ZA" sz="1600" dirty="0">
              <a:solidFill>
                <a:schemeClr val="tx1"/>
              </a:solidFill>
              <a:latin typeface="Arial" panose="020B0604020202020204" pitchFamily="34" charset="0"/>
              <a:ea typeface="Times New Roman" panose="02020603050405020304" pitchFamily="18" charset="0"/>
            </a:rPr>
            <a:t>S</a:t>
          </a:r>
          <a:r>
            <a:rPr lang="en-ZA" sz="1600" dirty="0">
              <a:solidFill>
                <a:schemeClr val="tx1"/>
              </a:solidFill>
              <a:effectLst/>
              <a:latin typeface="Arial" panose="020B0604020202020204" pitchFamily="34" charset="0"/>
              <a:ea typeface="Times New Roman" panose="02020603050405020304" pitchFamily="18" charset="0"/>
            </a:rPr>
            <a:t>ignificant progress in the provision of basic services</a:t>
          </a:r>
        </a:p>
        <a:p>
          <a:r>
            <a:rPr lang="en-ZA" sz="1600" dirty="0">
              <a:solidFill>
                <a:schemeClr val="tx1"/>
              </a:solidFill>
              <a:latin typeface="Arial" panose="020B0604020202020204" pitchFamily="34" charset="0"/>
              <a:ea typeface="Times New Roman" panose="02020603050405020304" pitchFamily="18" charset="0"/>
            </a:rPr>
            <a:t>P</a:t>
          </a:r>
          <a:r>
            <a:rPr lang="en-ZA" sz="1600" dirty="0">
              <a:solidFill>
                <a:schemeClr val="tx1"/>
              </a:solidFill>
              <a:effectLst/>
              <a:latin typeface="Arial" panose="020B0604020202020204" pitchFamily="34" charset="0"/>
              <a:ea typeface="Times New Roman" panose="02020603050405020304" pitchFamily="18" charset="0"/>
            </a:rPr>
            <a:t>overty levels in the urban nodes (except for Kwa Mashu, where demarcation impacted on the data) dropped significantly</a:t>
          </a:r>
        </a:p>
        <a:p>
          <a:r>
            <a:rPr lang="en-ZA" sz="1600" dirty="0">
              <a:solidFill>
                <a:schemeClr val="tx1"/>
              </a:solidFill>
              <a:effectLst/>
              <a:latin typeface="Arial" panose="020B0604020202020204" pitchFamily="34" charset="0"/>
              <a:ea typeface="Times New Roman" panose="02020603050405020304" pitchFamily="18" charset="0"/>
            </a:rPr>
            <a:t>A significant contribution made by the National Treasury through the Neighbourhood Development Grant (NDPG) to crowd in public sector investment</a:t>
          </a:r>
        </a:p>
        <a:p>
          <a:r>
            <a:rPr lang="en-ZA" sz="1600" dirty="0">
              <a:solidFill>
                <a:schemeClr val="tx1"/>
              </a:solidFill>
              <a:latin typeface="Arial" panose="020B0604020202020204" pitchFamily="34" charset="0"/>
            </a:rPr>
            <a:t>‘Anchor Projects’ e.g. Khayelitsha rail extension, Alexandra London Road linking </a:t>
          </a:r>
        </a:p>
        <a:p>
          <a:r>
            <a:rPr lang="en-ZA" sz="1600" dirty="0">
              <a:solidFill>
                <a:schemeClr val="tx1"/>
              </a:solidFill>
              <a:latin typeface="Arial" panose="020B0604020202020204" pitchFamily="34" charset="0"/>
            </a:rPr>
            <a:t>Community Investment Programme (economic development in </a:t>
          </a:r>
          <a:r>
            <a:rPr lang="en-ZA" sz="1600" dirty="0" err="1">
              <a:solidFill>
                <a:schemeClr val="tx1"/>
              </a:solidFill>
              <a:latin typeface="Arial" panose="020B0604020202020204" pitchFamily="34" charset="0"/>
            </a:rPr>
            <a:t>Maruleng</a:t>
          </a:r>
          <a:r>
            <a:rPr lang="en-ZA" sz="1600" dirty="0">
              <a:solidFill>
                <a:schemeClr val="tx1"/>
              </a:solidFill>
              <a:latin typeface="Arial" panose="020B0604020202020204" pitchFamily="34" charset="0"/>
            </a:rPr>
            <a:t> and Bushbuckridge</a:t>
          </a:r>
          <a:endParaRPr lang="en-GB" sz="1600" dirty="0">
            <a:solidFill>
              <a:schemeClr val="tx1"/>
            </a:solidFill>
          </a:endParaRPr>
        </a:p>
      </dgm:t>
    </dgm:pt>
    <dgm:pt modelId="{1F129756-D77E-4E0D-AFF2-76A23D7056D9}" type="parTrans" cxnId="{DA7241EB-3E1A-48F2-B811-71EAD3C05259}">
      <dgm:prSet/>
      <dgm:spPr/>
      <dgm:t>
        <a:bodyPr/>
        <a:lstStyle/>
        <a:p>
          <a:endParaRPr lang="en-GB"/>
        </a:p>
      </dgm:t>
    </dgm:pt>
    <dgm:pt modelId="{63077394-AA9A-480A-A703-FC4742F27966}" type="sibTrans" cxnId="{DA7241EB-3E1A-48F2-B811-71EAD3C05259}">
      <dgm:prSet/>
      <dgm:spPr/>
      <dgm:t>
        <a:bodyPr/>
        <a:lstStyle/>
        <a:p>
          <a:endParaRPr lang="en-GB"/>
        </a:p>
      </dgm:t>
    </dgm:pt>
    <dgm:pt modelId="{52880173-9A78-40A6-8AD6-2BF961FAD4D5}" type="pres">
      <dgm:prSet presAssocID="{389B997A-E8A6-4E66-ADAD-706141D613F1}" presName="linear" presStyleCnt="0">
        <dgm:presLayoutVars>
          <dgm:dir/>
          <dgm:resizeHandles val="exact"/>
        </dgm:presLayoutVars>
      </dgm:prSet>
      <dgm:spPr/>
      <dgm:t>
        <a:bodyPr/>
        <a:lstStyle/>
        <a:p>
          <a:endParaRPr lang="en-US"/>
        </a:p>
      </dgm:t>
    </dgm:pt>
    <dgm:pt modelId="{08815D95-25BA-4ECE-9540-BE0763855967}" type="pres">
      <dgm:prSet presAssocID="{94CCF160-8C95-4DF9-989A-A9F71B216FB0}" presName="comp" presStyleCnt="0"/>
      <dgm:spPr/>
    </dgm:pt>
    <dgm:pt modelId="{1CF6326B-73D1-4894-8B77-D7D7E71BA251}" type="pres">
      <dgm:prSet presAssocID="{94CCF160-8C95-4DF9-989A-A9F71B216FB0}" presName="box" presStyleLbl="node1" presStyleIdx="0" presStyleCnt="1" custLinFactNeighborX="383"/>
      <dgm:spPr/>
      <dgm:t>
        <a:bodyPr/>
        <a:lstStyle/>
        <a:p>
          <a:endParaRPr lang="en-US"/>
        </a:p>
      </dgm:t>
    </dgm:pt>
    <dgm:pt modelId="{F062B881-17B5-4164-84AB-9AC592E15739}" type="pres">
      <dgm:prSet presAssocID="{94CCF160-8C95-4DF9-989A-A9F71B216FB0}" presName="img" presStyleLbl="fgImgPlace1" presStyleIdx="0" presStyleCnt="1" custScaleX="141207" custLinFactNeighborX="-32543" custLinFactNeighborY="0"/>
      <dgm:spPr>
        <a:blipFill>
          <a:blip xmlns:r="http://schemas.openxmlformats.org/officeDocument/2006/relationships" r:embed="rId1">
            <a:extLst>
              <a:ext uri="{96DAC541-7B7A-43D3-8B79-37D633B846F1}">
                <asvg:svgBlip xmlns="" xmlns:asvg="http://schemas.microsoft.com/office/drawing/2016/SVG/main" r:embed="rId2"/>
              </a:ext>
            </a:extLst>
          </a:blip>
          <a:srcRect/>
          <a:stretch>
            <a:fillRect l="-64000" r="-64000"/>
          </a:stretch>
        </a:blipFill>
      </dgm:spPr>
      <dgm:extLst>
        <a:ext uri="{E40237B7-FDA0-4F09-8148-C483321AD2D9}">
          <dgm14:cNvPr xmlns:dgm14="http://schemas.microsoft.com/office/drawing/2010/diagram" id="0" name="" descr="Aspiration"/>
        </a:ext>
      </dgm:extLst>
    </dgm:pt>
    <dgm:pt modelId="{000E0521-191F-4996-ACE1-54317E2846E0}" type="pres">
      <dgm:prSet presAssocID="{94CCF160-8C95-4DF9-989A-A9F71B216FB0}" presName="text" presStyleLbl="node1" presStyleIdx="0" presStyleCnt="1">
        <dgm:presLayoutVars>
          <dgm:bulletEnabled val="1"/>
        </dgm:presLayoutVars>
      </dgm:prSet>
      <dgm:spPr/>
      <dgm:t>
        <a:bodyPr/>
        <a:lstStyle/>
        <a:p>
          <a:endParaRPr lang="en-US"/>
        </a:p>
      </dgm:t>
    </dgm:pt>
  </dgm:ptLst>
  <dgm:cxnLst>
    <dgm:cxn modelId="{CD5E07CB-9380-4D36-B864-3CD456440F0F}" type="presOf" srcId="{94CCF160-8C95-4DF9-989A-A9F71B216FB0}" destId="{000E0521-191F-4996-ACE1-54317E2846E0}" srcOrd="1" destOrd="0" presId="urn:microsoft.com/office/officeart/2005/8/layout/vList4"/>
    <dgm:cxn modelId="{98E8F3D4-5D91-4FE3-B7D9-0B1A96A0683D}" type="presOf" srcId="{94CCF160-8C95-4DF9-989A-A9F71B216FB0}" destId="{1CF6326B-73D1-4894-8B77-D7D7E71BA251}" srcOrd="0" destOrd="0" presId="urn:microsoft.com/office/officeart/2005/8/layout/vList4"/>
    <dgm:cxn modelId="{DA7241EB-3E1A-48F2-B811-71EAD3C05259}" srcId="{389B997A-E8A6-4E66-ADAD-706141D613F1}" destId="{94CCF160-8C95-4DF9-989A-A9F71B216FB0}" srcOrd="0" destOrd="0" parTransId="{1F129756-D77E-4E0D-AFF2-76A23D7056D9}" sibTransId="{63077394-AA9A-480A-A703-FC4742F27966}"/>
    <dgm:cxn modelId="{DA265A5E-FC0F-43F3-8AA2-97D9863B66B0}" type="presOf" srcId="{389B997A-E8A6-4E66-ADAD-706141D613F1}" destId="{52880173-9A78-40A6-8AD6-2BF961FAD4D5}" srcOrd="0" destOrd="0" presId="urn:microsoft.com/office/officeart/2005/8/layout/vList4"/>
    <dgm:cxn modelId="{3F12ADD9-C051-4CDE-984F-00E43E593C5C}" type="presParOf" srcId="{52880173-9A78-40A6-8AD6-2BF961FAD4D5}" destId="{08815D95-25BA-4ECE-9540-BE0763855967}" srcOrd="0" destOrd="0" presId="urn:microsoft.com/office/officeart/2005/8/layout/vList4"/>
    <dgm:cxn modelId="{C076B7A6-6AAB-42A4-A80E-F60EF7DA80CA}" type="presParOf" srcId="{08815D95-25BA-4ECE-9540-BE0763855967}" destId="{1CF6326B-73D1-4894-8B77-D7D7E71BA251}" srcOrd="0" destOrd="0" presId="urn:microsoft.com/office/officeart/2005/8/layout/vList4"/>
    <dgm:cxn modelId="{22618F36-83D1-4EB2-BD2A-7A2BBDBBFD65}" type="presParOf" srcId="{08815D95-25BA-4ECE-9540-BE0763855967}" destId="{F062B881-17B5-4164-84AB-9AC592E15739}" srcOrd="1" destOrd="0" presId="urn:microsoft.com/office/officeart/2005/8/layout/vList4"/>
    <dgm:cxn modelId="{D23A5199-0504-46E1-871E-7C2F19DF602C}" type="presParOf" srcId="{08815D95-25BA-4ECE-9540-BE0763855967}" destId="{000E0521-191F-4996-ACE1-54317E2846E0}"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9B997A-E8A6-4E66-ADAD-706141D613F1}"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en-GB"/>
        </a:p>
      </dgm:t>
    </dgm:pt>
    <dgm:pt modelId="{52880173-9A78-40A6-8AD6-2BF961FAD4D5}" type="pres">
      <dgm:prSet presAssocID="{389B997A-E8A6-4E66-ADAD-706141D613F1}" presName="linear" presStyleCnt="0">
        <dgm:presLayoutVars>
          <dgm:dir/>
          <dgm:resizeHandles val="exact"/>
        </dgm:presLayoutVars>
      </dgm:prSet>
      <dgm:spPr/>
      <dgm:t>
        <a:bodyPr/>
        <a:lstStyle/>
        <a:p>
          <a:endParaRPr lang="en-US"/>
        </a:p>
      </dgm:t>
    </dgm:pt>
  </dgm:ptLst>
  <dgm:cxnLst>
    <dgm:cxn modelId="{DA265A5E-FC0F-43F3-8AA2-97D9863B66B0}" type="presOf" srcId="{389B997A-E8A6-4E66-ADAD-706141D613F1}" destId="{52880173-9A78-40A6-8AD6-2BF961FAD4D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1F041C-0F08-4CD4-A372-06754EAA0D29}" type="doc">
      <dgm:prSet loTypeId="urn:microsoft.com/office/officeart/2005/8/layout/vList4" loCatId="list" qsTypeId="urn:microsoft.com/office/officeart/2005/8/quickstyle/simple1" qsCatId="simple" csTypeId="urn:microsoft.com/office/officeart/2005/8/colors/colorful5" csCatId="colorful" phldr="1"/>
      <dgm:spPr/>
      <dgm:t>
        <a:bodyPr/>
        <a:lstStyle/>
        <a:p>
          <a:endParaRPr lang="en-GB"/>
        </a:p>
      </dgm:t>
    </dgm:pt>
    <dgm:pt modelId="{0B5A350C-B65C-46FF-A153-3127877F4BD1}">
      <dgm:prSet phldrT="[Text]" custT="1"/>
      <dgm:spPr>
        <a:solidFill>
          <a:schemeClr val="accent5">
            <a:lumMod val="60000"/>
            <a:lumOff val="40000"/>
          </a:schemeClr>
        </a:solidFill>
      </dgm:spPr>
      <dgm:t>
        <a:bodyPr/>
        <a:lstStyle/>
        <a:p>
          <a:r>
            <a:rPr lang="en-ZA" sz="2000" dirty="0">
              <a:solidFill>
                <a:schemeClr val="tx1"/>
              </a:solidFill>
            </a:rPr>
            <a:t>Lessons Learned </a:t>
          </a:r>
          <a:endParaRPr lang="en-GB" sz="2000" dirty="0">
            <a:solidFill>
              <a:schemeClr val="tx1"/>
            </a:solidFill>
          </a:endParaRPr>
        </a:p>
      </dgm:t>
    </dgm:pt>
    <dgm:pt modelId="{064F62EF-3686-4135-BC9C-EDE3B387B055}" type="parTrans" cxnId="{F11C57C0-426D-4325-B321-20514B106C10}">
      <dgm:prSet/>
      <dgm:spPr/>
      <dgm:t>
        <a:bodyPr/>
        <a:lstStyle/>
        <a:p>
          <a:endParaRPr lang="en-GB"/>
        </a:p>
      </dgm:t>
    </dgm:pt>
    <dgm:pt modelId="{BFB2BE0B-86E9-4158-BDBB-BBD6982AFB43}" type="sibTrans" cxnId="{F11C57C0-426D-4325-B321-20514B106C10}">
      <dgm:prSet/>
      <dgm:spPr/>
      <dgm:t>
        <a:bodyPr/>
        <a:lstStyle/>
        <a:p>
          <a:endParaRPr lang="en-GB"/>
        </a:p>
      </dgm:t>
    </dgm:pt>
    <dgm:pt modelId="{80DA3EB5-F39C-4BCC-8175-03202B50315E}">
      <dgm:prSet phldrT="[Text]" custT="1"/>
      <dgm:spPr>
        <a:solidFill>
          <a:schemeClr val="accent5">
            <a:lumMod val="60000"/>
            <a:lumOff val="40000"/>
          </a:schemeClr>
        </a:solidFill>
      </dgm:spPr>
      <dgm:t>
        <a:bodyPr/>
        <a:lstStyle/>
        <a:p>
          <a:r>
            <a:rPr lang="en-GB" sz="1400" dirty="0">
              <a:solidFill>
                <a:schemeClr val="tx1"/>
              </a:solidFill>
              <a:latin typeface="Arial" panose="020B0604020202020204" pitchFamily="34" charset="0"/>
              <a:ea typeface="Times New Roman" panose="02020603050405020304" pitchFamily="18" charset="0"/>
            </a:rPr>
            <a:t>B</a:t>
          </a:r>
          <a:r>
            <a:rPr lang="en-GB" sz="1400" dirty="0">
              <a:solidFill>
                <a:schemeClr val="tx1"/>
              </a:solidFill>
              <a:effectLst/>
              <a:latin typeface="Arial" panose="020B0604020202020204" pitchFamily="34" charset="0"/>
              <a:ea typeface="Times New Roman" panose="02020603050405020304" pitchFamily="18" charset="0"/>
            </a:rPr>
            <a:t>asic systems in municipalities should be in place, e.g. if there are key vacancies at the municipal level, it is often not that useful to deploy a co-ordinator. Basic systems must be in place for effective co-ordination can take place.</a:t>
          </a:r>
          <a:endParaRPr lang="en-GB" sz="1400" dirty="0">
            <a:solidFill>
              <a:schemeClr val="tx1"/>
            </a:solidFill>
          </a:endParaRPr>
        </a:p>
      </dgm:t>
    </dgm:pt>
    <dgm:pt modelId="{E75292CC-8314-4502-B635-A49744394956}" type="parTrans" cxnId="{3505358A-434D-43B2-AD08-3D876960EDC1}">
      <dgm:prSet/>
      <dgm:spPr/>
      <dgm:t>
        <a:bodyPr/>
        <a:lstStyle/>
        <a:p>
          <a:endParaRPr lang="en-GB"/>
        </a:p>
      </dgm:t>
    </dgm:pt>
    <dgm:pt modelId="{18DC5889-1825-4160-A8D7-E4FE3229CCF4}" type="sibTrans" cxnId="{3505358A-434D-43B2-AD08-3D876960EDC1}">
      <dgm:prSet/>
      <dgm:spPr/>
      <dgm:t>
        <a:bodyPr/>
        <a:lstStyle/>
        <a:p>
          <a:endParaRPr lang="en-GB"/>
        </a:p>
      </dgm:t>
    </dgm:pt>
    <dgm:pt modelId="{880E6CD5-2DAC-4430-A5B5-62FB6D53E9F6}">
      <dgm:prSet custT="1"/>
      <dgm:spPr>
        <a:solidFill>
          <a:schemeClr val="accent5">
            <a:lumMod val="60000"/>
            <a:lumOff val="40000"/>
          </a:schemeClr>
        </a:solidFill>
      </dgm:spPr>
      <dgm:t>
        <a:bodyPr/>
        <a:lstStyle/>
        <a:p>
          <a:r>
            <a:rPr lang="en-GB" sz="1400" dirty="0">
              <a:solidFill>
                <a:schemeClr val="tx1"/>
              </a:solidFill>
              <a:latin typeface="Arial" panose="020B0604020202020204" pitchFamily="34" charset="0"/>
              <a:ea typeface="Times New Roman" panose="02020603050405020304" pitchFamily="18" charset="0"/>
            </a:rPr>
            <a:t>I</a:t>
          </a:r>
          <a:r>
            <a:rPr lang="en-GB" sz="1400" dirty="0">
              <a:solidFill>
                <a:schemeClr val="tx1"/>
              </a:solidFill>
              <a:effectLst/>
              <a:latin typeface="Arial" panose="020B0604020202020204" pitchFamily="34" charset="0"/>
              <a:ea typeface="Times New Roman" panose="02020603050405020304" pitchFamily="18" charset="0"/>
            </a:rPr>
            <a:t>nvolvement of Political Champions in the Programme was diverse, and their impact varied. </a:t>
          </a:r>
          <a:r>
            <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challenge that was never clearly addressed was the implementation of the approach in a context of multi-party democracy, and the need for co-operation when different parties hold leadership positions.</a:t>
          </a:r>
        </a:p>
      </dgm:t>
    </dgm:pt>
    <dgm:pt modelId="{C29684B0-AEE8-4FC2-88E9-E45D1E4F5799}" type="parTrans" cxnId="{51977501-5030-493E-97CE-463B8B96F30D}">
      <dgm:prSet/>
      <dgm:spPr/>
      <dgm:t>
        <a:bodyPr/>
        <a:lstStyle/>
        <a:p>
          <a:endParaRPr lang="en-GB"/>
        </a:p>
      </dgm:t>
    </dgm:pt>
    <dgm:pt modelId="{3398495F-9868-4E93-B629-E932AD31A690}" type="sibTrans" cxnId="{51977501-5030-493E-97CE-463B8B96F30D}">
      <dgm:prSet/>
      <dgm:spPr/>
      <dgm:t>
        <a:bodyPr/>
        <a:lstStyle/>
        <a:p>
          <a:endParaRPr lang="en-GB"/>
        </a:p>
      </dgm:t>
    </dgm:pt>
    <dgm:pt modelId="{15048362-FCE6-4B54-AAB4-F6E409374B33}">
      <dgm:prSet custT="1"/>
      <dgm:spPr>
        <a:solidFill>
          <a:schemeClr val="accent5">
            <a:lumMod val="60000"/>
            <a:lumOff val="40000"/>
          </a:schemeClr>
        </a:solidFill>
      </dgm:spPr>
      <dgm:t>
        <a:bodyPr/>
        <a:lstStyle/>
        <a:p>
          <a:r>
            <a:rPr lang="en-GB"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Some of the sharpest lessons were learnt about the challenge of enterprise development in poor areas. First, unlike many developing countries, small South African enterprises must compete with established firms in tightly integrated markets. Second, they must get over the threshold of what social grants can provide before entrepreneurs are motivated to risk resources and energy. And third, they are often trapped in areas with few local resources and even fewer linkages to the regional or national economy.</a:t>
          </a:r>
          <a:endParaRPr lang="en-GB"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4635BF13-0B2A-48EB-BC0E-0C811D86EA24}" type="parTrans" cxnId="{71284478-A5D9-41D2-B1E0-30CB05F84064}">
      <dgm:prSet/>
      <dgm:spPr/>
      <dgm:t>
        <a:bodyPr/>
        <a:lstStyle/>
        <a:p>
          <a:endParaRPr lang="en-GB"/>
        </a:p>
      </dgm:t>
    </dgm:pt>
    <dgm:pt modelId="{1AC8F475-E7F8-4266-AAD7-67873209B492}" type="sibTrans" cxnId="{71284478-A5D9-41D2-B1E0-30CB05F84064}">
      <dgm:prSet/>
      <dgm:spPr/>
      <dgm:t>
        <a:bodyPr/>
        <a:lstStyle/>
        <a:p>
          <a:endParaRPr lang="en-GB"/>
        </a:p>
      </dgm:t>
    </dgm:pt>
    <dgm:pt modelId="{B01686E4-79CE-4895-8D02-359E68832065}" type="pres">
      <dgm:prSet presAssocID="{D31F041C-0F08-4CD4-A372-06754EAA0D29}" presName="linear" presStyleCnt="0">
        <dgm:presLayoutVars>
          <dgm:dir/>
          <dgm:resizeHandles val="exact"/>
        </dgm:presLayoutVars>
      </dgm:prSet>
      <dgm:spPr/>
      <dgm:t>
        <a:bodyPr/>
        <a:lstStyle/>
        <a:p>
          <a:endParaRPr lang="en-US"/>
        </a:p>
      </dgm:t>
    </dgm:pt>
    <dgm:pt modelId="{60971941-7CB2-4854-B870-5F39CA2C5162}" type="pres">
      <dgm:prSet presAssocID="{0B5A350C-B65C-46FF-A153-3127877F4BD1}" presName="comp" presStyleCnt="0"/>
      <dgm:spPr/>
    </dgm:pt>
    <dgm:pt modelId="{C8C2CAAC-50BF-4541-B5E0-AE46EA4BC91E}" type="pres">
      <dgm:prSet presAssocID="{0B5A350C-B65C-46FF-A153-3127877F4BD1}" presName="box" presStyleLbl="node1" presStyleIdx="0" presStyleCnt="1"/>
      <dgm:spPr/>
      <dgm:t>
        <a:bodyPr/>
        <a:lstStyle/>
        <a:p>
          <a:endParaRPr lang="en-US"/>
        </a:p>
      </dgm:t>
    </dgm:pt>
    <dgm:pt modelId="{7B73082B-7E88-43DB-A682-C7D41F6D9AE9}" type="pres">
      <dgm:prSet presAssocID="{0B5A350C-B65C-46FF-A153-3127877F4BD1}" presName="img" presStyleLbl="fgImgPlace1" presStyleIdx="0" presStyleCnt="1" custScaleX="136327" custLinFactNeighborX="-16350" custLinFactNeighborY="-1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70000" r="-70000"/>
          </a:stretch>
        </a:blipFill>
      </dgm:spPr>
      <dgm:extLst>
        <a:ext uri="{E40237B7-FDA0-4F09-8148-C483321AD2D9}">
          <dgm14:cNvPr xmlns:dgm14="http://schemas.microsoft.com/office/drawing/2010/diagram" id="0" name="" descr="Exclamation mark"/>
        </a:ext>
      </dgm:extLst>
    </dgm:pt>
    <dgm:pt modelId="{F5BA96F2-7CE5-457B-A61F-112EEA433C58}" type="pres">
      <dgm:prSet presAssocID="{0B5A350C-B65C-46FF-A153-3127877F4BD1}" presName="text" presStyleLbl="node1" presStyleIdx="0" presStyleCnt="1">
        <dgm:presLayoutVars>
          <dgm:bulletEnabled val="1"/>
        </dgm:presLayoutVars>
      </dgm:prSet>
      <dgm:spPr/>
      <dgm:t>
        <a:bodyPr/>
        <a:lstStyle/>
        <a:p>
          <a:endParaRPr lang="en-US"/>
        </a:p>
      </dgm:t>
    </dgm:pt>
  </dgm:ptLst>
  <dgm:cxnLst>
    <dgm:cxn modelId="{E3BE5FCD-4D59-4B14-A8AE-A7D730FD3E2C}" type="presOf" srcId="{0B5A350C-B65C-46FF-A153-3127877F4BD1}" destId="{C8C2CAAC-50BF-4541-B5E0-AE46EA4BC91E}" srcOrd="0" destOrd="0" presId="urn:microsoft.com/office/officeart/2005/8/layout/vList4"/>
    <dgm:cxn modelId="{BB5FBD3B-3974-4238-8587-09576C93ED14}" type="presOf" srcId="{80DA3EB5-F39C-4BCC-8175-03202B50315E}" destId="{F5BA96F2-7CE5-457B-A61F-112EEA433C58}" srcOrd="1" destOrd="1" presId="urn:microsoft.com/office/officeart/2005/8/layout/vList4"/>
    <dgm:cxn modelId="{339F4574-BBE7-4D59-8C6E-DF93DFFB40A7}" type="presOf" srcId="{15048362-FCE6-4B54-AAB4-F6E409374B33}" destId="{C8C2CAAC-50BF-4541-B5E0-AE46EA4BC91E}" srcOrd="0" destOrd="3" presId="urn:microsoft.com/office/officeart/2005/8/layout/vList4"/>
    <dgm:cxn modelId="{563ACFE1-C5AE-402F-89AC-9F7F7A2CADCF}" type="presOf" srcId="{80DA3EB5-F39C-4BCC-8175-03202B50315E}" destId="{C8C2CAAC-50BF-4541-B5E0-AE46EA4BC91E}" srcOrd="0" destOrd="1" presId="urn:microsoft.com/office/officeart/2005/8/layout/vList4"/>
    <dgm:cxn modelId="{743BAA52-987F-4201-BE3E-107FFA9EE23A}" type="presOf" srcId="{D31F041C-0F08-4CD4-A372-06754EAA0D29}" destId="{B01686E4-79CE-4895-8D02-359E68832065}" srcOrd="0" destOrd="0" presId="urn:microsoft.com/office/officeart/2005/8/layout/vList4"/>
    <dgm:cxn modelId="{84AE8B0B-A024-4FD8-A588-ED3C639929E9}" type="presOf" srcId="{15048362-FCE6-4B54-AAB4-F6E409374B33}" destId="{F5BA96F2-7CE5-457B-A61F-112EEA433C58}" srcOrd="1" destOrd="3" presId="urn:microsoft.com/office/officeart/2005/8/layout/vList4"/>
    <dgm:cxn modelId="{3505358A-434D-43B2-AD08-3D876960EDC1}" srcId="{0B5A350C-B65C-46FF-A153-3127877F4BD1}" destId="{80DA3EB5-F39C-4BCC-8175-03202B50315E}" srcOrd="0" destOrd="0" parTransId="{E75292CC-8314-4502-B635-A49744394956}" sibTransId="{18DC5889-1825-4160-A8D7-E4FE3229CCF4}"/>
    <dgm:cxn modelId="{5E067BE0-85CE-47A0-9254-DCE9AA23B67F}" type="presOf" srcId="{880E6CD5-2DAC-4430-A5B5-62FB6D53E9F6}" destId="{F5BA96F2-7CE5-457B-A61F-112EEA433C58}" srcOrd="1" destOrd="2" presId="urn:microsoft.com/office/officeart/2005/8/layout/vList4"/>
    <dgm:cxn modelId="{7E4A32D9-CD90-4E96-95A4-DCE67FE8D1B8}" type="presOf" srcId="{880E6CD5-2DAC-4430-A5B5-62FB6D53E9F6}" destId="{C8C2CAAC-50BF-4541-B5E0-AE46EA4BC91E}" srcOrd="0" destOrd="2" presId="urn:microsoft.com/office/officeart/2005/8/layout/vList4"/>
    <dgm:cxn modelId="{71284478-A5D9-41D2-B1E0-30CB05F84064}" srcId="{0B5A350C-B65C-46FF-A153-3127877F4BD1}" destId="{15048362-FCE6-4B54-AAB4-F6E409374B33}" srcOrd="2" destOrd="0" parTransId="{4635BF13-0B2A-48EB-BC0E-0C811D86EA24}" sibTransId="{1AC8F475-E7F8-4266-AAD7-67873209B492}"/>
    <dgm:cxn modelId="{91C26AAB-4579-4582-B288-1738186936EB}" type="presOf" srcId="{0B5A350C-B65C-46FF-A153-3127877F4BD1}" destId="{F5BA96F2-7CE5-457B-A61F-112EEA433C58}" srcOrd="1" destOrd="0" presId="urn:microsoft.com/office/officeart/2005/8/layout/vList4"/>
    <dgm:cxn modelId="{51977501-5030-493E-97CE-463B8B96F30D}" srcId="{0B5A350C-B65C-46FF-A153-3127877F4BD1}" destId="{880E6CD5-2DAC-4430-A5B5-62FB6D53E9F6}" srcOrd="1" destOrd="0" parTransId="{C29684B0-AEE8-4FC2-88E9-E45D1E4F5799}" sibTransId="{3398495F-9868-4E93-B629-E932AD31A690}"/>
    <dgm:cxn modelId="{F11C57C0-426D-4325-B321-20514B106C10}" srcId="{D31F041C-0F08-4CD4-A372-06754EAA0D29}" destId="{0B5A350C-B65C-46FF-A153-3127877F4BD1}" srcOrd="0" destOrd="0" parTransId="{064F62EF-3686-4135-BC9C-EDE3B387B055}" sibTransId="{BFB2BE0B-86E9-4158-BDBB-BBD6982AFB43}"/>
    <dgm:cxn modelId="{6DD3C678-465A-4E88-AFB2-61127FFED110}" type="presParOf" srcId="{B01686E4-79CE-4895-8D02-359E68832065}" destId="{60971941-7CB2-4854-B870-5F39CA2C5162}" srcOrd="0" destOrd="0" presId="urn:microsoft.com/office/officeart/2005/8/layout/vList4"/>
    <dgm:cxn modelId="{B39E5CB2-FD97-468C-A2D9-AD6587974202}" type="presParOf" srcId="{60971941-7CB2-4854-B870-5F39CA2C5162}" destId="{C8C2CAAC-50BF-4541-B5E0-AE46EA4BC91E}" srcOrd="0" destOrd="0" presId="urn:microsoft.com/office/officeart/2005/8/layout/vList4"/>
    <dgm:cxn modelId="{ED28FFA6-836F-4F4D-8089-9384FF08C3FE}" type="presParOf" srcId="{60971941-7CB2-4854-B870-5F39CA2C5162}" destId="{7B73082B-7E88-43DB-A682-C7D41F6D9AE9}" srcOrd="1" destOrd="0" presId="urn:microsoft.com/office/officeart/2005/8/layout/vList4"/>
    <dgm:cxn modelId="{73739DB4-56C7-4A21-A9E2-80B3192979D2}" type="presParOf" srcId="{60971941-7CB2-4854-B870-5F39CA2C5162}" destId="{F5BA96F2-7CE5-457B-A61F-112EEA433C58}" srcOrd="2"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A6DBCD-279E-4112-B2D3-DFA63F2B045F}"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GB"/>
        </a:p>
      </dgm:t>
    </dgm:pt>
    <dgm:pt modelId="{E7C61CB5-2E4E-48F3-8CB5-A698EBBEB9AB}">
      <dgm:prSet phldrT="[Text]" custT="1"/>
      <dgm:spPr>
        <a:solidFill>
          <a:schemeClr val="bg2">
            <a:lumMod val="50000"/>
          </a:schemeClr>
        </a:solidFill>
      </dgm:spPr>
      <dgm:t>
        <a:bodyPr/>
        <a:lstStyle/>
        <a:p>
          <a:r>
            <a:rPr lang="en-ZA" sz="1800" dirty="0"/>
            <a:t>Programme Objectives</a:t>
          </a:r>
          <a:endParaRPr lang="en-GB" sz="1800" dirty="0"/>
        </a:p>
      </dgm:t>
    </dgm:pt>
    <dgm:pt modelId="{B57E9B02-78D2-436F-A907-DACCEDEE9F15}" type="parTrans" cxnId="{858D2035-DB93-4507-B28D-4F63D210DAEB}">
      <dgm:prSet/>
      <dgm:spPr/>
      <dgm:t>
        <a:bodyPr/>
        <a:lstStyle/>
        <a:p>
          <a:endParaRPr lang="en-GB"/>
        </a:p>
      </dgm:t>
    </dgm:pt>
    <dgm:pt modelId="{DD7351F0-6A80-40E8-B419-6E3CCD436B60}" type="sibTrans" cxnId="{858D2035-DB93-4507-B28D-4F63D210DAEB}">
      <dgm:prSet/>
      <dgm:spPr/>
      <dgm:t>
        <a:bodyPr/>
        <a:lstStyle/>
        <a:p>
          <a:endParaRPr lang="en-GB"/>
        </a:p>
      </dgm:t>
    </dgm:pt>
    <dgm:pt modelId="{070193CD-0B36-4563-8673-35DE27017A58}">
      <dgm:prSet phldrT="[Text]" custT="1"/>
      <dgm:spPr>
        <a:solidFill>
          <a:schemeClr val="bg2">
            <a:lumMod val="50000"/>
          </a:schemeClr>
        </a:solidFill>
      </dgm:spPr>
      <dgm:t>
        <a:bodyPr/>
        <a:lstStyle/>
        <a:p>
          <a:r>
            <a:rPr lang="en-ZA" sz="1400" dirty="0">
              <a:effectLst/>
              <a:latin typeface="Arial" panose="020B0604020202020204" pitchFamily="34" charset="0"/>
              <a:ea typeface="Times New Roman" panose="02020603050405020304" pitchFamily="18" charset="0"/>
              <a:cs typeface="Times New Roman" panose="02020603050405020304" pitchFamily="18" charset="0"/>
            </a:rPr>
            <a:t>Rally the local government sphere in discharging its service delivery and development mandate;</a:t>
          </a:r>
          <a:endParaRPr lang="en-GB" sz="1400" dirty="0"/>
        </a:p>
      </dgm:t>
    </dgm:pt>
    <dgm:pt modelId="{6D24DE6A-8085-4590-AC40-3F413D203D02}" type="parTrans" cxnId="{5D5005FF-278E-4255-8E2D-372D50EA52CE}">
      <dgm:prSet/>
      <dgm:spPr/>
      <dgm:t>
        <a:bodyPr/>
        <a:lstStyle/>
        <a:p>
          <a:endParaRPr lang="en-GB"/>
        </a:p>
      </dgm:t>
    </dgm:pt>
    <dgm:pt modelId="{7C829810-992B-4A86-8DF1-AE0F0124027B}" type="sibTrans" cxnId="{5D5005FF-278E-4255-8E2D-372D50EA52CE}">
      <dgm:prSet/>
      <dgm:spPr/>
      <dgm:t>
        <a:bodyPr/>
        <a:lstStyle/>
        <a:p>
          <a:endParaRPr lang="en-GB"/>
        </a:p>
      </dgm:t>
    </dgm:pt>
    <dgm:pt modelId="{F9B8ACEF-6D51-4CDC-80B2-5DDBD87E6370}">
      <dgm:prSet phldrT="[Text]"/>
      <dgm:spPr/>
      <dgm:t>
        <a:bodyPr/>
        <a:lstStyle/>
        <a:p>
          <a:r>
            <a:rPr lang="en-ZA" dirty="0"/>
            <a:t>Implementation Initiatives</a:t>
          </a:r>
          <a:endParaRPr lang="en-GB" dirty="0"/>
        </a:p>
      </dgm:t>
    </dgm:pt>
    <dgm:pt modelId="{A302099B-14DC-4C5C-8655-45F05395BB26}" type="parTrans" cxnId="{6D8E56E4-DC14-4BF9-ACB9-B614DB14533C}">
      <dgm:prSet/>
      <dgm:spPr/>
      <dgm:t>
        <a:bodyPr/>
        <a:lstStyle/>
        <a:p>
          <a:endParaRPr lang="en-GB"/>
        </a:p>
      </dgm:t>
    </dgm:pt>
    <dgm:pt modelId="{E679EB76-5C4D-42ED-B404-E6ECF832C62D}" type="sibTrans" cxnId="{6D8E56E4-DC14-4BF9-ACB9-B614DB14533C}">
      <dgm:prSet/>
      <dgm:spPr/>
      <dgm:t>
        <a:bodyPr/>
        <a:lstStyle/>
        <a:p>
          <a:endParaRPr lang="en-GB"/>
        </a:p>
      </dgm:t>
    </dgm:pt>
    <dgm:pt modelId="{77A66C56-D08E-4C57-9EA8-6BBA66E0B7B9}">
      <dgm:prSet custT="1"/>
      <dgm:spPr>
        <a:solidFill>
          <a:schemeClr val="bg2">
            <a:lumMod val="50000"/>
          </a:schemeClr>
        </a:solidFill>
      </dgm:spPr>
      <dgm:t>
        <a:bodyPr/>
        <a:lstStyle/>
        <a:p>
          <a:endParaRPr lang="en-GB" sz="1400" dirty="0">
            <a:cs typeface="Times New Roman" panose="02020603050405020304" pitchFamily="18" charset="0"/>
          </a:endParaRPr>
        </a:p>
      </dgm:t>
    </dgm:pt>
    <dgm:pt modelId="{AD696DF2-B59A-495D-AA08-E18F8389CEAC}" type="parTrans" cxnId="{35A88E6D-3BE9-495F-B57E-53D5F355FF3D}">
      <dgm:prSet/>
      <dgm:spPr/>
      <dgm:t>
        <a:bodyPr/>
        <a:lstStyle/>
        <a:p>
          <a:endParaRPr lang="en-GB"/>
        </a:p>
      </dgm:t>
    </dgm:pt>
    <dgm:pt modelId="{D4DEA7C9-5E21-4DF1-8317-60AEA99C3529}" type="sibTrans" cxnId="{35A88E6D-3BE9-495F-B57E-53D5F355FF3D}">
      <dgm:prSet/>
      <dgm:spPr/>
      <dgm:t>
        <a:bodyPr/>
        <a:lstStyle/>
        <a:p>
          <a:endParaRPr lang="en-GB"/>
        </a:p>
      </dgm:t>
    </dgm:pt>
    <dgm:pt modelId="{2F8E91B2-B746-41DA-8BC2-B20C0E8A4748}">
      <dgm:prSet/>
      <dgm:spPr/>
      <dgm:t>
        <a:bodyPr/>
        <a:lstStyle/>
        <a:p>
          <a:r>
            <a:rPr lang="en-ZA"/>
            <a:t>Deployment of Technical Experts</a:t>
          </a:r>
          <a:endParaRPr lang="en-ZA" dirty="0">
            <a:cs typeface="Times New Roman" panose="02020603050405020304" pitchFamily="18" charset="0"/>
          </a:endParaRPr>
        </a:p>
      </dgm:t>
    </dgm:pt>
    <dgm:pt modelId="{1C7D2BC9-AF16-42E6-AFA1-293D008DC989}" type="parTrans" cxnId="{25F805B0-5442-4BE8-A4E2-F98B96E48FD7}">
      <dgm:prSet/>
      <dgm:spPr/>
      <dgm:t>
        <a:bodyPr/>
        <a:lstStyle/>
        <a:p>
          <a:endParaRPr lang="en-GB"/>
        </a:p>
      </dgm:t>
    </dgm:pt>
    <dgm:pt modelId="{4B2EEBD1-0097-427B-8B53-80A2F61D11F7}" type="sibTrans" cxnId="{25F805B0-5442-4BE8-A4E2-F98B96E48FD7}">
      <dgm:prSet/>
      <dgm:spPr/>
      <dgm:t>
        <a:bodyPr/>
        <a:lstStyle/>
        <a:p>
          <a:endParaRPr lang="en-GB"/>
        </a:p>
      </dgm:t>
    </dgm:pt>
    <dgm:pt modelId="{D2E2A644-9E89-45C5-AB41-794764E7CC7F}">
      <dgm:prSet/>
      <dgm:spPr/>
      <dgm:t>
        <a:bodyPr/>
        <a:lstStyle/>
        <a:p>
          <a:endParaRPr lang="en-ZA" dirty="0">
            <a:cs typeface="Times New Roman" panose="02020603050405020304" pitchFamily="18" charset="0"/>
          </a:endParaRPr>
        </a:p>
      </dgm:t>
    </dgm:pt>
    <dgm:pt modelId="{3B3E5A74-30CC-4874-AB5C-94107785BE59}" type="parTrans" cxnId="{91611565-4D3C-4CF7-8B7C-A461B4A3B12E}">
      <dgm:prSet/>
      <dgm:spPr/>
      <dgm:t>
        <a:bodyPr/>
        <a:lstStyle/>
        <a:p>
          <a:endParaRPr lang="en-GB"/>
        </a:p>
      </dgm:t>
    </dgm:pt>
    <dgm:pt modelId="{6E0D6FD1-65DA-4CB1-B3FF-F603AE4C380E}" type="sibTrans" cxnId="{91611565-4D3C-4CF7-8B7C-A461B4A3B12E}">
      <dgm:prSet/>
      <dgm:spPr/>
      <dgm:t>
        <a:bodyPr/>
        <a:lstStyle/>
        <a:p>
          <a:endParaRPr lang="en-GB"/>
        </a:p>
      </dgm:t>
    </dgm:pt>
    <dgm:pt modelId="{CA924D3D-F6C4-4372-99FC-1136C9DD1443}">
      <dgm:prSet custT="1"/>
      <dgm:spPr>
        <a:solidFill>
          <a:schemeClr val="bg2">
            <a:lumMod val="50000"/>
          </a:schemeClr>
        </a:solidFill>
      </dgm:spPr>
      <dgm:t>
        <a:bodyPr/>
        <a:lstStyle/>
        <a:p>
          <a:r>
            <a:rPr lang="en-GB" sz="1400" dirty="0">
              <a:latin typeface="Arial" panose="020B0604020202020204" pitchFamily="34" charset="0"/>
              <a:ea typeface="Times New Roman" panose="02020603050405020304" pitchFamily="18" charset="0"/>
              <a:cs typeface="Arial" panose="020B0604020202020204" pitchFamily="34" charset="0"/>
            </a:rPr>
            <a:t>R</a:t>
          </a:r>
          <a:r>
            <a:rPr lang="en-GB" sz="1400" dirty="0">
              <a:effectLst/>
              <a:latin typeface="Arial" panose="020B0604020202020204" pitchFamily="34" charset="0"/>
              <a:ea typeface="Times New Roman" panose="02020603050405020304" pitchFamily="18" charset="0"/>
              <a:cs typeface="Arial" panose="020B0604020202020204" pitchFamily="34" charset="0"/>
            </a:rPr>
            <a:t>ealise the peoples’ contract and mobilize social partners around this programme;</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dgm:t>
    </dgm:pt>
    <dgm:pt modelId="{5B8940F4-515E-4D57-BB6C-EE087CC9EEAB}" type="parTrans" cxnId="{4F380382-246A-4436-B9AB-993E41C1B108}">
      <dgm:prSet/>
      <dgm:spPr/>
      <dgm:t>
        <a:bodyPr/>
        <a:lstStyle/>
        <a:p>
          <a:endParaRPr lang="en-GB"/>
        </a:p>
      </dgm:t>
    </dgm:pt>
    <dgm:pt modelId="{6585E14B-D050-4E5B-9028-EBDB6989352C}" type="sibTrans" cxnId="{4F380382-246A-4436-B9AB-993E41C1B108}">
      <dgm:prSet/>
      <dgm:spPr/>
      <dgm:t>
        <a:bodyPr/>
        <a:lstStyle/>
        <a:p>
          <a:endParaRPr lang="en-GB"/>
        </a:p>
      </dgm:t>
    </dgm:pt>
    <dgm:pt modelId="{C366B190-93CF-45E5-A4D5-60729700A929}">
      <dgm:prSet custT="1"/>
      <dgm:spPr>
        <a:solidFill>
          <a:schemeClr val="bg2">
            <a:lumMod val="50000"/>
          </a:schemeClr>
        </a:solidFill>
      </dgm:spPr>
      <dgm:t>
        <a:bodyPr/>
        <a:lstStyle/>
        <a:p>
          <a:r>
            <a:rPr lang="en-ZA" sz="1400" dirty="0">
              <a:effectLst/>
              <a:latin typeface="Arial" panose="020B0604020202020204" pitchFamily="34" charset="0"/>
              <a:ea typeface="Times New Roman" panose="02020603050405020304" pitchFamily="18" charset="0"/>
              <a:cs typeface="Times New Roman" panose="02020603050405020304" pitchFamily="18" charset="0"/>
            </a:rPr>
            <a:t>Entrench a people-centred orientation in the entire public sector and a new approach to local government’s mode of operation;</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AA0172AB-3C73-4BEB-A2D5-5A03DA0F0C68}" type="parTrans" cxnId="{F1A35371-2B7B-44F3-9D64-94017A16C2BB}">
      <dgm:prSet/>
      <dgm:spPr/>
      <dgm:t>
        <a:bodyPr/>
        <a:lstStyle/>
        <a:p>
          <a:endParaRPr lang="en-GB"/>
        </a:p>
      </dgm:t>
    </dgm:pt>
    <dgm:pt modelId="{366F8EE1-FD8F-494B-8B66-D17485CDAE6A}" type="sibTrans" cxnId="{F1A35371-2B7B-44F3-9D64-94017A16C2BB}">
      <dgm:prSet/>
      <dgm:spPr/>
      <dgm:t>
        <a:bodyPr/>
        <a:lstStyle/>
        <a:p>
          <a:endParaRPr lang="en-GB"/>
        </a:p>
      </dgm:t>
    </dgm:pt>
    <dgm:pt modelId="{CC50375E-2DB4-440F-B00F-62250084BDA5}">
      <dgm:prSet custT="1"/>
      <dgm:spPr>
        <a:solidFill>
          <a:schemeClr val="bg2">
            <a:lumMod val="50000"/>
          </a:schemeClr>
        </a:solidFill>
      </dgm:spPr>
      <dgm:t>
        <a:bodyPr/>
        <a:lstStyle/>
        <a:p>
          <a:r>
            <a:rPr lang="en-ZA" sz="1400" dirty="0">
              <a:effectLst/>
              <a:latin typeface="Arial" panose="020B0604020202020204" pitchFamily="34" charset="0"/>
              <a:ea typeface="Times New Roman" panose="02020603050405020304" pitchFamily="18" charset="0"/>
              <a:cs typeface="Times New Roman" panose="02020603050405020304" pitchFamily="18" charset="0"/>
            </a:rPr>
            <a:t>Establish a new and practical benchmark for local government performance excellence; and</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6DC398D4-BCDC-4088-9566-0B1DF04DEE69}" type="parTrans" cxnId="{1F5F95C0-468E-454C-B8F7-10DADA7DE2EA}">
      <dgm:prSet/>
      <dgm:spPr/>
      <dgm:t>
        <a:bodyPr/>
        <a:lstStyle/>
        <a:p>
          <a:endParaRPr lang="en-GB"/>
        </a:p>
      </dgm:t>
    </dgm:pt>
    <dgm:pt modelId="{7ABFDA42-2783-41E8-BDF5-8492A25320B4}" type="sibTrans" cxnId="{1F5F95C0-468E-454C-B8F7-10DADA7DE2EA}">
      <dgm:prSet/>
      <dgm:spPr/>
      <dgm:t>
        <a:bodyPr/>
        <a:lstStyle/>
        <a:p>
          <a:endParaRPr lang="en-GB"/>
        </a:p>
      </dgm:t>
    </dgm:pt>
    <dgm:pt modelId="{2B2EDA83-D734-4213-8D64-EC3D6EFD0453}">
      <dgm:prSet custT="1"/>
      <dgm:spPr>
        <a:solidFill>
          <a:schemeClr val="bg2">
            <a:lumMod val="50000"/>
          </a:schemeClr>
        </a:solidFill>
      </dgm:spPr>
      <dgm:t>
        <a:bodyPr/>
        <a:lstStyle/>
        <a:p>
          <a:r>
            <a:rPr lang="en-ZA" sz="1400" dirty="0">
              <a:effectLst/>
              <a:latin typeface="Arial" panose="020B0604020202020204" pitchFamily="34" charset="0"/>
              <a:ea typeface="Times New Roman" panose="02020603050405020304" pitchFamily="18" charset="0"/>
              <a:cs typeface="Times New Roman" panose="02020603050405020304" pitchFamily="18" charset="0"/>
            </a:rPr>
            <a:t>Have successful local government elections in 2005/6.</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46FF7927-6940-4772-A4FD-77CDFDBC1989}" type="parTrans" cxnId="{E656D500-2108-4CFF-A5C9-0CC085DA52AC}">
      <dgm:prSet/>
      <dgm:spPr/>
      <dgm:t>
        <a:bodyPr/>
        <a:lstStyle/>
        <a:p>
          <a:endParaRPr lang="en-GB"/>
        </a:p>
      </dgm:t>
    </dgm:pt>
    <dgm:pt modelId="{4575A41D-1526-43D2-84B9-7DA4D3F2C9A7}" type="sibTrans" cxnId="{E656D500-2108-4CFF-A5C9-0CC085DA52AC}">
      <dgm:prSet/>
      <dgm:spPr/>
      <dgm:t>
        <a:bodyPr/>
        <a:lstStyle/>
        <a:p>
          <a:endParaRPr lang="en-GB"/>
        </a:p>
      </dgm:t>
    </dgm:pt>
    <dgm:pt modelId="{E77FA7F1-BA0B-4ECA-A1DA-80517DEDA9E0}">
      <dgm:prSet/>
      <dgm:spPr/>
      <dgm:t>
        <a:bodyPr/>
        <a:lstStyle/>
        <a:p>
          <a:r>
            <a:rPr lang="en-ZA"/>
            <a:t>Service Delivery Facilitators</a:t>
          </a:r>
          <a:endParaRPr lang="en-ZA" dirty="0"/>
        </a:p>
      </dgm:t>
    </dgm:pt>
    <dgm:pt modelId="{C0C27FC7-F176-4C93-AB37-257C835C179E}" type="parTrans" cxnId="{2C75440F-FD24-4C02-A6B2-A4878B34760A}">
      <dgm:prSet/>
      <dgm:spPr/>
      <dgm:t>
        <a:bodyPr/>
        <a:lstStyle/>
        <a:p>
          <a:endParaRPr lang="en-GB"/>
        </a:p>
      </dgm:t>
    </dgm:pt>
    <dgm:pt modelId="{03FC10BC-C231-4657-AF52-7012B43F52EB}" type="sibTrans" cxnId="{2C75440F-FD24-4C02-A6B2-A4878B34760A}">
      <dgm:prSet/>
      <dgm:spPr/>
      <dgm:t>
        <a:bodyPr/>
        <a:lstStyle/>
        <a:p>
          <a:endParaRPr lang="en-GB"/>
        </a:p>
      </dgm:t>
    </dgm:pt>
    <dgm:pt modelId="{FAC37EB0-3FE6-42B6-87A1-5174A76E8AE0}">
      <dgm:prSet/>
      <dgm:spPr/>
      <dgm:t>
        <a:bodyPr/>
        <a:lstStyle/>
        <a:p>
          <a:r>
            <a:rPr lang="en-ZA"/>
            <a:t>Training Programmes (Jipsa/Ilima/SAMDI)</a:t>
          </a:r>
          <a:endParaRPr lang="en-ZA" dirty="0"/>
        </a:p>
      </dgm:t>
    </dgm:pt>
    <dgm:pt modelId="{5CFD2F75-9E37-4DDB-B2A3-DC2D189E238E}" type="parTrans" cxnId="{785104F4-66CB-401E-A1C9-B6C9DB6FB669}">
      <dgm:prSet/>
      <dgm:spPr/>
      <dgm:t>
        <a:bodyPr/>
        <a:lstStyle/>
        <a:p>
          <a:endParaRPr lang="en-GB"/>
        </a:p>
      </dgm:t>
    </dgm:pt>
    <dgm:pt modelId="{6667DDC4-47FE-467C-A48E-38E3658AF10E}" type="sibTrans" cxnId="{785104F4-66CB-401E-A1C9-B6C9DB6FB669}">
      <dgm:prSet/>
      <dgm:spPr/>
      <dgm:t>
        <a:bodyPr/>
        <a:lstStyle/>
        <a:p>
          <a:endParaRPr lang="en-GB"/>
        </a:p>
      </dgm:t>
    </dgm:pt>
    <dgm:pt modelId="{3E174CD9-830B-468E-BFCB-21A390F8BD06}">
      <dgm:prSet/>
      <dgm:spPr/>
      <dgm:t>
        <a:bodyPr/>
        <a:lstStyle/>
        <a:p>
          <a:r>
            <a:rPr lang="en-ZA" dirty="0"/>
            <a:t>Financing for Infrastructure</a:t>
          </a:r>
        </a:p>
      </dgm:t>
    </dgm:pt>
    <dgm:pt modelId="{88A94467-A8E7-459A-A7EC-482045DDECFB}" type="parTrans" cxnId="{A726D397-4666-415E-84DA-2BBA9DB4B007}">
      <dgm:prSet/>
      <dgm:spPr/>
      <dgm:t>
        <a:bodyPr/>
        <a:lstStyle/>
        <a:p>
          <a:endParaRPr lang="en-GB"/>
        </a:p>
      </dgm:t>
    </dgm:pt>
    <dgm:pt modelId="{1832A068-2841-4A79-A6D5-A6E5D8D1F821}" type="sibTrans" cxnId="{A726D397-4666-415E-84DA-2BBA9DB4B007}">
      <dgm:prSet/>
      <dgm:spPr/>
      <dgm:t>
        <a:bodyPr/>
        <a:lstStyle/>
        <a:p>
          <a:endParaRPr lang="en-GB"/>
        </a:p>
      </dgm:t>
    </dgm:pt>
    <dgm:pt modelId="{327239E5-FA2F-4B39-985B-FEE76E9D776E}" type="pres">
      <dgm:prSet presAssocID="{1CA6DBCD-279E-4112-B2D3-DFA63F2B045F}" presName="linear" presStyleCnt="0">
        <dgm:presLayoutVars>
          <dgm:dir/>
          <dgm:resizeHandles val="exact"/>
        </dgm:presLayoutVars>
      </dgm:prSet>
      <dgm:spPr/>
      <dgm:t>
        <a:bodyPr/>
        <a:lstStyle/>
        <a:p>
          <a:endParaRPr lang="en-US"/>
        </a:p>
      </dgm:t>
    </dgm:pt>
    <dgm:pt modelId="{571CD40F-DF88-427B-956C-CBC98F5789E2}" type="pres">
      <dgm:prSet presAssocID="{E7C61CB5-2E4E-48F3-8CB5-A698EBBEB9AB}" presName="comp" presStyleCnt="0"/>
      <dgm:spPr/>
    </dgm:pt>
    <dgm:pt modelId="{FA580124-EE26-4A8C-8119-8DDD40744F39}" type="pres">
      <dgm:prSet presAssocID="{E7C61CB5-2E4E-48F3-8CB5-A698EBBEB9AB}" presName="box" presStyleLbl="node1" presStyleIdx="0" presStyleCnt="2" custScaleY="163682" custLinFactNeighborX="-1195" custLinFactNeighborY="-463"/>
      <dgm:spPr/>
      <dgm:t>
        <a:bodyPr/>
        <a:lstStyle/>
        <a:p>
          <a:endParaRPr lang="en-US"/>
        </a:p>
      </dgm:t>
    </dgm:pt>
    <dgm:pt modelId="{4325D0CC-ADE3-40D3-A190-AAD26774AB26}" type="pres">
      <dgm:prSet presAssocID="{E7C61CB5-2E4E-48F3-8CB5-A698EBBEB9AB}"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Clipboard Checked"/>
        </a:ext>
      </dgm:extLst>
    </dgm:pt>
    <dgm:pt modelId="{B9500B89-64BD-4CC0-A165-D8205E4489E2}" type="pres">
      <dgm:prSet presAssocID="{E7C61CB5-2E4E-48F3-8CB5-A698EBBEB9AB}" presName="text" presStyleLbl="node1" presStyleIdx="0" presStyleCnt="2">
        <dgm:presLayoutVars>
          <dgm:bulletEnabled val="1"/>
        </dgm:presLayoutVars>
      </dgm:prSet>
      <dgm:spPr/>
      <dgm:t>
        <a:bodyPr/>
        <a:lstStyle/>
        <a:p>
          <a:endParaRPr lang="en-US"/>
        </a:p>
      </dgm:t>
    </dgm:pt>
    <dgm:pt modelId="{77B8F07E-E693-4BE6-9E2D-91959F8AC42A}" type="pres">
      <dgm:prSet presAssocID="{DD7351F0-6A80-40E8-B419-6E3CCD436B60}" presName="spacer" presStyleCnt="0"/>
      <dgm:spPr/>
    </dgm:pt>
    <dgm:pt modelId="{85041B7A-0823-462E-986F-9C8522015883}" type="pres">
      <dgm:prSet presAssocID="{F9B8ACEF-6D51-4CDC-80B2-5DDBD87E6370}" presName="comp" presStyleCnt="0"/>
      <dgm:spPr/>
    </dgm:pt>
    <dgm:pt modelId="{4F505D04-94F6-487D-B313-A039765864D1}" type="pres">
      <dgm:prSet presAssocID="{F9B8ACEF-6D51-4CDC-80B2-5DDBD87E6370}" presName="box" presStyleLbl="node1" presStyleIdx="1" presStyleCnt="2" custLinFactNeighborY="4167"/>
      <dgm:spPr/>
      <dgm:t>
        <a:bodyPr/>
        <a:lstStyle/>
        <a:p>
          <a:endParaRPr lang="en-US"/>
        </a:p>
      </dgm:t>
    </dgm:pt>
    <dgm:pt modelId="{CBA8016C-9A29-4DFA-8E5B-A6C552B1D2D3}" type="pres">
      <dgm:prSet presAssocID="{F9B8ACEF-6D51-4CDC-80B2-5DDBD87E6370}" presName="img"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Group brainstorm"/>
        </a:ext>
      </dgm:extLst>
    </dgm:pt>
    <dgm:pt modelId="{9FCA23A3-2B20-4F14-809C-BBF0C6EF9A81}" type="pres">
      <dgm:prSet presAssocID="{F9B8ACEF-6D51-4CDC-80B2-5DDBD87E6370}" presName="text" presStyleLbl="node1" presStyleIdx="1" presStyleCnt="2">
        <dgm:presLayoutVars>
          <dgm:bulletEnabled val="1"/>
        </dgm:presLayoutVars>
      </dgm:prSet>
      <dgm:spPr/>
      <dgm:t>
        <a:bodyPr/>
        <a:lstStyle/>
        <a:p>
          <a:endParaRPr lang="en-US"/>
        </a:p>
      </dgm:t>
    </dgm:pt>
  </dgm:ptLst>
  <dgm:cxnLst>
    <dgm:cxn modelId="{0846CE7E-1D09-4F80-94C8-6572B1C0A96A}" type="presOf" srcId="{CA924D3D-F6C4-4372-99FC-1136C9DD1443}" destId="{B9500B89-64BD-4CC0-A165-D8205E4489E2}" srcOrd="1" destOrd="2" presId="urn:microsoft.com/office/officeart/2005/8/layout/vList4"/>
    <dgm:cxn modelId="{954DC7FC-C186-4E46-BE83-0DB62F3CEA85}" type="presOf" srcId="{77A66C56-D08E-4C57-9EA8-6BBA66E0B7B9}" destId="{B9500B89-64BD-4CC0-A165-D8205E4489E2}" srcOrd="1" destOrd="6" presId="urn:microsoft.com/office/officeart/2005/8/layout/vList4"/>
    <dgm:cxn modelId="{E9A8AB0C-D698-4569-BEE8-DC27BFBEFC62}" type="presOf" srcId="{F9B8ACEF-6D51-4CDC-80B2-5DDBD87E6370}" destId="{9FCA23A3-2B20-4F14-809C-BBF0C6EF9A81}" srcOrd="1" destOrd="0" presId="urn:microsoft.com/office/officeart/2005/8/layout/vList4"/>
    <dgm:cxn modelId="{C9C546E9-C75B-4FAE-87B3-AE2592A262C3}" type="presOf" srcId="{77A66C56-D08E-4C57-9EA8-6BBA66E0B7B9}" destId="{FA580124-EE26-4A8C-8119-8DDD40744F39}" srcOrd="0" destOrd="6" presId="urn:microsoft.com/office/officeart/2005/8/layout/vList4"/>
    <dgm:cxn modelId="{25F805B0-5442-4BE8-A4E2-F98B96E48FD7}" srcId="{F9B8ACEF-6D51-4CDC-80B2-5DDBD87E6370}" destId="{2F8E91B2-B746-41DA-8BC2-B20C0E8A4748}" srcOrd="0" destOrd="0" parTransId="{1C7D2BC9-AF16-42E6-AFA1-293D008DC989}" sibTransId="{4B2EEBD1-0097-427B-8B53-80A2F61D11F7}"/>
    <dgm:cxn modelId="{5C76BE48-F6AE-4534-AAF0-DFF3363051B8}" type="presOf" srcId="{1CA6DBCD-279E-4112-B2D3-DFA63F2B045F}" destId="{327239E5-FA2F-4B39-985B-FEE76E9D776E}" srcOrd="0" destOrd="0" presId="urn:microsoft.com/office/officeart/2005/8/layout/vList4"/>
    <dgm:cxn modelId="{E1417849-1A38-45C7-BFA7-AB19B00CD78E}" type="presOf" srcId="{D2E2A644-9E89-45C5-AB41-794764E7CC7F}" destId="{9FCA23A3-2B20-4F14-809C-BBF0C6EF9A81}" srcOrd="1" destOrd="5" presId="urn:microsoft.com/office/officeart/2005/8/layout/vList4"/>
    <dgm:cxn modelId="{C656B821-D48B-484A-992E-7383715C62E1}" type="presOf" srcId="{C366B190-93CF-45E5-A4D5-60729700A929}" destId="{FA580124-EE26-4A8C-8119-8DDD40744F39}" srcOrd="0" destOrd="3" presId="urn:microsoft.com/office/officeart/2005/8/layout/vList4"/>
    <dgm:cxn modelId="{2C75440F-FD24-4C02-A6B2-A4878B34760A}" srcId="{F9B8ACEF-6D51-4CDC-80B2-5DDBD87E6370}" destId="{E77FA7F1-BA0B-4ECA-A1DA-80517DEDA9E0}" srcOrd="1" destOrd="0" parTransId="{C0C27FC7-F176-4C93-AB37-257C835C179E}" sibTransId="{03FC10BC-C231-4657-AF52-7012B43F52EB}"/>
    <dgm:cxn modelId="{1F5F95C0-468E-454C-B8F7-10DADA7DE2EA}" srcId="{E7C61CB5-2E4E-48F3-8CB5-A698EBBEB9AB}" destId="{CC50375E-2DB4-440F-B00F-62250084BDA5}" srcOrd="3" destOrd="0" parTransId="{6DC398D4-BCDC-4088-9566-0B1DF04DEE69}" sibTransId="{7ABFDA42-2783-41E8-BDF5-8492A25320B4}"/>
    <dgm:cxn modelId="{785104F4-66CB-401E-A1C9-B6C9DB6FB669}" srcId="{F9B8ACEF-6D51-4CDC-80B2-5DDBD87E6370}" destId="{FAC37EB0-3FE6-42B6-87A1-5174A76E8AE0}" srcOrd="2" destOrd="0" parTransId="{5CFD2F75-9E37-4DDB-B2A3-DC2D189E238E}" sibTransId="{6667DDC4-47FE-467C-A48E-38E3658AF10E}"/>
    <dgm:cxn modelId="{6D8E56E4-DC14-4BF9-ACB9-B614DB14533C}" srcId="{1CA6DBCD-279E-4112-B2D3-DFA63F2B045F}" destId="{F9B8ACEF-6D51-4CDC-80B2-5DDBD87E6370}" srcOrd="1" destOrd="0" parTransId="{A302099B-14DC-4C5C-8655-45F05395BB26}" sibTransId="{E679EB76-5C4D-42ED-B404-E6ECF832C62D}"/>
    <dgm:cxn modelId="{FE5B969D-0B99-4857-AD58-D6FCB83929E0}" type="presOf" srcId="{2F8E91B2-B746-41DA-8BC2-B20C0E8A4748}" destId="{4F505D04-94F6-487D-B313-A039765864D1}" srcOrd="0" destOrd="1" presId="urn:microsoft.com/office/officeart/2005/8/layout/vList4"/>
    <dgm:cxn modelId="{72651C04-462A-4FEE-847C-C48341E8EF5F}" type="presOf" srcId="{D2E2A644-9E89-45C5-AB41-794764E7CC7F}" destId="{4F505D04-94F6-487D-B313-A039765864D1}" srcOrd="0" destOrd="5" presId="urn:microsoft.com/office/officeart/2005/8/layout/vList4"/>
    <dgm:cxn modelId="{B7EC09FE-6BA4-414B-9AC3-97BA694B1475}" type="presOf" srcId="{E7C61CB5-2E4E-48F3-8CB5-A698EBBEB9AB}" destId="{B9500B89-64BD-4CC0-A165-D8205E4489E2}" srcOrd="1" destOrd="0" presId="urn:microsoft.com/office/officeart/2005/8/layout/vList4"/>
    <dgm:cxn modelId="{E656D500-2108-4CFF-A5C9-0CC085DA52AC}" srcId="{E7C61CB5-2E4E-48F3-8CB5-A698EBBEB9AB}" destId="{2B2EDA83-D734-4213-8D64-EC3D6EFD0453}" srcOrd="4" destOrd="0" parTransId="{46FF7927-6940-4772-A4FD-77CDFDBC1989}" sibTransId="{4575A41D-1526-43D2-84B9-7DA4D3F2C9A7}"/>
    <dgm:cxn modelId="{C5CF8C4C-9972-4241-987E-003915BB2A00}" type="presOf" srcId="{3E174CD9-830B-468E-BFCB-21A390F8BD06}" destId="{9FCA23A3-2B20-4F14-809C-BBF0C6EF9A81}" srcOrd="1" destOrd="4" presId="urn:microsoft.com/office/officeart/2005/8/layout/vList4"/>
    <dgm:cxn modelId="{53228917-9289-437A-BA1F-9A08B7FD26E1}" type="presOf" srcId="{C366B190-93CF-45E5-A4D5-60729700A929}" destId="{B9500B89-64BD-4CC0-A165-D8205E4489E2}" srcOrd="1" destOrd="3" presId="urn:microsoft.com/office/officeart/2005/8/layout/vList4"/>
    <dgm:cxn modelId="{4F380382-246A-4436-B9AB-993E41C1B108}" srcId="{E7C61CB5-2E4E-48F3-8CB5-A698EBBEB9AB}" destId="{CA924D3D-F6C4-4372-99FC-1136C9DD1443}" srcOrd="1" destOrd="0" parTransId="{5B8940F4-515E-4D57-BB6C-EE087CC9EEAB}" sibTransId="{6585E14B-D050-4E5B-9028-EBDB6989352C}"/>
    <dgm:cxn modelId="{AE8BCC00-31DD-4815-811A-9C4ADA07F9D3}" type="presOf" srcId="{2F8E91B2-B746-41DA-8BC2-B20C0E8A4748}" destId="{9FCA23A3-2B20-4F14-809C-BBF0C6EF9A81}" srcOrd="1" destOrd="1" presId="urn:microsoft.com/office/officeart/2005/8/layout/vList4"/>
    <dgm:cxn modelId="{F1A35371-2B7B-44F3-9D64-94017A16C2BB}" srcId="{E7C61CB5-2E4E-48F3-8CB5-A698EBBEB9AB}" destId="{C366B190-93CF-45E5-A4D5-60729700A929}" srcOrd="2" destOrd="0" parTransId="{AA0172AB-3C73-4BEB-A2D5-5A03DA0F0C68}" sibTransId="{366F8EE1-FD8F-494B-8B66-D17485CDAE6A}"/>
    <dgm:cxn modelId="{A17E9B89-AAE3-4624-B6C2-7FD8B90273B7}" type="presOf" srcId="{2B2EDA83-D734-4213-8D64-EC3D6EFD0453}" destId="{FA580124-EE26-4A8C-8119-8DDD40744F39}" srcOrd="0" destOrd="5" presId="urn:microsoft.com/office/officeart/2005/8/layout/vList4"/>
    <dgm:cxn modelId="{91611565-4D3C-4CF7-8B7C-A461B4A3B12E}" srcId="{F9B8ACEF-6D51-4CDC-80B2-5DDBD87E6370}" destId="{D2E2A644-9E89-45C5-AB41-794764E7CC7F}" srcOrd="4" destOrd="0" parTransId="{3B3E5A74-30CC-4874-AB5C-94107785BE59}" sibTransId="{6E0D6FD1-65DA-4CB1-B3FF-F603AE4C380E}"/>
    <dgm:cxn modelId="{47BB7D08-44AD-464E-9AB9-35213D70A826}" type="presOf" srcId="{CA924D3D-F6C4-4372-99FC-1136C9DD1443}" destId="{FA580124-EE26-4A8C-8119-8DDD40744F39}" srcOrd="0" destOrd="2" presId="urn:microsoft.com/office/officeart/2005/8/layout/vList4"/>
    <dgm:cxn modelId="{858D2035-DB93-4507-B28D-4F63D210DAEB}" srcId="{1CA6DBCD-279E-4112-B2D3-DFA63F2B045F}" destId="{E7C61CB5-2E4E-48F3-8CB5-A698EBBEB9AB}" srcOrd="0" destOrd="0" parTransId="{B57E9B02-78D2-436F-A907-DACCEDEE9F15}" sibTransId="{DD7351F0-6A80-40E8-B419-6E3CCD436B60}"/>
    <dgm:cxn modelId="{6730C55B-4CD6-4D29-8BFD-8E5E061730EC}" type="presOf" srcId="{F9B8ACEF-6D51-4CDC-80B2-5DDBD87E6370}" destId="{4F505D04-94F6-487D-B313-A039765864D1}" srcOrd="0" destOrd="0" presId="urn:microsoft.com/office/officeart/2005/8/layout/vList4"/>
    <dgm:cxn modelId="{4637B0BD-E014-4679-A716-8EC25268AAAF}" type="presOf" srcId="{FAC37EB0-3FE6-42B6-87A1-5174A76E8AE0}" destId="{4F505D04-94F6-487D-B313-A039765864D1}" srcOrd="0" destOrd="3" presId="urn:microsoft.com/office/officeart/2005/8/layout/vList4"/>
    <dgm:cxn modelId="{52D87FC4-52DC-4E13-B778-5B735A79EDB7}" type="presOf" srcId="{CC50375E-2DB4-440F-B00F-62250084BDA5}" destId="{FA580124-EE26-4A8C-8119-8DDD40744F39}" srcOrd="0" destOrd="4" presId="urn:microsoft.com/office/officeart/2005/8/layout/vList4"/>
    <dgm:cxn modelId="{D28EBEE2-D37A-4EFA-9A3E-D02ACBF744D1}" type="presOf" srcId="{3E174CD9-830B-468E-BFCB-21A390F8BD06}" destId="{4F505D04-94F6-487D-B313-A039765864D1}" srcOrd="0" destOrd="4" presId="urn:microsoft.com/office/officeart/2005/8/layout/vList4"/>
    <dgm:cxn modelId="{C7AFC2A8-9164-488A-80EF-248681FFAB41}" type="presOf" srcId="{070193CD-0B36-4563-8673-35DE27017A58}" destId="{B9500B89-64BD-4CC0-A165-D8205E4489E2}" srcOrd="1" destOrd="1" presId="urn:microsoft.com/office/officeart/2005/8/layout/vList4"/>
    <dgm:cxn modelId="{B8F05D4A-542C-4E42-B35F-0B42F172B2CF}" type="presOf" srcId="{CC50375E-2DB4-440F-B00F-62250084BDA5}" destId="{B9500B89-64BD-4CC0-A165-D8205E4489E2}" srcOrd="1" destOrd="4" presId="urn:microsoft.com/office/officeart/2005/8/layout/vList4"/>
    <dgm:cxn modelId="{056BE2A6-97CE-4EE6-8C7B-FB8F84C26D21}" type="presOf" srcId="{FAC37EB0-3FE6-42B6-87A1-5174A76E8AE0}" destId="{9FCA23A3-2B20-4F14-809C-BBF0C6EF9A81}" srcOrd="1" destOrd="3" presId="urn:microsoft.com/office/officeart/2005/8/layout/vList4"/>
    <dgm:cxn modelId="{ADC66EB3-4146-40CA-AFBD-CA08FA2C67F9}" type="presOf" srcId="{E7C61CB5-2E4E-48F3-8CB5-A698EBBEB9AB}" destId="{FA580124-EE26-4A8C-8119-8DDD40744F39}" srcOrd="0" destOrd="0" presId="urn:microsoft.com/office/officeart/2005/8/layout/vList4"/>
    <dgm:cxn modelId="{B164F267-5645-4A5B-81FC-547B0362511F}" type="presOf" srcId="{E77FA7F1-BA0B-4ECA-A1DA-80517DEDA9E0}" destId="{9FCA23A3-2B20-4F14-809C-BBF0C6EF9A81}" srcOrd="1" destOrd="2" presId="urn:microsoft.com/office/officeart/2005/8/layout/vList4"/>
    <dgm:cxn modelId="{F65E48A7-AD73-4BE8-9C94-D3A2D70DB4F2}" type="presOf" srcId="{2B2EDA83-D734-4213-8D64-EC3D6EFD0453}" destId="{B9500B89-64BD-4CC0-A165-D8205E4489E2}" srcOrd="1" destOrd="5" presId="urn:microsoft.com/office/officeart/2005/8/layout/vList4"/>
    <dgm:cxn modelId="{35A88E6D-3BE9-495F-B57E-53D5F355FF3D}" srcId="{2B2EDA83-D734-4213-8D64-EC3D6EFD0453}" destId="{77A66C56-D08E-4C57-9EA8-6BBA66E0B7B9}" srcOrd="0" destOrd="0" parTransId="{AD696DF2-B59A-495D-AA08-E18F8389CEAC}" sibTransId="{D4DEA7C9-5E21-4DF1-8317-60AEA99C3529}"/>
    <dgm:cxn modelId="{A726D397-4666-415E-84DA-2BBA9DB4B007}" srcId="{F9B8ACEF-6D51-4CDC-80B2-5DDBD87E6370}" destId="{3E174CD9-830B-468E-BFCB-21A390F8BD06}" srcOrd="3" destOrd="0" parTransId="{88A94467-A8E7-459A-A7EC-482045DDECFB}" sibTransId="{1832A068-2841-4A79-A6D5-A6E5D8D1F821}"/>
    <dgm:cxn modelId="{EB00F14A-8C7B-440D-8149-B6110CEA1C7E}" type="presOf" srcId="{070193CD-0B36-4563-8673-35DE27017A58}" destId="{FA580124-EE26-4A8C-8119-8DDD40744F39}" srcOrd="0" destOrd="1" presId="urn:microsoft.com/office/officeart/2005/8/layout/vList4"/>
    <dgm:cxn modelId="{5D5005FF-278E-4255-8E2D-372D50EA52CE}" srcId="{E7C61CB5-2E4E-48F3-8CB5-A698EBBEB9AB}" destId="{070193CD-0B36-4563-8673-35DE27017A58}" srcOrd="0" destOrd="0" parTransId="{6D24DE6A-8085-4590-AC40-3F413D203D02}" sibTransId="{7C829810-992B-4A86-8DF1-AE0F0124027B}"/>
    <dgm:cxn modelId="{F6A7C99F-D538-4AB5-8EB0-3C3B1379453A}" type="presOf" srcId="{E77FA7F1-BA0B-4ECA-A1DA-80517DEDA9E0}" destId="{4F505D04-94F6-487D-B313-A039765864D1}" srcOrd="0" destOrd="2" presId="urn:microsoft.com/office/officeart/2005/8/layout/vList4"/>
    <dgm:cxn modelId="{4BBBFE62-385D-4BCB-A67E-0A5D66F21BD4}" type="presParOf" srcId="{327239E5-FA2F-4B39-985B-FEE76E9D776E}" destId="{571CD40F-DF88-427B-956C-CBC98F5789E2}" srcOrd="0" destOrd="0" presId="urn:microsoft.com/office/officeart/2005/8/layout/vList4"/>
    <dgm:cxn modelId="{62B18BED-AB35-47D7-97A5-C1A4D8DA1359}" type="presParOf" srcId="{571CD40F-DF88-427B-956C-CBC98F5789E2}" destId="{FA580124-EE26-4A8C-8119-8DDD40744F39}" srcOrd="0" destOrd="0" presId="urn:microsoft.com/office/officeart/2005/8/layout/vList4"/>
    <dgm:cxn modelId="{735D3597-5B82-4E7D-91FD-A2F9C7AEDCB0}" type="presParOf" srcId="{571CD40F-DF88-427B-956C-CBC98F5789E2}" destId="{4325D0CC-ADE3-40D3-A190-AAD26774AB26}" srcOrd="1" destOrd="0" presId="urn:microsoft.com/office/officeart/2005/8/layout/vList4"/>
    <dgm:cxn modelId="{3B634217-1995-438E-82F4-A61A73A19012}" type="presParOf" srcId="{571CD40F-DF88-427B-956C-CBC98F5789E2}" destId="{B9500B89-64BD-4CC0-A165-D8205E4489E2}" srcOrd="2" destOrd="0" presId="urn:microsoft.com/office/officeart/2005/8/layout/vList4"/>
    <dgm:cxn modelId="{A23CFB60-3269-4365-B2EC-B988230D894B}" type="presParOf" srcId="{327239E5-FA2F-4B39-985B-FEE76E9D776E}" destId="{77B8F07E-E693-4BE6-9E2D-91959F8AC42A}" srcOrd="1" destOrd="0" presId="urn:microsoft.com/office/officeart/2005/8/layout/vList4"/>
    <dgm:cxn modelId="{E8AE0B13-E4E3-4879-9648-C70AB981282C}" type="presParOf" srcId="{327239E5-FA2F-4B39-985B-FEE76E9D776E}" destId="{85041B7A-0823-462E-986F-9C8522015883}" srcOrd="2" destOrd="0" presId="urn:microsoft.com/office/officeart/2005/8/layout/vList4"/>
    <dgm:cxn modelId="{973D4F75-4825-4741-85CF-D56549800A4B}" type="presParOf" srcId="{85041B7A-0823-462E-986F-9C8522015883}" destId="{4F505D04-94F6-487D-B313-A039765864D1}" srcOrd="0" destOrd="0" presId="urn:microsoft.com/office/officeart/2005/8/layout/vList4"/>
    <dgm:cxn modelId="{64FB1657-308A-4938-8240-AE8C58607C58}" type="presParOf" srcId="{85041B7A-0823-462E-986F-9C8522015883}" destId="{CBA8016C-9A29-4DFA-8E5B-A6C552B1D2D3}" srcOrd="1" destOrd="0" presId="urn:microsoft.com/office/officeart/2005/8/layout/vList4"/>
    <dgm:cxn modelId="{8A935F30-14EE-479C-B642-4C762248D055}" type="presParOf" srcId="{85041B7A-0823-462E-986F-9C8522015883}" destId="{9FCA23A3-2B20-4F14-809C-BBF0C6EF9A8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A6DBCD-279E-4112-B2D3-DFA63F2B045F}"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GB"/>
        </a:p>
      </dgm:t>
    </dgm:pt>
    <dgm:pt modelId="{E7C61CB5-2E4E-48F3-8CB5-A698EBBEB9AB}">
      <dgm:prSet phldrT="[Text]" custT="1"/>
      <dgm:spPr>
        <a:solidFill>
          <a:schemeClr val="accent4">
            <a:lumMod val="60000"/>
            <a:lumOff val="40000"/>
          </a:schemeClr>
        </a:solidFill>
      </dgm:spPr>
      <dgm:t>
        <a:bodyPr/>
        <a:lstStyle/>
        <a:p>
          <a:r>
            <a:rPr lang="en-ZA" sz="1800" dirty="0">
              <a:solidFill>
                <a:schemeClr val="tx1"/>
              </a:solidFill>
            </a:rPr>
            <a:t>Successes</a:t>
          </a:r>
          <a:endParaRPr lang="en-GB" sz="1800" dirty="0">
            <a:solidFill>
              <a:schemeClr val="tx1"/>
            </a:solidFill>
          </a:endParaRPr>
        </a:p>
      </dgm:t>
    </dgm:pt>
    <dgm:pt modelId="{B57E9B02-78D2-436F-A907-DACCEDEE9F15}" type="parTrans" cxnId="{858D2035-DB93-4507-B28D-4F63D210DAEB}">
      <dgm:prSet/>
      <dgm:spPr/>
      <dgm:t>
        <a:bodyPr/>
        <a:lstStyle/>
        <a:p>
          <a:endParaRPr lang="en-GB"/>
        </a:p>
      </dgm:t>
    </dgm:pt>
    <dgm:pt modelId="{DD7351F0-6A80-40E8-B419-6E3CCD436B60}" type="sibTrans" cxnId="{858D2035-DB93-4507-B28D-4F63D210DAEB}">
      <dgm:prSet/>
      <dgm:spPr/>
      <dgm:t>
        <a:bodyPr/>
        <a:lstStyle/>
        <a:p>
          <a:endParaRPr lang="en-GB"/>
        </a:p>
      </dgm:t>
    </dgm:pt>
    <dgm:pt modelId="{070193CD-0B36-4563-8673-35DE27017A58}">
      <dgm:prSet phldrT="[Text]" custT="1"/>
      <dgm:spPr>
        <a:solidFill>
          <a:schemeClr val="accent4">
            <a:lumMod val="60000"/>
            <a:lumOff val="40000"/>
          </a:schemeClr>
        </a:solidFill>
      </dgm:spPr>
      <dgm:t>
        <a:bodyPr/>
        <a:lstStyle/>
        <a:p>
          <a:r>
            <a:rPr lang="en-ZA" sz="1600" dirty="0">
              <a:solidFill>
                <a:schemeClr val="tx1"/>
              </a:solidFill>
            </a:rPr>
            <a:t>Range of Partnerships with National Sector Departments, Development Finance Institutions</a:t>
          </a:r>
          <a:endParaRPr lang="en-GB" sz="1600" dirty="0">
            <a:solidFill>
              <a:schemeClr val="tx1"/>
            </a:solidFill>
          </a:endParaRPr>
        </a:p>
      </dgm:t>
    </dgm:pt>
    <dgm:pt modelId="{6D24DE6A-8085-4590-AC40-3F413D203D02}" type="parTrans" cxnId="{5D5005FF-278E-4255-8E2D-372D50EA52CE}">
      <dgm:prSet/>
      <dgm:spPr/>
      <dgm:t>
        <a:bodyPr/>
        <a:lstStyle/>
        <a:p>
          <a:endParaRPr lang="en-GB"/>
        </a:p>
      </dgm:t>
    </dgm:pt>
    <dgm:pt modelId="{7C829810-992B-4A86-8DF1-AE0F0124027B}" type="sibTrans" cxnId="{5D5005FF-278E-4255-8E2D-372D50EA52CE}">
      <dgm:prSet/>
      <dgm:spPr/>
      <dgm:t>
        <a:bodyPr/>
        <a:lstStyle/>
        <a:p>
          <a:endParaRPr lang="en-GB"/>
        </a:p>
      </dgm:t>
    </dgm:pt>
    <dgm:pt modelId="{F9B8ACEF-6D51-4CDC-80B2-5DDBD87E6370}">
      <dgm:prSet phldrT="[Text]"/>
      <dgm:spPr>
        <a:solidFill>
          <a:schemeClr val="accent1">
            <a:lumMod val="60000"/>
            <a:lumOff val="40000"/>
          </a:schemeClr>
        </a:solidFill>
      </dgm:spPr>
      <dgm:t>
        <a:bodyPr/>
        <a:lstStyle/>
        <a:p>
          <a:r>
            <a:rPr lang="en-ZA" sz="1700" dirty="0">
              <a:solidFill>
                <a:schemeClr val="tx1"/>
              </a:solidFill>
            </a:rPr>
            <a:t>Lessons Learned</a:t>
          </a:r>
          <a:endParaRPr lang="en-GB" sz="1700" dirty="0">
            <a:solidFill>
              <a:schemeClr val="tx1"/>
            </a:solidFill>
          </a:endParaRPr>
        </a:p>
      </dgm:t>
    </dgm:pt>
    <dgm:pt modelId="{A302099B-14DC-4C5C-8655-45F05395BB26}" type="parTrans" cxnId="{6D8E56E4-DC14-4BF9-ACB9-B614DB14533C}">
      <dgm:prSet/>
      <dgm:spPr/>
      <dgm:t>
        <a:bodyPr/>
        <a:lstStyle/>
        <a:p>
          <a:endParaRPr lang="en-GB"/>
        </a:p>
      </dgm:t>
    </dgm:pt>
    <dgm:pt modelId="{E679EB76-5C4D-42ED-B404-E6ECF832C62D}" type="sibTrans" cxnId="{6D8E56E4-DC14-4BF9-ACB9-B614DB14533C}">
      <dgm:prSet/>
      <dgm:spPr/>
      <dgm:t>
        <a:bodyPr/>
        <a:lstStyle/>
        <a:p>
          <a:endParaRPr lang="en-GB"/>
        </a:p>
      </dgm:t>
    </dgm:pt>
    <dgm:pt modelId="{77A66C56-D08E-4C57-9EA8-6BBA66E0B7B9}">
      <dgm:prSet custT="1"/>
      <dgm:spPr>
        <a:solidFill>
          <a:schemeClr val="accent4">
            <a:lumMod val="60000"/>
            <a:lumOff val="40000"/>
          </a:schemeClr>
        </a:solidFill>
      </dgm:spPr>
      <dgm:t>
        <a:bodyPr/>
        <a:lstStyle/>
        <a:p>
          <a:endParaRPr lang="en-GB" sz="1400" dirty="0">
            <a:cs typeface="Times New Roman" panose="02020603050405020304" pitchFamily="18" charset="0"/>
          </a:endParaRPr>
        </a:p>
      </dgm:t>
    </dgm:pt>
    <dgm:pt modelId="{AD696DF2-B59A-495D-AA08-E18F8389CEAC}" type="parTrans" cxnId="{35A88E6D-3BE9-495F-B57E-53D5F355FF3D}">
      <dgm:prSet/>
      <dgm:spPr/>
      <dgm:t>
        <a:bodyPr/>
        <a:lstStyle/>
        <a:p>
          <a:endParaRPr lang="en-GB"/>
        </a:p>
      </dgm:t>
    </dgm:pt>
    <dgm:pt modelId="{D4DEA7C9-5E21-4DF1-8317-60AEA99C3529}" type="sibTrans" cxnId="{35A88E6D-3BE9-495F-B57E-53D5F355FF3D}">
      <dgm:prSet/>
      <dgm:spPr/>
      <dgm:t>
        <a:bodyPr/>
        <a:lstStyle/>
        <a:p>
          <a:endParaRPr lang="en-GB"/>
        </a:p>
      </dgm:t>
    </dgm:pt>
    <dgm:pt modelId="{2F8E91B2-B746-41DA-8BC2-B20C0E8A4748}">
      <dgm:prSet custT="1"/>
      <dgm:spPr>
        <a:solidFill>
          <a:schemeClr val="accent1">
            <a:lumMod val="60000"/>
            <a:lumOff val="40000"/>
          </a:schemeClr>
        </a:solidFill>
      </dgm:spPr>
      <dgm:t>
        <a:bodyPr/>
        <a:lstStyle/>
        <a:p>
          <a:r>
            <a:rPr lang="en-ZA" sz="1600" dirty="0">
              <a:solidFill>
                <a:schemeClr val="tx1"/>
              </a:solidFill>
            </a:rPr>
            <a:t>Significant capacity was required to support the Programme Director, e.g. M&amp;E, reporting, and strong professional assistant capacity</a:t>
          </a:r>
          <a:endParaRPr lang="en-ZA" sz="1600" dirty="0">
            <a:solidFill>
              <a:schemeClr val="tx1"/>
            </a:solidFill>
            <a:cs typeface="Times New Roman" panose="02020603050405020304" pitchFamily="18" charset="0"/>
          </a:endParaRPr>
        </a:p>
      </dgm:t>
    </dgm:pt>
    <dgm:pt modelId="{1C7D2BC9-AF16-42E6-AFA1-293D008DC989}" type="parTrans" cxnId="{25F805B0-5442-4BE8-A4E2-F98B96E48FD7}">
      <dgm:prSet/>
      <dgm:spPr/>
      <dgm:t>
        <a:bodyPr/>
        <a:lstStyle/>
        <a:p>
          <a:endParaRPr lang="en-GB"/>
        </a:p>
      </dgm:t>
    </dgm:pt>
    <dgm:pt modelId="{4B2EEBD1-0097-427B-8B53-80A2F61D11F7}" type="sibTrans" cxnId="{25F805B0-5442-4BE8-A4E2-F98B96E48FD7}">
      <dgm:prSet/>
      <dgm:spPr/>
      <dgm:t>
        <a:bodyPr/>
        <a:lstStyle/>
        <a:p>
          <a:endParaRPr lang="en-GB"/>
        </a:p>
      </dgm:t>
    </dgm:pt>
    <dgm:pt modelId="{D2E2A644-9E89-45C5-AB41-794764E7CC7F}">
      <dgm:prSet/>
      <dgm:spPr>
        <a:solidFill>
          <a:schemeClr val="accent1">
            <a:lumMod val="60000"/>
            <a:lumOff val="40000"/>
          </a:schemeClr>
        </a:solidFill>
      </dgm:spPr>
      <dgm:t>
        <a:bodyPr/>
        <a:lstStyle/>
        <a:p>
          <a:endParaRPr lang="en-ZA" sz="1300" dirty="0">
            <a:cs typeface="Times New Roman" panose="02020603050405020304" pitchFamily="18" charset="0"/>
          </a:endParaRPr>
        </a:p>
      </dgm:t>
    </dgm:pt>
    <dgm:pt modelId="{3B3E5A74-30CC-4874-AB5C-94107785BE59}" type="parTrans" cxnId="{91611565-4D3C-4CF7-8B7C-A461B4A3B12E}">
      <dgm:prSet/>
      <dgm:spPr/>
      <dgm:t>
        <a:bodyPr/>
        <a:lstStyle/>
        <a:p>
          <a:endParaRPr lang="en-GB"/>
        </a:p>
      </dgm:t>
    </dgm:pt>
    <dgm:pt modelId="{6E0D6FD1-65DA-4CB1-B3FF-F603AE4C380E}" type="sibTrans" cxnId="{91611565-4D3C-4CF7-8B7C-A461B4A3B12E}">
      <dgm:prSet/>
      <dgm:spPr/>
      <dgm:t>
        <a:bodyPr/>
        <a:lstStyle/>
        <a:p>
          <a:endParaRPr lang="en-GB"/>
        </a:p>
      </dgm:t>
    </dgm:pt>
    <dgm:pt modelId="{5305BD34-A0DE-4C97-8925-912F6C505139}">
      <dgm:prSet custT="1"/>
      <dgm:spPr>
        <a:solidFill>
          <a:schemeClr val="accent4">
            <a:lumMod val="60000"/>
            <a:lumOff val="40000"/>
          </a:schemeClr>
        </a:solidFill>
      </dgm:spPr>
      <dgm:t>
        <a:bodyPr/>
        <a:lstStyle/>
        <a:p>
          <a:r>
            <a:rPr lang="en-GB" sz="1600" dirty="0">
              <a:solidFill>
                <a:schemeClr val="tx1"/>
              </a:solidFill>
            </a:rPr>
            <a:t>Revenue collection in the supported municipalities increased by an average of 21.4% (amounting to R1.6 billion over 12 months).  Increased revenue has also allowed municipalities to extend and improve service delivery. Improved institutional functioning was observed.</a:t>
          </a:r>
          <a:endParaRPr lang="en-ZA" sz="1600" dirty="0">
            <a:solidFill>
              <a:schemeClr val="tx1"/>
            </a:solidFill>
          </a:endParaRPr>
        </a:p>
      </dgm:t>
    </dgm:pt>
    <dgm:pt modelId="{E6831878-3841-4832-9FB3-E56C5AB6A655}" type="parTrans" cxnId="{966671DC-572D-4135-BA4F-4BEF0D70DF10}">
      <dgm:prSet/>
      <dgm:spPr/>
      <dgm:t>
        <a:bodyPr/>
        <a:lstStyle/>
        <a:p>
          <a:endParaRPr lang="en-GB"/>
        </a:p>
      </dgm:t>
    </dgm:pt>
    <dgm:pt modelId="{88E48AA5-A112-4974-A58B-9B8E67C7E107}" type="sibTrans" cxnId="{966671DC-572D-4135-BA4F-4BEF0D70DF10}">
      <dgm:prSet/>
      <dgm:spPr/>
      <dgm:t>
        <a:bodyPr/>
        <a:lstStyle/>
        <a:p>
          <a:endParaRPr lang="en-GB"/>
        </a:p>
      </dgm:t>
    </dgm:pt>
    <dgm:pt modelId="{865A6CB6-EDDE-4482-B021-49A912655316}">
      <dgm:prSet custT="1"/>
      <dgm:spPr/>
      <dgm:t>
        <a:bodyPr/>
        <a:lstStyle/>
        <a:p>
          <a:r>
            <a:rPr lang="en-ZA" sz="1600" dirty="0">
              <a:solidFill>
                <a:schemeClr val="tx1"/>
              </a:solidFill>
            </a:rPr>
            <a:t>SDF co-ordination proved challenging. Improvements recommended included liaison with provinces to determine needs and stakeholders to ensure appropriate targeting of support</a:t>
          </a:r>
        </a:p>
      </dgm:t>
    </dgm:pt>
    <dgm:pt modelId="{0023C55C-0784-4BE1-9906-5BFE9699155C}" type="parTrans" cxnId="{64E1081F-E691-44BD-9891-EC2725B46A43}">
      <dgm:prSet/>
      <dgm:spPr/>
      <dgm:t>
        <a:bodyPr/>
        <a:lstStyle/>
        <a:p>
          <a:endParaRPr lang="en-GB"/>
        </a:p>
      </dgm:t>
    </dgm:pt>
    <dgm:pt modelId="{F34CDC18-26C8-4762-9E8E-E0131F5064F9}" type="sibTrans" cxnId="{64E1081F-E691-44BD-9891-EC2725B46A43}">
      <dgm:prSet/>
      <dgm:spPr/>
      <dgm:t>
        <a:bodyPr/>
        <a:lstStyle/>
        <a:p>
          <a:endParaRPr lang="en-GB"/>
        </a:p>
      </dgm:t>
    </dgm:pt>
    <dgm:pt modelId="{327239E5-FA2F-4B39-985B-FEE76E9D776E}" type="pres">
      <dgm:prSet presAssocID="{1CA6DBCD-279E-4112-B2D3-DFA63F2B045F}" presName="linear" presStyleCnt="0">
        <dgm:presLayoutVars>
          <dgm:dir/>
          <dgm:resizeHandles val="exact"/>
        </dgm:presLayoutVars>
      </dgm:prSet>
      <dgm:spPr/>
      <dgm:t>
        <a:bodyPr/>
        <a:lstStyle/>
        <a:p>
          <a:endParaRPr lang="en-US"/>
        </a:p>
      </dgm:t>
    </dgm:pt>
    <dgm:pt modelId="{571CD40F-DF88-427B-956C-CBC98F5789E2}" type="pres">
      <dgm:prSet presAssocID="{E7C61CB5-2E4E-48F3-8CB5-A698EBBEB9AB}" presName="comp" presStyleCnt="0"/>
      <dgm:spPr/>
    </dgm:pt>
    <dgm:pt modelId="{FA580124-EE26-4A8C-8119-8DDD40744F39}" type="pres">
      <dgm:prSet presAssocID="{E7C61CB5-2E4E-48F3-8CB5-A698EBBEB9AB}" presName="box" presStyleLbl="node1" presStyleIdx="0" presStyleCnt="2" custScaleY="176179" custLinFactNeighborY="354"/>
      <dgm:spPr/>
      <dgm:t>
        <a:bodyPr/>
        <a:lstStyle/>
        <a:p>
          <a:endParaRPr lang="en-US"/>
        </a:p>
      </dgm:t>
    </dgm:pt>
    <dgm:pt modelId="{4325D0CC-ADE3-40D3-A190-AAD26774AB26}" type="pres">
      <dgm:prSet presAssocID="{E7C61CB5-2E4E-48F3-8CB5-A698EBBEB9AB}" presName="img" presStyleLbl="fgImgPlace1" presStyleIdx="0" presStyleCnt="2"/>
      <dgm:spPr/>
    </dgm:pt>
    <dgm:pt modelId="{B9500B89-64BD-4CC0-A165-D8205E4489E2}" type="pres">
      <dgm:prSet presAssocID="{E7C61CB5-2E4E-48F3-8CB5-A698EBBEB9AB}" presName="text" presStyleLbl="node1" presStyleIdx="0" presStyleCnt="2">
        <dgm:presLayoutVars>
          <dgm:bulletEnabled val="1"/>
        </dgm:presLayoutVars>
      </dgm:prSet>
      <dgm:spPr/>
      <dgm:t>
        <a:bodyPr/>
        <a:lstStyle/>
        <a:p>
          <a:endParaRPr lang="en-US"/>
        </a:p>
      </dgm:t>
    </dgm:pt>
    <dgm:pt modelId="{77B8F07E-E693-4BE6-9E2D-91959F8AC42A}" type="pres">
      <dgm:prSet presAssocID="{DD7351F0-6A80-40E8-B419-6E3CCD436B60}" presName="spacer" presStyleCnt="0"/>
      <dgm:spPr/>
    </dgm:pt>
    <dgm:pt modelId="{85041B7A-0823-462E-986F-9C8522015883}" type="pres">
      <dgm:prSet presAssocID="{F9B8ACEF-6D51-4CDC-80B2-5DDBD87E6370}" presName="comp" presStyleCnt="0"/>
      <dgm:spPr/>
    </dgm:pt>
    <dgm:pt modelId="{4F505D04-94F6-487D-B313-A039765864D1}" type="pres">
      <dgm:prSet presAssocID="{F9B8ACEF-6D51-4CDC-80B2-5DDBD87E6370}" presName="box" presStyleLbl="node1" presStyleIdx="1" presStyleCnt="2" custScaleY="128305" custLinFactNeighborY="4167"/>
      <dgm:spPr/>
      <dgm:t>
        <a:bodyPr/>
        <a:lstStyle/>
        <a:p>
          <a:endParaRPr lang="en-US"/>
        </a:p>
      </dgm:t>
    </dgm:pt>
    <dgm:pt modelId="{CBA8016C-9A29-4DFA-8E5B-A6C552B1D2D3}" type="pres">
      <dgm:prSet presAssocID="{F9B8ACEF-6D51-4CDC-80B2-5DDBD87E6370}" presName="img" presStyleLbl="fgImgPlace1" presStyleIdx="1" presStyleCnt="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000" r="-2000"/>
          </a:stretch>
        </a:blipFill>
      </dgm:spPr>
      <dgm:t>
        <a:bodyPr/>
        <a:lstStyle/>
        <a:p>
          <a:endParaRPr lang="en-US"/>
        </a:p>
      </dgm:t>
    </dgm:pt>
    <dgm:pt modelId="{9FCA23A3-2B20-4F14-809C-BBF0C6EF9A81}" type="pres">
      <dgm:prSet presAssocID="{F9B8ACEF-6D51-4CDC-80B2-5DDBD87E6370}" presName="text" presStyleLbl="node1" presStyleIdx="1" presStyleCnt="2">
        <dgm:presLayoutVars>
          <dgm:bulletEnabled val="1"/>
        </dgm:presLayoutVars>
      </dgm:prSet>
      <dgm:spPr/>
      <dgm:t>
        <a:bodyPr/>
        <a:lstStyle/>
        <a:p>
          <a:endParaRPr lang="en-US"/>
        </a:p>
      </dgm:t>
    </dgm:pt>
  </dgm:ptLst>
  <dgm:cxnLst>
    <dgm:cxn modelId="{954DC7FC-C186-4E46-BE83-0DB62F3CEA85}" type="presOf" srcId="{77A66C56-D08E-4C57-9EA8-6BBA66E0B7B9}" destId="{B9500B89-64BD-4CC0-A165-D8205E4489E2}" srcOrd="1" destOrd="3" presId="urn:microsoft.com/office/officeart/2005/8/layout/vList4"/>
    <dgm:cxn modelId="{25F805B0-5442-4BE8-A4E2-F98B96E48FD7}" srcId="{F9B8ACEF-6D51-4CDC-80B2-5DDBD87E6370}" destId="{2F8E91B2-B746-41DA-8BC2-B20C0E8A4748}" srcOrd="0" destOrd="0" parTransId="{1C7D2BC9-AF16-42E6-AFA1-293D008DC989}" sibTransId="{4B2EEBD1-0097-427B-8B53-80A2F61D11F7}"/>
    <dgm:cxn modelId="{AE8BCC00-31DD-4815-811A-9C4ADA07F9D3}" type="presOf" srcId="{2F8E91B2-B746-41DA-8BC2-B20C0E8A4748}" destId="{9FCA23A3-2B20-4F14-809C-BBF0C6EF9A81}" srcOrd="1" destOrd="1" presId="urn:microsoft.com/office/officeart/2005/8/layout/vList4"/>
    <dgm:cxn modelId="{C9C546E9-C75B-4FAE-87B3-AE2592A262C3}" type="presOf" srcId="{77A66C56-D08E-4C57-9EA8-6BBA66E0B7B9}" destId="{FA580124-EE26-4A8C-8119-8DDD40744F39}" srcOrd="0" destOrd="3" presId="urn:microsoft.com/office/officeart/2005/8/layout/vList4"/>
    <dgm:cxn modelId="{858D2035-DB93-4507-B28D-4F63D210DAEB}" srcId="{1CA6DBCD-279E-4112-B2D3-DFA63F2B045F}" destId="{E7C61CB5-2E4E-48F3-8CB5-A698EBBEB9AB}" srcOrd="0" destOrd="0" parTransId="{B57E9B02-78D2-436F-A907-DACCEDEE9F15}" sibTransId="{DD7351F0-6A80-40E8-B419-6E3CCD436B60}"/>
    <dgm:cxn modelId="{C7AFC2A8-9164-488A-80EF-248681FFAB41}" type="presOf" srcId="{070193CD-0B36-4563-8673-35DE27017A58}" destId="{B9500B89-64BD-4CC0-A165-D8205E4489E2}" srcOrd="1" destOrd="1" presId="urn:microsoft.com/office/officeart/2005/8/layout/vList4"/>
    <dgm:cxn modelId="{0FD6A6F9-9C6B-4A71-ACEA-25DDC8B0BA9F}" type="presOf" srcId="{5305BD34-A0DE-4C97-8925-912F6C505139}" destId="{FA580124-EE26-4A8C-8119-8DDD40744F39}" srcOrd="0" destOrd="2" presId="urn:microsoft.com/office/officeart/2005/8/layout/vList4"/>
    <dgm:cxn modelId="{6D8E56E4-DC14-4BF9-ACB9-B614DB14533C}" srcId="{1CA6DBCD-279E-4112-B2D3-DFA63F2B045F}" destId="{F9B8ACEF-6D51-4CDC-80B2-5DDBD87E6370}" srcOrd="1" destOrd="0" parTransId="{A302099B-14DC-4C5C-8655-45F05395BB26}" sibTransId="{E679EB76-5C4D-42ED-B404-E6ECF832C62D}"/>
    <dgm:cxn modelId="{6730C55B-4CD6-4D29-8BFD-8E5E061730EC}" type="presOf" srcId="{F9B8ACEF-6D51-4CDC-80B2-5DDBD87E6370}" destId="{4F505D04-94F6-487D-B313-A039765864D1}" srcOrd="0" destOrd="0" presId="urn:microsoft.com/office/officeart/2005/8/layout/vList4"/>
    <dgm:cxn modelId="{ADC66EB3-4146-40CA-AFBD-CA08FA2C67F9}" type="presOf" srcId="{E7C61CB5-2E4E-48F3-8CB5-A698EBBEB9AB}" destId="{FA580124-EE26-4A8C-8119-8DDD40744F39}" srcOrd="0" destOrd="0" presId="urn:microsoft.com/office/officeart/2005/8/layout/vList4"/>
    <dgm:cxn modelId="{E1417849-1A38-45C7-BFA7-AB19B00CD78E}" type="presOf" srcId="{D2E2A644-9E89-45C5-AB41-794764E7CC7F}" destId="{9FCA23A3-2B20-4F14-809C-BBF0C6EF9A81}" srcOrd="1" destOrd="3" presId="urn:microsoft.com/office/officeart/2005/8/layout/vList4"/>
    <dgm:cxn modelId="{B7EC09FE-6BA4-414B-9AC3-97BA694B1475}" type="presOf" srcId="{E7C61CB5-2E4E-48F3-8CB5-A698EBBEB9AB}" destId="{B9500B89-64BD-4CC0-A165-D8205E4489E2}" srcOrd="1" destOrd="0" presId="urn:microsoft.com/office/officeart/2005/8/layout/vList4"/>
    <dgm:cxn modelId="{91611565-4D3C-4CF7-8B7C-A461B4A3B12E}" srcId="{F9B8ACEF-6D51-4CDC-80B2-5DDBD87E6370}" destId="{D2E2A644-9E89-45C5-AB41-794764E7CC7F}" srcOrd="2" destOrd="0" parTransId="{3B3E5A74-30CC-4874-AB5C-94107785BE59}" sibTransId="{6E0D6FD1-65DA-4CB1-B3FF-F603AE4C380E}"/>
    <dgm:cxn modelId="{79AC1BB5-360F-4566-A262-AD72284EB16E}" type="presOf" srcId="{865A6CB6-EDDE-4482-B021-49A912655316}" destId="{4F505D04-94F6-487D-B313-A039765864D1}" srcOrd="0" destOrd="2" presId="urn:microsoft.com/office/officeart/2005/8/layout/vList4"/>
    <dgm:cxn modelId="{966671DC-572D-4135-BA4F-4BEF0D70DF10}" srcId="{E7C61CB5-2E4E-48F3-8CB5-A698EBBEB9AB}" destId="{5305BD34-A0DE-4C97-8925-912F6C505139}" srcOrd="1" destOrd="0" parTransId="{E6831878-3841-4832-9FB3-E56C5AB6A655}" sibTransId="{88E48AA5-A112-4974-A58B-9B8E67C7E107}"/>
    <dgm:cxn modelId="{E9A8AB0C-D698-4569-BEE8-DC27BFBEFC62}" type="presOf" srcId="{F9B8ACEF-6D51-4CDC-80B2-5DDBD87E6370}" destId="{9FCA23A3-2B20-4F14-809C-BBF0C6EF9A81}" srcOrd="1" destOrd="0" presId="urn:microsoft.com/office/officeart/2005/8/layout/vList4"/>
    <dgm:cxn modelId="{64E1081F-E691-44BD-9891-EC2725B46A43}" srcId="{F9B8ACEF-6D51-4CDC-80B2-5DDBD87E6370}" destId="{865A6CB6-EDDE-4482-B021-49A912655316}" srcOrd="1" destOrd="0" parTransId="{0023C55C-0784-4BE1-9906-5BFE9699155C}" sibTransId="{F34CDC18-26C8-4762-9E8E-E0131F5064F9}"/>
    <dgm:cxn modelId="{35A88E6D-3BE9-495F-B57E-53D5F355FF3D}" srcId="{E7C61CB5-2E4E-48F3-8CB5-A698EBBEB9AB}" destId="{77A66C56-D08E-4C57-9EA8-6BBA66E0B7B9}" srcOrd="2" destOrd="0" parTransId="{AD696DF2-B59A-495D-AA08-E18F8389CEAC}" sibTransId="{D4DEA7C9-5E21-4DF1-8317-60AEA99C3529}"/>
    <dgm:cxn modelId="{5C76BE48-F6AE-4534-AAF0-DFF3363051B8}" type="presOf" srcId="{1CA6DBCD-279E-4112-B2D3-DFA63F2B045F}" destId="{327239E5-FA2F-4B39-985B-FEE76E9D776E}" srcOrd="0" destOrd="0" presId="urn:microsoft.com/office/officeart/2005/8/layout/vList4"/>
    <dgm:cxn modelId="{313E7B7A-00FE-49C2-8358-CDBFC476C505}" type="presOf" srcId="{5305BD34-A0DE-4C97-8925-912F6C505139}" destId="{B9500B89-64BD-4CC0-A165-D8205E4489E2}" srcOrd="1" destOrd="2" presId="urn:microsoft.com/office/officeart/2005/8/layout/vList4"/>
    <dgm:cxn modelId="{EB00F14A-8C7B-440D-8149-B6110CEA1C7E}" type="presOf" srcId="{070193CD-0B36-4563-8673-35DE27017A58}" destId="{FA580124-EE26-4A8C-8119-8DDD40744F39}" srcOrd="0" destOrd="1" presId="urn:microsoft.com/office/officeart/2005/8/layout/vList4"/>
    <dgm:cxn modelId="{5D5005FF-278E-4255-8E2D-372D50EA52CE}" srcId="{E7C61CB5-2E4E-48F3-8CB5-A698EBBEB9AB}" destId="{070193CD-0B36-4563-8673-35DE27017A58}" srcOrd="0" destOrd="0" parTransId="{6D24DE6A-8085-4590-AC40-3F413D203D02}" sibTransId="{7C829810-992B-4A86-8DF1-AE0F0124027B}"/>
    <dgm:cxn modelId="{259E060E-5AE3-453B-8E7E-D81AAA4BDF7D}" type="presOf" srcId="{865A6CB6-EDDE-4482-B021-49A912655316}" destId="{9FCA23A3-2B20-4F14-809C-BBF0C6EF9A81}" srcOrd="1" destOrd="2" presId="urn:microsoft.com/office/officeart/2005/8/layout/vList4"/>
    <dgm:cxn modelId="{FE5B969D-0B99-4857-AD58-D6FCB83929E0}" type="presOf" srcId="{2F8E91B2-B746-41DA-8BC2-B20C0E8A4748}" destId="{4F505D04-94F6-487D-B313-A039765864D1}" srcOrd="0" destOrd="1" presId="urn:microsoft.com/office/officeart/2005/8/layout/vList4"/>
    <dgm:cxn modelId="{72651C04-462A-4FEE-847C-C48341E8EF5F}" type="presOf" srcId="{D2E2A644-9E89-45C5-AB41-794764E7CC7F}" destId="{4F505D04-94F6-487D-B313-A039765864D1}" srcOrd="0" destOrd="3" presId="urn:microsoft.com/office/officeart/2005/8/layout/vList4"/>
    <dgm:cxn modelId="{4BBBFE62-385D-4BCB-A67E-0A5D66F21BD4}" type="presParOf" srcId="{327239E5-FA2F-4B39-985B-FEE76E9D776E}" destId="{571CD40F-DF88-427B-956C-CBC98F5789E2}" srcOrd="0" destOrd="0" presId="urn:microsoft.com/office/officeart/2005/8/layout/vList4"/>
    <dgm:cxn modelId="{62B18BED-AB35-47D7-97A5-C1A4D8DA1359}" type="presParOf" srcId="{571CD40F-DF88-427B-956C-CBC98F5789E2}" destId="{FA580124-EE26-4A8C-8119-8DDD40744F39}" srcOrd="0" destOrd="0" presId="urn:microsoft.com/office/officeart/2005/8/layout/vList4"/>
    <dgm:cxn modelId="{735D3597-5B82-4E7D-91FD-A2F9C7AEDCB0}" type="presParOf" srcId="{571CD40F-DF88-427B-956C-CBC98F5789E2}" destId="{4325D0CC-ADE3-40D3-A190-AAD26774AB26}" srcOrd="1" destOrd="0" presId="urn:microsoft.com/office/officeart/2005/8/layout/vList4"/>
    <dgm:cxn modelId="{3B634217-1995-438E-82F4-A61A73A19012}" type="presParOf" srcId="{571CD40F-DF88-427B-956C-CBC98F5789E2}" destId="{B9500B89-64BD-4CC0-A165-D8205E4489E2}" srcOrd="2" destOrd="0" presId="urn:microsoft.com/office/officeart/2005/8/layout/vList4"/>
    <dgm:cxn modelId="{A23CFB60-3269-4365-B2EC-B988230D894B}" type="presParOf" srcId="{327239E5-FA2F-4B39-985B-FEE76E9D776E}" destId="{77B8F07E-E693-4BE6-9E2D-91959F8AC42A}" srcOrd="1" destOrd="0" presId="urn:microsoft.com/office/officeart/2005/8/layout/vList4"/>
    <dgm:cxn modelId="{E8AE0B13-E4E3-4879-9648-C70AB981282C}" type="presParOf" srcId="{327239E5-FA2F-4B39-985B-FEE76E9D776E}" destId="{85041B7A-0823-462E-986F-9C8522015883}" srcOrd="2" destOrd="0" presId="urn:microsoft.com/office/officeart/2005/8/layout/vList4"/>
    <dgm:cxn modelId="{973D4F75-4825-4741-85CF-D56549800A4B}" type="presParOf" srcId="{85041B7A-0823-462E-986F-9C8522015883}" destId="{4F505D04-94F6-487D-B313-A039765864D1}" srcOrd="0" destOrd="0" presId="urn:microsoft.com/office/officeart/2005/8/layout/vList4"/>
    <dgm:cxn modelId="{64FB1657-308A-4938-8240-AE8C58607C58}" type="presParOf" srcId="{85041B7A-0823-462E-986F-9C8522015883}" destId="{CBA8016C-9A29-4DFA-8E5B-A6C552B1D2D3}" srcOrd="1" destOrd="0" presId="urn:microsoft.com/office/officeart/2005/8/layout/vList4"/>
    <dgm:cxn modelId="{8A935F30-14EE-479C-B642-4C762248D055}" type="presParOf" srcId="{85041B7A-0823-462E-986F-9C8522015883}" destId="{9FCA23A3-2B20-4F14-809C-BBF0C6EF9A8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2CFD8DC-F562-4DE4-B72C-3C5ABAD07FDC}"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GB"/>
        </a:p>
      </dgm:t>
    </dgm:pt>
    <dgm:pt modelId="{709280CB-D7D1-49FB-BE16-7297E1B0C673}">
      <dgm:prSet phldrT="[Text]" custT="1"/>
      <dgm:spPr>
        <a:solidFill>
          <a:schemeClr val="accent4">
            <a:lumMod val="20000"/>
            <a:lumOff val="80000"/>
          </a:schemeClr>
        </a:solidFill>
      </dgm:spPr>
      <dgm:t>
        <a:bodyPr/>
        <a:lstStyle/>
        <a:p>
          <a:pPr>
            <a:buNone/>
          </a:pPr>
          <a:r>
            <a:rPr lang="en-ZA" sz="1800" b="0" cap="none" spc="0" dirty="0">
              <a:ln w="0"/>
              <a:solidFill>
                <a:schemeClr val="tx1"/>
              </a:solidFill>
              <a:effectLst>
                <a:outerShdw blurRad="38100" dist="19050" dir="2700000" algn="tl" rotWithShape="0">
                  <a:schemeClr val="dk1">
                    <a:alpha val="40000"/>
                  </a:schemeClr>
                </a:outerShdw>
              </a:effectLst>
            </a:rPr>
            <a:t>Programme Objectives</a:t>
          </a:r>
          <a:endParaRPr lang="en-GB" sz="1800" b="0" cap="none" spc="0" dirty="0">
            <a:ln w="0"/>
            <a:solidFill>
              <a:schemeClr val="tx1"/>
            </a:solidFill>
            <a:effectLst>
              <a:outerShdw blurRad="38100" dist="19050" dir="2700000" algn="tl" rotWithShape="0">
                <a:schemeClr val="dk1">
                  <a:alpha val="40000"/>
                </a:schemeClr>
              </a:outerShdw>
            </a:effectLst>
          </a:endParaRPr>
        </a:p>
      </dgm:t>
    </dgm:pt>
    <dgm:pt modelId="{6E0F584B-C3FE-4A55-8BCD-C123BEDC115F}" type="parTrans" cxnId="{B24C1AC0-C7C2-45D6-A2B8-B4A527F6CB89}">
      <dgm:prSet/>
      <dgm:spPr/>
      <dgm:t>
        <a:bodyPr/>
        <a:lstStyle/>
        <a:p>
          <a:endParaRPr lang="en-GB"/>
        </a:p>
      </dgm:t>
    </dgm:pt>
    <dgm:pt modelId="{4ABF1D2D-FABF-48BC-B186-7929BADDDC6B}" type="sibTrans" cxnId="{B24C1AC0-C7C2-45D6-A2B8-B4A527F6CB89}">
      <dgm:prSet/>
      <dgm:spPr/>
      <dgm:t>
        <a:bodyPr/>
        <a:lstStyle/>
        <a:p>
          <a:endParaRPr lang="en-GB"/>
        </a:p>
      </dgm:t>
    </dgm:pt>
    <dgm:pt modelId="{EEC7DDA4-6056-47AA-ACF9-E26FDBB715E4}">
      <dgm:prSet phldrT="[Text]" custT="1"/>
      <dgm:spPr>
        <a:solidFill>
          <a:schemeClr val="accent4">
            <a:lumMod val="20000"/>
            <a:lumOff val="80000"/>
          </a:schemeClr>
        </a:solidFill>
      </dgm:spPr>
      <dgm:t>
        <a:bodyPr/>
        <a:lstStyle/>
        <a:p>
          <a:pPr>
            <a:buFont typeface="Arial" panose="020B0604020202020204" pitchFamily="34" charset="0"/>
            <a:buChar char="•"/>
          </a:pPr>
          <a:r>
            <a:rPr lang="en-ZA" sz="1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provide short term specialist skills to implement infrastructure projects</a:t>
          </a:r>
          <a:endParaRPr lang="en-GB" sz="1400" b="0" cap="none" spc="0" dirty="0">
            <a:ln w="0"/>
            <a:solidFill>
              <a:schemeClr val="tx1"/>
            </a:solidFill>
            <a:effectLst>
              <a:outerShdw blurRad="38100" dist="19050" dir="2700000" algn="tl" rotWithShape="0">
                <a:schemeClr val="dk1">
                  <a:alpha val="40000"/>
                </a:schemeClr>
              </a:outerShdw>
            </a:effectLst>
          </a:endParaRPr>
        </a:p>
      </dgm:t>
    </dgm:pt>
    <dgm:pt modelId="{180C35F0-7EF4-4B9E-BD5E-75761CC196C2}" type="parTrans" cxnId="{49BFE563-6E3C-4902-BBBB-DC5DC9903F63}">
      <dgm:prSet/>
      <dgm:spPr/>
      <dgm:t>
        <a:bodyPr/>
        <a:lstStyle/>
        <a:p>
          <a:endParaRPr lang="en-GB"/>
        </a:p>
      </dgm:t>
    </dgm:pt>
    <dgm:pt modelId="{20E2426D-E23E-4F3F-A8FF-20B73A3B0B34}" type="sibTrans" cxnId="{49BFE563-6E3C-4902-BBBB-DC5DC9903F63}">
      <dgm:prSet/>
      <dgm:spPr/>
      <dgm:t>
        <a:bodyPr/>
        <a:lstStyle/>
        <a:p>
          <a:endParaRPr lang="en-GB"/>
        </a:p>
      </dgm:t>
    </dgm:pt>
    <dgm:pt modelId="{87FF045F-69A1-42CB-80DF-0D1D4420ADC7}">
      <dgm:prSet phldrT="[Text]"/>
      <dgm:spPr>
        <a:solidFill>
          <a:schemeClr val="tx2">
            <a:lumMod val="60000"/>
            <a:lumOff val="40000"/>
          </a:schemeClr>
        </a:solidFill>
      </dgm:spPr>
      <dgm:t>
        <a:bodyPr/>
        <a:lstStyle/>
        <a:p>
          <a:r>
            <a:rPr lang="en-ZA" dirty="0"/>
            <a:t>Implementation Interventions</a:t>
          </a:r>
          <a:endParaRPr lang="en-GB" dirty="0"/>
        </a:p>
      </dgm:t>
    </dgm:pt>
    <dgm:pt modelId="{D62881F3-6765-4BEB-AA02-F341E6B277DD}" type="parTrans" cxnId="{C6414C1F-9199-4346-84FF-185E0F6DC03F}">
      <dgm:prSet/>
      <dgm:spPr/>
      <dgm:t>
        <a:bodyPr/>
        <a:lstStyle/>
        <a:p>
          <a:endParaRPr lang="en-GB"/>
        </a:p>
      </dgm:t>
    </dgm:pt>
    <dgm:pt modelId="{6D74A520-82B6-4888-86A3-3428AD902396}" type="sibTrans" cxnId="{C6414C1F-9199-4346-84FF-185E0F6DC03F}">
      <dgm:prSet/>
      <dgm:spPr/>
      <dgm:t>
        <a:bodyPr/>
        <a:lstStyle/>
        <a:p>
          <a:endParaRPr lang="en-GB"/>
        </a:p>
      </dgm:t>
    </dgm:pt>
    <dgm:pt modelId="{7EDB6C7C-33AF-476E-85E8-D19C9F4DBE08}">
      <dgm:prSet phldrT="[Text]"/>
      <dgm:spPr>
        <a:solidFill>
          <a:schemeClr val="tx2">
            <a:lumMod val="60000"/>
            <a:lumOff val="40000"/>
          </a:schemeClr>
        </a:solidFill>
      </dgm:spPr>
      <dgm:t>
        <a:bodyPr/>
        <a:lstStyle/>
        <a:p>
          <a:r>
            <a:rPr lang="en-ZA" dirty="0">
              <a:latin typeface="Arial" panose="020B0604020202020204" pitchFamily="34" charset="0"/>
              <a:ea typeface="Times New Roman" panose="02020603050405020304" pitchFamily="18" charset="0"/>
            </a:rPr>
            <a:t>Hands-on expertise was identified, recruited, and deployed  </a:t>
          </a:r>
          <a:r>
            <a:rPr lang="en-ZA" dirty="0">
              <a:effectLst/>
              <a:latin typeface="Arial" panose="020B0604020202020204" pitchFamily="34" charset="0"/>
              <a:ea typeface="Times New Roman" panose="02020603050405020304" pitchFamily="18" charset="0"/>
            </a:rPr>
            <a:t>to distressed and capacity challenged municipalities for extended periods of time, depending on the situation and changing circumstances of the municipality, with the primary purpose of creating well functioning municipalities</a:t>
          </a:r>
          <a:endParaRPr lang="en-GB" dirty="0"/>
        </a:p>
      </dgm:t>
    </dgm:pt>
    <dgm:pt modelId="{D9B22876-9601-4A18-BF71-1D4D4C8D6987}" type="parTrans" cxnId="{D4F3ECFE-E445-41CE-B8B4-8D9526C79069}">
      <dgm:prSet/>
      <dgm:spPr/>
      <dgm:t>
        <a:bodyPr/>
        <a:lstStyle/>
        <a:p>
          <a:endParaRPr lang="en-GB"/>
        </a:p>
      </dgm:t>
    </dgm:pt>
    <dgm:pt modelId="{3941B576-07A3-4A7C-A35A-7F85E89D9AAF}" type="sibTrans" cxnId="{D4F3ECFE-E445-41CE-B8B4-8D9526C79069}">
      <dgm:prSet/>
      <dgm:spPr/>
      <dgm:t>
        <a:bodyPr/>
        <a:lstStyle/>
        <a:p>
          <a:endParaRPr lang="en-GB"/>
        </a:p>
      </dgm:t>
    </dgm:pt>
    <dgm:pt modelId="{30CE2E47-7972-4D40-94C6-2F29FA4C9450}">
      <dgm:prSet custT="1"/>
      <dgm:spPr>
        <a:solidFill>
          <a:schemeClr val="accent4">
            <a:lumMod val="20000"/>
            <a:lumOff val="80000"/>
          </a:schemeClr>
        </a:solidFill>
      </dgm:spPr>
      <dgm:t>
        <a:bodyPr/>
        <a:lstStyle/>
        <a:p>
          <a:r>
            <a:rPr lang="en-ZA" sz="1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facilitate the development of policies, systems and processes to enhance infrastructure delivery and financial management</a:t>
          </a:r>
          <a:endParaRPr lang="en-GB" sz="14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9B1A3245-E8D1-4052-B039-C31986083877}" type="parTrans" cxnId="{4143378C-277D-4624-BF37-CEC0AC2FC349}">
      <dgm:prSet/>
      <dgm:spPr/>
      <dgm:t>
        <a:bodyPr/>
        <a:lstStyle/>
        <a:p>
          <a:endParaRPr lang="en-GB"/>
        </a:p>
      </dgm:t>
    </dgm:pt>
    <dgm:pt modelId="{48CCE70E-9018-4152-82AA-1A40038D761F}" type="sibTrans" cxnId="{4143378C-277D-4624-BF37-CEC0AC2FC349}">
      <dgm:prSet/>
      <dgm:spPr/>
      <dgm:t>
        <a:bodyPr/>
        <a:lstStyle/>
        <a:p>
          <a:endParaRPr lang="en-GB"/>
        </a:p>
      </dgm:t>
    </dgm:pt>
    <dgm:pt modelId="{4A5A91B4-C1DE-4DE1-BBAF-664447866128}">
      <dgm:prSet custT="1"/>
      <dgm:spPr>
        <a:solidFill>
          <a:schemeClr val="accent4">
            <a:lumMod val="20000"/>
            <a:lumOff val="80000"/>
          </a:schemeClr>
        </a:solidFill>
      </dgm:spPr>
      <dgm:t>
        <a:bodyPr/>
        <a:lstStyle/>
        <a:p>
          <a:r>
            <a:rPr lang="en-ZA" sz="1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support the development of municipal in-house capacity through training and mentoring of relevant staff</a:t>
          </a:r>
          <a:endParaRPr lang="en-GB" sz="14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FEE7DBAF-CD17-4C24-9130-1BAD0690115E}" type="parTrans" cxnId="{A9002618-17BB-4F73-9F6E-D3610D1B32C6}">
      <dgm:prSet/>
      <dgm:spPr/>
      <dgm:t>
        <a:bodyPr/>
        <a:lstStyle/>
        <a:p>
          <a:endParaRPr lang="en-GB"/>
        </a:p>
      </dgm:t>
    </dgm:pt>
    <dgm:pt modelId="{F7846F9D-C087-45A8-B12E-A799C2245297}" type="sibTrans" cxnId="{A9002618-17BB-4F73-9F6E-D3610D1B32C6}">
      <dgm:prSet/>
      <dgm:spPr/>
      <dgm:t>
        <a:bodyPr/>
        <a:lstStyle/>
        <a:p>
          <a:endParaRPr lang="en-GB"/>
        </a:p>
      </dgm:t>
    </dgm:pt>
    <dgm:pt modelId="{22538707-7483-4BFC-9A40-E93EBEC074EA}">
      <dgm:prSet custT="1"/>
      <dgm:spPr>
        <a:solidFill>
          <a:schemeClr val="accent4">
            <a:lumMod val="20000"/>
            <a:lumOff val="80000"/>
          </a:schemeClr>
        </a:solidFill>
      </dgm:spPr>
      <dgm:t>
        <a:bodyPr/>
        <a:lstStyle/>
        <a:p>
          <a:r>
            <a:rPr lang="en-ZA" sz="1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contribute to the development of skills by providing opportunities for young professionals and internships</a:t>
          </a:r>
          <a:endParaRPr lang="en-GB" sz="14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34D61754-FE22-475B-8984-7A38C9F7236C}" type="parTrans" cxnId="{BA97CD34-8CFD-4039-8963-A3327A2363C8}">
      <dgm:prSet/>
      <dgm:spPr/>
      <dgm:t>
        <a:bodyPr/>
        <a:lstStyle/>
        <a:p>
          <a:endParaRPr lang="en-GB"/>
        </a:p>
      </dgm:t>
    </dgm:pt>
    <dgm:pt modelId="{9EFCF7AE-AFBC-41FF-8CA8-F3E3DDB49A23}" type="sibTrans" cxnId="{BA97CD34-8CFD-4039-8963-A3327A2363C8}">
      <dgm:prSet/>
      <dgm:spPr/>
      <dgm:t>
        <a:bodyPr/>
        <a:lstStyle/>
        <a:p>
          <a:endParaRPr lang="en-GB"/>
        </a:p>
      </dgm:t>
    </dgm:pt>
    <dgm:pt modelId="{FDD703EE-F7E8-41B9-899D-542EEA12E3DB}">
      <dgm:prSet custT="1"/>
      <dgm:spPr>
        <a:solidFill>
          <a:schemeClr val="accent4">
            <a:lumMod val="20000"/>
            <a:lumOff val="80000"/>
          </a:schemeClr>
        </a:solidFill>
      </dgm:spPr>
      <dgm:t>
        <a:bodyPr/>
        <a:lstStyle/>
        <a:p>
          <a:r>
            <a:rPr lang="en-ZA" sz="1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contribute to the further refinement of a framework for capacity building and the associated tools to be used in providing support to municipalities</a:t>
          </a:r>
          <a:endParaRPr lang="en-GB" sz="14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8EDD6396-10AA-4182-AD4D-7723F8E123B3}" type="parTrans" cxnId="{B7216520-8F52-4710-8250-953A9F779206}">
      <dgm:prSet/>
      <dgm:spPr/>
      <dgm:t>
        <a:bodyPr/>
        <a:lstStyle/>
        <a:p>
          <a:endParaRPr lang="en-GB"/>
        </a:p>
      </dgm:t>
    </dgm:pt>
    <dgm:pt modelId="{E298AC89-E91F-48AF-B9B2-15A533D541A8}" type="sibTrans" cxnId="{B7216520-8F52-4710-8250-953A9F779206}">
      <dgm:prSet/>
      <dgm:spPr/>
      <dgm:t>
        <a:bodyPr/>
        <a:lstStyle/>
        <a:p>
          <a:endParaRPr lang="en-GB"/>
        </a:p>
      </dgm:t>
    </dgm:pt>
    <dgm:pt modelId="{F5BB8C27-60ED-467D-A50D-025399817840}">
      <dgm:prSet/>
      <dgm:spPr>
        <a:solidFill>
          <a:schemeClr val="tx2">
            <a:lumMod val="60000"/>
            <a:lumOff val="40000"/>
          </a:schemeClr>
        </a:solidFill>
      </dgm:spPr>
      <dgm:t>
        <a:bodyPr/>
        <a:lstStyle/>
        <a:p>
          <a:r>
            <a:rPr lang="en-ZA">
              <a:effectLst/>
              <a:latin typeface="Arial" panose="020B0604020202020204" pitchFamily="34" charset="0"/>
              <a:ea typeface="Times New Roman" panose="02020603050405020304" pitchFamily="18" charset="0"/>
            </a:rPr>
            <a:t>The planning cluster provided support on all planning issues towards the compilation of statutory systems and procedures required for planning purposes. These included, master planning, the compilation of valuation rolls, development or refinement of spatial development frameworks and land use management schemes</a:t>
          </a:r>
          <a:endParaRPr lang="en-ZA" dirty="0">
            <a:effectLst/>
            <a:latin typeface="Arial" panose="020B0604020202020204" pitchFamily="34" charset="0"/>
            <a:ea typeface="Times New Roman" panose="02020603050405020304" pitchFamily="18" charset="0"/>
          </a:endParaRPr>
        </a:p>
      </dgm:t>
    </dgm:pt>
    <dgm:pt modelId="{9AF0C4AE-BAA8-40A1-9EB1-584025659528}" type="parTrans" cxnId="{00F911EF-0658-404A-BEBC-6B49D39EFA30}">
      <dgm:prSet/>
      <dgm:spPr/>
      <dgm:t>
        <a:bodyPr/>
        <a:lstStyle/>
        <a:p>
          <a:endParaRPr lang="en-GB"/>
        </a:p>
      </dgm:t>
    </dgm:pt>
    <dgm:pt modelId="{D43CAA54-DFA9-4850-9D16-86C5566B1522}" type="sibTrans" cxnId="{00F911EF-0658-404A-BEBC-6B49D39EFA30}">
      <dgm:prSet/>
      <dgm:spPr/>
      <dgm:t>
        <a:bodyPr/>
        <a:lstStyle/>
        <a:p>
          <a:endParaRPr lang="en-GB"/>
        </a:p>
      </dgm:t>
    </dgm:pt>
    <dgm:pt modelId="{3626A809-5149-4406-A558-C974A73DFBBA}">
      <dgm:prSet/>
      <dgm:spPr>
        <a:solidFill>
          <a:schemeClr val="tx2">
            <a:lumMod val="60000"/>
            <a:lumOff val="40000"/>
          </a:schemeClr>
        </a:solidFill>
      </dgm:spPr>
      <dgm:t>
        <a:bodyPr/>
        <a:lstStyle/>
        <a:p>
          <a:r>
            <a:rPr lang="en-ZA" dirty="0">
              <a:latin typeface="Arial" panose="020B0604020202020204" pitchFamily="34" charset="0"/>
            </a:rPr>
            <a:t>Capacity Building and Training: Young professionals programme, Artisan Programme, </a:t>
          </a:r>
          <a:r>
            <a:rPr lang="en-ZA" dirty="0" err="1">
              <a:latin typeface="Arial" panose="020B0604020202020204" pitchFamily="34" charset="0"/>
            </a:rPr>
            <a:t>Vulindlela</a:t>
          </a:r>
          <a:r>
            <a:rPr lang="en-ZA" dirty="0">
              <a:latin typeface="Arial" panose="020B0604020202020204" pitchFamily="34" charset="0"/>
            </a:rPr>
            <a:t> Academy</a:t>
          </a:r>
          <a:endParaRPr lang="en-ZA" dirty="0"/>
        </a:p>
      </dgm:t>
    </dgm:pt>
    <dgm:pt modelId="{85D6B2D2-C046-4FC2-9ADB-2E82F4A3246E}" type="parTrans" cxnId="{27B6EA0C-6C5B-4D38-8CF8-CFD68B20DF91}">
      <dgm:prSet/>
      <dgm:spPr/>
      <dgm:t>
        <a:bodyPr/>
        <a:lstStyle/>
        <a:p>
          <a:endParaRPr lang="en-GB"/>
        </a:p>
      </dgm:t>
    </dgm:pt>
    <dgm:pt modelId="{B5F557D1-5686-45D9-929F-E4E70CD67D61}" type="sibTrans" cxnId="{27B6EA0C-6C5B-4D38-8CF8-CFD68B20DF91}">
      <dgm:prSet/>
      <dgm:spPr/>
      <dgm:t>
        <a:bodyPr/>
        <a:lstStyle/>
        <a:p>
          <a:endParaRPr lang="en-GB"/>
        </a:p>
      </dgm:t>
    </dgm:pt>
    <dgm:pt modelId="{2325B55A-7BEE-4F4E-B18D-635B50E9EB3F}" type="pres">
      <dgm:prSet presAssocID="{72CFD8DC-F562-4DE4-B72C-3C5ABAD07FDC}" presName="linear" presStyleCnt="0">
        <dgm:presLayoutVars>
          <dgm:dir/>
          <dgm:resizeHandles val="exact"/>
        </dgm:presLayoutVars>
      </dgm:prSet>
      <dgm:spPr/>
      <dgm:t>
        <a:bodyPr/>
        <a:lstStyle/>
        <a:p>
          <a:endParaRPr lang="en-US"/>
        </a:p>
      </dgm:t>
    </dgm:pt>
    <dgm:pt modelId="{C8F7D9EE-8393-4165-BDB7-81076D44A051}" type="pres">
      <dgm:prSet presAssocID="{709280CB-D7D1-49FB-BE16-7297E1B0C673}" presName="comp" presStyleCnt="0"/>
      <dgm:spPr/>
    </dgm:pt>
    <dgm:pt modelId="{343E45B3-8025-41EA-B97F-129CE39165FB}" type="pres">
      <dgm:prSet presAssocID="{709280CB-D7D1-49FB-BE16-7297E1B0C673}" presName="box" presStyleLbl="node1" presStyleIdx="0" presStyleCnt="2" custScaleY="230791"/>
      <dgm:spPr/>
      <dgm:t>
        <a:bodyPr/>
        <a:lstStyle/>
        <a:p>
          <a:endParaRPr lang="en-US"/>
        </a:p>
      </dgm:t>
    </dgm:pt>
    <dgm:pt modelId="{486117B9-D264-4937-BC38-CEDEDB64E7AD}" type="pres">
      <dgm:prSet presAssocID="{709280CB-D7D1-49FB-BE16-7297E1B0C673}"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9000" r="-9000"/>
          </a:stretch>
        </a:blipFill>
      </dgm:spPr>
      <dgm:t>
        <a:bodyPr/>
        <a:lstStyle/>
        <a:p>
          <a:endParaRPr lang="en-US"/>
        </a:p>
      </dgm:t>
      <dgm:extLst>
        <a:ext uri="{E40237B7-FDA0-4F09-8148-C483321AD2D9}">
          <dgm14:cNvPr xmlns:dgm14="http://schemas.microsoft.com/office/drawing/2010/diagram" id="0" name="" descr="Clipboard Checked"/>
        </a:ext>
      </dgm:extLst>
    </dgm:pt>
    <dgm:pt modelId="{92E03145-9951-4720-8303-DBEAB96DA8C0}" type="pres">
      <dgm:prSet presAssocID="{709280CB-D7D1-49FB-BE16-7297E1B0C673}" presName="text" presStyleLbl="node1" presStyleIdx="0" presStyleCnt="2">
        <dgm:presLayoutVars>
          <dgm:bulletEnabled val="1"/>
        </dgm:presLayoutVars>
      </dgm:prSet>
      <dgm:spPr/>
      <dgm:t>
        <a:bodyPr/>
        <a:lstStyle/>
        <a:p>
          <a:endParaRPr lang="en-US"/>
        </a:p>
      </dgm:t>
    </dgm:pt>
    <dgm:pt modelId="{FCB39ACB-AB37-4543-ACC8-F13022A1196C}" type="pres">
      <dgm:prSet presAssocID="{4ABF1D2D-FABF-48BC-B186-7929BADDDC6B}" presName="spacer" presStyleCnt="0"/>
      <dgm:spPr/>
    </dgm:pt>
    <dgm:pt modelId="{760869EA-29F9-4405-98DF-1A0587BCEA5C}" type="pres">
      <dgm:prSet presAssocID="{87FF045F-69A1-42CB-80DF-0D1D4420ADC7}" presName="comp" presStyleCnt="0"/>
      <dgm:spPr/>
    </dgm:pt>
    <dgm:pt modelId="{56722264-3EF8-4A06-9A67-06B84334211A}" type="pres">
      <dgm:prSet presAssocID="{87FF045F-69A1-42CB-80DF-0D1D4420ADC7}" presName="box" presStyleLbl="node1" presStyleIdx="1" presStyleCnt="2" custScaleY="221432" custLinFactNeighborX="427" custLinFactNeighborY="68697"/>
      <dgm:spPr/>
      <dgm:t>
        <a:bodyPr/>
        <a:lstStyle/>
        <a:p>
          <a:endParaRPr lang="en-US"/>
        </a:p>
      </dgm:t>
    </dgm:pt>
    <dgm:pt modelId="{AC68C073-56CE-4590-AAA3-7D872DE8C3FB}" type="pres">
      <dgm:prSet presAssocID="{87FF045F-69A1-42CB-80DF-0D1D4420ADC7}" presName="img"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8000" b="-8000"/>
          </a:stretch>
        </a:blipFill>
      </dgm:spPr>
      <dgm:t>
        <a:bodyPr/>
        <a:lstStyle/>
        <a:p>
          <a:endParaRPr lang="en-US"/>
        </a:p>
      </dgm:t>
      <dgm:extLst>
        <a:ext uri="{E40237B7-FDA0-4F09-8148-C483321AD2D9}">
          <dgm14:cNvPr xmlns:dgm14="http://schemas.microsoft.com/office/drawing/2010/diagram" id="0" name="" descr="Customer review"/>
        </a:ext>
      </dgm:extLst>
    </dgm:pt>
    <dgm:pt modelId="{7828B96F-305C-426E-98C6-43F2DB613923}" type="pres">
      <dgm:prSet presAssocID="{87FF045F-69A1-42CB-80DF-0D1D4420ADC7}" presName="text" presStyleLbl="node1" presStyleIdx="1" presStyleCnt="2">
        <dgm:presLayoutVars>
          <dgm:bulletEnabled val="1"/>
        </dgm:presLayoutVars>
      </dgm:prSet>
      <dgm:spPr/>
      <dgm:t>
        <a:bodyPr/>
        <a:lstStyle/>
        <a:p>
          <a:endParaRPr lang="en-US"/>
        </a:p>
      </dgm:t>
    </dgm:pt>
  </dgm:ptLst>
  <dgm:cxnLst>
    <dgm:cxn modelId="{B24C1AC0-C7C2-45D6-A2B8-B4A527F6CB89}" srcId="{72CFD8DC-F562-4DE4-B72C-3C5ABAD07FDC}" destId="{709280CB-D7D1-49FB-BE16-7297E1B0C673}" srcOrd="0" destOrd="0" parTransId="{6E0F584B-C3FE-4A55-8BCD-C123BEDC115F}" sibTransId="{4ABF1D2D-FABF-48BC-B186-7929BADDDC6B}"/>
    <dgm:cxn modelId="{1A3FCCC0-A7DB-496A-9D62-5598E909A1B6}" type="presOf" srcId="{30CE2E47-7972-4D40-94C6-2F29FA4C9450}" destId="{343E45B3-8025-41EA-B97F-129CE39165FB}" srcOrd="0" destOrd="2" presId="urn:microsoft.com/office/officeart/2005/8/layout/vList4"/>
    <dgm:cxn modelId="{1CCEB80C-F729-45F8-93ED-A4FACFC5FEA3}" type="presOf" srcId="{FDD703EE-F7E8-41B9-899D-542EEA12E3DB}" destId="{343E45B3-8025-41EA-B97F-129CE39165FB}" srcOrd="0" destOrd="5" presId="urn:microsoft.com/office/officeart/2005/8/layout/vList4"/>
    <dgm:cxn modelId="{00F911EF-0658-404A-BEBC-6B49D39EFA30}" srcId="{87FF045F-69A1-42CB-80DF-0D1D4420ADC7}" destId="{F5BB8C27-60ED-467D-A50D-025399817840}" srcOrd="1" destOrd="0" parTransId="{9AF0C4AE-BAA8-40A1-9EB1-584025659528}" sibTransId="{D43CAA54-DFA9-4850-9D16-86C5566B1522}"/>
    <dgm:cxn modelId="{32D68B50-127B-4489-ACDF-A4497055CB94}" type="presOf" srcId="{4A5A91B4-C1DE-4DE1-BBAF-664447866128}" destId="{92E03145-9951-4720-8303-DBEAB96DA8C0}" srcOrd="1" destOrd="3" presId="urn:microsoft.com/office/officeart/2005/8/layout/vList4"/>
    <dgm:cxn modelId="{BA97CD34-8CFD-4039-8963-A3327A2363C8}" srcId="{709280CB-D7D1-49FB-BE16-7297E1B0C673}" destId="{22538707-7483-4BFC-9A40-E93EBEC074EA}" srcOrd="3" destOrd="0" parTransId="{34D61754-FE22-475B-8984-7A38C9F7236C}" sibTransId="{9EFCF7AE-AFBC-41FF-8CA8-F3E3DDB49A23}"/>
    <dgm:cxn modelId="{4143378C-277D-4624-BF37-CEC0AC2FC349}" srcId="{709280CB-D7D1-49FB-BE16-7297E1B0C673}" destId="{30CE2E47-7972-4D40-94C6-2F29FA4C9450}" srcOrd="1" destOrd="0" parTransId="{9B1A3245-E8D1-4052-B039-C31986083877}" sibTransId="{48CCE70E-9018-4152-82AA-1A40038D761F}"/>
    <dgm:cxn modelId="{00528517-4EE9-4470-9099-F331BECFDDA5}" type="presOf" srcId="{3626A809-5149-4406-A558-C974A73DFBBA}" destId="{56722264-3EF8-4A06-9A67-06B84334211A}" srcOrd="0" destOrd="3" presId="urn:microsoft.com/office/officeart/2005/8/layout/vList4"/>
    <dgm:cxn modelId="{3E1338D4-F446-4AB5-8369-37BE8557D251}" type="presOf" srcId="{EEC7DDA4-6056-47AA-ACF9-E26FDBB715E4}" destId="{343E45B3-8025-41EA-B97F-129CE39165FB}" srcOrd="0" destOrd="1" presId="urn:microsoft.com/office/officeart/2005/8/layout/vList4"/>
    <dgm:cxn modelId="{A9002618-17BB-4F73-9F6E-D3610D1B32C6}" srcId="{709280CB-D7D1-49FB-BE16-7297E1B0C673}" destId="{4A5A91B4-C1DE-4DE1-BBAF-664447866128}" srcOrd="2" destOrd="0" parTransId="{FEE7DBAF-CD17-4C24-9130-1BAD0690115E}" sibTransId="{F7846F9D-C087-45A8-B12E-A799C2245297}"/>
    <dgm:cxn modelId="{27B6EA0C-6C5B-4D38-8CF8-CFD68B20DF91}" srcId="{87FF045F-69A1-42CB-80DF-0D1D4420ADC7}" destId="{3626A809-5149-4406-A558-C974A73DFBBA}" srcOrd="2" destOrd="0" parTransId="{85D6B2D2-C046-4FC2-9ADB-2E82F4A3246E}" sibTransId="{B5F557D1-5686-45D9-929F-E4E70CD67D61}"/>
    <dgm:cxn modelId="{F35BD3A6-BFEA-4AE7-B739-668D593B050A}" type="presOf" srcId="{F5BB8C27-60ED-467D-A50D-025399817840}" destId="{56722264-3EF8-4A06-9A67-06B84334211A}" srcOrd="0" destOrd="2" presId="urn:microsoft.com/office/officeart/2005/8/layout/vList4"/>
    <dgm:cxn modelId="{F360178D-52F0-4E0D-BF94-2819A58553B9}" type="presOf" srcId="{EEC7DDA4-6056-47AA-ACF9-E26FDBB715E4}" destId="{92E03145-9951-4720-8303-DBEAB96DA8C0}" srcOrd="1" destOrd="1" presId="urn:microsoft.com/office/officeart/2005/8/layout/vList4"/>
    <dgm:cxn modelId="{280A93A7-A886-4EBB-8E76-3A71EDEF3514}" type="presOf" srcId="{7EDB6C7C-33AF-476E-85E8-D19C9F4DBE08}" destId="{7828B96F-305C-426E-98C6-43F2DB613923}" srcOrd="1" destOrd="1" presId="urn:microsoft.com/office/officeart/2005/8/layout/vList4"/>
    <dgm:cxn modelId="{B7216520-8F52-4710-8250-953A9F779206}" srcId="{709280CB-D7D1-49FB-BE16-7297E1B0C673}" destId="{FDD703EE-F7E8-41B9-899D-542EEA12E3DB}" srcOrd="4" destOrd="0" parTransId="{8EDD6396-10AA-4182-AD4D-7723F8E123B3}" sibTransId="{E298AC89-E91F-48AF-B9B2-15A533D541A8}"/>
    <dgm:cxn modelId="{DF8D449D-5AB0-43DE-BD14-A98A3D5ED219}" type="presOf" srcId="{709280CB-D7D1-49FB-BE16-7297E1B0C673}" destId="{343E45B3-8025-41EA-B97F-129CE39165FB}" srcOrd="0" destOrd="0" presId="urn:microsoft.com/office/officeart/2005/8/layout/vList4"/>
    <dgm:cxn modelId="{2012439A-3EDD-427B-97D5-446762B7D946}" type="presOf" srcId="{7EDB6C7C-33AF-476E-85E8-D19C9F4DBE08}" destId="{56722264-3EF8-4A06-9A67-06B84334211A}" srcOrd="0" destOrd="1" presId="urn:microsoft.com/office/officeart/2005/8/layout/vList4"/>
    <dgm:cxn modelId="{16109652-2246-4FEB-A2C6-BD9B37AB9A14}" type="presOf" srcId="{4A5A91B4-C1DE-4DE1-BBAF-664447866128}" destId="{343E45B3-8025-41EA-B97F-129CE39165FB}" srcOrd="0" destOrd="3" presId="urn:microsoft.com/office/officeart/2005/8/layout/vList4"/>
    <dgm:cxn modelId="{B244643E-2FF3-4EFA-98E0-349A65518A4E}" type="presOf" srcId="{F5BB8C27-60ED-467D-A50D-025399817840}" destId="{7828B96F-305C-426E-98C6-43F2DB613923}" srcOrd="1" destOrd="2" presId="urn:microsoft.com/office/officeart/2005/8/layout/vList4"/>
    <dgm:cxn modelId="{BE308C7A-6B6C-459B-8CCC-54C2DB204259}" type="presOf" srcId="{72CFD8DC-F562-4DE4-B72C-3C5ABAD07FDC}" destId="{2325B55A-7BEE-4F4E-B18D-635B50E9EB3F}" srcOrd="0" destOrd="0" presId="urn:microsoft.com/office/officeart/2005/8/layout/vList4"/>
    <dgm:cxn modelId="{5879FDFC-D797-4559-8F2D-CAE8E1D9A228}" type="presOf" srcId="{87FF045F-69A1-42CB-80DF-0D1D4420ADC7}" destId="{56722264-3EF8-4A06-9A67-06B84334211A}" srcOrd="0" destOrd="0" presId="urn:microsoft.com/office/officeart/2005/8/layout/vList4"/>
    <dgm:cxn modelId="{286776EA-8513-44FA-BD74-B506C9526898}" type="presOf" srcId="{30CE2E47-7972-4D40-94C6-2F29FA4C9450}" destId="{92E03145-9951-4720-8303-DBEAB96DA8C0}" srcOrd="1" destOrd="2" presId="urn:microsoft.com/office/officeart/2005/8/layout/vList4"/>
    <dgm:cxn modelId="{49BFE563-6E3C-4902-BBBB-DC5DC9903F63}" srcId="{709280CB-D7D1-49FB-BE16-7297E1B0C673}" destId="{EEC7DDA4-6056-47AA-ACF9-E26FDBB715E4}" srcOrd="0" destOrd="0" parTransId="{180C35F0-7EF4-4B9E-BD5E-75761CC196C2}" sibTransId="{20E2426D-E23E-4F3F-A8FF-20B73A3B0B34}"/>
    <dgm:cxn modelId="{BFFEDDE3-0097-40AE-A052-0C15552088A1}" type="presOf" srcId="{709280CB-D7D1-49FB-BE16-7297E1B0C673}" destId="{92E03145-9951-4720-8303-DBEAB96DA8C0}" srcOrd="1" destOrd="0" presId="urn:microsoft.com/office/officeart/2005/8/layout/vList4"/>
    <dgm:cxn modelId="{40E625AC-0BF8-456B-808B-C73EF9DCC1E4}" type="presOf" srcId="{87FF045F-69A1-42CB-80DF-0D1D4420ADC7}" destId="{7828B96F-305C-426E-98C6-43F2DB613923}" srcOrd="1" destOrd="0" presId="urn:microsoft.com/office/officeart/2005/8/layout/vList4"/>
    <dgm:cxn modelId="{DB650D80-3501-4839-BA59-5E27BFEB335F}" type="presOf" srcId="{FDD703EE-F7E8-41B9-899D-542EEA12E3DB}" destId="{92E03145-9951-4720-8303-DBEAB96DA8C0}" srcOrd="1" destOrd="5" presId="urn:microsoft.com/office/officeart/2005/8/layout/vList4"/>
    <dgm:cxn modelId="{6F5BCD0E-4927-4A91-843A-D3FF267A7227}" type="presOf" srcId="{22538707-7483-4BFC-9A40-E93EBEC074EA}" destId="{343E45B3-8025-41EA-B97F-129CE39165FB}" srcOrd="0" destOrd="4" presId="urn:microsoft.com/office/officeart/2005/8/layout/vList4"/>
    <dgm:cxn modelId="{D4F3ECFE-E445-41CE-B8B4-8D9526C79069}" srcId="{87FF045F-69A1-42CB-80DF-0D1D4420ADC7}" destId="{7EDB6C7C-33AF-476E-85E8-D19C9F4DBE08}" srcOrd="0" destOrd="0" parTransId="{D9B22876-9601-4A18-BF71-1D4D4C8D6987}" sibTransId="{3941B576-07A3-4A7C-A35A-7F85E89D9AAF}"/>
    <dgm:cxn modelId="{9C04A402-AB6E-4BA5-B952-1B24A0B61DC1}" type="presOf" srcId="{22538707-7483-4BFC-9A40-E93EBEC074EA}" destId="{92E03145-9951-4720-8303-DBEAB96DA8C0}" srcOrd="1" destOrd="4" presId="urn:microsoft.com/office/officeart/2005/8/layout/vList4"/>
    <dgm:cxn modelId="{C6414C1F-9199-4346-84FF-185E0F6DC03F}" srcId="{72CFD8DC-F562-4DE4-B72C-3C5ABAD07FDC}" destId="{87FF045F-69A1-42CB-80DF-0D1D4420ADC7}" srcOrd="1" destOrd="0" parTransId="{D62881F3-6765-4BEB-AA02-F341E6B277DD}" sibTransId="{6D74A520-82B6-4888-86A3-3428AD902396}"/>
    <dgm:cxn modelId="{2C40A3FF-096E-4F96-B738-47CB4019582D}" type="presOf" srcId="{3626A809-5149-4406-A558-C974A73DFBBA}" destId="{7828B96F-305C-426E-98C6-43F2DB613923}" srcOrd="1" destOrd="3" presId="urn:microsoft.com/office/officeart/2005/8/layout/vList4"/>
    <dgm:cxn modelId="{CE5DA279-CA14-45C2-8A1F-E8BCDBEA9832}" type="presParOf" srcId="{2325B55A-7BEE-4F4E-B18D-635B50E9EB3F}" destId="{C8F7D9EE-8393-4165-BDB7-81076D44A051}" srcOrd="0" destOrd="0" presId="urn:microsoft.com/office/officeart/2005/8/layout/vList4"/>
    <dgm:cxn modelId="{E045AE9F-FA24-4307-B4F4-EBF62ED8DCF2}" type="presParOf" srcId="{C8F7D9EE-8393-4165-BDB7-81076D44A051}" destId="{343E45B3-8025-41EA-B97F-129CE39165FB}" srcOrd="0" destOrd="0" presId="urn:microsoft.com/office/officeart/2005/8/layout/vList4"/>
    <dgm:cxn modelId="{05267DE6-7107-4F0A-879A-000AED46E5AD}" type="presParOf" srcId="{C8F7D9EE-8393-4165-BDB7-81076D44A051}" destId="{486117B9-D264-4937-BC38-CEDEDB64E7AD}" srcOrd="1" destOrd="0" presId="urn:microsoft.com/office/officeart/2005/8/layout/vList4"/>
    <dgm:cxn modelId="{AC94788A-1BF6-4504-904B-B6D87EC031AB}" type="presParOf" srcId="{C8F7D9EE-8393-4165-BDB7-81076D44A051}" destId="{92E03145-9951-4720-8303-DBEAB96DA8C0}" srcOrd="2" destOrd="0" presId="urn:microsoft.com/office/officeart/2005/8/layout/vList4"/>
    <dgm:cxn modelId="{3D2ACACB-11EF-4DC9-935E-E17F883ACEA9}" type="presParOf" srcId="{2325B55A-7BEE-4F4E-B18D-635B50E9EB3F}" destId="{FCB39ACB-AB37-4543-ACC8-F13022A1196C}" srcOrd="1" destOrd="0" presId="urn:microsoft.com/office/officeart/2005/8/layout/vList4"/>
    <dgm:cxn modelId="{1801DDD5-4F5D-485A-A9C6-BECA64F322A1}" type="presParOf" srcId="{2325B55A-7BEE-4F4E-B18D-635B50E9EB3F}" destId="{760869EA-29F9-4405-98DF-1A0587BCEA5C}" srcOrd="2" destOrd="0" presId="urn:microsoft.com/office/officeart/2005/8/layout/vList4"/>
    <dgm:cxn modelId="{72A0A6C7-3216-4008-8ED1-894B13BFEFAD}" type="presParOf" srcId="{760869EA-29F9-4405-98DF-1A0587BCEA5C}" destId="{56722264-3EF8-4A06-9A67-06B84334211A}" srcOrd="0" destOrd="0" presId="urn:microsoft.com/office/officeart/2005/8/layout/vList4"/>
    <dgm:cxn modelId="{12F88B04-2009-410C-A714-8544CAFF6C4B}" type="presParOf" srcId="{760869EA-29F9-4405-98DF-1A0587BCEA5C}" destId="{AC68C073-56CE-4590-AAA3-7D872DE8C3FB}" srcOrd="1" destOrd="0" presId="urn:microsoft.com/office/officeart/2005/8/layout/vList4"/>
    <dgm:cxn modelId="{6FDB5B25-29B7-4AE3-9680-E76D71A25C8F}" type="presParOf" srcId="{760869EA-29F9-4405-98DF-1A0587BCEA5C}" destId="{7828B96F-305C-426E-98C6-43F2DB613923}" srcOrd="2" destOrd="0" presId="urn:microsoft.com/office/officeart/2005/8/layout/vList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030A82-D07B-4934-A3FE-15795B0592AC}"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en-GB"/>
        </a:p>
      </dgm:t>
    </dgm:pt>
    <dgm:pt modelId="{2B2138A6-7589-4679-8B45-BC98E4F490C5}">
      <dgm:prSet phldrT="[Text]"/>
      <dgm:spPr>
        <a:solidFill>
          <a:srgbClr val="996633"/>
        </a:solidFill>
      </dgm:spPr>
      <dgm:t>
        <a:bodyPr/>
        <a:lstStyle/>
        <a:p>
          <a:r>
            <a:rPr lang="en-ZA" dirty="0">
              <a:solidFill>
                <a:schemeClr val="accent4">
                  <a:lumMod val="20000"/>
                  <a:lumOff val="80000"/>
                </a:schemeClr>
              </a:solidFill>
            </a:rPr>
            <a:t>Successes</a:t>
          </a:r>
          <a:endParaRPr lang="en-GB" dirty="0">
            <a:solidFill>
              <a:schemeClr val="accent4">
                <a:lumMod val="20000"/>
                <a:lumOff val="80000"/>
              </a:schemeClr>
            </a:solidFill>
          </a:endParaRPr>
        </a:p>
      </dgm:t>
    </dgm:pt>
    <dgm:pt modelId="{4D47BE31-47AF-4747-B418-534E78466197}" type="parTrans" cxnId="{E8C09CF8-1CA9-44F6-8B63-D5E9F3CA52B4}">
      <dgm:prSet/>
      <dgm:spPr/>
      <dgm:t>
        <a:bodyPr/>
        <a:lstStyle/>
        <a:p>
          <a:endParaRPr lang="en-GB"/>
        </a:p>
      </dgm:t>
    </dgm:pt>
    <dgm:pt modelId="{C919E1A1-31A0-4A9A-95F9-33C7C9F05FE8}" type="sibTrans" cxnId="{E8C09CF8-1CA9-44F6-8B63-D5E9F3CA52B4}">
      <dgm:prSet/>
      <dgm:spPr/>
      <dgm:t>
        <a:bodyPr/>
        <a:lstStyle/>
        <a:p>
          <a:endParaRPr lang="en-GB"/>
        </a:p>
      </dgm:t>
    </dgm:pt>
    <dgm:pt modelId="{DDE2A0FF-7C91-4CF6-A68B-D2F6BC2D8252}">
      <dgm:prSet phldrT="[Text]"/>
      <dgm:spPr>
        <a:solidFill>
          <a:srgbClr val="996633"/>
        </a:solidFill>
      </dgm:spPr>
      <dgm:t>
        <a:bodyPr/>
        <a:lstStyle/>
        <a:p>
          <a:r>
            <a:rPr lang="en-ZA" dirty="0">
              <a:solidFill>
                <a:schemeClr val="accent4">
                  <a:lumMod val="20000"/>
                  <a:lumOff val="80000"/>
                </a:schemeClr>
              </a:solidFill>
            </a:rPr>
            <a:t>The number of projects that have been facilitated showed an upward trend with around 1 000 new projects facilitated each year by 2010.  Municipalities indicated that technical </a:t>
          </a:r>
          <a:r>
            <a:rPr lang="en-ZA" dirty="0" err="1">
              <a:solidFill>
                <a:schemeClr val="accent4">
                  <a:lumMod val="20000"/>
                  <a:lumOff val="80000"/>
                </a:schemeClr>
              </a:solidFill>
            </a:rPr>
            <a:t>deployees</a:t>
          </a:r>
          <a:r>
            <a:rPr lang="en-ZA" dirty="0">
              <a:solidFill>
                <a:schemeClr val="accent4">
                  <a:lumMod val="20000"/>
                  <a:lumOff val="80000"/>
                </a:schemeClr>
              </a:solidFill>
            </a:rPr>
            <a:t> have unlocked infrastructure projects, often by assisting in setting up systems and policies for supply chain management, by doing project business plans and budgets and by project managing projects. </a:t>
          </a:r>
          <a:endParaRPr lang="en-GB" dirty="0">
            <a:solidFill>
              <a:schemeClr val="accent4">
                <a:lumMod val="20000"/>
                <a:lumOff val="80000"/>
              </a:schemeClr>
            </a:solidFill>
          </a:endParaRPr>
        </a:p>
      </dgm:t>
    </dgm:pt>
    <dgm:pt modelId="{2781A281-811F-4ED8-9086-635B3F56A782}" type="parTrans" cxnId="{0B1E2B43-CF0B-4446-B25F-3325E93E2C4D}">
      <dgm:prSet/>
      <dgm:spPr/>
      <dgm:t>
        <a:bodyPr/>
        <a:lstStyle/>
        <a:p>
          <a:endParaRPr lang="en-GB"/>
        </a:p>
      </dgm:t>
    </dgm:pt>
    <dgm:pt modelId="{91115A65-5C78-46DC-8904-9E6BC19268D8}" type="sibTrans" cxnId="{0B1E2B43-CF0B-4446-B25F-3325E93E2C4D}">
      <dgm:prSet/>
      <dgm:spPr/>
      <dgm:t>
        <a:bodyPr/>
        <a:lstStyle/>
        <a:p>
          <a:endParaRPr lang="en-GB"/>
        </a:p>
      </dgm:t>
    </dgm:pt>
    <dgm:pt modelId="{B9BAFC9E-8BCE-42C3-850F-91BB646CC97E}">
      <dgm:prSet phldrT="[Text]"/>
      <dgm:spPr>
        <a:solidFill>
          <a:schemeClr val="accent1">
            <a:lumMod val="60000"/>
            <a:lumOff val="40000"/>
          </a:schemeClr>
        </a:solidFill>
      </dgm:spPr>
      <dgm:t>
        <a:bodyPr/>
        <a:lstStyle/>
        <a:p>
          <a:r>
            <a:rPr lang="en-ZA" dirty="0">
              <a:solidFill>
                <a:schemeClr val="accent4">
                  <a:lumMod val="20000"/>
                  <a:lumOff val="80000"/>
                </a:schemeClr>
              </a:solidFill>
            </a:rPr>
            <a:t>Lessons Learned </a:t>
          </a:r>
          <a:endParaRPr lang="en-GB" dirty="0">
            <a:solidFill>
              <a:schemeClr val="accent4">
                <a:lumMod val="20000"/>
                <a:lumOff val="80000"/>
              </a:schemeClr>
            </a:solidFill>
          </a:endParaRPr>
        </a:p>
      </dgm:t>
    </dgm:pt>
    <dgm:pt modelId="{4316441F-D9CE-4597-950A-62931E5D7FF6}" type="parTrans" cxnId="{46EE54D5-8A8D-45EC-88F9-EF1106657343}">
      <dgm:prSet/>
      <dgm:spPr/>
      <dgm:t>
        <a:bodyPr/>
        <a:lstStyle/>
        <a:p>
          <a:endParaRPr lang="en-GB"/>
        </a:p>
      </dgm:t>
    </dgm:pt>
    <dgm:pt modelId="{0C89D905-16A8-4DCC-8FC0-780725DC7902}" type="sibTrans" cxnId="{46EE54D5-8A8D-45EC-88F9-EF1106657343}">
      <dgm:prSet/>
      <dgm:spPr/>
      <dgm:t>
        <a:bodyPr/>
        <a:lstStyle/>
        <a:p>
          <a:endParaRPr lang="en-GB"/>
        </a:p>
      </dgm:t>
    </dgm:pt>
    <dgm:pt modelId="{C8782B1E-1D1F-4C52-99DD-D2752901A7A0}">
      <dgm:prSet phldrT="[Text]"/>
      <dgm:spPr>
        <a:solidFill>
          <a:schemeClr val="accent1">
            <a:lumMod val="60000"/>
            <a:lumOff val="40000"/>
          </a:schemeClr>
        </a:solidFill>
      </dgm:spPr>
      <dgm:t>
        <a:bodyPr/>
        <a:lstStyle/>
        <a:p>
          <a:r>
            <a:rPr lang="en-ZA" dirty="0">
              <a:solidFill>
                <a:schemeClr val="accent4">
                  <a:lumMod val="20000"/>
                  <a:lumOff val="80000"/>
                </a:schemeClr>
              </a:solidFill>
            </a:rPr>
            <a:t>The programme was to an extent centred around individual </a:t>
          </a:r>
          <a:r>
            <a:rPr lang="en-ZA" dirty="0" err="1">
              <a:solidFill>
                <a:schemeClr val="accent4">
                  <a:lumMod val="20000"/>
                  <a:lumOff val="80000"/>
                </a:schemeClr>
              </a:solidFill>
            </a:rPr>
            <a:t>deployees</a:t>
          </a:r>
          <a:r>
            <a:rPr lang="en-ZA" dirty="0">
              <a:solidFill>
                <a:schemeClr val="accent4">
                  <a:lumMod val="20000"/>
                  <a:lumOff val="80000"/>
                </a:schemeClr>
              </a:solidFill>
            </a:rPr>
            <a:t>, creating a dependency syndrome within some municipalities. </a:t>
          </a:r>
          <a:endParaRPr lang="en-GB" dirty="0">
            <a:solidFill>
              <a:schemeClr val="accent4">
                <a:lumMod val="20000"/>
                <a:lumOff val="80000"/>
              </a:schemeClr>
            </a:solidFill>
          </a:endParaRPr>
        </a:p>
      </dgm:t>
    </dgm:pt>
    <dgm:pt modelId="{F853074E-997C-4992-A8AE-2AF7EAFFC703}" type="parTrans" cxnId="{5E7D1543-9A96-4145-96E8-16098243BDCB}">
      <dgm:prSet/>
      <dgm:spPr/>
      <dgm:t>
        <a:bodyPr/>
        <a:lstStyle/>
        <a:p>
          <a:endParaRPr lang="en-GB"/>
        </a:p>
      </dgm:t>
    </dgm:pt>
    <dgm:pt modelId="{A1E66605-AD0C-43AD-88F4-08BA59E9CD55}" type="sibTrans" cxnId="{5E7D1543-9A96-4145-96E8-16098243BDCB}">
      <dgm:prSet/>
      <dgm:spPr/>
      <dgm:t>
        <a:bodyPr/>
        <a:lstStyle/>
        <a:p>
          <a:endParaRPr lang="en-GB"/>
        </a:p>
      </dgm:t>
    </dgm:pt>
    <dgm:pt modelId="{30AD75C8-5587-4B2B-A6F5-50DD4980AC9A}">
      <dgm:prSet/>
      <dgm:spPr>
        <a:solidFill>
          <a:schemeClr val="accent1">
            <a:lumMod val="60000"/>
            <a:lumOff val="40000"/>
          </a:schemeClr>
        </a:solidFill>
      </dgm:spPr>
      <dgm:t>
        <a:bodyPr/>
        <a:lstStyle/>
        <a:p>
          <a:r>
            <a:rPr lang="en-ZA" dirty="0">
              <a:solidFill>
                <a:schemeClr val="accent4">
                  <a:lumMod val="20000"/>
                  <a:lumOff val="80000"/>
                </a:schemeClr>
              </a:solidFill>
            </a:rPr>
            <a:t>As the </a:t>
          </a:r>
          <a:r>
            <a:rPr lang="en-ZA" dirty="0" err="1">
              <a:solidFill>
                <a:schemeClr val="accent4">
                  <a:lumMod val="20000"/>
                  <a:lumOff val="80000"/>
                </a:schemeClr>
              </a:solidFill>
            </a:rPr>
            <a:t>Siyenza</a:t>
          </a:r>
          <a:r>
            <a:rPr lang="en-ZA" dirty="0">
              <a:solidFill>
                <a:schemeClr val="accent4">
                  <a:lumMod val="20000"/>
                  <a:lumOff val="80000"/>
                </a:schemeClr>
              </a:solidFill>
            </a:rPr>
            <a:t> </a:t>
          </a:r>
          <a:r>
            <a:rPr lang="en-ZA" dirty="0" err="1">
              <a:solidFill>
                <a:schemeClr val="accent4">
                  <a:lumMod val="20000"/>
                  <a:lumOff val="80000"/>
                </a:schemeClr>
              </a:solidFill>
            </a:rPr>
            <a:t>Manje</a:t>
          </a:r>
          <a:r>
            <a:rPr lang="en-ZA" dirty="0">
              <a:solidFill>
                <a:schemeClr val="accent4">
                  <a:lumMod val="20000"/>
                  <a:lumOff val="80000"/>
                </a:schemeClr>
              </a:solidFill>
            </a:rPr>
            <a:t> was better paying, it attracted skilled and experienced people from municipalities, thus creating vacancy rates</a:t>
          </a:r>
          <a:endParaRPr lang="en-US" dirty="0">
            <a:solidFill>
              <a:schemeClr val="accent4">
                <a:lumMod val="20000"/>
                <a:lumOff val="80000"/>
              </a:schemeClr>
            </a:solidFill>
          </a:endParaRPr>
        </a:p>
      </dgm:t>
    </dgm:pt>
    <dgm:pt modelId="{6D078855-42C8-4819-B262-2E677D204336}" type="parTrans" cxnId="{C7DBC25A-542C-4309-8E74-325020F1D69C}">
      <dgm:prSet/>
      <dgm:spPr/>
      <dgm:t>
        <a:bodyPr/>
        <a:lstStyle/>
        <a:p>
          <a:endParaRPr lang="en-GB"/>
        </a:p>
      </dgm:t>
    </dgm:pt>
    <dgm:pt modelId="{375DF260-2393-4662-BCCE-23B4DDA52935}" type="sibTrans" cxnId="{C7DBC25A-542C-4309-8E74-325020F1D69C}">
      <dgm:prSet/>
      <dgm:spPr/>
      <dgm:t>
        <a:bodyPr/>
        <a:lstStyle/>
        <a:p>
          <a:endParaRPr lang="en-GB"/>
        </a:p>
      </dgm:t>
    </dgm:pt>
    <dgm:pt modelId="{A869E2EA-5E84-4031-B334-B2D912D93355}" type="pres">
      <dgm:prSet presAssocID="{57030A82-D07B-4934-A3FE-15795B0592AC}" presName="linear" presStyleCnt="0">
        <dgm:presLayoutVars>
          <dgm:dir/>
          <dgm:resizeHandles val="exact"/>
        </dgm:presLayoutVars>
      </dgm:prSet>
      <dgm:spPr/>
      <dgm:t>
        <a:bodyPr/>
        <a:lstStyle/>
        <a:p>
          <a:endParaRPr lang="en-US"/>
        </a:p>
      </dgm:t>
    </dgm:pt>
    <dgm:pt modelId="{518E109B-79DB-4EC3-B7C9-9547DBB52D0C}" type="pres">
      <dgm:prSet presAssocID="{2B2138A6-7589-4679-8B45-BC98E4F490C5}" presName="comp" presStyleCnt="0"/>
      <dgm:spPr/>
    </dgm:pt>
    <dgm:pt modelId="{F853E748-B28A-4AA1-A53E-285040324888}" type="pres">
      <dgm:prSet presAssocID="{2B2138A6-7589-4679-8B45-BC98E4F490C5}" presName="box" presStyleLbl="node1" presStyleIdx="0" presStyleCnt="2" custLinFactNeighborY="4025"/>
      <dgm:spPr/>
      <dgm:t>
        <a:bodyPr/>
        <a:lstStyle/>
        <a:p>
          <a:endParaRPr lang="en-US"/>
        </a:p>
      </dgm:t>
    </dgm:pt>
    <dgm:pt modelId="{B0C89917-17EB-433B-8CB7-1AACD3A4F08F}" type="pres">
      <dgm:prSet presAssocID="{2B2138A6-7589-4679-8B45-BC98E4F490C5}" presName="img" presStyleLbl="fgImgPlace1" presStyleIdx="0" presStyleCnt="2" custScaleX="106898" custLinFactNeighborX="-7472" custLinFactNeighborY="521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3000" r="-23000"/>
          </a:stretch>
        </a:blipFill>
      </dgm:spPr>
      <dgm:extLst>
        <a:ext uri="{E40237B7-FDA0-4F09-8148-C483321AD2D9}">
          <dgm14:cNvPr xmlns:dgm14="http://schemas.microsoft.com/office/drawing/2010/diagram" id="0" name="" descr="Trophy"/>
        </a:ext>
      </dgm:extLst>
    </dgm:pt>
    <dgm:pt modelId="{400F8E25-4872-47DF-A07A-95D7A0D5316A}" type="pres">
      <dgm:prSet presAssocID="{2B2138A6-7589-4679-8B45-BC98E4F490C5}" presName="text" presStyleLbl="node1" presStyleIdx="0" presStyleCnt="2">
        <dgm:presLayoutVars>
          <dgm:bulletEnabled val="1"/>
        </dgm:presLayoutVars>
      </dgm:prSet>
      <dgm:spPr/>
      <dgm:t>
        <a:bodyPr/>
        <a:lstStyle/>
        <a:p>
          <a:endParaRPr lang="en-US"/>
        </a:p>
      </dgm:t>
    </dgm:pt>
    <dgm:pt modelId="{9DACDE26-E487-494C-84E0-EF53C6CAD031}" type="pres">
      <dgm:prSet presAssocID="{C919E1A1-31A0-4A9A-95F9-33C7C9F05FE8}" presName="spacer" presStyleCnt="0"/>
      <dgm:spPr/>
    </dgm:pt>
    <dgm:pt modelId="{C619CA6A-9766-48A6-8C69-08BA0A96861C}" type="pres">
      <dgm:prSet presAssocID="{B9BAFC9E-8BCE-42C3-850F-91BB646CC97E}" presName="comp" presStyleCnt="0"/>
      <dgm:spPr/>
    </dgm:pt>
    <dgm:pt modelId="{5956A07D-E6EB-42AF-AC4B-52A5FF58F211}" type="pres">
      <dgm:prSet presAssocID="{B9BAFC9E-8BCE-42C3-850F-91BB646CC97E}" presName="box" presStyleLbl="node1" presStyleIdx="1" presStyleCnt="2" custScaleY="102864"/>
      <dgm:spPr/>
      <dgm:t>
        <a:bodyPr/>
        <a:lstStyle/>
        <a:p>
          <a:endParaRPr lang="en-US"/>
        </a:p>
      </dgm:t>
    </dgm:pt>
    <dgm:pt modelId="{35B4200E-FC5A-4376-9BD9-30C8B4962092}" type="pres">
      <dgm:prSet presAssocID="{B9BAFC9E-8BCE-42C3-850F-91BB646CC97E}" presName="img" presStyleLbl="fgImgPlace1" presStyleIdx="1" presStyleCnt="2" custScaleX="11590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17000" r="-17000"/>
          </a:stretch>
        </a:blipFill>
      </dgm:spPr>
      <dgm:extLst>
        <a:ext uri="{E40237B7-FDA0-4F09-8148-C483321AD2D9}">
          <dgm14:cNvPr xmlns:dgm14="http://schemas.microsoft.com/office/drawing/2010/diagram" id="0" name="" descr="Brainstorm"/>
        </a:ext>
      </dgm:extLst>
    </dgm:pt>
    <dgm:pt modelId="{2CDE6B2A-C85B-471B-9271-4950C1BDE149}" type="pres">
      <dgm:prSet presAssocID="{B9BAFC9E-8BCE-42C3-850F-91BB646CC97E}" presName="text" presStyleLbl="node1" presStyleIdx="1" presStyleCnt="2">
        <dgm:presLayoutVars>
          <dgm:bulletEnabled val="1"/>
        </dgm:presLayoutVars>
      </dgm:prSet>
      <dgm:spPr/>
      <dgm:t>
        <a:bodyPr/>
        <a:lstStyle/>
        <a:p>
          <a:endParaRPr lang="en-US"/>
        </a:p>
      </dgm:t>
    </dgm:pt>
  </dgm:ptLst>
  <dgm:cxnLst>
    <dgm:cxn modelId="{B51B4510-67EC-464B-8F07-5C56E12042A8}" type="presOf" srcId="{DDE2A0FF-7C91-4CF6-A68B-D2F6BC2D8252}" destId="{F853E748-B28A-4AA1-A53E-285040324888}" srcOrd="0" destOrd="1" presId="urn:microsoft.com/office/officeart/2005/8/layout/vList4"/>
    <dgm:cxn modelId="{46EE54D5-8A8D-45EC-88F9-EF1106657343}" srcId="{57030A82-D07B-4934-A3FE-15795B0592AC}" destId="{B9BAFC9E-8BCE-42C3-850F-91BB646CC97E}" srcOrd="1" destOrd="0" parTransId="{4316441F-D9CE-4597-950A-62931E5D7FF6}" sibTransId="{0C89D905-16A8-4DCC-8FC0-780725DC7902}"/>
    <dgm:cxn modelId="{D5F725EF-7CF2-4639-9BC8-4045721821E0}" type="presOf" srcId="{30AD75C8-5587-4B2B-A6F5-50DD4980AC9A}" destId="{2CDE6B2A-C85B-471B-9271-4950C1BDE149}" srcOrd="1" destOrd="2" presId="urn:microsoft.com/office/officeart/2005/8/layout/vList4"/>
    <dgm:cxn modelId="{E8C09CF8-1CA9-44F6-8B63-D5E9F3CA52B4}" srcId="{57030A82-D07B-4934-A3FE-15795B0592AC}" destId="{2B2138A6-7589-4679-8B45-BC98E4F490C5}" srcOrd="0" destOrd="0" parTransId="{4D47BE31-47AF-4747-B418-534E78466197}" sibTransId="{C919E1A1-31A0-4A9A-95F9-33C7C9F05FE8}"/>
    <dgm:cxn modelId="{0B1E2B43-CF0B-4446-B25F-3325E93E2C4D}" srcId="{2B2138A6-7589-4679-8B45-BC98E4F490C5}" destId="{DDE2A0FF-7C91-4CF6-A68B-D2F6BC2D8252}" srcOrd="0" destOrd="0" parTransId="{2781A281-811F-4ED8-9086-635B3F56A782}" sibTransId="{91115A65-5C78-46DC-8904-9E6BC19268D8}"/>
    <dgm:cxn modelId="{DCE23F33-9353-4D75-AF49-9357AEEE33F2}" type="presOf" srcId="{30AD75C8-5587-4B2B-A6F5-50DD4980AC9A}" destId="{5956A07D-E6EB-42AF-AC4B-52A5FF58F211}" srcOrd="0" destOrd="2" presId="urn:microsoft.com/office/officeart/2005/8/layout/vList4"/>
    <dgm:cxn modelId="{C7DBC25A-542C-4309-8E74-325020F1D69C}" srcId="{B9BAFC9E-8BCE-42C3-850F-91BB646CC97E}" destId="{30AD75C8-5587-4B2B-A6F5-50DD4980AC9A}" srcOrd="1" destOrd="0" parTransId="{6D078855-42C8-4819-B262-2E677D204336}" sibTransId="{375DF260-2393-4662-BCCE-23B4DDA52935}"/>
    <dgm:cxn modelId="{3581CACD-297A-46DA-959B-52BF6F8590A1}" type="presOf" srcId="{57030A82-D07B-4934-A3FE-15795B0592AC}" destId="{A869E2EA-5E84-4031-B334-B2D912D93355}" srcOrd="0" destOrd="0" presId="urn:microsoft.com/office/officeart/2005/8/layout/vList4"/>
    <dgm:cxn modelId="{A797199F-9FCD-4441-ACD1-35789CE9D043}" type="presOf" srcId="{DDE2A0FF-7C91-4CF6-A68B-D2F6BC2D8252}" destId="{400F8E25-4872-47DF-A07A-95D7A0D5316A}" srcOrd="1" destOrd="1" presId="urn:microsoft.com/office/officeart/2005/8/layout/vList4"/>
    <dgm:cxn modelId="{C89643FF-8754-4874-8E14-77A537530E3B}" type="presOf" srcId="{C8782B1E-1D1F-4C52-99DD-D2752901A7A0}" destId="{2CDE6B2A-C85B-471B-9271-4950C1BDE149}" srcOrd="1" destOrd="1" presId="urn:microsoft.com/office/officeart/2005/8/layout/vList4"/>
    <dgm:cxn modelId="{4D4D8049-6EE3-4EFD-AE52-B5AA7AC2BDC8}" type="presOf" srcId="{C8782B1E-1D1F-4C52-99DD-D2752901A7A0}" destId="{5956A07D-E6EB-42AF-AC4B-52A5FF58F211}" srcOrd="0" destOrd="1" presId="urn:microsoft.com/office/officeart/2005/8/layout/vList4"/>
    <dgm:cxn modelId="{8FA83EEF-83BB-49BB-8D9F-2EDECD07C502}" type="presOf" srcId="{2B2138A6-7589-4679-8B45-BC98E4F490C5}" destId="{F853E748-B28A-4AA1-A53E-285040324888}" srcOrd="0" destOrd="0" presId="urn:microsoft.com/office/officeart/2005/8/layout/vList4"/>
    <dgm:cxn modelId="{4DF5A1F7-94A8-4BC3-88BC-144B323F2C07}" type="presOf" srcId="{B9BAFC9E-8BCE-42C3-850F-91BB646CC97E}" destId="{2CDE6B2A-C85B-471B-9271-4950C1BDE149}" srcOrd="1" destOrd="0" presId="urn:microsoft.com/office/officeart/2005/8/layout/vList4"/>
    <dgm:cxn modelId="{5E7D1543-9A96-4145-96E8-16098243BDCB}" srcId="{B9BAFC9E-8BCE-42C3-850F-91BB646CC97E}" destId="{C8782B1E-1D1F-4C52-99DD-D2752901A7A0}" srcOrd="0" destOrd="0" parTransId="{F853074E-997C-4992-A8AE-2AF7EAFFC703}" sibTransId="{A1E66605-AD0C-43AD-88F4-08BA59E9CD55}"/>
    <dgm:cxn modelId="{A3EB2C91-F687-44AF-938C-31AFCB01E9C9}" type="presOf" srcId="{B9BAFC9E-8BCE-42C3-850F-91BB646CC97E}" destId="{5956A07D-E6EB-42AF-AC4B-52A5FF58F211}" srcOrd="0" destOrd="0" presId="urn:microsoft.com/office/officeart/2005/8/layout/vList4"/>
    <dgm:cxn modelId="{0B5931A8-9412-4539-9F68-6954B908D483}" type="presOf" srcId="{2B2138A6-7589-4679-8B45-BC98E4F490C5}" destId="{400F8E25-4872-47DF-A07A-95D7A0D5316A}" srcOrd="1" destOrd="0" presId="urn:microsoft.com/office/officeart/2005/8/layout/vList4"/>
    <dgm:cxn modelId="{F4DEBE36-59A3-48FB-995B-6EF6F6EDA2D1}" type="presParOf" srcId="{A869E2EA-5E84-4031-B334-B2D912D93355}" destId="{518E109B-79DB-4EC3-B7C9-9547DBB52D0C}" srcOrd="0" destOrd="0" presId="urn:microsoft.com/office/officeart/2005/8/layout/vList4"/>
    <dgm:cxn modelId="{5C523A90-F77B-4AD0-BE31-1248E504A143}" type="presParOf" srcId="{518E109B-79DB-4EC3-B7C9-9547DBB52D0C}" destId="{F853E748-B28A-4AA1-A53E-285040324888}" srcOrd="0" destOrd="0" presId="urn:microsoft.com/office/officeart/2005/8/layout/vList4"/>
    <dgm:cxn modelId="{D3B52A36-B583-4C6C-8C21-488D29B06321}" type="presParOf" srcId="{518E109B-79DB-4EC3-B7C9-9547DBB52D0C}" destId="{B0C89917-17EB-433B-8CB7-1AACD3A4F08F}" srcOrd="1" destOrd="0" presId="urn:microsoft.com/office/officeart/2005/8/layout/vList4"/>
    <dgm:cxn modelId="{5E88A581-9D8A-4EF0-939C-EFCEF94377DE}" type="presParOf" srcId="{518E109B-79DB-4EC3-B7C9-9547DBB52D0C}" destId="{400F8E25-4872-47DF-A07A-95D7A0D5316A}" srcOrd="2" destOrd="0" presId="urn:microsoft.com/office/officeart/2005/8/layout/vList4"/>
    <dgm:cxn modelId="{9362CCF7-C1AF-4CC2-94FA-828090348320}" type="presParOf" srcId="{A869E2EA-5E84-4031-B334-B2D912D93355}" destId="{9DACDE26-E487-494C-84E0-EF53C6CAD031}" srcOrd="1" destOrd="0" presId="urn:microsoft.com/office/officeart/2005/8/layout/vList4"/>
    <dgm:cxn modelId="{FE722153-700B-4FCA-B996-D73547826CD5}" type="presParOf" srcId="{A869E2EA-5E84-4031-B334-B2D912D93355}" destId="{C619CA6A-9766-48A6-8C69-08BA0A96861C}" srcOrd="2" destOrd="0" presId="urn:microsoft.com/office/officeart/2005/8/layout/vList4"/>
    <dgm:cxn modelId="{0A22C6CC-AF50-461B-BFEF-2FA53E6BB4CF}" type="presParOf" srcId="{C619CA6A-9766-48A6-8C69-08BA0A96861C}" destId="{5956A07D-E6EB-42AF-AC4B-52A5FF58F211}" srcOrd="0" destOrd="0" presId="urn:microsoft.com/office/officeart/2005/8/layout/vList4"/>
    <dgm:cxn modelId="{8A93AC66-D3C1-4F8F-81F6-5289B443F8DA}" type="presParOf" srcId="{C619CA6A-9766-48A6-8C69-08BA0A96861C}" destId="{35B4200E-FC5A-4376-9BD9-30C8B4962092}" srcOrd="1" destOrd="0" presId="urn:microsoft.com/office/officeart/2005/8/layout/vList4"/>
    <dgm:cxn modelId="{68A3370A-7BB1-413C-9645-3538C68BB26E}" type="presParOf" srcId="{C619CA6A-9766-48A6-8C69-08BA0A96861C}" destId="{2CDE6B2A-C85B-471B-9271-4950C1BDE149}"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9A10B-4CF3-4963-B170-E911B63569B3}">
      <dsp:nvSpPr>
        <dsp:cNvPr id="0" name=""/>
        <dsp:cNvSpPr/>
      </dsp:nvSpPr>
      <dsp:spPr>
        <a:xfrm>
          <a:off x="-154025" y="8713"/>
          <a:ext cx="7886700" cy="9735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22E80C-9C84-4294-9CB3-2A2469937501}">
      <dsp:nvSpPr>
        <dsp:cNvPr id="0" name=""/>
        <dsp:cNvSpPr/>
      </dsp:nvSpPr>
      <dsp:spPr>
        <a:xfrm>
          <a:off x="140472" y="227761"/>
          <a:ext cx="535451" cy="53545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CCAB0D-F65F-4B29-A853-BB09460F1D1D}">
      <dsp:nvSpPr>
        <dsp:cNvPr id="0" name=""/>
        <dsp:cNvSpPr/>
      </dsp:nvSpPr>
      <dsp:spPr>
        <a:xfrm>
          <a:off x="970421" y="8713"/>
          <a:ext cx="3549015"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977900">
            <a:lnSpc>
              <a:spcPct val="100000"/>
            </a:lnSpc>
            <a:spcBef>
              <a:spcPct val="0"/>
            </a:spcBef>
            <a:spcAft>
              <a:spcPct val="35000"/>
            </a:spcAft>
          </a:pPr>
          <a:r>
            <a:rPr lang="en-ZA" sz="2200" kern="1200" dirty="0"/>
            <a:t>Programme Objectives</a:t>
          </a:r>
          <a:endParaRPr lang="en-US" sz="2200" kern="1200" dirty="0"/>
        </a:p>
      </dsp:txBody>
      <dsp:txXfrm>
        <a:off x="970421" y="8713"/>
        <a:ext cx="3549015" cy="973547"/>
      </dsp:txXfrm>
    </dsp:sp>
    <dsp:sp modelId="{DB0F2BAC-B647-4B23-86A2-4FED09F57D4D}">
      <dsp:nvSpPr>
        <dsp:cNvPr id="0" name=""/>
        <dsp:cNvSpPr/>
      </dsp:nvSpPr>
      <dsp:spPr>
        <a:xfrm>
          <a:off x="4209186" y="8713"/>
          <a:ext cx="3831539"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711200">
            <a:lnSpc>
              <a:spcPct val="100000"/>
            </a:lnSpc>
            <a:spcBef>
              <a:spcPct val="0"/>
            </a:spcBef>
            <a:spcAft>
              <a:spcPct val="35000"/>
            </a:spcAft>
          </a:pPr>
          <a:r>
            <a:rPr lang="en-ZA" sz="1600" kern="1200" dirty="0"/>
            <a:t>Determine municipal liquidity/viability</a:t>
          </a:r>
          <a:endParaRPr lang="en-US" sz="1600" kern="1200" dirty="0"/>
        </a:p>
        <a:p>
          <a:pPr lvl="0" algn="l" defTabSz="711200">
            <a:lnSpc>
              <a:spcPct val="100000"/>
            </a:lnSpc>
            <a:spcBef>
              <a:spcPct val="0"/>
            </a:spcBef>
            <a:spcAft>
              <a:spcPct val="35000"/>
            </a:spcAft>
          </a:pPr>
          <a:r>
            <a:rPr lang="en-ZA" sz="1600" kern="1200" dirty="0"/>
            <a:t>Early warning of impending problems</a:t>
          </a:r>
        </a:p>
        <a:p>
          <a:pPr lvl="0" algn="l" defTabSz="711200">
            <a:lnSpc>
              <a:spcPct val="100000"/>
            </a:lnSpc>
            <a:spcBef>
              <a:spcPct val="0"/>
            </a:spcBef>
            <a:spcAft>
              <a:spcPct val="35000"/>
            </a:spcAft>
          </a:pPr>
          <a:r>
            <a:rPr lang="en-ZA" sz="1600" kern="1200" dirty="0"/>
            <a:t>Promote a culture of payment </a:t>
          </a:r>
          <a:endParaRPr lang="en-US" sz="1600" kern="1200" dirty="0"/>
        </a:p>
      </dsp:txBody>
      <dsp:txXfrm>
        <a:off x="4209186" y="8713"/>
        <a:ext cx="3831539" cy="973547"/>
      </dsp:txXfrm>
    </dsp:sp>
    <dsp:sp modelId="{AB0D047F-7CB0-4E54-AAA0-BB1593C53410}">
      <dsp:nvSpPr>
        <dsp:cNvPr id="0" name=""/>
        <dsp:cNvSpPr/>
      </dsp:nvSpPr>
      <dsp:spPr>
        <a:xfrm>
          <a:off x="-154025" y="1225648"/>
          <a:ext cx="7886700" cy="9735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6209E2-AA04-4569-ADB4-0D044FA1BBE1}">
      <dsp:nvSpPr>
        <dsp:cNvPr id="0" name=""/>
        <dsp:cNvSpPr/>
      </dsp:nvSpPr>
      <dsp:spPr>
        <a:xfrm>
          <a:off x="140472" y="1444696"/>
          <a:ext cx="535451" cy="53545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5C1659-F7F7-4636-B39D-3930A13FED1B}">
      <dsp:nvSpPr>
        <dsp:cNvPr id="0" name=""/>
        <dsp:cNvSpPr/>
      </dsp:nvSpPr>
      <dsp:spPr>
        <a:xfrm>
          <a:off x="970421" y="1225648"/>
          <a:ext cx="3549015"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977900">
            <a:lnSpc>
              <a:spcPct val="100000"/>
            </a:lnSpc>
            <a:spcBef>
              <a:spcPct val="0"/>
            </a:spcBef>
            <a:spcAft>
              <a:spcPct val="35000"/>
            </a:spcAft>
          </a:pPr>
          <a:r>
            <a:rPr lang="en-ZA" sz="2200" kern="1200"/>
            <a:t>Implementation Initiatives</a:t>
          </a:r>
          <a:endParaRPr lang="en-US" sz="2200" kern="1200"/>
        </a:p>
      </dsp:txBody>
      <dsp:txXfrm>
        <a:off x="970421" y="1225648"/>
        <a:ext cx="3549015" cy="973547"/>
      </dsp:txXfrm>
    </dsp:sp>
    <dsp:sp modelId="{B1159A35-3742-4D36-8B10-E96197F50249}">
      <dsp:nvSpPr>
        <dsp:cNvPr id="0" name=""/>
        <dsp:cNvSpPr/>
      </dsp:nvSpPr>
      <dsp:spPr>
        <a:xfrm>
          <a:off x="4405268" y="1225648"/>
          <a:ext cx="3439375"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711200">
            <a:lnSpc>
              <a:spcPct val="100000"/>
            </a:lnSpc>
            <a:spcBef>
              <a:spcPct val="0"/>
            </a:spcBef>
            <a:spcAft>
              <a:spcPct val="35000"/>
            </a:spcAft>
          </a:pPr>
          <a:r>
            <a:rPr lang="en-ZA" sz="1600" kern="1200" dirty="0"/>
            <a:t>Monitoring</a:t>
          </a:r>
          <a:endParaRPr lang="en-US" sz="1600" kern="1200" dirty="0"/>
        </a:p>
        <a:p>
          <a:pPr lvl="0" algn="l" defTabSz="711200">
            <a:lnSpc>
              <a:spcPct val="100000"/>
            </a:lnSpc>
            <a:spcBef>
              <a:spcPct val="0"/>
            </a:spcBef>
            <a:spcAft>
              <a:spcPct val="35000"/>
            </a:spcAft>
          </a:pPr>
          <a:r>
            <a:rPr lang="en-ZA" sz="1600" kern="1200" dirty="0"/>
            <a:t>Establishing provincial task teams</a:t>
          </a:r>
          <a:endParaRPr lang="en-US" sz="1600" kern="1200" dirty="0"/>
        </a:p>
        <a:p>
          <a:pPr lvl="0" algn="l" defTabSz="711200">
            <a:lnSpc>
              <a:spcPct val="100000"/>
            </a:lnSpc>
            <a:spcBef>
              <a:spcPct val="0"/>
            </a:spcBef>
            <a:spcAft>
              <a:spcPct val="35000"/>
            </a:spcAft>
          </a:pPr>
          <a:r>
            <a:rPr lang="en-ZA" sz="1600" kern="1200" dirty="0"/>
            <a:t>Support Programmes</a:t>
          </a:r>
          <a:endParaRPr lang="en-US" sz="1600" kern="1200" dirty="0"/>
        </a:p>
      </dsp:txBody>
      <dsp:txXfrm>
        <a:off x="4405268" y="1225648"/>
        <a:ext cx="3439375" cy="973547"/>
      </dsp:txXfrm>
    </dsp:sp>
    <dsp:sp modelId="{BC5BD4C8-EAB2-4C41-8961-1247D09A826D}">
      <dsp:nvSpPr>
        <dsp:cNvPr id="0" name=""/>
        <dsp:cNvSpPr/>
      </dsp:nvSpPr>
      <dsp:spPr>
        <a:xfrm>
          <a:off x="-154025" y="2442582"/>
          <a:ext cx="7886700" cy="9735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02B942-28EB-456F-ADEB-4EF229B4272E}">
      <dsp:nvSpPr>
        <dsp:cNvPr id="0" name=""/>
        <dsp:cNvSpPr/>
      </dsp:nvSpPr>
      <dsp:spPr>
        <a:xfrm>
          <a:off x="140472" y="2661630"/>
          <a:ext cx="535451" cy="53545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BE0753-1469-4E78-8500-9F03CD09E006}">
      <dsp:nvSpPr>
        <dsp:cNvPr id="0" name=""/>
        <dsp:cNvSpPr/>
      </dsp:nvSpPr>
      <dsp:spPr>
        <a:xfrm>
          <a:off x="970421" y="2442582"/>
          <a:ext cx="3549015"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977900">
            <a:lnSpc>
              <a:spcPct val="100000"/>
            </a:lnSpc>
            <a:spcBef>
              <a:spcPct val="0"/>
            </a:spcBef>
            <a:spcAft>
              <a:spcPct val="35000"/>
            </a:spcAft>
          </a:pPr>
          <a:r>
            <a:rPr lang="en-ZA" sz="2200" kern="1200"/>
            <a:t>Successes</a:t>
          </a:r>
          <a:endParaRPr lang="en-US" sz="2200" kern="1200"/>
        </a:p>
      </dsp:txBody>
      <dsp:txXfrm>
        <a:off x="970421" y="2442582"/>
        <a:ext cx="3549015" cy="973547"/>
      </dsp:txXfrm>
    </dsp:sp>
    <dsp:sp modelId="{0EC09B53-A80F-49F5-BF9C-26B147BF9409}">
      <dsp:nvSpPr>
        <dsp:cNvPr id="0" name=""/>
        <dsp:cNvSpPr/>
      </dsp:nvSpPr>
      <dsp:spPr>
        <a:xfrm>
          <a:off x="4272202" y="2459356"/>
          <a:ext cx="3471614"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800100">
            <a:lnSpc>
              <a:spcPct val="100000"/>
            </a:lnSpc>
            <a:spcBef>
              <a:spcPct val="0"/>
            </a:spcBef>
            <a:spcAft>
              <a:spcPct val="35000"/>
            </a:spcAft>
          </a:pPr>
          <a:r>
            <a:rPr lang="en-ZA" sz="1800" kern="1200" dirty="0"/>
            <a:t>Some success in reducing municipal insolvency</a:t>
          </a:r>
          <a:endParaRPr lang="en-US" sz="1800" kern="1200" dirty="0"/>
        </a:p>
      </dsp:txBody>
      <dsp:txXfrm>
        <a:off x="4272202" y="2459356"/>
        <a:ext cx="3471614" cy="973547"/>
      </dsp:txXfrm>
    </dsp:sp>
    <dsp:sp modelId="{1EC1A1CC-B014-4489-8C59-6F4FF6F4A0BA}">
      <dsp:nvSpPr>
        <dsp:cNvPr id="0" name=""/>
        <dsp:cNvSpPr/>
      </dsp:nvSpPr>
      <dsp:spPr>
        <a:xfrm>
          <a:off x="-154025" y="3659516"/>
          <a:ext cx="7886700" cy="97354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45C98E-B838-4390-AC72-BAD69DF9FE02}">
      <dsp:nvSpPr>
        <dsp:cNvPr id="0" name=""/>
        <dsp:cNvSpPr/>
      </dsp:nvSpPr>
      <dsp:spPr>
        <a:xfrm>
          <a:off x="140472" y="3878564"/>
          <a:ext cx="535451" cy="535451"/>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5DBADF-ED8B-47C0-BB43-FE5526A6DB8B}">
      <dsp:nvSpPr>
        <dsp:cNvPr id="0" name=""/>
        <dsp:cNvSpPr/>
      </dsp:nvSpPr>
      <dsp:spPr>
        <a:xfrm>
          <a:off x="970421" y="3659516"/>
          <a:ext cx="3549015"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977900">
            <a:lnSpc>
              <a:spcPct val="100000"/>
            </a:lnSpc>
            <a:spcBef>
              <a:spcPct val="0"/>
            </a:spcBef>
            <a:spcAft>
              <a:spcPct val="35000"/>
            </a:spcAft>
          </a:pPr>
          <a:r>
            <a:rPr lang="en-ZA" sz="2200" kern="1200"/>
            <a:t>Lessons Learned</a:t>
          </a:r>
          <a:endParaRPr lang="en-US" sz="2200" kern="1200"/>
        </a:p>
      </dsp:txBody>
      <dsp:txXfrm>
        <a:off x="970421" y="3659516"/>
        <a:ext cx="3549015" cy="973547"/>
      </dsp:txXfrm>
    </dsp:sp>
    <dsp:sp modelId="{C651A672-34FD-4184-ADF9-E535A9A83942}">
      <dsp:nvSpPr>
        <dsp:cNvPr id="0" name=""/>
        <dsp:cNvSpPr/>
      </dsp:nvSpPr>
      <dsp:spPr>
        <a:xfrm>
          <a:off x="4410389" y="3651124"/>
          <a:ext cx="3211038" cy="973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034" tIns="103034" rIns="103034" bIns="103034" numCol="1" spcCol="1270" anchor="ctr" anchorCtr="0">
          <a:noAutofit/>
        </a:bodyPr>
        <a:lstStyle/>
        <a:p>
          <a:pPr lvl="0" algn="l" defTabSz="800100">
            <a:lnSpc>
              <a:spcPct val="100000"/>
            </a:lnSpc>
            <a:spcBef>
              <a:spcPct val="0"/>
            </a:spcBef>
            <a:spcAft>
              <a:spcPct val="35000"/>
            </a:spcAft>
          </a:pPr>
          <a:r>
            <a:rPr lang="en-ZA" sz="1800" kern="1200" dirty="0"/>
            <a:t>Inadequate provincial capacity to act on warning signs</a:t>
          </a:r>
          <a:endParaRPr lang="en-US" sz="1800" kern="1200" dirty="0"/>
        </a:p>
      </dsp:txBody>
      <dsp:txXfrm>
        <a:off x="4410389" y="3651124"/>
        <a:ext cx="3211038" cy="9735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E45B3-8025-41EA-B97F-129CE39165FB}">
      <dsp:nvSpPr>
        <dsp:cNvPr id="0" name=""/>
        <dsp:cNvSpPr/>
      </dsp:nvSpPr>
      <dsp:spPr>
        <a:xfrm>
          <a:off x="0" y="0"/>
          <a:ext cx="6106554" cy="3150892"/>
        </a:xfrm>
        <a:prstGeom prst="roundRect">
          <a:avLst>
            <a:gd name="adj" fmla="val 10000"/>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buNone/>
          </a:pPr>
          <a:r>
            <a:rPr lang="en-ZA" sz="1800" kern="1200" dirty="0">
              <a:solidFill>
                <a:schemeClr val="tx1"/>
              </a:solidFill>
            </a:rPr>
            <a:t>Programme Objectives</a:t>
          </a:r>
          <a:endParaRPr lang="en-GB" sz="1800" kern="1200" dirty="0">
            <a:solidFill>
              <a:schemeClr val="tx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en-ZA" sz="16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Mainstreaming hands-on support to Local Government to improve municipal governance, performance and accountability. </a:t>
          </a:r>
          <a:endParaRPr lang="en-GB" sz="1600" kern="1200" dirty="0">
            <a:solidFill>
              <a:schemeClr val="tx1"/>
            </a:solidFill>
          </a:endParaRPr>
        </a:p>
        <a:p>
          <a:pPr marL="171450" lvl="1" indent="-171450" algn="l" defTabSz="711200">
            <a:lnSpc>
              <a:spcPct val="90000"/>
            </a:lnSpc>
            <a:spcBef>
              <a:spcPct val="0"/>
            </a:spcBef>
            <a:spcAft>
              <a:spcPct val="15000"/>
            </a:spcAft>
            <a:buFont typeface="Arial" panose="020B0604020202020204" pitchFamily="34" charset="0"/>
            <a:buChar char="••"/>
          </a:pPr>
          <a:r>
            <a:rPr lang="en-ZA" sz="16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Addressing the structure and governance arrangements of the State in order to better strengthen, support and monitor Local Government.</a:t>
          </a:r>
          <a:endParaRPr lang="en-GB" sz="16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Font typeface="Arial" panose="020B0604020202020204" pitchFamily="34" charset="0"/>
            <a:buChar char="••"/>
          </a:pPr>
          <a:r>
            <a:rPr lang="en-ZA" sz="16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Refining and strengthening the policy, regulatory and fiscal environment for Local Government, and giving greater attention to enforcement measures. </a:t>
          </a:r>
          <a:endParaRPr lang="en-GB" sz="16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dsp:txBody>
      <dsp:txXfrm>
        <a:off x="1357836" y="0"/>
        <a:ext cx="4748718" cy="3150892"/>
      </dsp:txXfrm>
    </dsp:sp>
    <dsp:sp modelId="{486117B9-D264-4937-BC38-CEDEDB64E7AD}">
      <dsp:nvSpPr>
        <dsp:cNvPr id="0" name=""/>
        <dsp:cNvSpPr/>
      </dsp:nvSpPr>
      <dsp:spPr>
        <a:xfrm>
          <a:off x="136525" y="1029343"/>
          <a:ext cx="1221311" cy="109220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722264-3EF8-4A06-9A67-06B84334211A}">
      <dsp:nvSpPr>
        <dsp:cNvPr id="0" name=""/>
        <dsp:cNvSpPr/>
      </dsp:nvSpPr>
      <dsp:spPr>
        <a:xfrm>
          <a:off x="0" y="3255089"/>
          <a:ext cx="6106554" cy="3189078"/>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711200">
            <a:lnSpc>
              <a:spcPct val="90000"/>
            </a:lnSpc>
            <a:spcBef>
              <a:spcPct val="0"/>
            </a:spcBef>
            <a:spcAft>
              <a:spcPct val="35000"/>
            </a:spcAft>
          </a:pPr>
          <a:r>
            <a:rPr lang="en-ZA" sz="1600" kern="1200" dirty="0"/>
            <a:t>Implementation Interventions</a:t>
          </a:r>
          <a:endParaRPr lang="en-GB" sz="1600" kern="1200" dirty="0"/>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The Five-Year Local Government Strategic Agenda pursued 5 key performance areas to contribute to good governance. The five key performance areas were:</a:t>
          </a:r>
          <a:endParaRPr lang="en-GB" sz="1400" kern="1200" dirty="0"/>
        </a:p>
        <a:p>
          <a:pPr marL="228600" lvl="2"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Municipal Transformation and Organisational Development</a:t>
          </a:r>
          <a:endParaRPr lang="en-ZA" sz="1400" kern="1200" dirty="0">
            <a:latin typeface="Arial" panose="020B0604020202020204" pitchFamily="34" charset="0"/>
            <a:ea typeface="Times New Roman" panose="02020603050405020304" pitchFamily="18" charset="0"/>
          </a:endParaRPr>
        </a:p>
        <a:p>
          <a:pPr marL="228600" lvl="2"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Basic Service Delivery</a:t>
          </a:r>
        </a:p>
        <a:p>
          <a:pPr marL="228600" lvl="2"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Local Economic Development</a:t>
          </a:r>
          <a:endParaRPr lang="en-ZA" sz="1400" kern="1200" dirty="0">
            <a:latin typeface="Arial" panose="020B0604020202020204" pitchFamily="34" charset="0"/>
            <a:ea typeface="Times New Roman" panose="02020603050405020304" pitchFamily="18" charset="0"/>
          </a:endParaRPr>
        </a:p>
        <a:p>
          <a:pPr marL="228600" lvl="2"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Municipal Financial Viability and Management</a:t>
          </a:r>
        </a:p>
        <a:p>
          <a:pPr marL="228600" lvl="2"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cs typeface="Times New Roman" panose="02020603050405020304" pitchFamily="18" charset="0"/>
            </a:rPr>
            <a:t>Good Governance and Public Participation</a:t>
          </a:r>
          <a:endParaRPr lang="en-GB" sz="1400" kern="1200" dirty="0">
            <a:latin typeface="Calibri" panose="020F0502020204030204" pitchFamily="34" charset="0"/>
            <a:ea typeface="Times New Roman" panose="02020603050405020304" pitchFamily="18" charset="0"/>
            <a:cs typeface="Times New Roman" panose="02020603050405020304" pitchFamily="18" charset="0"/>
          </a:endParaRPr>
        </a:p>
        <a:p>
          <a:pPr marL="342900" lvl="3" indent="-114300" algn="l" defTabSz="622300">
            <a:lnSpc>
              <a:spcPct val="90000"/>
            </a:lnSpc>
            <a:spcBef>
              <a:spcPct val="0"/>
            </a:spcBef>
            <a:spcAft>
              <a:spcPct val="15000"/>
            </a:spcAft>
            <a:buChar char="••"/>
          </a:pPr>
          <a:r>
            <a:rPr lang="en-ZA" sz="1400" kern="1200" dirty="0">
              <a:latin typeface="Arial" panose="020B0604020202020204" pitchFamily="34" charset="0"/>
            </a:rPr>
            <a:t>There were also cross-cutting issues designed to focus on coordination issues, such as capacity-building support initiatives across government, intergovernmental relations, inter-sphere planning, and communications. </a:t>
          </a:r>
          <a:endParaRPr lang="en-GB" sz="1400" kern="1200" dirty="0">
            <a:effectLst/>
            <a:latin typeface="Calibri" panose="020F0502020204030204" pitchFamily="34" charset="0"/>
            <a:ea typeface="Times New Roman" panose="02020603050405020304" pitchFamily="18" charset="0"/>
            <a:cs typeface="Times New Roman" panose="02020603050405020304" pitchFamily="18" charset="0"/>
          </a:endParaRPr>
        </a:p>
      </dsp:txBody>
      <dsp:txXfrm>
        <a:off x="1357836" y="3255089"/>
        <a:ext cx="4748718" cy="3189078"/>
      </dsp:txXfrm>
    </dsp:sp>
    <dsp:sp modelId="{AC68C073-56CE-4590-AAA3-7D872DE8C3FB}">
      <dsp:nvSpPr>
        <dsp:cNvPr id="0" name=""/>
        <dsp:cNvSpPr/>
      </dsp:nvSpPr>
      <dsp:spPr>
        <a:xfrm>
          <a:off x="136525" y="4335854"/>
          <a:ext cx="1221311" cy="109220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8000" b="-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966B3-8FB5-44F9-A116-09F7053D1FBF}">
      <dsp:nvSpPr>
        <dsp:cNvPr id="0" name=""/>
        <dsp:cNvSpPr/>
      </dsp:nvSpPr>
      <dsp:spPr>
        <a:xfrm>
          <a:off x="0" y="0"/>
          <a:ext cx="6358854" cy="4125540"/>
        </a:xfrm>
        <a:prstGeom prst="roundRect">
          <a:avLst>
            <a:gd name="adj" fmla="val 10000"/>
          </a:avLst>
        </a:prstGeom>
        <a:solidFill>
          <a:srgbClr val="99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solidFill>
                <a:schemeClr val="accent4">
                  <a:lumMod val="20000"/>
                  <a:lumOff val="80000"/>
                </a:schemeClr>
              </a:solidFill>
            </a:rPr>
            <a:t>Successes</a:t>
          </a:r>
          <a:endParaRPr lang="en-GB" sz="1800" kern="1200" dirty="0">
            <a:solidFill>
              <a:schemeClr val="accent4">
                <a:lumMod val="20000"/>
                <a:lumOff val="80000"/>
              </a:schemeClr>
            </a:solidFill>
          </a:endParaRPr>
        </a:p>
        <a:p>
          <a:pPr marL="171450" lvl="1" indent="-171450" algn="l" defTabSz="711200">
            <a:lnSpc>
              <a:spcPct val="90000"/>
            </a:lnSpc>
            <a:spcBef>
              <a:spcPct val="0"/>
            </a:spcBef>
            <a:spcAft>
              <a:spcPct val="15000"/>
            </a:spcAft>
            <a:buChar char="••"/>
          </a:pPr>
          <a:r>
            <a:rPr lang="en-ZA" sz="1600" kern="1200" dirty="0">
              <a:solidFill>
                <a:schemeClr val="accent4">
                  <a:lumMod val="20000"/>
                  <a:lumOff val="80000"/>
                </a:schemeClr>
              </a:solidFill>
              <a:effectLst/>
              <a:latin typeface="Arial" panose="020B0604020202020204" pitchFamily="34" charset="0"/>
              <a:ea typeface="Times New Roman" panose="02020603050405020304" pitchFamily="18" charset="0"/>
            </a:rPr>
            <a:t>The National Capacity Building Framework (NCBF) was introduced in 2006 as capacity support for the implementation of the LGSA.</a:t>
          </a:r>
          <a:endParaRPr lang="en-GB" sz="1600" kern="1200" dirty="0">
            <a:solidFill>
              <a:schemeClr val="accent4">
                <a:lumMod val="20000"/>
                <a:lumOff val="80000"/>
              </a:schemeClr>
            </a:solidFill>
          </a:endParaRPr>
        </a:p>
        <a:p>
          <a:pPr marL="171450" lvl="1" indent="-171450" algn="l" defTabSz="711200">
            <a:lnSpc>
              <a:spcPct val="90000"/>
            </a:lnSpc>
            <a:spcBef>
              <a:spcPct val="0"/>
            </a:spcBef>
            <a:spcAft>
              <a:spcPct val="15000"/>
            </a:spcAft>
            <a:buChar char="••"/>
          </a:pPr>
          <a:r>
            <a:rPr lang="en-ZA" sz="1600" kern="1200" dirty="0">
              <a:solidFill>
                <a:schemeClr val="accent4">
                  <a:lumMod val="20000"/>
                  <a:lumOff val="80000"/>
                </a:schemeClr>
              </a:solidFill>
              <a:effectLst/>
              <a:latin typeface="Arial" panose="020B0604020202020204" pitchFamily="34" charset="0"/>
              <a:ea typeface="Times New Roman" panose="02020603050405020304" pitchFamily="18" charset="0"/>
            </a:rPr>
            <a:t>During 2007, CoGTA developed the Local Government Anti-Corruption Strategy (LGACS) in order to promote good governance and accountability. The strategy was developed as part of the national strategy to curb nepotism, kickbacks and other corrupt practices that damage the image of local government. </a:t>
          </a:r>
          <a:endParaRPr lang="en-ZA" sz="1600" kern="1200" dirty="0">
            <a:solidFill>
              <a:schemeClr val="accent4">
                <a:lumMod val="20000"/>
                <a:lumOff val="80000"/>
              </a:schemeClr>
            </a:solidFill>
            <a:latin typeface="Arial" panose="020B0604020202020204" pitchFamily="34" charset="0"/>
            <a:ea typeface="Times New Roman" panose="02020603050405020304" pitchFamily="18" charset="0"/>
          </a:endParaRPr>
        </a:p>
        <a:p>
          <a:pPr marL="171450" lvl="1" indent="-171450" algn="l" defTabSz="711200">
            <a:lnSpc>
              <a:spcPct val="90000"/>
            </a:lnSpc>
            <a:spcBef>
              <a:spcPct val="0"/>
            </a:spcBef>
            <a:spcAft>
              <a:spcPct val="15000"/>
            </a:spcAft>
            <a:buChar char="••"/>
          </a:pPr>
          <a:r>
            <a:rPr lang="en-ZA" sz="1600" kern="1200" dirty="0">
              <a:solidFill>
                <a:schemeClr val="accent4">
                  <a:lumMod val="20000"/>
                  <a:lumOff val="80000"/>
                </a:schemeClr>
              </a:solidFill>
              <a:effectLst/>
              <a:latin typeface="Arial" panose="020B0604020202020204" pitchFamily="34" charset="0"/>
              <a:ea typeface="Times New Roman" panose="02020603050405020304" pitchFamily="18" charset="0"/>
            </a:rPr>
            <a:t>LG ICT Fora were established in all provinces.  As part of an overall ICT framework, SITA developed an ICT blueprint for municipalities and are running pilots in some municipalities.  On 30 November 2007, the Minister of Communications launched the Municipal Websites Portal. </a:t>
          </a:r>
          <a:endParaRPr lang="en-ZA" sz="1600" kern="1200" dirty="0">
            <a:solidFill>
              <a:schemeClr val="accent4">
                <a:lumMod val="20000"/>
                <a:lumOff val="80000"/>
              </a:schemeClr>
            </a:solidFill>
          </a:endParaRPr>
        </a:p>
      </dsp:txBody>
      <dsp:txXfrm>
        <a:off x="1402661" y="0"/>
        <a:ext cx="4956192" cy="4125540"/>
      </dsp:txXfrm>
    </dsp:sp>
    <dsp:sp modelId="{A98CE3E3-81B0-4D0C-9A9E-B0A2B37D63A0}">
      <dsp:nvSpPr>
        <dsp:cNvPr id="0" name=""/>
        <dsp:cNvSpPr/>
      </dsp:nvSpPr>
      <dsp:spPr>
        <a:xfrm>
          <a:off x="130890" y="1539207"/>
          <a:ext cx="1271770" cy="104712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988AD9-7620-48CB-B8BD-29160D0CB84D}">
      <dsp:nvSpPr>
        <dsp:cNvPr id="0" name=""/>
        <dsp:cNvSpPr/>
      </dsp:nvSpPr>
      <dsp:spPr>
        <a:xfrm>
          <a:off x="0" y="4143406"/>
          <a:ext cx="6358854" cy="2201212"/>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solidFill>
                <a:schemeClr val="bg1"/>
              </a:solidFill>
            </a:rPr>
            <a:t>Lessons Learned</a:t>
          </a:r>
          <a:endParaRPr lang="en-GB" sz="1800" kern="1200" dirty="0">
            <a:solidFill>
              <a:schemeClr val="bg1"/>
            </a:solidFill>
          </a:endParaRPr>
        </a:p>
        <a:p>
          <a:pPr marL="114300" lvl="1" indent="-114300" algn="l" defTabSz="622300">
            <a:lnSpc>
              <a:spcPct val="90000"/>
            </a:lnSpc>
            <a:spcBef>
              <a:spcPct val="0"/>
            </a:spcBef>
            <a:spcAft>
              <a:spcPct val="15000"/>
            </a:spcAft>
            <a:buChar char="••"/>
          </a:pPr>
          <a:r>
            <a:rPr lang="en-ZA" sz="1400" kern="1200" dirty="0">
              <a:solidFill>
                <a:schemeClr val="bg1"/>
              </a:solidFill>
              <a:latin typeface="Arial" panose="020B0604020202020204" pitchFamily="34" charset="0"/>
              <a:ea typeface="Times New Roman" panose="02020603050405020304" pitchFamily="18" charset="0"/>
            </a:rPr>
            <a:t>S</a:t>
          </a:r>
          <a:r>
            <a:rPr lang="en-ZA" sz="1400" kern="1200" dirty="0">
              <a:solidFill>
                <a:schemeClr val="bg1"/>
              </a:solidFill>
              <a:effectLst/>
              <a:latin typeface="Arial" panose="020B0604020202020204" pitchFamily="34" charset="0"/>
              <a:ea typeface="Times New Roman" panose="02020603050405020304" pitchFamily="18" charset="0"/>
            </a:rPr>
            <a:t>kills deployment interventions to support municipalities were not coordinated through a single point of support lessening value-for-money and the impact of the support as a sustainable measure</a:t>
          </a:r>
          <a:endParaRPr lang="en-GB" sz="1400" kern="1200" dirty="0">
            <a:solidFill>
              <a:schemeClr val="bg1"/>
            </a:solidFill>
          </a:endParaRPr>
        </a:p>
        <a:p>
          <a:pPr marL="114300" lvl="1" indent="-114300" algn="l" defTabSz="622300">
            <a:lnSpc>
              <a:spcPct val="90000"/>
            </a:lnSpc>
            <a:spcBef>
              <a:spcPct val="0"/>
            </a:spcBef>
            <a:spcAft>
              <a:spcPct val="15000"/>
            </a:spcAft>
            <a:buChar char="••"/>
          </a:pPr>
          <a:r>
            <a:rPr lang="en-ZA" sz="1400" kern="1200" dirty="0">
              <a:solidFill>
                <a:schemeClr val="bg1"/>
              </a:solidFill>
              <a:latin typeface="Arial" panose="020B0604020202020204" pitchFamily="34" charset="0"/>
              <a:ea typeface="Times New Roman" panose="02020603050405020304" pitchFamily="18" charset="0"/>
            </a:rPr>
            <a:t>V</a:t>
          </a:r>
          <a:r>
            <a:rPr lang="en-ZA" sz="1400" kern="1200" dirty="0">
              <a:solidFill>
                <a:schemeClr val="bg1"/>
              </a:solidFill>
              <a:effectLst/>
              <a:latin typeface="Arial" panose="020B0604020202020204" pitchFamily="34" charset="0"/>
              <a:ea typeface="Times New Roman" panose="02020603050405020304" pitchFamily="18" charset="0"/>
            </a:rPr>
            <a:t>arying reports were received on the effectiveness of the Provincial Departments of Local Government and the provincial sector departments, indicating the degree to which inter-sphere fragmentation was occurring</a:t>
          </a:r>
          <a:endParaRPr lang="en-GB" sz="1400" kern="1200" dirty="0">
            <a:solidFill>
              <a:schemeClr val="bg1"/>
            </a:solidFill>
          </a:endParaRPr>
        </a:p>
      </dsp:txBody>
      <dsp:txXfrm>
        <a:off x="1402661" y="4143406"/>
        <a:ext cx="4956192" cy="2201212"/>
      </dsp:txXfrm>
    </dsp:sp>
    <dsp:sp modelId="{E80087BE-D51B-4BBE-AEE6-60DB5095F6BE}">
      <dsp:nvSpPr>
        <dsp:cNvPr id="0" name=""/>
        <dsp:cNvSpPr/>
      </dsp:nvSpPr>
      <dsp:spPr>
        <a:xfrm>
          <a:off x="165978" y="4754191"/>
          <a:ext cx="1201594" cy="120569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11000" b="-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4A47A-621A-40BC-AE61-EAF1C6860E73}">
      <dsp:nvSpPr>
        <dsp:cNvPr id="0" name=""/>
        <dsp:cNvSpPr/>
      </dsp:nvSpPr>
      <dsp:spPr>
        <a:xfrm>
          <a:off x="0" y="63622"/>
          <a:ext cx="6074151" cy="261821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t>Programme Objectives</a:t>
          </a:r>
          <a:endParaRPr lang="en-GB" sz="1800" kern="1200" dirty="0"/>
        </a:p>
        <a:p>
          <a:pPr marL="114300" lvl="1" indent="-114300" algn="l" defTabSz="622300">
            <a:lnSpc>
              <a:spcPct val="90000"/>
            </a:lnSpc>
            <a:spcBef>
              <a:spcPct val="0"/>
            </a:spcBef>
            <a:spcAft>
              <a:spcPct val="15000"/>
            </a:spcAft>
            <a:buFont typeface="+mj-lt"/>
            <a:buChar char="••"/>
          </a:pPr>
          <a:r>
            <a:rPr lang="en-ZA" sz="1400" kern="1200" dirty="0">
              <a:effectLst/>
              <a:latin typeface="Arial" panose="020B0604020202020204" pitchFamily="34" charset="0"/>
              <a:ea typeface="Calibri" panose="020F0502020204030204" pitchFamily="34" charset="0"/>
              <a:cs typeface="Times New Roman" panose="02020603050405020304" pitchFamily="18" charset="0"/>
            </a:rPr>
            <a:t>Restore the confidence of most of our people in our municipalities, as the primary delivery machine of the developmental state at a local level;</a:t>
          </a:r>
          <a:endParaRPr lang="en-GB" sz="1400" kern="1200" dirty="0"/>
        </a:p>
        <a:p>
          <a:pPr marL="114300" lvl="1" indent="-114300" algn="l" defTabSz="622300">
            <a:lnSpc>
              <a:spcPct val="90000"/>
            </a:lnSpc>
            <a:spcBef>
              <a:spcPct val="0"/>
            </a:spcBef>
            <a:spcAft>
              <a:spcPct val="15000"/>
            </a:spcAft>
            <a:buFont typeface="+mj-lt"/>
            <a:buChar char="••"/>
          </a:pPr>
          <a:r>
            <a:rPr lang="en-ZA" sz="1400" kern="1200" dirty="0">
              <a:effectLst/>
              <a:latin typeface="Arial" panose="020B0604020202020204" pitchFamily="34" charset="0"/>
              <a:ea typeface="Calibri" panose="020F0502020204030204" pitchFamily="34" charset="0"/>
              <a:cs typeface="Times New Roman" panose="02020603050405020304" pitchFamily="18" charset="0"/>
            </a:rPr>
            <a:t>Re-build and improve the basic requirements for a functional, responsive, effective, and efficient developmental local government;</a:t>
          </a:r>
          <a:endParaRPr lang="en-GB" sz="1400" kern="1200" dirty="0"/>
        </a:p>
        <a:p>
          <a:pPr marL="114300" lvl="1" indent="-114300" algn="l" defTabSz="622300">
            <a:lnSpc>
              <a:spcPct val="90000"/>
            </a:lnSpc>
            <a:spcBef>
              <a:spcPct val="0"/>
            </a:spcBef>
            <a:spcAft>
              <a:spcPct val="15000"/>
            </a:spcAft>
            <a:buFont typeface="+mj-lt"/>
            <a:buChar char="••"/>
          </a:pPr>
          <a:r>
            <a:rPr lang="en-ZA" sz="1400" kern="1200" dirty="0">
              <a:effectLst/>
              <a:latin typeface="Arial" panose="020B0604020202020204" pitchFamily="34" charset="0"/>
              <a:ea typeface="Calibri" panose="020F0502020204030204" pitchFamily="34" charset="0"/>
              <a:cs typeface="Times New Roman" panose="02020603050405020304" pitchFamily="18" charset="0"/>
            </a:rPr>
            <a:t>Municipalities to become the nation’s pride; and</a:t>
          </a:r>
          <a:endParaRPr lang="en-GB" sz="1400" kern="1200" dirty="0"/>
        </a:p>
        <a:p>
          <a:pPr marL="114300" lvl="1" indent="-114300" algn="l" defTabSz="622300">
            <a:lnSpc>
              <a:spcPct val="90000"/>
            </a:lnSpc>
            <a:spcBef>
              <a:spcPct val="0"/>
            </a:spcBef>
            <a:spcAft>
              <a:spcPct val="15000"/>
            </a:spcAft>
            <a:buFont typeface="+mj-lt"/>
            <a:buChar char="••"/>
          </a:pPr>
          <a:r>
            <a:rPr lang="en-ZA" sz="1400" kern="1200" dirty="0">
              <a:effectLst/>
              <a:latin typeface="Arial" panose="020B0604020202020204" pitchFamily="34" charset="0"/>
              <a:ea typeface="Calibri" panose="020F0502020204030204" pitchFamily="34" charset="0"/>
              <a:cs typeface="Times New Roman" panose="02020603050405020304" pitchFamily="18" charset="0"/>
            </a:rPr>
            <a:t>To ensure that public representatives are truly accountable to the people.</a:t>
          </a:r>
          <a:endParaRPr lang="en-GB" sz="1400" kern="1200" dirty="0"/>
        </a:p>
      </dsp:txBody>
      <dsp:txXfrm>
        <a:off x="1476651" y="63622"/>
        <a:ext cx="4597499" cy="2618212"/>
      </dsp:txXfrm>
    </dsp:sp>
    <dsp:sp modelId="{893BE537-0A75-4BB2-85B3-8BACCA6A4E3B}">
      <dsp:nvSpPr>
        <dsp:cNvPr id="0" name=""/>
        <dsp:cNvSpPr/>
      </dsp:nvSpPr>
      <dsp:spPr>
        <a:xfrm>
          <a:off x="235416" y="412054"/>
          <a:ext cx="1284427" cy="192832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36000" r="-36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4AA7580-00A0-4F47-A938-78F173245427}">
      <dsp:nvSpPr>
        <dsp:cNvPr id="0" name=""/>
        <dsp:cNvSpPr/>
      </dsp:nvSpPr>
      <dsp:spPr>
        <a:xfrm>
          <a:off x="0" y="2880033"/>
          <a:ext cx="6074151" cy="314449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t>Implementation Initiatives</a:t>
          </a:r>
          <a:endParaRPr lang="en-GB" sz="1800" kern="1200" dirty="0"/>
        </a:p>
        <a:p>
          <a:pPr marL="114300" lvl="1" indent="-114300" algn="l" defTabSz="622300">
            <a:lnSpc>
              <a:spcPct val="90000"/>
            </a:lnSpc>
            <a:spcBef>
              <a:spcPct val="0"/>
            </a:spcBef>
            <a:spcAft>
              <a:spcPct val="15000"/>
            </a:spcAft>
            <a:buChar char="••"/>
          </a:pPr>
          <a:r>
            <a:rPr lang="en-ZA" sz="1400" kern="1200" dirty="0"/>
            <a:t>Municipal Turnaround Strategies</a:t>
          </a:r>
          <a:endParaRPr lang="en-GB" sz="1400" kern="1200" dirty="0"/>
        </a:p>
        <a:p>
          <a:pPr marL="114300" lvl="1" indent="-114300" algn="l" defTabSz="622300">
            <a:lnSpc>
              <a:spcPct val="90000"/>
            </a:lnSpc>
            <a:spcBef>
              <a:spcPct val="0"/>
            </a:spcBef>
            <a:spcAft>
              <a:spcPct val="15000"/>
            </a:spcAft>
            <a:buChar char="••"/>
          </a:pPr>
          <a:r>
            <a:rPr lang="en-ZA" sz="1400" kern="1200"/>
            <a:t>Improved Collaboration</a:t>
          </a:r>
          <a:endParaRPr lang="en-ZA" sz="1400" kern="1200" dirty="0"/>
        </a:p>
        <a:p>
          <a:pPr marL="114300" lvl="1" indent="-114300" algn="l" defTabSz="622300">
            <a:lnSpc>
              <a:spcPct val="90000"/>
            </a:lnSpc>
            <a:spcBef>
              <a:spcPct val="0"/>
            </a:spcBef>
            <a:spcAft>
              <a:spcPct val="15000"/>
            </a:spcAft>
            <a:buChar char="••"/>
          </a:pPr>
          <a:r>
            <a:rPr lang="en-GB" sz="1400" kern="1200" dirty="0"/>
            <a:t>Financial Management Support, e.g. NT Municipal Financial Management Improvement Programme</a:t>
          </a:r>
        </a:p>
        <a:p>
          <a:pPr marL="114300" lvl="1" indent="-114300" algn="l" defTabSz="622300">
            <a:lnSpc>
              <a:spcPct val="90000"/>
            </a:lnSpc>
            <a:spcBef>
              <a:spcPct val="0"/>
            </a:spcBef>
            <a:spcAft>
              <a:spcPct val="15000"/>
            </a:spcAft>
            <a:buChar char="••"/>
          </a:pPr>
          <a:r>
            <a:rPr lang="en-GB" sz="1400" kern="1200"/>
            <a:t>Clean Cities and Towns Campaign</a:t>
          </a:r>
          <a:endParaRPr lang="en-GB" sz="1400" kern="1200" dirty="0"/>
        </a:p>
        <a:p>
          <a:pPr marL="114300" lvl="1" indent="-114300" algn="l" defTabSz="622300">
            <a:lnSpc>
              <a:spcPct val="90000"/>
            </a:lnSpc>
            <a:spcBef>
              <a:spcPct val="0"/>
            </a:spcBef>
            <a:spcAft>
              <a:spcPct val="15000"/>
            </a:spcAft>
            <a:buChar char="••"/>
          </a:pPr>
          <a:r>
            <a:rPr lang="en-GB" sz="1400" kern="1200"/>
            <a:t>Introducing the Municipal Support Agent for technical assistance</a:t>
          </a:r>
          <a:endParaRPr lang="en-GB" sz="1400" kern="1200" dirty="0"/>
        </a:p>
        <a:p>
          <a:pPr marL="114300" lvl="1" indent="-114300" algn="l" defTabSz="622300">
            <a:lnSpc>
              <a:spcPct val="90000"/>
            </a:lnSpc>
            <a:spcBef>
              <a:spcPct val="0"/>
            </a:spcBef>
            <a:spcAft>
              <a:spcPct val="15000"/>
            </a:spcAft>
            <a:buChar char="••"/>
          </a:pPr>
          <a:r>
            <a:rPr lang="en-GB" sz="1400" kern="1200"/>
            <a:t>Technical Support Units in the Provinces</a:t>
          </a:r>
          <a:endParaRPr lang="en-GB" sz="1400" kern="1200" dirty="0"/>
        </a:p>
        <a:p>
          <a:pPr marL="114300" lvl="1" indent="-114300" algn="l" defTabSz="622300">
            <a:lnSpc>
              <a:spcPct val="90000"/>
            </a:lnSpc>
            <a:spcBef>
              <a:spcPct val="0"/>
            </a:spcBef>
            <a:spcAft>
              <a:spcPct val="15000"/>
            </a:spcAft>
            <a:buChar char="••"/>
          </a:pPr>
          <a:r>
            <a:rPr lang="en-GB" sz="1400" kern="1200"/>
            <a:t>Operation Clean Audit</a:t>
          </a:r>
          <a:endParaRPr lang="en-GB" sz="1400" kern="1200" dirty="0"/>
        </a:p>
        <a:p>
          <a:pPr marL="114300" lvl="1" indent="-114300" algn="l" defTabSz="622300">
            <a:lnSpc>
              <a:spcPct val="90000"/>
            </a:lnSpc>
            <a:spcBef>
              <a:spcPct val="0"/>
            </a:spcBef>
            <a:spcAft>
              <a:spcPct val="15000"/>
            </a:spcAft>
            <a:buChar char="••"/>
          </a:pPr>
          <a:r>
            <a:rPr lang="en-GB" sz="1400" kern="1200"/>
            <a:t>Refined ward committee model</a:t>
          </a:r>
          <a:endParaRPr lang="en-GB" sz="1400" kern="1200" dirty="0"/>
        </a:p>
        <a:p>
          <a:pPr marL="114300" lvl="1" indent="-114300" algn="l" defTabSz="622300">
            <a:lnSpc>
              <a:spcPct val="90000"/>
            </a:lnSpc>
            <a:spcBef>
              <a:spcPct val="0"/>
            </a:spcBef>
            <a:spcAft>
              <a:spcPct val="15000"/>
            </a:spcAft>
            <a:buChar char="••"/>
          </a:pPr>
          <a:r>
            <a:rPr lang="en-GB" sz="1400" kern="1200"/>
            <a:t>Minimum Competency Framework</a:t>
          </a:r>
          <a:endParaRPr lang="en-GB" sz="1400" kern="1200" dirty="0"/>
        </a:p>
        <a:p>
          <a:pPr marL="114300" lvl="1" indent="-114300" algn="l" defTabSz="622300">
            <a:lnSpc>
              <a:spcPct val="90000"/>
            </a:lnSpc>
            <a:spcBef>
              <a:spcPct val="0"/>
            </a:spcBef>
            <a:spcAft>
              <a:spcPct val="15000"/>
            </a:spcAft>
            <a:buChar char="••"/>
          </a:pPr>
          <a:r>
            <a:rPr lang="en-GB" sz="1400" kern="1200" dirty="0"/>
            <a:t>Community Work Programme </a:t>
          </a:r>
        </a:p>
      </dsp:txBody>
      <dsp:txXfrm>
        <a:off x="1476651" y="2880033"/>
        <a:ext cx="4597499" cy="3144499"/>
      </dsp:txXfrm>
    </dsp:sp>
    <dsp:sp modelId="{DBD08E6A-AC27-49AF-9BCC-4D90EA7AF13D}">
      <dsp:nvSpPr>
        <dsp:cNvPr id="0" name=""/>
        <dsp:cNvSpPr/>
      </dsp:nvSpPr>
      <dsp:spPr>
        <a:xfrm>
          <a:off x="523" y="3396641"/>
          <a:ext cx="1485761" cy="209457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36000" r="-36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487FC-3371-49E7-8096-93E8C69ECC52}">
      <dsp:nvSpPr>
        <dsp:cNvPr id="0" name=""/>
        <dsp:cNvSpPr/>
      </dsp:nvSpPr>
      <dsp:spPr>
        <a:xfrm>
          <a:off x="0" y="0"/>
          <a:ext cx="6392409" cy="314490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t>Successes</a:t>
          </a:r>
          <a:endParaRPr lang="en-GB" sz="1800" kern="1200" dirty="0"/>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 Intergovernmental Collaboration: The Department of Water Affairs (DWA) adopted </a:t>
          </a:r>
          <a:r>
            <a:rPr lang="en-ZA" sz="1400" i="1" kern="1200" dirty="0">
              <a:effectLst/>
              <a:latin typeface="Arial" panose="020B0604020202020204" pitchFamily="34" charset="0"/>
              <a:ea typeface="Times New Roman" panose="02020603050405020304" pitchFamily="18" charset="0"/>
            </a:rPr>
            <a:t>the Enhanced Local Government Support Approach (ELGSA)</a:t>
          </a:r>
          <a:r>
            <a:rPr lang="en-ZA" sz="1400" kern="1200" dirty="0">
              <a:effectLst/>
              <a:latin typeface="Arial" panose="020B0604020202020204" pitchFamily="34" charset="0"/>
              <a:ea typeface="Times New Roman" panose="02020603050405020304" pitchFamily="18" charset="0"/>
            </a:rPr>
            <a:t> </a:t>
          </a:r>
          <a:endParaRPr lang="en-GB" sz="1400" kern="1200" dirty="0"/>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Significant progress was shown by the Municipal Infrastructure Agent (MISA). By the end of June 2013, a total number of 77 technical experts had been placed in over 100 municipalities across the country. </a:t>
          </a:r>
          <a:endParaRPr lang="en-ZA" sz="1400" kern="1200" dirty="0">
            <a:latin typeface="Arial" panose="020B0604020202020204" pitchFamily="34" charset="0"/>
            <a:ea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The successful development of the Ward Committee Operational Plans was a major achievement in ensuring that communities participate in the needs analysis, planning and implementation of the Integrated Development Plans regarding the provision of targeted basic services in ward areas, such as gravel roads, high mast lighting, sanitation, waste disposal, etc. </a:t>
          </a:r>
          <a:endParaRPr lang="en-ZA" sz="1400" kern="1200" dirty="0"/>
        </a:p>
      </dsp:txBody>
      <dsp:txXfrm>
        <a:off x="1456339" y="0"/>
        <a:ext cx="4936069" cy="3144903"/>
      </dsp:txXfrm>
    </dsp:sp>
    <dsp:sp modelId="{EB139ABF-758D-4E76-9513-2749B3D19E53}">
      <dsp:nvSpPr>
        <dsp:cNvPr id="0" name=""/>
        <dsp:cNvSpPr/>
      </dsp:nvSpPr>
      <dsp:spPr>
        <a:xfrm>
          <a:off x="177858" y="861019"/>
          <a:ext cx="1278481" cy="142286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6000" r="-6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FA0B1E-39B4-4136-9DEC-FF43C24A5ECB}">
      <dsp:nvSpPr>
        <dsp:cNvPr id="0" name=""/>
        <dsp:cNvSpPr/>
      </dsp:nvSpPr>
      <dsp:spPr>
        <a:xfrm>
          <a:off x="0" y="3294623"/>
          <a:ext cx="6392409" cy="316830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a:t>Lessons Learned</a:t>
          </a:r>
          <a:endParaRPr lang="en-GB" sz="1600" kern="1200" dirty="0"/>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The need for an interactive approach to improve the maturity of municipalities’ performance information; </a:t>
          </a:r>
          <a:endParaRPr lang="en-GB" sz="1400" kern="1200" dirty="0"/>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The importance of extensive consultation and engagement with the sector; </a:t>
          </a:r>
          <a:endParaRPr lang="en-GB" sz="1400" kern="1200" dirty="0">
            <a:latin typeface="Arial" panose="020B0604020202020204" pitchFamily="34" charset="0"/>
          </a:endParaRPr>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The need to undertake a review of reporting requirements imposed on municipalities by other government departments, particularly when it comes to other sectors imposing reporting requirements on municipalities;</a:t>
          </a:r>
          <a:endParaRPr lang="en-GB" sz="1400" kern="1200" dirty="0">
            <a:latin typeface="Arial" panose="020B0604020202020204" pitchFamily="34" charset="0"/>
          </a:endParaRPr>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A strong need for the promotion of the principles of cooperative governance; and</a:t>
          </a:r>
          <a:endParaRPr lang="en-GB" sz="1400" kern="1200" dirty="0">
            <a:latin typeface="Arial" panose="020B0604020202020204" pitchFamily="34" charset="0"/>
          </a:endParaRPr>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The need to recognise and address the significant challenges that disparate municipal council objectives and priorities pose to developing common and meaningful outcome measures</a:t>
          </a:r>
          <a:endParaRPr lang="en-GB" sz="1400" kern="1200" dirty="0">
            <a:latin typeface="Arial" panose="020B0604020202020204" pitchFamily="34" charset="0"/>
          </a:endParaRPr>
        </a:p>
      </dsp:txBody>
      <dsp:txXfrm>
        <a:off x="1456339" y="3294623"/>
        <a:ext cx="4936069" cy="3168309"/>
      </dsp:txXfrm>
    </dsp:sp>
    <dsp:sp modelId="{697AC4D5-7A45-419D-989A-B706B861A237}">
      <dsp:nvSpPr>
        <dsp:cNvPr id="0" name=""/>
        <dsp:cNvSpPr/>
      </dsp:nvSpPr>
      <dsp:spPr>
        <a:xfrm>
          <a:off x="177858" y="4195483"/>
          <a:ext cx="1278481" cy="1422864"/>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6000" r="-6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7AF9E-7D4E-4D9E-8230-F93882FE59C9}">
      <dsp:nvSpPr>
        <dsp:cNvPr id="0" name=""/>
        <dsp:cNvSpPr/>
      </dsp:nvSpPr>
      <dsp:spPr>
        <a:xfrm>
          <a:off x="0" y="0"/>
          <a:ext cx="6352563" cy="274253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ZA" sz="2100" kern="1200" dirty="0"/>
            <a:t>Programme Objective</a:t>
          </a:r>
          <a:endParaRPr lang="en-GB" sz="2100" kern="1200" dirty="0"/>
        </a:p>
        <a:p>
          <a:pPr marL="171450" lvl="1" indent="-171450" algn="l" defTabSz="711200">
            <a:lnSpc>
              <a:spcPct val="90000"/>
            </a:lnSpc>
            <a:spcBef>
              <a:spcPct val="0"/>
            </a:spcBef>
            <a:spcAft>
              <a:spcPct val="15000"/>
            </a:spcAft>
            <a:buChar char="••"/>
          </a:pPr>
          <a:r>
            <a:rPr lang="en-ZA" sz="1600" kern="1200" dirty="0">
              <a:effectLst/>
              <a:latin typeface="Arial" panose="020B0604020202020204" pitchFamily="34" charset="0"/>
              <a:ea typeface="Times New Roman" panose="02020603050405020304" pitchFamily="18" charset="0"/>
              <a:cs typeface="Times New Roman" panose="02020603050405020304" pitchFamily="18" charset="0"/>
            </a:rPr>
            <a:t>The B2B approach’s initial aim at its conception was to specifically focus on the challenges in the local government sphere, in the short and medium term particularly, in order to get the basics in municipal services right.</a:t>
          </a:r>
          <a:endParaRPr lang="en-GB" sz="1600" kern="1200" dirty="0"/>
        </a:p>
      </dsp:txBody>
      <dsp:txXfrm>
        <a:off x="1544766" y="0"/>
        <a:ext cx="4807796" cy="2742535"/>
      </dsp:txXfrm>
    </dsp:sp>
    <dsp:sp modelId="{A54D5261-7A40-4262-BA6C-8964619B8A49}">
      <dsp:nvSpPr>
        <dsp:cNvPr id="0" name=""/>
        <dsp:cNvSpPr/>
      </dsp:nvSpPr>
      <dsp:spPr>
        <a:xfrm>
          <a:off x="274253" y="274253"/>
          <a:ext cx="1270512" cy="219402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15000" r="-15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971650-6141-4482-9155-F9689967D665}">
      <dsp:nvSpPr>
        <dsp:cNvPr id="0" name=""/>
        <dsp:cNvSpPr/>
      </dsp:nvSpPr>
      <dsp:spPr>
        <a:xfrm>
          <a:off x="0" y="3016788"/>
          <a:ext cx="6352563" cy="2742535"/>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ZA" sz="2100" kern="1200" dirty="0"/>
            <a:t>Implementation Initiatives</a:t>
          </a:r>
          <a:endParaRPr lang="en-GB" sz="2100" kern="1200" dirty="0"/>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Times New Roman" panose="02020603050405020304" pitchFamily="18" charset="0"/>
            </a:rPr>
            <a:t>A provincial verification process for the identification of under-performing municipalities was approved by the Local Government </a:t>
          </a:r>
          <a:r>
            <a:rPr lang="en-ZA" sz="1600" kern="1200" dirty="0" err="1">
              <a:latin typeface="Arial" panose="020B0604020202020204" pitchFamily="34" charset="0"/>
              <a:cs typeface="Times New Roman" panose="02020603050405020304" pitchFamily="18" charset="0"/>
            </a:rPr>
            <a:t>MINMec</a:t>
          </a:r>
          <a:r>
            <a:rPr lang="en-ZA" sz="1600" kern="1200" dirty="0">
              <a:latin typeface="Arial" panose="020B0604020202020204" pitchFamily="34" charset="0"/>
              <a:cs typeface="Times New Roman" panose="02020603050405020304" pitchFamily="18" charset="0"/>
            </a:rPr>
            <a:t>.</a:t>
          </a:r>
          <a:endParaRPr lang="en-GB" sz="1600" kern="1200" dirty="0"/>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5 Key Results areas were agreed on:</a:t>
          </a:r>
          <a:endParaRPr lang="en-GB" sz="1600" kern="1200" dirty="0">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Putting People First</a:t>
          </a:r>
          <a:endParaRPr lang="en-GB" sz="1600" kern="1200" dirty="0">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Service Delivery</a:t>
          </a:r>
          <a:endParaRPr lang="en-GB" sz="1600" kern="1200" dirty="0">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Good Governance</a:t>
          </a:r>
          <a:endParaRPr lang="en-GB" sz="1600" kern="1200" dirty="0">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Sound Financial Management</a:t>
          </a:r>
          <a:endParaRPr lang="en-GB" sz="1600" kern="1200" dirty="0">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Institutional Capability</a:t>
          </a:r>
          <a:endParaRPr lang="en-GB" sz="1600" kern="1200" dirty="0">
            <a:latin typeface="Arial" panose="020B0604020202020204" pitchFamily="34" charset="0"/>
            <a:cs typeface="Arial" panose="020B0604020202020204" pitchFamily="34" charset="0"/>
          </a:endParaRPr>
        </a:p>
      </dsp:txBody>
      <dsp:txXfrm>
        <a:off x="1544766" y="3016788"/>
        <a:ext cx="4807796" cy="2742535"/>
      </dsp:txXfrm>
    </dsp:sp>
    <dsp:sp modelId="{355B32F1-B9FC-40A9-92A4-5B0E4BE77C2A}">
      <dsp:nvSpPr>
        <dsp:cNvPr id="0" name=""/>
        <dsp:cNvSpPr/>
      </dsp:nvSpPr>
      <dsp:spPr>
        <a:xfrm>
          <a:off x="274253" y="3291042"/>
          <a:ext cx="1270512" cy="219402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36000" r="-36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7BD58-4DC9-4C9A-9AEC-884CD4D55482}">
      <dsp:nvSpPr>
        <dsp:cNvPr id="0" name=""/>
        <dsp:cNvSpPr/>
      </dsp:nvSpPr>
      <dsp:spPr>
        <a:xfrm>
          <a:off x="0" y="0"/>
          <a:ext cx="6292267" cy="342442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t>Successes</a:t>
          </a:r>
          <a:endParaRPr lang="en-GB" sz="1800" kern="1200" dirty="0"/>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cs typeface="Times New Roman" panose="02020603050405020304" pitchFamily="18" charset="0"/>
            </a:rPr>
            <a:t>The mobilisation of fundamental stakeholders, namely the governing party, the various PCCs, </a:t>
          </a:r>
          <a:r>
            <a:rPr lang="en-ZA" sz="1400" kern="1200" dirty="0" err="1">
              <a:latin typeface="Arial" panose="020B0604020202020204" pitchFamily="34" charset="0"/>
              <a:cs typeface="Times New Roman" panose="02020603050405020304" pitchFamily="18" charset="0"/>
            </a:rPr>
            <a:t>MINMec</a:t>
          </a:r>
          <a:r>
            <a:rPr lang="en-ZA" sz="1400" kern="1200" dirty="0">
              <a:latin typeface="Arial" panose="020B0604020202020204" pitchFamily="34" charset="0"/>
              <a:cs typeface="Times New Roman" panose="02020603050405020304" pitchFamily="18" charset="0"/>
            </a:rPr>
            <a:t>, SALGA, the different municipal troika’s, and the relevant Parliamentary Committees</a:t>
          </a:r>
          <a:endParaRPr lang="en-GB" sz="1400" kern="1200" dirty="0"/>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cs typeface="Times New Roman" panose="02020603050405020304" pitchFamily="18" charset="0"/>
            </a:rPr>
            <a:t>Provincial Task Teams were established in all 9 provinces. </a:t>
          </a:r>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rPr>
            <a:t>Support and good governance packages were developed and implemented </a:t>
          </a:r>
          <a:endParaRPr lang="en-GB" sz="1400" kern="1200" dirty="0">
            <a:latin typeface="Arial" panose="020B0604020202020204" pitchFamily="34"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Municipalities were supported to institutionalise community complaints management processes as part of improving service delivery</a:t>
          </a:r>
          <a:endParaRPr lang="en-GB" sz="1400" kern="1200" dirty="0"/>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Anti-corruption strategies were rolled-out in 18 district municipalities;</a:t>
          </a:r>
          <a:endParaRPr lang="en-GB" sz="1400" kern="1200" dirty="0">
            <a:latin typeface="Arial" panose="020B0604020202020204" pitchFamily="34" charset="0"/>
          </a:endParaRPr>
        </a:p>
        <a:p>
          <a:pPr marL="114300" lvl="1" indent="-114300" algn="l" defTabSz="622300">
            <a:lnSpc>
              <a:spcPct val="90000"/>
            </a:lnSpc>
            <a:spcBef>
              <a:spcPct val="0"/>
            </a:spcBef>
            <a:spcAft>
              <a:spcPct val="15000"/>
            </a:spcAft>
            <a:buChar char="••"/>
          </a:pPr>
          <a:r>
            <a:rPr lang="en-ZA" sz="1400" kern="1200" dirty="0">
              <a:latin typeface="Arial" panose="020B0604020202020204" pitchFamily="34" charset="0"/>
            </a:rPr>
            <a:t>Municipalities were monitored for compliance with the MSA regulations  in relation to the appointment of senior managers</a:t>
          </a:r>
          <a:endParaRPr lang="en-GB" sz="1400" kern="1200" dirty="0">
            <a:latin typeface="Arial" panose="020B0604020202020204" pitchFamily="34" charset="0"/>
          </a:endParaRPr>
        </a:p>
      </dsp:txBody>
      <dsp:txXfrm>
        <a:off x="1341095" y="0"/>
        <a:ext cx="4951171" cy="3424422"/>
      </dsp:txXfrm>
    </dsp:sp>
    <dsp:sp modelId="{1150B6AD-4FD4-4BF8-9CA5-A1CE1DFF3433}">
      <dsp:nvSpPr>
        <dsp:cNvPr id="0" name=""/>
        <dsp:cNvSpPr/>
      </dsp:nvSpPr>
      <dsp:spPr>
        <a:xfrm>
          <a:off x="26313" y="1256451"/>
          <a:ext cx="1371110" cy="91151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t="-7000" b="-7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0F6E9B2-FDF7-4642-B829-FBE1E0406A6E}">
      <dsp:nvSpPr>
        <dsp:cNvPr id="0" name=""/>
        <dsp:cNvSpPr/>
      </dsp:nvSpPr>
      <dsp:spPr>
        <a:xfrm>
          <a:off x="1142" y="3510210"/>
          <a:ext cx="6292267" cy="2700818"/>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a:t>Lessons Learned</a:t>
          </a:r>
          <a:endParaRPr lang="en-GB" sz="1600" kern="1200" dirty="0"/>
        </a:p>
        <a:p>
          <a:pPr marL="114300" lvl="1" indent="-114300" algn="l" defTabSz="533400">
            <a:lnSpc>
              <a:spcPct val="90000"/>
            </a:lnSpc>
            <a:spcBef>
              <a:spcPct val="0"/>
            </a:spcBef>
            <a:spcAft>
              <a:spcPct val="15000"/>
            </a:spcAft>
            <a:buFont typeface="Symbol" panose="05050102010706020507" pitchFamily="18" charset="2"/>
            <a:buChar char="••"/>
          </a:pPr>
          <a:r>
            <a:rPr lang="en-ZA" sz="1200" kern="1200" dirty="0">
              <a:latin typeface="Arial" panose="020B0604020202020204" pitchFamily="34" charset="0"/>
            </a:rPr>
            <a:t>While B2B has had significant successes, it has not yet had sufficient impact in terms of citizens’ experience of local government resulting in increasing protests. </a:t>
          </a:r>
          <a:endParaRPr lang="en-GB" sz="1200" kern="1200" dirty="0"/>
        </a:p>
        <a:p>
          <a:pPr marL="114300" lvl="1" indent="-114300" algn="l" defTabSz="533400">
            <a:lnSpc>
              <a:spcPct val="90000"/>
            </a:lnSpc>
            <a:spcBef>
              <a:spcPct val="0"/>
            </a:spcBef>
            <a:spcAft>
              <a:spcPct val="15000"/>
            </a:spcAft>
            <a:buChar char="••"/>
          </a:pPr>
          <a:r>
            <a:rPr lang="en-ZA" sz="1200" kern="1200" dirty="0">
              <a:latin typeface="Arial" panose="020B0604020202020204" pitchFamily="34" charset="0"/>
            </a:rPr>
            <a:t>The uneven participation in provincial task teams, and the lack of central coordination and standardization of work of the provincial task teams resulted in problems with quality of information and in the quality of B2B action plans.</a:t>
          </a:r>
          <a:endParaRPr lang="en-GB" sz="1200" kern="1200" dirty="0">
            <a:latin typeface="Arial" panose="020B0604020202020204" pitchFamily="34" charset="0"/>
          </a:endParaRPr>
        </a:p>
        <a:p>
          <a:pPr marL="114300" lvl="1" indent="-114300" algn="l" defTabSz="533400">
            <a:lnSpc>
              <a:spcPct val="90000"/>
            </a:lnSpc>
            <a:spcBef>
              <a:spcPct val="0"/>
            </a:spcBef>
            <a:spcAft>
              <a:spcPct val="15000"/>
            </a:spcAft>
            <a:buChar char="••"/>
          </a:pPr>
          <a:r>
            <a:rPr lang="en-ZA" sz="1200" kern="1200" dirty="0">
              <a:latin typeface="Arial" panose="020B0604020202020204" pitchFamily="34" charset="0"/>
            </a:rPr>
            <a:t>Certain B2B actions plans did not address specific key underlying causes of problems in municipalities.</a:t>
          </a:r>
          <a:endParaRPr lang="en-GB" sz="1200" kern="1200" dirty="0">
            <a:latin typeface="Arial" panose="020B0604020202020204" pitchFamily="34" charset="0"/>
          </a:endParaRPr>
        </a:p>
        <a:p>
          <a:pPr marL="114300" lvl="1" indent="-114300" algn="l" defTabSz="533400">
            <a:lnSpc>
              <a:spcPct val="90000"/>
            </a:lnSpc>
            <a:spcBef>
              <a:spcPct val="0"/>
            </a:spcBef>
            <a:spcAft>
              <a:spcPct val="15000"/>
            </a:spcAft>
            <a:buChar char="••"/>
          </a:pPr>
          <a:r>
            <a:rPr lang="en-ZA" sz="1200" kern="1200" dirty="0">
              <a:latin typeface="Arial" panose="020B0604020202020204" pitchFamily="34" charset="0"/>
            </a:rPr>
            <a:t>Some of the B2B action plans were incomplete (e.g. they are missing timeframes and responsibilities allocations).</a:t>
          </a:r>
          <a:endParaRPr lang="en-GB" sz="1200" kern="1200" dirty="0">
            <a:latin typeface="Arial" panose="020B0604020202020204" pitchFamily="34" charset="0"/>
          </a:endParaRPr>
        </a:p>
        <a:p>
          <a:pPr marL="114300" lvl="1" indent="-114300" algn="l" defTabSz="533400">
            <a:lnSpc>
              <a:spcPct val="90000"/>
            </a:lnSpc>
            <a:spcBef>
              <a:spcPct val="0"/>
            </a:spcBef>
            <a:spcAft>
              <a:spcPct val="15000"/>
            </a:spcAft>
            <a:buChar char="••"/>
          </a:pPr>
          <a:r>
            <a:rPr lang="en-ZA" sz="1200" kern="1200" dirty="0">
              <a:latin typeface="Arial" panose="020B0604020202020204" pitchFamily="34" charset="0"/>
            </a:rPr>
            <a:t>There was insufficient mobilisation of social partnerships, such as traditional leaders, business, and civil society.</a:t>
          </a:r>
          <a:endParaRPr lang="en-GB" sz="1200" kern="1200" dirty="0">
            <a:latin typeface="Arial" panose="020B0604020202020204" pitchFamily="34" charset="0"/>
          </a:endParaRPr>
        </a:p>
      </dsp:txBody>
      <dsp:txXfrm>
        <a:off x="1342237" y="3510210"/>
        <a:ext cx="4951171" cy="2700818"/>
      </dsp:txXfrm>
    </dsp:sp>
    <dsp:sp modelId="{B4627783-BE4E-4B26-8250-E2751E9551DF}">
      <dsp:nvSpPr>
        <dsp:cNvPr id="0" name=""/>
        <dsp:cNvSpPr/>
      </dsp:nvSpPr>
      <dsp:spPr>
        <a:xfrm>
          <a:off x="-1142" y="4119878"/>
          <a:ext cx="1428306" cy="147519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45000" b="-45000"/>
          </a:stretch>
        </a:blip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80124-EE26-4A8C-8119-8DDD40744F39}">
      <dsp:nvSpPr>
        <dsp:cNvPr id="0" name=""/>
        <dsp:cNvSpPr/>
      </dsp:nvSpPr>
      <dsp:spPr>
        <a:xfrm>
          <a:off x="0" y="0"/>
          <a:ext cx="6315756" cy="2361837"/>
        </a:xfrm>
        <a:prstGeom prst="roundRect">
          <a:avLst>
            <a:gd name="adj" fmla="val 10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t>Programme Objectives</a:t>
          </a:r>
          <a:endParaRPr lang="en-GB" sz="1800" kern="1200" dirty="0"/>
        </a:p>
        <a:p>
          <a:pPr marL="114300" lvl="1" indent="-114300" algn="l" defTabSz="622300">
            <a:lnSpc>
              <a:spcPct val="90000"/>
            </a:lnSpc>
            <a:spcBef>
              <a:spcPct val="0"/>
            </a:spcBef>
            <a:spcAft>
              <a:spcPct val="15000"/>
            </a:spcAft>
            <a:buChar char="••"/>
          </a:pPr>
          <a:r>
            <a:rPr lang="en-US" sz="1400" kern="1200" dirty="0">
              <a:ea typeface="Times New Roman" panose="02020603050405020304" pitchFamily="18" charset="0"/>
              <a:cs typeface="Times New Roman" panose="02020603050405020304" pitchFamily="18" charset="0"/>
            </a:rPr>
            <a:t>T</a:t>
          </a:r>
          <a:r>
            <a:rPr lang="en-US" sz="1400" kern="1200" dirty="0">
              <a:effectLst/>
              <a:ea typeface="Times New Roman" panose="02020603050405020304" pitchFamily="18" charset="0"/>
              <a:cs typeface="Times New Roman" panose="02020603050405020304" pitchFamily="18" charset="0"/>
            </a:rPr>
            <a:t>o alleviate poverty through:</a:t>
          </a:r>
          <a:endParaRPr lang="en-GB" sz="1400" kern="1200" dirty="0"/>
        </a:p>
        <a:p>
          <a:pPr marL="228600" lvl="2" indent="-114300" algn="l" defTabSz="622300">
            <a:lnSpc>
              <a:spcPct val="90000"/>
            </a:lnSpc>
            <a:spcBef>
              <a:spcPct val="0"/>
            </a:spcBef>
            <a:spcAft>
              <a:spcPct val="15000"/>
            </a:spcAft>
            <a:buChar char="••"/>
          </a:pPr>
          <a:r>
            <a:rPr lang="en-US" sz="1400" kern="1200" dirty="0">
              <a:effectLst/>
              <a:ea typeface="Times New Roman" panose="02020603050405020304" pitchFamily="18" charset="0"/>
              <a:cs typeface="Times New Roman" panose="02020603050405020304" pitchFamily="18" charset="0"/>
            </a:rPr>
            <a:t>Micro and local economic development imperatives</a:t>
          </a:r>
          <a:endParaRPr lang="en-GB" sz="1400" kern="1200" dirty="0">
            <a:effectLst/>
            <a:ea typeface="Times New Roman" panose="02020603050405020304" pitchFamily="18" charset="0"/>
            <a:cs typeface="Times New Roman" panose="02020603050405020304" pitchFamily="18" charset="0"/>
          </a:endParaRPr>
        </a:p>
        <a:p>
          <a:pPr marL="228600" lvl="2" indent="-114300" algn="l" defTabSz="622300">
            <a:lnSpc>
              <a:spcPct val="90000"/>
            </a:lnSpc>
            <a:spcBef>
              <a:spcPct val="0"/>
            </a:spcBef>
            <a:spcAft>
              <a:spcPct val="15000"/>
            </a:spcAft>
            <a:buChar char="••"/>
          </a:pPr>
          <a:r>
            <a:rPr lang="en-US" sz="1400" kern="1200" dirty="0">
              <a:cs typeface="Times New Roman" panose="02020603050405020304" pitchFamily="18" charset="0"/>
            </a:rPr>
            <a:t>Improved coordination and integration of service delivery across government</a:t>
          </a:r>
          <a:endParaRPr lang="en-GB" sz="1400" kern="1200" dirty="0">
            <a:cs typeface="Times New Roman" panose="02020603050405020304" pitchFamily="18" charset="0"/>
          </a:endParaRPr>
        </a:p>
        <a:p>
          <a:pPr marL="228600" lvl="2" indent="-114300" algn="l" defTabSz="622300">
            <a:lnSpc>
              <a:spcPct val="90000"/>
            </a:lnSpc>
            <a:spcBef>
              <a:spcPct val="0"/>
            </a:spcBef>
            <a:spcAft>
              <a:spcPct val="15000"/>
            </a:spcAft>
            <a:buChar char="••"/>
          </a:pPr>
          <a:r>
            <a:rPr lang="en-GB" sz="1400" kern="1200" dirty="0">
              <a:cs typeface="Times New Roman" panose="02020603050405020304" pitchFamily="18" charset="0"/>
            </a:rPr>
            <a:t>Decentralisation</a:t>
          </a:r>
          <a:r>
            <a:rPr lang="en-US" sz="1400" kern="1200" dirty="0">
              <a:cs typeface="Times New Roman" panose="02020603050405020304" pitchFamily="18" charset="0"/>
            </a:rPr>
            <a:t> of decision making</a:t>
          </a:r>
          <a:endParaRPr lang="en-GB" sz="1400" kern="1200" dirty="0">
            <a:cs typeface="Times New Roman" panose="02020603050405020304" pitchFamily="18" charset="0"/>
          </a:endParaRPr>
        </a:p>
        <a:p>
          <a:pPr marL="228600" lvl="2" indent="-114300" algn="l" defTabSz="622300">
            <a:lnSpc>
              <a:spcPct val="90000"/>
            </a:lnSpc>
            <a:spcBef>
              <a:spcPct val="0"/>
            </a:spcBef>
            <a:spcAft>
              <a:spcPct val="15000"/>
            </a:spcAft>
            <a:buChar char="••"/>
          </a:pPr>
          <a:r>
            <a:rPr lang="en-US" sz="1400" kern="1200" dirty="0">
              <a:cs typeface="Times New Roman" panose="02020603050405020304" pitchFamily="18" charset="0"/>
            </a:rPr>
            <a:t>Demand driven approaches</a:t>
          </a:r>
          <a:endParaRPr lang="en-GB" sz="1400" kern="1200" dirty="0">
            <a:cs typeface="Times New Roman" panose="02020603050405020304" pitchFamily="18" charset="0"/>
          </a:endParaRPr>
        </a:p>
        <a:p>
          <a:pPr marL="228600" lvl="2" indent="-114300" algn="l" defTabSz="622300">
            <a:lnSpc>
              <a:spcPct val="90000"/>
            </a:lnSpc>
            <a:spcBef>
              <a:spcPct val="0"/>
            </a:spcBef>
            <a:spcAft>
              <a:spcPct val="15000"/>
            </a:spcAft>
            <a:buChar char="••"/>
          </a:pPr>
          <a:r>
            <a:rPr lang="en-US" sz="1400" kern="1200" dirty="0">
              <a:cs typeface="Times New Roman" panose="02020603050405020304" pitchFamily="18" charset="0"/>
            </a:rPr>
            <a:t>Fostering partnerships; and</a:t>
          </a:r>
          <a:endParaRPr lang="en-GB" sz="1400" kern="1200" dirty="0">
            <a:cs typeface="Times New Roman" panose="02020603050405020304" pitchFamily="18" charset="0"/>
          </a:endParaRPr>
        </a:p>
        <a:p>
          <a:pPr marL="228600" lvl="2" indent="-114300" algn="l" defTabSz="622300">
            <a:lnSpc>
              <a:spcPct val="90000"/>
            </a:lnSpc>
            <a:spcBef>
              <a:spcPct val="0"/>
            </a:spcBef>
            <a:spcAft>
              <a:spcPct val="15000"/>
            </a:spcAft>
            <a:buChar char="••"/>
          </a:pPr>
          <a:r>
            <a:rPr lang="en-US" sz="1400" kern="1200" dirty="0">
              <a:cs typeface="Times New Roman" panose="02020603050405020304" pitchFamily="18" charset="0"/>
            </a:rPr>
            <a:t>A participatory approach to development</a:t>
          </a:r>
          <a:endParaRPr lang="en-GB" sz="1400" kern="1200" dirty="0">
            <a:cs typeface="Times New Roman" panose="02020603050405020304" pitchFamily="18" charset="0"/>
          </a:endParaRPr>
        </a:p>
      </dsp:txBody>
      <dsp:txXfrm>
        <a:off x="1499334" y="0"/>
        <a:ext cx="4816421" cy="2361837"/>
      </dsp:txXfrm>
    </dsp:sp>
    <dsp:sp modelId="{4325D0CC-ADE3-40D3-A190-AAD26774AB26}">
      <dsp:nvSpPr>
        <dsp:cNvPr id="0" name=""/>
        <dsp:cNvSpPr/>
      </dsp:nvSpPr>
      <dsp:spPr>
        <a:xfrm>
          <a:off x="236183" y="236183"/>
          <a:ext cx="1263151" cy="188946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505D04-94F6-487D-B313-A039765864D1}">
      <dsp:nvSpPr>
        <dsp:cNvPr id="0" name=""/>
        <dsp:cNvSpPr/>
      </dsp:nvSpPr>
      <dsp:spPr>
        <a:xfrm>
          <a:off x="0" y="2598020"/>
          <a:ext cx="6315756" cy="2361837"/>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ZA" sz="2700" kern="1200" dirty="0"/>
            <a:t>Implementation Initiatives</a:t>
          </a:r>
          <a:endParaRPr lang="en-GB" sz="2700" kern="1200" dirty="0"/>
        </a:p>
        <a:p>
          <a:pPr marL="228600" lvl="1" indent="-228600" algn="l" defTabSz="933450">
            <a:lnSpc>
              <a:spcPct val="90000"/>
            </a:lnSpc>
            <a:spcBef>
              <a:spcPct val="0"/>
            </a:spcBef>
            <a:spcAft>
              <a:spcPct val="15000"/>
            </a:spcAft>
            <a:buChar char="••"/>
          </a:pPr>
          <a:r>
            <a:rPr lang="en-ZA" sz="2100" kern="1200" dirty="0">
              <a:cs typeface="Times New Roman" panose="02020603050405020304" pitchFamily="18" charset="0"/>
            </a:rPr>
            <a:t>Strengthened Intergovernmental Coordination</a:t>
          </a:r>
        </a:p>
        <a:p>
          <a:pPr marL="228600" lvl="1" indent="-228600" algn="l" defTabSz="933450">
            <a:lnSpc>
              <a:spcPct val="90000"/>
            </a:lnSpc>
            <a:spcBef>
              <a:spcPct val="0"/>
            </a:spcBef>
            <a:spcAft>
              <a:spcPct val="15000"/>
            </a:spcAft>
            <a:buChar char="••"/>
          </a:pPr>
          <a:r>
            <a:rPr lang="en-ZA" sz="2100" kern="1200" dirty="0">
              <a:cs typeface="Times New Roman" panose="02020603050405020304" pitchFamily="18" charset="0"/>
            </a:rPr>
            <a:t>Resource Mobilisation</a:t>
          </a:r>
        </a:p>
        <a:p>
          <a:pPr marL="228600" lvl="1" indent="-228600" algn="l" defTabSz="933450">
            <a:lnSpc>
              <a:spcPct val="90000"/>
            </a:lnSpc>
            <a:spcBef>
              <a:spcPct val="0"/>
            </a:spcBef>
            <a:spcAft>
              <a:spcPct val="15000"/>
            </a:spcAft>
            <a:buChar char="••"/>
          </a:pPr>
          <a:r>
            <a:rPr lang="en-ZA" sz="2100" kern="1200" dirty="0">
              <a:cs typeface="Times New Roman" panose="02020603050405020304" pitchFamily="18" charset="0"/>
            </a:rPr>
            <a:t>Technical Support</a:t>
          </a:r>
        </a:p>
        <a:p>
          <a:pPr marL="228600" lvl="1" indent="-228600" algn="l" defTabSz="933450">
            <a:lnSpc>
              <a:spcPct val="90000"/>
            </a:lnSpc>
            <a:spcBef>
              <a:spcPct val="0"/>
            </a:spcBef>
            <a:spcAft>
              <a:spcPct val="15000"/>
            </a:spcAft>
            <a:buChar char="••"/>
          </a:pPr>
          <a:r>
            <a:rPr lang="en-ZA" sz="2100" kern="1200" dirty="0">
              <a:cs typeface="Times New Roman" panose="02020603050405020304" pitchFamily="18" charset="0"/>
            </a:rPr>
            <a:t>Political Support</a:t>
          </a:r>
        </a:p>
      </dsp:txBody>
      <dsp:txXfrm>
        <a:off x="1499334" y="2598020"/>
        <a:ext cx="4816421" cy="2361837"/>
      </dsp:txXfrm>
    </dsp:sp>
    <dsp:sp modelId="{CBA8016C-9A29-4DFA-8E5B-A6C552B1D2D3}">
      <dsp:nvSpPr>
        <dsp:cNvPr id="0" name=""/>
        <dsp:cNvSpPr/>
      </dsp:nvSpPr>
      <dsp:spPr>
        <a:xfrm>
          <a:off x="236183" y="2834204"/>
          <a:ext cx="1263151" cy="1889469"/>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6326B-73D1-4894-8B77-D7D7E71BA251}">
      <dsp:nvSpPr>
        <dsp:cNvPr id="0" name=""/>
        <dsp:cNvSpPr/>
      </dsp:nvSpPr>
      <dsp:spPr>
        <a:xfrm>
          <a:off x="0" y="0"/>
          <a:ext cx="6315756" cy="506738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kern="1200" dirty="0">
              <a:solidFill>
                <a:schemeClr val="tx1"/>
              </a:solidFill>
            </a:rPr>
            <a:t>Successes</a:t>
          </a:r>
          <a:endParaRPr lang="en-GB" sz="1800" kern="1200" dirty="0">
            <a:solidFill>
              <a:schemeClr val="tx1"/>
            </a:solidFill>
          </a:endParaRPr>
        </a:p>
        <a:p>
          <a:pPr lvl="0" algn="l" defTabSz="800100">
            <a:lnSpc>
              <a:spcPct val="90000"/>
            </a:lnSpc>
            <a:spcBef>
              <a:spcPct val="0"/>
            </a:spcBef>
            <a:spcAft>
              <a:spcPct val="35000"/>
            </a:spcAft>
          </a:pPr>
          <a:r>
            <a:rPr lang="en-GB" sz="1600" kern="1200" dirty="0">
              <a:solidFill>
                <a:schemeClr val="tx1"/>
              </a:solidFill>
              <a:effectLst/>
              <a:latin typeface="Arial" panose="020B0604020202020204" pitchFamily="34" charset="0"/>
              <a:ea typeface="Times New Roman" panose="02020603050405020304" pitchFamily="18" charset="0"/>
            </a:rPr>
            <a:t>Detailed economic profiles were compiled for each node</a:t>
          </a:r>
          <a:endParaRPr lang="en-GB" sz="1600" kern="1200" dirty="0">
            <a:solidFill>
              <a:schemeClr val="tx1"/>
            </a:solidFill>
          </a:endParaRPr>
        </a:p>
        <a:p>
          <a:pPr lvl="0" algn="l" defTabSz="800100">
            <a:lnSpc>
              <a:spcPct val="90000"/>
            </a:lnSpc>
            <a:spcBef>
              <a:spcPct val="0"/>
            </a:spcBef>
            <a:spcAft>
              <a:spcPct val="35000"/>
            </a:spcAft>
          </a:pPr>
          <a:r>
            <a:rPr lang="en-GB" sz="1600" kern="1200" dirty="0">
              <a:solidFill>
                <a:schemeClr val="tx1"/>
              </a:solidFill>
              <a:latin typeface="Arial" panose="020B0604020202020204" pitchFamily="34" charset="0"/>
              <a:ea typeface="Times New Roman" panose="02020603050405020304" pitchFamily="18" charset="0"/>
            </a:rPr>
            <a:t>A</a:t>
          </a:r>
          <a:r>
            <a:rPr lang="en-GB" sz="1600" kern="1200" dirty="0">
              <a:solidFill>
                <a:schemeClr val="tx1"/>
              </a:solidFill>
              <a:effectLst/>
              <a:latin typeface="Arial" panose="020B0604020202020204" pitchFamily="34" charset="0"/>
              <a:ea typeface="Times New Roman" panose="02020603050405020304" pitchFamily="18" charset="0"/>
            </a:rPr>
            <a:t>n element was introduced to the Local Government Equitable Share (LGES) formula to allow for the prioritization of development in the nodes</a:t>
          </a:r>
        </a:p>
        <a:p>
          <a:pPr lvl="0" algn="l" defTabSz="800100">
            <a:lnSpc>
              <a:spcPct val="90000"/>
            </a:lnSpc>
            <a:spcBef>
              <a:spcPct val="0"/>
            </a:spcBef>
            <a:spcAft>
              <a:spcPct val="35000"/>
            </a:spcAft>
          </a:pPr>
          <a:r>
            <a:rPr lang="en-ZA" sz="1600" kern="1200" dirty="0">
              <a:solidFill>
                <a:schemeClr val="tx1"/>
              </a:solidFill>
              <a:latin typeface="Arial" panose="020B0604020202020204" pitchFamily="34" charset="0"/>
              <a:ea typeface="Times New Roman" panose="02020603050405020304" pitchFamily="18" charset="0"/>
            </a:rPr>
            <a:t>S</a:t>
          </a:r>
          <a:r>
            <a:rPr lang="en-ZA" sz="1600" kern="1200" dirty="0">
              <a:solidFill>
                <a:schemeClr val="tx1"/>
              </a:solidFill>
              <a:effectLst/>
              <a:latin typeface="Arial" panose="020B0604020202020204" pitchFamily="34" charset="0"/>
              <a:ea typeface="Times New Roman" panose="02020603050405020304" pitchFamily="18" charset="0"/>
            </a:rPr>
            <a:t>ignificant progress in the provision of basic services</a:t>
          </a:r>
        </a:p>
        <a:p>
          <a:pPr lvl="0" algn="l" defTabSz="800100">
            <a:lnSpc>
              <a:spcPct val="90000"/>
            </a:lnSpc>
            <a:spcBef>
              <a:spcPct val="0"/>
            </a:spcBef>
            <a:spcAft>
              <a:spcPct val="35000"/>
            </a:spcAft>
          </a:pPr>
          <a:r>
            <a:rPr lang="en-ZA" sz="1600" kern="1200" dirty="0">
              <a:solidFill>
                <a:schemeClr val="tx1"/>
              </a:solidFill>
              <a:latin typeface="Arial" panose="020B0604020202020204" pitchFamily="34" charset="0"/>
              <a:ea typeface="Times New Roman" panose="02020603050405020304" pitchFamily="18" charset="0"/>
            </a:rPr>
            <a:t>P</a:t>
          </a:r>
          <a:r>
            <a:rPr lang="en-ZA" sz="1600" kern="1200" dirty="0">
              <a:solidFill>
                <a:schemeClr val="tx1"/>
              </a:solidFill>
              <a:effectLst/>
              <a:latin typeface="Arial" panose="020B0604020202020204" pitchFamily="34" charset="0"/>
              <a:ea typeface="Times New Roman" panose="02020603050405020304" pitchFamily="18" charset="0"/>
            </a:rPr>
            <a:t>overty levels in the urban nodes (except for Kwa Mashu, where demarcation impacted on the data) dropped significantly</a:t>
          </a:r>
        </a:p>
        <a:p>
          <a:pPr lvl="0" algn="l" defTabSz="800100">
            <a:lnSpc>
              <a:spcPct val="90000"/>
            </a:lnSpc>
            <a:spcBef>
              <a:spcPct val="0"/>
            </a:spcBef>
            <a:spcAft>
              <a:spcPct val="35000"/>
            </a:spcAft>
          </a:pPr>
          <a:r>
            <a:rPr lang="en-ZA" sz="1600" kern="1200" dirty="0">
              <a:solidFill>
                <a:schemeClr val="tx1"/>
              </a:solidFill>
              <a:effectLst/>
              <a:latin typeface="Arial" panose="020B0604020202020204" pitchFamily="34" charset="0"/>
              <a:ea typeface="Times New Roman" panose="02020603050405020304" pitchFamily="18" charset="0"/>
            </a:rPr>
            <a:t>A significant contribution made by the National Treasury through the Neighbourhood Development Grant (NDPG) to crowd in public sector investment</a:t>
          </a:r>
        </a:p>
        <a:p>
          <a:pPr lvl="0" algn="l" defTabSz="800100">
            <a:lnSpc>
              <a:spcPct val="90000"/>
            </a:lnSpc>
            <a:spcBef>
              <a:spcPct val="0"/>
            </a:spcBef>
            <a:spcAft>
              <a:spcPct val="35000"/>
            </a:spcAft>
          </a:pPr>
          <a:r>
            <a:rPr lang="en-ZA" sz="1600" kern="1200" dirty="0">
              <a:solidFill>
                <a:schemeClr val="tx1"/>
              </a:solidFill>
              <a:latin typeface="Arial" panose="020B0604020202020204" pitchFamily="34" charset="0"/>
            </a:rPr>
            <a:t>‘Anchor Projects’ e.g. Khayelitsha rail extension, Alexandra London Road linking </a:t>
          </a:r>
        </a:p>
        <a:p>
          <a:pPr lvl="0" algn="l" defTabSz="800100">
            <a:lnSpc>
              <a:spcPct val="90000"/>
            </a:lnSpc>
            <a:spcBef>
              <a:spcPct val="0"/>
            </a:spcBef>
            <a:spcAft>
              <a:spcPct val="35000"/>
            </a:spcAft>
          </a:pPr>
          <a:r>
            <a:rPr lang="en-ZA" sz="1600" kern="1200" dirty="0">
              <a:solidFill>
                <a:schemeClr val="tx1"/>
              </a:solidFill>
              <a:latin typeface="Arial" panose="020B0604020202020204" pitchFamily="34" charset="0"/>
            </a:rPr>
            <a:t>Community Investment Programme (economic development in </a:t>
          </a:r>
          <a:r>
            <a:rPr lang="en-ZA" sz="1600" kern="1200" dirty="0" err="1">
              <a:solidFill>
                <a:schemeClr val="tx1"/>
              </a:solidFill>
              <a:latin typeface="Arial" panose="020B0604020202020204" pitchFamily="34" charset="0"/>
            </a:rPr>
            <a:t>Maruleng</a:t>
          </a:r>
          <a:r>
            <a:rPr lang="en-ZA" sz="1600" kern="1200" dirty="0">
              <a:solidFill>
                <a:schemeClr val="tx1"/>
              </a:solidFill>
              <a:latin typeface="Arial" panose="020B0604020202020204" pitchFamily="34" charset="0"/>
            </a:rPr>
            <a:t> and Bushbuckridge</a:t>
          </a:r>
          <a:endParaRPr lang="en-GB" sz="1600" kern="1200" dirty="0">
            <a:solidFill>
              <a:schemeClr val="tx1"/>
            </a:solidFill>
          </a:endParaRPr>
        </a:p>
      </dsp:txBody>
      <dsp:txXfrm>
        <a:off x="1769890" y="0"/>
        <a:ext cx="4545865" cy="5067389"/>
      </dsp:txXfrm>
    </dsp:sp>
    <dsp:sp modelId="{F062B881-17B5-4164-84AB-9AC592E15739}">
      <dsp:nvSpPr>
        <dsp:cNvPr id="0" name=""/>
        <dsp:cNvSpPr/>
      </dsp:nvSpPr>
      <dsp:spPr>
        <a:xfrm>
          <a:off x="0" y="506738"/>
          <a:ext cx="1783657" cy="4053911"/>
        </a:xfrm>
        <a:prstGeom prst="roundRect">
          <a:avLst>
            <a:gd name="adj" fmla="val 10000"/>
          </a:avLst>
        </a:prstGeom>
        <a:blipFill>
          <a:blip xmlns:r="http://schemas.openxmlformats.org/officeDocument/2006/relationships" r:embed="rId1">
            <a:extLst>
              <a:ext uri="{96DAC541-7B7A-43D3-8B79-37D633B846F1}">
                <asvg:svgBlip xmlns="" xmlns:asvg="http://schemas.microsoft.com/office/drawing/2016/SVG/main" r:embed="rId2"/>
              </a:ext>
            </a:extLst>
          </a:blip>
          <a:srcRect/>
          <a:stretch>
            <a:fillRect l="-64000" r="-6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2CAAC-50BF-4541-B5E0-AE46EA4BC91E}">
      <dsp:nvSpPr>
        <dsp:cNvPr id="0" name=""/>
        <dsp:cNvSpPr/>
      </dsp:nvSpPr>
      <dsp:spPr>
        <a:xfrm>
          <a:off x="0" y="0"/>
          <a:ext cx="6399646" cy="5256371"/>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ZA" sz="2000" kern="1200" dirty="0">
              <a:solidFill>
                <a:schemeClr val="tx1"/>
              </a:solidFill>
            </a:rPr>
            <a:t>Lessons Learned </a:t>
          </a:r>
          <a:endParaRPr lang="en-GB" sz="2000" kern="1200" dirty="0">
            <a:solidFill>
              <a:schemeClr val="tx1"/>
            </a:solidFill>
          </a:endParaRPr>
        </a:p>
        <a:p>
          <a:pPr marL="114300" lvl="1" indent="-114300" algn="l" defTabSz="622300">
            <a:lnSpc>
              <a:spcPct val="90000"/>
            </a:lnSpc>
            <a:spcBef>
              <a:spcPct val="0"/>
            </a:spcBef>
            <a:spcAft>
              <a:spcPct val="15000"/>
            </a:spcAft>
            <a:buChar char="••"/>
          </a:pPr>
          <a:r>
            <a:rPr lang="en-GB" sz="1400" kern="1200" dirty="0">
              <a:solidFill>
                <a:schemeClr val="tx1"/>
              </a:solidFill>
              <a:latin typeface="Arial" panose="020B0604020202020204" pitchFamily="34" charset="0"/>
              <a:ea typeface="Times New Roman" panose="02020603050405020304" pitchFamily="18" charset="0"/>
            </a:rPr>
            <a:t>B</a:t>
          </a:r>
          <a:r>
            <a:rPr lang="en-GB" sz="1400" kern="1200" dirty="0">
              <a:solidFill>
                <a:schemeClr val="tx1"/>
              </a:solidFill>
              <a:effectLst/>
              <a:latin typeface="Arial" panose="020B0604020202020204" pitchFamily="34" charset="0"/>
              <a:ea typeface="Times New Roman" panose="02020603050405020304" pitchFamily="18" charset="0"/>
            </a:rPr>
            <a:t>asic systems in municipalities should be in place, e.g. if there are key vacancies at the municipal level, it is often not that useful to deploy a co-ordinator. Basic systems must be in place for effective co-ordination can take place.</a:t>
          </a:r>
          <a:endParaRPr lang="en-GB" sz="1400" kern="1200" dirty="0">
            <a:solidFill>
              <a:schemeClr val="tx1"/>
            </a:solidFill>
          </a:endParaRPr>
        </a:p>
        <a:p>
          <a:pPr marL="114300" lvl="1" indent="-114300" algn="l" defTabSz="622300">
            <a:lnSpc>
              <a:spcPct val="90000"/>
            </a:lnSpc>
            <a:spcBef>
              <a:spcPct val="0"/>
            </a:spcBef>
            <a:spcAft>
              <a:spcPct val="15000"/>
            </a:spcAft>
            <a:buChar char="••"/>
          </a:pPr>
          <a:r>
            <a:rPr lang="en-GB" sz="1400" kern="1200" dirty="0">
              <a:solidFill>
                <a:schemeClr val="tx1"/>
              </a:solidFill>
              <a:latin typeface="Arial" panose="020B0604020202020204" pitchFamily="34" charset="0"/>
              <a:ea typeface="Times New Roman" panose="02020603050405020304" pitchFamily="18" charset="0"/>
            </a:rPr>
            <a:t>I</a:t>
          </a:r>
          <a:r>
            <a:rPr lang="en-GB" sz="1400" kern="1200" dirty="0">
              <a:solidFill>
                <a:schemeClr val="tx1"/>
              </a:solidFill>
              <a:effectLst/>
              <a:latin typeface="Arial" panose="020B0604020202020204" pitchFamily="34" charset="0"/>
              <a:ea typeface="Times New Roman" panose="02020603050405020304" pitchFamily="18" charset="0"/>
            </a:rPr>
            <a:t>nvolvement of Political Champions in the Programme was diverse, and their impact varied. </a:t>
          </a:r>
          <a:r>
            <a:rPr lang="en-GB" sz="14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challenge that was never clearly addressed was the implementation of the approach in a context of multi-party democracy, and the need for co-operation when different parties hold leadership positions.</a:t>
          </a:r>
        </a:p>
        <a:p>
          <a:pPr marL="114300" lvl="1" indent="-114300" algn="l" defTabSz="622300">
            <a:lnSpc>
              <a:spcPct val="90000"/>
            </a:lnSpc>
            <a:spcBef>
              <a:spcPct val="0"/>
            </a:spcBef>
            <a:spcAft>
              <a:spcPct val="15000"/>
            </a:spcAft>
            <a:buChar char="••"/>
          </a:pPr>
          <a:r>
            <a:rPr lang="en-GB" sz="14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Some of the sharpest lessons were learnt about the challenge of enterprise development in poor areas. First, unlike many developing countries, small South African enterprises must compete with established firms in tightly integrated markets. Second, they must get over the threshold of what social grants can provide before entrepreneurs are motivated to risk resources and energy. And third, they are often trapped in areas with few local resources and even fewer linkages to the regional or national economy.</a:t>
          </a:r>
          <a:endParaRPr lang="en-GB" sz="14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dsp:txBody>
      <dsp:txXfrm>
        <a:off x="1805566" y="0"/>
        <a:ext cx="4594079" cy="5256371"/>
      </dsp:txXfrm>
    </dsp:sp>
    <dsp:sp modelId="{7B73082B-7E88-43DB-A682-C7D41F6D9AE9}">
      <dsp:nvSpPr>
        <dsp:cNvPr id="0" name=""/>
        <dsp:cNvSpPr/>
      </dsp:nvSpPr>
      <dsp:spPr>
        <a:xfrm>
          <a:off x="83888" y="525216"/>
          <a:ext cx="1744889" cy="420509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70000" r="-7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80124-EE26-4A8C-8119-8DDD40744F39}">
      <dsp:nvSpPr>
        <dsp:cNvPr id="0" name=""/>
        <dsp:cNvSpPr/>
      </dsp:nvSpPr>
      <dsp:spPr>
        <a:xfrm>
          <a:off x="0" y="0"/>
          <a:ext cx="6315756" cy="2965840"/>
        </a:xfrm>
        <a:prstGeom prst="roundRect">
          <a:avLst>
            <a:gd name="adj" fmla="val 1000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t>Programme Objectives</a:t>
          </a:r>
          <a:endParaRPr lang="en-GB" sz="1800" kern="1200" dirty="0"/>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cs typeface="Times New Roman" panose="02020603050405020304" pitchFamily="18" charset="0"/>
            </a:rPr>
            <a:t>Rally the local government sphere in discharging its service delivery and development mandate;</a:t>
          </a:r>
          <a:endParaRPr lang="en-GB" sz="1400" kern="1200" dirty="0"/>
        </a:p>
        <a:p>
          <a:pPr marL="114300" lvl="1" indent="-114300" algn="l" defTabSz="622300">
            <a:lnSpc>
              <a:spcPct val="90000"/>
            </a:lnSpc>
            <a:spcBef>
              <a:spcPct val="0"/>
            </a:spcBef>
            <a:spcAft>
              <a:spcPct val="15000"/>
            </a:spcAft>
            <a:buChar char="••"/>
          </a:pPr>
          <a:r>
            <a:rPr lang="en-GB" sz="1400" kern="1200" dirty="0">
              <a:latin typeface="Arial" panose="020B0604020202020204" pitchFamily="34" charset="0"/>
              <a:ea typeface="Times New Roman" panose="02020603050405020304" pitchFamily="18" charset="0"/>
              <a:cs typeface="Arial" panose="020B0604020202020204" pitchFamily="34" charset="0"/>
            </a:rPr>
            <a:t>R</a:t>
          </a:r>
          <a:r>
            <a:rPr lang="en-GB" sz="1400" kern="1200" dirty="0">
              <a:effectLst/>
              <a:latin typeface="Arial" panose="020B0604020202020204" pitchFamily="34" charset="0"/>
              <a:ea typeface="Times New Roman" panose="02020603050405020304" pitchFamily="18" charset="0"/>
              <a:cs typeface="Arial" panose="020B0604020202020204" pitchFamily="34" charset="0"/>
            </a:rPr>
            <a:t>ealise the peoples’ contract and mobilize social partners around this programme;</a:t>
          </a:r>
          <a:endParaRPr lang="en-GB" sz="1400" kern="1200" dirty="0">
            <a:effectLst/>
            <a:latin typeface="Arial" panose="020B0604020202020204" pitchFamily="34" charset="0"/>
            <a:ea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cs typeface="Times New Roman" panose="02020603050405020304" pitchFamily="18" charset="0"/>
            </a:rPr>
            <a:t>Entrench a people-centred orientation in the entire public sector and a new approach to local government’s mode of operation;</a:t>
          </a:r>
          <a:endParaRPr lang="en-GB" sz="14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cs typeface="Times New Roman" panose="02020603050405020304" pitchFamily="18" charset="0"/>
            </a:rPr>
            <a:t>Establish a new and practical benchmark for local government performance excellence; and</a:t>
          </a:r>
          <a:endParaRPr lang="en-GB" sz="14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kern="1200" dirty="0">
              <a:effectLst/>
              <a:latin typeface="Arial" panose="020B0604020202020204" pitchFamily="34" charset="0"/>
              <a:ea typeface="Times New Roman" panose="02020603050405020304" pitchFamily="18" charset="0"/>
              <a:cs typeface="Times New Roman" panose="02020603050405020304" pitchFamily="18" charset="0"/>
            </a:rPr>
            <a:t>Have successful local government elections in 2005/6.</a:t>
          </a:r>
          <a:endParaRPr lang="en-GB" sz="14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lvl="2" indent="-114300" algn="l" defTabSz="622300">
            <a:lnSpc>
              <a:spcPct val="90000"/>
            </a:lnSpc>
            <a:spcBef>
              <a:spcPct val="0"/>
            </a:spcBef>
            <a:spcAft>
              <a:spcPct val="15000"/>
            </a:spcAft>
            <a:buChar char="••"/>
          </a:pPr>
          <a:endParaRPr lang="en-GB" sz="1400" kern="1200" dirty="0">
            <a:cs typeface="Times New Roman" panose="02020603050405020304" pitchFamily="18" charset="0"/>
          </a:endParaRPr>
        </a:p>
      </dsp:txBody>
      <dsp:txXfrm>
        <a:off x="1444346" y="0"/>
        <a:ext cx="4871409" cy="2965840"/>
      </dsp:txXfrm>
    </dsp:sp>
    <dsp:sp modelId="{4325D0CC-ADE3-40D3-A190-AAD26774AB26}">
      <dsp:nvSpPr>
        <dsp:cNvPr id="0" name=""/>
        <dsp:cNvSpPr/>
      </dsp:nvSpPr>
      <dsp:spPr>
        <a:xfrm>
          <a:off x="181195" y="758139"/>
          <a:ext cx="1263151" cy="144956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505D04-94F6-487D-B313-A039765864D1}">
      <dsp:nvSpPr>
        <dsp:cNvPr id="0" name=""/>
        <dsp:cNvSpPr/>
      </dsp:nvSpPr>
      <dsp:spPr>
        <a:xfrm>
          <a:off x="0" y="3149116"/>
          <a:ext cx="6315756" cy="1811952"/>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ZA" sz="2000" kern="1200" dirty="0"/>
            <a:t>Implementation Initiatives</a:t>
          </a:r>
          <a:endParaRPr lang="en-GB" sz="2000" kern="1200" dirty="0"/>
        </a:p>
        <a:p>
          <a:pPr marL="171450" lvl="1" indent="-171450" algn="l" defTabSz="711200">
            <a:lnSpc>
              <a:spcPct val="90000"/>
            </a:lnSpc>
            <a:spcBef>
              <a:spcPct val="0"/>
            </a:spcBef>
            <a:spcAft>
              <a:spcPct val="15000"/>
            </a:spcAft>
            <a:buChar char="••"/>
          </a:pPr>
          <a:r>
            <a:rPr lang="en-ZA" sz="1600" kern="1200"/>
            <a:t>Deployment of Technical Experts</a:t>
          </a:r>
          <a:endParaRPr lang="en-ZA" sz="1600" kern="1200" dirty="0">
            <a:cs typeface="Times New Roman" panose="02020603050405020304" pitchFamily="18" charset="0"/>
          </a:endParaRPr>
        </a:p>
        <a:p>
          <a:pPr marL="171450" lvl="1" indent="-171450" algn="l" defTabSz="711200">
            <a:lnSpc>
              <a:spcPct val="90000"/>
            </a:lnSpc>
            <a:spcBef>
              <a:spcPct val="0"/>
            </a:spcBef>
            <a:spcAft>
              <a:spcPct val="15000"/>
            </a:spcAft>
            <a:buChar char="••"/>
          </a:pPr>
          <a:r>
            <a:rPr lang="en-ZA" sz="1600" kern="1200"/>
            <a:t>Service Delivery Facilitators</a:t>
          </a:r>
          <a:endParaRPr lang="en-ZA" sz="1600" kern="1200" dirty="0"/>
        </a:p>
        <a:p>
          <a:pPr marL="171450" lvl="1" indent="-171450" algn="l" defTabSz="711200">
            <a:lnSpc>
              <a:spcPct val="90000"/>
            </a:lnSpc>
            <a:spcBef>
              <a:spcPct val="0"/>
            </a:spcBef>
            <a:spcAft>
              <a:spcPct val="15000"/>
            </a:spcAft>
            <a:buChar char="••"/>
          </a:pPr>
          <a:r>
            <a:rPr lang="en-ZA" sz="1600" kern="1200"/>
            <a:t>Training Programmes (Jipsa/Ilima/SAMDI)</a:t>
          </a:r>
          <a:endParaRPr lang="en-ZA" sz="1600" kern="1200" dirty="0"/>
        </a:p>
        <a:p>
          <a:pPr marL="171450" lvl="1" indent="-171450" algn="l" defTabSz="711200">
            <a:lnSpc>
              <a:spcPct val="90000"/>
            </a:lnSpc>
            <a:spcBef>
              <a:spcPct val="0"/>
            </a:spcBef>
            <a:spcAft>
              <a:spcPct val="15000"/>
            </a:spcAft>
            <a:buChar char="••"/>
          </a:pPr>
          <a:r>
            <a:rPr lang="en-ZA" sz="1600" kern="1200" dirty="0"/>
            <a:t>Financing for Infrastructure</a:t>
          </a:r>
        </a:p>
        <a:p>
          <a:pPr marL="171450" lvl="1" indent="-171450" algn="l" defTabSz="711200">
            <a:lnSpc>
              <a:spcPct val="90000"/>
            </a:lnSpc>
            <a:spcBef>
              <a:spcPct val="0"/>
            </a:spcBef>
            <a:spcAft>
              <a:spcPct val="15000"/>
            </a:spcAft>
            <a:buChar char="••"/>
          </a:pPr>
          <a:endParaRPr lang="en-ZA" sz="1600" kern="1200" dirty="0">
            <a:cs typeface="Times New Roman" panose="02020603050405020304" pitchFamily="18" charset="0"/>
          </a:endParaRPr>
        </a:p>
      </dsp:txBody>
      <dsp:txXfrm>
        <a:off x="1444346" y="3149116"/>
        <a:ext cx="4871409" cy="1811952"/>
      </dsp:txXfrm>
    </dsp:sp>
    <dsp:sp modelId="{CBA8016C-9A29-4DFA-8E5B-A6C552B1D2D3}">
      <dsp:nvSpPr>
        <dsp:cNvPr id="0" name=""/>
        <dsp:cNvSpPr/>
      </dsp:nvSpPr>
      <dsp:spPr>
        <a:xfrm>
          <a:off x="181195" y="3328231"/>
          <a:ext cx="1263151" cy="144956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80124-EE26-4A8C-8119-8DDD40744F39}">
      <dsp:nvSpPr>
        <dsp:cNvPr id="0" name=""/>
        <dsp:cNvSpPr/>
      </dsp:nvSpPr>
      <dsp:spPr>
        <a:xfrm>
          <a:off x="0" y="5767"/>
          <a:ext cx="6315756" cy="2870490"/>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ZA" sz="1800" kern="1200" dirty="0">
              <a:solidFill>
                <a:schemeClr val="tx1"/>
              </a:solidFill>
            </a:rPr>
            <a:t>Successes</a:t>
          </a:r>
          <a:endParaRPr lang="en-GB" sz="1800" kern="1200" dirty="0">
            <a:solidFill>
              <a:schemeClr val="tx1"/>
            </a:solidFill>
          </a:endParaRPr>
        </a:p>
        <a:p>
          <a:pPr marL="171450" lvl="1" indent="-171450" algn="l" defTabSz="711200">
            <a:lnSpc>
              <a:spcPct val="90000"/>
            </a:lnSpc>
            <a:spcBef>
              <a:spcPct val="0"/>
            </a:spcBef>
            <a:spcAft>
              <a:spcPct val="15000"/>
            </a:spcAft>
            <a:buChar char="••"/>
          </a:pPr>
          <a:r>
            <a:rPr lang="en-ZA" sz="1600" kern="1200" dirty="0">
              <a:solidFill>
                <a:schemeClr val="tx1"/>
              </a:solidFill>
            </a:rPr>
            <a:t>Range of Partnerships with National Sector Departments, Development Finance Institutions</a:t>
          </a:r>
          <a:endParaRPr lang="en-GB" sz="1600" kern="1200" dirty="0">
            <a:solidFill>
              <a:schemeClr val="tx1"/>
            </a:solidFill>
          </a:endParaRPr>
        </a:p>
        <a:p>
          <a:pPr marL="171450" lvl="1" indent="-171450" algn="l" defTabSz="711200">
            <a:lnSpc>
              <a:spcPct val="90000"/>
            </a:lnSpc>
            <a:spcBef>
              <a:spcPct val="0"/>
            </a:spcBef>
            <a:spcAft>
              <a:spcPct val="15000"/>
            </a:spcAft>
            <a:buChar char="••"/>
          </a:pPr>
          <a:r>
            <a:rPr lang="en-GB" sz="1600" kern="1200" dirty="0">
              <a:solidFill>
                <a:schemeClr val="tx1"/>
              </a:solidFill>
            </a:rPr>
            <a:t>Revenue collection in the supported municipalities increased by an average of 21.4% (amounting to R1.6 billion over 12 months).  Increased revenue has also allowed municipalities to extend and improve service delivery. Improved institutional functioning was observed.</a:t>
          </a:r>
          <a:endParaRPr lang="en-ZA" sz="1600" kern="1200" dirty="0">
            <a:solidFill>
              <a:schemeClr val="tx1"/>
            </a:solidFill>
          </a:endParaRPr>
        </a:p>
        <a:p>
          <a:pPr marL="114300" lvl="1" indent="-114300" algn="l" defTabSz="622300">
            <a:lnSpc>
              <a:spcPct val="90000"/>
            </a:lnSpc>
            <a:spcBef>
              <a:spcPct val="0"/>
            </a:spcBef>
            <a:spcAft>
              <a:spcPct val="15000"/>
            </a:spcAft>
            <a:buChar char="••"/>
          </a:pPr>
          <a:endParaRPr lang="en-GB" sz="1400" kern="1200" dirty="0">
            <a:cs typeface="Times New Roman" panose="02020603050405020304" pitchFamily="18" charset="0"/>
          </a:endParaRPr>
        </a:p>
      </dsp:txBody>
      <dsp:txXfrm>
        <a:off x="1426081" y="5767"/>
        <a:ext cx="4889674" cy="2870490"/>
      </dsp:txXfrm>
    </dsp:sp>
    <dsp:sp modelId="{4325D0CC-ADE3-40D3-A190-AAD26774AB26}">
      <dsp:nvSpPr>
        <dsp:cNvPr id="0" name=""/>
        <dsp:cNvSpPr/>
      </dsp:nvSpPr>
      <dsp:spPr>
        <a:xfrm>
          <a:off x="162930" y="783523"/>
          <a:ext cx="1263151" cy="1303442"/>
        </a:xfrm>
        <a:prstGeom prst="roundRect">
          <a:avLst>
            <a:gd name="adj" fmla="val 10000"/>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505D04-94F6-487D-B313-A039765864D1}">
      <dsp:nvSpPr>
        <dsp:cNvPr id="0" name=""/>
        <dsp:cNvSpPr/>
      </dsp:nvSpPr>
      <dsp:spPr>
        <a:xfrm>
          <a:off x="0" y="3035196"/>
          <a:ext cx="6315756" cy="2090477"/>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55650">
            <a:lnSpc>
              <a:spcPct val="90000"/>
            </a:lnSpc>
            <a:spcBef>
              <a:spcPct val="0"/>
            </a:spcBef>
            <a:spcAft>
              <a:spcPct val="35000"/>
            </a:spcAft>
          </a:pPr>
          <a:r>
            <a:rPr lang="en-ZA" sz="1700" kern="1200" dirty="0">
              <a:solidFill>
                <a:schemeClr val="tx1"/>
              </a:solidFill>
            </a:rPr>
            <a:t>Lessons Learned</a:t>
          </a:r>
          <a:endParaRPr lang="en-GB" sz="1700" kern="1200" dirty="0">
            <a:solidFill>
              <a:schemeClr val="tx1"/>
            </a:solidFill>
          </a:endParaRPr>
        </a:p>
        <a:p>
          <a:pPr marL="171450" lvl="1" indent="-171450" algn="l" defTabSz="711200">
            <a:lnSpc>
              <a:spcPct val="90000"/>
            </a:lnSpc>
            <a:spcBef>
              <a:spcPct val="0"/>
            </a:spcBef>
            <a:spcAft>
              <a:spcPct val="15000"/>
            </a:spcAft>
            <a:buChar char="••"/>
          </a:pPr>
          <a:r>
            <a:rPr lang="en-ZA" sz="1600" kern="1200" dirty="0">
              <a:solidFill>
                <a:schemeClr val="tx1"/>
              </a:solidFill>
            </a:rPr>
            <a:t>Significant capacity was required to support the Programme Director, e.g. M&amp;E, reporting, and strong professional assistant capacity</a:t>
          </a:r>
          <a:endParaRPr lang="en-ZA" sz="1600" kern="1200" dirty="0">
            <a:solidFill>
              <a:schemeClr val="tx1"/>
            </a:solidFill>
            <a:cs typeface="Times New Roman" panose="02020603050405020304" pitchFamily="18" charset="0"/>
          </a:endParaRPr>
        </a:p>
        <a:p>
          <a:pPr marL="171450" lvl="1" indent="-171450" algn="l" defTabSz="711200">
            <a:lnSpc>
              <a:spcPct val="90000"/>
            </a:lnSpc>
            <a:spcBef>
              <a:spcPct val="0"/>
            </a:spcBef>
            <a:spcAft>
              <a:spcPct val="15000"/>
            </a:spcAft>
            <a:buChar char="••"/>
          </a:pPr>
          <a:r>
            <a:rPr lang="en-ZA" sz="1600" kern="1200" dirty="0">
              <a:solidFill>
                <a:schemeClr val="tx1"/>
              </a:solidFill>
            </a:rPr>
            <a:t>SDF co-ordination proved challenging. Improvements recommended included liaison with provinces to determine needs and stakeholders to ensure appropriate targeting of support</a:t>
          </a:r>
        </a:p>
        <a:p>
          <a:pPr marL="114300" lvl="1" indent="-114300" algn="l" defTabSz="577850">
            <a:lnSpc>
              <a:spcPct val="90000"/>
            </a:lnSpc>
            <a:spcBef>
              <a:spcPct val="0"/>
            </a:spcBef>
            <a:spcAft>
              <a:spcPct val="15000"/>
            </a:spcAft>
            <a:buChar char="••"/>
          </a:pPr>
          <a:endParaRPr lang="en-ZA" sz="1300" kern="1200" dirty="0">
            <a:cs typeface="Times New Roman" panose="02020603050405020304" pitchFamily="18" charset="0"/>
          </a:endParaRPr>
        </a:p>
      </dsp:txBody>
      <dsp:txXfrm>
        <a:off x="1426081" y="3035196"/>
        <a:ext cx="4889674" cy="2090477"/>
      </dsp:txXfrm>
    </dsp:sp>
    <dsp:sp modelId="{CBA8016C-9A29-4DFA-8E5B-A6C552B1D2D3}">
      <dsp:nvSpPr>
        <dsp:cNvPr id="0" name=""/>
        <dsp:cNvSpPr/>
      </dsp:nvSpPr>
      <dsp:spPr>
        <a:xfrm>
          <a:off x="162930" y="3426938"/>
          <a:ext cx="1263151" cy="1303442"/>
        </a:xfrm>
        <a:prstGeom prst="roundRect">
          <a:avLst>
            <a:gd name="adj" fmla="val 10000"/>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000" r="-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E45B3-8025-41EA-B97F-129CE39165FB}">
      <dsp:nvSpPr>
        <dsp:cNvPr id="0" name=""/>
        <dsp:cNvSpPr/>
      </dsp:nvSpPr>
      <dsp:spPr>
        <a:xfrm>
          <a:off x="0" y="0"/>
          <a:ext cx="6015429" cy="3000163"/>
        </a:xfrm>
        <a:prstGeom prst="roundRect">
          <a:avLst>
            <a:gd name="adj" fmla="val 10000"/>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buNone/>
          </a:pPr>
          <a:r>
            <a:rPr lang="en-ZA" sz="1800" b="0" kern="1200" cap="none" spc="0" dirty="0">
              <a:ln w="0"/>
              <a:solidFill>
                <a:schemeClr val="tx1"/>
              </a:solidFill>
              <a:effectLst>
                <a:outerShdw blurRad="38100" dist="19050" dir="2700000" algn="tl" rotWithShape="0">
                  <a:schemeClr val="dk1">
                    <a:alpha val="40000"/>
                  </a:schemeClr>
                </a:outerShdw>
              </a:effectLst>
            </a:rPr>
            <a:t>Programme Objectives</a:t>
          </a:r>
          <a:endParaRPr lang="en-GB" sz="1800" b="0" kern="1200" cap="none" spc="0" dirty="0">
            <a:ln w="0"/>
            <a:solidFill>
              <a:schemeClr val="tx1"/>
            </a:solidFill>
            <a:effectLst>
              <a:outerShdw blurRad="38100" dist="19050" dir="2700000" algn="tl" rotWithShape="0">
                <a:schemeClr val="dk1">
                  <a:alpha val="40000"/>
                </a:schemeClr>
              </a:outerShdw>
            </a:effectLst>
          </a:endParaRPr>
        </a:p>
        <a:p>
          <a:pPr marL="114300" lvl="1" indent="-114300" algn="l" defTabSz="622300">
            <a:lnSpc>
              <a:spcPct val="90000"/>
            </a:lnSpc>
            <a:spcBef>
              <a:spcPct val="0"/>
            </a:spcBef>
            <a:spcAft>
              <a:spcPct val="15000"/>
            </a:spcAft>
            <a:buFont typeface="Arial" panose="020B0604020202020204" pitchFamily="34" charset="0"/>
            <a:buChar char="••"/>
          </a:pPr>
          <a:r>
            <a:rPr lang="en-ZA" sz="14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provide short term specialist skills to implement infrastructure projects</a:t>
          </a:r>
          <a:endParaRPr lang="en-GB" sz="1400" b="0" kern="1200" cap="none" spc="0" dirty="0">
            <a:ln w="0"/>
            <a:solidFill>
              <a:schemeClr val="tx1"/>
            </a:solidFill>
            <a:effectLst>
              <a:outerShdw blurRad="38100" dist="19050" dir="2700000" algn="tl" rotWithShape="0">
                <a:schemeClr val="dk1">
                  <a:alpha val="40000"/>
                </a:schemeClr>
              </a:outerShdw>
            </a:effectLst>
          </a:endParaRPr>
        </a:p>
        <a:p>
          <a:pPr marL="114300" lvl="1" indent="-114300" algn="l" defTabSz="622300">
            <a:lnSpc>
              <a:spcPct val="90000"/>
            </a:lnSpc>
            <a:spcBef>
              <a:spcPct val="0"/>
            </a:spcBef>
            <a:spcAft>
              <a:spcPct val="15000"/>
            </a:spcAft>
            <a:buChar char="••"/>
          </a:pPr>
          <a:r>
            <a:rPr lang="en-ZA" sz="14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facilitate the development of policies, systems and processes to enhance infrastructure delivery and financial management</a:t>
          </a:r>
          <a:endParaRPr lang="en-GB" sz="1400" b="0" kern="120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support the development of municipal in-house capacity through training and mentoring of relevant staff</a:t>
          </a:r>
          <a:endParaRPr lang="en-GB" sz="1400" b="0" kern="120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contribute to the development of skills by providing opportunities for young professionals and internships</a:t>
          </a:r>
          <a:endParaRPr lang="en-GB" sz="1400" b="0" kern="120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ZA" sz="14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ea typeface="Times New Roman" panose="02020603050405020304" pitchFamily="18" charset="0"/>
              <a:cs typeface="Times New Roman" panose="02020603050405020304" pitchFamily="18" charset="0"/>
            </a:rPr>
            <a:t>To contribute to the further refinement of a framework for capacity building and the associated tools to be used in providing support to municipalities</a:t>
          </a:r>
          <a:endParaRPr lang="en-GB" sz="1400" b="0" kern="120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endParaRPr>
        </a:p>
      </dsp:txBody>
      <dsp:txXfrm>
        <a:off x="1333080" y="0"/>
        <a:ext cx="4682349" cy="3000163"/>
      </dsp:txXfrm>
    </dsp:sp>
    <dsp:sp modelId="{486117B9-D264-4937-BC38-CEDEDB64E7AD}">
      <dsp:nvSpPr>
        <dsp:cNvPr id="0" name=""/>
        <dsp:cNvSpPr/>
      </dsp:nvSpPr>
      <dsp:spPr>
        <a:xfrm>
          <a:off x="129994" y="980102"/>
          <a:ext cx="1203085" cy="103995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722264-3EF8-4A06-9A67-06B84334211A}">
      <dsp:nvSpPr>
        <dsp:cNvPr id="0" name=""/>
        <dsp:cNvSpPr/>
      </dsp:nvSpPr>
      <dsp:spPr>
        <a:xfrm>
          <a:off x="0" y="3131191"/>
          <a:ext cx="6015429" cy="2878501"/>
        </a:xfrm>
        <a:prstGeom prst="roundRect">
          <a:avLst>
            <a:gd name="adj" fmla="val 10000"/>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ZA" sz="1700" kern="1200" dirty="0"/>
            <a:t>Implementation Interventions</a:t>
          </a:r>
          <a:endParaRPr lang="en-GB" sz="1700" kern="1200" dirty="0"/>
        </a:p>
        <a:p>
          <a:pPr marL="114300" lvl="1" indent="-114300" algn="l" defTabSz="577850">
            <a:lnSpc>
              <a:spcPct val="90000"/>
            </a:lnSpc>
            <a:spcBef>
              <a:spcPct val="0"/>
            </a:spcBef>
            <a:spcAft>
              <a:spcPct val="15000"/>
            </a:spcAft>
            <a:buChar char="••"/>
          </a:pPr>
          <a:r>
            <a:rPr lang="en-ZA" sz="1300" kern="1200" dirty="0">
              <a:latin typeface="Arial" panose="020B0604020202020204" pitchFamily="34" charset="0"/>
              <a:ea typeface="Times New Roman" panose="02020603050405020304" pitchFamily="18" charset="0"/>
            </a:rPr>
            <a:t>Hands-on expertise was identified, recruited, and deployed  </a:t>
          </a:r>
          <a:r>
            <a:rPr lang="en-ZA" sz="1300" kern="1200" dirty="0">
              <a:effectLst/>
              <a:latin typeface="Arial" panose="020B0604020202020204" pitchFamily="34" charset="0"/>
              <a:ea typeface="Times New Roman" panose="02020603050405020304" pitchFamily="18" charset="0"/>
            </a:rPr>
            <a:t>to distressed and capacity challenged municipalities for extended periods of time, depending on the situation and changing circumstances of the municipality, with the primary purpose of creating well functioning municipalities</a:t>
          </a:r>
          <a:endParaRPr lang="en-GB" sz="1300" kern="1200" dirty="0"/>
        </a:p>
        <a:p>
          <a:pPr marL="114300" lvl="1" indent="-114300" algn="l" defTabSz="577850">
            <a:lnSpc>
              <a:spcPct val="90000"/>
            </a:lnSpc>
            <a:spcBef>
              <a:spcPct val="0"/>
            </a:spcBef>
            <a:spcAft>
              <a:spcPct val="15000"/>
            </a:spcAft>
            <a:buChar char="••"/>
          </a:pPr>
          <a:r>
            <a:rPr lang="en-ZA" sz="1300" kern="1200">
              <a:effectLst/>
              <a:latin typeface="Arial" panose="020B0604020202020204" pitchFamily="34" charset="0"/>
              <a:ea typeface="Times New Roman" panose="02020603050405020304" pitchFamily="18" charset="0"/>
            </a:rPr>
            <a:t>The planning cluster provided support on all planning issues towards the compilation of statutory systems and procedures required for planning purposes. These included, master planning, the compilation of valuation rolls, development or refinement of spatial development frameworks and land use management schemes</a:t>
          </a:r>
          <a:endParaRPr lang="en-ZA" sz="1300" kern="1200" dirty="0">
            <a:effectLst/>
            <a:latin typeface="Arial" panose="020B0604020202020204" pitchFamily="34" charset="0"/>
            <a:ea typeface="Times New Roman" panose="02020603050405020304" pitchFamily="18" charset="0"/>
          </a:endParaRPr>
        </a:p>
        <a:p>
          <a:pPr marL="114300" lvl="1" indent="-114300" algn="l" defTabSz="577850">
            <a:lnSpc>
              <a:spcPct val="90000"/>
            </a:lnSpc>
            <a:spcBef>
              <a:spcPct val="0"/>
            </a:spcBef>
            <a:spcAft>
              <a:spcPct val="15000"/>
            </a:spcAft>
            <a:buChar char="••"/>
          </a:pPr>
          <a:r>
            <a:rPr lang="en-ZA" sz="1300" kern="1200" dirty="0">
              <a:latin typeface="Arial" panose="020B0604020202020204" pitchFamily="34" charset="0"/>
            </a:rPr>
            <a:t>Capacity Building and Training: Young professionals programme, Artisan Programme, </a:t>
          </a:r>
          <a:r>
            <a:rPr lang="en-ZA" sz="1300" kern="1200" dirty="0" err="1">
              <a:latin typeface="Arial" panose="020B0604020202020204" pitchFamily="34" charset="0"/>
            </a:rPr>
            <a:t>Vulindlela</a:t>
          </a:r>
          <a:r>
            <a:rPr lang="en-ZA" sz="1300" kern="1200" dirty="0">
              <a:latin typeface="Arial" panose="020B0604020202020204" pitchFamily="34" charset="0"/>
            </a:rPr>
            <a:t> Academy</a:t>
          </a:r>
          <a:endParaRPr lang="en-ZA" sz="1300" kern="1200" dirty="0"/>
        </a:p>
      </dsp:txBody>
      <dsp:txXfrm>
        <a:off x="1333080" y="3131191"/>
        <a:ext cx="4682349" cy="2878501"/>
      </dsp:txXfrm>
    </dsp:sp>
    <dsp:sp modelId="{AC68C073-56CE-4590-AAA3-7D872DE8C3FB}">
      <dsp:nvSpPr>
        <dsp:cNvPr id="0" name=""/>
        <dsp:cNvSpPr/>
      </dsp:nvSpPr>
      <dsp:spPr>
        <a:xfrm>
          <a:off x="129994" y="4049429"/>
          <a:ext cx="1203085" cy="103995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t="-8000" b="-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3E748-B28A-4AA1-A53E-285040324888}">
      <dsp:nvSpPr>
        <dsp:cNvPr id="0" name=""/>
        <dsp:cNvSpPr/>
      </dsp:nvSpPr>
      <dsp:spPr>
        <a:xfrm>
          <a:off x="0" y="95858"/>
          <a:ext cx="6174822" cy="2381572"/>
        </a:xfrm>
        <a:prstGeom prst="roundRect">
          <a:avLst>
            <a:gd name="adj" fmla="val 10000"/>
          </a:avLst>
        </a:prstGeom>
        <a:solidFill>
          <a:srgbClr val="9966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ZA" sz="2100" kern="1200" dirty="0">
              <a:solidFill>
                <a:schemeClr val="accent4">
                  <a:lumMod val="20000"/>
                  <a:lumOff val="80000"/>
                </a:schemeClr>
              </a:solidFill>
            </a:rPr>
            <a:t>Successes</a:t>
          </a:r>
          <a:endParaRPr lang="en-GB" sz="2100" kern="1200" dirty="0">
            <a:solidFill>
              <a:schemeClr val="accent4">
                <a:lumMod val="20000"/>
                <a:lumOff val="80000"/>
              </a:schemeClr>
            </a:solidFill>
          </a:endParaRPr>
        </a:p>
        <a:p>
          <a:pPr marL="171450" lvl="1" indent="-171450" algn="l" defTabSz="711200">
            <a:lnSpc>
              <a:spcPct val="90000"/>
            </a:lnSpc>
            <a:spcBef>
              <a:spcPct val="0"/>
            </a:spcBef>
            <a:spcAft>
              <a:spcPct val="15000"/>
            </a:spcAft>
            <a:buChar char="••"/>
          </a:pPr>
          <a:r>
            <a:rPr lang="en-ZA" sz="1600" kern="1200" dirty="0">
              <a:solidFill>
                <a:schemeClr val="accent4">
                  <a:lumMod val="20000"/>
                  <a:lumOff val="80000"/>
                </a:schemeClr>
              </a:solidFill>
            </a:rPr>
            <a:t>The number of projects that have been facilitated showed an upward trend with around 1 000 new projects facilitated each year by 2010.  Municipalities indicated that technical </a:t>
          </a:r>
          <a:r>
            <a:rPr lang="en-ZA" sz="1600" kern="1200" dirty="0" err="1">
              <a:solidFill>
                <a:schemeClr val="accent4">
                  <a:lumMod val="20000"/>
                  <a:lumOff val="80000"/>
                </a:schemeClr>
              </a:solidFill>
            </a:rPr>
            <a:t>deployees</a:t>
          </a:r>
          <a:r>
            <a:rPr lang="en-ZA" sz="1600" kern="1200" dirty="0">
              <a:solidFill>
                <a:schemeClr val="accent4">
                  <a:lumMod val="20000"/>
                  <a:lumOff val="80000"/>
                </a:schemeClr>
              </a:solidFill>
            </a:rPr>
            <a:t> have unlocked infrastructure projects, often by assisting in setting up systems and policies for supply chain management, by doing project business plans and budgets and by project managing projects. </a:t>
          </a:r>
          <a:endParaRPr lang="en-GB" sz="1600" kern="1200" dirty="0">
            <a:solidFill>
              <a:schemeClr val="accent4">
                <a:lumMod val="20000"/>
                <a:lumOff val="80000"/>
              </a:schemeClr>
            </a:solidFill>
          </a:endParaRPr>
        </a:p>
      </dsp:txBody>
      <dsp:txXfrm>
        <a:off x="1473121" y="95858"/>
        <a:ext cx="4701700" cy="2381572"/>
      </dsp:txXfrm>
    </dsp:sp>
    <dsp:sp modelId="{B0C89917-17EB-433B-8CB7-1AACD3A4F08F}">
      <dsp:nvSpPr>
        <dsp:cNvPr id="0" name=""/>
        <dsp:cNvSpPr/>
      </dsp:nvSpPr>
      <dsp:spPr>
        <a:xfrm>
          <a:off x="103286" y="337478"/>
          <a:ext cx="1320152" cy="190525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l="-23000" r="-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56A07D-E6EB-42AF-AC4B-52A5FF58F211}">
      <dsp:nvSpPr>
        <dsp:cNvPr id="0" name=""/>
        <dsp:cNvSpPr/>
      </dsp:nvSpPr>
      <dsp:spPr>
        <a:xfrm>
          <a:off x="0" y="2619730"/>
          <a:ext cx="6174822" cy="2449781"/>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ZA" sz="2100" kern="1200" dirty="0">
              <a:solidFill>
                <a:schemeClr val="accent4">
                  <a:lumMod val="20000"/>
                  <a:lumOff val="80000"/>
                </a:schemeClr>
              </a:solidFill>
            </a:rPr>
            <a:t>Lessons Learned </a:t>
          </a:r>
          <a:endParaRPr lang="en-GB" sz="2100" kern="1200" dirty="0">
            <a:solidFill>
              <a:schemeClr val="accent4">
                <a:lumMod val="20000"/>
                <a:lumOff val="80000"/>
              </a:schemeClr>
            </a:solidFill>
          </a:endParaRPr>
        </a:p>
        <a:p>
          <a:pPr marL="171450" lvl="1" indent="-171450" algn="l" defTabSz="711200">
            <a:lnSpc>
              <a:spcPct val="90000"/>
            </a:lnSpc>
            <a:spcBef>
              <a:spcPct val="0"/>
            </a:spcBef>
            <a:spcAft>
              <a:spcPct val="15000"/>
            </a:spcAft>
            <a:buChar char="••"/>
          </a:pPr>
          <a:r>
            <a:rPr lang="en-ZA" sz="1600" kern="1200" dirty="0">
              <a:solidFill>
                <a:schemeClr val="accent4">
                  <a:lumMod val="20000"/>
                  <a:lumOff val="80000"/>
                </a:schemeClr>
              </a:solidFill>
            </a:rPr>
            <a:t>The programme was to an extent centred around individual </a:t>
          </a:r>
          <a:r>
            <a:rPr lang="en-ZA" sz="1600" kern="1200" dirty="0" err="1">
              <a:solidFill>
                <a:schemeClr val="accent4">
                  <a:lumMod val="20000"/>
                  <a:lumOff val="80000"/>
                </a:schemeClr>
              </a:solidFill>
            </a:rPr>
            <a:t>deployees</a:t>
          </a:r>
          <a:r>
            <a:rPr lang="en-ZA" sz="1600" kern="1200" dirty="0">
              <a:solidFill>
                <a:schemeClr val="accent4">
                  <a:lumMod val="20000"/>
                  <a:lumOff val="80000"/>
                </a:schemeClr>
              </a:solidFill>
            </a:rPr>
            <a:t>, creating a dependency syndrome within some municipalities. </a:t>
          </a:r>
          <a:endParaRPr lang="en-GB" sz="1600" kern="1200" dirty="0">
            <a:solidFill>
              <a:schemeClr val="accent4">
                <a:lumMod val="20000"/>
                <a:lumOff val="80000"/>
              </a:schemeClr>
            </a:solidFill>
          </a:endParaRPr>
        </a:p>
        <a:p>
          <a:pPr marL="171450" lvl="1" indent="-171450" algn="l" defTabSz="711200">
            <a:lnSpc>
              <a:spcPct val="90000"/>
            </a:lnSpc>
            <a:spcBef>
              <a:spcPct val="0"/>
            </a:spcBef>
            <a:spcAft>
              <a:spcPct val="15000"/>
            </a:spcAft>
            <a:buChar char="••"/>
          </a:pPr>
          <a:r>
            <a:rPr lang="en-ZA" sz="1600" kern="1200" dirty="0">
              <a:solidFill>
                <a:schemeClr val="accent4">
                  <a:lumMod val="20000"/>
                  <a:lumOff val="80000"/>
                </a:schemeClr>
              </a:solidFill>
            </a:rPr>
            <a:t>As the </a:t>
          </a:r>
          <a:r>
            <a:rPr lang="en-ZA" sz="1600" kern="1200" dirty="0" err="1">
              <a:solidFill>
                <a:schemeClr val="accent4">
                  <a:lumMod val="20000"/>
                  <a:lumOff val="80000"/>
                </a:schemeClr>
              </a:solidFill>
            </a:rPr>
            <a:t>Siyenza</a:t>
          </a:r>
          <a:r>
            <a:rPr lang="en-ZA" sz="1600" kern="1200" dirty="0">
              <a:solidFill>
                <a:schemeClr val="accent4">
                  <a:lumMod val="20000"/>
                  <a:lumOff val="80000"/>
                </a:schemeClr>
              </a:solidFill>
            </a:rPr>
            <a:t> </a:t>
          </a:r>
          <a:r>
            <a:rPr lang="en-ZA" sz="1600" kern="1200" dirty="0" err="1">
              <a:solidFill>
                <a:schemeClr val="accent4">
                  <a:lumMod val="20000"/>
                  <a:lumOff val="80000"/>
                </a:schemeClr>
              </a:solidFill>
            </a:rPr>
            <a:t>Manje</a:t>
          </a:r>
          <a:r>
            <a:rPr lang="en-ZA" sz="1600" kern="1200" dirty="0">
              <a:solidFill>
                <a:schemeClr val="accent4">
                  <a:lumMod val="20000"/>
                  <a:lumOff val="80000"/>
                </a:schemeClr>
              </a:solidFill>
            </a:rPr>
            <a:t> was better paying, it attracted skilled and experienced people from municipalities, thus creating vacancy rates</a:t>
          </a:r>
          <a:endParaRPr lang="en-US" sz="1600" kern="1200" dirty="0">
            <a:solidFill>
              <a:schemeClr val="accent4">
                <a:lumMod val="20000"/>
                <a:lumOff val="80000"/>
              </a:schemeClr>
            </a:solidFill>
          </a:endParaRPr>
        </a:p>
      </dsp:txBody>
      <dsp:txXfrm>
        <a:off x="1473121" y="2619730"/>
        <a:ext cx="4701700" cy="2449781"/>
      </dsp:txXfrm>
    </dsp:sp>
    <dsp:sp modelId="{35B4200E-FC5A-4376-9BD9-30C8B4962092}">
      <dsp:nvSpPr>
        <dsp:cNvPr id="0" name=""/>
        <dsp:cNvSpPr/>
      </dsp:nvSpPr>
      <dsp:spPr>
        <a:xfrm>
          <a:off x="139922" y="2891991"/>
          <a:ext cx="1431434" cy="190525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a:fillRect l="-17000" r="-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4E8211E-9770-41DF-83D0-810E1A0906F6}" type="datetimeFigureOut">
              <a:rPr lang="en-ZA" smtClean="0"/>
              <a:t>2021/03/01</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053F830-621F-4F4D-8AF9-BF78DF8A6D91}" type="slidenum">
              <a:rPr lang="en-ZA" smtClean="0"/>
              <a:t>‹#›</a:t>
            </a:fld>
            <a:endParaRPr lang="en-ZA"/>
          </a:p>
        </p:txBody>
      </p:sp>
    </p:spTree>
    <p:extLst>
      <p:ext uri="{BB962C8B-B14F-4D97-AF65-F5344CB8AC3E}">
        <p14:creationId xmlns:p14="http://schemas.microsoft.com/office/powerpoint/2010/main" val="1127352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E104E0-309D-4AB1-9F3E-18D8F3E37B29}" type="datetimeFigureOut">
              <a:rPr lang="en-ZA" smtClean="0"/>
              <a:t>2021/03/01</a:t>
            </a:fld>
            <a:endParaRPr lang="en-ZA"/>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8B4E2DD-FB8F-4157-940A-E3B8B514D0DC}" type="slidenum">
              <a:rPr lang="en-ZA" smtClean="0"/>
              <a:t>‹#›</a:t>
            </a:fld>
            <a:endParaRPr lang="en-ZA"/>
          </a:p>
        </p:txBody>
      </p:sp>
    </p:spTree>
    <p:extLst>
      <p:ext uri="{BB962C8B-B14F-4D97-AF65-F5344CB8AC3E}">
        <p14:creationId xmlns:p14="http://schemas.microsoft.com/office/powerpoint/2010/main" val="200095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1165225" y="1241425"/>
            <a:ext cx="4467225" cy="3349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57040" indent="-291169">
              <a:defRPr>
                <a:solidFill>
                  <a:schemeClr val="tx1"/>
                </a:solidFill>
                <a:latin typeface="Arial" panose="020B0604020202020204" pitchFamily="34" charset="0"/>
                <a:ea typeface="ＭＳ Ｐゴシック" pitchFamily="34" charset="-128"/>
              </a:defRPr>
            </a:lvl2pPr>
            <a:lvl3pPr marL="1164677" indent="-232936">
              <a:defRPr>
                <a:solidFill>
                  <a:schemeClr val="tx1"/>
                </a:solidFill>
                <a:latin typeface="Arial" panose="020B0604020202020204" pitchFamily="34" charset="0"/>
                <a:ea typeface="ＭＳ Ｐゴシック" pitchFamily="34" charset="-128"/>
              </a:defRPr>
            </a:lvl3pPr>
            <a:lvl4pPr marL="1630548" indent="-232936">
              <a:defRPr>
                <a:solidFill>
                  <a:schemeClr val="tx1"/>
                </a:solidFill>
                <a:latin typeface="Arial" panose="020B0604020202020204" pitchFamily="34" charset="0"/>
                <a:ea typeface="ＭＳ Ｐゴシック" pitchFamily="34" charset="-128"/>
              </a:defRPr>
            </a:lvl4pPr>
            <a:lvl5pPr marL="2096418" indent="-232936">
              <a:defRPr>
                <a:solidFill>
                  <a:schemeClr val="tx1"/>
                </a:solidFill>
                <a:latin typeface="Arial" panose="020B0604020202020204" pitchFamily="34" charset="0"/>
                <a:ea typeface="ＭＳ Ｐゴシック" pitchFamily="34" charset="-128"/>
              </a:defRPr>
            </a:lvl5pPr>
            <a:lvl6pPr marL="256228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302815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9403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95990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a:p>
        </p:txBody>
      </p:sp>
    </p:spTree>
    <p:extLst>
      <p:ext uri="{BB962C8B-B14F-4D97-AF65-F5344CB8AC3E}">
        <p14:creationId xmlns:p14="http://schemas.microsoft.com/office/powerpoint/2010/main" val="1437424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BA45D6-8DAC-440D-BA96-F35058A2A5A0}" type="datetime1">
              <a:rPr lang="en-ZA" smtClean="0"/>
              <a:t>2021/03/01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262818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47824-3C18-437A-8A82-00366615DC8D}" type="datetime1">
              <a:rPr lang="en-ZA" smtClean="0"/>
              <a:t>2021/03/01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152914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2312B7-A6DF-4950-9E46-E8277CC45CAF}" type="datetime1">
              <a:rPr lang="en-ZA" smtClean="0"/>
              <a:t>2021/03/01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640839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135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1125" b="1">
                <a:solidFill>
                  <a:srgbClr val="F9671C"/>
                </a:solidFill>
                <a:latin typeface="Arial" panose="020B0604020202020204" pitchFamily="34" charset="0"/>
                <a:cs typeface="Arial" panose="020B0604020202020204" pitchFamily="34" charset="0"/>
              </a:defRPr>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Enter Meeting and Presenter</a:t>
            </a:r>
          </a:p>
        </p:txBody>
      </p:sp>
      <p:sp>
        <p:nvSpPr>
          <p:cNvPr id="4" name="Date Placeholder 3"/>
          <p:cNvSpPr>
            <a:spLocks noGrp="1"/>
          </p:cNvSpPr>
          <p:nvPr>
            <p:ph type="dt" sz="half" idx="10"/>
          </p:nvPr>
        </p:nvSpPr>
        <p:spPr>
          <a:xfrm>
            <a:off x="344339" y="6205540"/>
            <a:ext cx="2057400" cy="365125"/>
          </a:xfrm>
        </p:spPr>
        <p:txBody>
          <a:bodyPr/>
          <a:lstStyle>
            <a:lvl1pPr>
              <a:defRPr/>
            </a:lvl1pPr>
          </a:lstStyle>
          <a:p>
            <a:pPr>
              <a:defRPr/>
            </a:pPr>
            <a:fld id="{90EB045D-CC78-4883-9145-466272C7FEAE}" type="datetime1">
              <a:rPr lang="en-ZA" altLang="en-US" smtClean="0"/>
              <a:t>2021/03/01</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675"/>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51435" tIns="25718" rIns="51435" bIns="2571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90000"/>
              </a:lnSpc>
              <a:spcBef>
                <a:spcPts val="563"/>
              </a:spcBef>
              <a:spcAft>
                <a:spcPts val="0"/>
              </a:spcAft>
              <a:buClrTx/>
              <a:buSzTx/>
              <a:buFont typeface="Arial" panose="020B0604020202020204" pitchFamily="34" charset="0"/>
              <a:buNone/>
              <a:tabLst/>
              <a:defRPr/>
            </a:pPr>
            <a:endParaRPr kumimoji="0" lang="en-ZA" sz="788"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51435" tIns="25718" rIns="51435" bIns="2571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90000"/>
              </a:lnSpc>
              <a:spcBef>
                <a:spcPts val="563"/>
              </a:spcBef>
              <a:spcAft>
                <a:spcPts val="0"/>
              </a:spcAft>
              <a:buClrTx/>
              <a:buSzTx/>
              <a:buFont typeface="Arial" panose="020B0604020202020204" pitchFamily="34" charset="0"/>
              <a:buNone/>
              <a:tabLst/>
              <a:defRPr/>
            </a:pPr>
            <a:endParaRPr kumimoji="0" lang="en-ZA" sz="788"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8" y="4717119"/>
            <a:ext cx="3412976" cy="448816"/>
          </a:xfrm>
        </p:spPr>
        <p:txBody>
          <a:bodyPr anchor="ctr"/>
          <a:lstStyle>
            <a:lvl1pPr marL="0" indent="0" algn="ctr">
              <a:buNone/>
              <a:defRPr sz="788" b="1">
                <a:solidFill>
                  <a:srgbClr val="005D28"/>
                </a:solidFill>
                <a:latin typeface="Arial" panose="020B0604020202020204" pitchFamily="34" charset="0"/>
                <a:cs typeface="Arial" panose="020B0604020202020204" pitchFamily="34" charset="0"/>
              </a:defRPr>
            </a:lvl1pPr>
            <a:lvl2pPr marL="192881" indent="0">
              <a:buNone/>
              <a:defRPr/>
            </a:lvl2pPr>
            <a:lvl3pPr marL="385763" indent="0">
              <a:buNone/>
              <a:defRPr/>
            </a:lvl3pPr>
            <a:lvl4pPr marL="578644" indent="0">
              <a:buNone/>
              <a:defRPr/>
            </a:lvl4pPr>
            <a:lvl5pPr marL="771525" indent="0">
              <a:buNone/>
              <a:defRPr/>
            </a:lvl5pPr>
          </a:lstStyle>
          <a:p>
            <a:pPr lvl="0"/>
            <a:r>
              <a:rPr lang="en-US" dirty="0"/>
              <a:t>Click to enter Date</a:t>
            </a:r>
            <a:endParaRPr lang="en-ZA" dirty="0"/>
          </a:p>
        </p:txBody>
      </p:sp>
    </p:spTree>
    <p:extLst>
      <p:ext uri="{BB962C8B-B14F-4D97-AF65-F5344CB8AC3E}">
        <p14:creationId xmlns:p14="http://schemas.microsoft.com/office/powerpoint/2010/main" val="266670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79ADE0-49DC-4A28-BF49-0BF9DC57B2D4}" type="datetime1">
              <a:rPr lang="en-ZA" smtClean="0"/>
              <a:t>2021/03/01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68063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6EDD9-D03B-4E0E-ABD5-FB6A87CEB21E}" type="datetime1">
              <a:rPr lang="en-ZA" smtClean="0"/>
              <a:t>2021/03/01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216867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820FD2-40B9-437A-84D6-B51013DB7CEC}" type="datetime1">
              <a:rPr lang="en-ZA" smtClean="0"/>
              <a:t>2021/03/01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413575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612950-9FDF-4929-88F8-4F0C1FE64A5C}" type="datetime1">
              <a:rPr lang="en-ZA" smtClean="0"/>
              <a:t>2021/03/01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402556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AAC371-C6CB-4F5F-AB07-E69E2EBDA0D7}" type="datetime1">
              <a:rPr lang="en-ZA" smtClean="0"/>
              <a:t>2021/03/01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8225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AEA66-94E9-42CB-97CA-97721DFDB0E2}" type="datetime1">
              <a:rPr lang="en-ZA" smtClean="0"/>
              <a:t>2021/03/01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45665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A1B9D4-21CE-4D3D-A416-DC560DBC0E0A}" type="datetime1">
              <a:rPr lang="en-ZA" smtClean="0"/>
              <a:t>2021/03/01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35038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08985-4D03-44E8-A084-91A322F83404}" type="datetime1">
              <a:rPr lang="en-ZA" smtClean="0"/>
              <a:t>2021/03/01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425568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BF36D-4BBF-4820-A055-62E602DF9473}" type="datetime1">
              <a:rPr lang="en-ZA" smtClean="0"/>
              <a:t>2021/03/01</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1AF27-859B-4FF8-B771-80D758C40D2B}" type="slidenum">
              <a:rPr lang="en-ZA" smtClean="0"/>
              <a:t>‹#›</a:t>
            </a:fld>
            <a:endParaRPr lang="en-ZA"/>
          </a:p>
        </p:txBody>
      </p:sp>
    </p:spTree>
    <p:extLst>
      <p:ext uri="{BB962C8B-B14F-4D97-AF65-F5344CB8AC3E}">
        <p14:creationId xmlns:p14="http://schemas.microsoft.com/office/powerpoint/2010/main" val="24157598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diagramLayout" Target="../diagrams/layout7.xml"/><Relationship Id="rId7" Type="http://schemas.openxmlformats.org/officeDocument/2006/relationships/image" Target="../media/image1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820" y="1484784"/>
            <a:ext cx="4352156" cy="1573884"/>
          </a:xfrm>
        </p:spPr>
        <p:txBody>
          <a:bodyPr/>
          <a:lstStyle/>
          <a:p>
            <a:r>
              <a:rPr lang="en-US" sz="1500" dirty="0"/>
              <a:t>LOCAL GOVERNMENT SUPPORT PROGRAMMES</a:t>
            </a:r>
            <a:br>
              <a:rPr lang="en-US" sz="1500" dirty="0"/>
            </a:br>
            <a:r>
              <a:rPr lang="en-US" sz="1500" dirty="0"/>
              <a:t/>
            </a:r>
            <a:br>
              <a:rPr lang="en-US" sz="1500" dirty="0"/>
            </a:br>
            <a:r>
              <a:rPr lang="en-US" dirty="0"/>
              <a:t/>
            </a:r>
            <a:br>
              <a:rPr lang="en-US" dirty="0"/>
            </a:br>
            <a:r>
              <a:rPr lang="en-US" dirty="0"/>
              <a:t/>
            </a:r>
            <a:br>
              <a:rPr lang="en-US" dirty="0"/>
            </a:br>
            <a:r>
              <a:rPr lang="en-US" dirty="0"/>
              <a:t>PORTFOLIO COMMITTEE</a:t>
            </a:r>
            <a:endParaRPr lang="en-ZA" dirty="0"/>
          </a:p>
        </p:txBody>
      </p:sp>
      <p:sp>
        <p:nvSpPr>
          <p:cNvPr id="8" name="Subtitle 7"/>
          <p:cNvSpPr>
            <a:spLocks noGrp="1"/>
          </p:cNvSpPr>
          <p:nvPr>
            <p:ph type="subTitle" idx="1"/>
          </p:nvPr>
        </p:nvSpPr>
        <p:spPr/>
        <p:txBody>
          <a:bodyPr/>
          <a:lstStyle/>
          <a:p>
            <a:r>
              <a:rPr lang="en-GB" sz="1200" dirty="0">
                <a:solidFill>
                  <a:srgbClr val="000000"/>
                </a:solidFill>
              </a:rPr>
              <a:t>MR THEMBA FOSI</a:t>
            </a:r>
            <a:endParaRPr lang="en-ZA" dirty="0"/>
          </a:p>
        </p:txBody>
      </p:sp>
      <p:sp>
        <p:nvSpPr>
          <p:cNvPr id="2" name="Slide Number Placeholder 1"/>
          <p:cNvSpPr>
            <a:spLocks noGrp="1"/>
          </p:cNvSpPr>
          <p:nvPr>
            <p:ph type="sldNum" sz="quarter" idx="12"/>
          </p:nvPr>
        </p:nvSpPr>
        <p:spPr/>
        <p:txBody>
          <a:bodyPr/>
          <a:lstStyle/>
          <a:p>
            <a:pPr>
              <a:defRPr/>
            </a:pPr>
            <a:fld id="{0771AC7C-942F-450F-AE9F-48ABDBD49A1A}" type="slidenum">
              <a:rPr lang="en-US" altLang="en-US" smtClean="0"/>
              <a:pPr>
                <a:defRPr/>
              </a:pPr>
              <a:t>1</a:t>
            </a:fld>
            <a:endParaRPr lang="en-US" altLang="en-US" dirty="0"/>
          </a:p>
        </p:txBody>
      </p:sp>
      <p:sp>
        <p:nvSpPr>
          <p:cNvPr id="9" name="Content Placeholder 8"/>
          <p:cNvSpPr>
            <a:spLocks noGrp="1"/>
          </p:cNvSpPr>
          <p:nvPr>
            <p:ph sz="quarter" idx="13"/>
          </p:nvPr>
        </p:nvSpPr>
        <p:spPr>
          <a:xfrm>
            <a:off x="1133382" y="3987312"/>
            <a:ext cx="2559732" cy="450862"/>
          </a:xfrm>
        </p:spPr>
        <p:txBody>
          <a:bodyPr>
            <a:noAutofit/>
          </a:bodyPr>
          <a:lstStyle/>
          <a:p>
            <a:endParaRPr lang="en-ZA" sz="750" dirty="0"/>
          </a:p>
          <a:p>
            <a:endParaRPr lang="en-ZA" sz="1200" dirty="0">
              <a:solidFill>
                <a:schemeClr val="accent2"/>
              </a:solidFill>
            </a:endParaRPr>
          </a:p>
          <a:p>
            <a:r>
              <a:rPr lang="en-ZA" sz="1200" dirty="0"/>
              <a:t>DATE</a:t>
            </a:r>
          </a:p>
          <a:p>
            <a:endParaRPr lang="en-ZA" sz="750" dirty="0"/>
          </a:p>
        </p:txBody>
      </p:sp>
    </p:spTree>
    <p:extLst>
      <p:ext uri="{BB962C8B-B14F-4D97-AF65-F5344CB8AC3E}">
        <p14:creationId xmlns:p14="http://schemas.microsoft.com/office/powerpoint/2010/main" val="39736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60545" y="611958"/>
            <a:ext cx="2507154" cy="5256371"/>
          </a:xfrm>
          <a:solidFill>
            <a:schemeClr val="accent2">
              <a:lumMod val="20000"/>
              <a:lumOff val="80000"/>
            </a:schemeClr>
          </a:solidFill>
          <a:scene3d>
            <a:camera prst="orthographicFront"/>
            <a:lightRig rig="threePt" dir="t"/>
          </a:scene3d>
          <a:sp3d>
            <a:bevelT prst="angle"/>
          </a:sp3d>
        </p:spPr>
        <p:txBody>
          <a:bodyPr>
            <a:normAutofit/>
          </a:bodyPr>
          <a:lstStyle/>
          <a:p>
            <a:r>
              <a:rPr lang="en-ZA" sz="3200" dirty="0"/>
              <a:t>Consolidation Phase(2002 - 2005) (Project Consolidate) (cont.)</a:t>
            </a:r>
            <a:endParaRPr lang="en-GB" sz="3200" dirty="0"/>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10</a:t>
            </a:fld>
            <a:endParaRPr lang="en-ZA" sz="1000">
              <a:solidFill>
                <a:srgbClr val="898989"/>
              </a:solidFill>
            </a:endParaRPr>
          </a:p>
        </p:txBody>
      </p:sp>
      <p:graphicFrame>
        <p:nvGraphicFramePr>
          <p:cNvPr id="7" name="Content Placeholder 6">
            <a:extLst>
              <a:ext uri="{FF2B5EF4-FFF2-40B4-BE49-F238E27FC236}">
                <a16:creationId xmlns:a16="http://schemas.microsoft.com/office/drawing/2014/main" id="{EE7C27EE-5B2D-412E-BECE-AE9FBC67D95B}"/>
              </a:ext>
            </a:extLst>
          </p:cNvPr>
          <p:cNvGraphicFramePr>
            <a:graphicFrameLocks noGrp="1"/>
          </p:cNvGraphicFramePr>
          <p:nvPr>
            <p:ph idx="1"/>
            <p:extLst>
              <p:ext uri="{D42A27DB-BD31-4B8C-83A1-F6EECF244321}">
                <p14:modId xmlns:p14="http://schemas.microsoft.com/office/powerpoint/2010/main" val="3801854921"/>
              </p:ext>
            </p:extLst>
          </p:nvPr>
        </p:nvGraphicFramePr>
        <p:xfrm>
          <a:off x="2828244" y="679508"/>
          <a:ext cx="6315756" cy="5125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descr="Trophy">
            <a:extLst>
              <a:ext uri="{FF2B5EF4-FFF2-40B4-BE49-F238E27FC236}">
                <a16:creationId xmlns:a16="http://schemas.microsoft.com/office/drawing/2014/main" id="{F1FDE1CF-4681-40D1-9977-CE55E87C6F7C}"/>
              </a:ext>
            </a:extLst>
          </p:cNvPr>
          <p:cNvSpPr/>
          <p:nvPr/>
        </p:nvSpPr>
        <p:spPr>
          <a:xfrm>
            <a:off x="2828244" y="1355211"/>
            <a:ext cx="1499585" cy="1530602"/>
          </a:xfrm>
          <a:prstGeom prst="rect">
            <a:avLst/>
          </a:prstGeom>
          <a:blipFill>
            <a:blip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266550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60545" y="611958"/>
            <a:ext cx="2507154"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a:t>
            </a:r>
            <a:r>
              <a:rPr lang="en-ZA" sz="32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Siyenza</a:t>
            </a:r>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t>
            </a:r>
            <a:r>
              <a:rPr lang="en-ZA" sz="32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Manje</a:t>
            </a:r>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11</a:t>
            </a:fld>
            <a:endParaRPr lang="en-ZA" sz="1000">
              <a:solidFill>
                <a:srgbClr val="898989"/>
              </a:solidFill>
            </a:endParaRPr>
          </a:p>
        </p:txBody>
      </p:sp>
      <p:graphicFrame>
        <p:nvGraphicFramePr>
          <p:cNvPr id="8" name="Content Placeholder 7">
            <a:extLst>
              <a:ext uri="{FF2B5EF4-FFF2-40B4-BE49-F238E27FC236}">
                <a16:creationId xmlns:a16="http://schemas.microsoft.com/office/drawing/2014/main" id="{60B1A2D9-2DDA-48FE-ADB8-263B56D67F63}"/>
              </a:ext>
            </a:extLst>
          </p:cNvPr>
          <p:cNvGraphicFramePr>
            <a:graphicFrameLocks noGrp="1"/>
          </p:cNvGraphicFramePr>
          <p:nvPr>
            <p:ph idx="1"/>
            <p:extLst>
              <p:ext uri="{D42A27DB-BD31-4B8C-83A1-F6EECF244321}">
                <p14:modId xmlns:p14="http://schemas.microsoft.com/office/powerpoint/2010/main" val="3149616871"/>
              </p:ext>
            </p:extLst>
          </p:nvPr>
        </p:nvGraphicFramePr>
        <p:xfrm>
          <a:off x="2809788" y="365940"/>
          <a:ext cx="6015430" cy="6009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0112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60545" y="611958"/>
            <a:ext cx="2507154"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a:t>
            </a:r>
            <a:r>
              <a:rPr lang="en-ZA" sz="32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Siyenza</a:t>
            </a:r>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t>
            </a:r>
            <a:r>
              <a:rPr lang="en-ZA" sz="32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Manje</a:t>
            </a:r>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t>
            </a:r>
            <a:r>
              <a:rPr lang="en-ZA" sz="32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cont</a:t>
            </a:r>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12</a:t>
            </a:fld>
            <a:endParaRPr lang="en-ZA" sz="1000">
              <a:solidFill>
                <a:srgbClr val="898989"/>
              </a:solidFill>
            </a:endParaRPr>
          </a:p>
        </p:txBody>
      </p:sp>
      <p:graphicFrame>
        <p:nvGraphicFramePr>
          <p:cNvPr id="6" name="Content Placeholder 5">
            <a:extLst>
              <a:ext uri="{FF2B5EF4-FFF2-40B4-BE49-F238E27FC236}">
                <a16:creationId xmlns:a16="http://schemas.microsoft.com/office/drawing/2014/main" id="{E73434C0-749B-4058-AD06-F84336AA899C}"/>
              </a:ext>
            </a:extLst>
          </p:cNvPr>
          <p:cNvGraphicFramePr>
            <a:graphicFrameLocks noGrp="1"/>
          </p:cNvGraphicFramePr>
          <p:nvPr>
            <p:ph idx="1"/>
            <p:extLst>
              <p:ext uri="{D42A27DB-BD31-4B8C-83A1-F6EECF244321}">
                <p14:modId xmlns:p14="http://schemas.microsoft.com/office/powerpoint/2010/main" val="3689217155"/>
              </p:ext>
            </p:extLst>
          </p:nvPr>
        </p:nvGraphicFramePr>
        <p:xfrm>
          <a:off x="2893677" y="676333"/>
          <a:ext cx="6174822" cy="5070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60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60545" y="611958"/>
            <a:ext cx="2507154"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(Local Government Strategic Agenda)</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13</a:t>
            </a:fld>
            <a:endParaRPr lang="en-ZA" sz="1000">
              <a:solidFill>
                <a:srgbClr val="898989"/>
              </a:solidFill>
            </a:endParaRPr>
          </a:p>
        </p:txBody>
      </p:sp>
      <p:graphicFrame>
        <p:nvGraphicFramePr>
          <p:cNvPr id="8" name="Content Placeholder 7">
            <a:extLst>
              <a:ext uri="{FF2B5EF4-FFF2-40B4-BE49-F238E27FC236}">
                <a16:creationId xmlns:a16="http://schemas.microsoft.com/office/drawing/2014/main" id="{60B1A2D9-2DDA-48FE-ADB8-263B56D67F63}"/>
              </a:ext>
            </a:extLst>
          </p:cNvPr>
          <p:cNvGraphicFramePr>
            <a:graphicFrameLocks noGrp="1"/>
          </p:cNvGraphicFramePr>
          <p:nvPr>
            <p:ph idx="1"/>
            <p:extLst>
              <p:ext uri="{D42A27DB-BD31-4B8C-83A1-F6EECF244321}">
                <p14:modId xmlns:p14="http://schemas.microsoft.com/office/powerpoint/2010/main" val="2656173501"/>
              </p:ext>
            </p:extLst>
          </p:nvPr>
        </p:nvGraphicFramePr>
        <p:xfrm>
          <a:off x="2876899" y="134376"/>
          <a:ext cx="6106555" cy="6479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251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85044" y="637125"/>
            <a:ext cx="2406486"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(Local Government Strategic Agenda) (cont.)</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14</a:t>
            </a:fld>
            <a:endParaRPr lang="en-ZA" sz="1000">
              <a:solidFill>
                <a:srgbClr val="898989"/>
              </a:solidFill>
            </a:endParaRPr>
          </a:p>
        </p:txBody>
      </p:sp>
      <p:graphicFrame>
        <p:nvGraphicFramePr>
          <p:cNvPr id="6" name="Content Placeholder 5">
            <a:extLst>
              <a:ext uri="{FF2B5EF4-FFF2-40B4-BE49-F238E27FC236}">
                <a16:creationId xmlns:a16="http://schemas.microsoft.com/office/drawing/2014/main" id="{B244521A-A1A0-4E7A-B28C-7E04F552701F}"/>
              </a:ext>
            </a:extLst>
          </p:cNvPr>
          <p:cNvGraphicFramePr>
            <a:graphicFrameLocks noGrp="1"/>
          </p:cNvGraphicFramePr>
          <p:nvPr>
            <p:ph idx="1"/>
            <p:extLst>
              <p:ext uri="{D42A27DB-BD31-4B8C-83A1-F6EECF244321}">
                <p14:modId xmlns:p14="http://schemas.microsoft.com/office/powerpoint/2010/main" val="2733104667"/>
              </p:ext>
            </p:extLst>
          </p:nvPr>
        </p:nvGraphicFramePr>
        <p:xfrm>
          <a:off x="2558643" y="134376"/>
          <a:ext cx="6358854" cy="6459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191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10211" y="902836"/>
            <a:ext cx="2406486"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(Local Government Turnaround Strategy)</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15</a:t>
            </a:fld>
            <a:endParaRPr lang="en-ZA" sz="1000">
              <a:solidFill>
                <a:srgbClr val="898989"/>
              </a:solidFill>
            </a:endParaRPr>
          </a:p>
        </p:txBody>
      </p:sp>
      <p:graphicFrame>
        <p:nvGraphicFramePr>
          <p:cNvPr id="7" name="Content Placeholder 6">
            <a:extLst>
              <a:ext uri="{FF2B5EF4-FFF2-40B4-BE49-F238E27FC236}">
                <a16:creationId xmlns:a16="http://schemas.microsoft.com/office/drawing/2014/main" id="{D6FA1AD9-C7D9-4F5C-99F3-C149B643D640}"/>
              </a:ext>
            </a:extLst>
          </p:cNvPr>
          <p:cNvGraphicFramePr>
            <a:graphicFrameLocks noGrp="1"/>
          </p:cNvGraphicFramePr>
          <p:nvPr>
            <p:ph idx="1"/>
            <p:extLst>
              <p:ext uri="{D42A27DB-BD31-4B8C-83A1-F6EECF244321}">
                <p14:modId xmlns:p14="http://schemas.microsoft.com/office/powerpoint/2010/main" val="4157559557"/>
              </p:ext>
            </p:extLst>
          </p:nvPr>
        </p:nvGraphicFramePr>
        <p:xfrm>
          <a:off x="2767845" y="134376"/>
          <a:ext cx="6074151" cy="6024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34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10211" y="902836"/>
            <a:ext cx="2406486"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(Local Government Turnaround Strategy) (cont.)</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16</a:t>
            </a:fld>
            <a:endParaRPr lang="en-ZA" sz="1000">
              <a:solidFill>
                <a:srgbClr val="898989"/>
              </a:solidFill>
            </a:endParaRPr>
          </a:p>
        </p:txBody>
      </p:sp>
      <p:graphicFrame>
        <p:nvGraphicFramePr>
          <p:cNvPr id="6" name="Content Placeholder 5">
            <a:extLst>
              <a:ext uri="{FF2B5EF4-FFF2-40B4-BE49-F238E27FC236}">
                <a16:creationId xmlns:a16="http://schemas.microsoft.com/office/drawing/2014/main" id="{516F0605-D210-4856-B8A2-61418D99E809}"/>
              </a:ext>
            </a:extLst>
          </p:cNvPr>
          <p:cNvGraphicFramePr>
            <a:graphicFrameLocks noGrp="1"/>
          </p:cNvGraphicFramePr>
          <p:nvPr>
            <p:ph idx="1"/>
            <p:extLst>
              <p:ext uri="{D42A27DB-BD31-4B8C-83A1-F6EECF244321}">
                <p14:modId xmlns:p14="http://schemas.microsoft.com/office/powerpoint/2010/main" val="3169946023"/>
              </p:ext>
            </p:extLst>
          </p:nvPr>
        </p:nvGraphicFramePr>
        <p:xfrm>
          <a:off x="2516697" y="134375"/>
          <a:ext cx="6392409" cy="6492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41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10211" y="902836"/>
            <a:ext cx="2406486"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(Back-to-Basics)</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17</a:t>
            </a:fld>
            <a:endParaRPr lang="en-ZA" sz="1000">
              <a:solidFill>
                <a:srgbClr val="898989"/>
              </a:solidFill>
            </a:endParaRPr>
          </a:p>
        </p:txBody>
      </p:sp>
      <p:graphicFrame>
        <p:nvGraphicFramePr>
          <p:cNvPr id="7" name="Content Placeholder 6">
            <a:extLst>
              <a:ext uri="{FF2B5EF4-FFF2-40B4-BE49-F238E27FC236}">
                <a16:creationId xmlns:a16="http://schemas.microsoft.com/office/drawing/2014/main" id="{BA1EB7AE-437C-4E85-A51A-BD8BE771278C}"/>
              </a:ext>
            </a:extLst>
          </p:cNvPr>
          <p:cNvGraphicFramePr>
            <a:graphicFrameLocks noGrp="1"/>
          </p:cNvGraphicFramePr>
          <p:nvPr>
            <p:ph idx="1"/>
            <p:extLst>
              <p:ext uri="{D42A27DB-BD31-4B8C-83A1-F6EECF244321}">
                <p14:modId xmlns:p14="http://schemas.microsoft.com/office/powerpoint/2010/main" val="1915372567"/>
              </p:ext>
            </p:extLst>
          </p:nvPr>
        </p:nvGraphicFramePr>
        <p:xfrm>
          <a:off x="2516697" y="480679"/>
          <a:ext cx="6352563" cy="5760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774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10211" y="902836"/>
            <a:ext cx="2406486" cy="5256371"/>
          </a:xfrm>
          <a:solidFill>
            <a:schemeClr val="accent2">
              <a:lumMod val="50000"/>
            </a:schemeClr>
          </a:solidFill>
          <a:scene3d>
            <a:camera prst="orthographicFront"/>
            <a:lightRig rig="threePt" dir="t"/>
          </a:scene3d>
          <a:sp3d>
            <a:bevelT prst="angle"/>
          </a:sp3d>
        </p:spPr>
        <p:txBody>
          <a:bodyPr>
            <a:normAutofit/>
          </a:bodyPr>
          <a:lstStyle/>
          <a:p>
            <a:r>
              <a:rPr lang="en-ZA"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Sustainability  Phase(2005 - beyond) (Back-to-Basics) (cont.)</a:t>
            </a:r>
            <a:endParaRPr lang="en-GB"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18</a:t>
            </a:fld>
            <a:endParaRPr lang="en-ZA" sz="1000">
              <a:solidFill>
                <a:srgbClr val="898989"/>
              </a:solidFill>
            </a:endParaRPr>
          </a:p>
        </p:txBody>
      </p:sp>
      <p:graphicFrame>
        <p:nvGraphicFramePr>
          <p:cNvPr id="6" name="Content Placeholder 5">
            <a:extLst>
              <a:ext uri="{FF2B5EF4-FFF2-40B4-BE49-F238E27FC236}">
                <a16:creationId xmlns:a16="http://schemas.microsoft.com/office/drawing/2014/main" id="{7084097B-BED2-449D-B9BE-E945537EF9FA}"/>
              </a:ext>
            </a:extLst>
          </p:cNvPr>
          <p:cNvGraphicFramePr>
            <a:graphicFrameLocks noGrp="1"/>
          </p:cNvGraphicFramePr>
          <p:nvPr>
            <p:ph idx="1"/>
            <p:extLst>
              <p:ext uri="{D42A27DB-BD31-4B8C-83A1-F6EECF244321}">
                <p14:modId xmlns:p14="http://schemas.microsoft.com/office/powerpoint/2010/main" val="1392308707"/>
              </p:ext>
            </p:extLst>
          </p:nvPr>
        </p:nvGraphicFramePr>
        <p:xfrm>
          <a:off x="2616841" y="323485"/>
          <a:ext cx="6292267" cy="6211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2656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BC2AB-18E5-4D45-B138-00A6C57AE5C1}"/>
              </a:ext>
            </a:extLst>
          </p:cNvPr>
          <p:cNvSpPr>
            <a:spLocks noGrp="1"/>
          </p:cNvSpPr>
          <p:nvPr>
            <p:ph type="title"/>
          </p:nvPr>
        </p:nvSpPr>
        <p:spPr>
          <a:xfrm>
            <a:off x="628650" y="136524"/>
            <a:ext cx="7886700" cy="758999"/>
          </a:xfrm>
          <a:solidFill>
            <a:schemeClr val="accent2"/>
          </a:solidFill>
          <a:scene3d>
            <a:camera prst="orthographicFront"/>
            <a:lightRig rig="threePt" dir="t"/>
          </a:scene3d>
          <a:sp3d>
            <a:bevelT/>
          </a:sp3d>
        </p:spPr>
        <p:txBody>
          <a:bodyPr/>
          <a:lstStyle/>
          <a:p>
            <a:r>
              <a:rPr lang="en-ZA" dirty="0"/>
              <a:t>Conclusion</a:t>
            </a:r>
            <a:endParaRPr lang="en-GB" dirty="0"/>
          </a:p>
        </p:txBody>
      </p:sp>
      <p:sp>
        <p:nvSpPr>
          <p:cNvPr id="3" name="Content Placeholder 2">
            <a:extLst>
              <a:ext uri="{FF2B5EF4-FFF2-40B4-BE49-F238E27FC236}">
                <a16:creationId xmlns:a16="http://schemas.microsoft.com/office/drawing/2014/main" id="{64E0AE90-62F8-4FEF-B091-DADD6459F0F1}"/>
              </a:ext>
            </a:extLst>
          </p:cNvPr>
          <p:cNvSpPr>
            <a:spLocks noGrp="1"/>
          </p:cNvSpPr>
          <p:nvPr>
            <p:ph idx="1"/>
          </p:nvPr>
        </p:nvSpPr>
        <p:spPr>
          <a:xfrm>
            <a:off x="561538" y="895523"/>
            <a:ext cx="7886700" cy="5611809"/>
          </a:xfrm>
        </p:spPr>
        <p:txBody>
          <a:bodyPr>
            <a:noAutofit/>
          </a:bodyPr>
          <a:lstStyle/>
          <a:p>
            <a:pPr marL="0" indent="0" algn="just">
              <a:lnSpc>
                <a:spcPct val="130000"/>
              </a:lnSpc>
              <a:spcAft>
                <a:spcPts val="800"/>
              </a:spcAft>
              <a:buNone/>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Ten critical intervention areas were identified over time, that if addressed, should significantly improve the effectiveness of municipal support, namely: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30000"/>
              </a:lnSpc>
              <a:spcAft>
                <a:spcPts val="185"/>
              </a:spcAft>
              <a:buFont typeface="+mj-lt"/>
              <a:buAutoNum type="romanLcPeriod"/>
            </a:pPr>
            <a:r>
              <a:rPr lang="en-GB" sz="1600" b="1" i="1" dirty="0">
                <a:solidFill>
                  <a:srgbClr val="0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Co-ordinated</a:t>
            </a: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adequately funded support and monitoring; </a:t>
            </a:r>
          </a:p>
          <a:p>
            <a:pPr lvl="1" algn="just">
              <a:lnSpc>
                <a:spcPct val="130000"/>
              </a:lnSpc>
              <a:spcAft>
                <a:spcPts val="185"/>
              </a:spcAft>
            </a:pPr>
            <a:r>
              <a:rPr lang="en-GB" sz="1600" dirty="0">
                <a:latin typeface="Calibri" panose="020F0502020204030204" pitchFamily="34" charset="0"/>
                <a:ea typeface="Times New Roman" panose="02020603050405020304" pitchFamily="18" charset="0"/>
                <a:cs typeface="Times New Roman" panose="02020603050405020304" pitchFamily="18" charset="0"/>
              </a:rPr>
              <a:t>(</a:t>
            </a:r>
            <a:r>
              <a:rPr lang="en-GB" sz="1600" b="0" i="0" u="none" strike="noStrike" baseline="0" dirty="0">
                <a:latin typeface="Arial" panose="020B0604020202020204" pitchFamily="34" charset="0"/>
              </a:rPr>
              <a:t>By 2018, National Treasury answered in a parliamentary question that Government spends more than R2.5 billion per year on various forms of capacity building and support for local government. This includes funds allocated through conditional grants and other programmes. This clearly links to the earlier lesson learned during the time of the Local Government Strategic Agenda, already that improved </a:t>
            </a:r>
            <a:r>
              <a:rPr lang="en-ZA" sz="1600" dirty="0">
                <a:effectLst/>
                <a:latin typeface="Arial" panose="020B0604020202020204" pitchFamily="34" charset="0"/>
                <a:ea typeface="Times New Roman" panose="02020603050405020304" pitchFamily="18" charset="0"/>
              </a:rPr>
              <a:t>coordination is required to improve value-for-money and the impact of the support as a sustainable measure</a:t>
            </a:r>
            <a:r>
              <a:rPr lang="en-GB" sz="1600" b="0" i="0" u="none" strike="noStrike" baseline="0" dirty="0">
                <a:latin typeface="Arial" panose="020B0604020202020204" pitchFamily="34" charset="0"/>
              </a:rPr>
              <a:t>)</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30000"/>
              </a:lnSpc>
              <a:spcAft>
                <a:spcPts val="185"/>
              </a:spcAft>
              <a:buFont typeface="+mj-lt"/>
              <a:buAutoNum type="romanLcPeriod"/>
            </a:pPr>
            <a:r>
              <a:rPr lang="en-GB" sz="1600" dirty="0">
                <a:effectLst/>
                <a:latin typeface="Arial" panose="020B0604020202020204" pitchFamily="34" charset="0"/>
                <a:ea typeface="Times New Roman" panose="02020603050405020304" pitchFamily="18" charset="0"/>
                <a:cs typeface="Times New Roman" panose="02020603050405020304" pitchFamily="18" charset="0"/>
              </a:rPr>
              <a:t>Differentiated and customised municipal support responses;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30000"/>
              </a:lnSpc>
              <a:spcAft>
                <a:spcPts val="185"/>
              </a:spcAft>
              <a:buFont typeface="+mj-lt"/>
              <a:buAutoNum type="romanLcPeriod"/>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Ensuring the financial viability of municipalities; </a:t>
            </a:r>
          </a:p>
          <a:p>
            <a:pPr marL="342900" lvl="0" indent="-342900" algn="just">
              <a:lnSpc>
                <a:spcPct val="130000"/>
              </a:lnSpc>
              <a:spcAft>
                <a:spcPts val="185"/>
              </a:spcAft>
              <a:buFont typeface="+mj-lt"/>
              <a:buAutoNum type="romanLcPeriod"/>
            </a:pPr>
            <a:r>
              <a:rPr lang="en-GB"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Municipal Shared Support Services through the District Development Model provides an integrated, coordinated and </a:t>
            </a:r>
            <a:r>
              <a:rPr lang="en-GB" sz="1600">
                <a:solidFill>
                  <a:srgbClr val="000000"/>
                </a:solidFill>
                <a:latin typeface="Arial" panose="020B0604020202020204" pitchFamily="34" charset="0"/>
                <a:ea typeface="Times New Roman" panose="02020603050405020304" pitchFamily="18" charset="0"/>
                <a:cs typeface="Times New Roman" panose="02020603050405020304" pitchFamily="18" charset="0"/>
              </a:rPr>
              <a:t>targeted institutional support </a:t>
            </a:r>
            <a:r>
              <a:rPr lang="en-GB"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to District Municipalities</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DD5AC4C-BD84-455B-A1C8-CA42182CD45C}"/>
              </a:ext>
            </a:extLst>
          </p:cNvPr>
          <p:cNvSpPr>
            <a:spLocks noGrp="1"/>
          </p:cNvSpPr>
          <p:nvPr>
            <p:ph type="sldNum" sz="quarter" idx="12"/>
          </p:nvPr>
        </p:nvSpPr>
        <p:spPr/>
        <p:txBody>
          <a:bodyPr/>
          <a:lstStyle/>
          <a:p>
            <a:fld id="{26B1AF27-859B-4FF8-B771-80D758C40D2B}" type="slidenum">
              <a:rPr lang="en-ZA" smtClean="0"/>
              <a:t>19</a:t>
            </a:fld>
            <a:endParaRPr lang="en-ZA"/>
          </a:p>
        </p:txBody>
      </p:sp>
    </p:spTree>
    <p:extLst>
      <p:ext uri="{BB962C8B-B14F-4D97-AF65-F5344CB8AC3E}">
        <p14:creationId xmlns:p14="http://schemas.microsoft.com/office/powerpoint/2010/main" val="128950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D075F22-3FBF-4BF3-8CBE-96E29394570F}"/>
              </a:ext>
            </a:extLst>
          </p:cNvPr>
          <p:cNvSpPr>
            <a:spLocks noGrp="1"/>
          </p:cNvSpPr>
          <p:nvPr>
            <p:ph type="title"/>
          </p:nvPr>
        </p:nvSpPr>
        <p:spPr>
          <a:xfrm>
            <a:off x="628650" y="205736"/>
            <a:ext cx="7886700" cy="817722"/>
          </a:xfrm>
          <a:solidFill>
            <a:schemeClr val="accent2"/>
          </a:solidFill>
          <a:scene3d>
            <a:camera prst="orthographicFront"/>
            <a:lightRig rig="threePt" dir="t"/>
          </a:scene3d>
          <a:sp3d>
            <a:bevelT/>
          </a:sp3d>
        </p:spPr>
        <p:txBody>
          <a:bodyPr/>
          <a:lstStyle/>
          <a:p>
            <a:r>
              <a:rPr lang="en-ZA" dirty="0"/>
              <a:t>Outline of Presentation</a:t>
            </a:r>
            <a:endParaRPr lang="en-GB" dirty="0"/>
          </a:p>
        </p:txBody>
      </p:sp>
      <p:sp>
        <p:nvSpPr>
          <p:cNvPr id="3" name="Subtitle 2"/>
          <p:cNvSpPr>
            <a:spLocks noGrp="1"/>
          </p:cNvSpPr>
          <p:nvPr>
            <p:ph idx="1"/>
          </p:nvPr>
        </p:nvSpPr>
        <p:spPr>
          <a:xfrm>
            <a:off x="469259" y="1690689"/>
            <a:ext cx="7886700" cy="4351338"/>
          </a:xfrm>
        </p:spPr>
        <p:txBody>
          <a:bodyPr>
            <a:normAutofit lnSpcReduction="10000"/>
          </a:bodyPr>
          <a:lstStyle/>
          <a:p>
            <a:pPr lvl="1" algn="l"/>
            <a:endParaRPr lang="en-ZA" sz="1650" dirty="0">
              <a:latin typeface="Arial" panose="020B0604020202020204" pitchFamily="34" charset="0"/>
              <a:cs typeface="Arial" panose="020B0604020202020204" pitchFamily="34" charset="0"/>
            </a:endParaRPr>
          </a:p>
          <a:p>
            <a:pPr algn="l"/>
            <a:r>
              <a:rPr lang="en-ZA" dirty="0">
                <a:latin typeface="Arial" panose="020B0604020202020204" pitchFamily="34" charset="0"/>
                <a:cs typeface="Arial" panose="020B0604020202020204" pitchFamily="34" charset="0"/>
              </a:rPr>
              <a:t>Purpose</a:t>
            </a:r>
          </a:p>
          <a:p>
            <a:pPr algn="l"/>
            <a:r>
              <a:rPr lang="en-ZA" dirty="0">
                <a:latin typeface="Arial" panose="020B0604020202020204" pitchFamily="34" charset="0"/>
                <a:cs typeface="Arial" panose="020B0604020202020204" pitchFamily="34" charset="0"/>
              </a:rPr>
              <a:t>Background</a:t>
            </a:r>
          </a:p>
          <a:p>
            <a:pPr algn="l"/>
            <a:r>
              <a:rPr lang="en-ZA" dirty="0">
                <a:latin typeface="Arial" panose="020B0604020202020204" pitchFamily="34" charset="0"/>
                <a:cs typeface="Arial" panose="020B0604020202020204" pitchFamily="34" charset="0"/>
              </a:rPr>
              <a:t>Pre- and Interim Phases</a:t>
            </a:r>
          </a:p>
          <a:p>
            <a:pPr algn="l"/>
            <a:r>
              <a:rPr lang="en-ZA" dirty="0">
                <a:latin typeface="Arial" panose="020B0604020202020204" pitchFamily="34" charset="0"/>
                <a:cs typeface="Arial" panose="020B0604020202020204" pitchFamily="34" charset="0"/>
              </a:rPr>
              <a:t>Establishment Phase</a:t>
            </a:r>
          </a:p>
          <a:p>
            <a:pPr algn="l"/>
            <a:r>
              <a:rPr lang="en-ZA" dirty="0">
                <a:latin typeface="Arial" panose="020B0604020202020204" pitchFamily="34" charset="0"/>
                <a:cs typeface="Arial" panose="020B0604020202020204" pitchFamily="34" charset="0"/>
              </a:rPr>
              <a:t>Consolidation Phase</a:t>
            </a:r>
          </a:p>
          <a:p>
            <a:pPr algn="l"/>
            <a:r>
              <a:rPr lang="en-ZA" dirty="0">
                <a:latin typeface="Arial" panose="020B0604020202020204" pitchFamily="34" charset="0"/>
                <a:cs typeface="Arial" panose="020B0604020202020204" pitchFamily="34" charset="0"/>
              </a:rPr>
              <a:t>Sustainability Phase</a:t>
            </a:r>
          </a:p>
          <a:p>
            <a:pPr algn="l"/>
            <a:r>
              <a:rPr lang="en-ZA" dirty="0">
                <a:latin typeface="Arial" panose="020B0604020202020204" pitchFamily="34" charset="0"/>
                <a:cs typeface="Arial" panose="020B0604020202020204" pitchFamily="34" charset="0"/>
              </a:rPr>
              <a:t>Conclusion</a:t>
            </a:r>
          </a:p>
          <a:p>
            <a:pPr algn="l"/>
            <a:r>
              <a:rPr lang="en-ZA" dirty="0">
                <a:latin typeface="Arial" panose="020B0604020202020204" pitchFamily="34" charset="0"/>
                <a:cs typeface="Arial" panose="020B0604020202020204" pitchFamily="34" charset="0"/>
              </a:rPr>
              <a:t>Recommendations</a:t>
            </a: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t>2</a:t>
            </a:fld>
            <a:endParaRPr lang="en-ZA" dirty="0"/>
          </a:p>
        </p:txBody>
      </p:sp>
    </p:spTree>
    <p:extLst>
      <p:ext uri="{BB962C8B-B14F-4D97-AF65-F5344CB8AC3E}">
        <p14:creationId xmlns:p14="http://schemas.microsoft.com/office/powerpoint/2010/main" val="4040225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BC2AB-18E5-4D45-B138-00A6C57AE5C1}"/>
              </a:ext>
            </a:extLst>
          </p:cNvPr>
          <p:cNvSpPr>
            <a:spLocks noGrp="1"/>
          </p:cNvSpPr>
          <p:nvPr>
            <p:ph type="title"/>
          </p:nvPr>
        </p:nvSpPr>
        <p:spPr>
          <a:xfrm>
            <a:off x="628650" y="136524"/>
            <a:ext cx="7886700" cy="758999"/>
          </a:xfrm>
          <a:solidFill>
            <a:schemeClr val="accent2"/>
          </a:solidFill>
          <a:scene3d>
            <a:camera prst="orthographicFront"/>
            <a:lightRig rig="threePt" dir="t"/>
          </a:scene3d>
          <a:sp3d>
            <a:bevelT/>
          </a:sp3d>
        </p:spPr>
        <p:txBody>
          <a:bodyPr/>
          <a:lstStyle/>
          <a:p>
            <a:r>
              <a:rPr lang="en-ZA" dirty="0"/>
              <a:t>Conclusion (cont.)</a:t>
            </a:r>
            <a:endParaRPr lang="en-GB" dirty="0"/>
          </a:p>
        </p:txBody>
      </p:sp>
      <p:sp>
        <p:nvSpPr>
          <p:cNvPr id="3" name="Content Placeholder 2">
            <a:extLst>
              <a:ext uri="{FF2B5EF4-FFF2-40B4-BE49-F238E27FC236}">
                <a16:creationId xmlns:a16="http://schemas.microsoft.com/office/drawing/2014/main" id="{64E0AE90-62F8-4FEF-B091-DADD6459F0F1}"/>
              </a:ext>
            </a:extLst>
          </p:cNvPr>
          <p:cNvSpPr>
            <a:spLocks noGrp="1"/>
          </p:cNvSpPr>
          <p:nvPr>
            <p:ph idx="1"/>
          </p:nvPr>
        </p:nvSpPr>
        <p:spPr>
          <a:xfrm>
            <a:off x="561538" y="895523"/>
            <a:ext cx="7886700" cy="5092117"/>
          </a:xfrm>
        </p:spPr>
        <p:txBody>
          <a:bodyPr>
            <a:noAutofit/>
          </a:bodyPr>
          <a:lstStyle/>
          <a:p>
            <a:pPr marL="0" indent="0" algn="just">
              <a:lnSpc>
                <a:spcPct val="130000"/>
              </a:lnSpc>
              <a:spcAft>
                <a:spcPts val="800"/>
              </a:spcAft>
              <a:buNone/>
            </a:pP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30000"/>
              </a:lnSpc>
              <a:spcAft>
                <a:spcPts val="800"/>
              </a:spcAft>
              <a:buNone/>
            </a:pP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0" indent="-400050" algn="just">
              <a:lnSpc>
                <a:spcPct val="130000"/>
              </a:lnSpc>
              <a:spcAft>
                <a:spcPts val="185"/>
              </a:spcAft>
              <a:buFont typeface="+mj-lt"/>
              <a:buAutoNum type="romanLcPeriod" startAt="4"/>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Building strategic leadership that is both visible and strong;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0" indent="-400050" algn="just">
              <a:lnSpc>
                <a:spcPct val="130000"/>
              </a:lnSpc>
              <a:spcAft>
                <a:spcPts val="185"/>
              </a:spcAft>
              <a:buFont typeface="+mj-lt"/>
              <a:buAutoNum type="romanLcPeriod" startAt="4"/>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Focusing on the building of strong, resilient local economies;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0" indent="-400050" algn="just">
              <a:lnSpc>
                <a:spcPct val="130000"/>
              </a:lnSpc>
              <a:spcAft>
                <a:spcPts val="185"/>
              </a:spcAft>
              <a:buFont typeface="+mj-lt"/>
              <a:buAutoNum type="romanLcPeriod" startAt="4"/>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Enforce regulatory and legislative compliance;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0" indent="-400050" algn="just">
              <a:lnSpc>
                <a:spcPct val="130000"/>
              </a:lnSpc>
              <a:spcAft>
                <a:spcPts val="185"/>
              </a:spcAft>
              <a:buFont typeface="+mj-lt"/>
              <a:buAutoNum type="romanLcPeriod" startAt="4"/>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Address the continuity of leadership;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0" indent="-400050" algn="just">
              <a:lnSpc>
                <a:spcPct val="130000"/>
              </a:lnSpc>
              <a:spcAft>
                <a:spcPts val="185"/>
              </a:spcAft>
              <a:buFont typeface="+mj-lt"/>
              <a:buAutoNum type="romanLcPeriod" startAt="4"/>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Address vacancies and key skills gaps;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0050" lvl="0" indent="-400050" algn="just">
              <a:lnSpc>
                <a:spcPct val="130000"/>
              </a:lnSpc>
              <a:spcAft>
                <a:spcPts val="185"/>
              </a:spcAft>
              <a:buFont typeface="+mj-lt"/>
              <a:buAutoNum type="romanLcPeriod" startAt="4"/>
            </a:pPr>
            <a:r>
              <a:rPr lang="en-GB"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Strengthen public participation processes; and </a:t>
            </a:r>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a:p>
            <a:pPr marL="400050" lvl="0" indent="-400050" algn="just">
              <a:lnSpc>
                <a:spcPct val="130000"/>
              </a:lnSpc>
              <a:spcAft>
                <a:spcPts val="185"/>
              </a:spcAft>
              <a:buFont typeface="+mj-lt"/>
              <a:buAutoNum type="romanLcPeriod" startAt="4"/>
            </a:pPr>
            <a:r>
              <a:rPr lang="en-GB" sz="1600" dirty="0">
                <a:solidFill>
                  <a:srgbClr val="000000"/>
                </a:solidFill>
                <a:effectLst/>
                <a:latin typeface="Arial" panose="020B0604020202020204" pitchFamily="34" charset="0"/>
                <a:ea typeface="Times New Roman" panose="02020603050405020304" pitchFamily="18" charset="0"/>
              </a:rPr>
              <a:t>Address bulk infrastructure demand gaps. </a:t>
            </a:r>
            <a:endParaRPr lang="en-GB" sz="1600" dirty="0"/>
          </a:p>
        </p:txBody>
      </p:sp>
      <p:sp>
        <p:nvSpPr>
          <p:cNvPr id="4" name="Slide Number Placeholder 3">
            <a:extLst>
              <a:ext uri="{FF2B5EF4-FFF2-40B4-BE49-F238E27FC236}">
                <a16:creationId xmlns:a16="http://schemas.microsoft.com/office/drawing/2014/main" id="{2DD5AC4C-BD84-455B-A1C8-CA42182CD45C}"/>
              </a:ext>
            </a:extLst>
          </p:cNvPr>
          <p:cNvSpPr>
            <a:spLocks noGrp="1"/>
          </p:cNvSpPr>
          <p:nvPr>
            <p:ph type="sldNum" sz="quarter" idx="12"/>
          </p:nvPr>
        </p:nvSpPr>
        <p:spPr/>
        <p:txBody>
          <a:bodyPr/>
          <a:lstStyle/>
          <a:p>
            <a:fld id="{26B1AF27-859B-4FF8-B771-80D758C40D2B}" type="slidenum">
              <a:rPr lang="en-ZA" smtClean="0"/>
              <a:t>20</a:t>
            </a:fld>
            <a:endParaRPr lang="en-ZA"/>
          </a:p>
        </p:txBody>
      </p:sp>
    </p:spTree>
    <p:extLst>
      <p:ext uri="{BB962C8B-B14F-4D97-AF65-F5344CB8AC3E}">
        <p14:creationId xmlns:p14="http://schemas.microsoft.com/office/powerpoint/2010/main" val="1495308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77BCBCA-0215-4851-8966-7E20BC85BF54}"/>
              </a:ext>
            </a:extLst>
          </p:cNvPr>
          <p:cNvSpPr>
            <a:spLocks noGrp="1" noChangeArrowheads="1"/>
          </p:cNvSpPr>
          <p:nvPr>
            <p:ph type="title"/>
          </p:nvPr>
        </p:nvSpPr>
        <p:spPr>
          <a:xfrm>
            <a:off x="997927" y="204635"/>
            <a:ext cx="7248451" cy="711482"/>
          </a:xfrm>
          <a:solidFill>
            <a:schemeClr val="accent2"/>
          </a:solidFill>
          <a:scene3d>
            <a:camera prst="orthographicFront"/>
            <a:lightRig rig="threePt" dir="t"/>
          </a:scene3d>
          <a:sp3d>
            <a:bevelT/>
          </a:sp3d>
        </p:spPr>
        <p:txBody>
          <a:bodyPr>
            <a:normAutofit fontScale="90000"/>
          </a:bodyPr>
          <a:lstStyle/>
          <a:p>
            <a:pPr algn="ctr"/>
            <a:r>
              <a:rPr lang="en-US" altLang="en-US" sz="2325" b="1" dirty="0">
                <a:solidFill>
                  <a:schemeClr val="bg1"/>
                </a:solidFill>
              </a:rPr>
              <a:t/>
            </a:r>
            <a:br>
              <a:rPr lang="en-US" altLang="en-US" sz="2325" b="1" dirty="0">
                <a:solidFill>
                  <a:schemeClr val="bg1"/>
                </a:solidFill>
              </a:rPr>
            </a:br>
            <a:r>
              <a:rPr lang="en-US" altLang="en-US" sz="2325" b="1" dirty="0"/>
              <a:t>IMPROVED COORDINATION: THE DISTRICT DEVELOPMENT MODEL</a:t>
            </a:r>
            <a:r>
              <a:rPr lang="en-US" altLang="en-US" sz="2025" dirty="0">
                <a:solidFill>
                  <a:schemeClr val="bg1"/>
                </a:solidFill>
              </a:rPr>
              <a:t/>
            </a:r>
            <a:br>
              <a:rPr lang="en-US" altLang="en-US" sz="2025" dirty="0">
                <a:solidFill>
                  <a:schemeClr val="bg1"/>
                </a:solidFill>
              </a:rPr>
            </a:br>
            <a:endParaRPr lang="en-ZA" altLang="en-US" sz="1575" dirty="0">
              <a:solidFill>
                <a:schemeClr val="bg1"/>
              </a:solidFill>
            </a:endParaRPr>
          </a:p>
        </p:txBody>
      </p:sp>
      <p:sp>
        <p:nvSpPr>
          <p:cNvPr id="9219" name="Slide Number Placeholder 4">
            <a:extLst>
              <a:ext uri="{FF2B5EF4-FFF2-40B4-BE49-F238E27FC236}">
                <a16:creationId xmlns:a16="http://schemas.microsoft.com/office/drawing/2014/main" id="{628559DB-937A-4F51-85F2-3649164904B4}"/>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ea typeface="SimSun" panose="02010600030101010101" pitchFamily="2" charset="-122"/>
              </a:defRPr>
            </a:lvl1pPr>
            <a:lvl2pPr marL="417910" indent="-160735">
              <a:defRPr>
                <a:solidFill>
                  <a:schemeClr val="tx1"/>
                </a:solidFill>
                <a:latin typeface="Arial" panose="020B0604020202020204" pitchFamily="34" charset="0"/>
                <a:ea typeface="SimSun" panose="02010600030101010101" pitchFamily="2" charset="-122"/>
              </a:defRPr>
            </a:lvl2pPr>
            <a:lvl3pPr marL="642938" indent="-128588">
              <a:defRPr>
                <a:solidFill>
                  <a:schemeClr val="tx1"/>
                </a:solidFill>
                <a:latin typeface="Arial" panose="020B0604020202020204" pitchFamily="34" charset="0"/>
                <a:ea typeface="SimSun" panose="02010600030101010101" pitchFamily="2" charset="-122"/>
              </a:defRPr>
            </a:lvl3pPr>
            <a:lvl4pPr marL="900113" indent="-128588">
              <a:defRPr>
                <a:solidFill>
                  <a:schemeClr val="tx1"/>
                </a:solidFill>
                <a:latin typeface="Arial" panose="020B0604020202020204" pitchFamily="34" charset="0"/>
                <a:ea typeface="SimSun" panose="02010600030101010101" pitchFamily="2" charset="-122"/>
              </a:defRPr>
            </a:lvl4pPr>
            <a:lvl5pPr marL="1157288" indent="-128588">
              <a:defRPr>
                <a:solidFill>
                  <a:schemeClr val="tx1"/>
                </a:solidFill>
                <a:latin typeface="Arial" panose="020B0604020202020204" pitchFamily="34" charset="0"/>
                <a:ea typeface="SimSun" panose="02010600030101010101" pitchFamily="2" charset="-122"/>
              </a:defRPr>
            </a:lvl5pPr>
            <a:lvl6pPr marL="1414463"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1671638"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1928813"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2185988"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fld id="{5CC95ECA-DFDC-44F9-BB0F-E27F632C3F87}" type="slidenum">
              <a:rPr lang="en-US" altLang="en-US">
                <a:ea typeface="MS PGothic" panose="020B0600070205080204" pitchFamily="34" charset="-128"/>
              </a:rPr>
              <a:pPr/>
              <a:t>21</a:t>
            </a:fld>
            <a:endParaRPr lang="en-US" altLang="en-US" dirty="0">
              <a:ea typeface="MS PGothic" panose="020B0600070205080204" pitchFamily="34" charset="-128"/>
            </a:endParaRPr>
          </a:p>
        </p:txBody>
      </p:sp>
      <p:sp>
        <p:nvSpPr>
          <p:cNvPr id="2" name="Rounded Rectangle 1">
            <a:extLst>
              <a:ext uri="{FF2B5EF4-FFF2-40B4-BE49-F238E27FC236}">
                <a16:creationId xmlns:a16="http://schemas.microsoft.com/office/drawing/2014/main" id="{222380F1-D9B1-C941-A061-473D182D3C4A}"/>
              </a:ext>
            </a:extLst>
          </p:cNvPr>
          <p:cNvSpPr/>
          <p:nvPr/>
        </p:nvSpPr>
        <p:spPr>
          <a:xfrm>
            <a:off x="3964433" y="1841989"/>
            <a:ext cx="4476183" cy="3956538"/>
          </a:xfrm>
          <a:prstGeom prst="round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endParaRPr lang="en-ZA" sz="1350" b="1" dirty="0"/>
          </a:p>
          <a:p>
            <a:pPr marL="342900" indent="-342900" algn="just">
              <a:buFont typeface="+mj-lt"/>
              <a:buAutoNum type="arabicPeriod"/>
            </a:pPr>
            <a:endParaRPr lang="en-US" sz="1725" dirty="0"/>
          </a:p>
          <a:p>
            <a:pPr marL="342900" indent="-342900">
              <a:buFont typeface="+mj-lt"/>
              <a:buAutoNum type="arabicPeriod"/>
            </a:pPr>
            <a:endParaRPr lang="en-US" dirty="0"/>
          </a:p>
          <a:p>
            <a:pPr marL="342900" indent="-342900">
              <a:buFont typeface="+mj-lt"/>
              <a:buAutoNum type="arabicPeriod"/>
            </a:pPr>
            <a:r>
              <a:rPr lang="en-US" dirty="0">
                <a:solidFill>
                  <a:schemeClr val="accent2">
                    <a:lumMod val="50000"/>
                  </a:schemeClr>
                </a:solidFill>
              </a:rPr>
              <a:t>Lack of coherence in planning, budgeting and implementation remains challenge;</a:t>
            </a:r>
          </a:p>
          <a:p>
            <a:pPr marL="342900" indent="-342900">
              <a:buFont typeface="+mj-lt"/>
              <a:buAutoNum type="arabicPeriod"/>
            </a:pPr>
            <a:r>
              <a:rPr lang="en-US" i="1" dirty="0">
                <a:solidFill>
                  <a:schemeClr val="accent2">
                    <a:lumMod val="50000"/>
                  </a:schemeClr>
                </a:solidFill>
              </a:rPr>
              <a:t> </a:t>
            </a:r>
            <a:r>
              <a:rPr lang="en-US" dirty="0">
                <a:solidFill>
                  <a:schemeClr val="accent2">
                    <a:lumMod val="50000"/>
                  </a:schemeClr>
                </a:solidFill>
              </a:rPr>
              <a:t>Sector departments involvement in IDP processes very weak;</a:t>
            </a:r>
            <a:endParaRPr lang="en-ZA" dirty="0">
              <a:solidFill>
                <a:schemeClr val="accent2">
                  <a:lumMod val="50000"/>
                </a:schemeClr>
              </a:solidFill>
            </a:endParaRPr>
          </a:p>
          <a:p>
            <a:pPr marL="342900" indent="-342900">
              <a:buFont typeface="+mj-lt"/>
              <a:buAutoNum type="arabicPeriod"/>
            </a:pPr>
            <a:r>
              <a:rPr lang="en-US" dirty="0">
                <a:solidFill>
                  <a:schemeClr val="accent2">
                    <a:lumMod val="50000"/>
                  </a:schemeClr>
                </a:solidFill>
              </a:rPr>
              <a:t>Constant changes in priorities and programmes is not driven by development logic and </a:t>
            </a:r>
            <a:r>
              <a:rPr lang="en-ZA" dirty="0">
                <a:solidFill>
                  <a:schemeClr val="accent2">
                    <a:lumMod val="50000"/>
                  </a:schemeClr>
                </a:solidFill>
              </a:rPr>
              <a:t>long-term outcomes;</a:t>
            </a:r>
          </a:p>
          <a:p>
            <a:pPr marL="342900" indent="-342900">
              <a:buFont typeface="+mj-lt"/>
              <a:buAutoNum type="arabicPeriod"/>
            </a:pPr>
            <a:r>
              <a:rPr lang="en-US" dirty="0">
                <a:solidFill>
                  <a:schemeClr val="accent2">
                    <a:lumMod val="50000"/>
                  </a:schemeClr>
                </a:solidFill>
              </a:rPr>
              <a:t>There is a need to shift from Alignment to Joint Plan approach</a:t>
            </a:r>
            <a:endParaRPr lang="en-US" i="1" dirty="0">
              <a:solidFill>
                <a:schemeClr val="accent2">
                  <a:lumMod val="50000"/>
                </a:schemeClr>
              </a:solidFill>
            </a:endParaRPr>
          </a:p>
          <a:p>
            <a:pPr marL="342900" indent="-342900">
              <a:buAutoNum type="arabicPeriod" startAt="3"/>
            </a:pPr>
            <a:endParaRPr lang="en-ZA" dirty="0"/>
          </a:p>
          <a:p>
            <a:pPr algn="ctr"/>
            <a:endParaRPr lang="en-US" sz="1350" dirty="0"/>
          </a:p>
          <a:p>
            <a:pPr algn="ctr"/>
            <a:endParaRPr lang="en-US" sz="1350" dirty="0"/>
          </a:p>
        </p:txBody>
      </p:sp>
      <p:sp>
        <p:nvSpPr>
          <p:cNvPr id="7" name="Rounded Rectangle 6">
            <a:extLst>
              <a:ext uri="{FF2B5EF4-FFF2-40B4-BE49-F238E27FC236}">
                <a16:creationId xmlns:a16="http://schemas.microsoft.com/office/drawing/2014/main" id="{11F14BBA-3354-5C4C-9237-B9D993FEA236}"/>
              </a:ext>
            </a:extLst>
          </p:cNvPr>
          <p:cNvSpPr/>
          <p:nvPr/>
        </p:nvSpPr>
        <p:spPr>
          <a:xfrm>
            <a:off x="1188918" y="1841989"/>
            <a:ext cx="2286000" cy="3956538"/>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575" dirty="0"/>
          </a:p>
          <a:p>
            <a:pPr algn="ctr"/>
            <a:endParaRPr lang="en-US" sz="1350" dirty="0"/>
          </a:p>
          <a:p>
            <a:pPr algn="ctr"/>
            <a:endParaRPr lang="en-US" sz="1350" dirty="0"/>
          </a:p>
          <a:p>
            <a:pPr algn="ctr"/>
            <a:r>
              <a:rPr lang="en-US" sz="1950" dirty="0"/>
              <a:t>The specific lessons from past 25 years of IGR practice  </a:t>
            </a:r>
          </a:p>
          <a:p>
            <a:pPr marL="160735" indent="-160735" algn="ctr">
              <a:buFont typeface="Arial" panose="020B0604020202020204" pitchFamily="34" charset="0"/>
              <a:buChar char="•"/>
            </a:pPr>
            <a:endParaRPr lang="en-US" sz="1125" dirty="0"/>
          </a:p>
          <a:p>
            <a:pPr marL="160735" indent="-160735" algn="ctr">
              <a:buFont typeface="Arial" panose="020B0604020202020204" pitchFamily="34" charset="0"/>
              <a:buChar char="•"/>
            </a:pPr>
            <a:endParaRPr lang="en-US" sz="1125" dirty="0"/>
          </a:p>
          <a:p>
            <a:pPr marL="160735" indent="-160735" algn="ctr">
              <a:buFont typeface="Arial" panose="020B0604020202020204" pitchFamily="34" charset="0"/>
              <a:buChar char="•"/>
            </a:pPr>
            <a:endParaRPr lang="en-US" sz="1125" dirty="0"/>
          </a:p>
          <a:p>
            <a:pPr algn="ctr"/>
            <a:endParaRPr lang="en-US" sz="1125" dirty="0"/>
          </a:p>
          <a:p>
            <a:pPr marL="160735" indent="-160735" algn="ctr">
              <a:buFont typeface="Arial" panose="020B0604020202020204" pitchFamily="34" charset="0"/>
              <a:buChar char="•"/>
            </a:pPr>
            <a:endParaRPr lang="en-US" sz="1125" dirty="0"/>
          </a:p>
          <a:p>
            <a:pPr algn="ctr"/>
            <a:r>
              <a:rPr lang="en-US" sz="1350" dirty="0"/>
              <a:t> </a:t>
            </a:r>
          </a:p>
          <a:p>
            <a:pPr algn="ctr"/>
            <a:endParaRPr lang="en-US" sz="1350" dirty="0"/>
          </a:p>
        </p:txBody>
      </p:sp>
      <p:sp>
        <p:nvSpPr>
          <p:cNvPr id="3" name="Right Arrow 2">
            <a:extLst>
              <a:ext uri="{FF2B5EF4-FFF2-40B4-BE49-F238E27FC236}">
                <a16:creationId xmlns:a16="http://schemas.microsoft.com/office/drawing/2014/main" id="{33472906-B654-CE4D-A909-E2DBAC9787A1}"/>
              </a:ext>
            </a:extLst>
          </p:cNvPr>
          <p:cNvSpPr/>
          <p:nvPr/>
        </p:nvSpPr>
        <p:spPr>
          <a:xfrm>
            <a:off x="3495170" y="3420324"/>
            <a:ext cx="449010" cy="542995"/>
          </a:xfrm>
          <a:prstGeom prs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30862096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a:extLst>
              <a:ext uri="{FF2B5EF4-FFF2-40B4-BE49-F238E27FC236}">
                <a16:creationId xmlns:a16="http://schemas.microsoft.com/office/drawing/2014/main" id="{628559DB-937A-4F51-85F2-3649164904B4}"/>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ea typeface="SimSun" panose="02010600030101010101" pitchFamily="2" charset="-122"/>
              </a:defRPr>
            </a:lvl1pPr>
            <a:lvl2pPr marL="417910" indent="-160735">
              <a:defRPr>
                <a:solidFill>
                  <a:schemeClr val="tx1"/>
                </a:solidFill>
                <a:latin typeface="Arial" panose="020B0604020202020204" pitchFamily="34" charset="0"/>
                <a:ea typeface="SimSun" panose="02010600030101010101" pitchFamily="2" charset="-122"/>
              </a:defRPr>
            </a:lvl2pPr>
            <a:lvl3pPr marL="642938" indent="-128588">
              <a:defRPr>
                <a:solidFill>
                  <a:schemeClr val="tx1"/>
                </a:solidFill>
                <a:latin typeface="Arial" panose="020B0604020202020204" pitchFamily="34" charset="0"/>
                <a:ea typeface="SimSun" panose="02010600030101010101" pitchFamily="2" charset="-122"/>
              </a:defRPr>
            </a:lvl3pPr>
            <a:lvl4pPr marL="900113" indent="-128588">
              <a:defRPr>
                <a:solidFill>
                  <a:schemeClr val="tx1"/>
                </a:solidFill>
                <a:latin typeface="Arial" panose="020B0604020202020204" pitchFamily="34" charset="0"/>
                <a:ea typeface="SimSun" panose="02010600030101010101" pitchFamily="2" charset="-122"/>
              </a:defRPr>
            </a:lvl4pPr>
            <a:lvl5pPr marL="1157288" indent="-128588">
              <a:defRPr>
                <a:solidFill>
                  <a:schemeClr val="tx1"/>
                </a:solidFill>
                <a:latin typeface="Arial" panose="020B0604020202020204" pitchFamily="34" charset="0"/>
                <a:ea typeface="SimSun" panose="02010600030101010101" pitchFamily="2" charset="-122"/>
              </a:defRPr>
            </a:lvl5pPr>
            <a:lvl6pPr marL="1414463"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1671638"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1928813"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2185988"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fld id="{5CC95ECA-DFDC-44F9-BB0F-E27F632C3F87}" type="slidenum">
              <a:rPr lang="en-US" altLang="en-US">
                <a:ea typeface="MS PGothic" panose="020B0600070205080204" pitchFamily="34" charset="-128"/>
              </a:rPr>
              <a:pPr/>
              <a:t>22</a:t>
            </a:fld>
            <a:endParaRPr lang="en-US" altLang="en-US" dirty="0">
              <a:ea typeface="MS PGothic" panose="020B0600070205080204" pitchFamily="34" charset="-128"/>
            </a:endParaRPr>
          </a:p>
        </p:txBody>
      </p:sp>
      <p:sp>
        <p:nvSpPr>
          <p:cNvPr id="2" name="Rounded Rectangle 1">
            <a:extLst>
              <a:ext uri="{FF2B5EF4-FFF2-40B4-BE49-F238E27FC236}">
                <a16:creationId xmlns:a16="http://schemas.microsoft.com/office/drawing/2014/main" id="{222380F1-D9B1-C941-A061-473D182D3C4A}"/>
              </a:ext>
            </a:extLst>
          </p:cNvPr>
          <p:cNvSpPr/>
          <p:nvPr/>
        </p:nvSpPr>
        <p:spPr>
          <a:xfrm>
            <a:off x="3944180" y="1882141"/>
            <a:ext cx="4571170" cy="4092233"/>
          </a:xfrm>
          <a:prstGeom prst="round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lgn="just">
              <a:buFont typeface="Arial" panose="020B0604020202020204" pitchFamily="34" charset="0"/>
              <a:buChar char="•"/>
            </a:pPr>
            <a:endParaRPr lang="en-US" sz="1350" dirty="0"/>
          </a:p>
          <a:p>
            <a:pPr marL="214313" indent="-214313" algn="just">
              <a:buFont typeface="Arial" panose="020B0604020202020204" pitchFamily="34" charset="0"/>
              <a:buChar char="•"/>
            </a:pPr>
            <a:endParaRPr lang="en-US" sz="1500" dirty="0"/>
          </a:p>
          <a:p>
            <a:pPr marL="342900" indent="-342900">
              <a:buFont typeface="+mj-lt"/>
              <a:buAutoNum type="arabicPeriod" startAt="5"/>
            </a:pPr>
            <a:endParaRPr lang="en-US" dirty="0"/>
          </a:p>
          <a:p>
            <a:pPr marL="342900" indent="-342900">
              <a:buFont typeface="+mj-lt"/>
              <a:buAutoNum type="arabicPeriod" startAt="5"/>
            </a:pPr>
            <a:r>
              <a:rPr lang="en-US" dirty="0">
                <a:solidFill>
                  <a:schemeClr val="accent2">
                    <a:lumMod val="50000"/>
                  </a:schemeClr>
                </a:solidFill>
              </a:rPr>
              <a:t>IGR mechanisms have been poorly </a:t>
            </a:r>
            <a:r>
              <a:rPr lang="en-US" dirty="0" err="1">
                <a:solidFill>
                  <a:schemeClr val="accent2">
                    <a:lumMod val="50000"/>
                  </a:schemeClr>
                </a:solidFill>
              </a:rPr>
              <a:t>utilised</a:t>
            </a:r>
            <a:r>
              <a:rPr lang="en-US" dirty="0">
                <a:solidFill>
                  <a:schemeClr val="accent2">
                    <a:lumMod val="50000"/>
                  </a:schemeClr>
                </a:solidFill>
              </a:rPr>
              <a:t> to enable joint work and integration – IGR Framework Act (protocols);</a:t>
            </a:r>
          </a:p>
          <a:p>
            <a:pPr marL="342900" indent="-342900">
              <a:buFont typeface="+mj-lt"/>
              <a:buAutoNum type="arabicPeriod" startAt="5"/>
            </a:pPr>
            <a:r>
              <a:rPr lang="en-US" dirty="0">
                <a:solidFill>
                  <a:schemeClr val="accent2">
                    <a:lumMod val="50000"/>
                  </a:schemeClr>
                </a:solidFill>
              </a:rPr>
              <a:t>Spheres plans lack strategic and long-term approach and there is limited </a:t>
            </a:r>
            <a:r>
              <a:rPr lang="en-US" dirty="0" err="1">
                <a:solidFill>
                  <a:schemeClr val="accent2">
                    <a:lumMod val="50000"/>
                  </a:schemeClr>
                </a:solidFill>
              </a:rPr>
              <a:t>localisation</a:t>
            </a:r>
            <a:r>
              <a:rPr lang="en-US" dirty="0">
                <a:solidFill>
                  <a:schemeClr val="accent2">
                    <a:lumMod val="50000"/>
                  </a:schemeClr>
                </a:solidFill>
              </a:rPr>
              <a:t> of NDP, MTSF;</a:t>
            </a:r>
          </a:p>
          <a:p>
            <a:pPr marL="342900" indent="-342900">
              <a:buFont typeface="+mj-lt"/>
              <a:buAutoNum type="arabicPeriod" startAt="5"/>
            </a:pPr>
            <a:r>
              <a:rPr lang="en-US" dirty="0">
                <a:solidFill>
                  <a:schemeClr val="accent2">
                    <a:lumMod val="50000"/>
                  </a:schemeClr>
                </a:solidFill>
              </a:rPr>
              <a:t>Growth and Development Strategies and Spatial Development Frameworks do not always have buy-in from all spheres</a:t>
            </a:r>
          </a:p>
          <a:p>
            <a:pPr marL="342900" indent="-342900">
              <a:buFont typeface="+mj-lt"/>
              <a:buAutoNum type="arabicPeriod" startAt="5"/>
            </a:pPr>
            <a:r>
              <a:rPr lang="en-US" dirty="0">
                <a:solidFill>
                  <a:schemeClr val="accent2">
                    <a:lumMod val="50000"/>
                  </a:schemeClr>
                </a:solidFill>
              </a:rPr>
              <a:t>Integration needs a performance management structure and expressing it in an Intergovernmental Plan</a:t>
            </a:r>
          </a:p>
          <a:p>
            <a:pPr marL="214313" indent="-214313" algn="just">
              <a:buFont typeface="Arial" panose="020B0604020202020204" pitchFamily="34" charset="0"/>
              <a:buChar char="•"/>
            </a:pPr>
            <a:endParaRPr lang="en-US" sz="1350" dirty="0"/>
          </a:p>
          <a:p>
            <a:pPr marL="214313" indent="-214313" algn="just">
              <a:buFont typeface="Arial" panose="020B0604020202020204" pitchFamily="34" charset="0"/>
              <a:buChar char="•"/>
            </a:pPr>
            <a:endParaRPr lang="en-US" sz="1350" dirty="0"/>
          </a:p>
          <a:p>
            <a:pPr marL="214313" indent="-214313" algn="just">
              <a:buFont typeface="Arial" panose="020B0604020202020204" pitchFamily="34" charset="0"/>
              <a:buChar char="•"/>
            </a:pPr>
            <a:endParaRPr lang="en-US" sz="1350" dirty="0"/>
          </a:p>
        </p:txBody>
      </p:sp>
      <p:sp>
        <p:nvSpPr>
          <p:cNvPr id="7" name="Rounded Rectangle 6">
            <a:extLst>
              <a:ext uri="{FF2B5EF4-FFF2-40B4-BE49-F238E27FC236}">
                <a16:creationId xmlns:a16="http://schemas.microsoft.com/office/drawing/2014/main" id="{11F14BBA-3354-5C4C-9237-B9D993FEA236}"/>
              </a:ext>
            </a:extLst>
          </p:cNvPr>
          <p:cNvSpPr/>
          <p:nvPr/>
        </p:nvSpPr>
        <p:spPr>
          <a:xfrm>
            <a:off x="1188918" y="1894742"/>
            <a:ext cx="2286000" cy="4079631"/>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a:p>
            <a:pPr algn="ctr"/>
            <a:endParaRPr lang="en-US" sz="1575" dirty="0"/>
          </a:p>
          <a:p>
            <a:pPr algn="ctr"/>
            <a:endParaRPr lang="en-US" sz="1350" dirty="0"/>
          </a:p>
          <a:p>
            <a:pPr algn="ctr"/>
            <a:endParaRPr lang="en-US" sz="1350" dirty="0"/>
          </a:p>
          <a:p>
            <a:pPr algn="ctr"/>
            <a:r>
              <a:rPr lang="en-US" sz="1950" dirty="0"/>
              <a:t>The specific lessons from past 25 years of IGR practice  </a:t>
            </a:r>
          </a:p>
          <a:p>
            <a:pPr marL="160735" indent="-160735" algn="ctr">
              <a:buFont typeface="Arial" panose="020B0604020202020204" pitchFamily="34" charset="0"/>
              <a:buChar char="•"/>
            </a:pPr>
            <a:endParaRPr lang="en-US" sz="1125" dirty="0"/>
          </a:p>
          <a:p>
            <a:pPr marL="160735" indent="-160735" algn="ctr">
              <a:buFont typeface="Arial" panose="020B0604020202020204" pitchFamily="34" charset="0"/>
              <a:buChar char="•"/>
            </a:pPr>
            <a:endParaRPr lang="en-US" sz="1125" dirty="0"/>
          </a:p>
          <a:p>
            <a:pPr marL="160735" indent="-160735" algn="ctr">
              <a:buFont typeface="Arial" panose="020B0604020202020204" pitchFamily="34" charset="0"/>
              <a:buChar char="•"/>
            </a:pPr>
            <a:endParaRPr lang="en-US" sz="1125" dirty="0"/>
          </a:p>
          <a:p>
            <a:pPr marL="160735" indent="-160735" algn="ctr">
              <a:buFont typeface="Arial" panose="020B0604020202020204" pitchFamily="34" charset="0"/>
              <a:buChar char="•"/>
            </a:pPr>
            <a:endParaRPr lang="en-US" sz="1125" dirty="0"/>
          </a:p>
          <a:p>
            <a:pPr marL="160735" indent="-160735" algn="ctr">
              <a:buFont typeface="Arial" panose="020B0604020202020204" pitchFamily="34" charset="0"/>
              <a:buChar char="•"/>
            </a:pPr>
            <a:endParaRPr lang="en-US" sz="1125" dirty="0"/>
          </a:p>
          <a:p>
            <a:pPr marL="160735" indent="-160735" algn="ctr">
              <a:buFont typeface="Arial" panose="020B0604020202020204" pitchFamily="34" charset="0"/>
              <a:buChar char="•"/>
            </a:pPr>
            <a:endParaRPr lang="en-US" sz="1125" dirty="0"/>
          </a:p>
          <a:p>
            <a:pPr algn="ctr"/>
            <a:r>
              <a:rPr lang="en-US" sz="1350" dirty="0"/>
              <a:t> </a:t>
            </a:r>
          </a:p>
          <a:p>
            <a:pPr algn="ctr"/>
            <a:endParaRPr lang="en-US" sz="1350" dirty="0"/>
          </a:p>
        </p:txBody>
      </p:sp>
      <p:sp>
        <p:nvSpPr>
          <p:cNvPr id="3" name="Right Arrow 2">
            <a:extLst>
              <a:ext uri="{FF2B5EF4-FFF2-40B4-BE49-F238E27FC236}">
                <a16:creationId xmlns:a16="http://schemas.microsoft.com/office/drawing/2014/main" id="{33472906-B654-CE4D-A909-E2DBAC9787A1}"/>
              </a:ext>
            </a:extLst>
          </p:cNvPr>
          <p:cNvSpPr/>
          <p:nvPr/>
        </p:nvSpPr>
        <p:spPr>
          <a:xfrm>
            <a:off x="3495170" y="3420324"/>
            <a:ext cx="449010" cy="542995"/>
          </a:xfrm>
          <a:prstGeom prs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itle 1">
            <a:extLst>
              <a:ext uri="{FF2B5EF4-FFF2-40B4-BE49-F238E27FC236}">
                <a16:creationId xmlns:a16="http://schemas.microsoft.com/office/drawing/2014/main" id="{F8F8ED8A-0A29-4B42-881C-93A3EE5553BD}"/>
              </a:ext>
            </a:extLst>
          </p:cNvPr>
          <p:cNvSpPr txBox="1">
            <a:spLocks noChangeArrowheads="1"/>
          </p:cNvSpPr>
          <p:nvPr/>
        </p:nvSpPr>
        <p:spPr>
          <a:xfrm>
            <a:off x="947774" y="414169"/>
            <a:ext cx="7248451" cy="711482"/>
          </a:xfrm>
          <a:prstGeom prst="rect">
            <a:avLst/>
          </a:prstGeom>
          <a:solidFill>
            <a:schemeClr val="accent2"/>
          </a:solidFill>
          <a:scene3d>
            <a:camera prst="orthographicFront"/>
            <a:lightRig rig="threePt" dir="t"/>
          </a:scene3d>
          <a:sp3d>
            <a:bevelT/>
          </a:sp3d>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325" b="1" dirty="0">
                <a:solidFill>
                  <a:schemeClr val="bg1"/>
                </a:solidFill>
              </a:rPr>
              <a:t/>
            </a:r>
            <a:br>
              <a:rPr lang="en-US" altLang="en-US" sz="2325" b="1" dirty="0">
                <a:solidFill>
                  <a:schemeClr val="bg1"/>
                </a:solidFill>
              </a:rPr>
            </a:br>
            <a:r>
              <a:rPr lang="en-US" altLang="en-US" sz="3000" b="1" dirty="0"/>
              <a:t>IMPROVED COORDINATION: THE DEVELOPMENT MODEL</a:t>
            </a:r>
            <a:r>
              <a:rPr lang="en-US" altLang="en-US" sz="2025" dirty="0">
                <a:solidFill>
                  <a:schemeClr val="bg1"/>
                </a:solidFill>
              </a:rPr>
              <a:t/>
            </a:r>
            <a:br>
              <a:rPr lang="en-US" altLang="en-US" sz="2025" dirty="0">
                <a:solidFill>
                  <a:schemeClr val="bg1"/>
                </a:solidFill>
              </a:rPr>
            </a:br>
            <a:endParaRPr lang="en-ZA" altLang="en-US" sz="1575" dirty="0">
              <a:solidFill>
                <a:schemeClr val="bg1"/>
              </a:solidFill>
            </a:endParaRPr>
          </a:p>
        </p:txBody>
      </p:sp>
    </p:spTree>
    <p:extLst>
      <p:ext uri="{BB962C8B-B14F-4D97-AF65-F5344CB8AC3E}">
        <p14:creationId xmlns:p14="http://schemas.microsoft.com/office/powerpoint/2010/main" val="370593358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77BCBCA-0215-4851-8966-7E20BC85BF54}"/>
              </a:ext>
            </a:extLst>
          </p:cNvPr>
          <p:cNvSpPr>
            <a:spLocks noGrp="1" noChangeArrowheads="1"/>
          </p:cNvSpPr>
          <p:nvPr>
            <p:ph type="title"/>
          </p:nvPr>
        </p:nvSpPr>
        <p:spPr>
          <a:xfrm>
            <a:off x="628650" y="191068"/>
            <a:ext cx="7886699" cy="645060"/>
          </a:xfrm>
          <a:solidFill>
            <a:schemeClr val="accent2"/>
          </a:solidFill>
          <a:scene3d>
            <a:camera prst="orthographicFront"/>
            <a:lightRig rig="threePt" dir="t"/>
          </a:scene3d>
          <a:sp3d>
            <a:bevelT/>
          </a:sp3d>
        </p:spPr>
        <p:txBody>
          <a:bodyPr>
            <a:noAutofit/>
          </a:bodyPr>
          <a:lstStyle/>
          <a:p>
            <a:r>
              <a:rPr lang="en-US" sz="3000" b="1" dirty="0"/>
              <a:t>Why is the District Development Model needed?</a:t>
            </a:r>
            <a:endParaRPr lang="en-ZA" altLang="en-US" sz="3000" b="1" dirty="0"/>
          </a:p>
        </p:txBody>
      </p:sp>
      <p:sp>
        <p:nvSpPr>
          <p:cNvPr id="9219" name="Slide Number Placeholder 4">
            <a:extLst>
              <a:ext uri="{FF2B5EF4-FFF2-40B4-BE49-F238E27FC236}">
                <a16:creationId xmlns:a16="http://schemas.microsoft.com/office/drawing/2014/main" id="{628559DB-937A-4F51-85F2-3649164904B4}"/>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ea typeface="SimSun" panose="02010600030101010101" pitchFamily="2" charset="-122"/>
              </a:defRPr>
            </a:lvl1pPr>
            <a:lvl2pPr marL="417910" indent="-160735">
              <a:defRPr>
                <a:solidFill>
                  <a:schemeClr val="tx1"/>
                </a:solidFill>
                <a:latin typeface="Arial" panose="020B0604020202020204" pitchFamily="34" charset="0"/>
                <a:ea typeface="SimSun" panose="02010600030101010101" pitchFamily="2" charset="-122"/>
              </a:defRPr>
            </a:lvl2pPr>
            <a:lvl3pPr marL="642938" indent="-128588">
              <a:defRPr>
                <a:solidFill>
                  <a:schemeClr val="tx1"/>
                </a:solidFill>
                <a:latin typeface="Arial" panose="020B0604020202020204" pitchFamily="34" charset="0"/>
                <a:ea typeface="SimSun" panose="02010600030101010101" pitchFamily="2" charset="-122"/>
              </a:defRPr>
            </a:lvl3pPr>
            <a:lvl4pPr marL="900113" indent="-128588">
              <a:defRPr>
                <a:solidFill>
                  <a:schemeClr val="tx1"/>
                </a:solidFill>
                <a:latin typeface="Arial" panose="020B0604020202020204" pitchFamily="34" charset="0"/>
                <a:ea typeface="SimSun" panose="02010600030101010101" pitchFamily="2" charset="-122"/>
              </a:defRPr>
            </a:lvl4pPr>
            <a:lvl5pPr marL="1157288" indent="-128588">
              <a:defRPr>
                <a:solidFill>
                  <a:schemeClr val="tx1"/>
                </a:solidFill>
                <a:latin typeface="Arial" panose="020B0604020202020204" pitchFamily="34" charset="0"/>
                <a:ea typeface="SimSun" panose="02010600030101010101" pitchFamily="2" charset="-122"/>
              </a:defRPr>
            </a:lvl5pPr>
            <a:lvl6pPr marL="1414463"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1671638"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1928813"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2185988" indent="-128588" defTabSz="257175"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defTabSz="514350"/>
            <a:fld id="{5CC95ECA-DFDC-44F9-BB0F-E27F632C3F87}" type="slidenum">
              <a:rPr lang="en-US" altLang="en-US" sz="788">
                <a:solidFill>
                  <a:prstClr val="black"/>
                </a:solidFill>
                <a:ea typeface="MS PGothic" panose="020B0600070205080204" pitchFamily="34" charset="-128"/>
              </a:rPr>
              <a:pPr defTabSz="514350"/>
              <a:t>23</a:t>
            </a:fld>
            <a:endParaRPr lang="en-US" altLang="en-US" sz="788" dirty="0">
              <a:solidFill>
                <a:prstClr val="black"/>
              </a:solidFill>
              <a:ea typeface="MS PGothic" panose="020B0600070205080204" pitchFamily="34" charset="-128"/>
            </a:endParaRPr>
          </a:p>
        </p:txBody>
      </p:sp>
      <p:sp>
        <p:nvSpPr>
          <p:cNvPr id="2" name="Rounded Rectangle 1">
            <a:extLst>
              <a:ext uri="{FF2B5EF4-FFF2-40B4-BE49-F238E27FC236}">
                <a16:creationId xmlns:a16="http://schemas.microsoft.com/office/drawing/2014/main" id="{222380F1-D9B1-C941-A061-473D182D3C4A}"/>
              </a:ext>
            </a:extLst>
          </p:cNvPr>
          <p:cNvSpPr/>
          <p:nvPr/>
        </p:nvSpPr>
        <p:spPr>
          <a:xfrm>
            <a:off x="3390639" y="1700030"/>
            <a:ext cx="5468815" cy="4205838"/>
          </a:xfrm>
          <a:prstGeom prst="round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lgn="just">
              <a:buFont typeface="Arial" panose="020B0604020202020204" pitchFamily="34" charset="0"/>
              <a:buChar char="•"/>
            </a:pPr>
            <a:endParaRPr lang="en-US" dirty="0"/>
          </a:p>
          <a:p>
            <a:pPr marL="214313" indent="-214313" algn="just">
              <a:buFont typeface="Arial" panose="020B0604020202020204" pitchFamily="34" charset="0"/>
              <a:buChar char="•"/>
            </a:pPr>
            <a:endParaRPr lang="en-US" dirty="0"/>
          </a:p>
          <a:p>
            <a:pPr marL="214313" indent="-214313" algn="just">
              <a:buFont typeface="Arial" panose="020B0604020202020204" pitchFamily="34" charset="0"/>
              <a:buChar char="•"/>
            </a:pPr>
            <a:endParaRPr lang="en-US" dirty="0"/>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solidFill>
                  <a:schemeClr val="accent2">
                    <a:lumMod val="50000"/>
                  </a:schemeClr>
                </a:solidFill>
              </a:rPr>
              <a:t>Common vision for development of the country and broken down according to needs and opportunities </a:t>
            </a:r>
            <a:r>
              <a:rPr lang="en-ZA" dirty="0">
                <a:solidFill>
                  <a:schemeClr val="accent2">
                    <a:lumMod val="50000"/>
                  </a:schemeClr>
                </a:solidFill>
              </a:rPr>
              <a:t>of each district and metro geographic space (</a:t>
            </a:r>
            <a:r>
              <a:rPr lang="en-ZA" i="1" dirty="0">
                <a:solidFill>
                  <a:schemeClr val="accent2">
                    <a:lumMod val="50000"/>
                  </a:schemeClr>
                </a:solidFill>
              </a:rPr>
              <a:t>52 spaces</a:t>
            </a:r>
            <a:r>
              <a:rPr lang="en-ZA" dirty="0">
                <a:solidFill>
                  <a:schemeClr val="accent2">
                    <a:lumMod val="50000"/>
                  </a:schemeClr>
                </a:solidFill>
              </a:rPr>
              <a:t>);</a:t>
            </a:r>
          </a:p>
          <a:p>
            <a:pPr marL="214313" indent="-214313">
              <a:buFont typeface="Arial" panose="020B0604020202020204" pitchFamily="34" charset="0"/>
              <a:buChar char="•"/>
            </a:pPr>
            <a:r>
              <a:rPr lang="en-US" dirty="0">
                <a:solidFill>
                  <a:schemeClr val="accent2">
                    <a:lumMod val="50000"/>
                  </a:schemeClr>
                </a:solidFill>
              </a:rPr>
              <a:t>Vision and priorities supported by well researched, credible and technically sound long-term, implementation  plans;</a:t>
            </a:r>
          </a:p>
          <a:p>
            <a:pPr marL="214313" indent="-214313">
              <a:buFont typeface="Arial" panose="020B0604020202020204" pitchFamily="34" charset="0"/>
              <a:buChar char="•"/>
            </a:pPr>
            <a:r>
              <a:rPr lang="en-US" dirty="0">
                <a:solidFill>
                  <a:schemeClr val="accent2">
                    <a:lumMod val="50000"/>
                  </a:schemeClr>
                </a:solidFill>
              </a:rPr>
              <a:t>Multi-year long-term and predictable objectives, targets and resource commitments to agreed programmes and projects extending beyond </a:t>
            </a:r>
            <a:r>
              <a:rPr lang="en-ZA" dirty="0">
                <a:solidFill>
                  <a:schemeClr val="accent2">
                    <a:lumMod val="50000"/>
                  </a:schemeClr>
                </a:solidFill>
              </a:rPr>
              <a:t>electoral cycles;</a:t>
            </a:r>
          </a:p>
          <a:p>
            <a:pPr marL="214313" indent="-214313">
              <a:buFont typeface="Arial" panose="020B0604020202020204" pitchFamily="34" charset="0"/>
              <a:buChar char="•"/>
            </a:pPr>
            <a:r>
              <a:rPr lang="en-US" dirty="0">
                <a:solidFill>
                  <a:schemeClr val="accent2">
                    <a:lumMod val="50000"/>
                  </a:schemeClr>
                </a:solidFill>
              </a:rPr>
              <a:t>An  accountability framework and responsibilities for tracking and reporting on implementation and actions within government and to stakeholders and the broader public.</a:t>
            </a:r>
          </a:p>
          <a:p>
            <a:pPr marL="214313" indent="-214313" algn="just">
              <a:buFont typeface="Arial" panose="020B0604020202020204" pitchFamily="34" charset="0"/>
              <a:buChar char="•"/>
            </a:pPr>
            <a:endParaRPr lang="en-US" dirty="0"/>
          </a:p>
          <a:p>
            <a:pPr marL="214313" indent="-214313" algn="just">
              <a:buFont typeface="Arial" panose="020B0604020202020204" pitchFamily="34" charset="0"/>
              <a:buChar char="•"/>
            </a:pPr>
            <a:endParaRPr lang="en-US" dirty="0">
              <a:solidFill>
                <a:prstClr val="white"/>
              </a:solidFill>
              <a:latin typeface="Calibri" panose="020F0502020204030204"/>
            </a:endParaRPr>
          </a:p>
          <a:p>
            <a:pPr algn="ctr" defTabSz="514350"/>
            <a:endParaRPr lang="en-US" dirty="0">
              <a:solidFill>
                <a:prstClr val="white"/>
              </a:solidFill>
              <a:latin typeface="Calibri" panose="020F0502020204030204"/>
            </a:endParaRPr>
          </a:p>
          <a:p>
            <a:pPr marL="192881" indent="-192881" algn="just" defTabSz="514350">
              <a:buFont typeface="Arial" panose="020B0604020202020204" pitchFamily="34" charset="0"/>
              <a:buChar char="•"/>
            </a:pPr>
            <a:endParaRPr lang="en-ZA" b="1" dirty="0">
              <a:solidFill>
                <a:prstClr val="white"/>
              </a:solidFill>
              <a:latin typeface="Calibri" panose="020F0502020204030204"/>
            </a:endParaRPr>
          </a:p>
          <a:p>
            <a:pPr algn="ctr" defTabSz="514350"/>
            <a:endParaRPr lang="en-US" dirty="0">
              <a:solidFill>
                <a:prstClr val="white"/>
              </a:solidFill>
              <a:latin typeface="Calibri" panose="020F0502020204030204"/>
            </a:endParaRPr>
          </a:p>
          <a:p>
            <a:pPr algn="ctr" defTabSz="514350"/>
            <a:endParaRPr lang="en-US" sz="1013" dirty="0">
              <a:solidFill>
                <a:prstClr val="white"/>
              </a:solidFill>
              <a:latin typeface="Calibri" panose="020F0502020204030204"/>
            </a:endParaRPr>
          </a:p>
        </p:txBody>
      </p:sp>
      <p:sp>
        <p:nvSpPr>
          <p:cNvPr id="7" name="Rounded Rectangle 6">
            <a:extLst>
              <a:ext uri="{FF2B5EF4-FFF2-40B4-BE49-F238E27FC236}">
                <a16:creationId xmlns:a16="http://schemas.microsoft.com/office/drawing/2014/main" id="{11F14BBA-3354-5C4C-9237-B9D993FEA236}"/>
              </a:ext>
            </a:extLst>
          </p:cNvPr>
          <p:cNvSpPr/>
          <p:nvPr/>
        </p:nvSpPr>
        <p:spPr>
          <a:xfrm>
            <a:off x="699135" y="1692520"/>
            <a:ext cx="2242495" cy="4217745"/>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en-US" sz="1350" dirty="0">
              <a:solidFill>
                <a:prstClr val="white"/>
              </a:solidFill>
              <a:latin typeface="Calibri" panose="020F0502020204030204"/>
            </a:endParaRPr>
          </a:p>
          <a:p>
            <a:pPr algn="ctr" defTabSz="514350"/>
            <a:endParaRPr lang="en-US" sz="1575" dirty="0">
              <a:solidFill>
                <a:prstClr val="white"/>
              </a:solidFill>
              <a:latin typeface="Calibri" panose="020F0502020204030204"/>
            </a:endParaRPr>
          </a:p>
          <a:p>
            <a:pPr algn="ctr" defTabSz="514350"/>
            <a:endParaRPr lang="en-US" sz="1350" dirty="0">
              <a:solidFill>
                <a:prstClr val="white"/>
              </a:solidFill>
              <a:latin typeface="Calibri" panose="020F0502020204030204"/>
            </a:endParaRPr>
          </a:p>
          <a:p>
            <a:pPr algn="ctr" defTabSz="514350"/>
            <a:endParaRPr lang="en-US" sz="1013" dirty="0">
              <a:solidFill>
                <a:prstClr val="white"/>
              </a:solidFill>
              <a:latin typeface="Calibri" panose="020F0502020204030204"/>
            </a:endParaRPr>
          </a:p>
          <a:p>
            <a:pPr algn="ctr" defTabSz="514350"/>
            <a:endParaRPr lang="en-US" sz="1350" dirty="0">
              <a:solidFill>
                <a:prstClr val="white"/>
              </a:solidFill>
              <a:latin typeface="Calibri" panose="020F0502020204030204"/>
            </a:endParaRPr>
          </a:p>
          <a:p>
            <a:pPr algn="ctr" defTabSz="514350"/>
            <a:endParaRPr lang="en-US" sz="1350" dirty="0">
              <a:solidFill>
                <a:prstClr val="white"/>
              </a:solidFill>
              <a:latin typeface="Calibri" panose="020F0502020204030204"/>
            </a:endParaRPr>
          </a:p>
          <a:p>
            <a:pPr algn="ctr" defTabSz="514350"/>
            <a:endParaRPr lang="en-US" sz="1350" dirty="0">
              <a:solidFill>
                <a:prstClr val="white"/>
              </a:solidFill>
              <a:latin typeface="Calibri" panose="020F0502020204030204"/>
            </a:endParaRPr>
          </a:p>
          <a:p>
            <a:pPr algn="ctr" defTabSz="514350"/>
            <a:endParaRPr lang="en-US" sz="1350" dirty="0">
              <a:solidFill>
                <a:prstClr val="white"/>
              </a:solidFill>
              <a:latin typeface="Calibri" panose="020F0502020204030204"/>
            </a:endParaRPr>
          </a:p>
          <a:p>
            <a:pPr algn="ctr" defTabSz="514350"/>
            <a:endParaRPr lang="en-US" sz="1350" dirty="0">
              <a:solidFill>
                <a:prstClr val="white"/>
              </a:solidFill>
              <a:latin typeface="Calibri" panose="020F0502020204030204"/>
            </a:endParaRPr>
          </a:p>
          <a:p>
            <a:pPr algn="ctr" defTabSz="514350"/>
            <a:endParaRPr lang="en-US" sz="1350" b="1" dirty="0">
              <a:solidFill>
                <a:prstClr val="white"/>
              </a:solidFill>
              <a:latin typeface="Calibri" panose="020F0502020204030204"/>
            </a:endParaRPr>
          </a:p>
          <a:p>
            <a:pPr algn="ctr" defTabSz="514350"/>
            <a:r>
              <a:rPr lang="en-US" sz="1950" dirty="0">
                <a:solidFill>
                  <a:prstClr val="white"/>
                </a:solidFill>
                <a:latin typeface="Calibri" panose="020F0502020204030204"/>
              </a:rPr>
              <a:t>DDM is an operational model for</a:t>
            </a:r>
          </a:p>
          <a:p>
            <a:pPr algn="ctr" defTabSz="514350"/>
            <a:r>
              <a:rPr lang="en-US" sz="1950" dirty="0">
                <a:solidFill>
                  <a:prstClr val="white"/>
                </a:solidFill>
                <a:latin typeface="Calibri" panose="020F0502020204030204"/>
              </a:rPr>
              <a:t>Improved Cooperative Governance</a:t>
            </a:r>
          </a:p>
          <a:p>
            <a:pPr algn="ctr" defTabSz="514350"/>
            <a:endParaRPr lang="en-US"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013"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013"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125"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125"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125"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125"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125" dirty="0">
              <a:solidFill>
                <a:prstClr val="white"/>
              </a:solidFill>
              <a:latin typeface="Calibri" panose="020F0502020204030204"/>
            </a:endParaRPr>
          </a:p>
          <a:p>
            <a:pPr marL="160735" indent="-160735" algn="ctr" defTabSz="514350">
              <a:buFont typeface="Arial" panose="020B0604020202020204" pitchFamily="34" charset="0"/>
              <a:buChar char="•"/>
            </a:pPr>
            <a:endParaRPr lang="en-US" sz="1125" dirty="0">
              <a:solidFill>
                <a:prstClr val="white"/>
              </a:solidFill>
              <a:latin typeface="Calibri" panose="020F0502020204030204"/>
            </a:endParaRPr>
          </a:p>
          <a:p>
            <a:pPr algn="ctr" defTabSz="514350"/>
            <a:r>
              <a:rPr lang="en-US" sz="1013" dirty="0">
                <a:solidFill>
                  <a:prstClr val="white"/>
                </a:solidFill>
                <a:latin typeface="Calibri" panose="020F0502020204030204"/>
              </a:rPr>
              <a:t> </a:t>
            </a:r>
          </a:p>
          <a:p>
            <a:pPr algn="ctr" defTabSz="514350"/>
            <a:endParaRPr lang="en-US" sz="1013" dirty="0">
              <a:solidFill>
                <a:prstClr val="white"/>
              </a:solidFill>
              <a:latin typeface="Calibri" panose="020F0502020204030204"/>
            </a:endParaRPr>
          </a:p>
        </p:txBody>
      </p:sp>
      <p:sp>
        <p:nvSpPr>
          <p:cNvPr id="3" name="Right Arrow 2">
            <a:extLst>
              <a:ext uri="{FF2B5EF4-FFF2-40B4-BE49-F238E27FC236}">
                <a16:creationId xmlns:a16="http://schemas.microsoft.com/office/drawing/2014/main" id="{33472906-B654-CE4D-A909-E2DBAC9787A1}"/>
              </a:ext>
            </a:extLst>
          </p:cNvPr>
          <p:cNvSpPr/>
          <p:nvPr/>
        </p:nvSpPr>
        <p:spPr>
          <a:xfrm>
            <a:off x="2941629" y="3420324"/>
            <a:ext cx="449010" cy="542995"/>
          </a:xfrm>
          <a:prstGeom prst="right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en-US" sz="1013">
              <a:solidFill>
                <a:prstClr val="white"/>
              </a:solidFill>
              <a:latin typeface="Calibri" panose="020F0502020204030204"/>
            </a:endParaRPr>
          </a:p>
        </p:txBody>
      </p:sp>
    </p:spTree>
    <p:extLst>
      <p:ext uri="{BB962C8B-B14F-4D97-AF65-F5344CB8AC3E}">
        <p14:creationId xmlns:p14="http://schemas.microsoft.com/office/powerpoint/2010/main" val="56155081"/>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7EDE6-8F88-4FB2-9E4A-CA3736D4BAEC}"/>
              </a:ext>
            </a:extLst>
          </p:cNvPr>
          <p:cNvSpPr>
            <a:spLocks noGrp="1"/>
          </p:cNvSpPr>
          <p:nvPr>
            <p:ph type="title"/>
          </p:nvPr>
        </p:nvSpPr>
        <p:spPr>
          <a:xfrm>
            <a:off x="628650" y="365127"/>
            <a:ext cx="7886700" cy="977112"/>
          </a:xfrm>
          <a:solidFill>
            <a:schemeClr val="accent2"/>
          </a:solidFill>
          <a:scene3d>
            <a:camera prst="orthographicFront"/>
            <a:lightRig rig="threePt" dir="t"/>
          </a:scene3d>
          <a:sp3d>
            <a:bevelT/>
          </a:sp3d>
        </p:spPr>
        <p:txBody>
          <a:bodyPr/>
          <a:lstStyle/>
          <a:p>
            <a:r>
              <a:rPr lang="en-ZA" dirty="0"/>
              <a:t>Recommendations</a:t>
            </a:r>
            <a:endParaRPr lang="en-GB" dirty="0"/>
          </a:p>
        </p:txBody>
      </p:sp>
      <p:sp>
        <p:nvSpPr>
          <p:cNvPr id="3" name="Content Placeholder 2">
            <a:extLst>
              <a:ext uri="{FF2B5EF4-FFF2-40B4-BE49-F238E27FC236}">
                <a16:creationId xmlns:a16="http://schemas.microsoft.com/office/drawing/2014/main" id="{99184015-D7DA-48B4-AD24-FD0C0D9064D6}"/>
              </a:ext>
            </a:extLst>
          </p:cNvPr>
          <p:cNvSpPr>
            <a:spLocks noGrp="1"/>
          </p:cNvSpPr>
          <p:nvPr>
            <p:ph idx="1"/>
          </p:nvPr>
        </p:nvSpPr>
        <p:spPr/>
        <p:txBody>
          <a:bodyPr/>
          <a:lstStyle/>
          <a:p>
            <a:r>
              <a:rPr lang="en-ZA" dirty="0"/>
              <a:t>That the journey of local government through the various support programmes implemented since 1995 be noted.</a:t>
            </a:r>
            <a:endParaRPr lang="en-GB" dirty="0"/>
          </a:p>
        </p:txBody>
      </p:sp>
      <p:sp>
        <p:nvSpPr>
          <p:cNvPr id="4" name="Slide Number Placeholder 3">
            <a:extLst>
              <a:ext uri="{FF2B5EF4-FFF2-40B4-BE49-F238E27FC236}">
                <a16:creationId xmlns:a16="http://schemas.microsoft.com/office/drawing/2014/main" id="{7DC1E173-A76E-4610-B19D-08253CD53E50}"/>
              </a:ext>
            </a:extLst>
          </p:cNvPr>
          <p:cNvSpPr>
            <a:spLocks noGrp="1"/>
          </p:cNvSpPr>
          <p:nvPr>
            <p:ph type="sldNum" sz="quarter" idx="12"/>
          </p:nvPr>
        </p:nvSpPr>
        <p:spPr/>
        <p:txBody>
          <a:bodyPr/>
          <a:lstStyle/>
          <a:p>
            <a:fld id="{26B1AF27-859B-4FF8-B771-80D758C40D2B}" type="slidenum">
              <a:rPr lang="en-ZA" smtClean="0"/>
              <a:t>24</a:t>
            </a:fld>
            <a:endParaRPr lang="en-ZA"/>
          </a:p>
        </p:txBody>
      </p:sp>
    </p:spTree>
    <p:extLst>
      <p:ext uri="{BB962C8B-B14F-4D97-AF65-F5344CB8AC3E}">
        <p14:creationId xmlns:p14="http://schemas.microsoft.com/office/powerpoint/2010/main" val="15616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CD0CD14-A5AE-40E0-AD09-E22D2D97AED9}"/>
              </a:ext>
            </a:extLst>
          </p:cNvPr>
          <p:cNvSpPr>
            <a:spLocks noGrp="1"/>
          </p:cNvSpPr>
          <p:nvPr>
            <p:ph type="title"/>
          </p:nvPr>
        </p:nvSpPr>
        <p:spPr>
          <a:xfrm>
            <a:off x="628650" y="365126"/>
            <a:ext cx="7886700" cy="859667"/>
          </a:xfrm>
          <a:solidFill>
            <a:schemeClr val="accent2"/>
          </a:solidFill>
          <a:scene3d>
            <a:camera prst="orthographicFront"/>
            <a:lightRig rig="threePt" dir="t"/>
          </a:scene3d>
          <a:sp3d>
            <a:bevelT/>
          </a:sp3d>
        </p:spPr>
        <p:txBody>
          <a:bodyPr/>
          <a:lstStyle/>
          <a:p>
            <a:r>
              <a:rPr lang="en-ZA" dirty="0"/>
              <a:t>Purpose</a:t>
            </a:r>
            <a:endParaRPr lang="en-GB" dirty="0"/>
          </a:p>
        </p:txBody>
      </p:sp>
      <p:sp>
        <p:nvSpPr>
          <p:cNvPr id="8" name="Content Placeholder 7">
            <a:extLst>
              <a:ext uri="{FF2B5EF4-FFF2-40B4-BE49-F238E27FC236}">
                <a16:creationId xmlns:a16="http://schemas.microsoft.com/office/drawing/2014/main" id="{9619BF12-4FB8-45A7-AD6D-FEA5518E8413}"/>
              </a:ext>
            </a:extLst>
          </p:cNvPr>
          <p:cNvSpPr>
            <a:spLocks noGrp="1"/>
          </p:cNvSpPr>
          <p:nvPr>
            <p:ph idx="1"/>
          </p:nvPr>
        </p:nvSpPr>
        <p:spPr>
          <a:xfrm>
            <a:off x="561538" y="1565566"/>
            <a:ext cx="7886700" cy="4351338"/>
          </a:xfrm>
        </p:spPr>
        <p:txBody>
          <a:bodyPr/>
          <a:lstStyle/>
          <a:p>
            <a:pPr algn="just">
              <a:lnSpc>
                <a:spcPct val="130000"/>
              </a:lnSpc>
              <a:spcAft>
                <a:spcPts val="800"/>
              </a:spcAft>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report was compiled on request of the Portfolio Committee </a:t>
            </a:r>
            <a:r>
              <a:rPr lang="en-ZA" sz="1800" dirty="0">
                <a:solidFill>
                  <a:srgbClr val="201F1E"/>
                </a:solidFill>
                <a:effectLst/>
                <a:latin typeface="Arial" panose="020B0604020202020204" pitchFamily="34" charset="0"/>
                <a:ea typeface="Times New Roman" panose="02020603050405020304" pitchFamily="18" charset="0"/>
                <a:cs typeface="Times New Roman" panose="02020603050405020304" pitchFamily="18" charset="0"/>
              </a:rPr>
              <a:t>that CoGTA should prepare a presentation that assesses the previous local government support programmes. The key areas to cover are: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30000"/>
              </a:lnSpc>
              <a:buFont typeface="Symbol" panose="05050102010706020507" pitchFamily="18" charset="2"/>
              <a:buChar char=""/>
            </a:pPr>
            <a:r>
              <a:rPr lang="en-ZA" sz="1800" dirty="0">
                <a:solidFill>
                  <a:srgbClr val="201F1E"/>
                </a:solidFill>
                <a:effectLst/>
                <a:latin typeface="Arial" panose="020B0604020202020204" pitchFamily="34" charset="0"/>
                <a:ea typeface="Times New Roman" panose="02020603050405020304" pitchFamily="18" charset="0"/>
                <a:cs typeface="Times New Roman" panose="02020603050405020304" pitchFamily="18" charset="0"/>
              </a:rPr>
              <a:t>the objective of the programmes,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30000"/>
              </a:lnSpc>
              <a:buFont typeface="Symbol" panose="05050102010706020507" pitchFamily="18" charset="2"/>
              <a:buChar char=""/>
            </a:pPr>
            <a:r>
              <a:rPr lang="en-ZA" sz="1800" dirty="0">
                <a:solidFill>
                  <a:srgbClr val="201F1E"/>
                </a:solidFill>
                <a:effectLst/>
                <a:latin typeface="Arial" panose="020B0604020202020204" pitchFamily="34" charset="0"/>
                <a:ea typeface="Times New Roman" panose="02020603050405020304" pitchFamily="18" charset="0"/>
                <a:cs typeface="Times New Roman" panose="02020603050405020304" pitchFamily="18" charset="0"/>
              </a:rPr>
              <a:t>interventions that were implemented, </a:t>
            </a:r>
          </a:p>
          <a:p>
            <a:pPr marL="342900" lvl="0" indent="-342900" algn="just">
              <a:lnSpc>
                <a:spcPct val="130000"/>
              </a:lnSpc>
              <a:buFont typeface="Symbol" panose="05050102010706020507" pitchFamily="18" charset="2"/>
              <a:buChar char=""/>
            </a:pPr>
            <a:r>
              <a:rPr lang="en-ZA" sz="1800" dirty="0">
                <a:solidFill>
                  <a:srgbClr val="201F1E"/>
                </a:solidFill>
                <a:latin typeface="Arial" panose="020B0604020202020204" pitchFamily="34" charset="0"/>
                <a:ea typeface="Times New Roman" panose="02020603050405020304" pitchFamily="18" charset="0"/>
                <a:cs typeface="Times New Roman" panose="02020603050405020304" pitchFamily="18" charset="0"/>
              </a:rPr>
              <a:t>lessons learned, </a:t>
            </a:r>
            <a:r>
              <a:rPr lang="en-ZA" sz="1800" dirty="0">
                <a:solidFill>
                  <a:srgbClr val="201F1E"/>
                </a:solidFill>
                <a:effectLst/>
                <a:latin typeface="Arial" panose="020B0604020202020204" pitchFamily="34" charset="0"/>
                <a:ea typeface="Times New Roman" panose="02020603050405020304" pitchFamily="18" charset="0"/>
                <a:cs typeface="Times New Roman" panose="02020603050405020304" pitchFamily="18" charset="0"/>
              </a:rPr>
              <a:t>and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30000"/>
              </a:lnSpc>
              <a:spcAft>
                <a:spcPts val="800"/>
              </a:spcAft>
              <a:buFont typeface="Symbol" panose="05050102010706020507" pitchFamily="18" charset="2"/>
              <a:buChar char=""/>
            </a:pPr>
            <a:r>
              <a:rPr lang="en-ZA" sz="1800" dirty="0">
                <a:solidFill>
                  <a:srgbClr val="201F1E"/>
                </a:solidFill>
                <a:effectLst/>
                <a:latin typeface="Arial" panose="020B0604020202020204" pitchFamily="34" charset="0"/>
                <a:ea typeface="Times New Roman" panose="02020603050405020304" pitchFamily="18" charset="0"/>
                <a:cs typeface="Times New Roman" panose="02020603050405020304" pitchFamily="18" charset="0"/>
              </a:rPr>
              <a:t>achievements.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2"/>
          </p:nvPr>
        </p:nvSpPr>
        <p:spPr/>
        <p:txBody>
          <a:bodyPr/>
          <a:lstStyle/>
          <a:p>
            <a:fld id="{26B1AF27-859B-4FF8-B771-80D758C40D2B}" type="slidenum">
              <a:rPr lang="en-ZA" smtClean="0"/>
              <a:t>3</a:t>
            </a:fld>
            <a:endParaRPr lang="en-ZA" dirty="0"/>
          </a:p>
        </p:txBody>
      </p:sp>
    </p:spTree>
    <p:extLst>
      <p:ext uri="{BB962C8B-B14F-4D97-AF65-F5344CB8AC3E}">
        <p14:creationId xmlns:p14="http://schemas.microsoft.com/office/powerpoint/2010/main" val="3005391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2B485-6F0A-4935-9A21-66F888C383F5}"/>
              </a:ext>
            </a:extLst>
          </p:cNvPr>
          <p:cNvSpPr>
            <a:spLocks noGrp="1"/>
          </p:cNvSpPr>
          <p:nvPr>
            <p:ph type="title"/>
          </p:nvPr>
        </p:nvSpPr>
        <p:spPr>
          <a:xfrm>
            <a:off x="620261" y="136524"/>
            <a:ext cx="7886700" cy="484673"/>
          </a:xfrm>
          <a:solidFill>
            <a:schemeClr val="accent2"/>
          </a:solidFill>
          <a:scene3d>
            <a:camera prst="orthographicFront"/>
            <a:lightRig rig="threePt" dir="t"/>
          </a:scene3d>
          <a:sp3d>
            <a:bevelT/>
          </a:sp3d>
        </p:spPr>
        <p:txBody>
          <a:bodyPr>
            <a:normAutofit fontScale="90000"/>
          </a:bodyPr>
          <a:lstStyle/>
          <a:p>
            <a:r>
              <a:rPr lang="en-ZA" dirty="0"/>
              <a:t>Background</a:t>
            </a:r>
            <a:endParaRPr lang="en-GB" dirty="0"/>
          </a:p>
        </p:txBody>
      </p:sp>
      <p:sp>
        <p:nvSpPr>
          <p:cNvPr id="4" name="Slide Number Placeholder 3">
            <a:extLst>
              <a:ext uri="{FF2B5EF4-FFF2-40B4-BE49-F238E27FC236}">
                <a16:creationId xmlns:a16="http://schemas.microsoft.com/office/drawing/2014/main" id="{E44031CC-7653-472C-A567-4A3362465A5D}"/>
              </a:ext>
            </a:extLst>
          </p:cNvPr>
          <p:cNvSpPr>
            <a:spLocks noGrp="1"/>
          </p:cNvSpPr>
          <p:nvPr>
            <p:ph type="sldNum" sz="quarter" idx="12"/>
          </p:nvPr>
        </p:nvSpPr>
        <p:spPr/>
        <p:txBody>
          <a:bodyPr/>
          <a:lstStyle/>
          <a:p>
            <a:fld id="{26B1AF27-859B-4FF8-B771-80D758C40D2B}" type="slidenum">
              <a:rPr lang="en-ZA" smtClean="0"/>
              <a:t>4</a:t>
            </a:fld>
            <a:endParaRPr lang="en-ZA" dirty="0"/>
          </a:p>
        </p:txBody>
      </p:sp>
      <p:pic>
        <p:nvPicPr>
          <p:cNvPr id="6" name="Picture 5">
            <a:extLst>
              <a:ext uri="{FF2B5EF4-FFF2-40B4-BE49-F238E27FC236}">
                <a16:creationId xmlns:a16="http://schemas.microsoft.com/office/drawing/2014/main" id="{AC60C841-C960-4A86-A854-78658ACA3291}"/>
              </a:ext>
            </a:extLst>
          </p:cNvPr>
          <p:cNvPicPr>
            <a:picLocks noChangeAspect="1"/>
          </p:cNvPicPr>
          <p:nvPr/>
        </p:nvPicPr>
        <p:blipFill>
          <a:blip r:embed="rId2"/>
          <a:stretch>
            <a:fillRect/>
          </a:stretch>
        </p:blipFill>
        <p:spPr>
          <a:xfrm>
            <a:off x="1132514" y="970822"/>
            <a:ext cx="6602136" cy="5750654"/>
          </a:xfrm>
          <a:prstGeom prst="rect">
            <a:avLst/>
          </a:prstGeom>
        </p:spPr>
      </p:pic>
    </p:spTree>
    <p:extLst>
      <p:ext uri="{BB962C8B-B14F-4D97-AF65-F5344CB8AC3E}">
        <p14:creationId xmlns:p14="http://schemas.microsoft.com/office/powerpoint/2010/main" val="1630469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485775" y="225425"/>
            <a:ext cx="7886700" cy="990980"/>
          </a:xfrm>
          <a:solidFill>
            <a:schemeClr val="accent2"/>
          </a:solidFill>
          <a:scene3d>
            <a:camera prst="orthographicFront"/>
            <a:lightRig rig="threePt" dir="t"/>
          </a:scene3d>
          <a:sp3d>
            <a:bevelT/>
          </a:sp3d>
        </p:spPr>
        <p:txBody>
          <a:bodyPr>
            <a:normAutofit/>
          </a:bodyPr>
          <a:lstStyle/>
          <a:p>
            <a:r>
              <a:rPr lang="en-ZA" sz="3200" dirty="0"/>
              <a:t>Pre- and Interim Phases(1994 – 2000) (Liquidity, Viability, </a:t>
            </a:r>
            <a:r>
              <a:rPr lang="en-ZA" sz="3200" dirty="0" err="1"/>
              <a:t>Masakhane</a:t>
            </a:r>
            <a:r>
              <a:rPr lang="en-ZA" sz="3200" dirty="0"/>
              <a:t>)</a:t>
            </a:r>
            <a:endParaRPr lang="en-GB" sz="3200" dirty="0"/>
          </a:p>
        </p:txBody>
      </p:sp>
      <p:graphicFrame>
        <p:nvGraphicFramePr>
          <p:cNvPr id="6" name="Content Placeholder 2">
            <a:extLst>
              <a:ext uri="{FF2B5EF4-FFF2-40B4-BE49-F238E27FC236}">
                <a16:creationId xmlns:a16="http://schemas.microsoft.com/office/drawing/2014/main" id="{80D52EB2-4F53-4815-9BCD-7619B0B66D58}"/>
              </a:ext>
            </a:extLst>
          </p:cNvPr>
          <p:cNvGraphicFramePr>
            <a:graphicFrameLocks noGrp="1"/>
          </p:cNvGraphicFramePr>
          <p:nvPr>
            <p:ph idx="1"/>
            <p:extLst>
              <p:ext uri="{D42A27DB-BD31-4B8C-83A1-F6EECF244321}">
                <p14:modId xmlns:p14="http://schemas.microsoft.com/office/powerpoint/2010/main" val="1991835813"/>
              </p:ext>
            </p:extLst>
          </p:nvPr>
        </p:nvGraphicFramePr>
        <p:xfrm>
          <a:off x="628650" y="1535185"/>
          <a:ext cx="7886700" cy="4641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p:txBody>
          <a:bodyPr/>
          <a:lstStyle/>
          <a:p>
            <a:fld id="{26B1AF27-859B-4FF8-B771-80D758C40D2B}" type="slidenum">
              <a:rPr lang="en-ZA" smtClean="0"/>
              <a:pPr/>
              <a:t>5</a:t>
            </a:fld>
            <a:endParaRPr lang="en-ZA"/>
          </a:p>
        </p:txBody>
      </p:sp>
    </p:spTree>
    <p:extLst>
      <p:ext uri="{BB962C8B-B14F-4D97-AF65-F5344CB8AC3E}">
        <p14:creationId xmlns:p14="http://schemas.microsoft.com/office/powerpoint/2010/main" val="278709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60545" y="611958"/>
            <a:ext cx="2507154" cy="5256371"/>
          </a:xfrm>
          <a:solidFill>
            <a:schemeClr val="bg1">
              <a:lumMod val="75000"/>
            </a:schemeClr>
          </a:solidFill>
          <a:scene3d>
            <a:camera prst="orthographicFront"/>
            <a:lightRig rig="threePt" dir="t"/>
          </a:scene3d>
          <a:sp3d>
            <a:bevelT prst="angle"/>
          </a:sp3d>
        </p:spPr>
        <p:txBody>
          <a:bodyPr>
            <a:normAutofit/>
          </a:bodyPr>
          <a:lstStyle/>
          <a:p>
            <a:r>
              <a:rPr lang="en-ZA" sz="3200" dirty="0"/>
              <a:t>Establishment Phase(2000 - 2002) (Integrated Sustainable Rural Development &amp; Urban Renewal) (2001 – 2011)</a:t>
            </a:r>
            <a:endParaRPr lang="en-GB" sz="3200" dirty="0"/>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6</a:t>
            </a:fld>
            <a:endParaRPr lang="en-ZA" sz="1000">
              <a:solidFill>
                <a:srgbClr val="898989"/>
              </a:solidFill>
            </a:endParaRPr>
          </a:p>
        </p:txBody>
      </p:sp>
      <p:graphicFrame>
        <p:nvGraphicFramePr>
          <p:cNvPr id="7" name="Content Placeholder 6">
            <a:extLst>
              <a:ext uri="{FF2B5EF4-FFF2-40B4-BE49-F238E27FC236}">
                <a16:creationId xmlns:a16="http://schemas.microsoft.com/office/drawing/2014/main" id="{EE7C27EE-5B2D-412E-BECE-AE9FBC67D95B}"/>
              </a:ext>
            </a:extLst>
          </p:cNvPr>
          <p:cNvGraphicFramePr>
            <a:graphicFrameLocks noGrp="1"/>
          </p:cNvGraphicFramePr>
          <p:nvPr>
            <p:ph idx="1"/>
            <p:extLst>
              <p:ext uri="{D42A27DB-BD31-4B8C-83A1-F6EECF244321}">
                <p14:modId xmlns:p14="http://schemas.microsoft.com/office/powerpoint/2010/main" val="1711197190"/>
              </p:ext>
            </p:extLst>
          </p:nvPr>
        </p:nvGraphicFramePr>
        <p:xfrm>
          <a:off x="2828244" y="759608"/>
          <a:ext cx="6315756" cy="49610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996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60545" y="611958"/>
            <a:ext cx="2507154" cy="5256371"/>
          </a:xfrm>
          <a:solidFill>
            <a:schemeClr val="bg1">
              <a:lumMod val="75000"/>
            </a:schemeClr>
          </a:solidFill>
          <a:scene3d>
            <a:camera prst="orthographicFront"/>
            <a:lightRig rig="threePt" dir="t"/>
          </a:scene3d>
          <a:sp3d>
            <a:bevelT prst="angle"/>
          </a:sp3d>
        </p:spPr>
        <p:txBody>
          <a:bodyPr>
            <a:normAutofit/>
          </a:bodyPr>
          <a:lstStyle/>
          <a:p>
            <a:r>
              <a:rPr lang="en-ZA" sz="3200" dirty="0"/>
              <a:t>Establishment Phase(2000 - 2002) (Integrated Sustainable Rural Development &amp; Urban Renewal) (</a:t>
            </a:r>
            <a:r>
              <a:rPr lang="en-ZA" sz="3200" dirty="0" err="1"/>
              <a:t>cont</a:t>
            </a:r>
            <a:r>
              <a:rPr lang="en-ZA" sz="3200" dirty="0"/>
              <a:t>)</a:t>
            </a:r>
            <a:endParaRPr lang="en-GB" sz="3200" dirty="0"/>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7</a:t>
            </a:fld>
            <a:endParaRPr lang="en-ZA" sz="1000">
              <a:solidFill>
                <a:srgbClr val="898989"/>
              </a:solidFill>
            </a:endParaRPr>
          </a:p>
        </p:txBody>
      </p:sp>
      <p:graphicFrame>
        <p:nvGraphicFramePr>
          <p:cNvPr id="6" name="Content Placeholder 5">
            <a:extLst>
              <a:ext uri="{FF2B5EF4-FFF2-40B4-BE49-F238E27FC236}">
                <a16:creationId xmlns:a16="http://schemas.microsoft.com/office/drawing/2014/main" id="{BD7B5A5B-080D-4D4C-8EB6-5CC899C979E5}"/>
              </a:ext>
            </a:extLst>
          </p:cNvPr>
          <p:cNvGraphicFramePr>
            <a:graphicFrameLocks noGrp="1"/>
          </p:cNvGraphicFramePr>
          <p:nvPr>
            <p:ph idx="1"/>
            <p:extLst>
              <p:ext uri="{D42A27DB-BD31-4B8C-83A1-F6EECF244321}">
                <p14:modId xmlns:p14="http://schemas.microsoft.com/office/powerpoint/2010/main" val="4207948099"/>
              </p:ext>
            </p:extLst>
          </p:nvPr>
        </p:nvGraphicFramePr>
        <p:xfrm>
          <a:off x="2667699" y="706448"/>
          <a:ext cx="6315756" cy="5067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913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76655" y="706009"/>
            <a:ext cx="2364541" cy="5256371"/>
          </a:xfrm>
          <a:solidFill>
            <a:schemeClr val="bg1">
              <a:lumMod val="75000"/>
            </a:schemeClr>
          </a:solidFill>
          <a:scene3d>
            <a:camera prst="orthographicFront"/>
            <a:lightRig rig="threePt" dir="t"/>
          </a:scene3d>
          <a:sp3d>
            <a:bevelT prst="angle"/>
          </a:sp3d>
        </p:spPr>
        <p:txBody>
          <a:bodyPr>
            <a:normAutofit/>
          </a:bodyPr>
          <a:lstStyle/>
          <a:p>
            <a:r>
              <a:rPr lang="en-ZA" sz="2800" dirty="0"/>
              <a:t>Establishment Phase(2000 - 2002) (Integrated Sustainable Rural Development &amp; Urban Renewal) (</a:t>
            </a:r>
            <a:r>
              <a:rPr lang="en-ZA" sz="2800" dirty="0" err="1"/>
              <a:t>cont</a:t>
            </a:r>
            <a:r>
              <a:rPr lang="en-ZA" sz="2800" dirty="0"/>
              <a:t>)</a:t>
            </a:r>
            <a:endParaRPr lang="en-GB" sz="2800" dirty="0"/>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8</a:t>
            </a:fld>
            <a:endParaRPr lang="en-ZA" sz="1000">
              <a:solidFill>
                <a:srgbClr val="898989"/>
              </a:solidFill>
            </a:endParaRPr>
          </a:p>
        </p:txBody>
      </p:sp>
      <p:graphicFrame>
        <p:nvGraphicFramePr>
          <p:cNvPr id="6" name="Content Placeholder 5">
            <a:extLst>
              <a:ext uri="{FF2B5EF4-FFF2-40B4-BE49-F238E27FC236}">
                <a16:creationId xmlns:a16="http://schemas.microsoft.com/office/drawing/2014/main" id="{BD7B5A5B-080D-4D4C-8EB6-5CC899C979E5}"/>
              </a:ext>
            </a:extLst>
          </p:cNvPr>
          <p:cNvGraphicFramePr>
            <a:graphicFrameLocks noGrp="1"/>
          </p:cNvGraphicFramePr>
          <p:nvPr>
            <p:ph idx="1"/>
            <p:extLst>
              <p:ext uri="{D42A27DB-BD31-4B8C-83A1-F6EECF244321}">
                <p14:modId xmlns:p14="http://schemas.microsoft.com/office/powerpoint/2010/main" val="2056028812"/>
              </p:ext>
            </p:extLst>
          </p:nvPr>
        </p:nvGraphicFramePr>
        <p:xfrm>
          <a:off x="2667699" y="706448"/>
          <a:ext cx="6315756" cy="5067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208A0E2-BDAD-429A-812E-A9329E87AD8B}"/>
              </a:ext>
            </a:extLst>
          </p:cNvPr>
          <p:cNvGraphicFramePr/>
          <p:nvPr>
            <p:extLst>
              <p:ext uri="{D42A27DB-BD31-4B8C-83A1-F6EECF244321}">
                <p14:modId xmlns:p14="http://schemas.microsoft.com/office/powerpoint/2010/main" val="551539121"/>
              </p:ext>
            </p:extLst>
          </p:nvPr>
        </p:nvGraphicFramePr>
        <p:xfrm>
          <a:off x="2667699" y="706447"/>
          <a:ext cx="6399646" cy="52563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51841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272E-514B-4273-B2D7-8A1D9EBAA631}"/>
              </a:ext>
            </a:extLst>
          </p:cNvPr>
          <p:cNvSpPr>
            <a:spLocks noGrp="1"/>
          </p:cNvSpPr>
          <p:nvPr>
            <p:ph type="title"/>
          </p:nvPr>
        </p:nvSpPr>
        <p:spPr>
          <a:xfrm>
            <a:off x="160545" y="611958"/>
            <a:ext cx="2465209" cy="5256371"/>
          </a:xfrm>
          <a:solidFill>
            <a:schemeClr val="accent2">
              <a:lumMod val="20000"/>
              <a:lumOff val="80000"/>
            </a:schemeClr>
          </a:solidFill>
          <a:scene3d>
            <a:camera prst="orthographicFront"/>
            <a:lightRig rig="threePt" dir="t"/>
          </a:scene3d>
          <a:sp3d>
            <a:bevelT prst="angle"/>
          </a:sp3d>
        </p:spPr>
        <p:txBody>
          <a:bodyPr>
            <a:normAutofit/>
          </a:bodyPr>
          <a:lstStyle/>
          <a:p>
            <a:r>
              <a:rPr lang="en-ZA" sz="3200" dirty="0"/>
              <a:t>Consolidation Phase(2002 - 2005) (Project Consolidate)</a:t>
            </a:r>
            <a:endParaRPr lang="en-GB" sz="3200" dirty="0"/>
          </a:p>
        </p:txBody>
      </p:sp>
      <p:sp>
        <p:nvSpPr>
          <p:cNvPr id="4" name="Slide Number Placeholder 3">
            <a:extLst>
              <a:ext uri="{FF2B5EF4-FFF2-40B4-BE49-F238E27FC236}">
                <a16:creationId xmlns:a16="http://schemas.microsoft.com/office/drawing/2014/main" id="{A6CC0399-1787-4306-9B99-172ED0F46FD3}"/>
              </a:ext>
            </a:extLst>
          </p:cNvPr>
          <p:cNvSpPr>
            <a:spLocks noGrp="1"/>
          </p:cNvSpPr>
          <p:nvPr>
            <p:ph type="sldNum" sz="quarter" idx="12"/>
          </p:nvPr>
        </p:nvSpPr>
        <p:spPr>
          <a:xfrm>
            <a:off x="6466339" y="6358499"/>
            <a:ext cx="2057400" cy="365125"/>
          </a:xfrm>
        </p:spPr>
        <p:txBody>
          <a:bodyPr>
            <a:normAutofit/>
          </a:bodyPr>
          <a:lstStyle/>
          <a:p>
            <a:pPr>
              <a:spcAft>
                <a:spcPts val="600"/>
              </a:spcAft>
            </a:pPr>
            <a:fld id="{26B1AF27-859B-4FF8-B771-80D758C40D2B}" type="slidenum">
              <a:rPr lang="en-ZA" sz="1000" smtClean="0">
                <a:solidFill>
                  <a:srgbClr val="898989"/>
                </a:solidFill>
              </a:rPr>
              <a:pPr>
                <a:spcAft>
                  <a:spcPts val="600"/>
                </a:spcAft>
              </a:pPr>
              <a:t>9</a:t>
            </a:fld>
            <a:endParaRPr lang="en-ZA" sz="1000">
              <a:solidFill>
                <a:srgbClr val="898989"/>
              </a:solidFill>
            </a:endParaRPr>
          </a:p>
        </p:txBody>
      </p:sp>
      <p:graphicFrame>
        <p:nvGraphicFramePr>
          <p:cNvPr id="7" name="Content Placeholder 6">
            <a:extLst>
              <a:ext uri="{FF2B5EF4-FFF2-40B4-BE49-F238E27FC236}">
                <a16:creationId xmlns:a16="http://schemas.microsoft.com/office/drawing/2014/main" id="{EE7C27EE-5B2D-412E-BECE-AE9FBC67D95B}"/>
              </a:ext>
            </a:extLst>
          </p:cNvPr>
          <p:cNvGraphicFramePr>
            <a:graphicFrameLocks noGrp="1"/>
          </p:cNvGraphicFramePr>
          <p:nvPr>
            <p:ph idx="1"/>
            <p:extLst>
              <p:ext uri="{D42A27DB-BD31-4B8C-83A1-F6EECF244321}">
                <p14:modId xmlns:p14="http://schemas.microsoft.com/office/powerpoint/2010/main" val="2802516372"/>
              </p:ext>
            </p:extLst>
          </p:nvPr>
        </p:nvGraphicFramePr>
        <p:xfrm>
          <a:off x="2727576" y="759608"/>
          <a:ext cx="6315756" cy="49610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386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2513</Words>
  <Application>Microsoft Office PowerPoint</Application>
  <PresentationFormat>On-screen Show (4:3)</PresentationFormat>
  <Paragraphs>295</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ＭＳ Ｐゴシック</vt:lpstr>
      <vt:lpstr>ＭＳ Ｐゴシック</vt:lpstr>
      <vt:lpstr>Arial</vt:lpstr>
      <vt:lpstr>Calibri</vt:lpstr>
      <vt:lpstr>Calibri Light</vt:lpstr>
      <vt:lpstr>Symbol</vt:lpstr>
      <vt:lpstr>Times New Roman</vt:lpstr>
      <vt:lpstr>Office Theme</vt:lpstr>
      <vt:lpstr>LOCAL GOVERNMENT SUPPORT PROGRAMMES    PORTFOLIO COMMITTEE</vt:lpstr>
      <vt:lpstr>Outline of Presentation</vt:lpstr>
      <vt:lpstr>Purpose</vt:lpstr>
      <vt:lpstr>Background</vt:lpstr>
      <vt:lpstr>Pre- and Interim Phases(1994 – 2000) (Liquidity, Viability, Masakhane)</vt:lpstr>
      <vt:lpstr>Establishment Phase(2000 - 2002) (Integrated Sustainable Rural Development &amp; Urban Renewal) (2001 – 2011)</vt:lpstr>
      <vt:lpstr>Establishment Phase(2000 - 2002) (Integrated Sustainable Rural Development &amp; Urban Renewal) (cont)</vt:lpstr>
      <vt:lpstr>Establishment Phase(2000 - 2002) (Integrated Sustainable Rural Development &amp; Urban Renewal) (cont)</vt:lpstr>
      <vt:lpstr>Consolidation Phase(2002 - 2005) (Project Consolidate)</vt:lpstr>
      <vt:lpstr>Consolidation Phase(2002 - 2005) (Project Consolidate) (cont.)</vt:lpstr>
      <vt:lpstr>Sustainability  Phase(2005 - beyond) (Siyenza Manje)</vt:lpstr>
      <vt:lpstr>Sustainability  Phase(2005 - beyond) (Siyenza Manje)(cont)</vt:lpstr>
      <vt:lpstr>Sustainability  Phase(2005 - beyond) (Local Government Strategic Agenda)</vt:lpstr>
      <vt:lpstr>Sustainability  Phase(2005 - beyond) (Local Government Strategic Agenda) (cont.)</vt:lpstr>
      <vt:lpstr>Sustainability  Phase(2005 - beyond) (Local Government Turnaround Strategy)</vt:lpstr>
      <vt:lpstr>Sustainability  Phase(2005 - beyond) (Local Government Turnaround Strategy) (cont.)</vt:lpstr>
      <vt:lpstr>Sustainability  Phase(2005 - beyond) (Back-to-Basics)</vt:lpstr>
      <vt:lpstr>Sustainability  Phase(2005 - beyond) (Back-to-Basics) (cont.)</vt:lpstr>
      <vt:lpstr>Conclusion</vt:lpstr>
      <vt:lpstr>Conclusion (cont.)</vt:lpstr>
      <vt:lpstr> IMPROVED COORDINATION: THE DISTRICT DEVELOPMENT MODEL </vt:lpstr>
      <vt:lpstr>PowerPoint Presentation</vt:lpstr>
      <vt:lpstr>Why is the District Development Model needed?</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GOVERNMENT SUPPORT PROGRAMMES    PORTFOLIO COMMITTEE</dc:title>
  <dc:creator>Marietjie Kruger</dc:creator>
  <cp:lastModifiedBy>Shereen Cassiem</cp:lastModifiedBy>
  <cp:revision>38</cp:revision>
  <dcterms:created xsi:type="dcterms:W3CDTF">2020-11-02T17:31:48Z</dcterms:created>
  <dcterms:modified xsi:type="dcterms:W3CDTF">2021-03-01T07:14:34Z</dcterms:modified>
</cp:coreProperties>
</file>